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4" r:id="rId3"/>
    <p:sldId id="315" r:id="rId4"/>
  </p:sldIdLst>
  <p:sldSz cx="7561263" cy="5670550"/>
  <p:notesSz cx="7772400" cy="100584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114" userDrawn="1">
          <p15:clr>
            <a:srgbClr val="A4A3A4"/>
          </p15:clr>
        </p15:guide>
        <p15:guide id="4" pos="4649" userDrawn="1">
          <p15:clr>
            <a:srgbClr val="A4A3A4"/>
          </p15:clr>
        </p15:guide>
        <p15:guide id="5" orient="horz" pos="335" userDrawn="1">
          <p15:clr>
            <a:srgbClr val="A4A3A4"/>
          </p15:clr>
        </p15:guide>
        <p15:guide id="6" orient="horz" pos="3464" userDrawn="1">
          <p15:clr>
            <a:srgbClr val="A4A3A4"/>
          </p15:clr>
        </p15:guide>
        <p15:guide id="7" pos="1248" userDrawn="1">
          <p15:clr>
            <a:srgbClr val="A4A3A4"/>
          </p15:clr>
        </p15:guide>
        <p15:guide id="8" pos="3515" userDrawn="1">
          <p15:clr>
            <a:srgbClr val="A4A3A4"/>
          </p15:clr>
        </p15:guide>
        <p15:guide id="9" orient="horz" pos="2625" userDrawn="1">
          <p15:clr>
            <a:srgbClr val="A4A3A4"/>
          </p15:clr>
        </p15:guide>
        <p15:guide id="10" orient="horz" pos="1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065" autoAdjust="0"/>
  </p:normalViewPr>
  <p:slideViewPr>
    <p:cSldViewPr snapToGrid="0">
      <p:cViewPr varScale="1">
        <p:scale>
          <a:sx n="143" d="100"/>
          <a:sy n="143" d="100"/>
        </p:scale>
        <p:origin x="1464" y="126"/>
      </p:cViewPr>
      <p:guideLst>
        <p:guide orient="horz" pos="1786"/>
        <p:guide pos="2381"/>
        <p:guide pos="114"/>
        <p:guide pos="4649"/>
        <p:guide orient="horz" pos="335"/>
        <p:guide orient="horz" pos="3464"/>
        <p:guide pos="1248"/>
        <p:guide pos="3515"/>
        <p:guide orient="horz" pos="2625"/>
        <p:guide orient="horz" pos="10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2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93B32-451C-4D12-B4AC-6FBA4D7408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F2B5-8D78-4E4F-9312-85FC0CA31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8A30C-B658-4724-A564-F08EE6FF0184}" type="datetimeFigureOut">
              <a:rPr lang="bs-Latn-BA" smtClean="0"/>
              <a:t>11. 12. 2023.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E18A9-0700-4A3B-B766-7094F5B4F9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D65B-4AE6-4EAA-B175-5F34C3D34D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44F00-45E4-46B2-B7E8-F8EF067830E7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0881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10F1-FCE1-4491-8951-DDE7861A91DC}" type="datetimeFigureOut">
              <a:rPr lang="bs-Latn-BA" smtClean="0"/>
              <a:t>11. 12. 2023.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E33A-9AD0-47D6-9E8C-99F52AB9F2A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424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7E33A-9AD0-47D6-9E8C-99F52AB9F2AE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4522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6">
            <a:extLst>
              <a:ext uri="{FF2B5EF4-FFF2-40B4-BE49-F238E27FC236}">
                <a16:creationId xmlns:a16="http://schemas.microsoft.com/office/drawing/2014/main" id="{625A2340-712D-453C-BD5D-7247FB9127AC}"/>
              </a:ext>
            </a:extLst>
          </p:cNvPr>
          <p:cNvSpPr/>
          <p:nvPr userDrawn="1"/>
        </p:nvSpPr>
        <p:spPr>
          <a:xfrm>
            <a:off x="192313" y="191700"/>
            <a:ext cx="3577876" cy="2800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s-Latn-BA" dirty="0"/>
          </a:p>
        </p:txBody>
      </p:sp>
      <p:sp>
        <p:nvSpPr>
          <p:cNvPr id="9" name="TextShape 7">
            <a:extLst>
              <a:ext uri="{FF2B5EF4-FFF2-40B4-BE49-F238E27FC236}">
                <a16:creationId xmlns:a16="http://schemas.microsoft.com/office/drawing/2014/main" id="{2C5FADAD-35FC-4DD7-BFBF-C6EAA4C84A5C}"/>
              </a:ext>
            </a:extLst>
          </p:cNvPr>
          <p:cNvSpPr txBox="1"/>
          <p:nvPr userDrawn="1"/>
        </p:nvSpPr>
        <p:spPr>
          <a:xfrm>
            <a:off x="351037" y="174252"/>
            <a:ext cx="2778322" cy="29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Latn-BA" sz="2000" b="1" strike="noStrike" spc="-1">
                <a:solidFill>
                  <a:srgbClr val="FFFFFF"/>
                </a:solidFill>
                <a:latin typeface="Arial Narrow" panose="020B0606020202030204" pitchFamily="34" charset="0"/>
              </a:rPr>
              <a:t>BAZE PODATAKA I</a:t>
            </a:r>
            <a:endParaRPr lang="bs-BA" sz="2000" b="0" strike="noStrike" spc="-1">
              <a:latin typeface="Arial Narrow" panose="020B0606020202030204" pitchFamily="34" charset="0"/>
            </a:endParaRPr>
          </a:p>
        </p:txBody>
      </p:sp>
      <p:sp>
        <p:nvSpPr>
          <p:cNvPr id="10" name="TextShape 8">
            <a:extLst>
              <a:ext uri="{FF2B5EF4-FFF2-40B4-BE49-F238E27FC236}">
                <a16:creationId xmlns:a16="http://schemas.microsoft.com/office/drawing/2014/main" id="{5BB39ACC-750B-4770-BE8C-8CA1902ED82D}"/>
              </a:ext>
            </a:extLst>
          </p:cNvPr>
          <p:cNvSpPr txBox="1"/>
          <p:nvPr userDrawn="1"/>
        </p:nvSpPr>
        <p:spPr>
          <a:xfrm>
            <a:off x="5006558" y="189000"/>
            <a:ext cx="1746509" cy="30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FAKULTET INFORMACIJSKIH</a:t>
            </a:r>
            <a:endParaRPr lang="bs-BA" sz="1051" b="0" strike="noStrike" spc="-1">
              <a:latin typeface="Arial Narrow"/>
            </a:endParaRPr>
          </a:p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TEHNOLOGIJA MOSTAR</a:t>
            </a:r>
            <a:endParaRPr lang="bs-BA" sz="1051" b="0" strike="noStrike" spc="-1">
              <a:latin typeface="Arial Narrow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241256F5-733D-4B06-A33B-4757A8D21C4B}"/>
              </a:ext>
            </a:extLst>
          </p:cNvPr>
          <p:cNvGrpSpPr/>
          <p:nvPr userDrawn="1"/>
        </p:nvGrpSpPr>
        <p:grpSpPr>
          <a:xfrm>
            <a:off x="351037" y="1432046"/>
            <a:ext cx="6860881" cy="3600360"/>
            <a:chOff x="1609920" y="1215000"/>
            <a:chExt cx="6860880" cy="3600360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41814F4-6F73-42ED-9A60-9BC82CB3B434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75C7213-F47B-4E43-B0EB-7CCF1F310961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385F393-0B09-468D-B959-1EDAB7E2DF9F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AC173EE-23AC-4EB0-8C62-D234A12190FE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9B05FAD-406B-43AC-BD95-60520FDF66F1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DC06729-BC43-4771-A1B1-6999D8A42CB4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654D840-F440-41F7-BD61-495081101B8E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D9E1D44-D8B4-4D87-A754-498DCB7B05B1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99C9589-B2A1-4585-AA92-DB5A77FA0446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702985B-9BA2-4719-8949-9668983431AD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6F9059E-9645-421B-A463-45FB0E10A9E9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096D68C-6FFA-4065-BE16-5DF7AFF2F4D8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16B1CFE0-9D8B-48D1-8BE1-3A05ADDE846E}"/>
              </a:ext>
            </a:extLst>
          </p:cNvPr>
          <p:cNvGrpSpPr/>
          <p:nvPr userDrawn="1"/>
        </p:nvGrpSpPr>
        <p:grpSpPr>
          <a:xfrm>
            <a:off x="6825960" y="199980"/>
            <a:ext cx="533880" cy="280080"/>
            <a:chOff x="9366120" y="177120"/>
            <a:chExt cx="533880" cy="280080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ED0CB51-FFBF-4494-A8FD-C0AD3649C658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8A855A5-2F16-41E5-882A-0490BDA2D19D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DB62B2B-FF21-4892-BC10-320C69BA4023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F46D96A-EDE1-40A6-ABEC-3ACBA8D5AF80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B54D716-191C-4BB0-A953-72B9E3283E0B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0192469-5D95-423F-95A3-064FA0832957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03DB18DC-CD91-46F7-B2E0-1E09F365F012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F3E248ED-2A83-4546-BAED-759F02E0082A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E6FA9B-9BA3-49EF-91BB-0CFF13C13BC7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291D5B4-B3FD-43EB-9E60-9EB9708CA2FD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4ACBB7B8-671C-4C3C-88D8-6AB5E9E24ADB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D27444C3-6562-46F4-8F48-461F098CFCEA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sp>
        <p:nvSpPr>
          <p:cNvPr id="42" name="CustomShape 35">
            <a:extLst>
              <a:ext uri="{FF2B5EF4-FFF2-40B4-BE49-F238E27FC236}">
                <a16:creationId xmlns:a16="http://schemas.microsoft.com/office/drawing/2014/main" id="{D67D3026-6079-4378-93D8-C6E69FDFA162}"/>
              </a:ext>
            </a:extLst>
          </p:cNvPr>
          <p:cNvSpPr>
            <a:spLocks noChangeAspect="1"/>
          </p:cNvSpPr>
          <p:nvPr userDrawn="1"/>
        </p:nvSpPr>
        <p:spPr>
          <a:xfrm>
            <a:off x="192313" y="1203846"/>
            <a:ext cx="7167527" cy="41148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30" rtl="0" eaLnBrk="1" latinLnBrk="0" hangingPunct="1">
        <a:lnSpc>
          <a:spcPct val="90000"/>
        </a:lnSpc>
        <a:spcBef>
          <a:spcPts val="105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8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0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ostar@fit.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95843" y="2275655"/>
            <a:ext cx="6569575" cy="111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bs-Latn-BA" sz="4000" b="1" spc="-1" dirty="0">
                <a:solidFill>
                  <a:srgbClr val="000000"/>
                </a:solidFill>
                <a:latin typeface="Arial Narrow" panose="020B0606020202030204" pitchFamily="34" charset="0"/>
              </a:rPr>
              <a:t>VALIDACIJA I FORME </a:t>
            </a:r>
          </a:p>
          <a:p>
            <a:pPr algn="ctr"/>
            <a:r>
              <a:rPr lang="bs-Latn-BA" sz="4000" b="1" spc="-1" dirty="0">
                <a:solidFill>
                  <a:srgbClr val="000000"/>
                </a:solidFill>
                <a:latin typeface="Arial Narrow" panose="020B0606020202030204" pitchFamily="34" charset="0"/>
              </a:rPr>
              <a:t>I DIO</a:t>
            </a:r>
            <a:endParaRPr lang="bs-BA" sz="4000" spc="-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E1F70C9-F799-409B-8054-ECFDC5337A6A}"/>
              </a:ext>
            </a:extLst>
          </p:cNvPr>
          <p:cNvSpPr txBox="1"/>
          <p:nvPr/>
        </p:nvSpPr>
        <p:spPr>
          <a:xfrm>
            <a:off x="61472" y="1049229"/>
            <a:ext cx="7445829" cy="3950688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Članovi polja ClanskiBroj, Ime, Prezime i JMBG proglasiti obaveznim poljima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Za polja u tabeli Članovi voditi računa o nepotrebnom zauzimanju memorije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Članovi na polju Aktivan postaviti default vrijednost na YES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Članovi kreirati input masku za polje telefon oblika (387)-61-111-222 (pozivni broj je opcionalan).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Članovi Polje JMBG </a:t>
            </a:r>
            <a:r>
              <a:rPr lang="bs-Latn-BA" altLang="sr-Latn-RS" sz="1400" dirty="0" err="1">
                <a:latin typeface="Arial Narrow" panose="020B0606020202030204" pitchFamily="34" charset="0"/>
              </a:rPr>
              <a:t>validirati</a:t>
            </a:r>
            <a:r>
              <a:rPr lang="bs-Latn-BA" altLang="sr-Latn-RS" sz="1400" dirty="0">
                <a:latin typeface="Arial Narrow" panose="020B0606020202030204" pitchFamily="34" charset="0"/>
              </a:rPr>
              <a:t> na način da korisnici moraju unijeti isključivo 13 cifara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Članovi Polje email validirati na način </a:t>
            </a:r>
            <a:r>
              <a:rPr lang="bs-Latn-BA" altLang="sr-Latn-RS" sz="1400" dirty="0">
                <a:latin typeface="Arial Narrow" panose="020B0606020202030204" pitchFamily="34" charset="0"/>
                <a:hlinkClick r:id="rId2"/>
              </a:rPr>
              <a:t>mostar@fit.ba</a:t>
            </a:r>
            <a:r>
              <a:rPr lang="bs-Latn-BA" altLang="sr-Latn-RS" sz="1400" dirty="0">
                <a:latin typeface="Arial Narrow" panose="020B0606020202030204" pitchFamily="34" charset="0"/>
              </a:rPr>
              <a:t> nije obavezna domena fit.ba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Knjige polje DatumIzdavanja postaviti na shortdate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Dodati tabelu Fakulteti (FakultetID, Naziv i Univerzitet) i povezati sa poljem Fakultet u tabeli Studenti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Dodati tabelu Gradovi (GradID,Naziv,Poštanski broj, Kanton) i povezati je sa poljem Grad u tabeli Članovi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Omogućiti korisnicima prilikom unosa podataka </a:t>
            </a:r>
            <a:r>
              <a:rPr lang="bs-Latn-BA" altLang="sr-Latn-RS" sz="1400">
                <a:latin typeface="Arial Narrow" panose="020B0606020202030204" pitchFamily="34" charset="0"/>
              </a:rPr>
              <a:t>za </a:t>
            </a:r>
            <a:r>
              <a:rPr lang="bs-Latn-BA" altLang="sr-Latn-RS" sz="1400" dirty="0">
                <a:latin typeface="Arial Narrow" panose="020B0606020202030204" pitchFamily="34" charset="0"/>
              </a:rPr>
              <a:t>G</a:t>
            </a:r>
            <a:r>
              <a:rPr lang="bs-Latn-BA" altLang="sr-Latn-RS" sz="1400">
                <a:latin typeface="Arial Narrow" panose="020B0606020202030204" pitchFamily="34" charset="0"/>
              </a:rPr>
              <a:t>rad </a:t>
            </a:r>
            <a:r>
              <a:rPr lang="bs-Latn-BA" altLang="sr-Latn-RS" sz="1400" dirty="0">
                <a:latin typeface="Arial Narrow" panose="020B0606020202030204" pitchFamily="34" charset="0"/>
              </a:rPr>
              <a:t>u tabelu Članovi odabir sa padajuće liste(korisnici trebaju da vide naziv i poštanski broj grada).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Omogućiti korisnicima prilikom unosa podataka za fakultet u tabelu Student odabir sa padajuće liste(korisnici trebaju da vide naziv fakulteta i univerzitet kojem pripada) – bez korištenja Lookup wizarda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Studenti polje semestar definirati na način (I,II,III,IV,V,VI)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Studenti polje GodinaStudija definirati na način (Prva,Druga,Treća)- bez korištenja Lookup wizarda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tabeli Uplate polje Iznos definisati kao polje sa ispisom oznake valute (KM ili $)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400" dirty="0">
                <a:latin typeface="Arial Narrow" panose="020B0606020202030204" pitchFamily="34" charset="0"/>
              </a:rPr>
              <a:t>U tabelama Članovi, Nastavno osoblje i Studenti za sva polja npr. BrojUgovora dodati opis koji će se prikazivati korisnicima u vidu „Broj ugovora“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837C-7A4C-4F3D-9D25-136ECF6E0388}"/>
              </a:ext>
            </a:extLst>
          </p:cNvPr>
          <p:cNvSpPr txBox="1"/>
          <p:nvPr/>
        </p:nvSpPr>
        <p:spPr>
          <a:xfrm>
            <a:off x="368435" y="621642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/>
              <a:t>ZADACI (validacija)</a:t>
            </a:r>
          </a:p>
        </p:txBody>
      </p:sp>
    </p:spTree>
    <p:extLst>
      <p:ext uri="{BB962C8B-B14F-4D97-AF65-F5344CB8AC3E}">
        <p14:creationId xmlns:p14="http://schemas.microsoft.com/office/powerpoint/2010/main" val="87736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E1F70C9-F799-409B-8054-ECFDC5337A6A}"/>
              </a:ext>
            </a:extLst>
          </p:cNvPr>
          <p:cNvSpPr txBox="1"/>
          <p:nvPr/>
        </p:nvSpPr>
        <p:spPr>
          <a:xfrm>
            <a:off x="181173" y="768111"/>
            <a:ext cx="7198916" cy="1303809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bs-Latn-BA" altLang="sr-Latn-RS" sz="1600" dirty="0">
                <a:latin typeface="Arial Narrow" panose="020B0606020202030204" pitchFamily="34" charset="0"/>
              </a:rPr>
              <a:t>Kreirati formu za unos Zaposlenika u bazu</a:t>
            </a:r>
          </a:p>
          <a:p>
            <a:pPr algn="just"/>
            <a:r>
              <a:rPr lang="bs-Latn-BA" altLang="sr-Latn-RS" sz="1600" dirty="0">
                <a:latin typeface="Arial Narrow" panose="020B0606020202030204" pitchFamily="34" charset="0"/>
              </a:rPr>
              <a:t>**Za svako uspješno pohranjivanje podataka korisnicima prikazati validnu poruku</a:t>
            </a:r>
          </a:p>
          <a:p>
            <a:pPr algn="just"/>
            <a:r>
              <a:rPr lang="bs-Latn-BA" altLang="sr-Latn-RS" sz="1600" dirty="0">
                <a:latin typeface="Arial Narrow" panose="020B0606020202030204" pitchFamily="34" charset="0"/>
              </a:rPr>
              <a:t>**Nakon uspješno spremljenog zapisa kontrole na formi trebaju biti prazne</a:t>
            </a:r>
          </a:p>
          <a:p>
            <a:pPr algn="just"/>
            <a:r>
              <a:rPr lang="bs-Latn-BA" altLang="sr-Latn-RS" sz="1600" dirty="0">
                <a:latin typeface="Arial Narrow" panose="020B0606020202030204" pitchFamily="34" charset="0"/>
              </a:rPr>
              <a:t>**Forma prilikom prvog otvaranja treba imati prazne kontrole (otvara se na </a:t>
            </a:r>
            <a:r>
              <a:rPr lang="bs-Latn-BA" altLang="sr-Latn-RS" sz="1600" dirty="0" err="1">
                <a:latin typeface="Arial Narrow" panose="020B0606020202030204" pitchFamily="34" charset="0"/>
              </a:rPr>
              <a:t>new</a:t>
            </a:r>
            <a:r>
              <a:rPr lang="bs-Latn-BA" altLang="sr-Latn-RS" sz="1600" dirty="0">
                <a:latin typeface="Arial Narrow" panose="020B0606020202030204" pitchFamily="34" charset="0"/>
              </a:rPr>
              <a:t> </a:t>
            </a:r>
            <a:r>
              <a:rPr lang="bs-Latn-BA" altLang="sr-Latn-RS" sz="1600" dirty="0" err="1">
                <a:latin typeface="Arial Narrow" panose="020B0606020202030204" pitchFamily="34" charset="0"/>
              </a:rPr>
              <a:t>page</a:t>
            </a:r>
            <a:r>
              <a:rPr lang="bs-Latn-BA" altLang="sr-Latn-RS" sz="1600" dirty="0">
                <a:latin typeface="Arial Narrow" panose="020B060602020203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bs-Latn-BA" altLang="sr-Latn-RS" sz="1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837C-7A4C-4F3D-9D25-136ECF6E0388}"/>
              </a:ext>
            </a:extLst>
          </p:cNvPr>
          <p:cNvSpPr txBox="1"/>
          <p:nvPr/>
        </p:nvSpPr>
        <p:spPr>
          <a:xfrm>
            <a:off x="287944" y="466688"/>
            <a:ext cx="21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/>
              <a:t>ZADACI (forme)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B7288-8B92-49B1-BC1E-1D7894FE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09" y="2156460"/>
            <a:ext cx="3010692" cy="24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Custom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2021-12-10T13:44:04Z</dcterms:created>
  <dcterms:modified xsi:type="dcterms:W3CDTF">2023-12-11T09:59:05Z</dcterms:modified>
  <dc:language/>
</cp:coreProperties>
</file>