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Roboto"/>
      <p:regular r:id="rId20"/>
      <p:bold r:id="rId21"/>
      <p:italic r:id="rId22"/>
      <p:boldItalic r:id="rId23"/>
    </p:embeddedFont>
    <p:embeddedFont>
      <p:font typeface="Caveat"/>
      <p:regular r:id="rId24"/>
      <p:bold r:id="rId25"/>
    </p:embeddedFont>
    <p:embeddedFont>
      <p:font typeface="Pacifico"/>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ave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cifico-regular.fntdata"/><Relationship Id="rId25" Type="http://schemas.openxmlformats.org/officeDocument/2006/relationships/font" Target="fonts/Caveat-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0ff57ef28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0ff57ef28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ff57ef2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0ff57ef2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0af23f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0af23f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d2fb8281a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d2fb8281a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af23f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af23f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d2fb82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d2fb82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d2fb8281a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d2fb8281a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d2fb828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d2fb828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d2fb8281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d2fb8281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nicepage.com/sd/556520/body-treatments-and-massages-website-desig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32625" y="721475"/>
            <a:ext cx="4107300" cy="163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solidFill>
                  <a:schemeClr val="lt2"/>
                </a:solidFill>
                <a:latin typeface="Pacifico"/>
                <a:ea typeface="Pacifico"/>
                <a:cs typeface="Pacifico"/>
                <a:sym typeface="Pacifico"/>
              </a:rPr>
              <a:t>Landing pages ou page </a:t>
            </a:r>
            <a:r>
              <a:rPr lang="fr">
                <a:solidFill>
                  <a:schemeClr val="lt2"/>
                </a:solidFill>
                <a:latin typeface="Pacifico"/>
                <a:ea typeface="Pacifico"/>
                <a:cs typeface="Pacifico"/>
                <a:sym typeface="Pacifico"/>
              </a:rPr>
              <a:t>d'accueil</a:t>
            </a:r>
            <a:r>
              <a:rPr lang="fr">
                <a:solidFill>
                  <a:schemeClr val="lt2"/>
                </a:solidFill>
                <a:latin typeface="Pacifico"/>
                <a:ea typeface="Pacifico"/>
                <a:cs typeface="Pacifico"/>
                <a:sym typeface="Pacifico"/>
              </a:rPr>
              <a:t> </a:t>
            </a:r>
            <a:endParaRPr>
              <a:solidFill>
                <a:schemeClr val="lt2"/>
              </a:solidFill>
              <a:latin typeface="Pacifico"/>
              <a:ea typeface="Pacifico"/>
              <a:cs typeface="Pacifico"/>
              <a:sym typeface="Pacifico"/>
            </a:endParaRPr>
          </a:p>
        </p:txBody>
      </p:sp>
      <p:sp>
        <p:nvSpPr>
          <p:cNvPr id="63" name="Google Shape;63;p13"/>
          <p:cNvSpPr txBox="1"/>
          <p:nvPr>
            <p:ph idx="1" type="subTitle"/>
          </p:nvPr>
        </p:nvSpPr>
        <p:spPr>
          <a:xfrm>
            <a:off x="2648375" y="2779025"/>
            <a:ext cx="3663000" cy="1554600"/>
          </a:xfrm>
          <a:prstGeom prst="rect">
            <a:avLst/>
          </a:prstGeom>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fr" sz="2000"/>
              <a:t>présenté</a:t>
            </a:r>
            <a:r>
              <a:rPr lang="fr" sz="2000"/>
              <a:t> par:</a:t>
            </a:r>
            <a:endParaRPr sz="2000"/>
          </a:p>
          <a:p>
            <a:pPr indent="0" lvl="0" marL="0" rtl="0" algn="r">
              <a:lnSpc>
                <a:spcPct val="115000"/>
              </a:lnSpc>
              <a:spcBef>
                <a:spcPts val="0"/>
              </a:spcBef>
              <a:spcAft>
                <a:spcPts val="0"/>
              </a:spcAft>
              <a:buNone/>
            </a:pPr>
            <a:r>
              <a:rPr lang="fr" sz="2000"/>
              <a:t>BAH Wurie</a:t>
            </a:r>
            <a:r>
              <a:rPr lang="fr" sz="2000"/>
              <a:t> &amp; AHOUZI </a:t>
            </a:r>
            <a:r>
              <a:rPr lang="fr" sz="2000"/>
              <a:t>Hasnae</a:t>
            </a:r>
            <a:endParaRPr sz="2000"/>
          </a:p>
          <a:p>
            <a:pPr indent="0" lvl="0" marL="0" rtl="0" algn="r">
              <a:lnSpc>
                <a:spcPct val="115000"/>
              </a:lnSpc>
              <a:spcBef>
                <a:spcPts val="0"/>
              </a:spcBef>
              <a:spcAft>
                <a:spcPts val="0"/>
              </a:spcAft>
              <a:buNone/>
            </a:pPr>
            <a:r>
              <a:rPr lang="fr" sz="2000"/>
              <a:t>encadré</a:t>
            </a:r>
            <a:r>
              <a:rPr lang="fr" sz="2000"/>
              <a:t> pa</a:t>
            </a:r>
            <a:r>
              <a:rPr lang="fr" sz="2000"/>
              <a:t>r:</a:t>
            </a:r>
            <a:endParaRPr sz="2000"/>
          </a:p>
          <a:p>
            <a:pPr indent="0" lvl="0" marL="0" rtl="0" algn="r">
              <a:lnSpc>
                <a:spcPct val="115000"/>
              </a:lnSpc>
              <a:spcBef>
                <a:spcPts val="0"/>
              </a:spcBef>
              <a:spcAft>
                <a:spcPts val="0"/>
              </a:spcAft>
              <a:buNone/>
            </a:pPr>
            <a:r>
              <a:rPr lang="fr" sz="2000"/>
              <a:t>M. ALILOU </a:t>
            </a:r>
            <a:r>
              <a:rPr lang="fr" sz="2000"/>
              <a:t>Saad</a:t>
            </a:r>
            <a:endParaRPr/>
          </a:p>
        </p:txBody>
      </p:sp>
      <p:sp>
        <p:nvSpPr>
          <p:cNvPr id="64" name="Google Shape;64;p13"/>
          <p:cNvSpPr txBox="1"/>
          <p:nvPr/>
        </p:nvSpPr>
        <p:spPr>
          <a:xfrm>
            <a:off x="7707575" y="173497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2" type="body"/>
          </p:nvPr>
        </p:nvSpPr>
        <p:spPr>
          <a:xfrm>
            <a:off x="4572000" y="1524550"/>
            <a:ext cx="4572000" cy="3419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lt1"/>
              </a:buClr>
              <a:buSzPts val="2000"/>
              <a:buFont typeface="Economica"/>
              <a:buChar char="●"/>
            </a:pPr>
            <a:r>
              <a:rPr lang="fr" sz="2000">
                <a:latin typeface="Economica"/>
                <a:ea typeface="Economica"/>
                <a:cs typeface="Economica"/>
                <a:sym typeface="Economica"/>
              </a:rPr>
              <a:t>Réalisation du wireframe pour desktop</a:t>
            </a:r>
            <a:endParaRPr sz="2000">
              <a:latin typeface="Economica"/>
              <a:ea typeface="Economica"/>
              <a:cs typeface="Economica"/>
              <a:sym typeface="Economica"/>
            </a:endParaRPr>
          </a:p>
          <a:p>
            <a:pPr indent="-355600" lvl="0" marL="457200" rtl="0" algn="l">
              <a:spcBef>
                <a:spcPts val="0"/>
              </a:spcBef>
              <a:spcAft>
                <a:spcPts val="0"/>
              </a:spcAft>
              <a:buClr>
                <a:schemeClr val="lt1"/>
              </a:buClr>
              <a:buSzPts val="2000"/>
              <a:buFont typeface="Economica"/>
              <a:buChar char="●"/>
            </a:pPr>
            <a:r>
              <a:rPr lang="fr" sz="2000">
                <a:latin typeface="Economica"/>
                <a:ea typeface="Economica"/>
                <a:cs typeface="Economica"/>
                <a:sym typeface="Economica"/>
              </a:rPr>
              <a:t>Réalisation de maquette pour desktop</a:t>
            </a:r>
            <a:endParaRPr sz="2000">
              <a:latin typeface="Economica"/>
              <a:ea typeface="Economica"/>
              <a:cs typeface="Economica"/>
              <a:sym typeface="Economica"/>
            </a:endParaRPr>
          </a:p>
          <a:p>
            <a:pPr indent="-355600" lvl="0" marL="457200" rtl="0" algn="l">
              <a:spcBef>
                <a:spcPts val="0"/>
              </a:spcBef>
              <a:spcAft>
                <a:spcPts val="0"/>
              </a:spcAft>
              <a:buClr>
                <a:schemeClr val="lt1"/>
              </a:buClr>
              <a:buSzPts val="2000"/>
              <a:buFont typeface="Economica"/>
              <a:buChar char="●"/>
            </a:pPr>
            <a:r>
              <a:rPr lang="fr" sz="2000">
                <a:latin typeface="Economica"/>
                <a:ea typeface="Economica"/>
                <a:cs typeface="Economica"/>
                <a:sym typeface="Economica"/>
              </a:rPr>
              <a:t>Réalisation une partie sur css 70%</a:t>
            </a:r>
            <a:endParaRPr sz="2000">
              <a:latin typeface="Economica"/>
              <a:ea typeface="Economica"/>
              <a:cs typeface="Economica"/>
              <a:sym typeface="Economica"/>
            </a:endParaRPr>
          </a:p>
          <a:p>
            <a:pPr indent="-355600" lvl="0" marL="457200" rtl="0" algn="l">
              <a:spcBef>
                <a:spcPts val="0"/>
              </a:spcBef>
              <a:spcAft>
                <a:spcPts val="0"/>
              </a:spcAft>
              <a:buClr>
                <a:schemeClr val="lt1"/>
              </a:buClr>
              <a:buSzPts val="2000"/>
              <a:buFont typeface="Economica"/>
              <a:buChar char="●"/>
            </a:pPr>
            <a:r>
              <a:rPr lang="fr" sz="2000">
                <a:latin typeface="Economica"/>
                <a:ea typeface="Economica"/>
                <a:cs typeface="Economica"/>
                <a:sym typeface="Economica"/>
              </a:rPr>
              <a:t>Réalisation du HTML</a:t>
            </a:r>
            <a:endParaRPr sz="2000">
              <a:latin typeface="Economica"/>
              <a:ea typeface="Economica"/>
              <a:cs typeface="Economica"/>
              <a:sym typeface="Economica"/>
            </a:endParaRPr>
          </a:p>
          <a:p>
            <a:pPr indent="-355600" lvl="0" marL="457200" rtl="0" algn="l">
              <a:spcBef>
                <a:spcPts val="0"/>
              </a:spcBef>
              <a:spcAft>
                <a:spcPts val="0"/>
              </a:spcAft>
              <a:buClr>
                <a:schemeClr val="lt1"/>
              </a:buClr>
              <a:buSzPts val="2000"/>
              <a:buFont typeface="Economica"/>
              <a:buChar char="●"/>
            </a:pPr>
            <a:r>
              <a:rPr lang="fr" sz="2000">
                <a:latin typeface="Economica"/>
                <a:ea typeface="Economica"/>
                <a:cs typeface="Economica"/>
                <a:sym typeface="Economica"/>
              </a:rPr>
              <a:t>Réalisation de css grid et media queries</a:t>
            </a:r>
            <a:endParaRPr sz="2000">
              <a:latin typeface="Economica"/>
              <a:ea typeface="Economica"/>
              <a:cs typeface="Economica"/>
              <a:sym typeface="Economica"/>
            </a:endParaRPr>
          </a:p>
          <a:p>
            <a:pPr indent="0" lvl="0" marL="0" rtl="0" algn="l">
              <a:spcBef>
                <a:spcPts val="0"/>
              </a:spcBef>
              <a:spcAft>
                <a:spcPts val="1200"/>
              </a:spcAft>
              <a:buNone/>
            </a:pPr>
            <a:r>
              <a:t/>
            </a:r>
            <a:endParaRPr sz="2300">
              <a:latin typeface="Economica"/>
              <a:ea typeface="Economica"/>
              <a:cs typeface="Economica"/>
              <a:sym typeface="Economica"/>
            </a:endParaRPr>
          </a:p>
        </p:txBody>
      </p:sp>
      <p:sp>
        <p:nvSpPr>
          <p:cNvPr id="124" name="Google Shape;124;p22"/>
          <p:cNvSpPr txBox="1"/>
          <p:nvPr>
            <p:ph idx="1" type="subTitle"/>
          </p:nvPr>
        </p:nvSpPr>
        <p:spPr>
          <a:xfrm>
            <a:off x="562700" y="2242400"/>
            <a:ext cx="3907200" cy="25977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lt2"/>
              </a:buClr>
              <a:buSzPts val="2000"/>
              <a:buChar char="●"/>
            </a:pPr>
            <a:r>
              <a:rPr lang="fr" sz="2000">
                <a:solidFill>
                  <a:schemeClr val="lt2"/>
                </a:solidFill>
              </a:rPr>
              <a:t>présentation</a:t>
            </a:r>
            <a:r>
              <a:rPr lang="fr" sz="2000">
                <a:solidFill>
                  <a:schemeClr val="lt2"/>
                </a:solidFill>
              </a:rPr>
              <a:t> sur google slides</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fr" sz="2000">
                <a:solidFill>
                  <a:schemeClr val="lt2"/>
                </a:solidFill>
              </a:rPr>
              <a:t>Réalisation</a:t>
            </a:r>
            <a:r>
              <a:rPr lang="fr" sz="2000">
                <a:solidFill>
                  <a:schemeClr val="lt2"/>
                </a:solidFill>
              </a:rPr>
              <a:t> du </a:t>
            </a:r>
            <a:r>
              <a:rPr lang="fr" sz="2000">
                <a:solidFill>
                  <a:schemeClr val="lt2"/>
                </a:solidFill>
              </a:rPr>
              <a:t>wireframe</a:t>
            </a:r>
            <a:r>
              <a:rPr lang="fr" sz="2000">
                <a:solidFill>
                  <a:schemeClr val="lt2"/>
                </a:solidFill>
              </a:rPr>
              <a:t> pour mobile</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fr" sz="2000">
                <a:solidFill>
                  <a:schemeClr val="lt2"/>
                </a:solidFill>
              </a:rPr>
              <a:t>Réalisation</a:t>
            </a:r>
            <a:r>
              <a:rPr lang="fr" sz="2000">
                <a:solidFill>
                  <a:schemeClr val="lt2"/>
                </a:solidFill>
              </a:rPr>
              <a:t> </a:t>
            </a:r>
            <a:r>
              <a:rPr lang="fr" sz="2000">
                <a:solidFill>
                  <a:schemeClr val="lt2"/>
                </a:solidFill>
              </a:rPr>
              <a:t>de</a:t>
            </a:r>
            <a:r>
              <a:rPr lang="fr" sz="2000">
                <a:solidFill>
                  <a:schemeClr val="lt2"/>
                </a:solidFill>
              </a:rPr>
              <a:t> maquette pour mobile</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fr" sz="2000">
                <a:solidFill>
                  <a:schemeClr val="lt2"/>
                </a:solidFill>
              </a:rPr>
              <a:t>Réalisation</a:t>
            </a:r>
            <a:r>
              <a:rPr lang="fr" sz="2000">
                <a:solidFill>
                  <a:schemeClr val="lt2"/>
                </a:solidFill>
              </a:rPr>
              <a:t> une partie sur css 30%</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fr" sz="2000">
                <a:solidFill>
                  <a:schemeClr val="lt2"/>
                </a:solidFill>
              </a:rPr>
              <a:t>Organisation des </a:t>
            </a:r>
            <a:r>
              <a:rPr lang="fr" sz="2000">
                <a:solidFill>
                  <a:schemeClr val="lt2"/>
                </a:solidFill>
              </a:rPr>
              <a:t>tâches</a:t>
            </a:r>
            <a:r>
              <a:rPr lang="fr" sz="2000">
                <a:solidFill>
                  <a:schemeClr val="lt2"/>
                </a:solidFill>
              </a:rPr>
              <a:t> sur trello</a:t>
            </a:r>
            <a:endParaRPr sz="2000">
              <a:solidFill>
                <a:schemeClr val="lt2"/>
              </a:solidFill>
            </a:endParaRPr>
          </a:p>
          <a:p>
            <a:pPr indent="-355600" lvl="0" marL="457200" rtl="0" algn="l">
              <a:lnSpc>
                <a:spcPct val="115000"/>
              </a:lnSpc>
              <a:spcBef>
                <a:spcPts val="0"/>
              </a:spcBef>
              <a:spcAft>
                <a:spcPts val="0"/>
              </a:spcAft>
              <a:buClr>
                <a:schemeClr val="lt2"/>
              </a:buClr>
              <a:buSzPts val="2000"/>
              <a:buChar char="●"/>
            </a:pPr>
            <a:r>
              <a:rPr lang="fr" sz="2000">
                <a:solidFill>
                  <a:schemeClr val="lt2"/>
                </a:solidFill>
              </a:rPr>
              <a:t>Analyse du maquette</a:t>
            </a:r>
            <a:endParaRPr sz="2000">
              <a:solidFill>
                <a:schemeClr val="lt2"/>
              </a:solidFill>
            </a:endParaRPr>
          </a:p>
        </p:txBody>
      </p:sp>
      <p:sp>
        <p:nvSpPr>
          <p:cNvPr id="125" name="Google Shape;125;p22"/>
          <p:cNvSpPr txBox="1"/>
          <p:nvPr/>
        </p:nvSpPr>
        <p:spPr>
          <a:xfrm>
            <a:off x="1620750" y="0"/>
            <a:ext cx="57060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Open Sans"/>
                <a:ea typeface="Open Sans"/>
                <a:cs typeface="Open Sans"/>
                <a:sym typeface="Open Sans"/>
              </a:rPr>
              <a:t> </a:t>
            </a:r>
            <a:r>
              <a:rPr b="1" lang="fr" sz="3700">
                <a:latin typeface="Economica"/>
                <a:ea typeface="Economica"/>
                <a:cs typeface="Economica"/>
                <a:sym typeface="Economica"/>
              </a:rPr>
              <a:t>Division des </a:t>
            </a:r>
            <a:r>
              <a:rPr b="1" lang="fr" sz="3700">
                <a:latin typeface="Economica"/>
                <a:ea typeface="Economica"/>
                <a:cs typeface="Economica"/>
                <a:sym typeface="Economica"/>
              </a:rPr>
              <a:t>tâches</a:t>
            </a:r>
            <a:endParaRPr b="1" sz="3700">
              <a:latin typeface="Economica"/>
              <a:ea typeface="Economica"/>
              <a:cs typeface="Economica"/>
              <a:sym typeface="Economica"/>
            </a:endParaRPr>
          </a:p>
        </p:txBody>
      </p:sp>
      <p:sp>
        <p:nvSpPr>
          <p:cNvPr id="126" name="Google Shape;126;p22"/>
          <p:cNvSpPr txBox="1"/>
          <p:nvPr/>
        </p:nvSpPr>
        <p:spPr>
          <a:xfrm>
            <a:off x="266425" y="923825"/>
            <a:ext cx="4262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latin typeface="Open Sans"/>
                <a:ea typeface="Open Sans"/>
                <a:cs typeface="Open Sans"/>
                <a:sym typeface="Open Sans"/>
              </a:rPr>
              <a:t>Bah Wurie</a:t>
            </a:r>
            <a:endParaRPr b="1" sz="1600">
              <a:latin typeface="Open Sans"/>
              <a:ea typeface="Open Sans"/>
              <a:cs typeface="Open Sans"/>
              <a:sym typeface="Open Sans"/>
            </a:endParaRPr>
          </a:p>
        </p:txBody>
      </p:sp>
      <p:sp>
        <p:nvSpPr>
          <p:cNvPr id="127" name="Google Shape;127;p22"/>
          <p:cNvSpPr txBox="1"/>
          <p:nvPr/>
        </p:nvSpPr>
        <p:spPr>
          <a:xfrm>
            <a:off x="4980725" y="923825"/>
            <a:ext cx="4262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600">
                <a:latin typeface="Open Sans"/>
                <a:ea typeface="Open Sans"/>
                <a:cs typeface="Open Sans"/>
                <a:sym typeface="Open Sans"/>
              </a:rPr>
              <a:t>Ahouzi Hasnae</a:t>
            </a:r>
            <a:endParaRPr b="1" sz="16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27400" y="1443150"/>
            <a:ext cx="4262700" cy="2809500"/>
          </a:xfrm>
          <a:prstGeom prst="rect">
            <a:avLst/>
          </a:prstGeom>
        </p:spPr>
        <p:txBody>
          <a:bodyPr anchorCtr="0" anchor="b" bIns="91425" lIns="91425" spcFirstLastPara="1" rIns="91425" wrap="square" tIns="91425">
            <a:noAutofit/>
          </a:bodyPr>
          <a:lstStyle/>
          <a:p>
            <a:pPr indent="-387350" lvl="0" marL="457200" rtl="0" algn="l">
              <a:spcBef>
                <a:spcPts val="0"/>
              </a:spcBef>
              <a:spcAft>
                <a:spcPts val="0"/>
              </a:spcAft>
              <a:buSzPts val="2500"/>
              <a:buChar char="●"/>
            </a:pPr>
            <a:r>
              <a:rPr lang="fr" sz="2500"/>
              <a:t>DÉFINITION</a:t>
            </a:r>
            <a:r>
              <a:rPr lang="fr" sz="2500"/>
              <a:t> D’UNE LANDING PAGES</a:t>
            </a:r>
            <a:endParaRPr sz="2500"/>
          </a:p>
          <a:p>
            <a:pPr indent="-387350" lvl="0" marL="457200" rtl="0" algn="l">
              <a:spcBef>
                <a:spcPts val="0"/>
              </a:spcBef>
              <a:spcAft>
                <a:spcPts val="0"/>
              </a:spcAft>
              <a:buSzPts val="2500"/>
              <a:buChar char="●"/>
            </a:pPr>
            <a:r>
              <a:rPr lang="fr" sz="2500"/>
              <a:t>LES </a:t>
            </a:r>
            <a:r>
              <a:rPr lang="fr" sz="2500"/>
              <a:t>ÉLÉMENTS</a:t>
            </a:r>
            <a:r>
              <a:rPr lang="fr" sz="2500"/>
              <a:t> QUI CONSTITUE UNE LANDING PAGES</a:t>
            </a:r>
            <a:endParaRPr sz="2500"/>
          </a:p>
          <a:p>
            <a:pPr indent="-387350" lvl="0" marL="457200" rtl="0" algn="l">
              <a:spcBef>
                <a:spcPts val="0"/>
              </a:spcBef>
              <a:spcAft>
                <a:spcPts val="0"/>
              </a:spcAft>
              <a:buSzPts val="2500"/>
              <a:buChar char="●"/>
            </a:pPr>
            <a:r>
              <a:rPr lang="fr" sz="2500"/>
              <a:t>RÉSUMÉ</a:t>
            </a:r>
            <a:r>
              <a:rPr lang="fr" sz="2500"/>
              <a:t> SUR LES LANDING PAGES </a:t>
            </a:r>
            <a:endParaRPr sz="2500"/>
          </a:p>
          <a:p>
            <a:pPr indent="-387350" lvl="0" marL="457200" rtl="0" algn="l">
              <a:spcBef>
                <a:spcPts val="0"/>
              </a:spcBef>
              <a:spcAft>
                <a:spcPts val="0"/>
              </a:spcAft>
              <a:buSzPts val="2500"/>
              <a:buChar char="●"/>
            </a:pPr>
            <a:r>
              <a:rPr lang="fr" sz="2500"/>
              <a:t>LANDING PAGE D’UN SALON DE BEAUTE</a:t>
            </a:r>
            <a:endParaRPr sz="2500"/>
          </a:p>
          <a:p>
            <a:pPr indent="0" lvl="0" marL="914400" rtl="0" algn="l">
              <a:spcBef>
                <a:spcPts val="0"/>
              </a:spcBef>
              <a:spcAft>
                <a:spcPts val="0"/>
              </a:spcAft>
              <a:buNone/>
            </a:pPr>
            <a:r>
              <a:t/>
            </a:r>
            <a:endParaRPr sz="2500">
              <a:solidFill>
                <a:schemeClr val="dk1"/>
              </a:solidFill>
            </a:endParaRPr>
          </a:p>
        </p:txBody>
      </p:sp>
      <p:sp>
        <p:nvSpPr>
          <p:cNvPr id="70" name="Google Shape;70;p14"/>
          <p:cNvSpPr txBox="1"/>
          <p:nvPr>
            <p:ph idx="2" type="body"/>
          </p:nvPr>
        </p:nvSpPr>
        <p:spPr>
          <a:xfrm>
            <a:off x="4572000" y="1295125"/>
            <a:ext cx="3837000" cy="2849400"/>
          </a:xfrm>
          <a:prstGeom prst="rect">
            <a:avLst/>
          </a:prstGeom>
        </p:spPr>
        <p:txBody>
          <a:bodyPr anchorCtr="0" anchor="ctr" bIns="91425" lIns="91425" spcFirstLastPara="1" rIns="91425" wrap="square" tIns="91425">
            <a:normAutofit/>
          </a:bodyPr>
          <a:lstStyle/>
          <a:p>
            <a:pPr indent="-387350" lvl="0" marL="457200" rtl="0" algn="l">
              <a:lnSpc>
                <a:spcPct val="100000"/>
              </a:lnSpc>
              <a:spcBef>
                <a:spcPts val="0"/>
              </a:spcBef>
              <a:spcAft>
                <a:spcPts val="0"/>
              </a:spcAft>
              <a:buSzPts val="2500"/>
              <a:buFont typeface="Economica"/>
              <a:buChar char="●"/>
            </a:pPr>
            <a:r>
              <a:rPr lang="fr" sz="2500">
                <a:latin typeface="Economica"/>
                <a:ea typeface="Economica"/>
                <a:cs typeface="Economica"/>
                <a:sym typeface="Economica"/>
              </a:rPr>
              <a:t>ANALYSE DE NOTRE LANDING PAGE</a:t>
            </a:r>
            <a:endParaRPr sz="2500">
              <a:latin typeface="Economica"/>
              <a:ea typeface="Economica"/>
              <a:cs typeface="Economica"/>
              <a:sym typeface="Economica"/>
            </a:endParaRPr>
          </a:p>
          <a:p>
            <a:pPr indent="-387350" lvl="0" marL="457200" rtl="0" algn="l">
              <a:lnSpc>
                <a:spcPct val="100000"/>
              </a:lnSpc>
              <a:spcBef>
                <a:spcPts val="0"/>
              </a:spcBef>
              <a:spcAft>
                <a:spcPts val="0"/>
              </a:spcAft>
              <a:buSzPts val="2500"/>
              <a:buFont typeface="Economica"/>
              <a:buChar char="●"/>
            </a:pPr>
            <a:r>
              <a:rPr lang="fr" sz="2500">
                <a:latin typeface="Economica"/>
                <a:ea typeface="Economica"/>
                <a:cs typeface="Economica"/>
                <a:sym typeface="Economica"/>
              </a:rPr>
              <a:t>MAQUETTE D’INSPIRATION</a:t>
            </a:r>
            <a:endParaRPr sz="2500">
              <a:latin typeface="Economica"/>
              <a:ea typeface="Economica"/>
              <a:cs typeface="Economica"/>
              <a:sym typeface="Economica"/>
            </a:endParaRPr>
          </a:p>
          <a:p>
            <a:pPr indent="-387350" lvl="0" marL="457200" rtl="0" algn="l">
              <a:lnSpc>
                <a:spcPct val="100000"/>
              </a:lnSpc>
              <a:spcBef>
                <a:spcPts val="0"/>
              </a:spcBef>
              <a:spcAft>
                <a:spcPts val="0"/>
              </a:spcAft>
              <a:buSzPts val="2500"/>
              <a:buFont typeface="Economica"/>
              <a:buChar char="●"/>
            </a:pPr>
            <a:r>
              <a:rPr lang="fr" sz="2500">
                <a:latin typeface="Economica"/>
                <a:ea typeface="Economica"/>
                <a:cs typeface="Economica"/>
                <a:sym typeface="Economica"/>
              </a:rPr>
              <a:t>DIVISION DES TACHE</a:t>
            </a:r>
            <a:endParaRPr sz="2500">
              <a:latin typeface="Economica"/>
              <a:ea typeface="Economica"/>
              <a:cs typeface="Economica"/>
              <a:sym typeface="Economica"/>
            </a:endParaRPr>
          </a:p>
          <a:p>
            <a:pPr indent="0" lvl="0" marL="1371600" rtl="0" algn="l">
              <a:spcBef>
                <a:spcPts val="0"/>
              </a:spcBef>
              <a:spcAft>
                <a:spcPts val="1200"/>
              </a:spcAft>
              <a:buNone/>
            </a:pPr>
            <a:r>
              <a:t/>
            </a:r>
            <a:endParaRPr sz="2500">
              <a:latin typeface="Economica"/>
              <a:ea typeface="Economica"/>
              <a:cs typeface="Economica"/>
              <a:sym typeface="Economica"/>
            </a:endParaRPr>
          </a:p>
        </p:txBody>
      </p:sp>
      <p:sp>
        <p:nvSpPr>
          <p:cNvPr id="71" name="Google Shape;71;p14"/>
          <p:cNvSpPr txBox="1"/>
          <p:nvPr/>
        </p:nvSpPr>
        <p:spPr>
          <a:xfrm>
            <a:off x="2183800" y="266850"/>
            <a:ext cx="4417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chemeClr val="lt1"/>
                </a:solidFill>
                <a:latin typeface="Economica"/>
                <a:ea typeface="Economica"/>
                <a:cs typeface="Economica"/>
                <a:sym typeface="Economica"/>
              </a:rPr>
              <a:t>les services de notre</a:t>
            </a:r>
            <a:endParaRPr sz="2700">
              <a:solidFill>
                <a:schemeClr val="lt1"/>
              </a:solidFill>
              <a:latin typeface="Economica"/>
              <a:ea typeface="Economica"/>
              <a:cs typeface="Economica"/>
              <a:sym typeface="Economica"/>
            </a:endParaRPr>
          </a:p>
        </p:txBody>
      </p:sp>
      <p:sp>
        <p:nvSpPr>
          <p:cNvPr id="72" name="Google Shape;72;p14"/>
          <p:cNvSpPr txBox="1"/>
          <p:nvPr/>
        </p:nvSpPr>
        <p:spPr>
          <a:xfrm>
            <a:off x="2767875" y="2668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3" name="Google Shape;73;p14"/>
          <p:cNvSpPr txBox="1"/>
          <p:nvPr/>
        </p:nvSpPr>
        <p:spPr>
          <a:xfrm>
            <a:off x="1376550" y="347825"/>
            <a:ext cx="6105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700">
                <a:solidFill>
                  <a:schemeClr val="lt2"/>
                </a:solidFill>
                <a:latin typeface="Open Sans"/>
                <a:ea typeface="Open Sans"/>
                <a:cs typeface="Open Sans"/>
                <a:sym typeface="Open Sans"/>
              </a:rPr>
              <a:t>TABLEAUX </a:t>
            </a:r>
            <a:r>
              <a:rPr b="1" lang="fr" sz="3700">
                <a:solidFill>
                  <a:schemeClr val="dk1"/>
                </a:solidFill>
                <a:latin typeface="Open Sans"/>
                <a:ea typeface="Open Sans"/>
                <a:cs typeface="Open Sans"/>
                <a:sym typeface="Open Sans"/>
              </a:rPr>
              <a:t>DES </a:t>
            </a:r>
            <a:r>
              <a:rPr b="1" lang="fr" sz="3700">
                <a:solidFill>
                  <a:schemeClr val="lt1"/>
                </a:solidFill>
                <a:latin typeface="Open Sans"/>
                <a:ea typeface="Open Sans"/>
                <a:cs typeface="Open Sans"/>
                <a:sym typeface="Open Sans"/>
              </a:rPr>
              <a:t>MATIÈRE</a:t>
            </a:r>
            <a:endParaRPr b="1" sz="3700">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5"/>
          <p:cNvSpPr txBox="1"/>
          <p:nvPr>
            <p:ph type="ctrTitle"/>
          </p:nvPr>
        </p:nvSpPr>
        <p:spPr>
          <a:xfrm>
            <a:off x="1221575" y="1803150"/>
            <a:ext cx="63867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4300">
                <a:solidFill>
                  <a:schemeClr val="lt2"/>
                </a:solidFill>
                <a:latin typeface="Arial"/>
                <a:ea typeface="Arial"/>
                <a:cs typeface="Arial"/>
                <a:sym typeface="Arial"/>
              </a:rPr>
              <a:t>DÉFINITION</a:t>
            </a:r>
            <a:r>
              <a:rPr lang="fr" sz="4300">
                <a:solidFill>
                  <a:schemeClr val="lt2"/>
                </a:solidFill>
                <a:latin typeface="Arial"/>
                <a:ea typeface="Arial"/>
                <a:cs typeface="Arial"/>
                <a:sym typeface="Arial"/>
              </a:rPr>
              <a:t> D’UNE LANDING PAGE</a:t>
            </a:r>
            <a:endParaRPr sz="4300">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089350"/>
            <a:ext cx="4045200" cy="17862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highlight>
                <a:srgbClr val="F9F9F9"/>
              </a:highlight>
              <a:latin typeface="Roboto"/>
              <a:ea typeface="Roboto"/>
              <a:cs typeface="Roboto"/>
              <a:sym typeface="Roboto"/>
            </a:endParaRPr>
          </a:p>
          <a:p>
            <a:pPr indent="0" lvl="0" marL="0" rtl="0" algn="ctr">
              <a:spcBef>
                <a:spcPts val="0"/>
              </a:spcBef>
              <a:spcAft>
                <a:spcPts val="0"/>
              </a:spcAft>
              <a:buNone/>
            </a:pPr>
            <a:r>
              <a:t/>
            </a:r>
            <a:endParaRPr/>
          </a:p>
        </p:txBody>
      </p:sp>
      <p:sp>
        <p:nvSpPr>
          <p:cNvPr id="84" name="Google Shape;84;p16"/>
          <p:cNvSpPr txBox="1"/>
          <p:nvPr>
            <p:ph idx="1" type="subTitle"/>
          </p:nvPr>
        </p:nvSpPr>
        <p:spPr>
          <a:xfrm>
            <a:off x="4863675" y="177650"/>
            <a:ext cx="4130700" cy="2529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fr" sz="1700">
                <a:solidFill>
                  <a:schemeClr val="lt1"/>
                </a:solidFill>
              </a:rPr>
              <a:t>Une landing page, également appelée page de destination ou page d’atterrissage, est une </a:t>
            </a:r>
            <a:r>
              <a:rPr b="1" lang="fr" sz="1700">
                <a:solidFill>
                  <a:schemeClr val="lt1"/>
                </a:solidFill>
              </a:rPr>
              <a:t>page web sur laquelle un internaute arrive après avoir cliqué sur un lien</a:t>
            </a:r>
            <a:r>
              <a:rPr lang="fr" sz="1700">
                <a:solidFill>
                  <a:schemeClr val="lt1"/>
                </a:solidFill>
              </a:rPr>
              <a:t> (que ce soit un lien commercial, un CTA sur les réseaux sociaux, un lien dans un email ou encore un lien sur un bandeau publicitaire). En atterrissant sur une landing page, un internaute doit donc savoir d’emblée ce qu’il s’apprête à y découvrir.</a:t>
            </a:r>
            <a:endParaRPr sz="1700">
              <a:solidFill>
                <a:schemeClr val="lt1"/>
              </a:solidFill>
            </a:endParaRPr>
          </a:p>
        </p:txBody>
      </p:sp>
      <p:sp>
        <p:nvSpPr>
          <p:cNvPr id="85" name="Google Shape;85;p16"/>
          <p:cNvSpPr txBox="1"/>
          <p:nvPr>
            <p:ph idx="2" type="body"/>
          </p:nvPr>
        </p:nvSpPr>
        <p:spPr>
          <a:xfrm>
            <a:off x="4863675" y="2407975"/>
            <a:ext cx="4210500" cy="2336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fr" sz="1700">
                <a:latin typeface="Economica"/>
                <a:ea typeface="Economica"/>
                <a:cs typeface="Economica"/>
                <a:sym typeface="Economica"/>
              </a:rPr>
              <a:t>Contrairement à un site internet de plusieurs pages, qui propose différentes actions et </a:t>
            </a:r>
            <a:r>
              <a:rPr lang="fr" sz="1700">
                <a:latin typeface="Economica"/>
                <a:ea typeface="Economica"/>
                <a:cs typeface="Economica"/>
                <a:sym typeface="Economica"/>
              </a:rPr>
              <a:t>renseignements, une landing page est une page web unique qui sert à informer les internautes sur un sujet précis (une nouvelle offre, une promotion, un formulaire pour s’inscrire à une newsletter…) et à les inciter à effectuer une manipulation spécifique.</a:t>
            </a:r>
            <a:endParaRPr sz="1700"/>
          </a:p>
        </p:txBody>
      </p:sp>
      <p:pic>
        <p:nvPicPr>
          <p:cNvPr id="86" name="Google Shape;86;p16"/>
          <p:cNvPicPr preferRelativeResize="0"/>
          <p:nvPr/>
        </p:nvPicPr>
        <p:blipFill>
          <a:blip r:embed="rId3">
            <a:alphaModFix/>
          </a:blip>
          <a:stretch>
            <a:fillRect/>
          </a:stretch>
        </p:blipFill>
        <p:spPr>
          <a:xfrm>
            <a:off x="53100" y="584450"/>
            <a:ext cx="4470000" cy="382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69075" y="668750"/>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LES </a:t>
            </a:r>
            <a:r>
              <a:rPr lang="fr"/>
              <a:t>ÉLÉMENT</a:t>
            </a:r>
            <a:r>
              <a:rPr lang="fr"/>
              <a:t> QUI </a:t>
            </a:r>
            <a:r>
              <a:rPr lang="fr"/>
              <a:t>CONSTITUE</a:t>
            </a:r>
            <a:r>
              <a:rPr lang="fr"/>
              <a:t> UNE LANDING PAGE</a:t>
            </a:r>
            <a:endParaRPr/>
          </a:p>
        </p:txBody>
      </p:sp>
      <p:sp>
        <p:nvSpPr>
          <p:cNvPr id="92" name="Google Shape;92;p17"/>
          <p:cNvSpPr txBox="1"/>
          <p:nvPr>
            <p:ph idx="2" type="body"/>
          </p:nvPr>
        </p:nvSpPr>
        <p:spPr>
          <a:xfrm>
            <a:off x="4843475" y="396475"/>
            <a:ext cx="4300500" cy="4254000"/>
          </a:xfrm>
          <a:prstGeom prst="rect">
            <a:avLst/>
          </a:prstGeom>
        </p:spPr>
        <p:txBody>
          <a:bodyPr anchorCtr="0" anchor="ctr" bIns="91425" lIns="91425" spcFirstLastPara="1" rIns="91425" wrap="square" tIns="91425">
            <a:noAutofit/>
          </a:bodyPr>
          <a:lstStyle/>
          <a:p>
            <a:pPr indent="-431800" lvl="0" marL="457200" rtl="0" algn="just">
              <a:lnSpc>
                <a:spcPct val="115000"/>
              </a:lnSpc>
              <a:spcBef>
                <a:spcPts val="0"/>
              </a:spcBef>
              <a:spcAft>
                <a:spcPts val="0"/>
              </a:spcAft>
              <a:buSzPts val="3200"/>
              <a:buChar char="●"/>
            </a:pPr>
            <a:r>
              <a:rPr lang="fr" sz="3300">
                <a:latin typeface="Economica"/>
                <a:ea typeface="Economica"/>
                <a:cs typeface="Economica"/>
                <a:sym typeface="Economica"/>
              </a:rPr>
              <a:t>titre accrocheur. </a:t>
            </a:r>
            <a:endParaRPr sz="3300">
              <a:latin typeface="Economica"/>
              <a:ea typeface="Economica"/>
              <a:cs typeface="Economica"/>
              <a:sym typeface="Economica"/>
            </a:endParaRPr>
          </a:p>
          <a:p>
            <a:pPr indent="-438150" lvl="0" marL="457200" rtl="0" algn="just">
              <a:lnSpc>
                <a:spcPct val="100000"/>
              </a:lnSpc>
              <a:spcBef>
                <a:spcPts val="0"/>
              </a:spcBef>
              <a:spcAft>
                <a:spcPts val="0"/>
              </a:spcAft>
              <a:buSzPts val="3300"/>
              <a:buFont typeface="Arial"/>
              <a:buChar char="●"/>
            </a:pPr>
            <a:r>
              <a:rPr lang="fr" sz="3300">
                <a:latin typeface="Economica"/>
                <a:ea typeface="Economica"/>
                <a:cs typeface="Economica"/>
                <a:sym typeface="Economica"/>
              </a:rPr>
              <a:t>Des sous-titres persuasifs. </a:t>
            </a:r>
            <a:endParaRPr sz="3300">
              <a:latin typeface="Economica"/>
              <a:ea typeface="Economica"/>
              <a:cs typeface="Economica"/>
              <a:sym typeface="Economica"/>
            </a:endParaRPr>
          </a:p>
          <a:p>
            <a:pPr indent="-438150" lvl="0" marL="457200" rtl="0" algn="l">
              <a:lnSpc>
                <a:spcPct val="115000"/>
              </a:lnSpc>
              <a:spcBef>
                <a:spcPts val="0"/>
              </a:spcBef>
              <a:spcAft>
                <a:spcPts val="0"/>
              </a:spcAft>
              <a:buSzPts val="3300"/>
              <a:buFont typeface="Economica"/>
              <a:buChar char="●"/>
            </a:pPr>
            <a:r>
              <a:rPr lang="fr" sz="3300">
                <a:latin typeface="Economica"/>
                <a:ea typeface="Economica"/>
                <a:cs typeface="Economica"/>
                <a:sym typeface="Economica"/>
              </a:rPr>
              <a:t>Des images de qualité ... </a:t>
            </a:r>
            <a:endParaRPr sz="3300">
              <a:latin typeface="Economica"/>
              <a:ea typeface="Economica"/>
              <a:cs typeface="Economica"/>
              <a:sym typeface="Economica"/>
            </a:endParaRPr>
          </a:p>
          <a:p>
            <a:pPr indent="-438150" lvl="0" marL="457200" rtl="0" algn="just">
              <a:lnSpc>
                <a:spcPct val="115000"/>
              </a:lnSpc>
              <a:spcBef>
                <a:spcPts val="0"/>
              </a:spcBef>
              <a:spcAft>
                <a:spcPts val="0"/>
              </a:spcAft>
              <a:buSzPts val="3300"/>
              <a:buFont typeface="Economica"/>
              <a:buChar char="●"/>
            </a:pPr>
            <a:r>
              <a:rPr lang="fr" sz="3300">
                <a:latin typeface="Economica"/>
                <a:ea typeface="Economica"/>
                <a:cs typeface="Economica"/>
                <a:sym typeface="Economica"/>
              </a:rPr>
              <a:t>Une explication claire. ... </a:t>
            </a:r>
            <a:endParaRPr sz="3300">
              <a:latin typeface="Economica"/>
              <a:ea typeface="Economica"/>
              <a:cs typeface="Economica"/>
              <a:sym typeface="Economica"/>
            </a:endParaRPr>
          </a:p>
          <a:p>
            <a:pPr indent="-438150" lvl="0" marL="457200" rtl="0" algn="just">
              <a:lnSpc>
                <a:spcPct val="115000"/>
              </a:lnSpc>
              <a:spcBef>
                <a:spcPts val="0"/>
              </a:spcBef>
              <a:spcAft>
                <a:spcPts val="0"/>
              </a:spcAft>
              <a:buSzPts val="3300"/>
              <a:buFont typeface="Economica"/>
              <a:buChar char="●"/>
            </a:pPr>
            <a:r>
              <a:rPr lang="fr" sz="3300">
                <a:latin typeface="Economica"/>
                <a:ea typeface="Economica"/>
                <a:cs typeface="Economica"/>
                <a:sym typeface="Economica"/>
              </a:rPr>
              <a:t>Un call to action efficace</a:t>
            </a:r>
            <a:endParaRPr sz="33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2" type="body"/>
          </p:nvPr>
        </p:nvSpPr>
        <p:spPr>
          <a:xfrm>
            <a:off x="4709900" y="307075"/>
            <a:ext cx="4210500" cy="40839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fr" sz="2300">
                <a:latin typeface="Economica"/>
                <a:ea typeface="Economica"/>
                <a:cs typeface="Economica"/>
                <a:sym typeface="Economica"/>
              </a:rPr>
              <a:t>Avant, les visiteurs d’un site web arrivaient systématiquement par la porte d’entrée naturelle du site: c’est-à-dire sa page d’accueil. Or aujourd’hui, cette page n’est pas nécessairement la plus consultée d’un site web et n’est pas forcément celle par laquelle un internaute va arriver. L’objectif principal est d’amener les visiteurs vers une page qui les concernent directement, et ce, via des landing pages.</a:t>
            </a:r>
            <a:endParaRPr sz="2300">
              <a:latin typeface="Economica"/>
              <a:ea typeface="Economica"/>
              <a:cs typeface="Economica"/>
              <a:sym typeface="Economica"/>
            </a:endParaRPr>
          </a:p>
        </p:txBody>
      </p:sp>
      <p:sp>
        <p:nvSpPr>
          <p:cNvPr id="98" name="Google Shape;98;p18"/>
          <p:cNvSpPr txBox="1"/>
          <p:nvPr>
            <p:ph idx="1" type="subTitle"/>
          </p:nvPr>
        </p:nvSpPr>
        <p:spPr>
          <a:xfrm>
            <a:off x="664700" y="1126151"/>
            <a:ext cx="4045200" cy="15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4500">
                <a:solidFill>
                  <a:schemeClr val="lt2"/>
                </a:solidFill>
                <a:latin typeface="Caveat"/>
                <a:ea typeface="Caveat"/>
                <a:cs typeface="Caveat"/>
                <a:sym typeface="Caveat"/>
              </a:rPr>
              <a:t>Résumé</a:t>
            </a:r>
            <a:r>
              <a:rPr lang="fr" sz="4500">
                <a:solidFill>
                  <a:schemeClr val="lt2"/>
                </a:solidFill>
                <a:latin typeface="Caveat"/>
                <a:ea typeface="Caveat"/>
                <a:cs typeface="Caveat"/>
                <a:sym typeface="Caveat"/>
              </a:rPr>
              <a:t> sur les landing pages :</a:t>
            </a:r>
            <a:endParaRPr sz="4500">
              <a:solidFill>
                <a:schemeClr val="lt2"/>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34775" y="1543425"/>
            <a:ext cx="41871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4000"/>
              <a:t>LANDING PAGE D’UN</a:t>
            </a:r>
            <a:r>
              <a:rPr lang="fr" sz="4500"/>
              <a:t> </a:t>
            </a:r>
            <a:r>
              <a:rPr lang="fr" sz="4400">
                <a:solidFill>
                  <a:schemeClr val="dk2"/>
                </a:solidFill>
                <a:latin typeface="Caveat"/>
                <a:ea typeface="Caveat"/>
                <a:cs typeface="Caveat"/>
                <a:sym typeface="Caveat"/>
              </a:rPr>
              <a:t>SALON DE BEAUTE</a:t>
            </a:r>
            <a:endParaRPr sz="4400">
              <a:solidFill>
                <a:schemeClr val="dk2"/>
              </a:solidFill>
              <a:latin typeface="Caveat"/>
              <a:ea typeface="Caveat"/>
              <a:cs typeface="Caveat"/>
              <a:sym typeface="Caveat"/>
            </a:endParaRPr>
          </a:p>
        </p:txBody>
      </p:sp>
      <p:sp>
        <p:nvSpPr>
          <p:cNvPr id="104" name="Google Shape;104;p19"/>
          <p:cNvSpPr txBox="1"/>
          <p:nvPr>
            <p:ph idx="2" type="body"/>
          </p:nvPr>
        </p:nvSpPr>
        <p:spPr>
          <a:xfrm>
            <a:off x="4940750" y="1289725"/>
            <a:ext cx="3837000" cy="31722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Font typeface="Economica"/>
              <a:buChar char="●"/>
            </a:pPr>
            <a:r>
              <a:rPr lang="fr" sz="3000">
                <a:latin typeface="Economica"/>
                <a:ea typeface="Economica"/>
                <a:cs typeface="Economica"/>
                <a:sym typeface="Economica"/>
              </a:rPr>
              <a:t>Manicure</a:t>
            </a:r>
            <a:endParaRPr sz="3000">
              <a:latin typeface="Economica"/>
              <a:ea typeface="Economica"/>
              <a:cs typeface="Economica"/>
              <a:sym typeface="Economica"/>
            </a:endParaRPr>
          </a:p>
          <a:p>
            <a:pPr indent="-355600" lvl="0" marL="457200" rtl="0" algn="l">
              <a:spcBef>
                <a:spcPts val="0"/>
              </a:spcBef>
              <a:spcAft>
                <a:spcPts val="0"/>
              </a:spcAft>
              <a:buSzPts val="2000"/>
              <a:buFont typeface="Economica"/>
              <a:buChar char="●"/>
            </a:pPr>
            <a:r>
              <a:rPr lang="fr" sz="3000">
                <a:latin typeface="Economica"/>
                <a:ea typeface="Economica"/>
                <a:cs typeface="Economica"/>
                <a:sym typeface="Economica"/>
              </a:rPr>
              <a:t>Massage</a:t>
            </a:r>
            <a:endParaRPr sz="3000">
              <a:latin typeface="Economica"/>
              <a:ea typeface="Economica"/>
              <a:cs typeface="Economica"/>
              <a:sym typeface="Economica"/>
            </a:endParaRPr>
          </a:p>
          <a:p>
            <a:pPr indent="-355600" lvl="0" marL="457200" rtl="0" algn="l">
              <a:spcBef>
                <a:spcPts val="0"/>
              </a:spcBef>
              <a:spcAft>
                <a:spcPts val="0"/>
              </a:spcAft>
              <a:buSzPts val="2000"/>
              <a:buFont typeface="Economica"/>
              <a:buChar char="●"/>
            </a:pPr>
            <a:r>
              <a:rPr lang="fr" sz="3000">
                <a:latin typeface="Economica"/>
                <a:ea typeface="Economica"/>
                <a:cs typeface="Economica"/>
                <a:sym typeface="Economica"/>
              </a:rPr>
              <a:t>skin care</a:t>
            </a:r>
            <a:endParaRPr sz="3000">
              <a:latin typeface="Economica"/>
              <a:ea typeface="Economica"/>
              <a:cs typeface="Economica"/>
              <a:sym typeface="Economica"/>
            </a:endParaRPr>
          </a:p>
          <a:p>
            <a:pPr indent="-355600" lvl="0" marL="457200" rtl="0" algn="l">
              <a:spcBef>
                <a:spcPts val="0"/>
              </a:spcBef>
              <a:spcAft>
                <a:spcPts val="0"/>
              </a:spcAft>
              <a:buSzPts val="2000"/>
              <a:buFont typeface="Economica"/>
              <a:buChar char="●"/>
            </a:pPr>
            <a:r>
              <a:rPr lang="fr" sz="3000">
                <a:latin typeface="Economica"/>
                <a:ea typeface="Economica"/>
                <a:cs typeface="Economica"/>
                <a:sym typeface="Economica"/>
              </a:rPr>
              <a:t>special offerts</a:t>
            </a:r>
            <a:endParaRPr sz="3000">
              <a:latin typeface="Economica"/>
              <a:ea typeface="Economica"/>
              <a:cs typeface="Economica"/>
              <a:sym typeface="Economica"/>
            </a:endParaRPr>
          </a:p>
        </p:txBody>
      </p:sp>
      <p:sp>
        <p:nvSpPr>
          <p:cNvPr id="105" name="Google Shape;105;p19"/>
          <p:cNvSpPr txBox="1"/>
          <p:nvPr/>
        </p:nvSpPr>
        <p:spPr>
          <a:xfrm>
            <a:off x="4833275" y="444475"/>
            <a:ext cx="4417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chemeClr val="lt1"/>
                </a:solidFill>
                <a:latin typeface="Economica"/>
                <a:ea typeface="Economica"/>
                <a:cs typeface="Economica"/>
                <a:sym typeface="Economica"/>
              </a:rPr>
              <a:t>les services de notre Salon de Beauté:</a:t>
            </a:r>
            <a:endParaRPr sz="2700">
              <a:solidFill>
                <a:schemeClr val="lt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6165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500">
                <a:solidFill>
                  <a:schemeClr val="lt2"/>
                </a:solidFill>
              </a:rPr>
              <a:t>Analyse de notre landing page</a:t>
            </a:r>
            <a:endParaRPr sz="4500">
              <a:solidFill>
                <a:schemeClr val="lt2"/>
              </a:solidFill>
            </a:endParaRPr>
          </a:p>
        </p:txBody>
      </p:sp>
      <p:sp>
        <p:nvSpPr>
          <p:cNvPr id="111" name="Google Shape;111;p20"/>
          <p:cNvSpPr txBox="1"/>
          <p:nvPr>
            <p:ph idx="1" type="body"/>
          </p:nvPr>
        </p:nvSpPr>
        <p:spPr>
          <a:xfrm>
            <a:off x="491325" y="1440075"/>
            <a:ext cx="81222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latin typeface="Economica"/>
                <a:ea typeface="Economica"/>
                <a:cs typeface="Economica"/>
                <a:sym typeface="Economica"/>
              </a:rPr>
              <a:t>Dans notre nav-bar nous avons un logo pour notre salon de beauté un nom trois (3) menus et un bouton .</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Nous avons </a:t>
            </a:r>
            <a:r>
              <a:rPr lang="fr">
                <a:latin typeface="Economica"/>
                <a:ea typeface="Economica"/>
                <a:cs typeface="Economica"/>
                <a:sym typeface="Economica"/>
              </a:rPr>
              <a:t>choisi</a:t>
            </a:r>
            <a:r>
              <a:rPr lang="fr">
                <a:latin typeface="Economica"/>
                <a:ea typeface="Economica"/>
                <a:cs typeface="Economica"/>
                <a:sym typeface="Economica"/>
              </a:rPr>
              <a:t> des photos </a:t>
            </a:r>
            <a:r>
              <a:rPr lang="fr">
                <a:latin typeface="Economica"/>
                <a:ea typeface="Economica"/>
                <a:cs typeface="Economica"/>
                <a:sym typeface="Economica"/>
              </a:rPr>
              <a:t>très</a:t>
            </a:r>
            <a:r>
              <a:rPr lang="fr">
                <a:latin typeface="Economica"/>
                <a:ea typeface="Economica"/>
                <a:cs typeface="Economica"/>
                <a:sym typeface="Economica"/>
              </a:rPr>
              <a:t> attirant et significatif pour le salon  de beauté </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Un titre d</a:t>
            </a:r>
            <a:r>
              <a:rPr lang="fr">
                <a:latin typeface="Economica"/>
                <a:ea typeface="Economica"/>
                <a:cs typeface="Economica"/>
                <a:sym typeface="Economica"/>
              </a:rPr>
              <a:t>’accueil et un bouton de contact quatre (4) photos avec des description qui parle des services offert par </a:t>
            </a:r>
            <a:r>
              <a:rPr lang="fr">
                <a:latin typeface="Economica"/>
                <a:ea typeface="Economica"/>
                <a:cs typeface="Economica"/>
                <a:sym typeface="Economica"/>
              </a:rPr>
              <a:t>notre</a:t>
            </a:r>
            <a:r>
              <a:rPr lang="fr">
                <a:latin typeface="Economica"/>
                <a:ea typeface="Economica"/>
                <a:cs typeface="Economica"/>
                <a:sym typeface="Economica"/>
              </a:rPr>
              <a:t> salon de beauté </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Un contenu pour la note de nos clients déjà servi,des étoiles 🌟 pour nous noté </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Une partie pour les jours ouvrable et les heures de travail </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Un formulaire à remplir pour prendre un rendez-vous,une carte pour localiser </a:t>
            </a:r>
            <a:r>
              <a:rPr lang="fr">
                <a:latin typeface="Economica"/>
                <a:ea typeface="Economica"/>
                <a:cs typeface="Economica"/>
                <a:sym typeface="Economica"/>
              </a:rPr>
              <a:t>notre</a:t>
            </a:r>
            <a:r>
              <a:rPr lang="fr">
                <a:latin typeface="Economica"/>
                <a:ea typeface="Economica"/>
                <a:cs typeface="Economica"/>
                <a:sym typeface="Economica"/>
              </a:rPr>
              <a:t> salon de beauté et au footer se trouve </a:t>
            </a:r>
            <a:r>
              <a:rPr lang="fr">
                <a:latin typeface="Economica"/>
                <a:ea typeface="Economica"/>
                <a:cs typeface="Economica"/>
                <a:sym typeface="Economica"/>
              </a:rPr>
              <a:t>notre</a:t>
            </a:r>
            <a:r>
              <a:rPr lang="fr">
                <a:latin typeface="Economica"/>
                <a:ea typeface="Economica"/>
                <a:cs typeface="Economica"/>
                <a:sym typeface="Economica"/>
              </a:rPr>
              <a:t> adresse email et nos réseaux sociaux </a:t>
            </a:r>
            <a:endParaRPr>
              <a:latin typeface="Economica"/>
              <a:ea typeface="Economica"/>
              <a:cs typeface="Economica"/>
              <a:sym typeface="Economica"/>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solidFill>
                  <a:schemeClr val="lt2"/>
                </a:solidFill>
              </a:rPr>
              <a:t>Maquette D’inspi</a:t>
            </a:r>
            <a:r>
              <a:rPr lang="fr">
                <a:solidFill>
                  <a:schemeClr val="lt2"/>
                </a:solidFill>
              </a:rPr>
              <a:t>ration</a:t>
            </a:r>
            <a:endParaRPr>
              <a:solidFill>
                <a:schemeClr val="lt2"/>
              </a:solidFill>
            </a:endParaRPr>
          </a:p>
        </p:txBody>
      </p:sp>
      <p:sp>
        <p:nvSpPr>
          <p:cNvPr id="117" name="Google Shape;117;p21"/>
          <p:cNvSpPr txBox="1"/>
          <p:nvPr>
            <p:ph idx="1" type="body"/>
          </p:nvPr>
        </p:nvSpPr>
        <p:spPr>
          <a:xfrm>
            <a:off x="92550" y="2257200"/>
            <a:ext cx="8958900" cy="26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u="sng">
                <a:solidFill>
                  <a:schemeClr val="hlink"/>
                </a:solidFill>
                <a:hlinkClick r:id="rId3"/>
              </a:rPr>
              <a:t>https://nicepage.com/sd/556520/body-treatments-and-massages-website-design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https://nicepage.com/sd/21712/hair-nail-and-beauty-salon-website-design</a:t>
            </a:r>
            <a:endParaRPr/>
          </a:p>
        </p:txBody>
      </p:sp>
      <p:sp>
        <p:nvSpPr>
          <p:cNvPr id="118" name="Google Shape;118;p21"/>
          <p:cNvSpPr txBox="1"/>
          <p:nvPr/>
        </p:nvSpPr>
        <p:spPr>
          <a:xfrm>
            <a:off x="2109200" y="1450550"/>
            <a:ext cx="4262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latin typeface="Open Sans"/>
                <a:ea typeface="Open Sans"/>
                <a:cs typeface="Open Sans"/>
                <a:sym typeface="Open Sans"/>
              </a:rPr>
              <a:t>Voir les liens sous </a:t>
            </a:r>
            <a:r>
              <a:rPr lang="fr" sz="1500">
                <a:latin typeface="Open Sans"/>
                <a:ea typeface="Open Sans"/>
                <a:cs typeface="Open Sans"/>
                <a:sym typeface="Open Sans"/>
              </a:rPr>
              <a:t>dessous</a:t>
            </a:r>
            <a:endParaRPr sz="15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