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7"/>
  </p:notesMasterIdLst>
  <p:sldIdLst>
    <p:sldId id="273" r:id="rId2"/>
    <p:sldId id="256" r:id="rId3"/>
    <p:sldId id="268" r:id="rId4"/>
    <p:sldId id="317" r:id="rId5"/>
    <p:sldId id="260" r:id="rId6"/>
    <p:sldId id="259" r:id="rId7"/>
    <p:sldId id="274" r:id="rId8"/>
    <p:sldId id="258" r:id="rId9"/>
    <p:sldId id="263" r:id="rId10"/>
    <p:sldId id="280" r:id="rId11"/>
    <p:sldId id="292" r:id="rId12"/>
    <p:sldId id="293" r:id="rId13"/>
    <p:sldId id="318" r:id="rId14"/>
    <p:sldId id="319" r:id="rId15"/>
    <p:sldId id="295" r:id="rId16"/>
    <p:sldId id="308" r:id="rId17"/>
    <p:sldId id="309" r:id="rId18"/>
    <p:sldId id="310" r:id="rId19"/>
    <p:sldId id="307" r:id="rId20"/>
    <p:sldId id="296" r:id="rId21"/>
    <p:sldId id="297" r:id="rId22"/>
    <p:sldId id="298" r:id="rId23"/>
    <p:sldId id="299" r:id="rId24"/>
    <p:sldId id="300" r:id="rId25"/>
    <p:sldId id="301" r:id="rId26"/>
    <p:sldId id="302" r:id="rId27"/>
    <p:sldId id="303" r:id="rId28"/>
    <p:sldId id="304" r:id="rId29"/>
    <p:sldId id="320" r:id="rId30"/>
    <p:sldId id="321" r:id="rId31"/>
    <p:sldId id="288" r:id="rId32"/>
    <p:sldId id="289" r:id="rId33"/>
    <p:sldId id="290" r:id="rId34"/>
    <p:sldId id="294"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A2ACDE-F804-45EB-8F14-B0B5E60F1CA6}">
          <p14:sldIdLst>
            <p14:sldId id="273"/>
            <p14:sldId id="256"/>
            <p14:sldId id="268"/>
            <p14:sldId id="317"/>
            <p14:sldId id="260"/>
            <p14:sldId id="259"/>
            <p14:sldId id="274"/>
            <p14:sldId id="258"/>
            <p14:sldId id="263"/>
            <p14:sldId id="280"/>
          </p14:sldIdLst>
        </p14:section>
        <p14:section name="Untitled Section" id="{AFAE3BE1-B8CE-4386-B031-721E77ECC8CA}">
          <p14:sldIdLst>
            <p14:sldId id="292"/>
            <p14:sldId id="293"/>
            <p14:sldId id="318"/>
            <p14:sldId id="319"/>
            <p14:sldId id="295"/>
            <p14:sldId id="308"/>
            <p14:sldId id="309"/>
            <p14:sldId id="310"/>
            <p14:sldId id="307"/>
            <p14:sldId id="296"/>
            <p14:sldId id="297"/>
            <p14:sldId id="298"/>
            <p14:sldId id="299"/>
            <p14:sldId id="300"/>
            <p14:sldId id="301"/>
            <p14:sldId id="302"/>
            <p14:sldId id="303"/>
            <p14:sldId id="304"/>
            <p14:sldId id="320"/>
            <p14:sldId id="321"/>
            <p14:sldId id="288"/>
            <p14:sldId id="289"/>
            <p14:sldId id="290"/>
            <p14:sldId id="29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6EEA2-0CDE-432F-98B6-3C52465BF222}" type="doc">
      <dgm:prSet loTypeId="urn:microsoft.com/office/officeart/2005/8/layout/vList4" loCatId="list" qsTypeId="urn:microsoft.com/office/officeart/2005/8/quickstyle/simple1" qsCatId="simple" csTypeId="urn:microsoft.com/office/officeart/2005/8/colors/colorful1" csCatId="colorful" phldr="1"/>
      <dgm:spPr/>
      <dgm:t>
        <a:bodyPr/>
        <a:lstStyle/>
        <a:p>
          <a:endParaRPr lang="en-US"/>
        </a:p>
      </dgm:t>
    </dgm:pt>
    <dgm:pt modelId="{9A24B0A9-5CCA-46A6-A6D6-CC650FB31FA9}">
      <dgm:prSet/>
      <dgm:spPr/>
      <dgm:t>
        <a:bodyPr/>
        <a:lstStyle/>
        <a:p>
          <a:r>
            <a:rPr lang="en-US">
              <a:solidFill>
                <a:schemeClr val="tx1"/>
              </a:solidFill>
              <a:latin typeface="Algerian" panose="04020705040A02060702" pitchFamily="82" charset="0"/>
              <a:cs typeface="Times New Roman" panose="02020603050405020304" pitchFamily="18" charset="0"/>
            </a:rPr>
            <a:t>Introduction</a:t>
          </a:r>
          <a:endParaRPr lang="en-US" dirty="0">
            <a:solidFill>
              <a:schemeClr val="tx1"/>
            </a:solidFill>
            <a:latin typeface="Algerian" panose="04020705040A02060702" pitchFamily="82" charset="0"/>
            <a:cs typeface="Times New Roman" panose="02020603050405020304" pitchFamily="18" charset="0"/>
          </a:endParaRPr>
        </a:p>
      </dgm:t>
    </dgm:pt>
    <dgm:pt modelId="{3CCF7197-DC8F-44B8-967A-AE0FDB899A38}" type="parTrans" cxnId="{53CF3AAE-39D4-43F6-955A-81BBF55D1FA9}">
      <dgm:prSet/>
      <dgm:spPr/>
      <dgm:t>
        <a:bodyPr/>
        <a:lstStyle/>
        <a:p>
          <a:endParaRPr lang="en-US"/>
        </a:p>
      </dgm:t>
    </dgm:pt>
    <dgm:pt modelId="{B1EE62F5-E545-49C1-8541-3A8681F60EF2}" type="sibTrans" cxnId="{53CF3AAE-39D4-43F6-955A-81BBF55D1FA9}">
      <dgm:prSet/>
      <dgm:spPr/>
      <dgm:t>
        <a:bodyPr/>
        <a:lstStyle/>
        <a:p>
          <a:endParaRPr lang="en-US"/>
        </a:p>
      </dgm:t>
    </dgm:pt>
    <dgm:pt modelId="{9E20B817-932E-42AD-AF0F-C834B364D30C}">
      <dgm:prSet/>
      <dgm:spPr/>
      <dgm:t>
        <a:bodyPr/>
        <a:lstStyle/>
        <a:p>
          <a:r>
            <a:rPr lang="en-US">
              <a:solidFill>
                <a:schemeClr val="tx1"/>
              </a:solidFill>
              <a:latin typeface="Algerian" panose="04020705040A02060702" pitchFamily="82" charset="0"/>
              <a:cs typeface="Times New Roman" panose="02020603050405020304" pitchFamily="18" charset="0"/>
            </a:rPr>
            <a:t>Problem</a:t>
          </a:r>
          <a:r>
            <a:rPr lang="en-US">
              <a:latin typeface="Algerian" panose="04020705040A02060702" pitchFamily="82" charset="0"/>
              <a:cs typeface="Times New Roman" panose="02020603050405020304" pitchFamily="18" charset="0"/>
            </a:rPr>
            <a:t> </a:t>
          </a:r>
          <a:r>
            <a:rPr lang="en-US">
              <a:solidFill>
                <a:schemeClr val="tx1"/>
              </a:solidFill>
              <a:latin typeface="Algerian" panose="04020705040A02060702" pitchFamily="82" charset="0"/>
              <a:cs typeface="Times New Roman" panose="02020603050405020304" pitchFamily="18" charset="0"/>
            </a:rPr>
            <a:t>Statement</a:t>
          </a:r>
          <a:endParaRPr lang="en-US" dirty="0">
            <a:solidFill>
              <a:schemeClr val="tx1"/>
            </a:solidFill>
            <a:latin typeface="Algerian" panose="04020705040A02060702" pitchFamily="82" charset="0"/>
            <a:cs typeface="Times New Roman" panose="02020603050405020304" pitchFamily="18" charset="0"/>
          </a:endParaRPr>
        </a:p>
      </dgm:t>
    </dgm:pt>
    <dgm:pt modelId="{2BF2FAA9-F807-4508-8ECB-73B789979BC0}" type="parTrans" cxnId="{C7D88139-DBAF-47A6-A403-C78107858520}">
      <dgm:prSet/>
      <dgm:spPr/>
      <dgm:t>
        <a:bodyPr/>
        <a:lstStyle/>
        <a:p>
          <a:endParaRPr lang="en-US"/>
        </a:p>
      </dgm:t>
    </dgm:pt>
    <dgm:pt modelId="{2EF6D232-35D3-4365-B6A2-054B755590AE}" type="sibTrans" cxnId="{C7D88139-DBAF-47A6-A403-C78107858520}">
      <dgm:prSet/>
      <dgm:spPr/>
      <dgm:t>
        <a:bodyPr/>
        <a:lstStyle/>
        <a:p>
          <a:endParaRPr lang="en-US"/>
        </a:p>
      </dgm:t>
    </dgm:pt>
    <dgm:pt modelId="{B11C786E-75AC-49A6-BBCF-D6B54316129D}">
      <dgm:prSet/>
      <dgm:spPr/>
      <dgm:t>
        <a:bodyPr/>
        <a:lstStyle/>
        <a:p>
          <a:r>
            <a:rPr lang="en-US">
              <a:solidFill>
                <a:schemeClr val="tx1"/>
              </a:solidFill>
              <a:latin typeface="Algerian" panose="04020705040A02060702" pitchFamily="82" charset="0"/>
              <a:cs typeface="Times New Roman" panose="02020603050405020304" pitchFamily="18" charset="0"/>
            </a:rPr>
            <a:t>Literature Survey</a:t>
          </a:r>
          <a:endParaRPr lang="en-US" dirty="0">
            <a:solidFill>
              <a:schemeClr val="tx1"/>
            </a:solidFill>
            <a:latin typeface="Algerian" panose="04020705040A02060702" pitchFamily="82" charset="0"/>
            <a:cs typeface="Times New Roman" panose="02020603050405020304" pitchFamily="18" charset="0"/>
          </a:endParaRPr>
        </a:p>
      </dgm:t>
    </dgm:pt>
    <dgm:pt modelId="{149D35B5-8480-4E0C-8976-0D8DC6C165F1}" type="parTrans" cxnId="{FC2C6802-0A8F-41FB-A65D-06429A1F6EAD}">
      <dgm:prSet/>
      <dgm:spPr/>
      <dgm:t>
        <a:bodyPr/>
        <a:lstStyle/>
        <a:p>
          <a:endParaRPr lang="en-US"/>
        </a:p>
      </dgm:t>
    </dgm:pt>
    <dgm:pt modelId="{506CB28A-34F4-45E2-B23D-9B86B81C50F2}" type="sibTrans" cxnId="{FC2C6802-0A8F-41FB-A65D-06429A1F6EAD}">
      <dgm:prSet/>
      <dgm:spPr/>
      <dgm:t>
        <a:bodyPr/>
        <a:lstStyle/>
        <a:p>
          <a:endParaRPr lang="en-US"/>
        </a:p>
      </dgm:t>
    </dgm:pt>
    <dgm:pt modelId="{6507AC86-A3B7-4227-8776-D095CD2AC345}">
      <dgm:prSet/>
      <dgm:spPr/>
      <dgm:t>
        <a:bodyPr/>
        <a:lstStyle/>
        <a:p>
          <a:r>
            <a:rPr lang="en-US" dirty="0">
              <a:solidFill>
                <a:schemeClr val="tx1"/>
              </a:solidFill>
              <a:latin typeface="Algerian" panose="04020705040A02060702" pitchFamily="82" charset="0"/>
              <a:cs typeface="Times New Roman" panose="02020603050405020304" pitchFamily="18" charset="0"/>
            </a:rPr>
            <a:t>Objectives</a:t>
          </a:r>
        </a:p>
      </dgm:t>
    </dgm:pt>
    <dgm:pt modelId="{BF5C8411-8C4C-4137-B6FE-DE5EC23F258D}" type="parTrans" cxnId="{0C9A6B3B-EC32-429A-8E2D-C1B051F57B6B}">
      <dgm:prSet/>
      <dgm:spPr/>
      <dgm:t>
        <a:bodyPr/>
        <a:lstStyle/>
        <a:p>
          <a:endParaRPr lang="en-US"/>
        </a:p>
      </dgm:t>
    </dgm:pt>
    <dgm:pt modelId="{9B022BA5-7B3D-42C9-BB95-F261EDF11245}" type="sibTrans" cxnId="{0C9A6B3B-EC32-429A-8E2D-C1B051F57B6B}">
      <dgm:prSet/>
      <dgm:spPr/>
      <dgm:t>
        <a:bodyPr/>
        <a:lstStyle/>
        <a:p>
          <a:endParaRPr lang="en-US"/>
        </a:p>
      </dgm:t>
    </dgm:pt>
    <dgm:pt modelId="{4D3BD4EF-ABD1-4D9C-A023-367D977B40F9}">
      <dgm:prSet/>
      <dgm:spPr/>
      <dgm:t>
        <a:bodyPr/>
        <a:lstStyle/>
        <a:p>
          <a:r>
            <a:rPr lang="en-US">
              <a:solidFill>
                <a:schemeClr val="tx1"/>
              </a:solidFill>
              <a:latin typeface="Algerian" panose="04020705040A02060702" pitchFamily="82" charset="0"/>
              <a:cs typeface="Times New Roman" panose="02020603050405020304" pitchFamily="18" charset="0"/>
            </a:rPr>
            <a:t>Methodology</a:t>
          </a:r>
          <a:endParaRPr lang="en-US" dirty="0">
            <a:solidFill>
              <a:schemeClr val="tx1"/>
            </a:solidFill>
            <a:latin typeface="Algerian" panose="04020705040A02060702" pitchFamily="82" charset="0"/>
            <a:cs typeface="Times New Roman" panose="02020603050405020304" pitchFamily="18" charset="0"/>
          </a:endParaRPr>
        </a:p>
      </dgm:t>
    </dgm:pt>
    <dgm:pt modelId="{37481FDC-1EE2-4CDC-BCF7-BC1328319361}" type="parTrans" cxnId="{A7DCBFE7-B558-410F-BC45-83CF081E61BA}">
      <dgm:prSet/>
      <dgm:spPr/>
      <dgm:t>
        <a:bodyPr/>
        <a:lstStyle/>
        <a:p>
          <a:endParaRPr lang="en-US"/>
        </a:p>
      </dgm:t>
    </dgm:pt>
    <dgm:pt modelId="{B0629674-A97B-45BF-9A68-FB2C087068C7}" type="sibTrans" cxnId="{A7DCBFE7-B558-410F-BC45-83CF081E61BA}">
      <dgm:prSet/>
      <dgm:spPr/>
      <dgm:t>
        <a:bodyPr/>
        <a:lstStyle/>
        <a:p>
          <a:endParaRPr lang="en-US"/>
        </a:p>
      </dgm:t>
    </dgm:pt>
    <dgm:pt modelId="{15010305-30A5-4589-8BB9-F6CF46A04A14}">
      <dgm:prSet/>
      <dgm:spPr/>
      <dgm:t>
        <a:bodyPr/>
        <a:lstStyle/>
        <a:p>
          <a:r>
            <a:rPr lang="en-US" dirty="0" err="1">
              <a:solidFill>
                <a:schemeClr val="tx1"/>
              </a:solidFill>
              <a:latin typeface="Algerian" panose="04020705040A02060702" pitchFamily="82" charset="0"/>
              <a:cs typeface="Times New Roman" panose="02020603050405020304" pitchFamily="18" charset="0"/>
            </a:rPr>
            <a:t>ProPOSED</a:t>
          </a:r>
          <a:r>
            <a:rPr lang="en-US" dirty="0">
              <a:solidFill>
                <a:schemeClr val="tx1"/>
              </a:solidFill>
              <a:latin typeface="Algerian" panose="04020705040A02060702" pitchFamily="82" charset="0"/>
              <a:cs typeface="Times New Roman" panose="02020603050405020304" pitchFamily="18" charset="0"/>
            </a:rPr>
            <a:t> SYSTEM</a:t>
          </a:r>
        </a:p>
      </dgm:t>
    </dgm:pt>
    <dgm:pt modelId="{30A476DB-3BA6-495F-83F6-8DF080F252FF}" type="parTrans" cxnId="{FA71FBAE-D279-454B-A45C-779D3809592B}">
      <dgm:prSet/>
      <dgm:spPr/>
      <dgm:t>
        <a:bodyPr/>
        <a:lstStyle/>
        <a:p>
          <a:endParaRPr lang="en-US"/>
        </a:p>
      </dgm:t>
    </dgm:pt>
    <dgm:pt modelId="{0190E61D-DF13-43E9-94CB-CD7BF7DC29C2}" type="sibTrans" cxnId="{FA71FBAE-D279-454B-A45C-779D3809592B}">
      <dgm:prSet/>
      <dgm:spPr/>
      <dgm:t>
        <a:bodyPr/>
        <a:lstStyle/>
        <a:p>
          <a:endParaRPr lang="en-US"/>
        </a:p>
      </dgm:t>
    </dgm:pt>
    <dgm:pt modelId="{C3D74AF4-EFBC-49E7-A30E-55AAF172C6A5}">
      <dgm:prSet/>
      <dgm:spPr/>
      <dgm:t>
        <a:bodyPr/>
        <a:lstStyle/>
        <a:p>
          <a:r>
            <a:rPr lang="en-US" dirty="0">
              <a:solidFill>
                <a:schemeClr val="tx1"/>
              </a:solidFill>
              <a:latin typeface="Algerian" panose="04020705040A02060702" pitchFamily="82" charset="0"/>
              <a:cs typeface="Times New Roman" panose="02020603050405020304" pitchFamily="18" charset="0"/>
            </a:rPr>
            <a:t>CONCLUSION</a:t>
          </a:r>
        </a:p>
      </dgm:t>
    </dgm:pt>
    <dgm:pt modelId="{B8FF230C-B932-4DC9-B646-F26C8506DAF3}" type="sibTrans" cxnId="{1C5157B5-74C0-4F89-A522-446A4DA1AC38}">
      <dgm:prSet/>
      <dgm:spPr/>
      <dgm:t>
        <a:bodyPr/>
        <a:lstStyle/>
        <a:p>
          <a:endParaRPr lang="en-US"/>
        </a:p>
      </dgm:t>
    </dgm:pt>
    <dgm:pt modelId="{D1AA9535-E44F-44E5-B6CC-E66BB7F42111}" type="parTrans" cxnId="{1C5157B5-74C0-4F89-A522-446A4DA1AC38}">
      <dgm:prSet/>
      <dgm:spPr/>
      <dgm:t>
        <a:bodyPr/>
        <a:lstStyle/>
        <a:p>
          <a:endParaRPr lang="en-US"/>
        </a:p>
      </dgm:t>
    </dgm:pt>
    <dgm:pt modelId="{5EF2B6CC-95EF-4F62-BF57-798D06EC51C8}">
      <dgm:prSet/>
      <dgm:spPr/>
      <dgm:t>
        <a:bodyPr/>
        <a:lstStyle/>
        <a:p>
          <a:r>
            <a:rPr lang="en-US" dirty="0">
              <a:solidFill>
                <a:schemeClr val="tx1"/>
              </a:solidFill>
              <a:latin typeface="Algerian" panose="04020705040A02060702" pitchFamily="82" charset="0"/>
              <a:cs typeface="Times New Roman" panose="02020603050405020304" pitchFamily="18" charset="0"/>
            </a:rPr>
            <a:t>REFERENCE</a:t>
          </a:r>
        </a:p>
      </dgm:t>
    </dgm:pt>
    <dgm:pt modelId="{AFA73B1F-34DB-4CF2-B168-3F92045422A2}" type="sibTrans" cxnId="{C88A4CAC-6F0E-4C05-89BB-A20CC6643043}">
      <dgm:prSet/>
      <dgm:spPr/>
      <dgm:t>
        <a:bodyPr/>
        <a:lstStyle/>
        <a:p>
          <a:endParaRPr lang="en-US"/>
        </a:p>
      </dgm:t>
    </dgm:pt>
    <dgm:pt modelId="{54C3209D-E77B-40C9-837A-7E2E39A4B2A1}" type="parTrans" cxnId="{C88A4CAC-6F0E-4C05-89BB-A20CC6643043}">
      <dgm:prSet/>
      <dgm:spPr/>
      <dgm:t>
        <a:bodyPr/>
        <a:lstStyle/>
        <a:p>
          <a:endParaRPr lang="en-US"/>
        </a:p>
      </dgm:t>
    </dgm:pt>
    <dgm:pt modelId="{A92EBB89-7318-4C55-8AC5-597745876DC1}" type="pres">
      <dgm:prSet presAssocID="{8696EEA2-0CDE-432F-98B6-3C52465BF222}" presName="linear" presStyleCnt="0">
        <dgm:presLayoutVars>
          <dgm:dir/>
          <dgm:resizeHandles val="exact"/>
        </dgm:presLayoutVars>
      </dgm:prSet>
      <dgm:spPr/>
    </dgm:pt>
    <dgm:pt modelId="{10BF2933-485C-488D-A854-CD16A2281ACF}" type="pres">
      <dgm:prSet presAssocID="{9A24B0A9-5CCA-46A6-A6D6-CC650FB31FA9}" presName="comp" presStyleCnt="0"/>
      <dgm:spPr/>
    </dgm:pt>
    <dgm:pt modelId="{FC57F2C4-2338-4BFF-BD28-90D1E979F83D}" type="pres">
      <dgm:prSet presAssocID="{9A24B0A9-5CCA-46A6-A6D6-CC650FB31FA9}" presName="box" presStyleLbl="node1" presStyleIdx="0" presStyleCnt="8"/>
      <dgm:spPr/>
    </dgm:pt>
    <dgm:pt modelId="{59963330-EDD7-41B4-A756-2F500CE6F7DA}" type="pres">
      <dgm:prSet presAssocID="{9A24B0A9-5CCA-46A6-A6D6-CC650FB31FA9}" presName="img"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t="-36000" b="-36000"/>
          </a:stretch>
        </a:blipFill>
      </dgm:spPr>
    </dgm:pt>
    <dgm:pt modelId="{51DCBD7C-C7EE-429F-A489-C6C76A0CD325}" type="pres">
      <dgm:prSet presAssocID="{9A24B0A9-5CCA-46A6-A6D6-CC650FB31FA9}" presName="text" presStyleLbl="node1" presStyleIdx="0" presStyleCnt="8">
        <dgm:presLayoutVars>
          <dgm:bulletEnabled val="1"/>
        </dgm:presLayoutVars>
      </dgm:prSet>
      <dgm:spPr/>
    </dgm:pt>
    <dgm:pt modelId="{FAD12A93-DEBF-4294-ADDD-920A64229146}" type="pres">
      <dgm:prSet presAssocID="{B1EE62F5-E545-49C1-8541-3A8681F60EF2}" presName="spacer" presStyleCnt="0"/>
      <dgm:spPr/>
    </dgm:pt>
    <dgm:pt modelId="{6A0D9895-A27F-46BF-8639-249E95A2085C}" type="pres">
      <dgm:prSet presAssocID="{9E20B817-932E-42AD-AF0F-C834B364D30C}" presName="comp" presStyleCnt="0"/>
      <dgm:spPr/>
    </dgm:pt>
    <dgm:pt modelId="{832AFB6F-0FB5-405D-8AC4-43A0F37A02A2}" type="pres">
      <dgm:prSet presAssocID="{9E20B817-932E-42AD-AF0F-C834B364D30C}" presName="box" presStyleLbl="node1" presStyleIdx="1" presStyleCnt="8"/>
      <dgm:spPr/>
    </dgm:pt>
    <dgm:pt modelId="{8DD9DDD7-BF33-44D2-AECE-11FF95D48093}" type="pres">
      <dgm:prSet presAssocID="{9E20B817-932E-42AD-AF0F-C834B364D30C}" presName="img" presStyleLbl="fgImgPlace1" presStyleIdx="1" presStyleCnt="8"/>
      <dgm:spPr>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dgm:spPr>
    </dgm:pt>
    <dgm:pt modelId="{A8C4B5ED-1C78-4C6B-8D91-3EB18448F0B5}" type="pres">
      <dgm:prSet presAssocID="{9E20B817-932E-42AD-AF0F-C834B364D30C}" presName="text" presStyleLbl="node1" presStyleIdx="1" presStyleCnt="8">
        <dgm:presLayoutVars>
          <dgm:bulletEnabled val="1"/>
        </dgm:presLayoutVars>
      </dgm:prSet>
      <dgm:spPr/>
    </dgm:pt>
    <dgm:pt modelId="{C47641BB-D066-4031-B3D8-5AEE57D57650}" type="pres">
      <dgm:prSet presAssocID="{2EF6D232-35D3-4365-B6A2-054B755590AE}" presName="spacer" presStyleCnt="0"/>
      <dgm:spPr/>
    </dgm:pt>
    <dgm:pt modelId="{507F6244-704B-44E4-A7D0-7F9F69F358C6}" type="pres">
      <dgm:prSet presAssocID="{B11C786E-75AC-49A6-BBCF-D6B54316129D}" presName="comp" presStyleCnt="0"/>
      <dgm:spPr/>
    </dgm:pt>
    <dgm:pt modelId="{988F48DD-0102-4797-91F4-CDB5936EBF95}" type="pres">
      <dgm:prSet presAssocID="{B11C786E-75AC-49A6-BBCF-D6B54316129D}" presName="box" presStyleLbl="node1" presStyleIdx="2" presStyleCnt="8"/>
      <dgm:spPr/>
    </dgm:pt>
    <dgm:pt modelId="{CE3AC55B-4310-46D5-ADCE-61A61D2B3183}" type="pres">
      <dgm:prSet presAssocID="{B11C786E-75AC-49A6-BBCF-D6B54316129D}" presName="img" presStyleLbl="fgImgPlace1" presStyleIdx="2" presStyleCnt="8"/>
      <dgm:spPr>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dgm:spPr>
    </dgm:pt>
    <dgm:pt modelId="{B28D6651-E241-4A70-86A3-956BC4DB60F2}" type="pres">
      <dgm:prSet presAssocID="{B11C786E-75AC-49A6-BBCF-D6B54316129D}" presName="text" presStyleLbl="node1" presStyleIdx="2" presStyleCnt="8">
        <dgm:presLayoutVars>
          <dgm:bulletEnabled val="1"/>
        </dgm:presLayoutVars>
      </dgm:prSet>
      <dgm:spPr/>
    </dgm:pt>
    <dgm:pt modelId="{05E3880F-1841-4930-8083-675183685E1D}" type="pres">
      <dgm:prSet presAssocID="{506CB28A-34F4-45E2-B23D-9B86B81C50F2}" presName="spacer" presStyleCnt="0"/>
      <dgm:spPr/>
    </dgm:pt>
    <dgm:pt modelId="{4B8E516E-A12F-4FBF-8761-81D1C5BDE655}" type="pres">
      <dgm:prSet presAssocID="{6507AC86-A3B7-4227-8776-D095CD2AC345}" presName="comp" presStyleCnt="0"/>
      <dgm:spPr/>
    </dgm:pt>
    <dgm:pt modelId="{681711A6-1EBB-45EA-89F4-792289D6F3DC}" type="pres">
      <dgm:prSet presAssocID="{6507AC86-A3B7-4227-8776-D095CD2AC345}" presName="box" presStyleLbl="node1" presStyleIdx="3" presStyleCnt="8"/>
      <dgm:spPr/>
    </dgm:pt>
    <dgm:pt modelId="{1FC696F6-1D42-4E28-8084-2C853D6DD32C}" type="pres">
      <dgm:prSet presAssocID="{6507AC86-A3B7-4227-8776-D095CD2AC345}" presName="img" presStyleLbl="fgImgPlace1" presStyleIdx="3" presStyleCnt="8"/>
      <dgm:spPr>
        <a:blipFill>
          <a:blip xmlns:r="http://schemas.openxmlformats.org/officeDocument/2006/relationships" r:embed="rId4">
            <a:extLst>
              <a:ext uri="{28A0092B-C50C-407E-A947-70E740481C1C}">
                <a14:useLocalDpi xmlns:a14="http://schemas.microsoft.com/office/drawing/2010/main" val="0"/>
              </a:ext>
            </a:extLst>
          </a:blip>
          <a:srcRect/>
          <a:stretch>
            <a:fillRect t="-30000" b="-30000"/>
          </a:stretch>
        </a:blipFill>
      </dgm:spPr>
    </dgm:pt>
    <dgm:pt modelId="{72221339-E0D4-40EE-9C54-A0733383A76A}" type="pres">
      <dgm:prSet presAssocID="{6507AC86-A3B7-4227-8776-D095CD2AC345}" presName="text" presStyleLbl="node1" presStyleIdx="3" presStyleCnt="8">
        <dgm:presLayoutVars>
          <dgm:bulletEnabled val="1"/>
        </dgm:presLayoutVars>
      </dgm:prSet>
      <dgm:spPr/>
    </dgm:pt>
    <dgm:pt modelId="{A6CB0CC5-6825-46EF-9916-36765A5CC47A}" type="pres">
      <dgm:prSet presAssocID="{9B022BA5-7B3D-42C9-BB95-F261EDF11245}" presName="spacer" presStyleCnt="0"/>
      <dgm:spPr/>
    </dgm:pt>
    <dgm:pt modelId="{8934B37A-0D31-4BF7-8B63-276F75BE2493}" type="pres">
      <dgm:prSet presAssocID="{4D3BD4EF-ABD1-4D9C-A023-367D977B40F9}" presName="comp" presStyleCnt="0"/>
      <dgm:spPr/>
    </dgm:pt>
    <dgm:pt modelId="{8E2C6B1A-F768-4C0E-94B0-CA5FAEE78BA6}" type="pres">
      <dgm:prSet presAssocID="{4D3BD4EF-ABD1-4D9C-A023-367D977B40F9}" presName="box" presStyleLbl="node1" presStyleIdx="4" presStyleCnt="8"/>
      <dgm:spPr/>
    </dgm:pt>
    <dgm:pt modelId="{77FB2D12-F337-40A7-BACA-E356C80855EC}" type="pres">
      <dgm:prSet presAssocID="{4D3BD4EF-ABD1-4D9C-A023-367D977B40F9}" presName="img" presStyleLbl="fgImgPlace1" presStyleIdx="4" presStyleCnt="8" custLinFactNeighborX="-5484" custLinFactNeighborY="-4407"/>
      <dgm:spPr>
        <a:blipFill>
          <a:blip xmlns:r="http://schemas.openxmlformats.org/officeDocument/2006/relationships" r:embed="rId5">
            <a:extLst>
              <a:ext uri="{28A0092B-C50C-407E-A947-70E740481C1C}">
                <a14:useLocalDpi xmlns:a14="http://schemas.microsoft.com/office/drawing/2010/main" val="0"/>
              </a:ext>
            </a:extLst>
          </a:blip>
          <a:srcRect/>
          <a:stretch>
            <a:fillRect t="-29000" b="-29000"/>
          </a:stretch>
        </a:blipFill>
      </dgm:spPr>
    </dgm:pt>
    <dgm:pt modelId="{252CA858-48AA-4F39-97E7-28D6B32645CA}" type="pres">
      <dgm:prSet presAssocID="{4D3BD4EF-ABD1-4D9C-A023-367D977B40F9}" presName="text" presStyleLbl="node1" presStyleIdx="4" presStyleCnt="8">
        <dgm:presLayoutVars>
          <dgm:bulletEnabled val="1"/>
        </dgm:presLayoutVars>
      </dgm:prSet>
      <dgm:spPr/>
    </dgm:pt>
    <dgm:pt modelId="{F9256175-5B1F-4E53-9411-56A3DEDA181C}" type="pres">
      <dgm:prSet presAssocID="{B0629674-A97B-45BF-9A68-FB2C087068C7}" presName="spacer" presStyleCnt="0"/>
      <dgm:spPr/>
    </dgm:pt>
    <dgm:pt modelId="{E4D02AD7-2757-4E9F-8820-3E229A5F678A}" type="pres">
      <dgm:prSet presAssocID="{15010305-30A5-4589-8BB9-F6CF46A04A14}" presName="comp" presStyleCnt="0"/>
      <dgm:spPr/>
    </dgm:pt>
    <dgm:pt modelId="{0C8070FA-6D6E-42A9-8D94-D0D8EF780E99}" type="pres">
      <dgm:prSet presAssocID="{15010305-30A5-4589-8BB9-F6CF46A04A14}" presName="box" presStyleLbl="node1" presStyleIdx="5" presStyleCnt="8" custLinFactNeighborX="-971"/>
      <dgm:spPr/>
    </dgm:pt>
    <dgm:pt modelId="{1D0D78DF-365C-4D44-9B87-74C0936267F8}" type="pres">
      <dgm:prSet presAssocID="{15010305-30A5-4589-8BB9-F6CF46A04A14}" presName="img" presStyleLbl="fgImgPlace1" presStyleIdx="5" presStyleCnt="8"/>
      <dgm:spPr>
        <a:blipFill>
          <a:blip xmlns:r="http://schemas.openxmlformats.org/officeDocument/2006/relationships" r:embed="rId6">
            <a:extLst>
              <a:ext uri="{28A0092B-C50C-407E-A947-70E740481C1C}">
                <a14:useLocalDpi xmlns:a14="http://schemas.microsoft.com/office/drawing/2010/main" val="0"/>
              </a:ext>
            </a:extLst>
          </a:blip>
          <a:srcRect/>
          <a:stretch>
            <a:fillRect t="-29000" b="-29000"/>
          </a:stretch>
        </a:blipFill>
      </dgm:spPr>
    </dgm:pt>
    <dgm:pt modelId="{092AAD87-F0A7-4CFC-B0B9-207B22C13058}" type="pres">
      <dgm:prSet presAssocID="{15010305-30A5-4589-8BB9-F6CF46A04A14}" presName="text" presStyleLbl="node1" presStyleIdx="5" presStyleCnt="8">
        <dgm:presLayoutVars>
          <dgm:bulletEnabled val="1"/>
        </dgm:presLayoutVars>
      </dgm:prSet>
      <dgm:spPr/>
    </dgm:pt>
    <dgm:pt modelId="{9125599D-2322-450A-A6CF-FBD954636452}" type="pres">
      <dgm:prSet presAssocID="{0190E61D-DF13-43E9-94CB-CD7BF7DC29C2}" presName="spacer" presStyleCnt="0"/>
      <dgm:spPr/>
    </dgm:pt>
    <dgm:pt modelId="{B3347898-58F8-411C-B5A6-6570BE7CB789}" type="pres">
      <dgm:prSet presAssocID="{C3D74AF4-EFBC-49E7-A30E-55AAF172C6A5}" presName="comp" presStyleCnt="0"/>
      <dgm:spPr/>
    </dgm:pt>
    <dgm:pt modelId="{B0523196-4AC9-4B4A-8CBD-38BA2D75028E}" type="pres">
      <dgm:prSet presAssocID="{C3D74AF4-EFBC-49E7-A30E-55AAF172C6A5}" presName="box" presStyleLbl="node1" presStyleIdx="6" presStyleCnt="8"/>
      <dgm:spPr/>
    </dgm:pt>
    <dgm:pt modelId="{24361D4F-E8BE-49B6-8154-4EA3CBFAB06D}" type="pres">
      <dgm:prSet presAssocID="{C3D74AF4-EFBC-49E7-A30E-55AAF172C6A5}" presName="img" presStyleLbl="fgImgPlace1" presStyleIdx="6" presStyleCnt="8" custLinFactNeighborX="-5484"/>
      <dgm:spPr>
        <a:blipFill>
          <a:blip xmlns:r="http://schemas.openxmlformats.org/officeDocument/2006/relationships" r:embed="rId7">
            <a:extLst>
              <a:ext uri="{28A0092B-C50C-407E-A947-70E740481C1C}">
                <a14:useLocalDpi xmlns:a14="http://schemas.microsoft.com/office/drawing/2010/main" val="0"/>
              </a:ext>
            </a:extLst>
          </a:blip>
          <a:srcRect/>
          <a:stretch>
            <a:fillRect t="-33000" b="-33000"/>
          </a:stretch>
        </a:blipFill>
      </dgm:spPr>
    </dgm:pt>
    <dgm:pt modelId="{44A43238-1DE7-4DD5-89D3-A1E49789ED83}" type="pres">
      <dgm:prSet presAssocID="{C3D74AF4-EFBC-49E7-A30E-55AAF172C6A5}" presName="text" presStyleLbl="node1" presStyleIdx="6" presStyleCnt="8">
        <dgm:presLayoutVars>
          <dgm:bulletEnabled val="1"/>
        </dgm:presLayoutVars>
      </dgm:prSet>
      <dgm:spPr/>
    </dgm:pt>
    <dgm:pt modelId="{95110E27-45ED-4E17-9508-22BF114ADE0B}" type="pres">
      <dgm:prSet presAssocID="{B8FF230C-B932-4DC9-B646-F26C8506DAF3}" presName="spacer" presStyleCnt="0"/>
      <dgm:spPr/>
    </dgm:pt>
    <dgm:pt modelId="{C770F28E-F72B-4137-858F-EAD7167C808E}" type="pres">
      <dgm:prSet presAssocID="{5EF2B6CC-95EF-4F62-BF57-798D06EC51C8}" presName="comp" presStyleCnt="0"/>
      <dgm:spPr/>
    </dgm:pt>
    <dgm:pt modelId="{71CEC168-59F2-4BCA-BBDA-F18A045DBA6F}" type="pres">
      <dgm:prSet presAssocID="{5EF2B6CC-95EF-4F62-BF57-798D06EC51C8}" presName="box" presStyleLbl="node1" presStyleIdx="7" presStyleCnt="8" custLinFactNeighborX="-971"/>
      <dgm:spPr/>
    </dgm:pt>
    <dgm:pt modelId="{8E8417F7-096F-463C-BA6A-B11D992717EA}" type="pres">
      <dgm:prSet presAssocID="{5EF2B6CC-95EF-4F62-BF57-798D06EC51C8}" presName="img" presStyleLbl="fgImgPlace1" presStyleIdx="7" presStyleCnt="8"/>
      <dgm:spPr>
        <a:blipFill>
          <a:blip xmlns:r="http://schemas.openxmlformats.org/officeDocument/2006/relationships" r:embed="rId8">
            <a:extLst>
              <a:ext uri="{28A0092B-C50C-407E-A947-70E740481C1C}">
                <a14:useLocalDpi xmlns:a14="http://schemas.microsoft.com/office/drawing/2010/main" val="0"/>
              </a:ext>
            </a:extLst>
          </a:blip>
          <a:srcRect/>
          <a:stretch>
            <a:fillRect t="-29000" b="-29000"/>
          </a:stretch>
        </a:blipFill>
      </dgm:spPr>
    </dgm:pt>
    <dgm:pt modelId="{48C5E054-A030-4B19-9BE6-2FC09600991B}" type="pres">
      <dgm:prSet presAssocID="{5EF2B6CC-95EF-4F62-BF57-798D06EC51C8}" presName="text" presStyleLbl="node1" presStyleIdx="7" presStyleCnt="8">
        <dgm:presLayoutVars>
          <dgm:bulletEnabled val="1"/>
        </dgm:presLayoutVars>
      </dgm:prSet>
      <dgm:spPr/>
    </dgm:pt>
  </dgm:ptLst>
  <dgm:cxnLst>
    <dgm:cxn modelId="{FC2C6802-0A8F-41FB-A65D-06429A1F6EAD}" srcId="{8696EEA2-0CDE-432F-98B6-3C52465BF222}" destId="{B11C786E-75AC-49A6-BBCF-D6B54316129D}" srcOrd="2" destOrd="0" parTransId="{149D35B5-8480-4E0C-8976-0D8DC6C165F1}" sibTransId="{506CB28A-34F4-45E2-B23D-9B86B81C50F2}"/>
    <dgm:cxn modelId="{D9496609-6937-4ED5-839E-2E04E3010389}" type="presOf" srcId="{9E20B817-932E-42AD-AF0F-C834B364D30C}" destId="{A8C4B5ED-1C78-4C6B-8D91-3EB18448F0B5}" srcOrd="1" destOrd="0" presId="urn:microsoft.com/office/officeart/2005/8/layout/vList4"/>
    <dgm:cxn modelId="{5745650E-8CD8-42C6-B30D-8B1C938F64D3}" type="presOf" srcId="{9A24B0A9-5CCA-46A6-A6D6-CC650FB31FA9}" destId="{51DCBD7C-C7EE-429F-A489-C6C76A0CD325}" srcOrd="1" destOrd="0" presId="urn:microsoft.com/office/officeart/2005/8/layout/vList4"/>
    <dgm:cxn modelId="{FB68BE12-ADD1-4956-849E-E8C5E84686AE}" type="presOf" srcId="{C3D74AF4-EFBC-49E7-A30E-55AAF172C6A5}" destId="{B0523196-4AC9-4B4A-8CBD-38BA2D75028E}" srcOrd="0" destOrd="0" presId="urn:microsoft.com/office/officeart/2005/8/layout/vList4"/>
    <dgm:cxn modelId="{542D9128-3D05-4301-AE1D-47A5B3796520}" type="presOf" srcId="{5EF2B6CC-95EF-4F62-BF57-798D06EC51C8}" destId="{48C5E054-A030-4B19-9BE6-2FC09600991B}" srcOrd="1" destOrd="0" presId="urn:microsoft.com/office/officeart/2005/8/layout/vList4"/>
    <dgm:cxn modelId="{BBFAEB34-16AE-4E54-B5CD-886C28369348}" type="presOf" srcId="{4D3BD4EF-ABD1-4D9C-A023-367D977B40F9}" destId="{8E2C6B1A-F768-4C0E-94B0-CA5FAEE78BA6}" srcOrd="0" destOrd="0" presId="urn:microsoft.com/office/officeart/2005/8/layout/vList4"/>
    <dgm:cxn modelId="{9809C837-76F0-40B5-A405-26617595E554}" type="presOf" srcId="{4D3BD4EF-ABD1-4D9C-A023-367D977B40F9}" destId="{252CA858-48AA-4F39-97E7-28D6B32645CA}" srcOrd="1" destOrd="0" presId="urn:microsoft.com/office/officeart/2005/8/layout/vList4"/>
    <dgm:cxn modelId="{C7D88139-DBAF-47A6-A403-C78107858520}" srcId="{8696EEA2-0CDE-432F-98B6-3C52465BF222}" destId="{9E20B817-932E-42AD-AF0F-C834B364D30C}" srcOrd="1" destOrd="0" parTransId="{2BF2FAA9-F807-4508-8ECB-73B789979BC0}" sibTransId="{2EF6D232-35D3-4365-B6A2-054B755590AE}"/>
    <dgm:cxn modelId="{0C9A6B3B-EC32-429A-8E2D-C1B051F57B6B}" srcId="{8696EEA2-0CDE-432F-98B6-3C52465BF222}" destId="{6507AC86-A3B7-4227-8776-D095CD2AC345}" srcOrd="3" destOrd="0" parTransId="{BF5C8411-8C4C-4137-B6FE-DE5EC23F258D}" sibTransId="{9B022BA5-7B3D-42C9-BB95-F261EDF11245}"/>
    <dgm:cxn modelId="{2003433C-5AA1-4346-B026-CE674383FB17}" type="presOf" srcId="{9E20B817-932E-42AD-AF0F-C834B364D30C}" destId="{832AFB6F-0FB5-405D-8AC4-43A0F37A02A2}" srcOrd="0" destOrd="0" presId="urn:microsoft.com/office/officeart/2005/8/layout/vList4"/>
    <dgm:cxn modelId="{67469A42-9AC5-4B9D-858E-23279A4CEFF8}" type="presOf" srcId="{6507AC86-A3B7-4227-8776-D095CD2AC345}" destId="{72221339-E0D4-40EE-9C54-A0733383A76A}" srcOrd="1" destOrd="0" presId="urn:microsoft.com/office/officeart/2005/8/layout/vList4"/>
    <dgm:cxn modelId="{751C1E49-ED70-4D05-9BCD-9443D630491F}" type="presOf" srcId="{6507AC86-A3B7-4227-8776-D095CD2AC345}" destId="{681711A6-1EBB-45EA-89F4-792289D6F3DC}" srcOrd="0" destOrd="0" presId="urn:microsoft.com/office/officeart/2005/8/layout/vList4"/>
    <dgm:cxn modelId="{3F7D874D-8AC0-4E9C-8BCA-BEFEA9B2407C}" type="presOf" srcId="{B11C786E-75AC-49A6-BBCF-D6B54316129D}" destId="{988F48DD-0102-4797-91F4-CDB5936EBF95}" srcOrd="0" destOrd="0" presId="urn:microsoft.com/office/officeart/2005/8/layout/vList4"/>
    <dgm:cxn modelId="{12574273-A0FD-449D-A32B-41BE10236F98}" type="presOf" srcId="{15010305-30A5-4589-8BB9-F6CF46A04A14}" destId="{0C8070FA-6D6E-42A9-8D94-D0D8EF780E99}" srcOrd="0" destOrd="0" presId="urn:microsoft.com/office/officeart/2005/8/layout/vList4"/>
    <dgm:cxn modelId="{39A3D582-8B23-4757-BE05-D9279307FD8B}" type="presOf" srcId="{15010305-30A5-4589-8BB9-F6CF46A04A14}" destId="{092AAD87-F0A7-4CFC-B0B9-207B22C13058}" srcOrd="1" destOrd="0" presId="urn:microsoft.com/office/officeart/2005/8/layout/vList4"/>
    <dgm:cxn modelId="{C6EF1A91-8AFE-4F83-984E-697011B6E5CE}" type="presOf" srcId="{8696EEA2-0CDE-432F-98B6-3C52465BF222}" destId="{A92EBB89-7318-4C55-8AC5-597745876DC1}" srcOrd="0" destOrd="0" presId="urn:microsoft.com/office/officeart/2005/8/layout/vList4"/>
    <dgm:cxn modelId="{8784819D-CCE3-4C73-AF54-CE7405FC669A}" type="presOf" srcId="{C3D74AF4-EFBC-49E7-A30E-55AAF172C6A5}" destId="{44A43238-1DE7-4DD5-89D3-A1E49789ED83}" srcOrd="1" destOrd="0" presId="urn:microsoft.com/office/officeart/2005/8/layout/vList4"/>
    <dgm:cxn modelId="{6F32A1A8-1DC2-4FFA-A63F-DF2FB19126FB}" type="presOf" srcId="{9A24B0A9-5CCA-46A6-A6D6-CC650FB31FA9}" destId="{FC57F2C4-2338-4BFF-BD28-90D1E979F83D}" srcOrd="0" destOrd="0" presId="urn:microsoft.com/office/officeart/2005/8/layout/vList4"/>
    <dgm:cxn modelId="{C88A4CAC-6F0E-4C05-89BB-A20CC6643043}" srcId="{8696EEA2-0CDE-432F-98B6-3C52465BF222}" destId="{5EF2B6CC-95EF-4F62-BF57-798D06EC51C8}" srcOrd="7" destOrd="0" parTransId="{54C3209D-E77B-40C9-837A-7E2E39A4B2A1}" sibTransId="{AFA73B1F-34DB-4CF2-B168-3F92045422A2}"/>
    <dgm:cxn modelId="{53CF3AAE-39D4-43F6-955A-81BBF55D1FA9}" srcId="{8696EEA2-0CDE-432F-98B6-3C52465BF222}" destId="{9A24B0A9-5CCA-46A6-A6D6-CC650FB31FA9}" srcOrd="0" destOrd="0" parTransId="{3CCF7197-DC8F-44B8-967A-AE0FDB899A38}" sibTransId="{B1EE62F5-E545-49C1-8541-3A8681F60EF2}"/>
    <dgm:cxn modelId="{FA71FBAE-D279-454B-A45C-779D3809592B}" srcId="{8696EEA2-0CDE-432F-98B6-3C52465BF222}" destId="{15010305-30A5-4589-8BB9-F6CF46A04A14}" srcOrd="5" destOrd="0" parTransId="{30A476DB-3BA6-495F-83F6-8DF080F252FF}" sibTransId="{0190E61D-DF13-43E9-94CB-CD7BF7DC29C2}"/>
    <dgm:cxn modelId="{1C5157B5-74C0-4F89-A522-446A4DA1AC38}" srcId="{8696EEA2-0CDE-432F-98B6-3C52465BF222}" destId="{C3D74AF4-EFBC-49E7-A30E-55AAF172C6A5}" srcOrd="6" destOrd="0" parTransId="{D1AA9535-E44F-44E5-B6CC-E66BB7F42111}" sibTransId="{B8FF230C-B932-4DC9-B646-F26C8506DAF3}"/>
    <dgm:cxn modelId="{881843D0-C76D-4605-A074-BF9F19D8E26A}" type="presOf" srcId="{5EF2B6CC-95EF-4F62-BF57-798D06EC51C8}" destId="{71CEC168-59F2-4BCA-BBDA-F18A045DBA6F}" srcOrd="0" destOrd="0" presId="urn:microsoft.com/office/officeart/2005/8/layout/vList4"/>
    <dgm:cxn modelId="{169E37E6-F4A6-4AD2-AD9C-BDB2355D256E}" type="presOf" srcId="{B11C786E-75AC-49A6-BBCF-D6B54316129D}" destId="{B28D6651-E241-4A70-86A3-956BC4DB60F2}" srcOrd="1" destOrd="0" presId="urn:microsoft.com/office/officeart/2005/8/layout/vList4"/>
    <dgm:cxn modelId="{A7DCBFE7-B558-410F-BC45-83CF081E61BA}" srcId="{8696EEA2-0CDE-432F-98B6-3C52465BF222}" destId="{4D3BD4EF-ABD1-4D9C-A023-367D977B40F9}" srcOrd="4" destOrd="0" parTransId="{37481FDC-1EE2-4CDC-BCF7-BC1328319361}" sibTransId="{B0629674-A97B-45BF-9A68-FB2C087068C7}"/>
    <dgm:cxn modelId="{99F2D18C-7647-4BE4-A488-5AED69EB7718}" type="presParOf" srcId="{A92EBB89-7318-4C55-8AC5-597745876DC1}" destId="{10BF2933-485C-488D-A854-CD16A2281ACF}" srcOrd="0" destOrd="0" presId="urn:microsoft.com/office/officeart/2005/8/layout/vList4"/>
    <dgm:cxn modelId="{DE585F5F-095E-476E-8418-9DBB35847BA4}" type="presParOf" srcId="{10BF2933-485C-488D-A854-CD16A2281ACF}" destId="{FC57F2C4-2338-4BFF-BD28-90D1E979F83D}" srcOrd="0" destOrd="0" presId="urn:microsoft.com/office/officeart/2005/8/layout/vList4"/>
    <dgm:cxn modelId="{64624C18-DA4E-4CB6-AABF-163E83E23A3A}" type="presParOf" srcId="{10BF2933-485C-488D-A854-CD16A2281ACF}" destId="{59963330-EDD7-41B4-A756-2F500CE6F7DA}" srcOrd="1" destOrd="0" presId="urn:microsoft.com/office/officeart/2005/8/layout/vList4"/>
    <dgm:cxn modelId="{9ABCF4E4-1ED4-4E65-800E-039499FD4C17}" type="presParOf" srcId="{10BF2933-485C-488D-A854-CD16A2281ACF}" destId="{51DCBD7C-C7EE-429F-A489-C6C76A0CD325}" srcOrd="2" destOrd="0" presId="urn:microsoft.com/office/officeart/2005/8/layout/vList4"/>
    <dgm:cxn modelId="{743A94F0-9026-4FA6-8F72-465E01F2E71F}" type="presParOf" srcId="{A92EBB89-7318-4C55-8AC5-597745876DC1}" destId="{FAD12A93-DEBF-4294-ADDD-920A64229146}" srcOrd="1" destOrd="0" presId="urn:microsoft.com/office/officeart/2005/8/layout/vList4"/>
    <dgm:cxn modelId="{BB283F15-7DDD-4946-BC7B-F92074296445}" type="presParOf" srcId="{A92EBB89-7318-4C55-8AC5-597745876DC1}" destId="{6A0D9895-A27F-46BF-8639-249E95A2085C}" srcOrd="2" destOrd="0" presId="urn:microsoft.com/office/officeart/2005/8/layout/vList4"/>
    <dgm:cxn modelId="{52272CF9-76F8-49BB-8D22-634E7BEA08EF}" type="presParOf" srcId="{6A0D9895-A27F-46BF-8639-249E95A2085C}" destId="{832AFB6F-0FB5-405D-8AC4-43A0F37A02A2}" srcOrd="0" destOrd="0" presId="urn:microsoft.com/office/officeart/2005/8/layout/vList4"/>
    <dgm:cxn modelId="{ECEBA4DC-16C8-4587-8275-CC45D3352762}" type="presParOf" srcId="{6A0D9895-A27F-46BF-8639-249E95A2085C}" destId="{8DD9DDD7-BF33-44D2-AECE-11FF95D48093}" srcOrd="1" destOrd="0" presId="urn:microsoft.com/office/officeart/2005/8/layout/vList4"/>
    <dgm:cxn modelId="{BD0E304D-D627-48A1-A6C3-2BC071597AF9}" type="presParOf" srcId="{6A0D9895-A27F-46BF-8639-249E95A2085C}" destId="{A8C4B5ED-1C78-4C6B-8D91-3EB18448F0B5}" srcOrd="2" destOrd="0" presId="urn:microsoft.com/office/officeart/2005/8/layout/vList4"/>
    <dgm:cxn modelId="{6F7C5A0C-4F83-4568-B2DF-EDF6E2B70F9C}" type="presParOf" srcId="{A92EBB89-7318-4C55-8AC5-597745876DC1}" destId="{C47641BB-D066-4031-B3D8-5AEE57D57650}" srcOrd="3" destOrd="0" presId="urn:microsoft.com/office/officeart/2005/8/layout/vList4"/>
    <dgm:cxn modelId="{EADC9C9D-5181-4AB4-94B6-69F6ED6B061F}" type="presParOf" srcId="{A92EBB89-7318-4C55-8AC5-597745876DC1}" destId="{507F6244-704B-44E4-A7D0-7F9F69F358C6}" srcOrd="4" destOrd="0" presId="urn:microsoft.com/office/officeart/2005/8/layout/vList4"/>
    <dgm:cxn modelId="{C6E18B10-9BB8-400B-B336-A8E424EC471B}" type="presParOf" srcId="{507F6244-704B-44E4-A7D0-7F9F69F358C6}" destId="{988F48DD-0102-4797-91F4-CDB5936EBF95}" srcOrd="0" destOrd="0" presId="urn:microsoft.com/office/officeart/2005/8/layout/vList4"/>
    <dgm:cxn modelId="{CFDD9E34-E1BC-459D-BACA-9C7F6C8E8CBA}" type="presParOf" srcId="{507F6244-704B-44E4-A7D0-7F9F69F358C6}" destId="{CE3AC55B-4310-46D5-ADCE-61A61D2B3183}" srcOrd="1" destOrd="0" presId="urn:microsoft.com/office/officeart/2005/8/layout/vList4"/>
    <dgm:cxn modelId="{E56BAFAA-7BC9-4ACC-9C64-01AB0DCCC4DC}" type="presParOf" srcId="{507F6244-704B-44E4-A7D0-7F9F69F358C6}" destId="{B28D6651-E241-4A70-86A3-956BC4DB60F2}" srcOrd="2" destOrd="0" presId="urn:microsoft.com/office/officeart/2005/8/layout/vList4"/>
    <dgm:cxn modelId="{DF0B2D78-9420-4AF7-A01F-360E01BD9962}" type="presParOf" srcId="{A92EBB89-7318-4C55-8AC5-597745876DC1}" destId="{05E3880F-1841-4930-8083-675183685E1D}" srcOrd="5" destOrd="0" presId="urn:microsoft.com/office/officeart/2005/8/layout/vList4"/>
    <dgm:cxn modelId="{7E801D32-8B8C-4AC0-B271-765DDB894EB7}" type="presParOf" srcId="{A92EBB89-7318-4C55-8AC5-597745876DC1}" destId="{4B8E516E-A12F-4FBF-8761-81D1C5BDE655}" srcOrd="6" destOrd="0" presId="urn:microsoft.com/office/officeart/2005/8/layout/vList4"/>
    <dgm:cxn modelId="{A8217415-E85E-4725-90B6-F608FC0CA216}" type="presParOf" srcId="{4B8E516E-A12F-4FBF-8761-81D1C5BDE655}" destId="{681711A6-1EBB-45EA-89F4-792289D6F3DC}" srcOrd="0" destOrd="0" presId="urn:microsoft.com/office/officeart/2005/8/layout/vList4"/>
    <dgm:cxn modelId="{F0382398-678F-4E89-8DBE-04199C298ABC}" type="presParOf" srcId="{4B8E516E-A12F-4FBF-8761-81D1C5BDE655}" destId="{1FC696F6-1D42-4E28-8084-2C853D6DD32C}" srcOrd="1" destOrd="0" presId="urn:microsoft.com/office/officeart/2005/8/layout/vList4"/>
    <dgm:cxn modelId="{8561A7C0-40AA-46E8-B6D5-2923B366F6BB}" type="presParOf" srcId="{4B8E516E-A12F-4FBF-8761-81D1C5BDE655}" destId="{72221339-E0D4-40EE-9C54-A0733383A76A}" srcOrd="2" destOrd="0" presId="urn:microsoft.com/office/officeart/2005/8/layout/vList4"/>
    <dgm:cxn modelId="{9B762C01-80DB-47A7-8F26-D68FA2886F03}" type="presParOf" srcId="{A92EBB89-7318-4C55-8AC5-597745876DC1}" destId="{A6CB0CC5-6825-46EF-9916-36765A5CC47A}" srcOrd="7" destOrd="0" presId="urn:microsoft.com/office/officeart/2005/8/layout/vList4"/>
    <dgm:cxn modelId="{D8E093CD-3534-4A3A-BB5D-0101738C71F3}" type="presParOf" srcId="{A92EBB89-7318-4C55-8AC5-597745876DC1}" destId="{8934B37A-0D31-4BF7-8B63-276F75BE2493}" srcOrd="8" destOrd="0" presId="urn:microsoft.com/office/officeart/2005/8/layout/vList4"/>
    <dgm:cxn modelId="{DC2F09BD-ED0A-4811-B857-E713A4CD2889}" type="presParOf" srcId="{8934B37A-0D31-4BF7-8B63-276F75BE2493}" destId="{8E2C6B1A-F768-4C0E-94B0-CA5FAEE78BA6}" srcOrd="0" destOrd="0" presId="urn:microsoft.com/office/officeart/2005/8/layout/vList4"/>
    <dgm:cxn modelId="{E96C206A-BE66-440B-B36F-22AA3AFF7993}" type="presParOf" srcId="{8934B37A-0D31-4BF7-8B63-276F75BE2493}" destId="{77FB2D12-F337-40A7-BACA-E356C80855EC}" srcOrd="1" destOrd="0" presId="urn:microsoft.com/office/officeart/2005/8/layout/vList4"/>
    <dgm:cxn modelId="{514B77CA-3EF0-4686-975F-CE902AD5D97E}" type="presParOf" srcId="{8934B37A-0D31-4BF7-8B63-276F75BE2493}" destId="{252CA858-48AA-4F39-97E7-28D6B32645CA}" srcOrd="2" destOrd="0" presId="urn:microsoft.com/office/officeart/2005/8/layout/vList4"/>
    <dgm:cxn modelId="{F0235673-4F5E-4BD2-AEAD-8DAA8E044F37}" type="presParOf" srcId="{A92EBB89-7318-4C55-8AC5-597745876DC1}" destId="{F9256175-5B1F-4E53-9411-56A3DEDA181C}" srcOrd="9" destOrd="0" presId="urn:microsoft.com/office/officeart/2005/8/layout/vList4"/>
    <dgm:cxn modelId="{87874287-ADC8-469E-BF79-51A78DDB9A60}" type="presParOf" srcId="{A92EBB89-7318-4C55-8AC5-597745876DC1}" destId="{E4D02AD7-2757-4E9F-8820-3E229A5F678A}" srcOrd="10" destOrd="0" presId="urn:microsoft.com/office/officeart/2005/8/layout/vList4"/>
    <dgm:cxn modelId="{483154E1-008E-4917-BCA0-466F4B5E45AF}" type="presParOf" srcId="{E4D02AD7-2757-4E9F-8820-3E229A5F678A}" destId="{0C8070FA-6D6E-42A9-8D94-D0D8EF780E99}" srcOrd="0" destOrd="0" presId="urn:microsoft.com/office/officeart/2005/8/layout/vList4"/>
    <dgm:cxn modelId="{409BE11B-501E-4EED-9EA2-615BCFB36C72}" type="presParOf" srcId="{E4D02AD7-2757-4E9F-8820-3E229A5F678A}" destId="{1D0D78DF-365C-4D44-9B87-74C0936267F8}" srcOrd="1" destOrd="0" presId="urn:microsoft.com/office/officeart/2005/8/layout/vList4"/>
    <dgm:cxn modelId="{159CF3D1-33DA-4359-A372-A654A233C99F}" type="presParOf" srcId="{E4D02AD7-2757-4E9F-8820-3E229A5F678A}" destId="{092AAD87-F0A7-4CFC-B0B9-207B22C13058}" srcOrd="2" destOrd="0" presId="urn:microsoft.com/office/officeart/2005/8/layout/vList4"/>
    <dgm:cxn modelId="{AF5A0DA4-8D1E-4D74-B1BF-64B0A850D530}" type="presParOf" srcId="{A92EBB89-7318-4C55-8AC5-597745876DC1}" destId="{9125599D-2322-450A-A6CF-FBD954636452}" srcOrd="11" destOrd="0" presId="urn:microsoft.com/office/officeart/2005/8/layout/vList4"/>
    <dgm:cxn modelId="{55FF57E7-5513-43FD-9B12-CAD8D597B1E6}" type="presParOf" srcId="{A92EBB89-7318-4C55-8AC5-597745876DC1}" destId="{B3347898-58F8-411C-B5A6-6570BE7CB789}" srcOrd="12" destOrd="0" presId="urn:microsoft.com/office/officeart/2005/8/layout/vList4"/>
    <dgm:cxn modelId="{68BA5AA2-4022-4B40-8194-4FBD7B750C47}" type="presParOf" srcId="{B3347898-58F8-411C-B5A6-6570BE7CB789}" destId="{B0523196-4AC9-4B4A-8CBD-38BA2D75028E}" srcOrd="0" destOrd="0" presId="urn:microsoft.com/office/officeart/2005/8/layout/vList4"/>
    <dgm:cxn modelId="{F4ED14B8-72C9-4CD0-B3D1-306097C94F70}" type="presParOf" srcId="{B3347898-58F8-411C-B5A6-6570BE7CB789}" destId="{24361D4F-E8BE-49B6-8154-4EA3CBFAB06D}" srcOrd="1" destOrd="0" presId="urn:microsoft.com/office/officeart/2005/8/layout/vList4"/>
    <dgm:cxn modelId="{95BB5F28-4B9A-4A1C-B082-030319886F6E}" type="presParOf" srcId="{B3347898-58F8-411C-B5A6-6570BE7CB789}" destId="{44A43238-1DE7-4DD5-89D3-A1E49789ED83}" srcOrd="2" destOrd="0" presId="urn:microsoft.com/office/officeart/2005/8/layout/vList4"/>
    <dgm:cxn modelId="{9A4920DA-BAB7-4238-B74C-928B17EE0B92}" type="presParOf" srcId="{A92EBB89-7318-4C55-8AC5-597745876DC1}" destId="{95110E27-45ED-4E17-9508-22BF114ADE0B}" srcOrd="13" destOrd="0" presId="urn:microsoft.com/office/officeart/2005/8/layout/vList4"/>
    <dgm:cxn modelId="{11EDE84C-95C9-476A-8368-11563FDB355A}" type="presParOf" srcId="{A92EBB89-7318-4C55-8AC5-597745876DC1}" destId="{C770F28E-F72B-4137-858F-EAD7167C808E}" srcOrd="14" destOrd="0" presId="urn:microsoft.com/office/officeart/2005/8/layout/vList4"/>
    <dgm:cxn modelId="{CA2B1D04-A6DF-44C0-9F33-8F98C99E226C}" type="presParOf" srcId="{C770F28E-F72B-4137-858F-EAD7167C808E}" destId="{71CEC168-59F2-4BCA-BBDA-F18A045DBA6F}" srcOrd="0" destOrd="0" presId="urn:microsoft.com/office/officeart/2005/8/layout/vList4"/>
    <dgm:cxn modelId="{4B14D9DA-24F1-4C8B-8D85-654B421FC599}" type="presParOf" srcId="{C770F28E-F72B-4137-858F-EAD7167C808E}" destId="{8E8417F7-096F-463C-BA6A-B11D992717EA}" srcOrd="1" destOrd="0" presId="urn:microsoft.com/office/officeart/2005/8/layout/vList4"/>
    <dgm:cxn modelId="{1189E5F2-D97D-458E-B5A3-095219D291C6}" type="presParOf" srcId="{C770F28E-F72B-4137-858F-EAD7167C808E}" destId="{48C5E054-A030-4B19-9BE6-2FC09600991B}"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7F2C4-2338-4BFF-BD28-90D1E979F83D}">
      <dsp:nvSpPr>
        <dsp:cNvPr id="0" name=""/>
        <dsp:cNvSpPr/>
      </dsp:nvSpPr>
      <dsp:spPr>
        <a:xfrm>
          <a:off x="0" y="0"/>
          <a:ext cx="4229854" cy="59087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latin typeface="Algerian" panose="04020705040A02060702" pitchFamily="82" charset="0"/>
              <a:cs typeface="Times New Roman" panose="02020603050405020304" pitchFamily="18" charset="0"/>
            </a:rPr>
            <a:t>Introduction</a:t>
          </a:r>
          <a:endParaRPr lang="en-US" sz="2400" kern="1200" dirty="0">
            <a:solidFill>
              <a:schemeClr val="tx1"/>
            </a:solidFill>
            <a:latin typeface="Algerian" panose="04020705040A02060702" pitchFamily="82" charset="0"/>
            <a:cs typeface="Times New Roman" panose="02020603050405020304" pitchFamily="18" charset="0"/>
          </a:endParaRPr>
        </a:p>
      </dsp:txBody>
      <dsp:txXfrm>
        <a:off x="905057" y="0"/>
        <a:ext cx="3324796" cy="590870"/>
      </dsp:txXfrm>
    </dsp:sp>
    <dsp:sp modelId="{59963330-EDD7-41B4-A756-2F500CE6F7DA}">
      <dsp:nvSpPr>
        <dsp:cNvPr id="0" name=""/>
        <dsp:cNvSpPr/>
      </dsp:nvSpPr>
      <dsp:spPr>
        <a:xfrm>
          <a:off x="59087" y="59087"/>
          <a:ext cx="845970" cy="47269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6000" b="-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2AFB6F-0FB5-405D-8AC4-43A0F37A02A2}">
      <dsp:nvSpPr>
        <dsp:cNvPr id="0" name=""/>
        <dsp:cNvSpPr/>
      </dsp:nvSpPr>
      <dsp:spPr>
        <a:xfrm>
          <a:off x="0" y="649957"/>
          <a:ext cx="4229854" cy="590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latin typeface="Algerian" panose="04020705040A02060702" pitchFamily="82" charset="0"/>
              <a:cs typeface="Times New Roman" panose="02020603050405020304" pitchFamily="18" charset="0"/>
            </a:rPr>
            <a:t>Problem</a:t>
          </a:r>
          <a:r>
            <a:rPr lang="en-US" sz="2400" kern="1200">
              <a:latin typeface="Algerian" panose="04020705040A02060702" pitchFamily="82" charset="0"/>
              <a:cs typeface="Times New Roman" panose="02020603050405020304" pitchFamily="18" charset="0"/>
            </a:rPr>
            <a:t> </a:t>
          </a:r>
          <a:r>
            <a:rPr lang="en-US" sz="2400" kern="1200">
              <a:solidFill>
                <a:schemeClr val="tx1"/>
              </a:solidFill>
              <a:latin typeface="Algerian" panose="04020705040A02060702" pitchFamily="82" charset="0"/>
              <a:cs typeface="Times New Roman" panose="02020603050405020304" pitchFamily="18" charset="0"/>
            </a:rPr>
            <a:t>Statement</a:t>
          </a:r>
          <a:endParaRPr lang="en-US" sz="2400" kern="1200" dirty="0">
            <a:solidFill>
              <a:schemeClr val="tx1"/>
            </a:solidFill>
            <a:latin typeface="Algerian" panose="04020705040A02060702" pitchFamily="82" charset="0"/>
            <a:cs typeface="Times New Roman" panose="02020603050405020304" pitchFamily="18" charset="0"/>
          </a:endParaRPr>
        </a:p>
      </dsp:txBody>
      <dsp:txXfrm>
        <a:off x="905057" y="649957"/>
        <a:ext cx="3324796" cy="590870"/>
      </dsp:txXfrm>
    </dsp:sp>
    <dsp:sp modelId="{8DD9DDD7-BF33-44D2-AECE-11FF95D48093}">
      <dsp:nvSpPr>
        <dsp:cNvPr id="0" name=""/>
        <dsp:cNvSpPr/>
      </dsp:nvSpPr>
      <dsp:spPr>
        <a:xfrm>
          <a:off x="59087" y="709044"/>
          <a:ext cx="845970" cy="47269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8F48DD-0102-4797-91F4-CDB5936EBF95}">
      <dsp:nvSpPr>
        <dsp:cNvPr id="0" name=""/>
        <dsp:cNvSpPr/>
      </dsp:nvSpPr>
      <dsp:spPr>
        <a:xfrm>
          <a:off x="0" y="1299914"/>
          <a:ext cx="4229854" cy="59087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latin typeface="Algerian" panose="04020705040A02060702" pitchFamily="82" charset="0"/>
              <a:cs typeface="Times New Roman" panose="02020603050405020304" pitchFamily="18" charset="0"/>
            </a:rPr>
            <a:t>Literature Survey</a:t>
          </a:r>
          <a:endParaRPr lang="en-US" sz="2400" kern="1200" dirty="0">
            <a:solidFill>
              <a:schemeClr val="tx1"/>
            </a:solidFill>
            <a:latin typeface="Algerian" panose="04020705040A02060702" pitchFamily="82" charset="0"/>
            <a:cs typeface="Times New Roman" panose="02020603050405020304" pitchFamily="18" charset="0"/>
          </a:endParaRPr>
        </a:p>
      </dsp:txBody>
      <dsp:txXfrm>
        <a:off x="905057" y="1299914"/>
        <a:ext cx="3324796" cy="590870"/>
      </dsp:txXfrm>
    </dsp:sp>
    <dsp:sp modelId="{CE3AC55B-4310-46D5-ADCE-61A61D2B3183}">
      <dsp:nvSpPr>
        <dsp:cNvPr id="0" name=""/>
        <dsp:cNvSpPr/>
      </dsp:nvSpPr>
      <dsp:spPr>
        <a:xfrm>
          <a:off x="59087" y="1359001"/>
          <a:ext cx="845970" cy="47269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711A6-1EBB-45EA-89F4-792289D6F3DC}">
      <dsp:nvSpPr>
        <dsp:cNvPr id="0" name=""/>
        <dsp:cNvSpPr/>
      </dsp:nvSpPr>
      <dsp:spPr>
        <a:xfrm>
          <a:off x="0" y="1949871"/>
          <a:ext cx="4229854" cy="5908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lgerian" panose="04020705040A02060702" pitchFamily="82" charset="0"/>
              <a:cs typeface="Times New Roman" panose="02020603050405020304" pitchFamily="18" charset="0"/>
            </a:rPr>
            <a:t>Objectives</a:t>
          </a:r>
        </a:p>
      </dsp:txBody>
      <dsp:txXfrm>
        <a:off x="905057" y="1949871"/>
        <a:ext cx="3324796" cy="590870"/>
      </dsp:txXfrm>
    </dsp:sp>
    <dsp:sp modelId="{1FC696F6-1D42-4E28-8084-2C853D6DD32C}">
      <dsp:nvSpPr>
        <dsp:cNvPr id="0" name=""/>
        <dsp:cNvSpPr/>
      </dsp:nvSpPr>
      <dsp:spPr>
        <a:xfrm>
          <a:off x="59087" y="2008958"/>
          <a:ext cx="845970" cy="472696"/>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0000" b="-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2C6B1A-F768-4C0E-94B0-CA5FAEE78BA6}">
      <dsp:nvSpPr>
        <dsp:cNvPr id="0" name=""/>
        <dsp:cNvSpPr/>
      </dsp:nvSpPr>
      <dsp:spPr>
        <a:xfrm>
          <a:off x="0" y="2599829"/>
          <a:ext cx="4229854" cy="5908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latin typeface="Algerian" panose="04020705040A02060702" pitchFamily="82" charset="0"/>
              <a:cs typeface="Times New Roman" panose="02020603050405020304" pitchFamily="18" charset="0"/>
            </a:rPr>
            <a:t>Methodology</a:t>
          </a:r>
          <a:endParaRPr lang="en-US" sz="2400" kern="1200" dirty="0">
            <a:solidFill>
              <a:schemeClr val="tx1"/>
            </a:solidFill>
            <a:latin typeface="Algerian" panose="04020705040A02060702" pitchFamily="82" charset="0"/>
            <a:cs typeface="Times New Roman" panose="02020603050405020304" pitchFamily="18" charset="0"/>
          </a:endParaRPr>
        </a:p>
      </dsp:txBody>
      <dsp:txXfrm>
        <a:off x="905057" y="2599829"/>
        <a:ext cx="3324796" cy="590870"/>
      </dsp:txXfrm>
    </dsp:sp>
    <dsp:sp modelId="{77FB2D12-F337-40A7-BACA-E356C80855EC}">
      <dsp:nvSpPr>
        <dsp:cNvPr id="0" name=""/>
        <dsp:cNvSpPr/>
      </dsp:nvSpPr>
      <dsp:spPr>
        <a:xfrm>
          <a:off x="12693" y="2638084"/>
          <a:ext cx="845970" cy="472696"/>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9000" b="-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8070FA-6D6E-42A9-8D94-D0D8EF780E99}">
      <dsp:nvSpPr>
        <dsp:cNvPr id="0" name=""/>
        <dsp:cNvSpPr/>
      </dsp:nvSpPr>
      <dsp:spPr>
        <a:xfrm>
          <a:off x="0" y="3249786"/>
          <a:ext cx="4229854" cy="59087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chemeClr val="tx1"/>
              </a:solidFill>
              <a:latin typeface="Algerian" panose="04020705040A02060702" pitchFamily="82" charset="0"/>
              <a:cs typeface="Times New Roman" panose="02020603050405020304" pitchFamily="18" charset="0"/>
            </a:rPr>
            <a:t>ProPOSED</a:t>
          </a:r>
          <a:r>
            <a:rPr lang="en-US" sz="2400" kern="1200" dirty="0">
              <a:solidFill>
                <a:schemeClr val="tx1"/>
              </a:solidFill>
              <a:latin typeface="Algerian" panose="04020705040A02060702" pitchFamily="82" charset="0"/>
              <a:cs typeface="Times New Roman" panose="02020603050405020304" pitchFamily="18" charset="0"/>
            </a:rPr>
            <a:t> SYSTEM</a:t>
          </a:r>
        </a:p>
      </dsp:txBody>
      <dsp:txXfrm>
        <a:off x="905057" y="3249786"/>
        <a:ext cx="3324796" cy="590870"/>
      </dsp:txXfrm>
    </dsp:sp>
    <dsp:sp modelId="{1D0D78DF-365C-4D44-9B87-74C0936267F8}">
      <dsp:nvSpPr>
        <dsp:cNvPr id="0" name=""/>
        <dsp:cNvSpPr/>
      </dsp:nvSpPr>
      <dsp:spPr>
        <a:xfrm>
          <a:off x="59087" y="3308873"/>
          <a:ext cx="845970" cy="472696"/>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29000" b="-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23196-4AC9-4B4A-8CBD-38BA2D75028E}">
      <dsp:nvSpPr>
        <dsp:cNvPr id="0" name=""/>
        <dsp:cNvSpPr/>
      </dsp:nvSpPr>
      <dsp:spPr>
        <a:xfrm>
          <a:off x="0" y="3899743"/>
          <a:ext cx="4229854" cy="590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lgerian" panose="04020705040A02060702" pitchFamily="82" charset="0"/>
              <a:cs typeface="Times New Roman" panose="02020603050405020304" pitchFamily="18" charset="0"/>
            </a:rPr>
            <a:t>CONCLUSION</a:t>
          </a:r>
        </a:p>
      </dsp:txBody>
      <dsp:txXfrm>
        <a:off x="905057" y="3899743"/>
        <a:ext cx="3324796" cy="590870"/>
      </dsp:txXfrm>
    </dsp:sp>
    <dsp:sp modelId="{24361D4F-E8BE-49B6-8154-4EA3CBFAB06D}">
      <dsp:nvSpPr>
        <dsp:cNvPr id="0" name=""/>
        <dsp:cNvSpPr/>
      </dsp:nvSpPr>
      <dsp:spPr>
        <a:xfrm>
          <a:off x="12693" y="3958830"/>
          <a:ext cx="845970" cy="472696"/>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33000" b="-3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CEC168-59F2-4BCA-BBDA-F18A045DBA6F}">
      <dsp:nvSpPr>
        <dsp:cNvPr id="0" name=""/>
        <dsp:cNvSpPr/>
      </dsp:nvSpPr>
      <dsp:spPr>
        <a:xfrm>
          <a:off x="0" y="4549700"/>
          <a:ext cx="4229854" cy="59087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lgerian" panose="04020705040A02060702" pitchFamily="82" charset="0"/>
              <a:cs typeface="Times New Roman" panose="02020603050405020304" pitchFamily="18" charset="0"/>
            </a:rPr>
            <a:t>REFERENCE</a:t>
          </a:r>
        </a:p>
      </dsp:txBody>
      <dsp:txXfrm>
        <a:off x="905057" y="4549700"/>
        <a:ext cx="3324796" cy="590870"/>
      </dsp:txXfrm>
    </dsp:sp>
    <dsp:sp modelId="{8E8417F7-096F-463C-BA6A-B11D992717EA}">
      <dsp:nvSpPr>
        <dsp:cNvPr id="0" name=""/>
        <dsp:cNvSpPr/>
      </dsp:nvSpPr>
      <dsp:spPr>
        <a:xfrm>
          <a:off x="59087" y="4608787"/>
          <a:ext cx="845970" cy="472696"/>
        </a:xfrm>
        <a:prstGeom prst="roundRect">
          <a:avLst>
            <a:gd name="adj" fmla="val 1000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29000" b="-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907D3-AEB8-4CEC-BA0B-CF76CA6A430E}"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CCD0C-6C60-497E-BA55-8B3509C913DA}" type="slidenum">
              <a:rPr lang="en-US" smtClean="0"/>
              <a:t>‹#›</a:t>
            </a:fld>
            <a:endParaRPr lang="en-US"/>
          </a:p>
        </p:txBody>
      </p:sp>
    </p:spTree>
    <p:extLst>
      <p:ext uri="{BB962C8B-B14F-4D97-AF65-F5344CB8AC3E}">
        <p14:creationId xmlns:p14="http://schemas.microsoft.com/office/powerpoint/2010/main" val="407969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51ACF8-75D9-4688-B5FA-3B175F3DCCC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224098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1ACF8-75D9-4688-B5FA-3B175F3DCCC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180466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1ACF8-75D9-4688-B5FA-3B175F3DCCC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282211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1ACF8-75D9-4688-B5FA-3B175F3DCCC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379767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51ACF8-75D9-4688-B5FA-3B175F3DCCC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9310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51ACF8-75D9-4688-B5FA-3B175F3DCCC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48728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51ACF8-75D9-4688-B5FA-3B175F3DCCC1}"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39973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51ACF8-75D9-4688-B5FA-3B175F3DCCC1}"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381422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1ACF8-75D9-4688-B5FA-3B175F3DCCC1}"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412605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1ACF8-75D9-4688-B5FA-3B175F3DCCC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130188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1ACF8-75D9-4688-B5FA-3B175F3DCCC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22779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9000"/>
            <a:lum/>
          </a:blip>
          <a:srcRect/>
          <a:stretch>
            <a:fillRect t="-23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1ACF8-75D9-4688-B5FA-3B175F3DCCC1}" type="datetimeFigureOut">
              <a:rPr lang="en-US" smtClean="0"/>
              <a:t>1/10/2025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11831-8890-4FC5-A8AB-A05128A25759}" type="slidenum">
              <a:rPr lang="en-US" smtClean="0"/>
              <a:t>‹#›</a:t>
            </a:fld>
            <a:endParaRPr lang="en-US"/>
          </a:p>
        </p:txBody>
      </p:sp>
    </p:spTree>
    <p:extLst>
      <p:ext uri="{BB962C8B-B14F-4D97-AF65-F5344CB8AC3E}">
        <p14:creationId xmlns:p14="http://schemas.microsoft.com/office/powerpoint/2010/main" val="19755067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09432" y="190932"/>
            <a:ext cx="11782567"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spcBef>
                <a:spcPct val="0"/>
              </a:spcBef>
              <a:spcAft>
                <a:spcPct val="0"/>
              </a:spcAft>
            </a:pPr>
            <a:r>
              <a:rPr lang="en-US" sz="2800" dirty="0">
                <a:solidFill>
                  <a:srgbClr val="0070C0"/>
                </a:solidFill>
                <a:latin typeface="Times New Roman" pitchFamily="18" charset="0"/>
                <a:cs typeface="Times New Roman" pitchFamily="18" charset="0"/>
              </a:rPr>
              <a:t>Karachi Institute of Economics and Technology</a:t>
            </a:r>
          </a:p>
        </p:txBody>
      </p:sp>
      <p:sp>
        <p:nvSpPr>
          <p:cNvPr id="17" name="Rectangle 16"/>
          <p:cNvSpPr/>
          <p:nvPr/>
        </p:nvSpPr>
        <p:spPr>
          <a:xfrm>
            <a:off x="1957315" y="1994490"/>
            <a:ext cx="8686800" cy="10772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C00000"/>
                </a:solidFill>
                <a:latin typeface="Times New Roman" panose="02020603050405020304" pitchFamily="18" charset="0"/>
                <a:cs typeface="Times New Roman" panose="02020603050405020304" pitchFamily="18" charset="0"/>
              </a:rPr>
              <a:t>“Plant Growth monitoring System Using Artificial Intelligence”</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B3C6968-0D6A-49F9-A00E-D6AECD02F4F3}"/>
              </a:ext>
            </a:extLst>
          </p:cNvPr>
          <p:cNvSpPr/>
          <p:nvPr/>
        </p:nvSpPr>
        <p:spPr>
          <a:xfrm>
            <a:off x="4953109" y="4191437"/>
            <a:ext cx="1982467"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itchFamily="18" charset="0"/>
                <a:cs typeface="Times New Roman" pitchFamily="18" charset="0"/>
              </a:rPr>
              <a:t>Presented by:</a:t>
            </a:r>
          </a:p>
        </p:txBody>
      </p:sp>
      <p:sp>
        <p:nvSpPr>
          <p:cNvPr id="19" name="Rectangle 18">
            <a:extLst>
              <a:ext uri="{FF2B5EF4-FFF2-40B4-BE49-F238E27FC236}">
                <a16:creationId xmlns:a16="http://schemas.microsoft.com/office/drawing/2014/main" id="{0161EA8E-BE43-4A8D-9EF2-0320B79C04E0}"/>
              </a:ext>
            </a:extLst>
          </p:cNvPr>
          <p:cNvSpPr/>
          <p:nvPr/>
        </p:nvSpPr>
        <p:spPr>
          <a:xfrm>
            <a:off x="-253041" y="4653102"/>
            <a:ext cx="113685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latin typeface="Times New Roman" pitchFamily="18" charset="0"/>
                <a:cs typeface="Times New Roman" pitchFamily="18" charset="0"/>
              </a:rPr>
              <a:t>                Hasnain Hussain</a:t>
            </a:r>
          </a:p>
        </p:txBody>
      </p:sp>
      <p:sp>
        <p:nvSpPr>
          <p:cNvPr id="20" name="Rectangle 19">
            <a:extLst>
              <a:ext uri="{FF2B5EF4-FFF2-40B4-BE49-F238E27FC236}">
                <a16:creationId xmlns:a16="http://schemas.microsoft.com/office/drawing/2014/main" id="{1A4D008B-61A8-4341-B23B-692679824448}"/>
              </a:ext>
            </a:extLst>
          </p:cNvPr>
          <p:cNvSpPr/>
          <p:nvPr/>
        </p:nvSpPr>
        <p:spPr>
          <a:xfrm>
            <a:off x="2977793" y="5380672"/>
            <a:ext cx="6096000" cy="1477328"/>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latin typeface="Times New Roman" pitchFamily="18" charset="0"/>
                <a:cs typeface="Times New Roman" pitchFamily="18" charset="0"/>
              </a:rPr>
              <a:t>Under the guidance of:</a:t>
            </a:r>
          </a:p>
          <a:p>
            <a:pPr algn="ctr"/>
            <a:r>
              <a:rPr lang="en-US" b="1" dirty="0">
                <a:latin typeface="Times New Roman" pitchFamily="18" charset="0"/>
                <a:cs typeface="Times New Roman" pitchFamily="18" charset="0"/>
              </a:rPr>
              <a:t>Dr. Arsalan Jawed</a:t>
            </a:r>
          </a:p>
          <a:p>
            <a:pPr algn="ctr"/>
            <a:r>
              <a:rPr lang="en-US" dirty="0">
                <a:latin typeface="Times New Roman" pitchFamily="18" charset="0"/>
                <a:cs typeface="Times New Roman" pitchFamily="18" charset="0"/>
              </a:rPr>
              <a:t>Professor &amp; HOD</a:t>
            </a:r>
          </a:p>
          <a:p>
            <a:pPr algn="ctr"/>
            <a:r>
              <a:rPr lang="en-US" dirty="0">
                <a:latin typeface="Times New Roman" pitchFamily="18" charset="0"/>
                <a:cs typeface="Times New Roman" pitchFamily="18" charset="0"/>
              </a:rPr>
              <a:t> Department of Electronics &amp; Avionics</a:t>
            </a:r>
          </a:p>
          <a:p>
            <a:pPr algn="ctr"/>
            <a:r>
              <a:rPr lang="en-US" dirty="0">
                <a:latin typeface="Times New Roman" pitchFamily="18" charset="0"/>
                <a:cs typeface="Times New Roman" pitchFamily="18" charset="0"/>
              </a:rPr>
              <a:t>Karachi, Pakistan</a:t>
            </a:r>
          </a:p>
        </p:txBody>
      </p:sp>
      <p:pic>
        <p:nvPicPr>
          <p:cNvPr id="3" name="Picture 2">
            <a:extLst>
              <a:ext uri="{FF2B5EF4-FFF2-40B4-BE49-F238E27FC236}">
                <a16:creationId xmlns:a16="http://schemas.microsoft.com/office/drawing/2014/main" id="{0A2AD121-F887-F8E5-8FB5-AEF75ABCA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91" y="2208"/>
            <a:ext cx="2667372" cy="1124107"/>
          </a:xfrm>
          <a:prstGeom prst="rect">
            <a:avLst/>
          </a:prstGeom>
        </p:spPr>
      </p:pic>
    </p:spTree>
    <p:extLst>
      <p:ext uri="{BB962C8B-B14F-4D97-AF65-F5344CB8AC3E}">
        <p14:creationId xmlns:p14="http://schemas.microsoft.com/office/powerpoint/2010/main" val="181809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0DC5741-EF0A-40C6-B138-5C6A858EA736}"/>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7" name="Rectangle 6">
            <a:extLst>
              <a:ext uri="{FF2B5EF4-FFF2-40B4-BE49-F238E27FC236}">
                <a16:creationId xmlns:a16="http://schemas.microsoft.com/office/drawing/2014/main" id="{049492AE-8835-46C5-AF27-48930B2570CC}"/>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8" name="Rectangle 7"/>
          <p:cNvSpPr/>
          <p:nvPr/>
        </p:nvSpPr>
        <p:spPr>
          <a:xfrm>
            <a:off x="514826" y="975657"/>
            <a:ext cx="11273900" cy="4493538"/>
          </a:xfrm>
          <a:prstGeom prst="rect">
            <a:avLst/>
          </a:prstGeom>
        </p:spPr>
        <p:txBody>
          <a:bodyPr wrap="square">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Block diagram consist of mainly 3 components: Webcam, Raspberry pi board and Ai model.</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Raspberry pi Board: The Raspberry Pi is a low cost, credit-card sized computer that plugs into a computer monitor or TV, and uses a standard keyboard and mouse. We are using Raspberry pi board because we will be able to interface camera to the board.</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Webcam: A webcam is a video camera that feeds or streams an image or video in real time to or through a computer network, such as the Internet. We are using webcam to capture of leaf image if the plant. Then the Captured image is made to store, which is further is used for detecting a plant condition using a machine learning algorithm.</a:t>
            </a:r>
          </a:p>
          <a:p>
            <a:pPr marL="342900" indent="-342900" algn="just">
              <a:buFont typeface="Arial" panose="020B0604020202020204" pitchFamily="34" charset="0"/>
              <a:buChar char="•"/>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038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B9D38-9199-4058-9700-135EED9ED4FE}"/>
              </a:ext>
            </a:extLst>
          </p:cNvPr>
          <p:cNvSpPr txBox="1"/>
          <p:nvPr/>
        </p:nvSpPr>
        <p:spPr>
          <a:xfrm>
            <a:off x="245480" y="395285"/>
            <a:ext cx="6952343" cy="523220"/>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Flow Diagram</a:t>
            </a:r>
            <a:r>
              <a:rPr lang="en-US" sz="2800"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0A82A13E-CD17-4CC1-B580-5E32BD5F79F2}"/>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5" name="Rectangle 4">
            <a:extLst>
              <a:ext uri="{FF2B5EF4-FFF2-40B4-BE49-F238E27FC236}">
                <a16:creationId xmlns:a16="http://schemas.microsoft.com/office/drawing/2014/main" id="{874D8C0A-096D-4DC2-9941-5D5FF6ED85F9}"/>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3" name="Oval 2"/>
          <p:cNvSpPr/>
          <p:nvPr/>
        </p:nvSpPr>
        <p:spPr>
          <a:xfrm>
            <a:off x="5162843" y="641549"/>
            <a:ext cx="2034980" cy="75335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3" idx="4"/>
          </p:cNvCxnSpPr>
          <p:nvPr/>
        </p:nvCxnSpPr>
        <p:spPr>
          <a:xfrm>
            <a:off x="6180333" y="1394900"/>
            <a:ext cx="0" cy="433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lowchart: Data 10"/>
          <p:cNvSpPr/>
          <p:nvPr/>
        </p:nvSpPr>
        <p:spPr>
          <a:xfrm>
            <a:off x="3291840" y="1828800"/>
            <a:ext cx="5275385" cy="829994"/>
          </a:xfrm>
          <a:prstGeom prst="flowChartInputOutpu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773824" y="806954"/>
            <a:ext cx="1294227"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Start</a:t>
            </a:r>
          </a:p>
        </p:txBody>
      </p:sp>
      <p:sp>
        <p:nvSpPr>
          <p:cNvPr id="13" name="TextBox 12"/>
          <p:cNvSpPr txBox="1"/>
          <p:nvPr/>
        </p:nvSpPr>
        <p:spPr>
          <a:xfrm>
            <a:off x="4340866" y="1859076"/>
            <a:ext cx="3510268" cy="769441"/>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Capture the Leaves image and store in the Drive</a:t>
            </a:r>
          </a:p>
        </p:txBody>
      </p:sp>
      <p:cxnSp>
        <p:nvCxnSpPr>
          <p:cNvPr id="16" name="Straight Arrow Connector 15"/>
          <p:cNvCxnSpPr/>
          <p:nvPr/>
        </p:nvCxnSpPr>
        <p:spPr>
          <a:xfrm>
            <a:off x="6182604" y="2658794"/>
            <a:ext cx="0" cy="433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15729" y="3092694"/>
            <a:ext cx="3235569" cy="115574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54643" y="3256686"/>
            <a:ext cx="2715064" cy="769441"/>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Process the Data using the ML model</a:t>
            </a:r>
          </a:p>
        </p:txBody>
      </p:sp>
      <p:cxnSp>
        <p:nvCxnSpPr>
          <p:cNvPr id="19" name="Straight Arrow Connector 18"/>
          <p:cNvCxnSpPr/>
          <p:nvPr/>
        </p:nvCxnSpPr>
        <p:spPr>
          <a:xfrm>
            <a:off x="6180333" y="4248443"/>
            <a:ext cx="0" cy="433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Decision 20"/>
          <p:cNvSpPr/>
          <p:nvPr/>
        </p:nvSpPr>
        <p:spPr>
          <a:xfrm>
            <a:off x="3997108" y="4682342"/>
            <a:ext cx="4366450" cy="1558055"/>
          </a:xfrm>
          <a:prstGeom prst="flowChartDecisio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400477" y="5166639"/>
            <a:ext cx="3623395" cy="792662"/>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Analyze the Data to classify and detect disease</a:t>
            </a:r>
          </a:p>
        </p:txBody>
      </p:sp>
      <p:cxnSp>
        <p:nvCxnSpPr>
          <p:cNvPr id="24" name="Straight Connector 23"/>
          <p:cNvCxnSpPr>
            <a:cxnSpLocks/>
            <a:stCxn id="21" idx="2"/>
          </p:cNvCxnSpPr>
          <p:nvPr/>
        </p:nvCxnSpPr>
        <p:spPr>
          <a:xfrm>
            <a:off x="6180333" y="6240397"/>
            <a:ext cx="31842" cy="222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85F6CF-C170-4177-9D88-5A65A4E87153}"/>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0EB81ECD-0D63-4504-9EB9-5A34DA78165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6" name="Rectangle 5">
            <a:extLst>
              <a:ext uri="{FF2B5EF4-FFF2-40B4-BE49-F238E27FC236}">
                <a16:creationId xmlns:a16="http://schemas.microsoft.com/office/drawing/2014/main" id="{C1BF8F1C-7285-4692-A345-F5FA1633D9DA}"/>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cxnSp>
        <p:nvCxnSpPr>
          <p:cNvPr id="7" name="Straight Arrow Connector 6"/>
          <p:cNvCxnSpPr/>
          <p:nvPr/>
        </p:nvCxnSpPr>
        <p:spPr>
          <a:xfrm flipH="1">
            <a:off x="5002957" y="484096"/>
            <a:ext cx="15206" cy="14869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137586" y="2034439"/>
            <a:ext cx="3711378" cy="10793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87362" y="1959481"/>
            <a:ext cx="3661602" cy="1107996"/>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Display plant is unhealthy and Map the suitable pest for that diseases.</a:t>
            </a:r>
          </a:p>
        </p:txBody>
      </p:sp>
      <p:sp>
        <p:nvSpPr>
          <p:cNvPr id="11" name="TextBox 10"/>
          <p:cNvSpPr txBox="1"/>
          <p:nvPr/>
        </p:nvSpPr>
        <p:spPr>
          <a:xfrm rot="16200000">
            <a:off x="3846299" y="756548"/>
            <a:ext cx="191320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Unhealthy</a:t>
            </a:r>
          </a:p>
        </p:txBody>
      </p:sp>
      <p:cxnSp>
        <p:nvCxnSpPr>
          <p:cNvPr id="14" name="Straight Connector 13"/>
          <p:cNvCxnSpPr/>
          <p:nvPr/>
        </p:nvCxnSpPr>
        <p:spPr>
          <a:xfrm>
            <a:off x="5148775" y="956603"/>
            <a:ext cx="39670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115865" y="956603"/>
            <a:ext cx="0" cy="10144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618557" y="2034439"/>
            <a:ext cx="3711378" cy="10793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842393" y="2380314"/>
            <a:ext cx="3263705"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Display, Plant is Healthy</a:t>
            </a:r>
          </a:p>
        </p:txBody>
      </p:sp>
      <p:sp>
        <p:nvSpPr>
          <p:cNvPr id="21" name="TextBox 20"/>
          <p:cNvSpPr txBox="1"/>
          <p:nvPr/>
        </p:nvSpPr>
        <p:spPr>
          <a:xfrm>
            <a:off x="6661954" y="591701"/>
            <a:ext cx="191320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Healthy</a:t>
            </a:r>
          </a:p>
        </p:txBody>
      </p:sp>
      <p:cxnSp>
        <p:nvCxnSpPr>
          <p:cNvPr id="22" name="Straight Arrow Connector 21"/>
          <p:cNvCxnSpPr/>
          <p:nvPr/>
        </p:nvCxnSpPr>
        <p:spPr>
          <a:xfrm>
            <a:off x="4992808" y="3109440"/>
            <a:ext cx="467" cy="9609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75318" y="4112317"/>
            <a:ext cx="2034980" cy="75335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02847" y="4284701"/>
            <a:ext cx="1294227"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Stop</a:t>
            </a:r>
          </a:p>
        </p:txBody>
      </p:sp>
      <p:cxnSp>
        <p:nvCxnSpPr>
          <p:cNvPr id="27" name="Straight Connector 26"/>
          <p:cNvCxnSpPr/>
          <p:nvPr/>
        </p:nvCxnSpPr>
        <p:spPr>
          <a:xfrm>
            <a:off x="9115865" y="3109440"/>
            <a:ext cx="0" cy="4804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002957" y="3589897"/>
            <a:ext cx="411290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11F458F1-C705-4D84-8C25-3ABDE7F81E08}"/>
              </a:ext>
            </a:extLst>
          </p:cNvPr>
          <p:cNvSpPr txBox="1">
            <a:spLocks/>
          </p:cNvSpPr>
          <p:nvPr/>
        </p:nvSpPr>
        <p:spPr>
          <a:xfrm>
            <a:off x="1696329" y="5218658"/>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2: Flow Chart of the Plant Monitoring System</a:t>
            </a:r>
            <a:endParaRPr lang="en-US" sz="2000" b="1" dirty="0"/>
          </a:p>
        </p:txBody>
      </p:sp>
    </p:spTree>
    <p:extLst>
      <p:ext uri="{BB962C8B-B14F-4D97-AF65-F5344CB8AC3E}">
        <p14:creationId xmlns:p14="http://schemas.microsoft.com/office/powerpoint/2010/main" val="296000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C500-1DE8-4E78-BD5B-C93B292AA3BF}"/>
              </a:ext>
            </a:extLst>
          </p:cNvPr>
          <p:cNvSpPr>
            <a:spLocks noGrp="1"/>
          </p:cNvSpPr>
          <p:nvPr>
            <p:ph type="title"/>
          </p:nvPr>
        </p:nvSpPr>
        <p:spPr>
          <a:xfrm>
            <a:off x="-251702" y="1748105"/>
            <a:ext cx="3831102" cy="664084"/>
          </a:xfrm>
        </p:spPr>
        <p:txBody>
          <a:bodyPr>
            <a:normAutofit/>
          </a:bodyPr>
          <a:lstStyle/>
          <a:p>
            <a:pPr algn="ctr"/>
            <a:r>
              <a:rPr lang="en-US" sz="2800" b="1" dirty="0">
                <a:solidFill>
                  <a:schemeClr val="bg2">
                    <a:lumMod val="25000"/>
                  </a:schemeClr>
                </a:solidFill>
                <a:latin typeface="Times New Roman" pitchFamily="18" charset="0"/>
                <a:cs typeface="Times New Roman" pitchFamily="18" charset="0"/>
              </a:rPr>
              <a:t>Hardware Used :</a:t>
            </a:r>
            <a:endParaRPr lang="en-US" sz="2800" dirty="0"/>
          </a:p>
        </p:txBody>
      </p:sp>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7657" y="1075167"/>
            <a:ext cx="4704570" cy="4724400"/>
          </a:xfrm>
        </p:spPr>
      </p:pic>
      <p:sp>
        <p:nvSpPr>
          <p:cNvPr id="9" name="Title 1">
            <a:extLst>
              <a:ext uri="{FF2B5EF4-FFF2-40B4-BE49-F238E27FC236}">
                <a16:creationId xmlns:a16="http://schemas.microsoft.com/office/drawing/2014/main" id="{11F458F1-C705-4D84-8C25-3ABDE7F81E08}"/>
              </a:ext>
            </a:extLst>
          </p:cNvPr>
          <p:cNvSpPr txBox="1">
            <a:spLocks/>
          </p:cNvSpPr>
          <p:nvPr/>
        </p:nvSpPr>
        <p:spPr>
          <a:xfrm>
            <a:off x="4988169" y="5681584"/>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3: Hardware of Plant Monitoring System</a:t>
            </a:r>
            <a:endParaRPr lang="en-US" sz="2000" b="1" dirty="0"/>
          </a:p>
        </p:txBody>
      </p:sp>
      <p:sp>
        <p:nvSpPr>
          <p:cNvPr id="10" name="Title 1">
            <a:extLst>
              <a:ext uri="{FF2B5EF4-FFF2-40B4-BE49-F238E27FC236}">
                <a16:creationId xmlns:a16="http://schemas.microsoft.com/office/drawing/2014/main" id="{F8B2C500-1DE8-4E78-BD5B-C93B292AA3BF}"/>
              </a:ext>
            </a:extLst>
          </p:cNvPr>
          <p:cNvSpPr txBox="1">
            <a:spLocks/>
          </p:cNvSpPr>
          <p:nvPr/>
        </p:nvSpPr>
        <p:spPr>
          <a:xfrm>
            <a:off x="1679887" y="581670"/>
            <a:ext cx="4704570" cy="6640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2">
                    <a:lumMod val="25000"/>
                  </a:schemeClr>
                </a:solidFill>
                <a:latin typeface="Times New Roman" pitchFamily="18" charset="0"/>
                <a:cs typeface="Times New Roman" pitchFamily="18" charset="0"/>
              </a:rPr>
              <a:t>PROPOSED SYSTEM</a:t>
            </a:r>
          </a:p>
        </p:txBody>
      </p:sp>
      <p:sp>
        <p:nvSpPr>
          <p:cNvPr id="5" name="TextBox 4"/>
          <p:cNvSpPr txBox="1"/>
          <p:nvPr/>
        </p:nvSpPr>
        <p:spPr>
          <a:xfrm>
            <a:off x="108404" y="2542263"/>
            <a:ext cx="6541477"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our project deals with the maintaining of the plant health, we require few hardware components to capture the image of the leaves.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 we are using a Raspberry Pi board with a web camera to capture the image and to store in the system.</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Further this stored images are used as a data for the machine learning model in order to detect the Plant health condition.</a:t>
            </a:r>
          </a:p>
        </p:txBody>
      </p:sp>
      <p:sp>
        <p:nvSpPr>
          <p:cNvPr id="7" name="TextBox 6">
            <a:extLst>
              <a:ext uri="{FF2B5EF4-FFF2-40B4-BE49-F238E27FC236}">
                <a16:creationId xmlns:a16="http://schemas.microsoft.com/office/drawing/2014/main" id="{77624005-B50B-F3C9-CBFC-E6A98CF39D4F}"/>
              </a:ext>
            </a:extLst>
          </p:cNvPr>
          <p:cNvSpPr txBox="1"/>
          <p:nvPr/>
        </p:nvSpPr>
        <p:spPr>
          <a:xfrm>
            <a:off x="292249" y="1292262"/>
            <a:ext cx="2743200" cy="954107"/>
          </a:xfrm>
          <a:prstGeom prst="rect">
            <a:avLst/>
          </a:prstGeom>
          <a:noFill/>
        </p:spPr>
        <p:txBody>
          <a:bodyPr wrap="square" rtlCol="0">
            <a:spAutoFit/>
          </a:bodyPr>
          <a:lstStyle/>
          <a:p>
            <a:r>
              <a:rPr lang="en-US" sz="2800" b="1" dirty="0">
                <a:solidFill>
                  <a:schemeClr val="bg2">
                    <a:lumMod val="25000"/>
                  </a:schemeClr>
                </a:solidFill>
                <a:latin typeface="Times New Roman" panose="02020603050405020304" pitchFamily="18" charset="0"/>
                <a:cs typeface="Times New Roman" pitchFamily="18" charset="0"/>
              </a:rPr>
              <a:t>WORKING</a:t>
            </a: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00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9" name="Title 1">
            <a:extLst>
              <a:ext uri="{FF2B5EF4-FFF2-40B4-BE49-F238E27FC236}">
                <a16:creationId xmlns:a16="http://schemas.microsoft.com/office/drawing/2014/main" id="{11F458F1-C705-4D84-8C25-3ABDE7F81E08}"/>
              </a:ext>
            </a:extLst>
          </p:cNvPr>
          <p:cNvSpPr txBox="1">
            <a:spLocks/>
          </p:cNvSpPr>
          <p:nvPr/>
        </p:nvSpPr>
        <p:spPr>
          <a:xfrm>
            <a:off x="1457178" y="566484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4: Capturing of Plant Image</a:t>
            </a:r>
            <a:endParaRPr lang="en-US" sz="200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71434"/>
            <a:ext cx="10363200" cy="5010150"/>
          </a:xfrm>
          <a:prstGeom prst="rect">
            <a:avLst/>
          </a:prstGeom>
        </p:spPr>
      </p:pic>
    </p:spTree>
    <p:extLst>
      <p:ext uri="{BB962C8B-B14F-4D97-AF65-F5344CB8AC3E}">
        <p14:creationId xmlns:p14="http://schemas.microsoft.com/office/powerpoint/2010/main" val="228273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C500-1DE8-4E78-BD5B-C93B292AA3BF}"/>
              </a:ext>
            </a:extLst>
          </p:cNvPr>
          <p:cNvSpPr>
            <a:spLocks noGrp="1"/>
          </p:cNvSpPr>
          <p:nvPr>
            <p:ph type="title"/>
          </p:nvPr>
        </p:nvSpPr>
        <p:spPr>
          <a:xfrm>
            <a:off x="-328246" y="411083"/>
            <a:ext cx="3831102" cy="664084"/>
          </a:xfrm>
        </p:spPr>
        <p:txBody>
          <a:bodyPr>
            <a:normAutofit/>
          </a:bodyPr>
          <a:lstStyle/>
          <a:p>
            <a:pPr algn="ctr"/>
            <a:r>
              <a:rPr lang="en-US" sz="2800" b="1" dirty="0">
                <a:solidFill>
                  <a:schemeClr val="bg2">
                    <a:lumMod val="25000"/>
                  </a:schemeClr>
                </a:solidFill>
                <a:latin typeface="Times New Roman" pitchFamily="18" charset="0"/>
                <a:cs typeface="Times New Roman" pitchFamily="18" charset="0"/>
              </a:rPr>
              <a:t>Software process</a:t>
            </a:r>
            <a:endParaRPr lang="en-US" sz="2800" dirty="0"/>
          </a:p>
        </p:txBody>
      </p:sp>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7" name="Content Placeholder 2">
            <a:extLst>
              <a:ext uri="{FF2B5EF4-FFF2-40B4-BE49-F238E27FC236}">
                <a16:creationId xmlns:a16="http://schemas.microsoft.com/office/drawing/2014/main" id="{9A35BCCE-DF0A-4867-913C-1D0BC9BB10DD}"/>
              </a:ext>
            </a:extLst>
          </p:cNvPr>
          <p:cNvSpPr>
            <a:spLocks noGrp="1"/>
          </p:cNvSpPr>
          <p:nvPr>
            <p:ph idx="1"/>
          </p:nvPr>
        </p:nvSpPr>
        <p:spPr>
          <a:xfrm>
            <a:off x="332510" y="1059369"/>
            <a:ext cx="5612382" cy="3443358"/>
          </a:xfrm>
        </p:spPr>
        <p:txBody>
          <a:bodyPr>
            <a:normAutofit/>
          </a:bodyPr>
          <a:lstStyle/>
          <a:p>
            <a:pPr marL="0" marR="0" algn="just">
              <a:lnSpc>
                <a:spcPct val="100000"/>
              </a:lnSpc>
              <a:spcBef>
                <a:spcPts val="0"/>
              </a:spcBef>
              <a:spcAft>
                <a:spcPts val="1000"/>
              </a:spcAf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 development of  system consist of 2 parts </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0000"/>
              </a:lnSpc>
              <a:spcBef>
                <a:spcPts val="0"/>
              </a:spcBef>
              <a:spcAft>
                <a:spcPts val="1000"/>
              </a:spcAf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1: Training of machine learning module with       data sets</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00000"/>
              </a:lnSpc>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2: Detection of disease </a:t>
            </a:r>
            <a:endParaRPr lang="en-GB" sz="2400" dirty="0">
              <a:latin typeface="Times New Roman" panose="02020603050405020304" pitchFamily="18" charset="0"/>
              <a:cs typeface="Times New Roman" panose="02020603050405020304" pitchFamily="18" charset="0"/>
            </a:endParaRPr>
          </a:p>
          <a:p>
            <a:pPr algn="just">
              <a:lnSpc>
                <a:spcPct val="110000"/>
              </a:lnSpc>
            </a:pPr>
            <a:r>
              <a:rPr lang="en-GB" sz="2400" dirty="0">
                <a:latin typeface="Times New Roman" panose="02020603050405020304" pitchFamily="18" charset="0"/>
                <a:cs typeface="Times New Roman" panose="02020603050405020304" pitchFamily="18" charset="0"/>
              </a:rPr>
              <a:t>Figure 3 shows the block diagram of software part.</a:t>
            </a:r>
            <a:endParaRPr lang="en-IN"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57BBB28-04AA-402D-A8CD-CFF9E0450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354" y="849086"/>
            <a:ext cx="5608028" cy="5260769"/>
          </a:xfrm>
          <a:prstGeom prst="rect">
            <a:avLst/>
          </a:prstGeom>
        </p:spPr>
      </p:pic>
      <p:sp>
        <p:nvSpPr>
          <p:cNvPr id="14" name="Title 1">
            <a:extLst>
              <a:ext uri="{FF2B5EF4-FFF2-40B4-BE49-F238E27FC236}">
                <a16:creationId xmlns:a16="http://schemas.microsoft.com/office/drawing/2014/main" id="{11F458F1-C705-4D84-8C25-3ABDE7F81E08}"/>
              </a:ext>
            </a:extLst>
          </p:cNvPr>
          <p:cNvSpPr txBox="1">
            <a:spLocks/>
          </p:cNvSpPr>
          <p:nvPr/>
        </p:nvSpPr>
        <p:spPr>
          <a:xfrm>
            <a:off x="3776642" y="5862491"/>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3: Flow chart of Training model for Plant Monitoring System</a:t>
            </a:r>
            <a:endParaRPr lang="en-US" sz="2000" b="1" dirty="0"/>
          </a:p>
        </p:txBody>
      </p:sp>
    </p:spTree>
    <p:extLst>
      <p:ext uri="{BB962C8B-B14F-4D97-AF65-F5344CB8AC3E}">
        <p14:creationId xmlns:p14="http://schemas.microsoft.com/office/powerpoint/2010/main" val="376098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7" name="Content Placeholder 2">
            <a:extLst>
              <a:ext uri="{FF2B5EF4-FFF2-40B4-BE49-F238E27FC236}">
                <a16:creationId xmlns:a16="http://schemas.microsoft.com/office/drawing/2014/main" id="{9A35BCCE-DF0A-4867-913C-1D0BC9BB10DD}"/>
              </a:ext>
            </a:extLst>
          </p:cNvPr>
          <p:cNvSpPr>
            <a:spLocks noGrp="1"/>
          </p:cNvSpPr>
          <p:nvPr>
            <p:ph idx="1"/>
          </p:nvPr>
        </p:nvSpPr>
        <p:spPr>
          <a:xfrm>
            <a:off x="200891" y="792490"/>
            <a:ext cx="11790218" cy="5230595"/>
          </a:xfrm>
        </p:spPr>
        <p:txBody>
          <a:bodyPr>
            <a:noAutofit/>
          </a:bodyPr>
          <a:lstStyle/>
          <a:p>
            <a:pPr marL="0" marR="0" algn="just">
              <a:lnSpc>
                <a:spcPct val="100000"/>
              </a:lnSpc>
              <a:spcBef>
                <a:spcPts val="0"/>
              </a:spcBef>
              <a:spcAft>
                <a:spcPts val="1000"/>
              </a:spcAft>
            </a:pPr>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Training of machine learning module with data sets: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 neural machine learning module is created using keras library and python in google collab editor The </a:t>
            </a:r>
            <a:r>
              <a:rPr lang="en-GB" sz="2400" dirty="0" err="1">
                <a:effectLst/>
                <a:latin typeface="Times New Roman" panose="02020603050405020304" pitchFamily="18" charset="0"/>
                <a:ea typeface="Times New Roman" panose="02020603050405020304" pitchFamily="18" charset="0"/>
                <a:cs typeface="Times New Roman" panose="02020603050405020304" pitchFamily="18" charset="0"/>
              </a:rPr>
              <a:t>cnn</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 model is built on vgg19 architecture.</a:t>
            </a:r>
          </a:p>
          <a:p>
            <a:pPr marL="0" marR="0" algn="just">
              <a:lnSpc>
                <a:spcPct val="110000"/>
              </a:lnSpc>
              <a:spcBef>
                <a:spcPts val="0"/>
              </a:spcBef>
              <a:spcAft>
                <a:spcPts val="1000"/>
              </a:spcAf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For training the module 1000's of images of plant leaves with  disease  are collected and stored in a file. The file is divided into two parts training datasets and testing data sets training data sets is used to train the machine learning module .It consists 38 classes of plant disease  images labelled respectively. These images will be fed into machine learning module, and trained module is extracted</a:t>
            </a:r>
          </a:p>
          <a:p>
            <a:pPr marL="0" marR="0" algn="just">
              <a:lnSpc>
                <a:spcPct val="115000"/>
              </a:lnSpc>
              <a:spcBef>
                <a:spcPts val="0"/>
              </a:spcBef>
              <a:spcAft>
                <a:spcPts val="1000"/>
              </a:spcAft>
            </a:pPr>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Detection of plant disease: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 detection of plant disease  starts with the collection of plant leaf image  sample at the farm, the image is then passed into trained neural module for diagnosis. The trained machine learning module will give output whether the sample image contains any disease and if disease is detected a precaution for that disease will also be displayed..</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0000"/>
              </a:lnSpc>
              <a:spcBef>
                <a:spcPts val="0"/>
              </a:spcBef>
              <a:spcAft>
                <a:spcPts val="1000"/>
              </a:spcAft>
            </a:pPr>
            <a:endParaRPr lang="en-IN"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15C7B61-333A-4F76-A8E9-7E7C440CFF38}"/>
              </a:ext>
            </a:extLst>
          </p:cNvPr>
          <p:cNvSpPr/>
          <p:nvPr/>
        </p:nvSpPr>
        <p:spPr>
          <a:xfrm>
            <a:off x="397499" y="311694"/>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316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7" name="Content Placeholder 2">
            <a:extLst>
              <a:ext uri="{FF2B5EF4-FFF2-40B4-BE49-F238E27FC236}">
                <a16:creationId xmlns:a16="http://schemas.microsoft.com/office/drawing/2014/main" id="{9A35BCCE-DF0A-4867-913C-1D0BC9BB10DD}"/>
              </a:ext>
            </a:extLst>
          </p:cNvPr>
          <p:cNvSpPr>
            <a:spLocks noGrp="1"/>
          </p:cNvSpPr>
          <p:nvPr>
            <p:ph idx="1"/>
          </p:nvPr>
        </p:nvSpPr>
        <p:spPr>
          <a:xfrm>
            <a:off x="200891" y="1018593"/>
            <a:ext cx="4357254" cy="4876477"/>
          </a:xfrm>
        </p:spPr>
        <p:txBody>
          <a:bodyPr>
            <a:noAutofit/>
          </a:bodyPr>
          <a:lstStyle/>
          <a:p>
            <a:pPr marL="0" algn="just">
              <a:lnSpc>
                <a:spcPct val="100000"/>
              </a:lnSpc>
              <a:spcBef>
                <a:spcPts val="0"/>
              </a:spcBef>
              <a:spcAft>
                <a:spcPts val="1000"/>
              </a:spcAft>
            </a:pPr>
            <a:r>
              <a:rPr lang="en-GB" sz="2400" b="1" dirty="0">
                <a:effectLst/>
                <a:latin typeface="Times New Roman" panose="02020603050405020304" pitchFamily="18" charset="0"/>
                <a:ea typeface="Times New Roman" panose="02020603050405020304" pitchFamily="18" charset="0"/>
              </a:rPr>
              <a:t>SYSTEM  ARCHITECTURE</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algn="just">
              <a:lnSpc>
                <a:spcPct val="100000"/>
              </a:lnSpc>
              <a:spcBef>
                <a:spcPts val="0"/>
              </a:spcBef>
              <a:spcAft>
                <a:spcPts val="1000"/>
              </a:spcAft>
            </a:pPr>
            <a:r>
              <a:rPr lang="en-GB" sz="2400" dirty="0">
                <a:effectLst/>
                <a:latin typeface="Times New Roman" panose="02020603050405020304" pitchFamily="18" charset="0"/>
                <a:ea typeface="Times New Roman" panose="02020603050405020304" pitchFamily="18" charset="0"/>
              </a:rPr>
              <a:t>The system is machine learning based approach to detect the plant disease. It uses convolution neural network built on vgg 19 architecture to detect disease.</a:t>
            </a:r>
            <a:endParaRPr lang="en-US" sz="2400" dirty="0">
              <a:effectLst/>
              <a:latin typeface="Arial" panose="020B0604020202020204" pitchFamily="34" charset="0"/>
              <a:ea typeface="Arial" panose="020B0604020202020204" pitchFamily="34" charset="0"/>
            </a:endParaRPr>
          </a:p>
        </p:txBody>
      </p:sp>
      <p:sp>
        <p:nvSpPr>
          <p:cNvPr id="10" name="Rectangle 9">
            <a:extLst>
              <a:ext uri="{FF2B5EF4-FFF2-40B4-BE49-F238E27FC236}">
                <a16:creationId xmlns:a16="http://schemas.microsoft.com/office/drawing/2014/main" id="{A15C7B61-333A-4F76-A8E9-7E7C440CFF38}"/>
              </a:ext>
            </a:extLst>
          </p:cNvPr>
          <p:cNvSpPr/>
          <p:nvPr/>
        </p:nvSpPr>
        <p:spPr>
          <a:xfrm>
            <a:off x="369789" y="417497"/>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8" name="image1.png">
            <a:extLst>
              <a:ext uri="{FF2B5EF4-FFF2-40B4-BE49-F238E27FC236}">
                <a16:creationId xmlns:a16="http://schemas.microsoft.com/office/drawing/2014/main" id="{02B0C246-ABB0-4264-9A93-CE4ECBAF0CF8}"/>
              </a:ext>
            </a:extLst>
          </p:cNvPr>
          <p:cNvPicPr/>
          <p:nvPr/>
        </p:nvPicPr>
        <p:blipFill>
          <a:blip r:embed="rId2"/>
          <a:srcRect/>
          <a:stretch>
            <a:fillRect/>
          </a:stretch>
        </p:blipFill>
        <p:spPr>
          <a:xfrm>
            <a:off x="4676775" y="1496290"/>
            <a:ext cx="7314334" cy="3879273"/>
          </a:xfrm>
          <a:prstGeom prst="rect">
            <a:avLst/>
          </a:prstGeom>
          <a:ln/>
        </p:spPr>
      </p:pic>
      <p:sp>
        <p:nvSpPr>
          <p:cNvPr id="9" name="Title 1">
            <a:extLst>
              <a:ext uri="{FF2B5EF4-FFF2-40B4-BE49-F238E27FC236}">
                <a16:creationId xmlns:a16="http://schemas.microsoft.com/office/drawing/2014/main" id="{2EA2DAD1-CF4C-428A-A2B6-492297655447}"/>
              </a:ext>
            </a:extLst>
          </p:cNvPr>
          <p:cNvSpPr txBox="1">
            <a:spLocks/>
          </p:cNvSpPr>
          <p:nvPr/>
        </p:nvSpPr>
        <p:spPr>
          <a:xfrm>
            <a:off x="3934271" y="5520206"/>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6: Plant Monitoring System – VGG19 Architecture</a:t>
            </a:r>
            <a:endParaRPr lang="en-US" sz="2000" b="1" dirty="0"/>
          </a:p>
        </p:txBody>
      </p:sp>
    </p:spTree>
    <p:extLst>
      <p:ext uri="{BB962C8B-B14F-4D97-AF65-F5344CB8AC3E}">
        <p14:creationId xmlns:p14="http://schemas.microsoft.com/office/powerpoint/2010/main" val="3202507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7" name="Content Placeholder 2">
            <a:extLst>
              <a:ext uri="{FF2B5EF4-FFF2-40B4-BE49-F238E27FC236}">
                <a16:creationId xmlns:a16="http://schemas.microsoft.com/office/drawing/2014/main" id="{9A35BCCE-DF0A-4867-913C-1D0BC9BB10DD}"/>
              </a:ext>
            </a:extLst>
          </p:cNvPr>
          <p:cNvSpPr>
            <a:spLocks noGrp="1"/>
          </p:cNvSpPr>
          <p:nvPr>
            <p:ph idx="1"/>
          </p:nvPr>
        </p:nvSpPr>
        <p:spPr>
          <a:xfrm>
            <a:off x="200891" y="792490"/>
            <a:ext cx="11790218" cy="5670224"/>
          </a:xfrm>
        </p:spPr>
        <p:txBody>
          <a:bodyPr>
            <a:noAutofit/>
          </a:bodyPr>
          <a:lstStyle/>
          <a:p>
            <a:pPr marL="342900" marR="0" lvl="0" indent="-342900" algn="just">
              <a:lnSpc>
                <a:spcPct val="100000"/>
              </a:lnSpc>
              <a:spcBef>
                <a:spcPts val="0"/>
              </a:spcBef>
              <a:spcAft>
                <a:spcPts val="0"/>
              </a:spcAft>
              <a:buClr>
                <a:srgbClr val="3C484E"/>
              </a:buClr>
              <a:buSzPts val="1350"/>
              <a:buFont typeface="Arial" panose="020B0604020202020204" pitchFamily="34" charset="0"/>
              <a:buChar char="●"/>
            </a:pP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A fixed size of (224 * 224) RGB image was given as input to this network which means that the matrix was of shape (224,224,3).</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0000"/>
              </a:lnSpc>
              <a:spcBef>
                <a:spcPts val="0"/>
              </a:spcBef>
              <a:spcAft>
                <a:spcPts val="0"/>
              </a:spcAft>
              <a:buClr>
                <a:srgbClr val="3C484E"/>
              </a:buClr>
              <a:buSzPts val="1350"/>
              <a:buFont typeface="Arial" panose="020B0604020202020204" pitchFamily="34" charset="0"/>
              <a:buChar char="●"/>
            </a:pP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The only pre-processing that was done is that they subtracted the mean RGB value from each pixel, computed over the whole training set.</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0000"/>
              </a:lnSpc>
              <a:spcBef>
                <a:spcPts val="0"/>
              </a:spcBef>
              <a:spcAft>
                <a:spcPts val="0"/>
              </a:spcAft>
              <a:buClr>
                <a:srgbClr val="3C484E"/>
              </a:buClr>
              <a:buSzPts val="1350"/>
              <a:buFont typeface="Arial" panose="020B0604020202020204" pitchFamily="34" charset="0"/>
              <a:buChar char="●"/>
            </a:pP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Used kernels of (3 * 3) size with a stride size of 1 pixel, this enabled them to cover the whole notion of the image.</a:t>
            </a:r>
            <a:r>
              <a:rPr lang="en-US" sz="2400" dirty="0">
                <a:latin typeface="Times New Roman" panose="02020603050405020304" pitchFamily="18" charset="0"/>
                <a:ea typeface="Arial" panose="020B0604020202020204" pitchFamily="34" charset="0"/>
                <a:cs typeface="Times New Roman" panose="02020603050405020304" pitchFamily="18" charset="0"/>
              </a:rPr>
              <a:t> </a:t>
            </a:r>
            <a:r>
              <a:rPr lang="en-GB" sz="2400" dirty="0">
                <a:latin typeface="Times New Roman" panose="02020603050405020304" pitchFamily="18" charset="0"/>
                <a:ea typeface="Arial" panose="020B0604020202020204" pitchFamily="34" charset="0"/>
                <a:cs typeface="Times New Roman" panose="02020603050405020304" pitchFamily="18" charset="0"/>
              </a:rPr>
              <a:t>S</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patial padding was used to preserve the spatial resolution of the image.</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0000"/>
              </a:lnSpc>
              <a:spcBef>
                <a:spcPts val="0"/>
              </a:spcBef>
              <a:spcAft>
                <a:spcPts val="0"/>
              </a:spcAft>
              <a:buClr>
                <a:srgbClr val="3C484E"/>
              </a:buClr>
              <a:buSzPts val="1350"/>
              <a:buFont typeface="Arial" panose="020B0604020202020204" pitchFamily="34" charset="0"/>
              <a:buChar char="●"/>
            </a:pPr>
            <a:r>
              <a:rPr lang="en-GB" sz="2400" dirty="0">
                <a:latin typeface="Times New Roman" panose="02020603050405020304" pitchFamily="18" charset="0"/>
                <a:ea typeface="Arial" panose="020B0604020202020204" pitchFamily="34" charset="0"/>
                <a:cs typeface="Times New Roman" panose="02020603050405020304" pitchFamily="18" charset="0"/>
              </a:rPr>
              <a:t>M</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ax pooling was performed over a 2 * 2 pixel windows with stride 2.</a:t>
            </a:r>
            <a:r>
              <a:rPr lang="en-US" sz="2400" dirty="0">
                <a:latin typeface="Times New Roman" panose="02020603050405020304" pitchFamily="18" charset="0"/>
                <a:ea typeface="Arial" panose="020B0604020202020204" pitchFamily="34" charset="0"/>
                <a:cs typeface="Times New Roman" panose="02020603050405020304" pitchFamily="18" charset="0"/>
              </a:rPr>
              <a:t> </a:t>
            </a:r>
            <a:r>
              <a:rPr lang="en-GB" sz="2400" dirty="0">
                <a:latin typeface="Times New Roman" panose="02020603050405020304" pitchFamily="18" charset="0"/>
                <a:ea typeface="Arial" panose="020B0604020202020204" pitchFamily="34" charset="0"/>
                <a:cs typeface="Times New Roman" panose="02020603050405020304" pitchFamily="18" charset="0"/>
              </a:rPr>
              <a:t>T</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his was followed by Rectified linear unit(</a:t>
            </a:r>
            <a:r>
              <a:rPr lang="en-GB" sz="24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ReLu</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to introduce non-linearity to make the model classify better and to improve computational time as the previous models used tanh or sigmoid functions this proved much better than those.</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0000"/>
              </a:lnSpc>
              <a:spcBef>
                <a:spcPts val="0"/>
              </a:spcBef>
              <a:spcAft>
                <a:spcPts val="4400"/>
              </a:spcAft>
              <a:buClr>
                <a:srgbClr val="3C484E"/>
              </a:buClr>
              <a:buSzPts val="1350"/>
              <a:buFont typeface="Arial" panose="020B0604020202020204" pitchFamily="34" charset="0"/>
              <a:buChar char="●"/>
            </a:pP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implemented three fully connected layers from which first two were of size 4096 and after that a layer with 1000 channels for 1000-way </a:t>
            </a:r>
            <a:r>
              <a:rPr lang="en-GB" sz="2400" i="1" u="none" strike="noStrike" dirty="0">
                <a:effectLst/>
                <a:latin typeface="Times New Roman" panose="02020603050405020304" pitchFamily="18" charset="0"/>
                <a:ea typeface="Arial" panose="020B0604020202020204" pitchFamily="34" charset="0"/>
                <a:cs typeface="Times New Roman" panose="02020603050405020304" pitchFamily="18" charset="0"/>
              </a:rPr>
              <a:t>ILSVRC</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classification and the final layer is a SoftMax function.</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0000"/>
              </a:lnSpc>
              <a:spcBef>
                <a:spcPts val="0"/>
              </a:spcBef>
              <a:spcAft>
                <a:spcPts val="1000"/>
              </a:spcAft>
            </a:pPr>
            <a:endParaRPr lang="en-IN"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15C7B61-333A-4F76-A8E9-7E7C440CFF38}"/>
              </a:ext>
            </a:extLst>
          </p:cNvPr>
          <p:cNvSpPr/>
          <p:nvPr/>
        </p:nvSpPr>
        <p:spPr>
          <a:xfrm>
            <a:off x="397499" y="311694"/>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453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9" y="5301860"/>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7: Plant Monitoring System - Software Output </a:t>
            </a:r>
            <a:endParaRPr lang="en-US" sz="2000" b="1" dirty="0"/>
          </a:p>
        </p:txBody>
      </p:sp>
      <p:sp>
        <p:nvSpPr>
          <p:cNvPr id="7" name="Rectangle 6">
            <a:extLst>
              <a:ext uri="{FF2B5EF4-FFF2-40B4-BE49-F238E27FC236}">
                <a16:creationId xmlns:a16="http://schemas.microsoft.com/office/drawing/2014/main" id="{4F2B9E73-3223-4942-BF73-DB0FEC859721}"/>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459" y="743950"/>
            <a:ext cx="7279572" cy="4471017"/>
          </a:xfrm>
          <a:prstGeom prst="rect">
            <a:avLst/>
          </a:prstGeom>
        </p:spPr>
      </p:pic>
    </p:spTree>
    <p:extLst>
      <p:ext uri="{BB962C8B-B14F-4D97-AF65-F5344CB8AC3E}">
        <p14:creationId xmlns:p14="http://schemas.microsoft.com/office/powerpoint/2010/main" val="278039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l="-34000" t="-11000" b="-18000"/>
          </a:stretch>
        </a:blipFill>
        <a:effectLst/>
      </p:bgPr>
    </p:bg>
    <p:spTree>
      <p:nvGrpSpPr>
        <p:cNvPr id="1" name=""/>
        <p:cNvGrpSpPr/>
        <p:nvPr/>
      </p:nvGrpSpPr>
      <p:grpSpPr>
        <a:xfrm>
          <a:off x="0" y="0"/>
          <a:ext cx="0" cy="0"/>
          <a:chOff x="0" y="0"/>
          <a:chExt cx="0" cy="0"/>
        </a:xfrm>
      </p:grpSpPr>
      <p:sp>
        <p:nvSpPr>
          <p:cNvPr id="4" name="Rectangle 3"/>
          <p:cNvSpPr/>
          <p:nvPr/>
        </p:nvSpPr>
        <p:spPr>
          <a:xfrm>
            <a:off x="4259959" y="298819"/>
            <a:ext cx="3289682"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CONTENTS</a:t>
            </a:r>
            <a:endParaRPr lang="en-US" sz="4400" b="1" cap="none" spc="0"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6EFE6D32-C7A1-4B20-8739-B53B753970C8}"/>
              </a:ext>
            </a:extLst>
          </p:cNvPr>
          <p:cNvGraphicFramePr/>
          <p:nvPr>
            <p:extLst>
              <p:ext uri="{D42A27DB-BD31-4B8C-83A1-F6EECF244321}">
                <p14:modId xmlns:p14="http://schemas.microsoft.com/office/powerpoint/2010/main" val="2331531801"/>
              </p:ext>
            </p:extLst>
          </p:nvPr>
        </p:nvGraphicFramePr>
        <p:xfrm>
          <a:off x="3830934" y="1088088"/>
          <a:ext cx="4229854" cy="5143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A4C7D885-1358-4DE7-9FF0-3194E520AFA2}"/>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4" name="Rectangle 13">
            <a:extLst>
              <a:ext uri="{FF2B5EF4-FFF2-40B4-BE49-F238E27FC236}">
                <a16:creationId xmlns:a16="http://schemas.microsoft.com/office/drawing/2014/main" id="{C3D7DFDE-A377-466F-9E0A-92989C700FE3}"/>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1976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8" y="5862491"/>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8: Plant Monitoring System – Train Data </a:t>
            </a: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0DB15D3C-C28F-46C3-B5DF-0AF69843F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23" y="842601"/>
            <a:ext cx="11488753" cy="5172797"/>
          </a:xfrm>
          <a:prstGeom prst="rect">
            <a:avLst/>
          </a:prstGeom>
        </p:spPr>
      </p:pic>
    </p:spTree>
    <p:extLst>
      <p:ext uri="{BB962C8B-B14F-4D97-AF65-F5344CB8AC3E}">
        <p14:creationId xmlns:p14="http://schemas.microsoft.com/office/powerpoint/2010/main" val="386533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8" y="5862491"/>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9: Plant Monitoring System – Valid Data </a:t>
            </a: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A75914DC-592E-439F-9018-1EB5570D6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28" y="852128"/>
            <a:ext cx="11412543" cy="5153744"/>
          </a:xfrm>
          <a:prstGeom prst="rect">
            <a:avLst/>
          </a:prstGeom>
        </p:spPr>
      </p:pic>
    </p:spTree>
    <p:extLst>
      <p:ext uri="{BB962C8B-B14F-4D97-AF65-F5344CB8AC3E}">
        <p14:creationId xmlns:p14="http://schemas.microsoft.com/office/powerpoint/2010/main" val="76581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9" y="591420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10: Plant Monitoring System - Software Output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61" y="856033"/>
            <a:ext cx="9817262" cy="5145933"/>
          </a:xfrm>
          <a:prstGeom prst="rect">
            <a:avLst/>
          </a:prstGeom>
        </p:spPr>
      </p:pic>
    </p:spTree>
    <p:extLst>
      <p:ext uri="{BB962C8B-B14F-4D97-AF65-F5344CB8AC3E}">
        <p14:creationId xmlns:p14="http://schemas.microsoft.com/office/powerpoint/2010/main" val="134134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9" y="591420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11: Plant Monitoring System - Software Output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9" y="943790"/>
            <a:ext cx="11339519" cy="4967128"/>
          </a:xfrm>
          <a:prstGeom prst="rect">
            <a:avLst/>
          </a:prstGeom>
        </p:spPr>
      </p:pic>
    </p:spTree>
    <p:extLst>
      <p:ext uri="{BB962C8B-B14F-4D97-AF65-F5344CB8AC3E}">
        <p14:creationId xmlns:p14="http://schemas.microsoft.com/office/powerpoint/2010/main" val="641887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9" y="5511985"/>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12: Plant Monitoring System - Software Output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45" y="975655"/>
            <a:ext cx="11025053" cy="4116849"/>
          </a:xfrm>
          <a:prstGeom prst="rect">
            <a:avLst/>
          </a:prstGeom>
        </p:spPr>
      </p:pic>
    </p:spTree>
    <p:extLst>
      <p:ext uri="{BB962C8B-B14F-4D97-AF65-F5344CB8AC3E}">
        <p14:creationId xmlns:p14="http://schemas.microsoft.com/office/powerpoint/2010/main" val="159755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8" y="591091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13: Plant Monitoring System – Derived Precautions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E17493B1-1DBF-404B-B63B-B43D463EE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9" y="947079"/>
            <a:ext cx="11397002" cy="4963839"/>
          </a:xfrm>
          <a:prstGeom prst="rect">
            <a:avLst/>
          </a:prstGeom>
        </p:spPr>
      </p:pic>
    </p:spTree>
    <p:extLst>
      <p:ext uri="{BB962C8B-B14F-4D97-AF65-F5344CB8AC3E}">
        <p14:creationId xmlns:p14="http://schemas.microsoft.com/office/powerpoint/2010/main" val="2058902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574424" y="3305965"/>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14: Plant Monitoring System – Derived Precautions (Apple plant)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DA06868D-C65F-4D0D-A636-EE21B664D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9" y="997341"/>
            <a:ext cx="11116620" cy="2279042"/>
          </a:xfrm>
          <a:prstGeom prst="rect">
            <a:avLst/>
          </a:prstGeom>
        </p:spPr>
      </p:pic>
      <p:sp>
        <p:nvSpPr>
          <p:cNvPr id="14" name="Rectangle 13">
            <a:extLst>
              <a:ext uri="{FF2B5EF4-FFF2-40B4-BE49-F238E27FC236}">
                <a16:creationId xmlns:a16="http://schemas.microsoft.com/office/drawing/2014/main" id="{1801504C-6171-475D-8240-1A1B89386792}"/>
              </a:ext>
            </a:extLst>
          </p:cNvPr>
          <p:cNvSpPr/>
          <p:nvPr/>
        </p:nvSpPr>
        <p:spPr>
          <a:xfrm>
            <a:off x="321471" y="3878439"/>
            <a:ext cx="11549057" cy="2181944"/>
          </a:xfrm>
          <a:prstGeom prst="rect">
            <a:avLst/>
          </a:prstGeom>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Plant Growth Monitoring System using AI process and here is the progress of our project, we have collected the dataset of few plants from the trained using the machine learning algorithm and here is output of the software part. </a:t>
            </a:r>
          </a:p>
          <a:p>
            <a:pPr marL="342900" marR="0" lvl="0" indent="-342900" algn="just">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Here we have used two types of data set one is Train data and other is Validation data. Train data is for training and validation is for validation of the train data. </a:t>
            </a:r>
          </a:p>
        </p:txBody>
      </p:sp>
    </p:spTree>
    <p:extLst>
      <p:ext uri="{BB962C8B-B14F-4D97-AF65-F5344CB8AC3E}">
        <p14:creationId xmlns:p14="http://schemas.microsoft.com/office/powerpoint/2010/main" val="304094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14" name="Rectangle 13">
            <a:extLst>
              <a:ext uri="{FF2B5EF4-FFF2-40B4-BE49-F238E27FC236}">
                <a16:creationId xmlns:a16="http://schemas.microsoft.com/office/drawing/2014/main" id="{1801504C-6171-475D-8240-1A1B89386792}"/>
              </a:ext>
            </a:extLst>
          </p:cNvPr>
          <p:cNvSpPr/>
          <p:nvPr/>
        </p:nvSpPr>
        <p:spPr>
          <a:xfrm>
            <a:off x="245444" y="882917"/>
            <a:ext cx="11549057" cy="5579797"/>
          </a:xfrm>
          <a:prstGeom prst="rect">
            <a:avLst/>
          </a:prstGeom>
        </p:spPr>
        <p:txBody>
          <a:bodyPr wrap="square">
            <a:spAutoFit/>
          </a:bodyPr>
          <a:lstStyle/>
          <a:p>
            <a:pPr marL="342900" indent="-342900" algn="just">
              <a:lnSpc>
                <a:spcPct val="115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dataset contains the different 3- dimensional plant images to train and classify the plant as healthy and unhealthy.</a:t>
            </a:r>
          </a:p>
          <a:p>
            <a:pPr marL="342900" marR="0" lvl="0" indent="-342900" algn="just">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Above image (Figure 7) show the plant growth monitoring system. Ipynb file. The first two lines of code that is: </a:t>
            </a:r>
          </a:p>
          <a:p>
            <a:pPr marR="0" lvl="0" algn="just">
              <a:lnSpc>
                <a:spcPct val="115000"/>
              </a:lnSpc>
              <a:spcBef>
                <a:spcPts val="0"/>
              </a:spcBef>
              <a:spcAft>
                <a:spcPts val="0"/>
              </a:spcAft>
            </a:pPr>
            <a:r>
              <a:rPr lang="en-US" sz="2400" dirty="0">
                <a:latin typeface="Times New Roman" panose="02020603050405020304" pitchFamily="18" charset="0"/>
                <a:cs typeface="Times New Roman" panose="02020603050405020304" pitchFamily="18" charset="0"/>
              </a:rPr>
              <a:t>                             from google.colab import drive </a:t>
            </a:r>
          </a:p>
          <a:p>
            <a:pPr marR="0" lvl="0" algn="just">
              <a:lnSpc>
                <a:spcPct val="115000"/>
              </a:lnSpc>
              <a:spcBef>
                <a:spcPts val="0"/>
              </a:spcBef>
              <a:spcAft>
                <a:spcPts val="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drive.mount</a:t>
            </a:r>
            <a:r>
              <a:rPr lang="en-US" sz="2400" dirty="0">
                <a:latin typeface="Times New Roman" panose="02020603050405020304" pitchFamily="18" charset="0"/>
                <a:cs typeface="Times New Roman" panose="02020603050405020304" pitchFamily="18" charset="0"/>
              </a:rPr>
              <a:t>(‘/content/drive’) </a:t>
            </a:r>
          </a:p>
          <a:p>
            <a:pPr marL="342900" marR="0" lvl="0" indent="-342900" algn="just">
              <a:lnSpc>
                <a:spcPct val="115000"/>
              </a:lnSpc>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means we are mounting the google drive to our python file. So that we can access our dataset which is present in the drive. Here the dataset present in the drive is in the zip folder so we are unzipping the folder to train our data. </a:t>
            </a:r>
          </a:p>
          <a:p>
            <a:pPr marL="342900" marR="0" lvl="0" indent="-342900" algn="just">
              <a:lnSpc>
                <a:spcPct val="115000"/>
              </a:lnSpc>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Figure 8 and 9 shows the dataset of tomato plant. Figure 8 is a train data used for training the model and Figure 9 is the valid data used for validation of the rain data.</a:t>
            </a:r>
          </a:p>
          <a:p>
            <a:pPr marL="342900" marR="0" lvl="0" indent="-342900" algn="just">
              <a:lnSpc>
                <a:spcPct val="115000"/>
              </a:lnSpc>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Figure 10 shows the importing of libraries and preprocessing of dataset. We have used NumPy, matplotlib, keras, pandas and few other libraries. </a:t>
            </a:r>
          </a:p>
        </p:txBody>
      </p:sp>
    </p:spTree>
    <p:extLst>
      <p:ext uri="{BB962C8B-B14F-4D97-AF65-F5344CB8AC3E}">
        <p14:creationId xmlns:p14="http://schemas.microsoft.com/office/powerpoint/2010/main" val="334163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14" name="Rectangle 13">
            <a:extLst>
              <a:ext uri="{FF2B5EF4-FFF2-40B4-BE49-F238E27FC236}">
                <a16:creationId xmlns:a16="http://schemas.microsoft.com/office/drawing/2014/main" id="{1801504C-6171-475D-8240-1A1B89386792}"/>
              </a:ext>
            </a:extLst>
          </p:cNvPr>
          <p:cNvSpPr/>
          <p:nvPr/>
        </p:nvSpPr>
        <p:spPr>
          <a:xfrm>
            <a:off x="321471" y="947081"/>
            <a:ext cx="11549057" cy="3880871"/>
          </a:xfrm>
          <a:prstGeom prst="rect">
            <a:avLst/>
          </a:prstGeom>
        </p:spPr>
        <p:txBody>
          <a:bodyPr wrap="square">
            <a:spAutoFit/>
          </a:bodyPr>
          <a:lstStyle/>
          <a:p>
            <a:pPr marL="342900" indent="-342900" algn="just">
              <a:lnSpc>
                <a:spcPct val="115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Figure 11 and 12 shows the classification of plant as healthy and unhealthy using Machine learning algorithm and convolution neural network (CNN). If the plant is identified as unhealthy, then we are going to specify the necessary precautions for that disease. The Derived precaution are shown in the figure 13 and 14.</a:t>
            </a:r>
          </a:p>
          <a:p>
            <a:pPr marL="342900" indent="-342900" algn="just">
              <a:lnSpc>
                <a:spcPct val="115000"/>
              </a:lnSpc>
              <a:buFont typeface="Wingdings" panose="05000000000000000000" pitchFamily="2" charset="2"/>
              <a:buChar char=""/>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Software working video link: </a:t>
            </a:r>
          </a:p>
          <a:p>
            <a:pPr marL="342900" indent="-342900" algn="just">
              <a:lnSpc>
                <a:spcPct val="115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https://drive.google.com/file/d/1FHi3X20fjGPC3A6FAxgtwpOBMUsnfOvU/view?usp=sharing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093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920" t="4797" r="9866" b="7866"/>
          <a:stretch/>
        </p:blipFill>
        <p:spPr>
          <a:xfrm>
            <a:off x="2364377" y="947081"/>
            <a:ext cx="8177348" cy="4767943"/>
          </a:xfrm>
          <a:prstGeom prst="rect">
            <a:avLst/>
          </a:prstGeom>
        </p:spPr>
      </p:pic>
      <p:sp>
        <p:nvSpPr>
          <p:cNvPr id="10" name="Title 1">
            <a:extLst>
              <a:ext uri="{FF2B5EF4-FFF2-40B4-BE49-F238E27FC236}">
                <a16:creationId xmlns:a16="http://schemas.microsoft.com/office/drawing/2014/main" id="{F8F5370C-1B60-40E2-92D0-5CA87765B194}"/>
              </a:ext>
            </a:extLst>
          </p:cNvPr>
          <p:cNvSpPr txBox="1">
            <a:spLocks/>
          </p:cNvSpPr>
          <p:nvPr/>
        </p:nvSpPr>
        <p:spPr>
          <a:xfrm>
            <a:off x="1696328" y="591091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14: Plant Monitoring System – </a:t>
            </a:r>
            <a:r>
              <a:rPr lang="en-US" sz="2000" b="1" dirty="0" err="1">
                <a:solidFill>
                  <a:schemeClr val="bg2">
                    <a:lumMod val="25000"/>
                  </a:schemeClr>
                </a:solidFill>
                <a:latin typeface="Times New Roman" pitchFamily="18" charset="0"/>
                <a:cs typeface="Times New Roman" pitchFamily="18" charset="0"/>
              </a:rPr>
              <a:t>WebPage</a:t>
            </a:r>
            <a:r>
              <a:rPr lang="en-US" sz="2000" b="1" dirty="0">
                <a:solidFill>
                  <a:schemeClr val="bg2">
                    <a:lumMod val="25000"/>
                  </a:schemeClr>
                </a:solidFill>
                <a:latin typeface="Times New Roman" pitchFamily="18" charset="0"/>
                <a:cs typeface="Times New Roman" pitchFamily="18" charset="0"/>
              </a:rPr>
              <a:t> </a:t>
            </a:r>
            <a:endParaRPr lang="en-US" sz="2000" b="1" dirty="0"/>
          </a:p>
          <a:p>
            <a:pPr algn="ctr"/>
            <a:endParaRPr lang="en-US" sz="2000" b="1" dirty="0"/>
          </a:p>
        </p:txBody>
      </p:sp>
    </p:spTree>
    <p:extLst>
      <p:ext uri="{BB962C8B-B14F-4D97-AF65-F5344CB8AC3E}">
        <p14:creationId xmlns:p14="http://schemas.microsoft.com/office/powerpoint/2010/main" val="340645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1473" y="488675"/>
            <a:ext cx="4698722"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7" name="Rectangle 6"/>
          <p:cNvSpPr/>
          <p:nvPr/>
        </p:nvSpPr>
        <p:spPr>
          <a:xfrm>
            <a:off x="251791" y="1351507"/>
            <a:ext cx="9640543" cy="4154984"/>
          </a:xfrm>
          <a:prstGeom prst="rect">
            <a:avLst/>
          </a:prstGeom>
        </p:spPr>
        <p:txBody>
          <a:bodyPr wrap="square">
            <a:spAutoFit/>
          </a:bodyPr>
          <a:lstStyle/>
          <a:p>
            <a:pPr algn="just">
              <a:buFont typeface="Symbol" panose="05050102010706020507" pitchFamily="18" charset="2"/>
              <a:buChar char="·"/>
            </a:pPr>
            <a:r>
              <a:rPr lang="en-US" sz="2200" dirty="0">
                <a:solidFill>
                  <a:srgbClr val="000000"/>
                </a:solidFill>
                <a:latin typeface="Times New Roman" panose="02020603050405020304" pitchFamily="18" charset="0"/>
              </a:rPr>
              <a:t> Agriculture is the backbone of human existence on the earth. As the population increases, demand for the food increases this depend on the plant growth for food.</a:t>
            </a:r>
          </a:p>
          <a:p>
            <a:pPr algn="jus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rPr>
              <a:t> It results in great pressure on agriculture industry to secure the growing demands for the food. </a:t>
            </a:r>
          </a:p>
          <a:p>
            <a:pPr algn="just">
              <a:buFont typeface="Symbol" panose="05050102010706020507" pitchFamily="18" charset="2"/>
              <a:buChar char="·"/>
            </a:pPr>
            <a:r>
              <a:rPr lang="en-US" sz="2200" dirty="0">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Innovations in agriculture are increasingly needed to secure a growing world demand for food, in order to conserve and optimize the use of limited natural resources and to sustain the environment’s ability to provide economic, social, and environmental services to society.</a:t>
            </a:r>
          </a:p>
          <a:p>
            <a:pPr algn="jus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rPr>
              <a:t> So, to maintain the growth and food production properly we are working on the Plant Growth Monitoring System using Artificial Intelligence</a:t>
            </a:r>
            <a:r>
              <a:rPr lang="en-US" sz="2200" dirty="0">
                <a:latin typeface="Times New Roman" panose="02020603050405020304" pitchFamily="18" charset="0"/>
                <a:ea typeface="Calibri" panose="020F0502020204030204" pitchFamily="34" charset="0"/>
              </a:rPr>
              <a:t>.</a:t>
            </a:r>
          </a:p>
          <a:p>
            <a:pPr algn="just"/>
            <a:endParaRPr lang="en-US" sz="2200" dirty="0">
              <a:solidFill>
                <a:srgbClr val="000000"/>
              </a:solidFill>
              <a:latin typeface="Times New Roman" panose="02020603050405020304" pitchFamily="18" charset="0"/>
            </a:endParaRPr>
          </a:p>
          <a:p>
            <a:pPr algn="just">
              <a:buFont typeface="Symbol" panose="05050102010706020507" pitchFamily="18" charset="2"/>
              <a:buChar char="·"/>
            </a:pPr>
            <a:endParaRPr lang="en-US" sz="2200" dirty="0">
              <a:solidFill>
                <a:srgbClr val="000000"/>
              </a:solidFill>
              <a:latin typeface="Times New Roman" panose="02020603050405020304" pitchFamily="18" charset="0"/>
            </a:endParaRPr>
          </a:p>
        </p:txBody>
      </p:sp>
      <p:pic>
        <p:nvPicPr>
          <p:cNvPr id="4" name="Picture 3">
            <a:extLst>
              <a:ext uri="{FF2B5EF4-FFF2-40B4-BE49-F238E27FC236}">
                <a16:creationId xmlns:a16="http://schemas.microsoft.com/office/drawing/2014/main" id="{AA8D3DAC-D243-48AA-8A80-BD94C8329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2334" y="1587464"/>
            <a:ext cx="2299666" cy="3683070"/>
          </a:xfrm>
          <a:prstGeom prst="rect">
            <a:avLst/>
          </a:prstGeom>
        </p:spPr>
      </p:pic>
      <p:sp>
        <p:nvSpPr>
          <p:cNvPr id="6" name="Rectangle 5">
            <a:extLst>
              <a:ext uri="{FF2B5EF4-FFF2-40B4-BE49-F238E27FC236}">
                <a16:creationId xmlns:a16="http://schemas.microsoft.com/office/drawing/2014/main" id="{7572390E-B48E-4C4D-9948-0D4A0305976F}"/>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8" name="Rectangle 7">
            <a:extLst>
              <a:ext uri="{FF2B5EF4-FFF2-40B4-BE49-F238E27FC236}">
                <a16:creationId xmlns:a16="http://schemas.microsoft.com/office/drawing/2014/main" id="{AFCC6AE1-04F2-48BC-8CDF-750528C4486E}"/>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61708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10" name="Title 1">
            <a:extLst>
              <a:ext uri="{FF2B5EF4-FFF2-40B4-BE49-F238E27FC236}">
                <a16:creationId xmlns:a16="http://schemas.microsoft.com/office/drawing/2014/main" id="{F8F5370C-1B60-40E2-92D0-5CA87765B194}"/>
              </a:ext>
            </a:extLst>
          </p:cNvPr>
          <p:cNvSpPr txBox="1">
            <a:spLocks/>
          </p:cNvSpPr>
          <p:nvPr/>
        </p:nvSpPr>
        <p:spPr>
          <a:xfrm>
            <a:off x="1696328" y="591091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14: Plant Monitoring System – </a:t>
            </a:r>
            <a:r>
              <a:rPr lang="en-US" sz="2000" b="1" dirty="0" err="1">
                <a:solidFill>
                  <a:schemeClr val="bg2">
                    <a:lumMod val="25000"/>
                  </a:schemeClr>
                </a:solidFill>
                <a:latin typeface="Times New Roman" pitchFamily="18" charset="0"/>
                <a:cs typeface="Times New Roman" pitchFamily="18" charset="0"/>
              </a:rPr>
              <a:t>WebPage</a:t>
            </a:r>
            <a:r>
              <a:rPr lang="en-US" sz="2000" b="1" dirty="0">
                <a:solidFill>
                  <a:schemeClr val="bg2">
                    <a:lumMod val="25000"/>
                  </a:schemeClr>
                </a:solidFill>
                <a:latin typeface="Times New Roman" pitchFamily="18" charset="0"/>
                <a:cs typeface="Times New Roman" pitchFamily="18" charset="0"/>
              </a:rPr>
              <a:t> </a:t>
            </a:r>
            <a:endParaRPr lang="en-US" sz="2000" b="1" dirty="0"/>
          </a:p>
          <a:p>
            <a:pPr algn="ctr"/>
            <a:endParaRPr lang="en-US" sz="20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679" t="5120" r="11500" b="10076"/>
          <a:stretch/>
        </p:blipFill>
        <p:spPr>
          <a:xfrm>
            <a:off x="1696328" y="685471"/>
            <a:ext cx="8550888" cy="5107578"/>
          </a:xfrm>
          <a:prstGeom prst="rect">
            <a:avLst/>
          </a:prstGeom>
        </p:spPr>
      </p:pic>
    </p:spTree>
    <p:extLst>
      <p:ext uri="{BB962C8B-B14F-4D97-AF65-F5344CB8AC3E}">
        <p14:creationId xmlns:p14="http://schemas.microsoft.com/office/powerpoint/2010/main" val="2405671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3FDC-8EF2-428A-8B7E-D0310B53EDD0}"/>
              </a:ext>
            </a:extLst>
          </p:cNvPr>
          <p:cNvSpPr>
            <a:spLocks noGrp="1"/>
          </p:cNvSpPr>
          <p:nvPr>
            <p:ph type="title"/>
          </p:nvPr>
        </p:nvSpPr>
        <p:spPr>
          <a:xfrm>
            <a:off x="685391" y="395285"/>
            <a:ext cx="10515600" cy="791709"/>
          </a:xfrm>
        </p:spPr>
        <p:txBody>
          <a:bodyPr>
            <a:normAutofit/>
          </a:bodyPr>
          <a:lstStyle/>
          <a:p>
            <a:pPr algn="ctr"/>
            <a:r>
              <a:rPr lang="en-US" sz="4400" b="1" dirty="0">
                <a:solidFill>
                  <a:schemeClr val="bg2">
                    <a:lumMod val="25000"/>
                  </a:schemeClr>
                </a:solidFill>
                <a:latin typeface="Times New Roman" pitchFamily="18" charset="0"/>
                <a:cs typeface="Times New Roman" pitchFamily="18" charset="0"/>
              </a:rPr>
              <a:t>ADVANTAGES </a:t>
            </a:r>
            <a:endParaRPr lang="en-IN" dirty="0"/>
          </a:p>
        </p:txBody>
      </p:sp>
      <p:sp>
        <p:nvSpPr>
          <p:cNvPr id="3" name="Content Placeholder 2">
            <a:extLst>
              <a:ext uri="{FF2B5EF4-FFF2-40B4-BE49-F238E27FC236}">
                <a16:creationId xmlns:a16="http://schemas.microsoft.com/office/drawing/2014/main" id="{9B7E842F-9D05-4B64-8628-BEC70D363C7F}"/>
              </a:ext>
            </a:extLst>
          </p:cNvPr>
          <p:cNvSpPr>
            <a:spLocks noGrp="1"/>
          </p:cNvSpPr>
          <p:nvPr>
            <p:ph idx="1"/>
          </p:nvPr>
        </p:nvSpPr>
        <p:spPr>
          <a:xfrm>
            <a:off x="838200" y="1253331"/>
            <a:ext cx="10657114" cy="3434783"/>
          </a:xfrm>
        </p:spPr>
        <p:txBody>
          <a:bodyPr>
            <a:normAutofit/>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helps in managing irrigation systems more effectively and efficiently.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helps farmers to increase yields and to increase quality of the crop.</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2C5CEDD-EB71-45C2-B3E5-B905CD922986}"/>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5" name="Rectangle 4">
            <a:extLst>
              <a:ext uri="{FF2B5EF4-FFF2-40B4-BE49-F238E27FC236}">
                <a16:creationId xmlns:a16="http://schemas.microsoft.com/office/drawing/2014/main" id="{3463FE3B-9841-486E-9E90-A28B64A066D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6272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8908-8559-4D23-9F3B-213D84ED3C5C}"/>
              </a:ext>
            </a:extLst>
          </p:cNvPr>
          <p:cNvSpPr>
            <a:spLocks noGrp="1"/>
          </p:cNvSpPr>
          <p:nvPr>
            <p:ph type="title"/>
          </p:nvPr>
        </p:nvSpPr>
        <p:spPr/>
        <p:txBody>
          <a:bodyPr/>
          <a:lstStyle/>
          <a:p>
            <a:pPr algn="ctr"/>
            <a:r>
              <a:rPr lang="en-US" sz="4400" b="1" dirty="0">
                <a:ln w="0"/>
                <a:solidFill>
                  <a:schemeClr val="bg2">
                    <a:lumMod val="25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CONC</a:t>
            </a:r>
            <a:r>
              <a:rPr lang="en-US" b="1" dirty="0">
                <a:ln w="0"/>
                <a:solidFill>
                  <a:schemeClr val="bg2">
                    <a:lumMod val="25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LUSION</a:t>
            </a:r>
            <a:br>
              <a:rPr lang="en-US" sz="4400" dirty="0">
                <a:ln w="0"/>
                <a:solidFill>
                  <a:schemeClr val="bg2">
                    <a:lumMod val="2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D9A9995-2D2A-4E14-90BF-907823ACC3BF}"/>
              </a:ext>
            </a:extLst>
          </p:cNvPr>
          <p:cNvSpPr>
            <a:spLocks noGrp="1"/>
          </p:cNvSpPr>
          <p:nvPr>
            <p:ph idx="1"/>
          </p:nvPr>
        </p:nvSpPr>
        <p:spPr>
          <a:xfrm>
            <a:off x="696685" y="1045029"/>
            <a:ext cx="10885715" cy="5447846"/>
          </a:xfrm>
        </p:spPr>
        <p:txBody>
          <a:bodyPr>
            <a:normAutofit/>
          </a:bodyPr>
          <a:lstStyle/>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proposed system helps in identification of the plant disease and provides remedies that can be used as a defense mechanism against the disease.</a:t>
            </a:r>
          </a:p>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database obtained from the internet is properly segregated and the different plant species are identified and are renamed to form a proper database then obtain test database which consists of various plant diseases that are used we will train our classifier and then output will be predicted with optimum accuracy.</a:t>
            </a:r>
          </a:p>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use Convolution Neural Network (CNN) which comprises of different layers which are used for prediction.</a:t>
            </a:r>
          </a:p>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 resolution camera is attached and will capture images of the plants which will act as input for the software, based of which the software will tell us whether the plant is healthy or not. </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ED33D29-7DC4-48E7-8264-441171E51D92}"/>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5" name="Rectangle 4">
            <a:extLst>
              <a:ext uri="{FF2B5EF4-FFF2-40B4-BE49-F238E27FC236}">
                <a16:creationId xmlns:a16="http://schemas.microsoft.com/office/drawing/2014/main" id="{7FFE3296-C74B-4AD9-ACC6-46B420E55FFE}"/>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5082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E77B-C04C-4510-9180-947E48C55984}"/>
              </a:ext>
            </a:extLst>
          </p:cNvPr>
          <p:cNvSpPr>
            <a:spLocks noGrp="1"/>
          </p:cNvSpPr>
          <p:nvPr>
            <p:ph type="title"/>
          </p:nvPr>
        </p:nvSpPr>
        <p:spPr>
          <a:xfrm>
            <a:off x="702365" y="214029"/>
            <a:ext cx="10622407" cy="1787049"/>
          </a:xfrm>
        </p:spPr>
        <p:txBody>
          <a:bodyPr/>
          <a:lstStyle/>
          <a:p>
            <a:pPr algn="ctr"/>
            <a:r>
              <a:rPr lang="en-US" b="1" dirty="0">
                <a:ln w="0"/>
                <a:solidFill>
                  <a:schemeClr val="bg2">
                    <a:lumMod val="2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br>
              <a:rPr lang="en-US" sz="4400" b="1" dirty="0">
                <a:ln w="0"/>
                <a:solidFill>
                  <a:schemeClr val="bg2">
                    <a:lumMod val="2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5D7CC02-BEB6-4792-8918-B27653730E90}"/>
              </a:ext>
            </a:extLst>
          </p:cNvPr>
          <p:cNvSpPr>
            <a:spLocks noGrp="1"/>
          </p:cNvSpPr>
          <p:nvPr>
            <p:ph idx="1"/>
          </p:nvPr>
        </p:nvSpPr>
        <p:spPr>
          <a:xfrm>
            <a:off x="423754" y="1071247"/>
            <a:ext cx="11344492" cy="5391467"/>
          </a:xfrm>
        </p:spPr>
        <p:txBody>
          <a:bodyPr>
            <a:noAutofit/>
          </a:bodyPr>
          <a:lstStyle/>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Monirul Islam Pavel, Syed Mohammad Kamruzzaman, Sadman Sakib Hasan, “An IoT Based Plant Health Monitoring System Implementing Image Processing”, Volume-5, Nov-2019.</a:t>
            </a:r>
          </a:p>
          <a:p>
            <a:pPr algn="just">
              <a:lnSpc>
                <a:spcPct val="100000"/>
              </a:lnSpc>
              <a:buFont typeface="Wingdings" panose="05000000000000000000" pitchFamily="2" charset="2"/>
              <a:buChar char="Ø"/>
            </a:pPr>
            <a:r>
              <a:rPr lang="en-US" sz="1800" dirty="0">
                <a:effectLst/>
                <a:latin typeface="Times New Roman" panose="02020603050405020304" pitchFamily="18" charset="0"/>
                <a:cs typeface="Times New Roman" panose="02020603050405020304" pitchFamily="18" charset="0"/>
              </a:rPr>
              <a:t>Rohit Nalawade, Apoorv Nagap, Lakhan Jindam, “Agriculture field monitoring and Plant Leaf Disease Detection”, </a:t>
            </a:r>
            <a:r>
              <a:rPr lang="en-US" sz="1800" dirty="0">
                <a:latin typeface="Times New Roman" panose="02020603050405020304" pitchFamily="18" charset="0"/>
                <a:cs typeface="Times New Roman" panose="02020603050405020304" pitchFamily="18" charset="0"/>
              </a:rPr>
              <a:t>Volume-10, Issue-6, 2020.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800" b="0" dirty="0">
                <a:latin typeface="Times New Roman" panose="02020603050405020304" pitchFamily="18" charset="0"/>
                <a:cs typeface="Times New Roman" panose="02020603050405020304" pitchFamily="18" charset="0"/>
              </a:rPr>
              <a:t>Siddharth Singh Chouhan, Ajay Kaul, Uday Pratap Singh, “A deep learning approach for the classification of diseased plant leaf images”, Volume-6, Issue-9, 2019.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800" b="0" dirty="0">
                <a:latin typeface="Times New Roman" panose="02020603050405020304" pitchFamily="18" charset="0"/>
                <a:cs typeface="Times New Roman" panose="02020603050405020304" pitchFamily="18" charset="0"/>
              </a:rPr>
              <a:t>Yingying Dong, G=Fang Xu, “Monitoring and forecasting for disease and pest in crop based on WebGIS system”, Volume-2, Issue-10, </a:t>
            </a:r>
            <a:r>
              <a:rPr lang="en-US" sz="1800" dirty="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Wahyu </a:t>
            </a:r>
            <a:r>
              <a:rPr lang="en-IN" sz="1800" dirty="0" err="1">
                <a:latin typeface="Times New Roman" panose="02020603050405020304" pitchFamily="18" charset="0"/>
                <a:cs typeface="Times New Roman" panose="02020603050405020304" pitchFamily="18" charset="0"/>
              </a:rPr>
              <a:t>Saputra</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Rudiati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Evi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Masithoh</a:t>
            </a:r>
            <a:r>
              <a:rPr lang="en-IN" sz="1800" dirty="0">
                <a:latin typeface="Times New Roman" panose="02020603050405020304" pitchFamily="18" charset="0"/>
                <a:cs typeface="Times New Roman" panose="02020603050405020304" pitchFamily="18" charset="0"/>
              </a:rPr>
              <a:t>, “Development of Growth Monitoring system using Image Processing Technique based on Multiple Image”, Vol. 2, No. 5, January 2017, </a:t>
            </a:r>
          </a:p>
          <a:p>
            <a:pPr algn="just">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Gaurav Patil, Shashank </a:t>
            </a:r>
            <a:r>
              <a:rPr lang="en-IN" sz="1800" dirty="0" err="1">
                <a:latin typeface="Times New Roman" panose="02020603050405020304" pitchFamily="18" charset="0"/>
                <a:cs typeface="Times New Roman" panose="02020603050405020304" pitchFamily="18" charset="0"/>
              </a:rPr>
              <a:t>Pathmudi</a:t>
            </a:r>
            <a:r>
              <a:rPr lang="en-IN" sz="1800" dirty="0">
                <a:latin typeface="Times New Roman" panose="02020603050405020304" pitchFamily="18" charset="0"/>
                <a:cs typeface="Times New Roman" panose="02020603050405020304" pitchFamily="18" charset="0"/>
              </a:rPr>
              <a:t> and Akash Patil, “Plant Monitoring System”, Volume 10, Issue 09, September 2021, </a:t>
            </a:r>
            <a:r>
              <a:rPr lang="en-IN" sz="1800" dirty="0" err="1">
                <a:latin typeface="Times New Roman" panose="02020603050405020304" pitchFamily="18" charset="0"/>
                <a:cs typeface="Times New Roman" panose="02020603050405020304" pitchFamily="18" charset="0"/>
              </a:rPr>
              <a:t>I.S.Akila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A.Shivakumar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S.Swaminathan</a:t>
            </a:r>
            <a:r>
              <a:rPr lang="en-IN" sz="1800" dirty="0">
                <a:latin typeface="Times New Roman" panose="02020603050405020304" pitchFamily="18" charset="0"/>
                <a:cs typeface="Times New Roman" panose="02020603050405020304" pitchFamily="18" charset="0"/>
              </a:rPr>
              <a:t>, “Automation in plant growth monitoring using high precision image classification and virtual height measurement techniques”, Volume 10, February 2018.</a:t>
            </a:r>
          </a:p>
        </p:txBody>
      </p:sp>
      <p:sp>
        <p:nvSpPr>
          <p:cNvPr id="4" name="Rectangle 3">
            <a:extLst>
              <a:ext uri="{FF2B5EF4-FFF2-40B4-BE49-F238E27FC236}">
                <a16:creationId xmlns:a16="http://schemas.microsoft.com/office/drawing/2014/main" id="{3C429F02-25BA-4E60-8346-DAB6C125583C}"/>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5" name="Rectangle 4">
            <a:extLst>
              <a:ext uri="{FF2B5EF4-FFF2-40B4-BE49-F238E27FC236}">
                <a16:creationId xmlns:a16="http://schemas.microsoft.com/office/drawing/2014/main" id="{1ADCBAA3-8558-426D-8DC9-3EDE609A8CA5}"/>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8612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5DDC-8946-4F7C-B2C4-7B795FA95721}"/>
              </a:ext>
            </a:extLst>
          </p:cNvPr>
          <p:cNvSpPr>
            <a:spLocks noGrp="1"/>
          </p:cNvSpPr>
          <p:nvPr>
            <p:ph type="title"/>
          </p:nvPr>
        </p:nvSpPr>
        <p:spPr>
          <a:xfrm>
            <a:off x="559904" y="562529"/>
            <a:ext cx="10515600" cy="840823"/>
          </a:xfrm>
        </p:spPr>
        <p:txBody>
          <a:bodyPr/>
          <a:lstStyle/>
          <a:p>
            <a:r>
              <a:rPr lang="en-US" b="1" dirty="0">
                <a:latin typeface="Times New Roman" panose="02020603050405020304" pitchFamily="18" charset="0"/>
                <a:cs typeface="Times New Roman" panose="02020603050405020304" pitchFamily="18" charset="0"/>
              </a:rPr>
              <a:t>Q &amp; A…</a:t>
            </a:r>
          </a:p>
        </p:txBody>
      </p:sp>
      <p:sp>
        <p:nvSpPr>
          <p:cNvPr id="6" name="Rectangle 5">
            <a:extLst>
              <a:ext uri="{FF2B5EF4-FFF2-40B4-BE49-F238E27FC236}">
                <a16:creationId xmlns:a16="http://schemas.microsoft.com/office/drawing/2014/main" id="{3477EE72-72AB-4567-8868-96BFFC6D8639}"/>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90603EC5-49BC-4883-BD43-21B863350816}"/>
              </a:ext>
            </a:extLst>
          </p:cNvPr>
          <p:cNvSpPr/>
          <p:nvPr/>
        </p:nvSpPr>
        <p:spPr>
          <a:xfrm>
            <a:off x="0" y="6462715"/>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pic>
        <p:nvPicPr>
          <p:cNvPr id="9" name="Picture 8">
            <a:extLst>
              <a:ext uri="{FF2B5EF4-FFF2-40B4-BE49-F238E27FC236}">
                <a16:creationId xmlns:a16="http://schemas.microsoft.com/office/drawing/2014/main" id="{00EC014E-78F3-42E9-AE62-41FE157E2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207811"/>
            <a:ext cx="7334250" cy="4733925"/>
          </a:xfrm>
          <a:prstGeom prst="rect">
            <a:avLst/>
          </a:prstGeom>
        </p:spPr>
      </p:pic>
    </p:spTree>
    <p:extLst>
      <p:ext uri="{BB962C8B-B14F-4D97-AF65-F5344CB8AC3E}">
        <p14:creationId xmlns:p14="http://schemas.microsoft.com/office/powerpoint/2010/main" val="3670159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ChangeAspect="1" noChangeArrowheads="1"/>
          </p:cNvPicPr>
          <p:nvPr/>
        </p:nvPicPr>
        <p:blipFill>
          <a:blip r:embed="rId2"/>
          <a:srcRect/>
          <a:stretch>
            <a:fillRect/>
          </a:stretch>
        </p:blipFill>
        <p:spPr bwMode="auto">
          <a:xfrm>
            <a:off x="1856096" y="685800"/>
            <a:ext cx="8847730" cy="61722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2EA1B14F-9570-4E8D-8147-CD90C1E1F1AE}"/>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5" name="Rectangle 4">
            <a:extLst>
              <a:ext uri="{FF2B5EF4-FFF2-40B4-BE49-F238E27FC236}">
                <a16:creationId xmlns:a16="http://schemas.microsoft.com/office/drawing/2014/main" id="{BF4FF4F1-70B0-4482-A323-F87F1F2111AD}"/>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083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1473" y="395285"/>
            <a:ext cx="4698722"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7" name="Rectangle 6"/>
          <p:cNvSpPr/>
          <p:nvPr/>
        </p:nvSpPr>
        <p:spPr>
          <a:xfrm>
            <a:off x="2329844" y="1339271"/>
            <a:ext cx="9640543" cy="398570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solidFill>
                  <a:srgbClr val="000000"/>
                </a:solidFill>
                <a:latin typeface="Times New Roman" panose="02020603050405020304" pitchFamily="18" charset="0"/>
              </a:rPr>
              <a:t> </a:t>
            </a:r>
            <a:r>
              <a:rPr lang="en-US" sz="2200" dirty="0">
                <a:latin typeface="Times New Roman" panose="02020603050405020304" pitchFamily="18" charset="0"/>
                <a:ea typeface="Calibri" panose="020F0502020204030204" pitchFamily="34" charset="0"/>
              </a:rPr>
              <a:t> AI based Image processing is the process of implementation, analysis and manipulation of a digitized image, especially in order to improve its quality.</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Our project deals with the capturing the image of the plant in its growth and then based on appearance of the plants it would be processed for predicting plant growth parameters.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After preprocessing the images it will be classified and trained using some Machine learning algorithm.</a:t>
            </a:r>
            <a:endParaRPr lang="en-US" sz="2200" dirty="0">
              <a:solidFill>
                <a:srgbClr val="000000"/>
              </a:solidFill>
              <a:latin typeface="Times New Roman" panose="02020603050405020304" pitchFamily="18" charset="0"/>
            </a:endParaRPr>
          </a:p>
          <a:p>
            <a:pPr algn="just">
              <a:buFont typeface="Symbol" panose="05050102010706020507" pitchFamily="18" charset="2"/>
              <a:buChar char="·"/>
            </a:pPr>
            <a:endParaRPr lang="en-US" sz="2200" dirty="0">
              <a:solidFill>
                <a:srgbClr val="000000"/>
              </a:solidFill>
              <a:latin typeface="Times New Roman" panose="02020603050405020304" pitchFamily="18" charset="0"/>
            </a:endParaRPr>
          </a:p>
        </p:txBody>
      </p:sp>
      <p:pic>
        <p:nvPicPr>
          <p:cNvPr id="4" name="Picture 3">
            <a:extLst>
              <a:ext uri="{FF2B5EF4-FFF2-40B4-BE49-F238E27FC236}">
                <a16:creationId xmlns:a16="http://schemas.microsoft.com/office/drawing/2014/main" id="{AA8D3DAC-D243-48AA-8A80-BD94C8329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8" y="1835658"/>
            <a:ext cx="2299666" cy="3683070"/>
          </a:xfrm>
          <a:prstGeom prst="rect">
            <a:avLst/>
          </a:prstGeom>
        </p:spPr>
      </p:pic>
      <p:sp>
        <p:nvSpPr>
          <p:cNvPr id="6" name="Rectangle 5">
            <a:extLst>
              <a:ext uri="{FF2B5EF4-FFF2-40B4-BE49-F238E27FC236}">
                <a16:creationId xmlns:a16="http://schemas.microsoft.com/office/drawing/2014/main" id="{7572390E-B48E-4C4D-9948-0D4A0305976F}"/>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8" name="Rectangle 7">
            <a:extLst>
              <a:ext uri="{FF2B5EF4-FFF2-40B4-BE49-F238E27FC236}">
                <a16:creationId xmlns:a16="http://schemas.microsoft.com/office/drawing/2014/main" id="{AFCC6AE1-04F2-48BC-8CDF-750528C4486E}"/>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295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5226" y="485516"/>
            <a:ext cx="6639575" cy="769441"/>
          </a:xfrm>
          <a:prstGeom prst="rect">
            <a:avLst/>
          </a:prstGeom>
          <a:noFill/>
        </p:spPr>
        <p:txBody>
          <a:bodyPr wrap="none" lIns="91440" tIns="45720" rIns="91440" bIns="45720">
            <a:spAutoFit/>
          </a:bodyPr>
          <a:lstStyle/>
          <a:p>
            <a:pPr algn="ctr"/>
            <a:r>
              <a:rPr lang="en-US" sz="4400" b="1" cap="none" spc="0"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a:t>
            </a:r>
          </a:p>
        </p:txBody>
      </p:sp>
      <p:sp>
        <p:nvSpPr>
          <p:cNvPr id="2" name="Rectangle 1"/>
          <p:cNvSpPr/>
          <p:nvPr/>
        </p:nvSpPr>
        <p:spPr>
          <a:xfrm>
            <a:off x="275362" y="1496839"/>
            <a:ext cx="11235319" cy="2062872"/>
          </a:xfrm>
          <a:prstGeom prst="rect">
            <a:avLst/>
          </a:prstGeom>
        </p:spPr>
        <p:txBody>
          <a:bodyPr wrap="square">
            <a:spAutoFit/>
          </a:bodyPr>
          <a:lstStyle/>
          <a:p>
            <a:pPr marL="285750" indent="-285750">
              <a:lnSpc>
                <a:spcPct val="150000"/>
              </a:lnSpc>
              <a:spcAft>
                <a:spcPts val="1000"/>
              </a:spcAft>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Plant growth plays a key role in getting a good yield for the farmer. The factors that affect plant growth are light, water, temperature and nutrients. These four elements affect the plant's growth hormones, making the plant grow more quickly or more slowly. Changing any of the four can cause the plant stress which stunts or changes growth, or improves growth .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789FCF-E437-4124-816D-CDF5739E13D1}"/>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5" name="Rectangle 4">
            <a:extLst>
              <a:ext uri="{FF2B5EF4-FFF2-40B4-BE49-F238E27FC236}">
                <a16:creationId xmlns:a16="http://schemas.microsoft.com/office/drawing/2014/main" id="{6B421F09-D46B-4FCA-BB6C-8D0B418EB83E}"/>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9438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03178" y="0"/>
            <a:ext cx="6315382"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a:t>
            </a:r>
            <a:r>
              <a:rPr lang="en-US" sz="4400" b="1" cap="none" spc="0"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SURVEY</a:t>
            </a:r>
          </a:p>
        </p:txBody>
      </p:sp>
      <p:sp>
        <p:nvSpPr>
          <p:cNvPr id="5" name="Rectangle 1"/>
          <p:cNvSpPr>
            <a:spLocks noChangeArrowheads="1"/>
          </p:cNvSpPr>
          <p:nvPr/>
        </p:nvSpPr>
        <p:spPr bwMode="auto">
          <a:xfrm>
            <a:off x="3840163" y="1514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11765306"/>
              </p:ext>
            </p:extLst>
          </p:nvPr>
        </p:nvGraphicFramePr>
        <p:xfrm>
          <a:off x="159658" y="769442"/>
          <a:ext cx="11785600" cy="5741317"/>
        </p:xfrm>
        <a:graphic>
          <a:graphicData uri="http://schemas.openxmlformats.org/drawingml/2006/table">
            <a:tbl>
              <a:tblPr firstRow="1" firstCol="1" bandRow="1">
                <a:tableStyleId>{5C22544A-7EE6-4342-B048-85BDC9FD1C3A}</a:tableStyleId>
              </a:tblPr>
              <a:tblGrid>
                <a:gridCol w="537028">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gridCol w="4377248">
                  <a:extLst>
                    <a:ext uri="{9D8B030D-6E8A-4147-A177-3AD203B41FA5}">
                      <a16:colId xmlns:a16="http://schemas.microsoft.com/office/drawing/2014/main" val="20002"/>
                    </a:ext>
                  </a:extLst>
                </a:gridCol>
                <a:gridCol w="3620124">
                  <a:extLst>
                    <a:ext uri="{9D8B030D-6E8A-4147-A177-3AD203B41FA5}">
                      <a16:colId xmlns:a16="http://schemas.microsoft.com/office/drawing/2014/main" val="20003"/>
                    </a:ext>
                  </a:extLst>
                </a:gridCol>
              </a:tblGrid>
              <a:tr h="404873">
                <a:tc>
                  <a:txBody>
                    <a:bodyPr/>
                    <a:lstStyle/>
                    <a:p>
                      <a:pPr marL="0" marR="0" algn="ctr">
                        <a:lnSpc>
                          <a:spcPct val="115000"/>
                        </a:lnSpc>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Sl</a:t>
                      </a:r>
                      <a:endParaRPr lang="en-US" sz="2000" dirty="0">
                        <a:solidFill>
                          <a:schemeClr val="tx1"/>
                        </a:solidFill>
                        <a:effectLst/>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No</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Paper</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Pro’s</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Con’s</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0"/>
                  </a:ext>
                </a:extLst>
              </a:tr>
              <a:tr h="2215248">
                <a:tc>
                  <a:txBody>
                    <a:bodyPr/>
                    <a:lstStyle/>
                    <a:p>
                      <a:pPr marL="0" marR="0">
                        <a:lnSpc>
                          <a:spcPct val="115000"/>
                        </a:lnSpc>
                        <a:spcBef>
                          <a:spcPts val="0"/>
                        </a:spcBef>
                        <a:spcAft>
                          <a:spcPts val="0"/>
                        </a:spcAft>
                      </a:pPr>
                      <a:r>
                        <a:rPr lang="en-US" sz="2000" dirty="0">
                          <a:solidFill>
                            <a:schemeClr val="tx1"/>
                          </a:solidFill>
                          <a:effectLst/>
                        </a:rPr>
                        <a:t>1.</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just">
                        <a:spcBef>
                          <a:spcPts val="0"/>
                        </a:spcBef>
                        <a:spcAft>
                          <a:spcPts val="0"/>
                        </a:spcAft>
                      </a:pPr>
                      <a:r>
                        <a:rPr lang="en-US" sz="1900" dirty="0">
                          <a:latin typeface="Times New Roman" panose="02020603050405020304" pitchFamily="18" charset="0"/>
                          <a:cs typeface="Times New Roman" panose="02020603050405020304" pitchFamily="18" charset="0"/>
                        </a:rPr>
                        <a:t>Monirul Islam Pavel, Syed Mohammad Kamruzzaman, Sadman Sakib Hasan, “An IoT Based Plant Health Monitoring System Implementing Image Processing”, Volume-5,</a:t>
                      </a:r>
                      <a:r>
                        <a:rPr lang="en-US" sz="1900" baseline="0" dirty="0">
                          <a:latin typeface="Times New Roman" panose="02020603050405020304" pitchFamily="18" charset="0"/>
                          <a:cs typeface="Times New Roman" panose="02020603050405020304" pitchFamily="18" charset="0"/>
                        </a:rPr>
                        <a:t> Nov-</a:t>
                      </a:r>
                      <a:r>
                        <a:rPr lang="en-US" sz="1900" dirty="0">
                          <a:latin typeface="Times New Roman" panose="02020603050405020304" pitchFamily="18" charset="0"/>
                          <a:cs typeface="Times New Roman" panose="02020603050405020304" pitchFamily="18" charset="0"/>
                        </a:rPr>
                        <a:t>2019. </a:t>
                      </a:r>
                      <a:endPar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Adding the functionalities to any current agribusiness industry can possibly incredibly recognize plants wellbeing and ready to take choices a lot quicker.</a:t>
                      </a:r>
                      <a:endParaRPr lang="en-US" sz="19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cs typeface="Times New Roman" panose="02020603050405020304" pitchFamily="18" charset="0"/>
                        </a:rPr>
                        <a:t>Gives just information about execution of the project  but not executed practically   </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53159">
                <a:tc>
                  <a:txBody>
                    <a:bodyPr/>
                    <a:lstStyle/>
                    <a:p>
                      <a:pPr marL="0" marR="0">
                        <a:lnSpc>
                          <a:spcPct val="115000"/>
                        </a:lnSpc>
                        <a:spcBef>
                          <a:spcPts val="0"/>
                        </a:spcBef>
                        <a:spcAft>
                          <a:spcPts val="0"/>
                        </a:spcAft>
                      </a:pPr>
                      <a:r>
                        <a:rPr lang="en-US" sz="2000" dirty="0">
                          <a:solidFill>
                            <a:schemeClr val="tx1"/>
                          </a:solidFill>
                          <a:effectLst/>
                        </a:rPr>
                        <a:t>2</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just">
                        <a:lnSpc>
                          <a:spcPct val="115000"/>
                        </a:lnSpc>
                        <a:spcBef>
                          <a:spcPts val="0"/>
                        </a:spcBef>
                        <a:spcAft>
                          <a:spcPts val="0"/>
                        </a:spcAft>
                      </a:pPr>
                      <a:r>
                        <a:rPr lang="en-US" sz="1900" dirty="0">
                          <a:effectLst/>
                          <a:latin typeface="Times New Roman" panose="02020603050405020304" pitchFamily="18" charset="0"/>
                          <a:cs typeface="Times New Roman" panose="02020603050405020304" pitchFamily="18" charset="0"/>
                        </a:rPr>
                        <a:t>Rohit Nalawade, Apoorv Nagap, Lakhan Jindam, “Agriculture field monitoring and Plant Leaf Disease Detection”,</a:t>
                      </a:r>
                      <a:r>
                        <a:rPr lang="en-US" sz="1900" baseline="0" dirty="0">
                          <a:effectLst/>
                          <a:latin typeface="Times New Roman" panose="02020603050405020304" pitchFamily="18" charset="0"/>
                          <a:cs typeface="Times New Roman" panose="02020603050405020304" pitchFamily="18" charset="0"/>
                        </a:rPr>
                        <a:t> Volume-10, Issue-6, 2020.</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This system can periodically monitors the cultivated field and successfully shows the status on the application.</a:t>
                      </a:r>
                    </a:p>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Water pump can be controlled through the application. </a:t>
                      </a:r>
                    </a:p>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The accuracy of this model is 98.07%. </a:t>
                      </a: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can be further extended by adding extra functionalities like location of stores present nearby user, list of pesticieds and fertilizers, real-time interaction with agriculture experts via chatting or video call, etc.</a:t>
                      </a:r>
                    </a:p>
                  </a:txBody>
                  <a:tcPr marL="68580" marR="68580" marT="0" marB="0"/>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DB1B15E2-0DF4-4ADF-803C-B08BA4E6EB51}"/>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Tree>
    <p:extLst>
      <p:ext uri="{BB962C8B-B14F-4D97-AF65-F5344CB8AC3E}">
        <p14:creationId xmlns:p14="http://schemas.microsoft.com/office/powerpoint/2010/main" val="144485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52149935"/>
              </p:ext>
            </p:extLst>
          </p:nvPr>
        </p:nvGraphicFramePr>
        <p:xfrm>
          <a:off x="302976" y="661207"/>
          <a:ext cx="11586048" cy="5514280"/>
        </p:xfrm>
        <a:graphic>
          <a:graphicData uri="http://schemas.openxmlformats.org/drawingml/2006/table">
            <a:tbl>
              <a:tblPr firstRow="1" firstCol="1" bandRow="1">
                <a:tableStyleId>{F5AB1C69-6EDB-4FF4-983F-18BD219EF322}</a:tableStyleId>
              </a:tblPr>
              <a:tblGrid>
                <a:gridCol w="453895">
                  <a:extLst>
                    <a:ext uri="{9D8B030D-6E8A-4147-A177-3AD203B41FA5}">
                      <a16:colId xmlns:a16="http://schemas.microsoft.com/office/drawing/2014/main" val="20000"/>
                    </a:ext>
                  </a:extLst>
                </a:gridCol>
                <a:gridCol w="3099351">
                  <a:extLst>
                    <a:ext uri="{9D8B030D-6E8A-4147-A177-3AD203B41FA5}">
                      <a16:colId xmlns:a16="http://schemas.microsoft.com/office/drawing/2014/main" val="20001"/>
                    </a:ext>
                  </a:extLst>
                </a:gridCol>
                <a:gridCol w="4707207">
                  <a:extLst>
                    <a:ext uri="{9D8B030D-6E8A-4147-A177-3AD203B41FA5}">
                      <a16:colId xmlns:a16="http://schemas.microsoft.com/office/drawing/2014/main" val="20002"/>
                    </a:ext>
                  </a:extLst>
                </a:gridCol>
                <a:gridCol w="3325595">
                  <a:extLst>
                    <a:ext uri="{9D8B030D-6E8A-4147-A177-3AD203B41FA5}">
                      <a16:colId xmlns:a16="http://schemas.microsoft.com/office/drawing/2014/main" val="20003"/>
                    </a:ext>
                  </a:extLst>
                </a:gridCol>
              </a:tblGrid>
              <a:tr h="2504343">
                <a:tc>
                  <a:txBody>
                    <a:bodyPr/>
                    <a:lstStyle/>
                    <a:p>
                      <a:pPr marL="0" marR="0" algn="just">
                        <a:lnSpc>
                          <a:spcPct val="115000"/>
                        </a:lnSpc>
                        <a:spcBef>
                          <a:spcPts val="0"/>
                        </a:spcBef>
                        <a:spcAft>
                          <a:spcPts val="0"/>
                        </a:spcAft>
                      </a:pPr>
                      <a:r>
                        <a:rPr lang="en-US" sz="1900" b="0" dirty="0">
                          <a:solidFill>
                            <a:schemeClr val="tx1"/>
                          </a:solidFill>
                          <a:latin typeface="Times New Roman" panose="02020603050405020304" pitchFamily="18" charset="0"/>
                          <a:cs typeface="Times New Roman" panose="02020603050405020304" pitchFamily="18" charset="0"/>
                        </a:rPr>
                        <a:t>3</a:t>
                      </a:r>
                    </a:p>
                  </a:txBody>
                  <a:tcPr marL="68580" marR="68580" marT="0" marB="0"/>
                </a:tc>
                <a:tc>
                  <a:txBody>
                    <a:bodyPr/>
                    <a:lstStyle/>
                    <a:p>
                      <a:pPr marL="0" marR="0" algn="just">
                        <a:spcBef>
                          <a:spcPts val="0"/>
                        </a:spcBef>
                        <a:spcAft>
                          <a:spcPts val="0"/>
                        </a:spcAft>
                      </a:pPr>
                      <a:r>
                        <a:rPr lang="en-US" sz="1900" b="0" dirty="0">
                          <a:solidFill>
                            <a:schemeClr val="tx1"/>
                          </a:solidFill>
                          <a:latin typeface="Times New Roman" panose="02020603050405020304" pitchFamily="18" charset="0"/>
                          <a:cs typeface="Times New Roman" panose="02020603050405020304" pitchFamily="18" charset="0"/>
                        </a:rPr>
                        <a:t>Siddharth Singh Chouhan, Ajay Kaul, Uday Pratap Singh, “A deep learning approach for the classification of diseased plant leaf images”,</a:t>
                      </a:r>
                      <a:r>
                        <a:rPr lang="en-US" sz="1900" b="0" baseline="0" dirty="0">
                          <a:solidFill>
                            <a:schemeClr val="tx1"/>
                          </a:solidFill>
                          <a:latin typeface="Times New Roman" panose="02020603050405020304" pitchFamily="18" charset="0"/>
                          <a:cs typeface="Times New Roman" panose="02020603050405020304" pitchFamily="18" charset="0"/>
                        </a:rPr>
                        <a:t> Volume-6, issue-9, 2019.</a:t>
                      </a:r>
                      <a:r>
                        <a:rPr lang="en-US" sz="1900" b="0" dirty="0">
                          <a:solidFill>
                            <a:schemeClr val="tx1"/>
                          </a:solidFill>
                          <a:latin typeface="Times New Roman" panose="02020603050405020304" pitchFamily="18" charset="0"/>
                          <a:cs typeface="Times New Roman" panose="02020603050405020304" pitchFamily="18" charset="0"/>
                        </a:rPr>
                        <a:t> </a:t>
                      </a: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Used multilayer convolutional neural network for the classification of diseased plant leaf images.</a:t>
                      </a:r>
                    </a:p>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The results were validated on the database acquired for four different plant leave images categorized among healthy and diseased. </a:t>
                      </a:r>
                    </a:p>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The average accuracy of this model is 98.24%.</a:t>
                      </a: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In future, the presented model can be further enhanced for the classification of different plant leave and diseases.</a:t>
                      </a:r>
                    </a:p>
                  </a:txBody>
                  <a:tcPr marL="68580" marR="68580" marT="0" marB="0"/>
                </a:tc>
                <a:extLst>
                  <a:ext uri="{0D108BD9-81ED-4DB2-BD59-A6C34878D82A}">
                    <a16:rowId xmlns:a16="http://schemas.microsoft.com/office/drawing/2014/main" val="10000"/>
                  </a:ext>
                </a:extLst>
              </a:tr>
              <a:tr h="2544004">
                <a:tc>
                  <a:txBody>
                    <a:bodyPr/>
                    <a:lstStyle/>
                    <a:p>
                      <a:pPr marL="0" marR="0" algn="just">
                        <a:lnSpc>
                          <a:spcPct val="115000"/>
                        </a:lnSpc>
                        <a:spcBef>
                          <a:spcPts val="0"/>
                        </a:spcBef>
                        <a:spcAft>
                          <a:spcPts val="0"/>
                        </a:spcAft>
                      </a:pPr>
                      <a:r>
                        <a:rPr lang="en-US" sz="1900" b="0" dirty="0">
                          <a:solidFill>
                            <a:schemeClr val="tx1"/>
                          </a:solidFill>
                          <a:latin typeface="Times New Roman" panose="02020603050405020304" pitchFamily="18" charset="0"/>
                          <a:cs typeface="Times New Roman" panose="02020603050405020304" pitchFamily="18" charset="0"/>
                        </a:rPr>
                        <a:t>4</a:t>
                      </a:r>
                    </a:p>
                  </a:txBody>
                  <a:tcPr marL="68580" marR="68580" marT="0" marB="0"/>
                </a:tc>
                <a:tc>
                  <a:txBody>
                    <a:bodyPr/>
                    <a:lstStyle/>
                    <a:p>
                      <a:pPr marL="0" marR="0" algn="just">
                        <a:lnSpc>
                          <a:spcPct val="115000"/>
                        </a:lnSpc>
                        <a:spcBef>
                          <a:spcPts val="0"/>
                        </a:spcBef>
                        <a:spcAft>
                          <a:spcPts val="0"/>
                        </a:spcAft>
                      </a:pPr>
                      <a:r>
                        <a:rPr lang="en-US" sz="1900" b="0" dirty="0">
                          <a:solidFill>
                            <a:schemeClr val="tx1"/>
                          </a:solidFill>
                          <a:latin typeface="Times New Roman" panose="02020603050405020304" pitchFamily="18" charset="0"/>
                          <a:cs typeface="Times New Roman" panose="02020603050405020304" pitchFamily="18" charset="0"/>
                        </a:rPr>
                        <a:t>Yingying Dong, G</a:t>
                      </a:r>
                      <a:r>
                        <a:rPr lang="en-US" sz="1900" b="0" baseline="0" dirty="0">
                          <a:solidFill>
                            <a:schemeClr val="tx1"/>
                          </a:solidFill>
                          <a:latin typeface="Times New Roman" panose="02020603050405020304" pitchFamily="18" charset="0"/>
                          <a:cs typeface="Times New Roman" panose="02020603050405020304" pitchFamily="18" charset="0"/>
                        </a:rPr>
                        <a:t> </a:t>
                      </a:r>
                      <a:r>
                        <a:rPr lang="en-US" sz="1900" b="0" dirty="0">
                          <a:solidFill>
                            <a:schemeClr val="tx1"/>
                          </a:solidFill>
                          <a:latin typeface="Times New Roman" panose="02020603050405020304" pitchFamily="18" charset="0"/>
                          <a:cs typeface="Times New Roman" panose="02020603050405020304" pitchFamily="18" charset="0"/>
                        </a:rPr>
                        <a:t>Fang Xu, “Monitoring and forecasting for disease and pest in crop based on WebGIS system”, Volume-2,</a:t>
                      </a:r>
                      <a:r>
                        <a:rPr lang="en-US" sz="1900" b="0" baseline="0" dirty="0">
                          <a:solidFill>
                            <a:schemeClr val="tx1"/>
                          </a:solidFill>
                          <a:latin typeface="Times New Roman" panose="02020603050405020304" pitchFamily="18" charset="0"/>
                          <a:cs typeface="Times New Roman" panose="02020603050405020304" pitchFamily="18" charset="0"/>
                        </a:rPr>
                        <a:t> issue-10, 2019.</a:t>
                      </a:r>
                      <a:endParaRPr lang="en-US" sz="1900" b="0" dirty="0">
                        <a:solidFill>
                          <a:schemeClr val="tx1"/>
                        </a:solidFill>
                        <a:latin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System development includes data, calculation and production modules, each module maintains a high cohesive and low coupling relationship. Through the browser to access the system, simple, quick, and easy to operate.</a:t>
                      </a: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This is the sophisticated project which include huge amount of data. So maintain the data and the result is the challenging task for the user.</a:t>
                      </a:r>
                    </a:p>
                  </a:txBody>
                  <a:tcPr marL="68580" marR="68580" marT="0" marB="0"/>
                </a:tc>
                <a:extLst>
                  <a:ext uri="{0D108BD9-81ED-4DB2-BD59-A6C34878D82A}">
                    <a16:rowId xmlns:a16="http://schemas.microsoft.com/office/drawing/2014/main" val="3310562633"/>
                  </a:ext>
                </a:extLst>
              </a:tr>
            </a:tbl>
          </a:graphicData>
        </a:graphic>
      </p:graphicFrame>
      <p:sp>
        <p:nvSpPr>
          <p:cNvPr id="5" name="Rectangle 4"/>
          <p:cNvSpPr/>
          <p:nvPr/>
        </p:nvSpPr>
        <p:spPr>
          <a:xfrm>
            <a:off x="302976" y="0"/>
            <a:ext cx="1241045" cy="661207"/>
          </a:xfrm>
          <a:prstGeom prst="rect">
            <a:avLst/>
          </a:prstGeom>
        </p:spPr>
        <p:txBody>
          <a:bodyPr wrap="square">
            <a:spAutoFit/>
          </a:bodyPr>
          <a:lstStyle/>
          <a:p>
            <a:pPr algn="just">
              <a:lnSpc>
                <a:spcPct val="150000"/>
              </a:lnSpc>
              <a:buNone/>
            </a:pPr>
            <a:r>
              <a:rPr lang="en-US" sz="2800" dirty="0">
                <a:solidFill>
                  <a:srgbClr val="FF0000"/>
                </a:solidFill>
                <a:latin typeface="Times New Roman" pitchFamily="18" charset="0"/>
                <a:cs typeface="Times New Roman" pitchFamily="18" charset="0"/>
              </a:rPr>
              <a:t>Contd..</a:t>
            </a:r>
          </a:p>
        </p:txBody>
      </p:sp>
      <p:sp>
        <p:nvSpPr>
          <p:cNvPr id="4" name="Rectangle 3">
            <a:extLst>
              <a:ext uri="{FF2B5EF4-FFF2-40B4-BE49-F238E27FC236}">
                <a16:creationId xmlns:a16="http://schemas.microsoft.com/office/drawing/2014/main" id="{C34E6E51-4FFA-4ADB-87F9-487E8943826A}"/>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Tree>
    <p:extLst>
      <p:ext uri="{BB962C8B-B14F-4D97-AF65-F5344CB8AC3E}">
        <p14:creationId xmlns:p14="http://schemas.microsoft.com/office/powerpoint/2010/main" val="127779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93020" y="395285"/>
            <a:ext cx="3760966" cy="769441"/>
          </a:xfrm>
          <a:prstGeom prst="rect">
            <a:avLst/>
          </a:prstGeom>
          <a:noFill/>
        </p:spPr>
        <p:txBody>
          <a:bodyPr wrap="none" lIns="91440" tIns="45720" rIns="91440" bIns="45720">
            <a:spAutoFit/>
          </a:bodyPr>
          <a:lstStyle/>
          <a:p>
            <a:pPr algn="ctr"/>
            <a:r>
              <a:rPr lang="en-US" sz="4400" b="1" cap="none" spc="0"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OBJECTIVES</a:t>
            </a:r>
          </a:p>
        </p:txBody>
      </p:sp>
      <p:sp>
        <p:nvSpPr>
          <p:cNvPr id="2" name="Rectangle 1"/>
          <p:cNvSpPr/>
          <p:nvPr/>
        </p:nvSpPr>
        <p:spPr>
          <a:xfrm>
            <a:off x="592329" y="1363798"/>
            <a:ext cx="11162347" cy="3139321"/>
          </a:xfrm>
          <a:prstGeom prst="rect">
            <a:avLst/>
          </a:prstGeom>
        </p:spPr>
        <p:txBody>
          <a:bodyPr wrap="square">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objectives of the project are: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To design an  effective and appropriate monitoring system.</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Use of Artificial Intelligence image processing to find the Growth of the Plant.</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analyze the growth and to predict the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health condition of the plant using leaves.</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Identifying the Plant Disease using Machine learning algorithm. After the disease is identified, Identifying the suitable pest for that disease.</a:t>
            </a:r>
          </a:p>
        </p:txBody>
      </p:sp>
      <p:sp>
        <p:nvSpPr>
          <p:cNvPr id="4" name="Rectangle 3">
            <a:extLst>
              <a:ext uri="{FF2B5EF4-FFF2-40B4-BE49-F238E27FC236}">
                <a16:creationId xmlns:a16="http://schemas.microsoft.com/office/drawing/2014/main" id="{E8B1C2AD-75FD-40B1-9B3C-6D89E513B3C8}"/>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5" name="Rectangle 4">
            <a:extLst>
              <a:ext uri="{FF2B5EF4-FFF2-40B4-BE49-F238E27FC236}">
                <a16:creationId xmlns:a16="http://schemas.microsoft.com/office/drawing/2014/main" id="{D352B49A-803F-4753-B8C6-904A9B718A0D}"/>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3112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3426303" y="306433"/>
            <a:ext cx="4857420"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a:t>
            </a:r>
          </a:p>
        </p:txBody>
      </p:sp>
      <p:sp>
        <p:nvSpPr>
          <p:cNvPr id="50" name="Rectangle 35"/>
          <p:cNvSpPr>
            <a:spLocks noChangeArrowheads="1"/>
          </p:cNvSpPr>
          <p:nvPr/>
        </p:nvSpPr>
        <p:spPr bwMode="auto">
          <a:xfrm>
            <a:off x="203200" y="10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1" name="Rectangle 50"/>
          <p:cNvSpPr>
            <a:spLocks noChangeArrowheads="1"/>
          </p:cNvSpPr>
          <p:nvPr/>
        </p:nvSpPr>
        <p:spPr bwMode="auto">
          <a:xfrm>
            <a:off x="203200" y="558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2" name="Rectangle 8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3" name="Rectangle 10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9" name="Rectangle 4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2" name="Rectangle 57"/>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3" name="Rectangle 92"/>
          <p:cNvSpPr/>
          <p:nvPr/>
        </p:nvSpPr>
        <p:spPr>
          <a:xfrm>
            <a:off x="512510" y="1042025"/>
            <a:ext cx="3228769" cy="461665"/>
          </a:xfrm>
          <a:prstGeom prst="rect">
            <a:avLst/>
          </a:prstGeom>
        </p:spPr>
        <p:txBody>
          <a:bodyPr wrap="none">
            <a:spAutoFit/>
          </a:bodyPr>
          <a:lstStyle/>
          <a:p>
            <a:pPr marL="285750" indent="-285750" algn="ctr">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 DIAGRAM :</a:t>
            </a:r>
          </a:p>
        </p:txBody>
      </p:sp>
      <p:sp>
        <p:nvSpPr>
          <p:cNvPr id="4" name="TextBox 3">
            <a:extLst>
              <a:ext uri="{FF2B5EF4-FFF2-40B4-BE49-F238E27FC236}">
                <a16:creationId xmlns:a16="http://schemas.microsoft.com/office/drawing/2014/main" id="{50D82058-ED3A-4B3C-A447-AAB79C470A0D}"/>
              </a:ext>
            </a:extLst>
          </p:cNvPr>
          <p:cNvSpPr txBox="1"/>
          <p:nvPr/>
        </p:nvSpPr>
        <p:spPr>
          <a:xfrm>
            <a:off x="3524952" y="6494468"/>
            <a:ext cx="554849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Block Diagram of Plant Monitoring System</a:t>
            </a:r>
          </a:p>
        </p:txBody>
      </p:sp>
      <p:sp>
        <p:nvSpPr>
          <p:cNvPr id="12" name="Rectangle 11">
            <a:extLst>
              <a:ext uri="{FF2B5EF4-FFF2-40B4-BE49-F238E27FC236}">
                <a16:creationId xmlns:a16="http://schemas.microsoft.com/office/drawing/2014/main" id="{4889E5A8-98E1-4F43-8908-0E24C1838F10}"/>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Avionics</a:t>
            </a:r>
          </a:p>
        </p:txBody>
      </p:sp>
      <p:sp>
        <p:nvSpPr>
          <p:cNvPr id="13" name="Rectangle 12">
            <a:extLst>
              <a:ext uri="{FF2B5EF4-FFF2-40B4-BE49-F238E27FC236}">
                <a16:creationId xmlns:a16="http://schemas.microsoft.com/office/drawing/2014/main" id="{B0964C0E-4726-4A6E-BA20-3240D5F5074D}"/>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n w="0"/>
              <a:solidFill>
                <a:schemeClr val="accent2">
                  <a:lumMod val="20000"/>
                  <a:lumOff val="80000"/>
                </a:schemeClr>
              </a:solidFill>
              <a:effectLst>
                <a:outerShdw blurRad="38100" dist="19050" dir="2700000" algn="tl" rotWithShape="0">
                  <a:schemeClr val="dk1">
                    <a:alpha val="40000"/>
                  </a:schemeClr>
                </a:outerShdw>
              </a:effectLst>
            </a:endParaRPr>
          </a:p>
        </p:txBody>
      </p:sp>
      <p:sp>
        <p:nvSpPr>
          <p:cNvPr id="16" name="Title 1">
            <a:extLst>
              <a:ext uri="{FF2B5EF4-FFF2-40B4-BE49-F238E27FC236}">
                <a16:creationId xmlns:a16="http://schemas.microsoft.com/office/drawing/2014/main" id="{5C757CB4-FA31-4FC0-834C-27C3BC71647F}"/>
              </a:ext>
            </a:extLst>
          </p:cNvPr>
          <p:cNvSpPr txBox="1">
            <a:spLocks/>
          </p:cNvSpPr>
          <p:nvPr/>
        </p:nvSpPr>
        <p:spPr>
          <a:xfrm>
            <a:off x="-133622" y="489023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 Block Diagram of Plant Monitoring System.</a:t>
            </a:r>
            <a:endParaRPr lang="en-US" sz="2000" b="1" dirty="0"/>
          </a:p>
        </p:txBody>
      </p:sp>
      <p:pic>
        <p:nvPicPr>
          <p:cNvPr id="10" name="Picture 9">
            <a:extLst>
              <a:ext uri="{FF2B5EF4-FFF2-40B4-BE49-F238E27FC236}">
                <a16:creationId xmlns:a16="http://schemas.microsoft.com/office/drawing/2014/main" id="{31BED42F-E186-BACF-7CD4-992F908D6DDC}"/>
              </a:ext>
            </a:extLst>
          </p:cNvPr>
          <p:cNvPicPr>
            <a:picLocks noChangeAspect="1"/>
          </p:cNvPicPr>
          <p:nvPr/>
        </p:nvPicPr>
        <p:blipFill>
          <a:blip r:embed="rId2"/>
          <a:stretch>
            <a:fillRect/>
          </a:stretch>
        </p:blipFill>
        <p:spPr>
          <a:xfrm>
            <a:off x="1707776" y="1961946"/>
            <a:ext cx="8547848" cy="3029892"/>
          </a:xfrm>
          <a:prstGeom prst="rect">
            <a:avLst/>
          </a:prstGeom>
        </p:spPr>
      </p:pic>
    </p:spTree>
    <p:extLst>
      <p:ext uri="{BB962C8B-B14F-4D97-AF65-F5344CB8AC3E}">
        <p14:creationId xmlns:p14="http://schemas.microsoft.com/office/powerpoint/2010/main" val="3427823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4892</TotalTime>
  <Words>2511</Words>
  <Application>Microsoft Office PowerPoint</Application>
  <PresentationFormat>Widescreen</PresentationFormat>
  <Paragraphs>195</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Algerian</vt: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Used :</vt:lpstr>
      <vt:lpstr>PowerPoint Presentation</vt:lpstr>
      <vt:lpstr>Software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vt:lpstr>
      <vt:lpstr>CONCLUSION </vt:lpstr>
      <vt:lpstr>REFERENCES </vt:lpstr>
      <vt:lpstr>Q &amp; A…</vt:lpstr>
      <vt:lpstr>PowerPoint Presentation</vt:lpstr>
    </vt:vector>
  </TitlesOfParts>
  <Company>Radisys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Hasnain Hussain</cp:lastModifiedBy>
  <cp:revision>315</cp:revision>
  <cp:lastPrinted>2020-11-22T06:23:15Z</cp:lastPrinted>
  <dcterms:created xsi:type="dcterms:W3CDTF">2020-11-21T05:59:11Z</dcterms:created>
  <dcterms:modified xsi:type="dcterms:W3CDTF">2025-01-10T07:01:58Z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2025-01-10T07:01:58Z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49e5c26b-1c76-411c-b832-082c1c5279de</vt:lpwstr>
  </property>
  <property fmtid="{D5CDD505-2E9C-101B-9397-08002B2CF9AE}" pid="7" name="MSIP_Label_defa4170-0d19-0005-0004-bc88714345d2_ActionId">
    <vt:lpwstr>c643e527-da9e-43e3-be72-26f873059fed</vt:lpwstr>
  </property>
  <property fmtid="{D5CDD505-2E9C-101B-9397-08002B2CF9AE}" pid="8" name="MSIP_Label_defa4170-0d19-0005-0004-bc88714345d2_ContentBits">
    <vt:lpwstr>0</vt:lpwstr>
  </property>
</Properties>
</file>