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40" d="100"/>
          <a:sy n="40" d="100"/>
        </p:scale>
        <p:origin x="442" y="24"/>
      </p:cViewPr>
      <p:guideLst>
        <p:guide orient="horz" pos="6288"/>
        <p:guide orient="horz" pos="26261"/>
        <p:guide orient="horz" pos="2793"/>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471753" y="6469828"/>
            <a:ext cx="14210388" cy="35016141"/>
          </a:xfrm>
          <a:prstGeom prst="roundRect">
            <a:avLst>
              <a:gd name="adj" fmla="val 7000"/>
            </a:avLst>
          </a:prstGeom>
          <a:solidFill>
            <a:schemeClr val="bg1"/>
          </a:solidFill>
          <a:ln w="9525">
            <a:solidFill>
              <a:schemeClr val="tx1"/>
            </a:solidFill>
            <a:round/>
            <a:headEnd/>
            <a:tailEnd/>
          </a:ln>
          <a:effectLst/>
        </p:spPr>
        <p:txBody>
          <a:bodyPr wrap="none" anchor="ctr"/>
          <a:lstStyle/>
          <a:p>
            <a:pPr lvl="0" algn="just"/>
            <a:endParaRPr lang="en-US" sz="3200" dirty="0"/>
          </a:p>
          <a:p>
            <a:pPr lvl="0"/>
            <a:endParaRPr lang="en-US" sz="3200" dirty="0"/>
          </a:p>
        </p:txBody>
      </p:sp>
      <p:sp>
        <p:nvSpPr>
          <p:cNvPr id="23" name="AutoShape 4"/>
          <p:cNvSpPr>
            <a:spLocks noChangeArrowheads="1"/>
          </p:cNvSpPr>
          <p:nvPr/>
        </p:nvSpPr>
        <p:spPr bwMode="auto">
          <a:xfrm>
            <a:off x="556260" y="6400800"/>
            <a:ext cx="14020352" cy="35053051"/>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07862" y="338654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sp>
        <p:nvSpPr>
          <p:cNvPr id="31" name="Rectangle 5"/>
          <p:cNvSpPr>
            <a:spLocks noChangeArrowheads="1"/>
          </p:cNvSpPr>
          <p:nvPr/>
        </p:nvSpPr>
        <p:spPr bwMode="auto">
          <a:xfrm>
            <a:off x="3278280" y="1747867"/>
            <a:ext cx="25081678" cy="2308110"/>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[Speech Emotion Recognition using Deep learning] </a:t>
            </a:r>
          </a:p>
          <a:p>
            <a:pPr algn="ctr"/>
            <a:r>
              <a:rPr lang="en-US" sz="7200" b="1" dirty="0">
                <a:latin typeface="Times New Roman" pitchFamily="18" charset="0"/>
                <a:cs typeface="Times New Roman" pitchFamily="18" charset="0"/>
              </a:rPr>
              <a:t> </a:t>
            </a:r>
            <a:r>
              <a:rPr lang="en-US" sz="4800" b="1" dirty="0">
                <a:latin typeface="Arial" charset="0"/>
              </a:rPr>
              <a:t>[Hasnain Hussain]</a:t>
            </a:r>
            <a:endParaRPr lang="en-US" sz="4800" b="1" dirty="0"/>
          </a:p>
        </p:txBody>
      </p:sp>
      <p:sp>
        <p:nvSpPr>
          <p:cNvPr id="16" name="TextBox 15"/>
          <p:cNvSpPr txBox="1"/>
          <p:nvPr/>
        </p:nvSpPr>
        <p:spPr>
          <a:xfrm>
            <a:off x="1280160" y="7398328"/>
            <a:ext cx="12789131" cy="5532456"/>
          </a:xfrm>
          <a:prstGeom prst="rect">
            <a:avLst/>
          </a:prstGeom>
          <a:noFill/>
        </p:spPr>
        <p:txBody>
          <a:bodyPr wrap="square" rtlCol="0">
            <a:spAutoFit/>
          </a:bodyPr>
          <a:lstStyle/>
          <a:p>
            <a:pPr algn="just"/>
            <a:r>
              <a:rPr lang="en-US" sz="2500" dirty="0"/>
              <a:t>The aim of the project is about the detection of the emotions elicited by the speaker while talking. As an example, speech produced in a state of fear, anger, or joy becomes loud and fast, with a higher and wider range in pitch, whereas emotions such as sadness or tiredness generate slow and low-pitched speech. Detection of human emotions through voice-pattern and speech-pattern analysis has many applications such as better assisting human-machine interactions. In particular, we are presenting  a classification model of  emotion  elicited  by   speeches  based  on deep neural networks (CNNs),SVM,MLP Classification based on acoustic features such as Mel Frequency Cepstral Coefficient (MFCC).The model has been trained to classify eight different emotions (neutral, calm, happy, sad, angry, fearful, disgust, surprise). Our evaluation shows that the proposed approach yields accuracies of </a:t>
            </a:r>
            <a:r>
              <a:rPr lang="en-US" sz="2500" b="1" dirty="0"/>
              <a:t>86%, 84% and 82%</a:t>
            </a:r>
            <a:r>
              <a:rPr lang="en-US" sz="2500" dirty="0"/>
              <a:t> using CNN, MLP Classifier and SVM Classifiers, respectively, for 8 emotions using Ryerson Audio-Visual Database of Emotional Speech and Song (RAVDESS)  dataset and Toronto Emotional Speech Set (TESS) Dataset.</a:t>
            </a:r>
          </a:p>
        </p:txBody>
      </p:sp>
      <p:sp>
        <p:nvSpPr>
          <p:cNvPr id="20" name="TextBox 19"/>
          <p:cNvSpPr txBox="1"/>
          <p:nvPr/>
        </p:nvSpPr>
        <p:spPr>
          <a:xfrm>
            <a:off x="1341120" y="13792200"/>
            <a:ext cx="12923520" cy="13388280"/>
          </a:xfrm>
          <a:prstGeom prst="rect">
            <a:avLst/>
          </a:prstGeom>
          <a:noFill/>
        </p:spPr>
        <p:txBody>
          <a:bodyPr wrap="square" rtlCol="0">
            <a:spAutoFit/>
          </a:bodyPr>
          <a:lstStyle/>
          <a:p>
            <a:pPr algn="just"/>
            <a:r>
              <a:rPr lang="en-US" sz="3200" dirty="0"/>
              <a:t> Human communication through the spoken language is the base for</a:t>
            </a:r>
          </a:p>
          <a:p>
            <a:pPr algn="just"/>
            <a:r>
              <a:rPr lang="en-US" sz="3200" dirty="0"/>
              <a:t>Information exchange and it is the main aspect of the society since the first human settlements. In the same way, emotions go back to a primordial instinct prior to the spoken language that we know today and that can be considered as the first natural communication strategies. It also finds use in numerous practical applications in various fields like Business Process Outsourcing (BPO) Centre and Call Centre to detect the emotion useful for identifying the happiness of the customer. In the Proposed Model it is shown how each of us expresses more than one basic emotion at a time but our opinion is that is extremely difficult, both for the speaker and for the listener, to be able to recognize which and in what percentage of the emotions are mixed. In this regard it was decided to create a model that aims to identify only the emotion that has  a greater value in the audio track. Different approaches have been tried to have a machine classify feelings like computer vision or text analytics. In this work, our goal is to use pure audio data considering Mel-frequency </a:t>
            </a:r>
            <a:r>
              <a:rPr lang="en-US" sz="3200" dirty="0" err="1"/>
              <a:t>Cepstral</a:t>
            </a:r>
            <a:r>
              <a:rPr lang="en-US" sz="3200" dirty="0"/>
              <a:t> Coefficients</a:t>
            </a:r>
            <a:r>
              <a:rPr lang="en-US" sz="3200" dirty="0">
                <a:highlight>
                  <a:srgbClr val="FFFF00"/>
                </a:highlight>
              </a:rPr>
              <a:t>[1]</a:t>
            </a:r>
            <a:r>
              <a:rPr lang="en-US" sz="3200" dirty="0"/>
              <a:t> (from now on MFCC).Speech is one of the most fundamental abilities of humans, that allow us to bond with each other, express ourselves and more importantly gives us a sense of existence. It is one of the key factors for mental and physical well-being. Owing to the fact that emotions may define how we behave and perceive the situations we are going through, speech made by a speaker conveys its linguistic meaning as well as the feeling with which the speech is delivered.</a:t>
            </a:r>
          </a:p>
          <a:p>
            <a:pPr algn="just"/>
            <a:r>
              <a:rPr lang="en-US" sz="3200" dirty="0"/>
              <a:t> </a:t>
            </a:r>
          </a:p>
          <a:p>
            <a:pPr algn="just"/>
            <a:endParaRPr lang="en-US" sz="3200" dirty="0"/>
          </a:p>
        </p:txBody>
      </p:sp>
      <p:sp>
        <p:nvSpPr>
          <p:cNvPr id="21" name="TextBox 20"/>
          <p:cNvSpPr txBox="1"/>
          <p:nvPr/>
        </p:nvSpPr>
        <p:spPr>
          <a:xfrm>
            <a:off x="655320" y="29443679"/>
            <a:ext cx="13837920" cy="7417415"/>
          </a:xfrm>
          <a:prstGeom prst="rect">
            <a:avLst/>
          </a:prstGeom>
          <a:noFill/>
        </p:spPr>
        <p:txBody>
          <a:bodyPr wrap="square" rtlCol="0">
            <a:spAutoFit/>
          </a:bodyPr>
          <a:lstStyle/>
          <a:p>
            <a:pPr algn="just"/>
            <a:r>
              <a:rPr lang="en-US" sz="2800" dirty="0"/>
              <a:t>The classification model of emotion recognition here proposed is based on a deep learning strategy based on </a:t>
            </a:r>
            <a:r>
              <a:rPr lang="en-US" sz="2800" dirty="0" err="1"/>
              <a:t>convolutional</a:t>
            </a:r>
            <a:r>
              <a:rPr lang="en-US" sz="2800" dirty="0"/>
              <a:t> neural networks (</a:t>
            </a:r>
            <a:r>
              <a:rPr lang="en-US" sz="2800" b="1" dirty="0"/>
              <a:t>CNN</a:t>
            </a:r>
            <a:r>
              <a:rPr lang="en-US" sz="2800" dirty="0"/>
              <a:t>), Support Vector machine (</a:t>
            </a:r>
            <a:r>
              <a:rPr lang="en-US" sz="2800" b="1" dirty="0"/>
              <a:t>SVM</a:t>
            </a:r>
            <a:r>
              <a:rPr lang="en-US" sz="2800" dirty="0"/>
              <a:t>) classifier, </a:t>
            </a:r>
            <a:r>
              <a:rPr lang="en-US" sz="2800" b="1" dirty="0"/>
              <a:t>MLP</a:t>
            </a:r>
            <a:r>
              <a:rPr lang="en-US" sz="2800" dirty="0"/>
              <a:t> Classifier. The key idea is considering the MFCC commonly referred to as the ”spectrum of a spectrum”, as the only feature to train the model. MFCC is a different interpretation of the Mel-frequency </a:t>
            </a:r>
            <a:r>
              <a:rPr lang="en-US" sz="2800" dirty="0" err="1"/>
              <a:t>cepstrum</a:t>
            </a:r>
            <a:r>
              <a:rPr lang="en-US" sz="2800" dirty="0"/>
              <a:t> (MFC), and it has been demonstrated to be the state of the art of sound formalization in automatic speech recognition task </a:t>
            </a:r>
            <a:r>
              <a:rPr lang="en-US" sz="2800" dirty="0">
                <a:highlight>
                  <a:srgbClr val="FFFF00"/>
                </a:highlight>
              </a:rPr>
              <a:t>[2]</a:t>
            </a:r>
            <a:r>
              <a:rPr lang="en-US" sz="2800" dirty="0"/>
              <a:t>. The MFC coefficients have mainly been used as the consequence of their capability to represent the amplitude spectrum of the sound wave in a compact </a:t>
            </a:r>
            <a:r>
              <a:rPr lang="en-US" sz="2800" dirty="0" err="1"/>
              <a:t>vectorial</a:t>
            </a:r>
            <a:r>
              <a:rPr lang="en-US" sz="2800" dirty="0"/>
              <a:t> form. As described in [1], the audio file is divided into frames, usually using a fixed window size, in order to obtain statistically stationary waves. The amplitude spectrum is normalized with a reduction of the ”Mel” frequency scale. This operation is performed for empathizing the frequency more meaningful for a significant reconstruction of the wave as the human auditory system can perceive. For each audio file,40 features have been extracted. The feature has been generated by converting each audio file to a floating-point time series. Then, an MFCC sequence has been created from the timeseries. </a:t>
            </a:r>
          </a:p>
          <a:p>
            <a:pPr algn="just"/>
            <a:endParaRPr lang="en-US" sz="2800" dirty="0"/>
          </a:p>
        </p:txBody>
      </p:sp>
      <p:sp>
        <p:nvSpPr>
          <p:cNvPr id="25" name="TextBox 24"/>
          <p:cNvSpPr txBox="1"/>
          <p:nvPr/>
        </p:nvSpPr>
        <p:spPr>
          <a:xfrm>
            <a:off x="746760" y="38206680"/>
            <a:ext cx="13716000" cy="3169503"/>
          </a:xfrm>
          <a:prstGeom prst="rect">
            <a:avLst/>
          </a:prstGeom>
          <a:noFill/>
        </p:spPr>
        <p:txBody>
          <a:bodyPr wrap="square" rtlCol="0">
            <a:spAutoFit/>
          </a:bodyPr>
          <a:lstStyle/>
          <a:p>
            <a:pPr algn="just"/>
            <a:r>
              <a:rPr lang="en-US" sz="2800" b="1" dirty="0"/>
              <a:t>The deep neural network(CNN)</a:t>
            </a:r>
            <a:r>
              <a:rPr lang="en-US" sz="2800" dirty="0"/>
              <a:t> designed for the classification task is reported operationally in Fig. 1. The network is able to work on vectors of 40 features for each audio file provided as input. The 40 values represent the compact numerical form of the audio frame of 2s length. Consequently, we provide as input a of size &lt; number of training files &gt; x 40 x 1 on which we performed one round of a 1D CNN with a </a:t>
            </a:r>
            <a:r>
              <a:rPr lang="en-US" sz="2800" dirty="0" err="1"/>
              <a:t>ReLu</a:t>
            </a:r>
            <a:r>
              <a:rPr lang="en-US" sz="2800" dirty="0"/>
              <a:t> activation function, dropout of 20% and a max-pooling function 2 x 2. </a:t>
            </a:r>
          </a:p>
          <a:p>
            <a:pPr algn="just"/>
            <a:r>
              <a:rPr lang="en-US" sz="2800" dirty="0"/>
              <a:t>The rectified linear unit (</a:t>
            </a:r>
            <a:r>
              <a:rPr lang="en-US" sz="2800" dirty="0" err="1"/>
              <a:t>ReLu</a:t>
            </a:r>
            <a:r>
              <a:rPr lang="en-US" sz="2800" dirty="0"/>
              <a:t>) can be formalized as g(z) = max{0, z},and it allows us </a:t>
            </a:r>
            <a:endParaRPr lang="en-US" sz="2500" dirty="0"/>
          </a:p>
        </p:txBody>
      </p:sp>
      <p:sp>
        <p:nvSpPr>
          <p:cNvPr id="26" name="TextBox 25"/>
          <p:cNvSpPr txBox="1"/>
          <p:nvPr/>
        </p:nvSpPr>
        <p:spPr>
          <a:xfrm>
            <a:off x="15758161" y="6720841"/>
            <a:ext cx="13776960" cy="53653149"/>
          </a:xfrm>
          <a:prstGeom prst="rect">
            <a:avLst/>
          </a:prstGeom>
          <a:noFill/>
        </p:spPr>
        <p:txBody>
          <a:bodyPr wrap="square" rtlCol="0">
            <a:spAutoFit/>
          </a:bodyPr>
          <a:lstStyle/>
          <a:p>
            <a:pPr lvl="0" algn="just"/>
            <a:r>
              <a:rPr lang="en-US" sz="2800" dirty="0"/>
              <a:t>to obtain a large value in case of activation by applying this function as a good choice </a:t>
            </a:r>
          </a:p>
          <a:p>
            <a:pPr lvl="0" algn="just"/>
            <a:r>
              <a:rPr lang="en-US" sz="2800" dirty="0"/>
              <a:t>to represent hidden units. </a:t>
            </a:r>
          </a:p>
          <a:p>
            <a:pPr algn="just"/>
            <a:endParaRPr lang="en-US" sz="2800" dirty="0"/>
          </a:p>
          <a:p>
            <a:pPr lvl="0" algn="just"/>
            <a:r>
              <a:rPr lang="en-US" sz="2800" dirty="0"/>
              <a:t>We have run the  process described once more</a:t>
            </a:r>
          </a:p>
          <a:p>
            <a:pPr lvl="0" algn="just"/>
            <a:r>
              <a:rPr lang="en-US" sz="2800" dirty="0"/>
              <a:t> by changing the kernel size. Following, we have</a:t>
            </a:r>
          </a:p>
          <a:p>
            <a:pPr lvl="0" algn="just"/>
            <a:r>
              <a:rPr lang="en-US" sz="2800" dirty="0"/>
              <a:t>applied another dropout and then flatten the output </a:t>
            </a:r>
          </a:p>
          <a:p>
            <a:pPr lvl="0" algn="just"/>
            <a:r>
              <a:rPr lang="en-US" sz="2800" dirty="0"/>
              <a:t>to make it compatible with the next layers. Finally, </a:t>
            </a:r>
          </a:p>
          <a:p>
            <a:pPr lvl="0" algn="just"/>
            <a:r>
              <a:rPr lang="en-US" sz="2800" dirty="0"/>
              <a:t>we applied one Dense layer (fully connected layer)</a:t>
            </a:r>
          </a:p>
          <a:p>
            <a:pPr lvl="0" algn="just"/>
            <a:r>
              <a:rPr lang="en-US" sz="2800" dirty="0"/>
              <a:t>with a soft max activation function, varying the output </a:t>
            </a:r>
          </a:p>
          <a:p>
            <a:pPr lvl="0" algn="just"/>
            <a:r>
              <a:rPr lang="en-US" sz="2800" dirty="0"/>
              <a:t>Size from 640 elements to 8 and estimating the</a:t>
            </a:r>
          </a:p>
          <a:p>
            <a:pPr lvl="0" algn="just"/>
            <a:r>
              <a:rPr lang="en-US" sz="2800" dirty="0"/>
              <a:t>probability distribution of each of the classes properly</a:t>
            </a:r>
          </a:p>
          <a:p>
            <a:pPr lvl="0" algn="just"/>
            <a:r>
              <a:rPr lang="en-US" sz="2800" dirty="0"/>
              <a:t>encoded(0=Neutral; 1= Calm; 2= Happy; Sad=3; </a:t>
            </a:r>
          </a:p>
          <a:p>
            <a:pPr lvl="0" algn="just"/>
            <a:r>
              <a:rPr lang="en-US" sz="2800" dirty="0"/>
              <a:t>Angry=4; Fearful= 5; Disgust=6; Surprised=7).</a:t>
            </a:r>
          </a:p>
          <a:p>
            <a:pPr lvl="0" algn="just"/>
            <a:endParaRPr lang="en-US" sz="2800" dirty="0"/>
          </a:p>
          <a:p>
            <a:pPr lvl="0" algn="just"/>
            <a:r>
              <a:rPr lang="en-US" sz="2800" dirty="0"/>
              <a:t>2. A </a:t>
            </a:r>
            <a:r>
              <a:rPr lang="en-US" sz="2800" b="1" dirty="0"/>
              <a:t>multilayer perceptron (MLP)</a:t>
            </a:r>
            <a:r>
              <a:rPr lang="en-US" sz="2800" dirty="0"/>
              <a:t> is a class of feedforward artificial neural network (ANN).MLP utilizes a supervised learning technique called back propagation for training. Its multiple layers and non-linear activation distinguish MLP from a linear </a:t>
            </a:r>
            <a:r>
              <a:rPr lang="en-US" sz="2800" dirty="0" err="1"/>
              <a:t>perceptron</a:t>
            </a:r>
            <a:r>
              <a:rPr lang="en-US" sz="2800" dirty="0"/>
              <a:t>. It can distinguish data that is not linearly separable. A multilayer perceptron (MLP) is a class of feedforward artificial neural network (ANN).MLP utilizes a supervised learning technique called back propagation for training. Its multiple layers and non-linear activation distinguish MLP from a linear </a:t>
            </a:r>
            <a:r>
              <a:rPr lang="en-US" sz="2800" dirty="0" err="1"/>
              <a:t>perceptron</a:t>
            </a:r>
            <a:r>
              <a:rPr lang="en-US" sz="2800" dirty="0"/>
              <a:t>. It can distinguish data that is not linearly separable.</a:t>
            </a:r>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r>
              <a:rPr lang="en-US" sz="2800" dirty="0"/>
              <a:t>                    A.SYSTEM DESIGN FLOWCHART</a:t>
            </a:r>
          </a:p>
          <a:p>
            <a:pPr lvl="0" algn="just"/>
            <a:endParaRPr lang="en-US" sz="2800" dirty="0"/>
          </a:p>
          <a:p>
            <a:pPr lvl="0" algn="just"/>
            <a:r>
              <a:rPr lang="en-US" sz="2800" dirty="0"/>
              <a:t>3</a:t>
            </a:r>
            <a:r>
              <a:rPr lang="en-US" sz="2800" b="1" dirty="0"/>
              <a:t>.“Support Vector Machine” (SVM) </a:t>
            </a:r>
            <a:r>
              <a:rPr lang="en-US" sz="2800" dirty="0"/>
              <a:t>is a supervised machine learning algorithm which can be used for both classification or regression challenges. However,  it is mostly used in classification problems. In the SVM algorithm, we plot each data item as a point in n-dimensional space (where n is the number of features you have) with the value of each feature being the value of a particular coordinate. Data can be scaled before applying to an SVM classifier to avoid attributes in greater numeric ranges while processing it. Scaling also serves the purpose of avoiding some numerical difficulties during the calculation.</a:t>
            </a:r>
          </a:p>
          <a:p>
            <a:endParaRPr lang="en-US" sz="2800" dirty="0"/>
          </a:p>
          <a:p>
            <a:pPr algn="just"/>
            <a:r>
              <a:rPr lang="en-US" sz="2800" dirty="0"/>
              <a:t>For this task, the dataset is built using 5252 samples from:</a:t>
            </a:r>
          </a:p>
          <a:p>
            <a:pPr lvl="0" algn="just"/>
            <a:r>
              <a:rPr lang="en-US" sz="2800" dirty="0"/>
              <a:t>Ryerson Audio-Visual Database of Emotional Speech and Song (RAVDESS) dataset</a:t>
            </a:r>
          </a:p>
          <a:p>
            <a:pPr lvl="0" algn="just"/>
            <a:r>
              <a:rPr lang="en-US" sz="2800" dirty="0"/>
              <a:t>Toronto emotional speech set (TESS) dataset</a:t>
            </a:r>
          </a:p>
          <a:p>
            <a:pPr lvl="0" algn="just"/>
            <a:r>
              <a:rPr lang="en-US" sz="2800" dirty="0"/>
              <a:t>                                                                     </a:t>
            </a:r>
          </a:p>
          <a:p>
            <a:pPr lvl="0" algn="just"/>
            <a:r>
              <a:rPr lang="en-US" sz="2800" dirty="0"/>
              <a:t>                                                                        </a:t>
            </a:r>
          </a:p>
          <a:p>
            <a:pPr lvl="0" algn="just"/>
            <a:r>
              <a:rPr lang="en-US" sz="2800" dirty="0"/>
              <a:t>								B.CNN LAYER DESCRIPTION</a:t>
            </a:r>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algn="just"/>
            <a:endParaRPr lang="en-US" sz="2800" dirty="0"/>
          </a:p>
          <a:p>
            <a:pPr lvl="0" algn="just"/>
            <a:endParaRPr lang="en-US" sz="2800" dirty="0"/>
          </a:p>
          <a:p>
            <a:pPr fontAlgn="t"/>
            <a:endParaRPr lang="en-US" sz="2800" dirty="0"/>
          </a:p>
          <a:p>
            <a:pPr lvl="0" algn="just"/>
            <a:r>
              <a:rPr lang="en-US" sz="2800" dirty="0"/>
              <a:t>                                                                               </a:t>
            </a:r>
            <a:r>
              <a:rPr lang="en-US" sz="2100" dirty="0"/>
              <a:t>TABLE II:F1-SCORES FOR EACH CLASS</a:t>
            </a:r>
          </a:p>
          <a:p>
            <a:pPr lvl="0" algn="just"/>
            <a:r>
              <a:rPr lang="en-US" sz="2100" dirty="0"/>
              <a:t>                                                                                                            COMPARED TO THE BASELINES(SVM,MLP)</a:t>
            </a:r>
          </a:p>
          <a:p>
            <a:pPr lvl="0" algn="just"/>
            <a:r>
              <a:rPr lang="en-US" sz="2100" dirty="0"/>
              <a:t>                                                                                                             AND THE STATE OF ART</a:t>
            </a:r>
          </a:p>
          <a:p>
            <a:pPr lvl="0" algn="just"/>
            <a:endParaRPr lang="en-US" sz="800" dirty="0"/>
          </a:p>
          <a:p>
            <a:pPr lvl="0" algn="just"/>
            <a:endParaRPr lang="en-US" sz="1050" dirty="0"/>
          </a:p>
          <a:p>
            <a:pPr algn="just"/>
            <a:endParaRPr lang="en-US" sz="2800" dirty="0"/>
          </a:p>
          <a:p>
            <a:pPr algn="just"/>
            <a:endParaRPr lang="en-US" sz="2800" dirty="0"/>
          </a:p>
          <a:p>
            <a:pPr algn="just"/>
            <a:endParaRPr lang="en-US" sz="2800" dirty="0"/>
          </a:p>
          <a:p>
            <a:pPr algn="just"/>
            <a:r>
              <a:rPr lang="en-US" sz="2800" dirty="0"/>
              <a:t>In this work, we presented an architecture based on deep neural networks for the classification of emotions using audio recordings from the Ryerson Audio-Visual Database of Emotional Speech and Song (RAVDESS) and Toronto emotional speech set (TESS). The model has been trained to classify seven different emotions (neutral, calm, happy, sad, angry, fearful, disgust, surprised) and obtained an overall F1 score of </a:t>
            </a:r>
            <a:r>
              <a:rPr lang="en-US" sz="2800" b="1" dirty="0"/>
              <a:t>0.85</a:t>
            </a:r>
            <a:r>
              <a:rPr lang="en-US" sz="2800" dirty="0"/>
              <a:t> with the best performances on the Happy class (</a:t>
            </a:r>
            <a:r>
              <a:rPr lang="en-US" sz="2800" b="1" dirty="0"/>
              <a:t>0.90</a:t>
            </a:r>
            <a:r>
              <a:rPr lang="en-US" sz="2800" dirty="0"/>
              <a:t>) and worst on the calm class (</a:t>
            </a:r>
            <a:r>
              <a:rPr lang="en-US" sz="2800" b="1" dirty="0"/>
              <a:t>0.77</a:t>
            </a:r>
            <a:r>
              <a:rPr lang="en-US" sz="2800" dirty="0"/>
              <a:t>). To obtain such a result, we extracted the MFCC features (spectrum of-a-spectrum) from the audio files used for the training.</a:t>
            </a:r>
          </a:p>
          <a:p>
            <a:pPr algn="just"/>
            <a:endParaRPr lang="en-US" sz="2800" dirty="0"/>
          </a:p>
          <a:p>
            <a:pPr algn="just"/>
            <a:endParaRPr lang="en-US" sz="2800" dirty="0"/>
          </a:p>
          <a:p>
            <a:pPr algn="just"/>
            <a:endParaRPr lang="en-US" sz="2800" dirty="0"/>
          </a:p>
          <a:p>
            <a:pPr algn="just"/>
            <a:r>
              <a:rPr lang="en-US" sz="2800" dirty="0"/>
              <a:t>[1] LOGAN, B., ET AL. Mel frequency </a:t>
            </a:r>
            <a:r>
              <a:rPr lang="en-US" sz="2800" dirty="0" err="1"/>
              <a:t>cepstral</a:t>
            </a:r>
            <a:r>
              <a:rPr lang="en-US" sz="2800" dirty="0"/>
              <a:t> coefficients for music modeling</a:t>
            </a:r>
          </a:p>
          <a:p>
            <a:pPr algn="just"/>
            <a:r>
              <a:rPr lang="en-US" sz="2800" dirty="0"/>
              <a:t>ISMIR(2000), vol. 270, pp. 1–11.</a:t>
            </a:r>
            <a:br>
              <a:rPr lang="en-US" sz="2800" dirty="0"/>
            </a:br>
            <a:r>
              <a:rPr lang="en-US" sz="2800" dirty="0"/>
              <a:t>[2] MUDA, L., BEGAM, M., AND ELAMVAZUTHI, I. Voice recognition algorithms using </a:t>
            </a:r>
            <a:r>
              <a:rPr lang="en-US" sz="2800" dirty="0" err="1"/>
              <a:t>mel</a:t>
            </a:r>
            <a:r>
              <a:rPr lang="en-US" sz="2800" dirty="0"/>
              <a:t> frequency </a:t>
            </a:r>
            <a:r>
              <a:rPr lang="en-US" sz="2800" dirty="0" err="1"/>
              <a:t>cepstral</a:t>
            </a:r>
            <a:r>
              <a:rPr lang="en-US" sz="2800" dirty="0"/>
              <a:t> coefficient (</a:t>
            </a:r>
            <a:r>
              <a:rPr lang="en-US" sz="2800" dirty="0" err="1"/>
              <a:t>mfcc</a:t>
            </a:r>
            <a:r>
              <a:rPr lang="en-US" sz="2800" dirty="0"/>
              <a:t>) and dynamic time warping (</a:t>
            </a:r>
            <a:r>
              <a:rPr lang="en-US" sz="2800" dirty="0" err="1"/>
              <a:t>dtw</a:t>
            </a:r>
            <a:r>
              <a:rPr lang="en-US" sz="2800" dirty="0"/>
              <a:t>) techniques. </a:t>
            </a:r>
            <a:r>
              <a:rPr lang="en-US" sz="2800" dirty="0" err="1"/>
              <a:t>arXiv</a:t>
            </a:r>
            <a:r>
              <a:rPr lang="en-US" sz="2800" dirty="0"/>
              <a:t> preprint arXiv:1003.4083 (2010). </a:t>
            </a:r>
          </a:p>
          <a:p>
            <a:br>
              <a:rPr lang="en-US" sz="2800" dirty="0"/>
            </a:br>
            <a:endParaRPr lang="en-US" sz="2800" dirty="0"/>
          </a:p>
          <a:p>
            <a:br>
              <a:rPr lang="en-US" sz="2800" dirty="0"/>
            </a:br>
            <a:endParaRPr lang="en-US" sz="2800" dirty="0"/>
          </a:p>
          <a:p>
            <a:pPr algn="just"/>
            <a:endParaRPr lang="en-US" sz="2800" dirty="0"/>
          </a:p>
          <a:p>
            <a:pPr algn="just"/>
            <a:endParaRPr lang="en-US" sz="2800" dirty="0"/>
          </a:p>
          <a:p>
            <a:pPr algn="just"/>
            <a:endParaRPr lang="en-US" sz="2800" dirty="0"/>
          </a:p>
          <a:p>
            <a:pPr algn="just"/>
            <a:endParaRPr lang="en-US" sz="2800" dirty="0"/>
          </a:p>
          <a:p>
            <a:pPr lvl="0"/>
            <a:endParaRPr lang="en-US" sz="2800" dirty="0"/>
          </a:p>
          <a:p>
            <a:pPr algn="just"/>
            <a:endParaRPr lang="en-US" sz="2800" dirty="0"/>
          </a:p>
          <a:p>
            <a:pPr lvl="0" algn="just"/>
            <a:endParaRPr lang="en-US" sz="2800" dirty="0"/>
          </a:p>
          <a:p>
            <a:r>
              <a:rPr lang="en-US" sz="2800" dirty="0"/>
              <a:t> </a:t>
            </a:r>
          </a:p>
          <a:p>
            <a:r>
              <a:rPr lang="en-US" sz="2800" dirty="0"/>
              <a:t> </a:t>
            </a:r>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endParaRPr lang="en-US" sz="2800" dirty="0"/>
          </a:p>
          <a:p>
            <a:endParaRPr lang="en-US" sz="3000" dirty="0"/>
          </a:p>
        </p:txBody>
      </p:sp>
      <p:pic>
        <p:nvPicPr>
          <p:cNvPr id="24" name="Picture 23" descr="test7_1.JPG"/>
          <p:cNvPicPr>
            <a:picLocks noChangeAspect="1"/>
          </p:cNvPicPr>
          <p:nvPr/>
        </p:nvPicPr>
        <p:blipFill>
          <a:blip r:embed="rId4"/>
          <a:stretch>
            <a:fillRect/>
          </a:stretch>
        </p:blipFill>
        <p:spPr>
          <a:xfrm>
            <a:off x="24487694" y="7204088"/>
            <a:ext cx="4991100" cy="5494020"/>
          </a:xfrm>
          <a:prstGeom prst="rect">
            <a:avLst/>
          </a:prstGeom>
        </p:spPr>
      </p:pic>
      <p:pic>
        <p:nvPicPr>
          <p:cNvPr id="28" name="Picture 27" descr="Untitled Diagram (1).png"/>
          <p:cNvPicPr>
            <a:picLocks noChangeAspect="1"/>
          </p:cNvPicPr>
          <p:nvPr/>
        </p:nvPicPr>
        <p:blipFill>
          <a:blip r:embed="rId5"/>
          <a:stretch>
            <a:fillRect/>
          </a:stretch>
        </p:blipFill>
        <p:spPr>
          <a:xfrm>
            <a:off x="18118757" y="16123300"/>
            <a:ext cx="7795260" cy="6400800"/>
          </a:xfrm>
          <a:prstGeom prst="rect">
            <a:avLst/>
          </a:prstGeom>
        </p:spPr>
      </p:pic>
      <p:pic>
        <p:nvPicPr>
          <p:cNvPr id="29" name="Picture 28" descr="CNN MODEL.png"/>
          <p:cNvPicPr>
            <a:picLocks noChangeAspect="1"/>
          </p:cNvPicPr>
          <p:nvPr/>
        </p:nvPicPr>
        <p:blipFill>
          <a:blip r:embed="rId6"/>
          <a:stretch>
            <a:fillRect/>
          </a:stretch>
        </p:blipFill>
        <p:spPr>
          <a:xfrm>
            <a:off x="15877308" y="27141055"/>
            <a:ext cx="13477139" cy="4070538"/>
          </a:xfrm>
          <a:prstGeom prst="rect">
            <a:avLst/>
          </a:prstGeom>
        </p:spPr>
      </p:pic>
      <p:graphicFrame>
        <p:nvGraphicFramePr>
          <p:cNvPr id="33" name="Table 32"/>
          <p:cNvGraphicFramePr>
            <a:graphicFrameLocks noGrp="1"/>
          </p:cNvGraphicFramePr>
          <p:nvPr/>
        </p:nvGraphicFramePr>
        <p:xfrm>
          <a:off x="15819119" y="30218856"/>
          <a:ext cx="7498081" cy="3337560"/>
        </p:xfrm>
        <a:graphic>
          <a:graphicData uri="http://schemas.openxmlformats.org/drawingml/2006/table">
            <a:tbl>
              <a:tblPr firstRow="1" bandRow="1">
                <a:tableStyleId>{5C22544A-7EE6-4342-B048-85BDC9FD1C3A}</a:tableStyleId>
              </a:tblPr>
              <a:tblGrid>
                <a:gridCol w="1868686">
                  <a:extLst>
                    <a:ext uri="{9D8B030D-6E8A-4147-A177-3AD203B41FA5}">
                      <a16:colId xmlns:a16="http://schemas.microsoft.com/office/drawing/2014/main" val="20000"/>
                    </a:ext>
                  </a:extLst>
                </a:gridCol>
                <a:gridCol w="1868686">
                  <a:extLst>
                    <a:ext uri="{9D8B030D-6E8A-4147-A177-3AD203B41FA5}">
                      <a16:colId xmlns:a16="http://schemas.microsoft.com/office/drawing/2014/main" val="20001"/>
                    </a:ext>
                  </a:extLst>
                </a:gridCol>
                <a:gridCol w="1868686">
                  <a:extLst>
                    <a:ext uri="{9D8B030D-6E8A-4147-A177-3AD203B41FA5}">
                      <a16:colId xmlns:a16="http://schemas.microsoft.com/office/drawing/2014/main" val="20002"/>
                    </a:ext>
                  </a:extLst>
                </a:gridCol>
                <a:gridCol w="1892023">
                  <a:extLst>
                    <a:ext uri="{9D8B030D-6E8A-4147-A177-3AD203B41FA5}">
                      <a16:colId xmlns:a16="http://schemas.microsoft.com/office/drawing/2014/main" val="20003"/>
                    </a:ext>
                  </a:extLst>
                </a:gridCol>
              </a:tblGrid>
              <a:tr h="370840">
                <a:tc>
                  <a:txBody>
                    <a:bodyPr/>
                    <a:lstStyle/>
                    <a:p>
                      <a:r>
                        <a:rPr lang="en-US" sz="1800" dirty="0"/>
                        <a:t>CLASS</a:t>
                      </a:r>
                      <a:endParaRPr lang="en-US" dirty="0"/>
                    </a:p>
                  </a:txBody>
                  <a:tcPr>
                    <a:solidFill>
                      <a:schemeClr val="accent2"/>
                    </a:solidFill>
                  </a:tcPr>
                </a:tc>
                <a:tc>
                  <a:txBody>
                    <a:bodyPr/>
                    <a:lstStyle/>
                    <a:p>
                      <a:r>
                        <a:rPr lang="en-US" dirty="0"/>
                        <a:t>MLP</a:t>
                      </a:r>
                    </a:p>
                  </a:txBody>
                  <a:tcPr>
                    <a:solidFill>
                      <a:schemeClr val="accent2"/>
                    </a:solidFill>
                  </a:tcPr>
                </a:tc>
                <a:tc>
                  <a:txBody>
                    <a:bodyPr/>
                    <a:lstStyle/>
                    <a:p>
                      <a:r>
                        <a:rPr lang="en-US" dirty="0"/>
                        <a:t>SVM</a:t>
                      </a:r>
                    </a:p>
                  </a:txBody>
                  <a:tcPr>
                    <a:solidFill>
                      <a:schemeClr val="accent2"/>
                    </a:solidFill>
                  </a:tcPr>
                </a:tc>
                <a:tc>
                  <a:txBody>
                    <a:bodyPr/>
                    <a:lstStyle/>
                    <a:p>
                      <a:r>
                        <a:rPr lang="en-US" dirty="0"/>
                        <a:t>CNN</a:t>
                      </a:r>
                    </a:p>
                  </a:txBody>
                  <a:tcPr>
                    <a:solidFill>
                      <a:schemeClr val="accent2"/>
                    </a:solidFill>
                  </a:tcPr>
                </a:tc>
                <a:extLst>
                  <a:ext uri="{0D108BD9-81ED-4DB2-BD59-A6C34878D82A}">
                    <a16:rowId xmlns:a16="http://schemas.microsoft.com/office/drawing/2014/main" val="10000"/>
                  </a:ext>
                </a:extLst>
              </a:tr>
              <a:tr h="370840">
                <a:tc>
                  <a:txBody>
                    <a:bodyPr/>
                    <a:lstStyle/>
                    <a:p>
                      <a:r>
                        <a:rPr lang="en-US" dirty="0"/>
                        <a:t>SAD</a:t>
                      </a:r>
                    </a:p>
                  </a:txBody>
                  <a:tcPr/>
                </a:tc>
                <a:tc>
                  <a:txBody>
                    <a:bodyPr/>
                    <a:lstStyle/>
                    <a:p>
                      <a:r>
                        <a:rPr lang="en-US" dirty="0"/>
                        <a:t>0.68</a:t>
                      </a:r>
                    </a:p>
                  </a:txBody>
                  <a:tcPr/>
                </a:tc>
                <a:tc>
                  <a:txBody>
                    <a:bodyPr/>
                    <a:lstStyle/>
                    <a:p>
                      <a:r>
                        <a:rPr lang="en-US" dirty="0"/>
                        <a:t>0.82</a:t>
                      </a:r>
                    </a:p>
                  </a:txBody>
                  <a:tcPr/>
                </a:tc>
                <a:tc>
                  <a:txBody>
                    <a:bodyPr/>
                    <a:lstStyle/>
                    <a:p>
                      <a:r>
                        <a:rPr lang="en-US" dirty="0"/>
                        <a:t>0.80</a:t>
                      </a:r>
                    </a:p>
                  </a:txBody>
                  <a:tcPr/>
                </a:tc>
                <a:extLst>
                  <a:ext uri="{0D108BD9-81ED-4DB2-BD59-A6C34878D82A}">
                    <a16:rowId xmlns:a16="http://schemas.microsoft.com/office/drawing/2014/main" val="10001"/>
                  </a:ext>
                </a:extLst>
              </a:tr>
              <a:tr h="370840">
                <a:tc>
                  <a:txBody>
                    <a:bodyPr/>
                    <a:lstStyle/>
                    <a:p>
                      <a:r>
                        <a:rPr lang="en-US" dirty="0"/>
                        <a:t>ANGRY</a:t>
                      </a:r>
                    </a:p>
                  </a:txBody>
                  <a:tcPr/>
                </a:tc>
                <a:tc>
                  <a:txBody>
                    <a:bodyPr/>
                    <a:lstStyle/>
                    <a:p>
                      <a:r>
                        <a:rPr lang="en-US" dirty="0"/>
                        <a:t>0.68</a:t>
                      </a:r>
                    </a:p>
                  </a:txBody>
                  <a:tcPr/>
                </a:tc>
                <a:tc>
                  <a:txBody>
                    <a:bodyPr/>
                    <a:lstStyle/>
                    <a:p>
                      <a:r>
                        <a:rPr lang="en-US" dirty="0"/>
                        <a:t>0.91</a:t>
                      </a:r>
                    </a:p>
                  </a:txBody>
                  <a:tcPr/>
                </a:tc>
                <a:tc>
                  <a:txBody>
                    <a:bodyPr/>
                    <a:lstStyle/>
                    <a:p>
                      <a:r>
                        <a:rPr lang="en-US" dirty="0"/>
                        <a:t>0.89</a:t>
                      </a:r>
                    </a:p>
                  </a:txBody>
                  <a:tcPr/>
                </a:tc>
                <a:extLst>
                  <a:ext uri="{0D108BD9-81ED-4DB2-BD59-A6C34878D82A}">
                    <a16:rowId xmlns:a16="http://schemas.microsoft.com/office/drawing/2014/main" val="10002"/>
                  </a:ext>
                </a:extLst>
              </a:tr>
              <a:tr h="370840">
                <a:tc>
                  <a:txBody>
                    <a:bodyPr/>
                    <a:lstStyle/>
                    <a:p>
                      <a:r>
                        <a:rPr lang="en-US" dirty="0"/>
                        <a:t>HAPPY</a:t>
                      </a:r>
                    </a:p>
                  </a:txBody>
                  <a:tcPr/>
                </a:tc>
                <a:tc>
                  <a:txBody>
                    <a:bodyPr/>
                    <a:lstStyle/>
                    <a:p>
                      <a:r>
                        <a:rPr lang="en-US" dirty="0"/>
                        <a:t>0.74</a:t>
                      </a:r>
                    </a:p>
                  </a:txBody>
                  <a:tcPr/>
                </a:tc>
                <a:tc>
                  <a:txBody>
                    <a:bodyPr/>
                    <a:lstStyle/>
                    <a:p>
                      <a:r>
                        <a:rPr lang="en-US" dirty="0"/>
                        <a:t>0.84</a:t>
                      </a:r>
                    </a:p>
                  </a:txBody>
                  <a:tcPr/>
                </a:tc>
                <a:tc>
                  <a:txBody>
                    <a:bodyPr/>
                    <a:lstStyle/>
                    <a:p>
                      <a:r>
                        <a:rPr lang="en-US" dirty="0"/>
                        <a:t>0.90</a:t>
                      </a:r>
                    </a:p>
                  </a:txBody>
                  <a:tcPr/>
                </a:tc>
                <a:extLst>
                  <a:ext uri="{0D108BD9-81ED-4DB2-BD59-A6C34878D82A}">
                    <a16:rowId xmlns:a16="http://schemas.microsoft.com/office/drawing/2014/main" val="10003"/>
                  </a:ext>
                </a:extLst>
              </a:tr>
              <a:tr h="370840">
                <a:tc>
                  <a:txBody>
                    <a:bodyPr/>
                    <a:lstStyle/>
                    <a:p>
                      <a:r>
                        <a:rPr lang="en-US" dirty="0"/>
                        <a:t>DISGUST</a:t>
                      </a:r>
                    </a:p>
                  </a:txBody>
                  <a:tcPr/>
                </a:tc>
                <a:tc>
                  <a:txBody>
                    <a:bodyPr/>
                    <a:lstStyle/>
                    <a:p>
                      <a:r>
                        <a:rPr lang="en-US" dirty="0"/>
                        <a:t>0.68</a:t>
                      </a:r>
                    </a:p>
                  </a:txBody>
                  <a:tcPr/>
                </a:tc>
                <a:tc>
                  <a:txBody>
                    <a:bodyPr/>
                    <a:lstStyle/>
                    <a:p>
                      <a:r>
                        <a:rPr lang="en-US" dirty="0"/>
                        <a:t>0.81</a:t>
                      </a:r>
                    </a:p>
                  </a:txBody>
                  <a:tcPr/>
                </a:tc>
                <a:tc>
                  <a:txBody>
                    <a:bodyPr/>
                    <a:lstStyle/>
                    <a:p>
                      <a:r>
                        <a:rPr lang="en-US" dirty="0"/>
                        <a:t>0.81</a:t>
                      </a:r>
                    </a:p>
                  </a:txBody>
                  <a:tcPr/>
                </a:tc>
                <a:extLst>
                  <a:ext uri="{0D108BD9-81ED-4DB2-BD59-A6C34878D82A}">
                    <a16:rowId xmlns:a16="http://schemas.microsoft.com/office/drawing/2014/main" val="10004"/>
                  </a:ext>
                </a:extLst>
              </a:tr>
              <a:tr h="370840">
                <a:tc>
                  <a:txBody>
                    <a:bodyPr/>
                    <a:lstStyle/>
                    <a:p>
                      <a:r>
                        <a:rPr lang="en-US" dirty="0"/>
                        <a:t>SURPRISE</a:t>
                      </a:r>
                    </a:p>
                  </a:txBody>
                  <a:tcPr/>
                </a:tc>
                <a:tc>
                  <a:txBody>
                    <a:bodyPr/>
                    <a:lstStyle/>
                    <a:p>
                      <a:r>
                        <a:rPr lang="en-US" dirty="0"/>
                        <a:t>0.53</a:t>
                      </a:r>
                    </a:p>
                  </a:txBody>
                  <a:tcPr/>
                </a:tc>
                <a:tc>
                  <a:txBody>
                    <a:bodyPr/>
                    <a:lstStyle/>
                    <a:p>
                      <a:r>
                        <a:rPr lang="en-US" dirty="0"/>
                        <a:t>0.87</a:t>
                      </a:r>
                    </a:p>
                  </a:txBody>
                  <a:tcPr/>
                </a:tc>
                <a:tc>
                  <a:txBody>
                    <a:bodyPr/>
                    <a:lstStyle/>
                    <a:p>
                      <a:r>
                        <a:rPr lang="en-US" dirty="0"/>
                        <a:t>0.88</a:t>
                      </a:r>
                    </a:p>
                  </a:txBody>
                  <a:tcPr/>
                </a:tc>
                <a:extLst>
                  <a:ext uri="{0D108BD9-81ED-4DB2-BD59-A6C34878D82A}">
                    <a16:rowId xmlns:a16="http://schemas.microsoft.com/office/drawing/2014/main" val="10005"/>
                  </a:ext>
                </a:extLst>
              </a:tr>
              <a:tr h="370840">
                <a:tc>
                  <a:txBody>
                    <a:bodyPr/>
                    <a:lstStyle/>
                    <a:p>
                      <a:r>
                        <a:rPr lang="en-US" dirty="0"/>
                        <a:t>NEUTRAL</a:t>
                      </a:r>
                    </a:p>
                  </a:txBody>
                  <a:tcPr/>
                </a:tc>
                <a:tc>
                  <a:txBody>
                    <a:bodyPr/>
                    <a:lstStyle/>
                    <a:p>
                      <a:r>
                        <a:rPr lang="en-US" dirty="0"/>
                        <a:t>-</a:t>
                      </a:r>
                    </a:p>
                  </a:txBody>
                  <a:tcPr/>
                </a:tc>
                <a:tc>
                  <a:txBody>
                    <a:bodyPr/>
                    <a:lstStyle/>
                    <a:p>
                      <a:r>
                        <a:rPr lang="en-US" dirty="0"/>
                        <a:t>0.93</a:t>
                      </a:r>
                    </a:p>
                  </a:txBody>
                  <a:tcPr/>
                </a:tc>
                <a:tc>
                  <a:txBody>
                    <a:bodyPr/>
                    <a:lstStyle/>
                    <a:p>
                      <a:r>
                        <a:rPr lang="en-US" dirty="0"/>
                        <a:t>0.88</a:t>
                      </a:r>
                    </a:p>
                  </a:txBody>
                  <a:tcPr/>
                </a:tc>
                <a:extLst>
                  <a:ext uri="{0D108BD9-81ED-4DB2-BD59-A6C34878D82A}">
                    <a16:rowId xmlns:a16="http://schemas.microsoft.com/office/drawing/2014/main" val="10006"/>
                  </a:ext>
                </a:extLst>
              </a:tr>
              <a:tr h="370840">
                <a:tc>
                  <a:txBody>
                    <a:bodyPr/>
                    <a:lstStyle/>
                    <a:p>
                      <a:r>
                        <a:rPr lang="en-US" dirty="0"/>
                        <a:t>CALM</a:t>
                      </a:r>
                    </a:p>
                  </a:txBody>
                  <a:tcPr/>
                </a:tc>
                <a:tc>
                  <a:txBody>
                    <a:bodyPr/>
                    <a:lstStyle/>
                    <a:p>
                      <a:r>
                        <a:rPr lang="en-US" dirty="0"/>
                        <a:t>0.85</a:t>
                      </a:r>
                    </a:p>
                  </a:txBody>
                  <a:tcPr/>
                </a:tc>
                <a:tc>
                  <a:txBody>
                    <a:bodyPr/>
                    <a:lstStyle/>
                    <a:p>
                      <a:r>
                        <a:rPr lang="en-US" dirty="0"/>
                        <a:t>0.64</a:t>
                      </a:r>
                    </a:p>
                  </a:txBody>
                  <a:tcPr/>
                </a:tc>
                <a:tc>
                  <a:txBody>
                    <a:bodyPr/>
                    <a:lstStyle/>
                    <a:p>
                      <a:r>
                        <a:rPr lang="en-US" dirty="0"/>
                        <a:t>0.77</a:t>
                      </a:r>
                    </a:p>
                  </a:txBody>
                  <a:tcPr/>
                </a:tc>
                <a:extLst>
                  <a:ext uri="{0D108BD9-81ED-4DB2-BD59-A6C34878D82A}">
                    <a16:rowId xmlns:a16="http://schemas.microsoft.com/office/drawing/2014/main" val="10007"/>
                  </a:ext>
                </a:extLst>
              </a:tr>
              <a:tr h="370840">
                <a:tc>
                  <a:txBody>
                    <a:bodyPr/>
                    <a:lstStyle/>
                    <a:p>
                      <a:r>
                        <a:rPr lang="en-US" dirty="0"/>
                        <a:t>FEAR</a:t>
                      </a:r>
                    </a:p>
                  </a:txBody>
                  <a:tcPr/>
                </a:tc>
                <a:tc>
                  <a:txBody>
                    <a:bodyPr/>
                    <a:lstStyle/>
                    <a:p>
                      <a:r>
                        <a:rPr lang="en-US" dirty="0"/>
                        <a:t>0.79</a:t>
                      </a:r>
                    </a:p>
                  </a:txBody>
                  <a:tcPr/>
                </a:tc>
                <a:tc>
                  <a:txBody>
                    <a:bodyPr/>
                    <a:lstStyle/>
                    <a:p>
                      <a:r>
                        <a:rPr lang="en-US" dirty="0"/>
                        <a:t>0.81</a:t>
                      </a:r>
                    </a:p>
                  </a:txBody>
                  <a:tcPr/>
                </a:tc>
                <a:tc>
                  <a:txBody>
                    <a:bodyPr/>
                    <a:lstStyle/>
                    <a:p>
                      <a:r>
                        <a:rPr lang="en-US" dirty="0"/>
                        <a:t>0.88</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1556</Words>
  <Application>Microsoft Office PowerPoint</Application>
  <PresentationFormat>Custom</PresentationFormat>
  <Paragraphs>150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Hasnain Hussain</cp:lastModifiedBy>
  <cp:revision>117</cp:revision>
  <dcterms:created xsi:type="dcterms:W3CDTF">2008-12-04T00:20:37Z</dcterms:created>
  <dcterms:modified xsi:type="dcterms:W3CDTF">2025-01-10T08:52:15Z</dcterms:modified>
  <cp:category>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2025-01-10T08:52:15Z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49e5c26b-1c76-411c-b832-082c1c5279de</vt:lpwstr>
  </property>
  <property fmtid="{D5CDD505-2E9C-101B-9397-08002B2CF9AE}" pid="7" name="MSIP_Label_defa4170-0d19-0005-0004-bc88714345d2_ActionId">
    <vt:lpwstr>d48f2a21-8da2-4598-affc-252d89ff8d5d</vt:lpwstr>
  </property>
  <property fmtid="{D5CDD505-2E9C-101B-9397-08002B2CF9AE}" pid="8" name="MSIP_Label_defa4170-0d19-0005-0004-bc88714345d2_ContentBits">
    <vt:lpwstr>0</vt:lpwstr>
  </property>
</Properties>
</file>