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6" r:id="rId1"/>
  </p:sldMasterIdLst>
  <p:notesMasterIdLst>
    <p:notesMasterId r:id="rId41"/>
  </p:notesMasterIdLst>
  <p:sldIdLst>
    <p:sldId id="426" r:id="rId2"/>
    <p:sldId id="427" r:id="rId3"/>
    <p:sldId id="369" r:id="rId4"/>
    <p:sldId id="406" r:id="rId5"/>
    <p:sldId id="404" r:id="rId6"/>
    <p:sldId id="439" r:id="rId7"/>
    <p:sldId id="441" r:id="rId8"/>
    <p:sldId id="442" r:id="rId9"/>
    <p:sldId id="294" r:id="rId10"/>
    <p:sldId id="279" r:id="rId11"/>
    <p:sldId id="295" r:id="rId12"/>
    <p:sldId id="350" r:id="rId13"/>
    <p:sldId id="403" r:id="rId14"/>
    <p:sldId id="400" r:id="rId15"/>
    <p:sldId id="401" r:id="rId16"/>
    <p:sldId id="402" r:id="rId17"/>
    <p:sldId id="365" r:id="rId18"/>
    <p:sldId id="408" r:id="rId19"/>
    <p:sldId id="407" r:id="rId20"/>
    <p:sldId id="409" r:id="rId21"/>
    <p:sldId id="410" r:id="rId22"/>
    <p:sldId id="428" r:id="rId23"/>
    <p:sldId id="353" r:id="rId24"/>
    <p:sldId id="354" r:id="rId25"/>
    <p:sldId id="356" r:id="rId26"/>
    <p:sldId id="357" r:id="rId27"/>
    <p:sldId id="368" r:id="rId28"/>
    <p:sldId id="287" r:id="rId29"/>
    <p:sldId id="288" r:id="rId30"/>
    <p:sldId id="440" r:id="rId31"/>
    <p:sldId id="296" r:id="rId32"/>
    <p:sldId id="297" r:id="rId33"/>
    <p:sldId id="444" r:id="rId34"/>
    <p:sldId id="445" r:id="rId35"/>
    <p:sldId id="446" r:id="rId36"/>
    <p:sldId id="447" r:id="rId37"/>
    <p:sldId id="448" r:id="rId38"/>
    <p:sldId id="298" r:id="rId39"/>
    <p:sldId id="299" r:id="rId4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153F"/>
    <a:srgbClr val="3F2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53B431B-3B9B-61F9-9D6C-2A5FB524A3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143EB24-7E2D-FAA0-0FA2-E408E0C62C5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C44D248E-3DD1-8F03-D7AA-A617A12D1DAE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0AC34C87-4E4E-0A7A-B832-8400D0AB88C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3FE7DAD6-E361-53D8-FC12-92A10E5BAB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60D95306-3A5C-9109-9D6C-FF616D5263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anose="02020603050405020304" pitchFamily="18" charset="0"/>
              </a:defRPr>
            </a:lvl1pPr>
          </a:lstStyle>
          <a:p>
            <a:fld id="{299E68E6-EB57-4258-88D9-84E8FE9392D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640099D-398C-B114-61BF-4697236496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D01851-F998-40F3-9661-5BDDEEC5951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117336D5-B379-BE15-48BB-9F6A3FB41E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DC52936B-6EB4-A2AB-B3A7-2F69FC621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4A1A0B9-7702-A48B-370D-2A53446EE3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2A814B-4916-47FC-B4C7-DD4127E01EE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616B6FFD-3218-65C4-20B2-DABD7C72F4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049A610C-CB7E-E95A-8EBB-6DB5650AD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71148EF-E9E1-73DC-458A-46CD0E8DFE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373751-CB92-4218-B845-4805F8E3648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B4DAD6A9-31E0-990E-FE6E-01DBCE0E3C9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A9FD3BDA-B51E-6DB7-9EB2-B0FB9F5D7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F77A532-906A-A8B4-4E71-596DC0E665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223256-2DDC-4BBC-B6A0-5AD1F1A55885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BA85101D-C812-05FF-D6AC-BDB387FE48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71A9AB88-2CF5-A98F-360E-FBE5F498F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DCF2250-5B4B-4D61-A2A3-B7241F6090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92D155-CBD4-42CC-B7B0-2C13DC4D717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35C726B0-09D7-668D-2CE5-B32C9683DD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139D3236-5367-3108-A6E8-1EED1761F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3503477-2581-9EF6-2539-F34F9C3C4B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DBC0F0-A918-4367-96E0-597B12E96A2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84BCB716-C003-504F-1A6A-583984D4EB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0C0B0626-99EF-38CA-7202-E0F4C96F8A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E8DD9A0-2ED3-96F8-65BE-1B78AF8E56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8D3FF-5093-40A3-88D4-D05095C337E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B59157E9-F741-30AD-1075-15190515D14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BFE8A076-E261-2522-B3FC-8E8C0E95D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123A793-CDAC-0CC6-F366-AAAAC1508E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3FF53-200E-40FB-A8AC-F5DF1F0A5274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C9CF84B3-B913-C8D6-EB2E-776526EB96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E9B254E5-998B-E23E-44C1-A72C86E69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E72E4C9-ED7C-62C6-8814-0EE2E2B3F0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F9F1ED-00F8-464A-89E3-15D3D8815DBB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98658" name="Rectangle 2">
            <a:extLst>
              <a:ext uri="{FF2B5EF4-FFF2-40B4-BE49-F238E27FC236}">
                <a16:creationId xmlns:a16="http://schemas.microsoft.com/office/drawing/2014/main" id="{9E3604F3-2CFA-5830-7570-85DC55861A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9539380E-E93B-E575-465B-BF33AD9E0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1ECDC6E-ABF1-5629-8661-C9708D35C0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33A875-CCC9-462D-8D26-AC073803199C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95B0CB5D-15C8-759B-B543-E4BBF3BED0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440FCED7-F695-0659-D226-90A00FB41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08E4654-3A36-4C7B-5FE7-DCF6918A2F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C6DE24-FC73-4D91-9653-AEA638ABFE10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5C6175DE-D690-5809-04F6-F2F363EABA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22875295-C74E-1781-A1DE-B1E2F41CC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2B1416A-7CE9-DFAF-E8B9-0386A8C8BB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317F8-B613-427F-9679-DB8CF2E455E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9BD34325-7307-8120-402E-6516015012A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08AC7265-260A-48AD-87B9-323F7647C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620C0A0-6CF0-CAC1-97B5-5A4D3D6968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4E2FE4-29DA-4A30-8DAE-5E87F395A639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5730FD9E-6B53-313F-739B-461572008E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7B01A6F2-A03C-0C71-395B-1D4A16C24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029C995-1464-7EB7-F921-E899A08BD8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AF308-C33F-4779-85A5-5A32FC57E57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5AAAF268-ABE6-0DD7-EE24-CE97707AE3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EEEDF088-9D56-FACD-0749-79A1D93BC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4042AD3-AD64-A8D6-D041-5657A95F8D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1553B-59CA-4DAD-803C-575F772EF30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66B6D253-E4E1-DFB1-BD9A-0505542948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B775AAD3-51E6-933F-6242-82698FBE0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CBDE4AE-7294-FE09-8D53-75176607B2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8D1AA2-7E02-413A-91C1-878CBE93C2F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5AA5D257-E327-1D99-C3D3-DE9B2FC34F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7B36D08D-1B57-8374-6552-FC1829A92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CAD02EC-A5B9-EF10-154B-FCB42CCAE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97D93D-1FAE-4B14-B09B-0408DDC734D1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A34DC9B0-B96B-5A14-1CF9-BA871D0F27A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CEC22478-AD06-E924-1A3B-85A60CBA1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>
            <a:extLst>
              <a:ext uri="{FF2B5EF4-FFF2-40B4-BE49-F238E27FC236}">
                <a16:creationId xmlns:a16="http://schemas.microsoft.com/office/drawing/2014/main" id="{4D5F077D-4627-F3BB-A555-CC72D96058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A4C4406D-6217-896E-189F-CDB64EC399E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82628" name="Rectangle 4">
            <a:extLst>
              <a:ext uri="{FF2B5EF4-FFF2-40B4-BE49-F238E27FC236}">
                <a16:creationId xmlns:a16="http://schemas.microsoft.com/office/drawing/2014/main" id="{DB7CFC67-6C9E-F5C6-738E-527482E491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282629" name="Rectangle 5">
            <a:extLst>
              <a:ext uri="{FF2B5EF4-FFF2-40B4-BE49-F238E27FC236}">
                <a16:creationId xmlns:a16="http://schemas.microsoft.com/office/drawing/2014/main" id="{D1BCE081-9401-8C6D-0FB4-DC28164DB77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Prof Saroj Kaushik</a:t>
            </a:r>
          </a:p>
        </p:txBody>
      </p:sp>
      <p:sp>
        <p:nvSpPr>
          <p:cNvPr id="282630" name="Rectangle 6">
            <a:extLst>
              <a:ext uri="{FF2B5EF4-FFF2-40B4-BE49-F238E27FC236}">
                <a16:creationId xmlns:a16="http://schemas.microsoft.com/office/drawing/2014/main" id="{4E24038B-AC10-AD7D-4E08-6BE971838FC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26E11F8-2A17-42C1-B5C2-6939F32F8F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2631" name="Freeform 7">
            <a:extLst>
              <a:ext uri="{FF2B5EF4-FFF2-40B4-BE49-F238E27FC236}">
                <a16:creationId xmlns:a16="http://schemas.microsoft.com/office/drawing/2014/main" id="{CC80F0AB-D759-8FD3-93F1-60BCFD463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2632" name="Line 8">
            <a:extLst>
              <a:ext uri="{FF2B5EF4-FFF2-40B4-BE49-F238E27FC236}">
                <a16:creationId xmlns:a16="http://schemas.microsoft.com/office/drawing/2014/main" id="{9C1A2039-CF66-55F9-9678-A4F024CFE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C3A6-4129-F9CE-C473-8E765510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FA6A9-255C-CE62-E1AE-601487C8B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7AB38-B1E7-9F81-32C2-41C3D5DC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43A6-D6C7-F5EF-823E-3BD04DBD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 Saroj Kaushik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5BACE-4FD7-3817-3FE1-38F29D1E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328623-4B5D-49AC-A569-514B1662AB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69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7BDF95-0398-1D41-0CED-653D11729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2A158-76BD-5160-370B-02FE9F096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CB5A6-38F7-3A1A-1E7D-57AC2B6D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F2BD3-7DB8-E270-5765-93BB1B9D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 Saroj Kaushik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D37F-02CA-447E-3DB7-ECB0AE22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733E05-D6C1-4D2C-9072-22D5FDD998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62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603E-500B-A29D-2031-D2F8ECC18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CEDA1-BF61-D5C7-3768-D96476E7E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65453-9DD0-5D50-BF8F-C06B5780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595BF-97A7-C915-DBB3-33F81A34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 Saroj Kaushik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0EE1D-DCCD-477A-331F-F73E10EDD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36243-98AF-49D7-8FE9-8DEA87152B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274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2F4A-ED9E-B328-3E01-6215BA33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E700-4A69-A39D-3AE7-F90F84920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07376-F905-5628-6CCD-5560B5CB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935EA-F415-63EA-A11B-610FD8DA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 Saroj Kaushik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92084-3096-7878-F694-22D054B2F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3184B2-6DE1-47A7-9198-7A2898331F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545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F2DC-4E05-991F-4F96-AFA09BA4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C8A55-8438-FE31-5AEC-7E0B68183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9BC74-3D79-3C56-8CFA-EBAF412CA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0BFCC-FF3A-4600-5A42-A9D78B0E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6F4CE-0A18-8C30-A47C-12964751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 Saroj Kaushik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825EC-3884-2CBB-78FB-2E1FC595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58E64F-890D-4C17-BF7C-B208846CA2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37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9A8B-39C8-011A-4820-0FB0E501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AC415-BC94-AD74-E5EF-1AFEBB4C6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BCF94-EC26-5F77-4B5A-F3EBCBA62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FF986-CEAD-B0D2-313F-4603EE309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51D00-AE35-5A75-08B1-2133A12E8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8C1EA-3CF5-D043-6CA0-CF11651F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8FA0F-421C-9FEB-4657-95568053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 Saroj Kaushik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663C2-EE8A-D368-1DED-4F21EE81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982FE-ECDA-474B-9398-48BCB9DFA1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80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372F-FEDB-32A7-1028-BC7351DE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2ACCA-AAE5-1B2D-93BB-59F464A6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05858-4733-84AA-39BC-75D0D056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 Saroj Kaushik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E368A-6097-5806-99D9-5CC09DDF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9F957-A1B7-4DD9-841F-AEB43F6BE0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874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48513-2172-4DAF-5D7A-82271024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FCBC3-38A1-8EFF-B427-94ACCDB4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9DF9F-928C-CBBC-5C09-B3A09C89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A404A-A644-4C59-A390-C548A4C9C1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81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8F3F-1C32-00EC-9FAC-8E7B6EAB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AFF4-D360-9290-B366-4C24B55A9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97514-2F7F-B8AF-51F0-BF25DA259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59B36-B50C-FCD4-ACB5-779D2987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72943-29C2-1E14-9285-E0B63365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 Saroj Kaushik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7580B-DB72-0BD7-F3C0-03E5B39A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8D85FA-941F-4A9B-B2CC-63D065D732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56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5B52-1627-FD4B-8B85-064AD0C8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C5DF77-332B-14E9-B815-123422AE0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8E8CE-8283-8C1E-E386-44B1886EC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3828D-3F92-5F2C-5750-F0C28AAB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54728-DAC3-AA60-A8B3-34DFED27E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 Saroj Kaushik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E9010-5DB7-BDBB-0053-24DA9024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F371F-5907-445A-BF1E-4B6CC7564C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129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>
            <a:extLst>
              <a:ext uri="{FF2B5EF4-FFF2-40B4-BE49-F238E27FC236}">
                <a16:creationId xmlns:a16="http://schemas.microsoft.com/office/drawing/2014/main" id="{48827493-B500-A216-1F3D-6D5FFFED3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81603" name="Rectangle 3">
            <a:extLst>
              <a:ext uri="{FF2B5EF4-FFF2-40B4-BE49-F238E27FC236}">
                <a16:creationId xmlns:a16="http://schemas.microsoft.com/office/drawing/2014/main" id="{59C0B873-4EF0-9C11-E795-51A425C8D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81604" name="Rectangle 4">
            <a:extLst>
              <a:ext uri="{FF2B5EF4-FFF2-40B4-BE49-F238E27FC236}">
                <a16:creationId xmlns:a16="http://schemas.microsoft.com/office/drawing/2014/main" id="{6C73E37E-6E69-33D6-EAF9-ECF3BBF202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281605" name="Rectangle 5">
            <a:extLst>
              <a:ext uri="{FF2B5EF4-FFF2-40B4-BE49-F238E27FC236}">
                <a16:creationId xmlns:a16="http://schemas.microsoft.com/office/drawing/2014/main" id="{06A43C51-145B-B990-6160-C524B137A2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r>
              <a:rPr lang="en-US" altLang="en-US"/>
              <a:t>Prof Saroj Kaushik</a:t>
            </a:r>
          </a:p>
        </p:txBody>
      </p:sp>
      <p:sp>
        <p:nvSpPr>
          <p:cNvPr id="281606" name="Rectangle 6">
            <a:extLst>
              <a:ext uri="{FF2B5EF4-FFF2-40B4-BE49-F238E27FC236}">
                <a16:creationId xmlns:a16="http://schemas.microsoft.com/office/drawing/2014/main" id="{467EA557-3E57-1CD8-D993-124E050D093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fld id="{46B65F6C-80E1-47A3-96FD-591BD5BAE4A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1607" name="Freeform 7">
            <a:extLst>
              <a:ext uri="{FF2B5EF4-FFF2-40B4-BE49-F238E27FC236}">
                <a16:creationId xmlns:a16="http://schemas.microsoft.com/office/drawing/2014/main" id="{8309917F-A726-7E12-BDDF-A3BD90562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1608" name="Line 8">
            <a:extLst>
              <a:ext uri="{FF2B5EF4-FFF2-40B4-BE49-F238E27FC236}">
                <a16:creationId xmlns:a16="http://schemas.microsoft.com/office/drawing/2014/main" id="{6CD44EEB-C96C-F64B-1FF5-C62B7EC0F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04F311EA-470A-9ED0-0CE2-3F79E2AFD9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2197FEB-83E9-F328-52CD-B8EB8FBE73D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ED0E8F5-179B-42F5-AD08-7F8C2CD7FBB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68292" name="Rectangle 4">
            <a:extLst>
              <a:ext uri="{FF2B5EF4-FFF2-40B4-BE49-F238E27FC236}">
                <a16:creationId xmlns:a16="http://schemas.microsoft.com/office/drawing/2014/main" id="{CDA5BF80-C64C-A57C-CF7F-26E70C66084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Introduction to Artificial Intelligence</a:t>
            </a:r>
          </a:p>
        </p:txBody>
      </p:sp>
      <p:sp>
        <p:nvSpPr>
          <p:cNvPr id="268293" name="Rectangle 5">
            <a:extLst>
              <a:ext uri="{FF2B5EF4-FFF2-40B4-BE49-F238E27FC236}">
                <a16:creationId xmlns:a16="http://schemas.microsoft.com/office/drawing/2014/main" id="{F42BC967-92E6-9541-9721-25B7DA3BE06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Lecture Module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8CBA6D6-DC8B-72A9-C0DB-00FBA13B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A4D6A08-B91A-7D2A-7CA1-5EE91D306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DF32B-446C-4A47-B48B-71156C77936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38C77D39-D33C-F311-FFA1-C4D7A6946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 flipV="1">
            <a:off x="685800" y="534988"/>
            <a:ext cx="7772400" cy="76200"/>
          </a:xfrm>
        </p:spPr>
        <p:txBody>
          <a:bodyPr/>
          <a:lstStyle/>
          <a:p>
            <a:endParaRPr lang="en-US" altLang="en-US" sz="3800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0B26A38-9224-D04A-722A-E953D7DFD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algn="just"/>
            <a:r>
              <a:rPr lang="en-US" altLang="en-US"/>
              <a:t>Artificial intelligence is also difficult to understand by its content.</a:t>
            </a:r>
          </a:p>
          <a:p>
            <a:pPr algn="just"/>
            <a:r>
              <a:rPr lang="en-US" altLang="en-US"/>
              <a:t>Boundaries of AI are not well defined.</a:t>
            </a:r>
          </a:p>
          <a:p>
            <a:pPr algn="just"/>
            <a:r>
              <a:rPr lang="en-US" altLang="en-US"/>
              <a:t>Often it means the advanced software engineering, sophisticated software techniques for hard problems that can't be solved in any easy way.</a:t>
            </a:r>
          </a:p>
          <a:p>
            <a:pPr algn="just"/>
            <a:r>
              <a:rPr lang="en-US" altLang="en-US"/>
              <a:t>AI programs - like people - are usually not perfect, and even make mistakes.</a:t>
            </a:r>
            <a:endParaRPr lang="en-US" altLang="en-US"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F600997-ADD5-792A-8EE5-A65B816A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A6F944-BAE6-B060-111D-7633F159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6E423-2615-478D-A15E-2F3D5A76A28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8130" name="Rectangle 1026">
            <a:extLst>
              <a:ext uri="{FF2B5EF4-FFF2-40B4-BE49-F238E27FC236}">
                <a16:creationId xmlns:a16="http://schemas.microsoft.com/office/drawing/2014/main" id="{FF5408B8-749F-C015-D034-8B60A64B0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62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48131" name="Rectangle 1027">
            <a:extLst>
              <a:ext uri="{FF2B5EF4-FFF2-40B4-BE49-F238E27FC236}">
                <a16:creationId xmlns:a16="http://schemas.microsoft.com/office/drawing/2014/main" id="{40699D29-43C4-426D-47B0-2F82AE8E4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algn="just"/>
            <a:r>
              <a:rPr lang="en-US" altLang="en-US"/>
              <a:t>It often means, nonnumeric ways of solving problems, since people can't handle numbers well. </a:t>
            </a:r>
          </a:p>
          <a:p>
            <a:pPr algn="just"/>
            <a:r>
              <a:rPr lang="en-US" altLang="en-US"/>
              <a:t>Nonnumeric ways are generally "common sense" ways, not necessarily the best ones.</a:t>
            </a:r>
          </a:p>
          <a:p>
            <a:pPr algn="just"/>
            <a:r>
              <a:rPr lang="en-US" altLang="en-US"/>
              <a:t>Understanding of AI also requires an understanding of related terms such as intelligence, knowledge, reasoning, thought, cognition, learning, and a number of other computer related terms.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5626FB9-5E66-F774-AA18-CE2B64AC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B678C0F-6C5C-C212-D37C-127A929D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514A8-3B38-4B8D-B288-63B964BD231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D33B8FB9-1015-1333-637F-A2057DEAC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Categories of AI System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A474C2D2-B566-FD43-CBE2-A14CB5929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Systems that think like humans</a:t>
            </a:r>
          </a:p>
          <a:p>
            <a:r>
              <a:rPr lang="en-US" altLang="en-US"/>
              <a:t>Systems that act like humans</a:t>
            </a:r>
          </a:p>
          <a:p>
            <a:endParaRPr lang="en-US" altLang="en-US"/>
          </a:p>
          <a:p>
            <a:r>
              <a:rPr lang="en-US" altLang="en-US"/>
              <a:t>Systems that think rationally</a:t>
            </a:r>
          </a:p>
          <a:p>
            <a:r>
              <a:rPr lang="en-US" altLang="en-US"/>
              <a:t>Systems that act rationally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A0655B6-5B99-F10D-5B01-E55E55AA8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3F2496D-A0C1-1986-CED9-19002272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5D07-8FBA-4D1D-B039-6BA9DB4EF09E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34498" name="Rectangle 1026">
            <a:extLst>
              <a:ext uri="{FF2B5EF4-FFF2-40B4-BE49-F238E27FC236}">
                <a16:creationId xmlns:a16="http://schemas.microsoft.com/office/drawing/2014/main" id="{5A5F37B4-745D-4BFB-DC70-907900A82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684212"/>
          </a:xfrm>
        </p:spPr>
        <p:txBody>
          <a:bodyPr/>
          <a:lstStyle/>
          <a:p>
            <a:r>
              <a:rPr lang="en-US" altLang="en-US" sz="3600" b="1">
                <a:solidFill>
                  <a:srgbClr val="C5153F"/>
                </a:solidFill>
                <a:cs typeface="Times New Roman" panose="02020603050405020304" pitchFamily="18" charset="0"/>
              </a:rPr>
              <a:t>Systems that think like humans</a:t>
            </a:r>
          </a:p>
        </p:txBody>
      </p:sp>
      <p:sp>
        <p:nvSpPr>
          <p:cNvPr id="234499" name="Rectangle 1027">
            <a:extLst>
              <a:ext uri="{FF2B5EF4-FFF2-40B4-BE49-F238E27FC236}">
                <a16:creationId xmlns:a16="http://schemas.microsoft.com/office/drawing/2014/main" id="{FF46EF45-8D4F-CB9A-78E1-E795E3D6D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pPr algn="just"/>
            <a:r>
              <a:rPr lang="en-US" altLang="en-US" sz="2600">
                <a:cs typeface="Times New Roman" panose="02020603050405020304" pitchFamily="18" charset="0"/>
              </a:rPr>
              <a:t>Most of the time it is a black box where we are not clear about our thought process.</a:t>
            </a:r>
          </a:p>
          <a:p>
            <a:pPr algn="just"/>
            <a:r>
              <a:rPr lang="en-US" altLang="en-US" sz="2600">
                <a:cs typeface="Times New Roman" panose="02020603050405020304" pitchFamily="18" charset="0"/>
              </a:rPr>
              <a:t>One has to know functioning of brain and its mechanism for possessing information.</a:t>
            </a:r>
          </a:p>
          <a:p>
            <a:pPr algn="just"/>
            <a:r>
              <a:rPr lang="en-US" altLang="en-US" sz="2600">
                <a:cs typeface="Times New Roman" panose="02020603050405020304" pitchFamily="18" charset="0"/>
              </a:rPr>
              <a:t>It is an area of cognitive science. </a:t>
            </a:r>
          </a:p>
          <a:p>
            <a:pPr lvl="1" algn="just"/>
            <a:r>
              <a:rPr lang="en-US" altLang="en-US" sz="2200">
                <a:cs typeface="Times New Roman" panose="02020603050405020304" pitchFamily="18" charset="0"/>
              </a:rPr>
              <a:t>The stimuli are converted into mental representation. </a:t>
            </a:r>
          </a:p>
          <a:p>
            <a:pPr lvl="1" algn="just"/>
            <a:r>
              <a:rPr lang="en-US" altLang="en-US" sz="2200">
                <a:cs typeface="Times New Roman" panose="02020603050405020304" pitchFamily="18" charset="0"/>
              </a:rPr>
              <a:t>Cognitive processes manipulate representation to build new representations that are used to generate actions.</a:t>
            </a:r>
          </a:p>
          <a:p>
            <a:pPr algn="just">
              <a:spcBef>
                <a:spcPct val="50000"/>
              </a:spcBef>
            </a:pPr>
            <a:r>
              <a:rPr lang="en-US" altLang="en-US" sz="2600">
                <a:cs typeface="Times New Roman" panose="02020603050405020304" pitchFamily="18" charset="0"/>
              </a:rPr>
              <a:t>Neural network is a computing model for processing information similar to brain.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CFB23D3-6277-33D0-F3CA-9CE8F686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0E6E1BB-633F-3202-6BC3-F90EC0DD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33B95-5A34-48C2-B6B9-D4699D6D77C7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31426" name="Rectangle 2">
            <a:extLst>
              <a:ext uri="{FF2B5EF4-FFF2-40B4-BE49-F238E27FC236}">
                <a16:creationId xmlns:a16="http://schemas.microsoft.com/office/drawing/2014/main" id="{CE4C4BAF-1B24-E941-8278-2D7258F16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rgbClr val="C5153F"/>
                </a:solidFill>
                <a:cs typeface="Times New Roman" panose="02020603050405020304" pitchFamily="18" charset="0"/>
              </a:rPr>
              <a:t>Systems that act like humans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955BCCBE-CA5B-C0E1-34FF-442BA83990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2019300"/>
            <a:ext cx="7261225" cy="3189288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altLang="en-US">
                <a:cs typeface="Times New Roman" panose="02020603050405020304" pitchFamily="18" charset="0"/>
              </a:rPr>
              <a:t>The overall behaviour of the system should be human like.</a:t>
            </a:r>
          </a:p>
          <a:p>
            <a:pPr algn="just">
              <a:spcBef>
                <a:spcPct val="50000"/>
              </a:spcBef>
            </a:pPr>
            <a:endParaRPr lang="en-US" altLang="en-US">
              <a:cs typeface="Times New Roman" panose="02020603050405020304" pitchFamily="18" charset="0"/>
            </a:endParaRPr>
          </a:p>
          <a:p>
            <a:pPr algn="just"/>
            <a:r>
              <a:rPr lang="en-US" altLang="en-US">
                <a:cs typeface="Times New Roman" panose="02020603050405020304" pitchFamily="18" charset="0"/>
              </a:rPr>
              <a:t>It could be achieved by observation.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82C1E5-E77E-D781-D9A3-F3E934EA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E91EF5-16B3-ED82-79A7-54262EA0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B8793-2624-48E6-8C5A-F9C2CAEA98BC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32450" name="Rectangle 2">
            <a:extLst>
              <a:ext uri="{FF2B5EF4-FFF2-40B4-BE49-F238E27FC236}">
                <a16:creationId xmlns:a16="http://schemas.microsoft.com/office/drawing/2014/main" id="{DF4B3D0D-4A2C-31CD-447F-6EC73E033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rgbClr val="C5153F"/>
                </a:solidFill>
                <a:cs typeface="Times New Roman" panose="02020603050405020304" pitchFamily="18" charset="0"/>
              </a:rPr>
              <a:t>Systems that think rationally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E79496A2-CDA1-99DF-23B4-8A61D83CA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486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>
                <a:cs typeface="Times New Roman" panose="02020603050405020304" pitchFamily="18" charset="0"/>
              </a:rPr>
              <a:t>Such systems rely on logic rather than human to measure correctness.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cs typeface="Times New Roman" panose="02020603050405020304" pitchFamily="18" charset="0"/>
              </a:rPr>
              <a:t>For thinking rationally or logically, logic formulas and theories are used for synthesizing outcomes.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cs typeface="Times New Roman" panose="02020603050405020304" pitchFamily="18" charset="0"/>
              </a:rPr>
              <a:t>For example, 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cs typeface="Times New Roman" panose="02020603050405020304" pitchFamily="18" charset="0"/>
              </a:rPr>
              <a:t>given John is a human and all humans are mortal then one can conclude logically that John is mortal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cs typeface="Times New Roman" panose="02020603050405020304" pitchFamily="18" charset="0"/>
              </a:rPr>
              <a:t>Not all intelligent behavior are mediated by logical deliberation.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6A7B17F-585B-C3A9-9AD6-9CE90E80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C03D3CB-29CB-FC0D-C81B-23C59008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AE289-EF75-4964-9A16-0FF94CDA4F0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33474" name="Rectangle 2">
            <a:extLst>
              <a:ext uri="{FF2B5EF4-FFF2-40B4-BE49-F238E27FC236}">
                <a16:creationId xmlns:a16="http://schemas.microsoft.com/office/drawing/2014/main" id="{3E65F792-B399-A72C-5FE8-86A4354E4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rgbClr val="C5153F"/>
                </a:solidFill>
                <a:cs typeface="Times New Roman" panose="02020603050405020304" pitchFamily="18" charset="0"/>
              </a:rPr>
              <a:t>Systems that act rationally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58A18150-5AEF-6D9C-9BAF-A9C9ED8D6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Rational behavior means doing right thing. </a:t>
            </a:r>
          </a:p>
          <a:p>
            <a:endParaRPr lang="en-US" altLang="en-US">
              <a:cs typeface="Times New Roman" panose="02020603050405020304" pitchFamily="18" charset="0"/>
            </a:endParaRPr>
          </a:p>
          <a:p>
            <a:r>
              <a:rPr lang="en-US" altLang="en-US">
                <a:cs typeface="Times New Roman" panose="02020603050405020304" pitchFamily="18" charset="0"/>
              </a:rPr>
              <a:t>Even if method is illogical, the observed behavior must be rational.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36A8B06-1D10-EA50-7E70-EC58376C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7C664CE-B5DE-EAE5-DC5E-9976DF42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35A0D-CCDA-4494-AE38-6EAA2ACEEA1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35170" name="Rectangle 1026">
            <a:extLst>
              <a:ext uri="{FF2B5EF4-FFF2-40B4-BE49-F238E27FC236}">
                <a16:creationId xmlns:a16="http://schemas.microsoft.com/office/drawing/2014/main" id="{59551622-621A-C244-6C93-40116947C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153400" cy="914400"/>
          </a:xfrm>
        </p:spPr>
        <p:txBody>
          <a:bodyPr/>
          <a:lstStyle/>
          <a:p>
            <a:r>
              <a:rPr lang="en-US" altLang="en-US" b="1"/>
              <a:t>The Turing Test</a:t>
            </a:r>
            <a:r>
              <a:rPr lang="en-US" altLang="en-US"/>
              <a:t>  </a:t>
            </a:r>
            <a:endParaRPr lang="en-US" altLang="en-US" sz="4600"/>
          </a:p>
        </p:txBody>
      </p:sp>
      <p:sp>
        <p:nvSpPr>
          <p:cNvPr id="135171" name="Rectangle 1027">
            <a:extLst>
              <a:ext uri="{FF2B5EF4-FFF2-40B4-BE49-F238E27FC236}">
                <a16:creationId xmlns:a16="http://schemas.microsoft.com/office/drawing/2014/main" id="{502F8370-ECD2-6243-0506-7456501A3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Turing proposed operational test for intelligent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behavior in 1950.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						Human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Human				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Interrogator	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/>
              <a:t>							AI system</a:t>
            </a:r>
          </a:p>
        </p:txBody>
      </p:sp>
      <p:sp>
        <p:nvSpPr>
          <p:cNvPr id="135172" name="Line 1028">
            <a:extLst>
              <a:ext uri="{FF2B5EF4-FFF2-40B4-BE49-F238E27FC236}">
                <a16:creationId xmlns:a16="http://schemas.microsoft.com/office/drawing/2014/main" id="{D873D5DA-53E9-281C-689A-EE6FA9DA5E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667000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3" name="Rectangle 1029">
            <a:extLst>
              <a:ext uri="{FF2B5EF4-FFF2-40B4-BE49-F238E27FC236}">
                <a16:creationId xmlns:a16="http://schemas.microsoft.com/office/drawing/2014/main" id="{165ECF8A-7A65-7BDD-0A33-C4E319C5F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05200"/>
            <a:ext cx="2362200" cy="1371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4" name="Oval 1030">
            <a:extLst>
              <a:ext uri="{FF2B5EF4-FFF2-40B4-BE49-F238E27FC236}">
                <a16:creationId xmlns:a16="http://schemas.microsoft.com/office/drawing/2014/main" id="{145C4155-BD68-6673-BEA2-CE87452AC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16002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5" name="Oval 1031">
            <a:extLst>
              <a:ext uri="{FF2B5EF4-FFF2-40B4-BE49-F238E27FC236}">
                <a16:creationId xmlns:a16="http://schemas.microsoft.com/office/drawing/2014/main" id="{D88BB776-27E8-ADD4-FB74-5219FFBF6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572000"/>
            <a:ext cx="2057400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6" name="Line 1032">
            <a:extLst>
              <a:ext uri="{FF2B5EF4-FFF2-40B4-BE49-F238E27FC236}">
                <a16:creationId xmlns:a16="http://schemas.microsoft.com/office/drawing/2014/main" id="{0563D14D-2DC4-4137-730A-E439A0608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114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7" name="Line 1033">
            <a:extLst>
              <a:ext uri="{FF2B5EF4-FFF2-40B4-BE49-F238E27FC236}">
                <a16:creationId xmlns:a16="http://schemas.microsoft.com/office/drawing/2014/main" id="{EEE8A954-310A-B300-A9CD-E44F7EF32E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048000"/>
            <a:ext cx="13716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5178" name="Line 1034">
            <a:extLst>
              <a:ext uri="{FF2B5EF4-FFF2-40B4-BE49-F238E27FC236}">
                <a16:creationId xmlns:a16="http://schemas.microsoft.com/office/drawing/2014/main" id="{A0D43DEC-6EF9-7028-5B51-C9202A3BD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191000"/>
            <a:ext cx="13716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F3031E9-6D17-85BE-EBDB-045DEF93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3ED968-640B-194F-7D26-9B8CD990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867A4-6E8C-4C0B-A382-290281126F88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239618" name="Rectangle 2">
            <a:extLst>
              <a:ext uri="{FF2B5EF4-FFF2-40B4-BE49-F238E27FC236}">
                <a16:creationId xmlns:a16="http://schemas.microsoft.com/office/drawing/2014/main" id="{B78FFE98-55D2-5CF5-ECB5-D11BF768A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760412"/>
          </a:xfrm>
        </p:spPr>
        <p:txBody>
          <a:bodyPr/>
          <a:lstStyle/>
          <a:p>
            <a:r>
              <a:rPr lang="en-US" altLang="en-US" sz="3600" b="1">
                <a:solidFill>
                  <a:srgbClr val="C5153F"/>
                </a:solidFill>
                <a:cs typeface="Times New Roman" panose="02020603050405020304" pitchFamily="18" charset="0"/>
              </a:rPr>
              <a:t>ELIZA</a:t>
            </a:r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902A7082-0336-09AF-2FDC-0541C9E360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4800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Eliza was first program developed by Joseph Wiezbaum to converse in English in mid 1960's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It passed turing test.</a:t>
            </a:r>
          </a:p>
          <a:p>
            <a:pPr algn="just">
              <a:lnSpc>
                <a:spcPct val="90000"/>
              </a:lnSpc>
            </a:pPr>
            <a:r>
              <a:rPr lang="en-US" altLang="en-US" sz="2800">
                <a:cs typeface="Times New Roman" panose="02020603050405020304" pitchFamily="18" charset="0"/>
              </a:rPr>
              <a:t>The following passage shows Eliza’s talking to a teenage girl. Blue text Eliza’s response</a:t>
            </a: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100" i="1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100" i="1">
                <a:cs typeface="Times New Roman" panose="02020603050405020304" pitchFamily="18" charset="0"/>
              </a:rPr>
              <a:t>Men are all alike. </a:t>
            </a:r>
            <a:endParaRPr lang="en-US" altLang="en-US" sz="210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100" i="1">
                <a:solidFill>
                  <a:srgbClr val="0000FF"/>
                </a:solidFill>
                <a:cs typeface="Times New Roman" panose="02020603050405020304" pitchFamily="18" charset="0"/>
              </a:rPr>
              <a:t>IN WHAT WAY</a:t>
            </a:r>
            <a:r>
              <a:rPr lang="en-US" altLang="en-US" sz="2100" i="1">
                <a:cs typeface="Times New Roman" panose="02020603050405020304" pitchFamily="18" charset="0"/>
              </a:rPr>
              <a:t> </a:t>
            </a:r>
            <a:endParaRPr lang="en-US" altLang="en-US" sz="210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100" i="1">
                <a:cs typeface="Times New Roman" panose="02020603050405020304" pitchFamily="18" charset="0"/>
              </a:rPr>
              <a:t>They're always bugging us about something or other. </a:t>
            </a:r>
            <a:endParaRPr lang="en-US" altLang="en-US" sz="2100"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100" i="1">
                <a:solidFill>
                  <a:srgbClr val="0000FF"/>
                </a:solidFill>
                <a:cs typeface="Times New Roman" panose="02020603050405020304" pitchFamily="18" charset="0"/>
              </a:rPr>
              <a:t>CAN YOU THINK OF A SPECIFIC EXAMPLE</a:t>
            </a:r>
            <a:r>
              <a:rPr lang="en-US" altLang="en-US" sz="2100" i="1">
                <a:cs typeface="Times New Roman" panose="02020603050405020304" pitchFamily="18" charset="0"/>
              </a:rPr>
              <a:t> </a:t>
            </a:r>
            <a:endParaRPr lang="en-US" alt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C66E6-5A9B-185A-19EE-D79CFE64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13679-8D4D-0847-09ED-A8F154B4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C9619-E958-4543-8971-AF1B02984534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38594" name="Text Box 2">
            <a:extLst>
              <a:ext uri="{FF2B5EF4-FFF2-40B4-BE49-F238E27FC236}">
                <a16:creationId xmlns:a16="http://schemas.microsoft.com/office/drawing/2014/main" id="{5181833D-9AF4-E7E1-1F32-128720094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81000"/>
            <a:ext cx="7543800" cy="575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Well, my boyfriend made me come here.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BOYFRIEND MADE YOU COME HERE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He says that I am depressed all the time.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AM SORRY TO HEAR THAT YOU ARE DEPRESSED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It's true that I am unhappy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YOU THINK COMING HERE WILL HELP YOU NOT TO BE UNHAPPY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 need help, that seems certain.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WOULD IT MEAN IF YOU GOT SOME HELP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Perhaps I could learn to get along with my mother.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TELL ME MORE ABOUT YOUR FAMILY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C80C321-2F81-6EEF-AF95-CE457552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01497EC-1585-2630-0F84-EA6BB87F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BE20A-752F-457F-9CD3-4174FA5BF7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83650" name="Rectangle 2">
            <a:extLst>
              <a:ext uri="{FF2B5EF4-FFF2-40B4-BE49-F238E27FC236}">
                <a16:creationId xmlns:a16="http://schemas.microsoft.com/office/drawing/2014/main" id="{ADCA926F-6AAD-13D5-10F7-27C3B7E0A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Contents</a:t>
            </a:r>
          </a:p>
        </p:txBody>
      </p:sp>
      <p:sp>
        <p:nvSpPr>
          <p:cNvPr id="283651" name="Rectangle 3">
            <a:extLst>
              <a:ext uri="{FF2B5EF4-FFF2-40B4-BE49-F238E27FC236}">
                <a16:creationId xmlns:a16="http://schemas.microsoft.com/office/drawing/2014/main" id="{E7ABBDF8-1499-8F99-0CF3-61C6EC1FA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>
                <a:solidFill>
                  <a:schemeClr val="tx2"/>
                </a:solidFill>
              </a:rPr>
              <a:t>Artificial Intelligence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chemeClr val="tx2"/>
                </a:solidFill>
              </a:rPr>
              <a:t>Characterstics  of AI  Program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chemeClr val="tx2"/>
                </a:solidFill>
              </a:rPr>
              <a:t>Categories of System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chemeClr val="tx2"/>
                </a:solidFill>
              </a:rPr>
              <a:t>Turing Test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chemeClr val="tx2"/>
                </a:solidFill>
              </a:rPr>
              <a:t>Foundations of AI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chemeClr val="tx2"/>
                </a:solidFill>
              </a:rPr>
              <a:t>Views of AI Goals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chemeClr val="tx2"/>
                </a:solidFill>
              </a:rPr>
              <a:t>Components of AI Programs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chemeClr val="tx2"/>
                </a:solidFill>
              </a:rPr>
              <a:t>Sub-areas of AI 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chemeClr val="tx2"/>
                </a:solidFill>
              </a:rPr>
              <a:t>Applications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chemeClr val="tx2"/>
                </a:solidFill>
              </a:rPr>
              <a:t>Latest Perception of AI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3516A-93C0-8778-7EB8-B48653557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61AA0-43A5-39DE-6E5A-A78A25B2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E2235-24BF-4C80-A905-D3506B8B2E9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40642" name="Text Box 2">
            <a:extLst>
              <a:ext uri="{FF2B5EF4-FFF2-40B4-BE49-F238E27FC236}">
                <a16:creationId xmlns:a16="http://schemas.microsoft.com/office/drawing/2014/main" id="{93392732-C17C-3D00-E403-63E503B1E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"/>
            <a:ext cx="7543800" cy="5021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My mother takes care of me.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ELSE IN YOUR FAMILY TAKES CARE OF YOU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My father.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FATHER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You are like my father in some ways.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RESEMBLANCE DO YOU SEE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You are not very aggressive but I think you don't want me to notice that.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MAKES YOU THINK THAT I AM NOT VERY AGGRESSIVE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EF0BD-C0F6-C378-AC35-C437BAB1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0AEEE-2288-ACF0-5B62-802C7D17D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0EDE0-FD63-4D6F-9684-CFE0C275A38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41666" name="Text Box 2">
            <a:extLst>
              <a:ext uri="{FF2B5EF4-FFF2-40B4-BE49-F238E27FC236}">
                <a16:creationId xmlns:a16="http://schemas.microsoft.com/office/drawing/2014/main" id="{405113D1-B32F-0C7D-F37D-A1AE288F5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"/>
            <a:ext cx="7543800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You don’t argue with me.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 YOU THINK I DON’T ARGUE WITH YOU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You are afraid of me.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IT PLEASE YOU TO BELIEVE, I AM AFRAID OF YOU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My father is afraid of everybody.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ELSE COMES TO MIND WHEN YOU THINK OF YOUR FATHER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Bullies. 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spcBef>
                <a:spcPct val="50000"/>
              </a:spcBef>
            </a:pPr>
            <a:r>
              <a:rPr lang="en-US" altLang="en-US" sz="2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THAT HAVE ANYTHING TO DO WITH THE FACT THAT YOUR BOYFRIEND MADE YOU COME HERE 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6567D1-AE55-3A7C-D7F4-9FFE6F07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5B9E765-A704-2275-EDAA-7A2F0C73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29CDD-5143-4922-9C2D-140FB9D5E44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284674" name="Rectangle 2">
            <a:extLst>
              <a:ext uri="{FF2B5EF4-FFF2-40B4-BE49-F238E27FC236}">
                <a16:creationId xmlns:a16="http://schemas.microsoft.com/office/drawing/2014/main" id="{B17B2B49-164C-1960-C5C5-3753786A1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Foundations of AI</a:t>
            </a:r>
          </a:p>
        </p:txBody>
      </p:sp>
      <p:sp>
        <p:nvSpPr>
          <p:cNvPr id="284675" name="Rectangle 3">
            <a:extLst>
              <a:ext uri="{FF2B5EF4-FFF2-40B4-BE49-F238E27FC236}">
                <a16:creationId xmlns:a16="http://schemas.microsoft.com/office/drawing/2014/main" id="{3A63AC83-5BE7-14F3-FD4A-69074BBBE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altLang="en-US" sz="3600">
                <a:cs typeface="Times New Roman" panose="02020603050405020304" pitchFamily="18" charset="0"/>
              </a:rPr>
              <a:t>Foundation of AI is based on</a:t>
            </a:r>
          </a:p>
          <a:p>
            <a:pPr lvl="3"/>
            <a:r>
              <a:rPr lang="en-US" altLang="en-US" sz="2800">
                <a:cs typeface="Times New Roman" panose="02020603050405020304" pitchFamily="18" charset="0"/>
              </a:rPr>
              <a:t>Mathematics</a:t>
            </a:r>
          </a:p>
          <a:p>
            <a:pPr lvl="3"/>
            <a:r>
              <a:rPr lang="en-US" altLang="en-US" sz="2800">
                <a:cs typeface="Times New Roman" panose="02020603050405020304" pitchFamily="18" charset="0"/>
              </a:rPr>
              <a:t>Neuroscience</a:t>
            </a:r>
          </a:p>
          <a:p>
            <a:pPr lvl="3"/>
            <a:r>
              <a:rPr lang="en-US" altLang="en-US" sz="2800">
                <a:cs typeface="Times New Roman" panose="02020603050405020304" pitchFamily="18" charset="0"/>
              </a:rPr>
              <a:t>Control Theory</a:t>
            </a:r>
          </a:p>
          <a:p>
            <a:pPr lvl="3"/>
            <a:r>
              <a:rPr lang="en-US" altLang="en-US" sz="2800">
                <a:cs typeface="Times New Roman" panose="02020603050405020304" pitchFamily="18" charset="0"/>
              </a:rPr>
              <a:t>Linguistics</a:t>
            </a:r>
          </a:p>
          <a:p>
            <a:endParaRPr lang="en-US" altLang="en-US" sz="28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55EE788-10A7-C501-98F5-279AE370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67D30D-5664-4BE2-ECE9-E00ECB2C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C6DB-E853-4C2D-A63F-AFC930931ED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4D8EBB1B-2159-4795-581B-09648077E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rgbClr val="C5153F"/>
                </a:solidFill>
                <a:cs typeface="Times New Roman" panose="02020603050405020304" pitchFamily="18" charset="0"/>
              </a:rPr>
              <a:t>Foundations - Mathematics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E507BDA7-ED65-8102-B2CF-671BFA42E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000"/>
              <a:t>More formal logical methods</a:t>
            </a:r>
          </a:p>
          <a:p>
            <a:pPr lvl="3">
              <a:lnSpc>
                <a:spcPct val="90000"/>
              </a:lnSpc>
              <a:buClr>
                <a:schemeClr val="tx2"/>
              </a:buClr>
            </a:pPr>
            <a:r>
              <a:rPr lang="en-US" altLang="en-US" sz="2800"/>
              <a:t>Boolean logic  </a:t>
            </a:r>
          </a:p>
          <a:p>
            <a:pPr lvl="3">
              <a:lnSpc>
                <a:spcPct val="90000"/>
              </a:lnSpc>
              <a:buClr>
                <a:schemeClr val="tx2"/>
              </a:buClr>
            </a:pPr>
            <a:r>
              <a:rPr lang="en-US" altLang="en-US" sz="2800"/>
              <a:t>Fuzzy logic</a:t>
            </a:r>
          </a:p>
          <a:p>
            <a:pPr lvl="1">
              <a:lnSpc>
                <a:spcPct val="9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000"/>
              <a:t>Uncertainty</a:t>
            </a:r>
          </a:p>
          <a:p>
            <a:pPr lvl="3">
              <a:lnSpc>
                <a:spcPct val="90000"/>
              </a:lnSpc>
            </a:pPr>
            <a:r>
              <a:rPr lang="en-US" altLang="en-US" sz="2800"/>
              <a:t>The basis for most modern approaches to handle uncertainty in AI applications can be handled by </a:t>
            </a:r>
          </a:p>
          <a:p>
            <a:pPr lvl="4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en-US" sz="2800"/>
              <a:t>  </a:t>
            </a:r>
            <a:r>
              <a:rPr lang="en-US" altLang="en-US" sz="2400"/>
              <a:t>Probability theory</a:t>
            </a:r>
          </a:p>
          <a:p>
            <a:pPr lvl="4">
              <a:lnSpc>
                <a:spcPct val="9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altLang="en-US" sz="2400"/>
              <a:t>  Modal and Temporal logics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030F45C-DA7F-7CAB-4FDF-F4E1BB678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279E0FD-6556-5D32-D6EA-B7A8836E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F29EF-937F-429A-8E20-A25FE29E277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5907E94E-B8D4-426B-0579-7819610B4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rgbClr val="C5153F"/>
                </a:solidFill>
                <a:cs typeface="Times New Roman" panose="02020603050405020304" pitchFamily="18" charset="0"/>
              </a:rPr>
              <a:t>Foundations - Neuroscience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B16FB553-CEA1-FE1D-598A-D28069170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r>
              <a:rPr lang="en-US" altLang="en-US" sz="2800"/>
              <a:t>How do the brain works?</a:t>
            </a:r>
          </a:p>
          <a:p>
            <a:pPr lvl="1" algn="just"/>
            <a:r>
              <a:rPr lang="en-US" altLang="en-US" sz="2400"/>
              <a:t>Early studies (1824) relied on injured and abnormal people to understand what parts of brain work</a:t>
            </a:r>
          </a:p>
          <a:p>
            <a:pPr lvl="1" algn="just"/>
            <a:r>
              <a:rPr lang="en-US" altLang="en-US" sz="2400"/>
              <a:t>More recent studies use accurate sensors to correlate brain activity to human thought</a:t>
            </a:r>
          </a:p>
          <a:p>
            <a:pPr lvl="2" algn="just"/>
            <a:r>
              <a:rPr lang="en-US" altLang="en-US" sz="2000"/>
              <a:t>By monitoring individual neurons, monkeys can now control a computer mouse using thought alone</a:t>
            </a:r>
          </a:p>
          <a:p>
            <a:pPr lvl="1" algn="just"/>
            <a:r>
              <a:rPr lang="en-US" altLang="en-US" sz="2400"/>
              <a:t>Moore’s law states that computers will have as many gates as humans have neurons in 2020</a:t>
            </a:r>
          </a:p>
          <a:p>
            <a:pPr lvl="1" algn="just"/>
            <a:r>
              <a:rPr lang="en-US" altLang="en-US" sz="2400"/>
              <a:t>How close are we to have a mechanical brain?</a:t>
            </a:r>
          </a:p>
          <a:p>
            <a:pPr lvl="2" algn="just"/>
            <a:r>
              <a:rPr lang="en-US" altLang="en-US" sz="2000"/>
              <a:t>Parallel computation, remapping, interconnections,….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E849450-9136-0765-034D-D507AC3EB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1A8A6-57BD-2EE5-FCCF-3C92A7B4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BB0B-CDB5-4B8F-8163-6B16B407B9C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AEBC3074-787E-ED26-BDB0-1C57108C0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rgbClr val="C5153F"/>
                </a:solidFill>
                <a:cs typeface="Times New Roman" panose="02020603050405020304" pitchFamily="18" charset="0"/>
              </a:rPr>
              <a:t>Foundations – Control Theory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473A3EEB-84EE-1380-CA7D-767F405A26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12900"/>
            <a:ext cx="7924800" cy="5016500"/>
          </a:xfrm>
        </p:spPr>
        <p:txBody>
          <a:bodyPr/>
          <a:lstStyle/>
          <a:p>
            <a:pPr lvl="1" algn="just"/>
            <a:r>
              <a:rPr lang="en-US" altLang="en-US"/>
              <a:t>Machines can modify their behavior in response to the environment (sense/action loop)</a:t>
            </a:r>
          </a:p>
          <a:p>
            <a:pPr lvl="2" algn="just"/>
            <a:r>
              <a:rPr lang="en-US" altLang="en-US"/>
              <a:t>Water-flow regulator, steam engine governor, thermostat</a:t>
            </a:r>
          </a:p>
          <a:p>
            <a:pPr lvl="1" algn="just"/>
            <a:r>
              <a:rPr lang="en-US" altLang="en-US"/>
              <a:t>The theory of stable feedback systems (1894)</a:t>
            </a:r>
          </a:p>
          <a:p>
            <a:pPr lvl="2" algn="just"/>
            <a:r>
              <a:rPr lang="en-US" altLang="en-US"/>
              <a:t>Build systems that transition from initial</a:t>
            </a:r>
            <a:br>
              <a:rPr lang="en-US" altLang="en-US"/>
            </a:br>
            <a:r>
              <a:rPr lang="en-US" altLang="en-US"/>
              <a:t>state to goal state with minimum energy</a:t>
            </a:r>
          </a:p>
          <a:p>
            <a:pPr lvl="2" algn="just"/>
            <a:r>
              <a:rPr lang="en-US" altLang="en-US"/>
              <a:t>In 1950, control theory could only describe</a:t>
            </a:r>
            <a:br>
              <a:rPr lang="en-US" altLang="en-US"/>
            </a:br>
            <a:r>
              <a:rPr lang="en-US" altLang="en-US"/>
              <a:t>linear systems and AI largely rose as a</a:t>
            </a:r>
            <a:br>
              <a:rPr lang="en-US" altLang="en-US"/>
            </a:br>
            <a:r>
              <a:rPr lang="en-US" altLang="en-US"/>
              <a:t>response to this shortcoming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0030DC9-E1D6-DD3D-0E23-1DA449EE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FBB7D30-0C65-4693-10DB-74FA4DD5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79CF-55F8-4C90-9298-BE736E71F34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26978" name="Rectangle 1026">
            <a:extLst>
              <a:ext uri="{FF2B5EF4-FFF2-40B4-BE49-F238E27FC236}">
                <a16:creationId xmlns:a16="http://schemas.microsoft.com/office/drawing/2014/main" id="{ECECC795-81CE-6148-4DF1-7BAACBE3C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rgbClr val="C5153F"/>
                </a:solidFill>
                <a:cs typeface="Times New Roman" panose="02020603050405020304" pitchFamily="18" charset="0"/>
              </a:rPr>
              <a:t>Foundations - Linguistics</a:t>
            </a:r>
          </a:p>
        </p:txBody>
      </p:sp>
      <p:sp>
        <p:nvSpPr>
          <p:cNvPr id="126979" name="Rectangle 1027">
            <a:extLst>
              <a:ext uri="{FF2B5EF4-FFF2-40B4-BE49-F238E27FC236}">
                <a16:creationId xmlns:a16="http://schemas.microsoft.com/office/drawing/2014/main" id="{A59E3F1A-6341-BE78-8397-2B41F19F69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Speech demonstrates so much of human intelligence</a:t>
            </a:r>
          </a:p>
          <a:p>
            <a:pPr lvl="1"/>
            <a:r>
              <a:rPr lang="en-US" altLang="en-US"/>
              <a:t>Analysis of human language reveals thought taking place in ways not understood in other settings</a:t>
            </a:r>
          </a:p>
          <a:p>
            <a:pPr lvl="2"/>
            <a:r>
              <a:rPr lang="en-US" altLang="en-US"/>
              <a:t>Children can create sentences they have never heard before</a:t>
            </a:r>
          </a:p>
          <a:p>
            <a:pPr lvl="2"/>
            <a:r>
              <a:rPr lang="en-US" altLang="en-US"/>
              <a:t>Language and thought are believed to be tightly intertwined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C75B47E-B83B-5B4C-D14F-0129D6EE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D27E1E4-C79D-DDAA-6C0F-EE41E7AF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9AA2B-308E-45E8-A930-B0F2316C18BB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79E7AC69-28CE-4A0A-F827-CC76E99F4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Two Views of AI Goals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A98A35E5-224D-81FB-1DA2-767AC801FC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AI is about duplicating what the (human) brain DOES</a:t>
            </a:r>
          </a:p>
          <a:p>
            <a:pPr lvl="1"/>
            <a:r>
              <a:rPr lang="en-US" altLang="en-US"/>
              <a:t>Cognitive Science</a:t>
            </a:r>
          </a:p>
          <a:p>
            <a:endParaRPr lang="en-US" altLang="en-US"/>
          </a:p>
          <a:p>
            <a:r>
              <a:rPr lang="en-US" altLang="en-US"/>
              <a:t>AI is about duplicating what the (human) brain SHOULD do</a:t>
            </a:r>
          </a:p>
          <a:p>
            <a:pPr lvl="1"/>
            <a:r>
              <a:rPr lang="en-US" altLang="en-US"/>
              <a:t>Rationality (doing things logically)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905278E-2C7D-6A4E-82B1-0EA0F794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25A2848-70E4-ED89-4F44-E40418218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8F6B1-99E7-453F-8012-E351B08370D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CC1C040D-2A9E-DFC9-43AA-A45612521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rgbClr val="C5153F"/>
                </a:solidFill>
                <a:cs typeface="Times New Roman" panose="02020603050405020304" pitchFamily="18" charset="0"/>
              </a:rPr>
              <a:t>Cool Stuff in AI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720261B-1816-7BD2-5400-1428E4894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Game playing agents</a:t>
            </a:r>
          </a:p>
          <a:p>
            <a:r>
              <a:rPr lang="en-US" altLang="en-US"/>
              <a:t>Machine learning</a:t>
            </a:r>
          </a:p>
          <a:p>
            <a:r>
              <a:rPr lang="en-US" altLang="en-US"/>
              <a:t>Speech</a:t>
            </a:r>
          </a:p>
          <a:p>
            <a:r>
              <a:rPr lang="en-US" altLang="en-US"/>
              <a:t>Language</a:t>
            </a:r>
          </a:p>
          <a:p>
            <a:r>
              <a:rPr lang="en-US" altLang="en-US"/>
              <a:t>Vision</a:t>
            </a:r>
          </a:p>
          <a:p>
            <a:r>
              <a:rPr lang="en-US" altLang="en-US"/>
              <a:t>Data Mining</a:t>
            </a:r>
          </a:p>
          <a:p>
            <a:r>
              <a:rPr lang="en-US" altLang="en-US"/>
              <a:t>Web agents  …….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EADEDB0-8EEF-231B-240D-D8488DFB7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B5FA3BF-9E27-1235-AE9A-483B48B6D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0AFA3-6CAB-4D52-9B04-70AAA11EF27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173A6CB3-0C7A-D7FC-9138-89A07B687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rgbClr val="C5153F"/>
                </a:solidFill>
                <a:cs typeface="Times New Roman" panose="02020603050405020304" pitchFamily="18" charset="0"/>
              </a:rPr>
              <a:t>Useful Stuff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D394F92-5A1C-B5D5-F119-0D6441643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7391400" cy="4530725"/>
          </a:xfrm>
        </p:spPr>
        <p:txBody>
          <a:bodyPr/>
          <a:lstStyle/>
          <a:p>
            <a:r>
              <a:rPr lang="en-US" altLang="en-US"/>
              <a:t>Medical Diagnosis</a:t>
            </a:r>
          </a:p>
          <a:p>
            <a:r>
              <a:rPr lang="en-US" altLang="en-US"/>
              <a:t>Fraud Detection</a:t>
            </a:r>
          </a:p>
          <a:p>
            <a:r>
              <a:rPr lang="en-US" altLang="en-US"/>
              <a:t>Object Identification</a:t>
            </a:r>
          </a:p>
          <a:p>
            <a:r>
              <a:rPr lang="en-US" altLang="en-US"/>
              <a:t>Space Shuttle Scheduling</a:t>
            </a:r>
          </a:p>
          <a:p>
            <a:r>
              <a:rPr lang="en-US" altLang="en-US"/>
              <a:t>Information Retrieval ….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153C4E0-AAE3-B511-46BE-932F3F69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944C34-F4F2-44BF-4D65-664F41C9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7F4E4-C88D-49F8-858A-FD9423ADA02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37327F1A-0E87-9A1A-2FC9-425B01623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912812"/>
          </a:xfrm>
        </p:spPr>
        <p:txBody>
          <a:bodyPr/>
          <a:lstStyle/>
          <a:p>
            <a:r>
              <a:rPr lang="en-US" altLang="en-US" b="1"/>
              <a:t>Artificial Intelligence</a:t>
            </a:r>
            <a:endParaRPr lang="en-US" altLang="en-US" sz="3400" b="1"/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B6D4F001-0804-6FE3-6F0C-CE306E821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400"/>
              <a:t>Quick Answer from Academia:</a:t>
            </a:r>
          </a:p>
          <a:p>
            <a:pPr lvl="1"/>
            <a:r>
              <a:rPr lang="en-US" altLang="en-US" sz="3000"/>
              <a:t>Modeling human cognition or mental faculty using computers</a:t>
            </a:r>
          </a:p>
          <a:p>
            <a:pPr lvl="1"/>
            <a:r>
              <a:rPr lang="en-US" altLang="en-US" sz="3000"/>
              <a:t>Study of making computers do things which at the moment people better</a:t>
            </a:r>
          </a:p>
          <a:p>
            <a:pPr lvl="1"/>
            <a:r>
              <a:rPr lang="en-US" altLang="en-US" sz="3000"/>
              <a:t> Making computers do things which require intelligence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CBB563D-258D-CC4E-DC47-A0CBAABE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5723C2A-F4E2-9C95-9EC1-B78987BC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E0C3A-7195-477D-9800-03CAC736C7B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305154" name="Rectangle 2">
            <a:extLst>
              <a:ext uri="{FF2B5EF4-FFF2-40B4-BE49-F238E27FC236}">
                <a16:creationId xmlns:a16="http://schemas.microsoft.com/office/drawing/2014/main" id="{7B1A82DF-A6DB-EA31-E121-44FEC15F5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rgbClr val="C5153F"/>
                </a:solidFill>
                <a:cs typeface="Times New Roman" panose="02020603050405020304" pitchFamily="18" charset="0"/>
              </a:rPr>
              <a:t>AI Techniques</a:t>
            </a:r>
          </a:p>
        </p:txBody>
      </p:sp>
      <p:sp>
        <p:nvSpPr>
          <p:cNvPr id="305155" name="Rectangle 3">
            <a:extLst>
              <a:ext uri="{FF2B5EF4-FFF2-40B4-BE49-F238E27FC236}">
                <a16:creationId xmlns:a16="http://schemas.microsoft.com/office/drawing/2014/main" id="{896C9AA8-8D37-8E6F-30CA-7D07D36441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9725"/>
          </a:xfrm>
        </p:spPr>
        <p:txBody>
          <a:bodyPr/>
          <a:lstStyle/>
          <a:p>
            <a:pPr lvl="1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000"/>
              <a:t>Rule-based</a:t>
            </a:r>
          </a:p>
          <a:p>
            <a:pPr lvl="1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000"/>
              <a:t>Fuzzy Logic</a:t>
            </a:r>
          </a:p>
          <a:p>
            <a:pPr lvl="1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000"/>
              <a:t>Neural Networks</a:t>
            </a:r>
          </a:p>
          <a:p>
            <a:pPr lvl="1"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000"/>
              <a:t>Genetic Algorithms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39B270D-2D1A-71AA-4DBC-161D9829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42ABE14-36BA-1F6E-6B3C-FAEB906C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3F3D-D760-4A5A-97B3-AB8D0017C40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CFFB124A-EAC5-395B-40F8-216BC58DB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Components of AI  Program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5A4732A-12DA-F400-E52A-D4E0C1B25C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400"/>
              <a:t>AI techniques must be independent of the problem domain as far as possible.</a:t>
            </a:r>
          </a:p>
          <a:p>
            <a:r>
              <a:rPr lang="en-US" altLang="en-US" sz="3400"/>
              <a:t>AI program should have</a:t>
            </a:r>
            <a:r>
              <a:rPr lang="en-US" altLang="en-US" sz="2600"/>
              <a:t> </a:t>
            </a:r>
          </a:p>
          <a:p>
            <a:pPr lvl="1"/>
            <a:r>
              <a:rPr lang="en-US" altLang="en-US" sz="3000"/>
              <a:t> knowledge base </a:t>
            </a:r>
          </a:p>
          <a:p>
            <a:pPr lvl="1"/>
            <a:r>
              <a:rPr lang="en-US" altLang="en-US" sz="3000"/>
              <a:t> navigational capability</a:t>
            </a:r>
          </a:p>
          <a:p>
            <a:pPr lvl="1"/>
            <a:r>
              <a:rPr lang="en-US" altLang="en-US" sz="3000"/>
              <a:t> inferencing</a:t>
            </a:r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A70B47F-EC19-6584-4A54-D6697519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5971BFD-0004-C680-04E2-413BC4D1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741ED-7BF1-4E10-BB98-724D3D12F483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3603FAD2-A56C-FBBD-AD5F-CF24ABB261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rgbClr val="C5153F"/>
                </a:solidFill>
                <a:cs typeface="Times New Roman" panose="02020603050405020304" pitchFamily="18" charset="0"/>
              </a:rPr>
              <a:t>Knowledge Base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64CF6E6-7864-C8E3-BE5A-269DF7E42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r>
              <a:rPr lang="en-US" altLang="en-US"/>
              <a:t>AI programs should be learning in nature and update its knowledge accordingly. </a:t>
            </a:r>
          </a:p>
          <a:p>
            <a:r>
              <a:rPr lang="en-US" altLang="en-US"/>
              <a:t>Knowledge base consists of facts and rules.</a:t>
            </a:r>
          </a:p>
          <a:p>
            <a:r>
              <a:rPr lang="en-US" altLang="en-US"/>
              <a:t>Characteristics of Knowledge: </a:t>
            </a:r>
          </a:p>
          <a:p>
            <a:pPr lvl="1"/>
            <a:r>
              <a:rPr lang="en-US" altLang="en-US" sz="3000"/>
              <a:t>It </a:t>
            </a:r>
            <a:r>
              <a:rPr lang="en-US" altLang="en-US" sz="2800"/>
              <a:t>is voluminous in nature and requires proper structuring </a:t>
            </a:r>
          </a:p>
          <a:p>
            <a:pPr lvl="1"/>
            <a:r>
              <a:rPr lang="en-US" altLang="en-US" sz="2800"/>
              <a:t> It may be incomplete and imprecise </a:t>
            </a:r>
          </a:p>
          <a:p>
            <a:pPr lvl="1"/>
            <a:r>
              <a:rPr lang="en-US" altLang="en-US" sz="2800"/>
              <a:t> It may keep on changing (dynamic)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90BAE9B-9C36-F152-BF87-C9FC5E0B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792B0FC-2B4C-3730-C9BE-A09DA63F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24EEE-ADE1-4C4E-8CB8-A8E7EFC45583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310274" name="Rectangle 2">
            <a:extLst>
              <a:ext uri="{FF2B5EF4-FFF2-40B4-BE49-F238E27FC236}">
                <a16:creationId xmlns:a16="http://schemas.microsoft.com/office/drawing/2014/main" id="{544FB368-3876-2E8E-F330-A9A88E899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rgbClr val="C5153F"/>
                </a:solidFill>
                <a:cs typeface="Times New Roman" panose="02020603050405020304" pitchFamily="18" charset="0"/>
              </a:rPr>
              <a:t>Navigational Capability</a:t>
            </a: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8EBCA8E8-AD3F-8C50-82F4-06A61333D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467600" cy="4530725"/>
          </a:xfrm>
        </p:spPr>
        <p:txBody>
          <a:bodyPr/>
          <a:lstStyle/>
          <a:p>
            <a:r>
              <a:rPr lang="en-US" altLang="en-US" sz="3200"/>
              <a:t>Navigational capability contains various control strategies</a:t>
            </a:r>
          </a:p>
          <a:p>
            <a:r>
              <a:rPr lang="en-US" altLang="en-US" sz="3200"/>
              <a:t>Control Strategy</a:t>
            </a:r>
          </a:p>
          <a:p>
            <a:pPr lvl="1"/>
            <a:r>
              <a:rPr lang="en-US" altLang="en-US" sz="2800"/>
              <a:t>determines the rule to be applied</a:t>
            </a:r>
          </a:p>
          <a:p>
            <a:pPr lvl="1"/>
            <a:r>
              <a:rPr lang="en-US" altLang="en-US" sz="2800"/>
              <a:t>some heuristics (thump rule) may be applied</a:t>
            </a:r>
          </a:p>
          <a:p>
            <a:endParaRPr lang="en-US" altLang="en-US" sz="3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3F83C22-F08E-5111-3E54-D6E1EF69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05E1E13-ECC8-FD38-5112-C07E7E56A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8BD7-C8FE-455B-966C-D4CAB126823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11298" name="Rectangle 2">
            <a:extLst>
              <a:ext uri="{FF2B5EF4-FFF2-40B4-BE49-F238E27FC236}">
                <a16:creationId xmlns:a16="http://schemas.microsoft.com/office/drawing/2014/main" id="{478425A8-6D5E-9CB6-765D-530742E76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rgbClr val="C5153F"/>
                </a:solidFill>
                <a:cs typeface="Times New Roman" panose="02020603050405020304" pitchFamily="18" charset="0"/>
              </a:rPr>
              <a:t>Inferencing</a:t>
            </a:r>
            <a:br>
              <a:rPr lang="en-US" altLang="en-US" sz="3600" b="1">
                <a:solidFill>
                  <a:srgbClr val="C5153F"/>
                </a:solidFill>
                <a:cs typeface="Times New Roman" panose="02020603050405020304" pitchFamily="18" charset="0"/>
              </a:rPr>
            </a:br>
            <a:endParaRPr lang="en-US" altLang="en-US" sz="3600" b="1">
              <a:solidFill>
                <a:srgbClr val="C5153F"/>
              </a:solidFill>
              <a:cs typeface="Times New Roman" panose="02020603050405020304" pitchFamily="18" charset="0"/>
            </a:endParaRP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E98F5940-EA21-9E4B-9D38-7851039904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086600" cy="4530725"/>
          </a:xfrm>
        </p:spPr>
        <p:txBody>
          <a:bodyPr/>
          <a:lstStyle/>
          <a:p>
            <a:r>
              <a:rPr lang="en-US" altLang="en-US" sz="3200"/>
              <a:t>Inferencing requires </a:t>
            </a:r>
          </a:p>
          <a:p>
            <a:endParaRPr lang="en-US" altLang="en-US" sz="3200"/>
          </a:p>
          <a:p>
            <a:pPr lvl="1"/>
            <a:r>
              <a:rPr lang="en-US" altLang="en-US" sz="2800"/>
              <a:t>search through knowledge base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800"/>
              <a:t>			and </a:t>
            </a:r>
          </a:p>
          <a:p>
            <a:pPr lvl="1"/>
            <a:r>
              <a:rPr lang="en-US" altLang="en-US" sz="2800"/>
              <a:t>derive new knowledge</a:t>
            </a:r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9322308-C137-8F5C-286E-8E498686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A271334-F20F-5E9C-995A-71760B3E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E7BD-4A67-4870-A3F7-39FD9E8CB095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12322" name="Rectangle 2">
            <a:extLst>
              <a:ext uri="{FF2B5EF4-FFF2-40B4-BE49-F238E27FC236}">
                <a16:creationId xmlns:a16="http://schemas.microsoft.com/office/drawing/2014/main" id="{75264466-EB51-83EC-5EBE-C1FAB195E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Sub-areas of AI</a:t>
            </a:r>
            <a:r>
              <a:rPr lang="en-US" altLang="en-US"/>
              <a:t>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480ECB37-6E39-4153-964C-1EBD967DE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Sub areas of AI are: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Knowledge representation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Theorem proving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Game playing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Vommon sense reasoning dealing with uncertainty and decision making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Learning models, inference techniques, pattern recognition, search and matching etc.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Logic (fuzzy, temporal, modal) in AI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Planning and scheduling </a:t>
            </a:r>
            <a:endParaRPr lang="en-US" altLang="en-US" sz="2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8F7C52A-539A-BD44-0461-4F3A3EDCB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1C33512-41DC-2CD6-1AEC-B78AEBD8E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D8B0D-8514-49CF-B004-F3A53F7F332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13346" name="Rectangle 2">
            <a:extLst>
              <a:ext uri="{FF2B5EF4-FFF2-40B4-BE49-F238E27FC236}">
                <a16:creationId xmlns:a16="http://schemas.microsoft.com/office/drawing/2014/main" id="{8CAF57A0-94A9-CCC4-82CF-1FAED55EE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rgbClr val="C5153F"/>
                </a:solidFill>
                <a:cs typeface="Times New Roman" panose="02020603050405020304" pitchFamily="18" charset="0"/>
              </a:rPr>
              <a:t>Sub-areas of AI – Contd..</a:t>
            </a:r>
            <a:br>
              <a:rPr lang="en-US" altLang="en-US" sz="3600" b="1">
                <a:solidFill>
                  <a:srgbClr val="C5153F"/>
                </a:solidFill>
                <a:cs typeface="Times New Roman" panose="02020603050405020304" pitchFamily="18" charset="0"/>
              </a:rPr>
            </a:br>
            <a:endParaRPr lang="en-US" altLang="en-US" sz="3600" b="1">
              <a:solidFill>
                <a:srgbClr val="C5153F"/>
              </a:solidFill>
              <a:cs typeface="Times New Roman" panose="02020603050405020304" pitchFamily="18" charset="0"/>
            </a:endParaRPr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29161BE6-DB26-DB35-9A44-7B8174CAB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Natural language understanding </a:t>
            </a:r>
          </a:p>
          <a:p>
            <a:r>
              <a:rPr lang="en-US" altLang="en-US"/>
              <a:t>Computer vision </a:t>
            </a:r>
          </a:p>
          <a:p>
            <a:r>
              <a:rPr lang="en-US" altLang="en-US"/>
              <a:t>Understanding spoken utterances</a:t>
            </a:r>
          </a:p>
          <a:p>
            <a:r>
              <a:rPr lang="en-US" altLang="en-US"/>
              <a:t>Intelligent tutoring systems </a:t>
            </a:r>
          </a:p>
          <a:p>
            <a:r>
              <a:rPr lang="en-US" altLang="en-US"/>
              <a:t>Robotics </a:t>
            </a:r>
          </a:p>
          <a:p>
            <a:r>
              <a:rPr lang="en-US" altLang="en-US"/>
              <a:t>Machine translation systems</a:t>
            </a:r>
          </a:p>
          <a:p>
            <a:r>
              <a:rPr lang="en-US" altLang="en-US"/>
              <a:t>Expert problem solving </a:t>
            </a:r>
          </a:p>
          <a:p>
            <a:r>
              <a:rPr lang="en-US" altLang="en-US"/>
              <a:t>Neural Networks, AI tools  etc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5BCB354-3F00-6C37-A5FE-F8F589B42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FE87AF-9F08-23BA-7505-D32B8E16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466A-ADC3-4119-B656-9766761DBA23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14370" name="Rectangle 2">
            <a:extLst>
              <a:ext uri="{FF2B5EF4-FFF2-40B4-BE49-F238E27FC236}">
                <a16:creationId xmlns:a16="http://schemas.microsoft.com/office/drawing/2014/main" id="{DA135450-F3D6-8AEC-A5F6-061DCD95E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b="1"/>
              <a:t>Applications</a:t>
            </a:r>
            <a:br>
              <a:rPr lang="en-US" altLang="en-US" sz="3800" b="1"/>
            </a:br>
            <a:endParaRPr lang="en-US" altLang="en-US" sz="3800" b="1"/>
          </a:p>
        </p:txBody>
      </p:sp>
      <p:sp>
        <p:nvSpPr>
          <p:cNvPr id="314371" name="Rectangle 3">
            <a:extLst>
              <a:ext uri="{FF2B5EF4-FFF2-40B4-BE49-F238E27FC236}">
                <a16:creationId xmlns:a16="http://schemas.microsoft.com/office/drawing/2014/main" id="{9D338087-DF19-CCC8-EF74-955315B478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9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Some of the applications are given below: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/>
              <a:t>Business  :</a:t>
            </a:r>
            <a:r>
              <a:rPr lang="en-US" altLang="en-US" sz="2400"/>
              <a:t> Financial strategies, give advice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/>
              <a:t>Engineering:</a:t>
            </a:r>
            <a:r>
              <a:rPr lang="en-US" altLang="en-US" sz="2400"/>
              <a:t> check design, offer suggestions to create new product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/>
              <a:t>Manufacturing:</a:t>
            </a:r>
            <a:r>
              <a:rPr lang="en-US" altLang="en-US" sz="2400"/>
              <a:t> Assembly, inspection &amp; maintenance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/>
              <a:t>Mining:</a:t>
            </a:r>
            <a:r>
              <a:rPr lang="en-US" altLang="en-US" sz="2400"/>
              <a:t> used when conditions are dangerous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/>
              <a:t>Hospital :</a:t>
            </a:r>
            <a:r>
              <a:rPr lang="en-US" altLang="en-US" sz="2400"/>
              <a:t> monitoring, diagnosing &amp; prescribing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/>
              <a:t>Education :</a:t>
            </a:r>
            <a:r>
              <a:rPr lang="en-US" altLang="en-US" sz="2400"/>
              <a:t> In teaching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/>
              <a:t>household :</a:t>
            </a:r>
            <a:r>
              <a:rPr lang="en-US" altLang="en-US" sz="2400"/>
              <a:t> Advice on cooking, shopping etc.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/>
              <a:t>farming :</a:t>
            </a:r>
            <a:r>
              <a:rPr lang="en-US" altLang="en-US" sz="2400"/>
              <a:t> prune trees &amp; selectively harvest mixed crops.</a:t>
            </a:r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CDEE3EE-68F5-3C56-C9F7-034D11D7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627E910-66E8-8331-E227-C9EFBB03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D0CDB-60D8-43FC-A344-1331A9C2A54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63D7EF78-C92C-750B-0517-B327BBF2C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Latest Perception of AI 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AE9D9C28-66DB-B98E-C4D8-7841717444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Three typical components of AI Systems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		THE WORLD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  Perception				Action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/>
              <a:t>				Reasoning</a:t>
            </a:r>
          </a:p>
        </p:txBody>
      </p:sp>
      <p:sp>
        <p:nvSpPr>
          <p:cNvPr id="51206" name="Oval 6">
            <a:extLst>
              <a:ext uri="{FF2B5EF4-FFF2-40B4-BE49-F238E27FC236}">
                <a16:creationId xmlns:a16="http://schemas.microsoft.com/office/drawing/2014/main" id="{D439A5B1-EC6A-36FC-DC04-5EE10083C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733800"/>
            <a:ext cx="19812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Oval 7">
            <a:extLst>
              <a:ext uri="{FF2B5EF4-FFF2-40B4-BE49-F238E27FC236}">
                <a16:creationId xmlns:a16="http://schemas.microsoft.com/office/drawing/2014/main" id="{41D4F056-FE20-BFDD-9A72-52B2F03E0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657600"/>
            <a:ext cx="1905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Oval 8">
            <a:extLst>
              <a:ext uri="{FF2B5EF4-FFF2-40B4-BE49-F238E27FC236}">
                <a16:creationId xmlns:a16="http://schemas.microsoft.com/office/drawing/2014/main" id="{4A476901-CDA0-5ECD-B400-6BDC5E34A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00600"/>
            <a:ext cx="2743200" cy="914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Line 9">
            <a:extLst>
              <a:ext uri="{FF2B5EF4-FFF2-40B4-BE49-F238E27FC236}">
                <a16:creationId xmlns:a16="http://schemas.microsoft.com/office/drawing/2014/main" id="{CA630C2F-5BB2-C616-D9E4-D4B86C004B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3200400"/>
            <a:ext cx="1752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Line 11">
            <a:extLst>
              <a:ext uri="{FF2B5EF4-FFF2-40B4-BE49-F238E27FC236}">
                <a16:creationId xmlns:a16="http://schemas.microsoft.com/office/drawing/2014/main" id="{5E436093-E0C8-89CB-4D59-FBA2FE72565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5800" y="3124200"/>
            <a:ext cx="1828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Line 12">
            <a:extLst>
              <a:ext uri="{FF2B5EF4-FFF2-40B4-BE49-F238E27FC236}">
                <a16:creationId xmlns:a16="http://schemas.microsoft.com/office/drawing/2014/main" id="{DB75221F-B9C6-B49C-9B90-24E28BA49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572000"/>
            <a:ext cx="1524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Line 13">
            <a:extLst>
              <a:ext uri="{FF2B5EF4-FFF2-40B4-BE49-F238E27FC236}">
                <a16:creationId xmlns:a16="http://schemas.microsoft.com/office/drawing/2014/main" id="{3A5FFB9C-A4A4-6690-BF6B-4EC25A0070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419600"/>
            <a:ext cx="990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Line 14">
            <a:extLst>
              <a:ext uri="{FF2B5EF4-FFF2-40B4-BE49-F238E27FC236}">
                <a16:creationId xmlns:a16="http://schemas.microsoft.com/office/drawing/2014/main" id="{0E5F949F-5336-B84E-81B2-1992CBFD3C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4191000"/>
            <a:ext cx="3048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3F2148E-B833-886A-3C09-6C4ED18B3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677542C-ABFB-78A0-3437-FFF7813C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B977-F603-454B-A660-7B6A027924F9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D6F4B77A-48D7-80FD-4CDB-C39162D25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rgbClr val="C5153F"/>
                </a:solidFill>
                <a:cs typeface="Times New Roman" panose="02020603050405020304" pitchFamily="18" charset="0"/>
              </a:rPr>
              <a:t>Recent AI 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11F0FAC4-2397-640D-D196-FB52DE9B29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400"/>
              <a:t>Heavy use of </a:t>
            </a:r>
          </a:p>
          <a:p>
            <a:pPr lvl="1"/>
            <a:r>
              <a:rPr lang="en-US" altLang="en-US" sz="3000"/>
              <a:t>probability theory</a:t>
            </a:r>
          </a:p>
          <a:p>
            <a:pPr lvl="1"/>
            <a:r>
              <a:rPr lang="en-US" altLang="en-US" sz="3000"/>
              <a:t>decision theory</a:t>
            </a:r>
          </a:p>
          <a:p>
            <a:pPr lvl="1"/>
            <a:r>
              <a:rPr lang="en-US" altLang="en-US" sz="3000"/>
              <a:t>statistics</a:t>
            </a:r>
          </a:p>
          <a:p>
            <a:pPr lvl="1"/>
            <a:r>
              <a:rPr lang="en-US" altLang="en-US" sz="3000"/>
              <a:t>logic (fuzzy, modal, temporal)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DA3DB34-223F-DD52-C3BC-F8FD03D6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754F611-233B-2A09-EB8C-C57F7C18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4AA81-5425-4F32-9F07-41B56C05F096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04443A6E-67E4-BF49-231B-628E10564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rgbClr val="C5153F"/>
                </a:solidFill>
              </a:rPr>
              <a:t>More Formal Definition of AI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65749DAC-82A6-7AE4-91CB-7EEC2E06D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>
              <a:spcBef>
                <a:spcPct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000"/>
              <a:t>AI is a branch of computer science which is concerned with the study and creation of computer systems that exhibit</a:t>
            </a:r>
          </a:p>
          <a:p>
            <a:pPr lvl="1" algn="just">
              <a:spcBef>
                <a:spcPct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en-US" altLang="en-US" sz="3000"/>
          </a:p>
          <a:p>
            <a:pPr lvl="3" algn="just">
              <a:spcBef>
                <a:spcPct val="0"/>
              </a:spcBef>
              <a:buClr>
                <a:schemeClr val="tx2"/>
              </a:buClr>
              <a:buSzPct val="65000"/>
            </a:pPr>
            <a:r>
              <a:rPr lang="en-US" altLang="en-US" sz="2800"/>
              <a:t>some form of intelligence </a:t>
            </a:r>
          </a:p>
          <a:p>
            <a:pPr lvl="3" algn="just">
              <a:spcBef>
                <a:spcPct val="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800"/>
              <a:t>		OR</a:t>
            </a:r>
          </a:p>
          <a:p>
            <a:pPr lvl="3" algn="just">
              <a:spcBef>
                <a:spcPct val="0"/>
              </a:spcBef>
              <a:buClr>
                <a:schemeClr val="tx2"/>
              </a:buClr>
              <a:buSzPct val="65000"/>
            </a:pPr>
            <a:r>
              <a:rPr lang="en-US" altLang="en-US" sz="2800"/>
              <a:t>those characteristics which we associate with intelligence in human behavior</a:t>
            </a:r>
            <a:endParaRPr lang="en-US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FA83521-0256-5308-905B-58777948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95AF49-B112-E87F-D73F-4BDE8B45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276E9-7AC1-4192-B1D0-48D43028A21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235522" name="Rectangle 2">
            <a:extLst>
              <a:ext uri="{FF2B5EF4-FFF2-40B4-BE49-F238E27FC236}">
                <a16:creationId xmlns:a16="http://schemas.microsoft.com/office/drawing/2014/main" id="{9282F08C-252F-9A19-7533-75BAAC434D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772400" cy="762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BB28A4CA-26D8-6775-CAAC-3F9CFDB6C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162800" cy="5105400"/>
          </a:xfrm>
        </p:spPr>
        <p:txBody>
          <a:bodyPr/>
          <a:lstStyle/>
          <a:p>
            <a:pPr algn="just">
              <a:spcBef>
                <a:spcPct val="50000"/>
              </a:spcBef>
            </a:pPr>
            <a:r>
              <a:rPr lang="en-US" altLang="en-US">
                <a:cs typeface="Times New Roman" panose="02020603050405020304" pitchFamily="18" charset="0"/>
              </a:rPr>
              <a:t>AI is a broad area consisting of different fields, from machine vision,   expert systems to the creation of machines that can "think".</a:t>
            </a:r>
          </a:p>
          <a:p>
            <a:pPr algn="just">
              <a:spcBef>
                <a:spcPct val="50000"/>
              </a:spcBef>
            </a:pPr>
            <a:r>
              <a:rPr lang="en-US" altLang="en-US">
                <a:cs typeface="Times New Roman" panose="02020603050405020304" pitchFamily="18" charset="0"/>
              </a:rPr>
              <a:t>In order to classify machines as "thinking", it is necessary to define intelligence.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55D94D1-6384-76AA-016B-1F2B853B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B77EDB-071C-7C86-20CB-1250356A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7D7A-2D12-484A-A971-5E77686B4C8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304130" name="Rectangle 2">
            <a:extLst>
              <a:ext uri="{FF2B5EF4-FFF2-40B4-BE49-F238E27FC236}">
                <a16:creationId xmlns:a16="http://schemas.microsoft.com/office/drawing/2014/main" id="{644C2264-DE37-6633-6C6C-6E79FCE6B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rgbClr val="C5153F"/>
                </a:solidFill>
              </a:rPr>
              <a:t>What is Intelligence?</a:t>
            </a:r>
          </a:p>
        </p:txBody>
      </p:sp>
      <p:sp>
        <p:nvSpPr>
          <p:cNvPr id="304131" name="Rectangle 3">
            <a:extLst>
              <a:ext uri="{FF2B5EF4-FFF2-40B4-BE49-F238E27FC236}">
                <a16:creationId xmlns:a16="http://schemas.microsoft.com/office/drawing/2014/main" id="{9A55762D-29C3-9E4C-678C-A0655E380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683125"/>
          </a:xfrm>
        </p:spPr>
        <p:txBody>
          <a:bodyPr/>
          <a:lstStyle/>
          <a:p>
            <a:pPr algn="just"/>
            <a:r>
              <a:rPr lang="en-US" altLang="en-US"/>
              <a:t>Intelligence is a property of mind that encompasses many related mental abilities, such as the capabilities to </a:t>
            </a:r>
          </a:p>
          <a:p>
            <a:pPr lvl="1" algn="just"/>
            <a:r>
              <a:rPr lang="en-US" altLang="en-US"/>
              <a:t>     reason</a:t>
            </a:r>
          </a:p>
          <a:p>
            <a:pPr lvl="1" algn="just"/>
            <a:r>
              <a:rPr lang="en-US" altLang="en-US"/>
              <a:t>     plan </a:t>
            </a:r>
          </a:p>
          <a:p>
            <a:pPr lvl="1" algn="just"/>
            <a:r>
              <a:rPr lang="en-US" altLang="en-US"/>
              <a:t>     solve problems</a:t>
            </a:r>
          </a:p>
          <a:p>
            <a:pPr lvl="1" algn="just"/>
            <a:r>
              <a:rPr lang="en-US" altLang="en-US"/>
              <a:t>     think abstractly </a:t>
            </a:r>
          </a:p>
          <a:p>
            <a:pPr lvl="1" algn="just"/>
            <a:r>
              <a:rPr lang="en-US" altLang="en-US"/>
              <a:t>     comprehend ideas and language and </a:t>
            </a:r>
          </a:p>
          <a:p>
            <a:pPr lvl="1" algn="just"/>
            <a:r>
              <a:rPr lang="en-US" altLang="en-US"/>
              <a:t>     learn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C2D2C24-7F5E-A5CD-14F4-3EB8AD31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1B641F-3F31-33B6-E774-DFC62485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B353A-34F8-422A-871D-BB8609CFD11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306178" name="Rectangle 2">
            <a:extLst>
              <a:ext uri="{FF2B5EF4-FFF2-40B4-BE49-F238E27FC236}">
                <a16:creationId xmlns:a16="http://schemas.microsoft.com/office/drawing/2014/main" id="{38AFE4F7-E2DD-AAC8-AE13-5AE102B41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/>
              <a:t>Characteristics of AI systems</a:t>
            </a:r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F4A201B1-78D0-67FD-F9AF-0974974D8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learn new concepts and tasks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reason and draw useful conclusions about the world around us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remember complicated interrelated facts and draw conclusions from them (inference)</a:t>
            </a:r>
          </a:p>
          <a:p>
            <a:pPr>
              <a:lnSpc>
                <a:spcPct val="90000"/>
              </a:lnSpc>
            </a:pPr>
            <a:r>
              <a:rPr lang="en-US" altLang="en-US"/>
              <a:t>understand a natural language or perceive and comprehend a visual scene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look through cameras and see what's there (vision), to move themselves and objects around in the real world (robotics)</a:t>
            </a:r>
            <a:endParaRPr lang="en-US" altLang="en-US"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39034CD-8D5B-A5C3-184A-E430C4E3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7716054-B4BF-F6FA-1560-0FE218C8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D5F6-BF52-4A11-9BBF-FD63CA5A5E2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307202" name="Rectangle 2">
            <a:extLst>
              <a:ext uri="{FF2B5EF4-FFF2-40B4-BE49-F238E27FC236}">
                <a16:creationId xmlns:a16="http://schemas.microsoft.com/office/drawing/2014/main" id="{BCA7291F-4AB4-CF67-D0BF-22E0C6056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/>
              <a:t>Contd..</a:t>
            </a: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05D1FC88-B365-CFCE-B3FE-C834833AA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/>
              <a:t>plan sequences of actions to complete a goal</a:t>
            </a:r>
          </a:p>
          <a:p>
            <a:r>
              <a:rPr lang="en-US" altLang="en-US" sz="2600"/>
              <a:t>offer advice based on rules and situations</a:t>
            </a:r>
          </a:p>
          <a:p>
            <a:r>
              <a:rPr lang="en-US" altLang="en-US" sz="2600"/>
              <a:t>may not necessarily imitate human senses and thought processes</a:t>
            </a:r>
            <a:r>
              <a:rPr lang="en-US" altLang="en-US"/>
              <a:t> </a:t>
            </a:r>
          </a:p>
          <a:p>
            <a:pPr lvl="1"/>
            <a:r>
              <a:rPr lang="en-US" altLang="en-US" sz="2400"/>
              <a:t>but indeed, in performing some tasks differently, they may actually exceed human abilities</a:t>
            </a:r>
          </a:p>
          <a:p>
            <a:r>
              <a:rPr lang="en-US" altLang="en-US" sz="2600"/>
              <a:t>capable of performing intelligent tasks effectively and efficiently </a:t>
            </a:r>
          </a:p>
          <a:p>
            <a:r>
              <a:rPr lang="en-US" altLang="en-US" sz="2600"/>
              <a:t>perform tasks that require high levels of intelligence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A7E5B64-871E-DC64-4328-5EB3DD84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Prof Saroj Kaushik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9A0FC6A-AC29-297D-E999-D4E729F0E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16E98-773D-44FF-BB25-A4822FD725A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C48D9522-7D8E-6078-6E1D-6E290286E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>
                <a:solidFill>
                  <a:srgbClr val="C5153F"/>
                </a:solidFill>
              </a:rPr>
              <a:t>Understanding of AI</a:t>
            </a:r>
            <a:br>
              <a:rPr lang="en-US" altLang="en-US" sz="3600" b="1">
                <a:solidFill>
                  <a:srgbClr val="C5153F"/>
                </a:solidFill>
              </a:rPr>
            </a:br>
            <a:endParaRPr lang="en-US" altLang="en-US" sz="3600" b="1">
              <a:solidFill>
                <a:srgbClr val="C5153F"/>
              </a:solidFill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A9867DC6-9306-49E0-C6E5-47B60B2FA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algn="just"/>
            <a:r>
              <a:rPr lang="en-US" altLang="en-US"/>
              <a:t>AI techniques and ideas seem to be harder to understand than most things in computer science</a:t>
            </a:r>
          </a:p>
          <a:p>
            <a:pPr algn="just"/>
            <a:endParaRPr lang="en-US" altLang="en-US"/>
          </a:p>
          <a:p>
            <a:pPr algn="just"/>
            <a:r>
              <a:rPr lang="en-US" altLang="en-US"/>
              <a:t>AI shows best on complex problems for which general principles don't help much, though there are a few useful general principles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932</TotalTime>
  <Words>1840</Words>
  <Application>Microsoft Office PowerPoint</Application>
  <PresentationFormat>On-screen Show (4:3)</PresentationFormat>
  <Paragraphs>348</Paragraphs>
  <Slides>39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Times New Roman</vt:lpstr>
      <vt:lpstr>Garamond</vt:lpstr>
      <vt:lpstr>Arial</vt:lpstr>
      <vt:lpstr>Wingdings</vt:lpstr>
      <vt:lpstr>Edge</vt:lpstr>
      <vt:lpstr>Introduction to Artificial Intelligence</vt:lpstr>
      <vt:lpstr>Contents</vt:lpstr>
      <vt:lpstr>Artificial Intelligence</vt:lpstr>
      <vt:lpstr>More Formal Definition of AI</vt:lpstr>
      <vt:lpstr>PowerPoint Presentation</vt:lpstr>
      <vt:lpstr>What is Intelligence?</vt:lpstr>
      <vt:lpstr>Characteristics of AI systems</vt:lpstr>
      <vt:lpstr>Contd..</vt:lpstr>
      <vt:lpstr>Understanding of AI </vt:lpstr>
      <vt:lpstr>PowerPoint Presentation</vt:lpstr>
      <vt:lpstr>PowerPoint Presentation</vt:lpstr>
      <vt:lpstr>Categories of AI System</vt:lpstr>
      <vt:lpstr>Systems that think like humans</vt:lpstr>
      <vt:lpstr>Systems that act like humans</vt:lpstr>
      <vt:lpstr>Systems that think rationally</vt:lpstr>
      <vt:lpstr>Systems that act rationally</vt:lpstr>
      <vt:lpstr>The Turing Test  </vt:lpstr>
      <vt:lpstr>ELIZA</vt:lpstr>
      <vt:lpstr>PowerPoint Presentation</vt:lpstr>
      <vt:lpstr>PowerPoint Presentation</vt:lpstr>
      <vt:lpstr>PowerPoint Presentation</vt:lpstr>
      <vt:lpstr>Foundations of AI</vt:lpstr>
      <vt:lpstr>Foundations - Mathematics</vt:lpstr>
      <vt:lpstr>Foundations - Neuroscience</vt:lpstr>
      <vt:lpstr>Foundations – Control Theory</vt:lpstr>
      <vt:lpstr>Foundations - Linguistics</vt:lpstr>
      <vt:lpstr>Two Views of AI Goals</vt:lpstr>
      <vt:lpstr>Cool Stuff in AI</vt:lpstr>
      <vt:lpstr>Useful Stuff</vt:lpstr>
      <vt:lpstr>AI Techniques</vt:lpstr>
      <vt:lpstr>Components of AI  Program</vt:lpstr>
      <vt:lpstr>Knowledge Base</vt:lpstr>
      <vt:lpstr>Navigational Capability</vt:lpstr>
      <vt:lpstr>Inferencing </vt:lpstr>
      <vt:lpstr>Sub-areas of AI  </vt:lpstr>
      <vt:lpstr>Sub-areas of AI – Contd.. </vt:lpstr>
      <vt:lpstr>Applications </vt:lpstr>
      <vt:lpstr>Latest Perception of AI </vt:lpstr>
      <vt:lpstr>Recent AI </vt:lpstr>
    </vt:vector>
  </TitlesOfParts>
  <Company>IITD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AI?</dc:title>
  <dc:creator>Saroj K</dc:creator>
  <cp:lastModifiedBy>HASNAIN POONJA</cp:lastModifiedBy>
  <cp:revision>162</cp:revision>
  <dcterms:created xsi:type="dcterms:W3CDTF">2003-07-11T07:17:15Z</dcterms:created>
  <dcterms:modified xsi:type="dcterms:W3CDTF">2025-07-13T15:05:33Z</dcterms:modified>
</cp:coreProperties>
</file>