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8" r:id="rId11"/>
    <p:sldId id="278" r:id="rId12"/>
    <p:sldId id="279" r:id="rId13"/>
    <p:sldId id="280" r:id="rId14"/>
    <p:sldId id="281" r:id="rId15"/>
    <p:sldId id="264" r:id="rId16"/>
    <p:sldId id="273" r:id="rId17"/>
    <p:sldId id="272" r:id="rId18"/>
    <p:sldId id="277" r:id="rId19"/>
    <p:sldId id="276" r:id="rId20"/>
    <p:sldId id="282" r:id="rId21"/>
    <p:sldId id="270" r:id="rId22"/>
    <p:sldId id="283" r:id="rId2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B6E38311-3505-4E72-B588-950C3235202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873C9DB2-BDA0-4565-955B-10572FF7593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707AD-BD70-46C7-89B2-FF8745C639C1}" type="slidenum">
              <a:rPr lang="en-US"/>
              <a:pPr/>
              <a:t>14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707AD-BD70-46C7-89B2-FF8745C639C1}" type="slidenum">
              <a:rPr lang="en-US"/>
              <a:pPr/>
              <a:t>21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25EA2239-4757-4B5E-8A5C-E81EF14BEB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86B73-2F4F-44A5-807A-A218C41C46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FCA36-77A1-4F67-AEC8-F6AD8E96C0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33D91-808B-4ABD-AEB2-2EC9E6E170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DD3E8-843F-4E5C-969E-2EB9CEE10E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D3C47-84B2-47FE-A996-F968FC8C2A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17271-5B0F-4CEE-9BDF-E2F86E3B71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ADD30-1BF5-43F8-AB51-9E28CE0008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E9E34-26D6-43CE-9154-DCE886B90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6AFF9-95E4-420C-94F1-A1B92D14E6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BC385F-D86D-4DA9-A959-2273B97FAE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5F5EAE7F-220F-40C6-84EA-EAC265F0757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Mughal_Empire" TargetMode="External"/><Relationship Id="rId4" Type="http://schemas.openxmlformats.org/officeDocument/2006/relationships/hyperlink" Target="http://en.wikipedia.org/wiki/Indi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Café Bistro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Business Plan</a:t>
            </a:r>
          </a:p>
        </p:txBody>
      </p:sp>
      <p:pic>
        <p:nvPicPr>
          <p:cNvPr id="16390" name="Picture 6" descr="Logo placeholder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238999" y="5240561"/>
            <a:ext cx="1182657" cy="112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C:\Users\hasnainpc\Desktop\study\bmgt 100\pics\tandoori-chick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572000"/>
            <a:ext cx="2286000" cy="2286000"/>
          </a:xfrm>
          <a:prstGeom prst="rect">
            <a:avLst/>
          </a:prstGeom>
          <a:noFill/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Objectives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Have up to 150% profit margin on food products</a:t>
            </a:r>
          </a:p>
          <a:p>
            <a:pPr lvl="1"/>
            <a:r>
              <a:rPr lang="en-US" dirty="0" smtClean="0"/>
              <a:t>Have up to 20% profit margin on beverages</a:t>
            </a:r>
          </a:p>
          <a:p>
            <a:pPr lvl="1"/>
            <a:r>
              <a:rPr lang="en-US" dirty="0" smtClean="0"/>
              <a:t>Have up to 300% profit margin on Hookah’s</a:t>
            </a:r>
          </a:p>
          <a:p>
            <a:pPr lvl="1"/>
            <a:r>
              <a:rPr lang="en-US" dirty="0" smtClean="0"/>
              <a:t>Give side dishes and unlimited charcoal for smoking Hookah complimentary unlike competitors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Requirements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Chef’s, cook, Waiters, Cleaners, Manager</a:t>
            </a:r>
            <a:endParaRPr lang="en-US" dirty="0"/>
          </a:p>
          <a:p>
            <a:pPr lvl="1"/>
            <a:r>
              <a:rPr lang="en-US" dirty="0" smtClean="0"/>
              <a:t>Ovens, Kitchen Supply, Music system, Air conditioning, strong WI-FI System</a:t>
            </a:r>
            <a:endParaRPr lang="en-US" dirty="0"/>
          </a:p>
          <a:p>
            <a:pPr lvl="1"/>
            <a:r>
              <a:rPr lang="en-US" dirty="0" smtClean="0"/>
              <a:t>Personal Capital, Personal loan, Bank loan</a:t>
            </a:r>
            <a:endParaRPr lang="en-US" dirty="0"/>
          </a:p>
          <a:p>
            <a:pPr lvl="1"/>
            <a:r>
              <a:rPr lang="en-US" dirty="0" smtClean="0"/>
              <a:t>Distribute flyer’s across Colleges, TV and Radio </a:t>
            </a:r>
            <a:r>
              <a:rPr lang="en-US" dirty="0" err="1" smtClean="0"/>
              <a:t>advertisemens</a:t>
            </a:r>
            <a:endParaRPr lang="en-US" dirty="0"/>
          </a:p>
          <a:p>
            <a:pPr lvl="1"/>
            <a:r>
              <a:rPr lang="en-US" dirty="0" smtClean="0"/>
              <a:t>Al-</a:t>
            </a:r>
            <a:r>
              <a:rPr lang="en-US" dirty="0" err="1" smtClean="0"/>
              <a:t>Fakher</a:t>
            </a:r>
            <a:r>
              <a:rPr lang="en-US" dirty="0" smtClean="0"/>
              <a:t> </a:t>
            </a:r>
            <a:r>
              <a:rPr lang="en-US" dirty="0" err="1" smtClean="0"/>
              <a:t>Mollases</a:t>
            </a:r>
            <a:r>
              <a:rPr lang="en-US" dirty="0" smtClean="0"/>
              <a:t>, Charcoal, </a:t>
            </a:r>
            <a:r>
              <a:rPr lang="en-US" dirty="0" err="1" smtClean="0"/>
              <a:t>Aunthentic</a:t>
            </a:r>
            <a:r>
              <a:rPr lang="en-US" dirty="0" smtClean="0"/>
              <a:t> </a:t>
            </a:r>
            <a:r>
              <a:rPr lang="en-US" dirty="0" err="1" smtClean="0"/>
              <a:t>Massala’s</a:t>
            </a:r>
            <a:r>
              <a:rPr lang="en-US" dirty="0" smtClean="0"/>
              <a:t> (spices), Vegetable, Meat and Rice</a:t>
            </a:r>
            <a:endParaRPr lang="en-US" dirty="0"/>
          </a:p>
          <a:p>
            <a:pPr lvl="1"/>
            <a:r>
              <a:rPr lang="en-US" dirty="0" smtClean="0"/>
              <a:t>Transport, Security, Valet parking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Risks and Rewards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turn out of guests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Use more promotion techniques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Set up initial discounts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Dislike of taste in food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Can change the menu accordingly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Note down the majority of regular ethnic group visiting, and modify recipes and menu to meet their taste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hasnainpc\Desktop\study\bmgt 100\pics\spiced-chai-te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1752600" cy="1752600"/>
          </a:xfrm>
          <a:prstGeom prst="rect">
            <a:avLst/>
          </a:prstGeom>
          <a:noFill/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Risks and Rewards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Dislike of Smokey ambience due to Hookah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Could make separate smoking and non-smoking zones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Food and Beverage industry is the currently the fastest growing industry in the financial capital of India</a:t>
            </a:r>
            <a:endParaRPr lang="en-US" dirty="0"/>
          </a:p>
          <a:p>
            <a:r>
              <a:rPr lang="en-US" dirty="0" smtClean="0"/>
              <a:t>Average Mumbaikar spends 70% of his time eating out per research done by the IIT University</a:t>
            </a:r>
          </a:p>
          <a:p>
            <a:r>
              <a:rPr lang="en-US" dirty="0" smtClean="0"/>
              <a:t>Can become the no one provider for Hookah’s, snacks and Coffee as everything is available in one place at reasonable prices and excellent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Issues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Educating people on Tobacco free herbal molasses</a:t>
            </a:r>
            <a:endParaRPr lang="en-US" dirty="0"/>
          </a:p>
          <a:p>
            <a:pPr lvl="1"/>
            <a:r>
              <a:rPr lang="en-US" dirty="0" smtClean="0"/>
              <a:t>If not addressed early enough, can have an negative image on Hookah smoking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Licensing:  Obtaining a license for indoor smoking could be a hassle as local authorities also have to be educated about tobacco fee herbal molasses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Planning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take a 20,000$ loan from an angel Investor.</a:t>
            </a:r>
          </a:p>
          <a:p>
            <a:r>
              <a:rPr lang="en-US" dirty="0" smtClean="0"/>
              <a:t>Angel Investor to act as an mentor and a sleeping partner.</a:t>
            </a:r>
          </a:p>
          <a:p>
            <a:r>
              <a:rPr lang="en-US" dirty="0" smtClean="0"/>
              <a:t>To have an additional 5000$ ready to deploy if need arises.</a:t>
            </a:r>
          </a:p>
          <a:p>
            <a:r>
              <a:rPr lang="en-US" dirty="0" smtClean="0"/>
              <a:t>After loan is complete, angel investor will still be considered a partner in the business.</a:t>
            </a:r>
          </a:p>
          <a:p>
            <a:r>
              <a:rPr lang="en-US" dirty="0" smtClean="0"/>
              <a:t>Commence business in 2010, plan to acquire the required loan amount by the end of 2009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0"/>
            <a:ext cx="5257800" cy="680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sheet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0"/>
            <a:ext cx="5257800" cy="680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P&amp;L Projection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0"/>
            <a:ext cx="5257800" cy="680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P&amp;L Projection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0"/>
            <a:ext cx="5257800" cy="680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P&amp;L Projection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_portrait_of_a_royal_servant_md3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-23129"/>
            <a:ext cx="4800600" cy="6881129"/>
          </a:xfrm>
          <a:prstGeom prst="rect">
            <a:avLst/>
          </a:prstGeom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 smtClean="0"/>
              <a:t>We are Committed to using the finest ingredients in our recipes.  We make you feel royal.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0"/>
            <a:ext cx="5257800" cy="680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10400" cy="1066800"/>
          </a:xfrm>
        </p:spPr>
        <p:txBody>
          <a:bodyPr/>
          <a:lstStyle/>
          <a:p>
            <a:r>
              <a:rPr lang="en-US" dirty="0" smtClean="0"/>
              <a:t>Three year Cash-flow Projection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Café Bistro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Business Plan</a:t>
            </a:r>
          </a:p>
        </p:txBody>
      </p:sp>
      <p:pic>
        <p:nvPicPr>
          <p:cNvPr id="16390" name="Picture 6" descr="Logo placeholder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238999" y="5240561"/>
            <a:ext cx="1182657" cy="112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:\Users\hasnainpc\Desktop\OgAAAJ9Wwh5O3JHu_FAsfPZfl1jFogULAumPbG6nzgEzKWxFBL6DjJO5gDYMgy8Kh0Q3sNXByhb43QFuEHa4CUMtCpEAm1T1UOE_rFaJ9FXfbiwHNw3qDQkb5qrL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276600" y="4229100"/>
            <a:ext cx="3505200" cy="2628900"/>
          </a:xfrm>
          <a:prstGeom prst="rect">
            <a:avLst/>
          </a:prstGeom>
          <a:noFill/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Partners - </a:t>
            </a:r>
            <a:r>
              <a:rPr lang="en-US" dirty="0" err="1" smtClean="0"/>
              <a:t>Shabbir</a:t>
            </a:r>
            <a:r>
              <a:rPr lang="en-US" dirty="0" smtClean="0"/>
              <a:t> </a:t>
            </a:r>
            <a:r>
              <a:rPr lang="en-US" dirty="0" err="1" smtClean="0"/>
              <a:t>Attarwala</a:t>
            </a:r>
            <a:r>
              <a:rPr lang="en-US" dirty="0" smtClean="0"/>
              <a:t>, </a:t>
            </a:r>
            <a:r>
              <a:rPr lang="en-US" dirty="0" err="1" smtClean="0"/>
              <a:t>Huzaifa</a:t>
            </a:r>
            <a:r>
              <a:rPr lang="en-US" dirty="0" smtClean="0"/>
              <a:t>, </a:t>
            </a:r>
            <a:r>
              <a:rPr lang="en-US" dirty="0" err="1" smtClean="0"/>
              <a:t>Gabaji</a:t>
            </a:r>
            <a:r>
              <a:rPr lang="en-US" dirty="0" smtClean="0"/>
              <a:t>, </a:t>
            </a:r>
            <a:r>
              <a:rPr lang="en-US" dirty="0" err="1" smtClean="0"/>
              <a:t>Hasnain</a:t>
            </a:r>
            <a:r>
              <a:rPr lang="en-US" dirty="0" smtClean="0"/>
              <a:t> and Mohan</a:t>
            </a:r>
            <a:endParaRPr lang="en-US" dirty="0"/>
          </a:p>
          <a:p>
            <a:r>
              <a:rPr lang="en-US" dirty="0" smtClean="0"/>
              <a:t>Have catered to India’s finest restaurants such as The </a:t>
            </a:r>
            <a:r>
              <a:rPr lang="en-US" dirty="0" err="1" smtClean="0"/>
              <a:t>Taj</a:t>
            </a:r>
            <a:r>
              <a:rPr lang="en-US" dirty="0" smtClean="0"/>
              <a:t>, Hotel </a:t>
            </a:r>
            <a:r>
              <a:rPr lang="en-US" dirty="0" err="1" smtClean="0"/>
              <a:t>Leela</a:t>
            </a:r>
            <a:r>
              <a:rPr lang="en-US" dirty="0" smtClean="0"/>
              <a:t>, J.W </a:t>
            </a:r>
            <a:r>
              <a:rPr lang="en-US" dirty="0" err="1" smtClean="0"/>
              <a:t>Mariiot</a:t>
            </a:r>
            <a:r>
              <a:rPr lang="en-US" dirty="0" smtClean="0"/>
              <a:t> and many more</a:t>
            </a:r>
            <a:endParaRPr lang="en-US" dirty="0"/>
          </a:p>
          <a:p>
            <a:r>
              <a:rPr lang="en-US" dirty="0" smtClean="0"/>
              <a:t>Experience from over 60 years</a:t>
            </a:r>
          </a:p>
          <a:p>
            <a:r>
              <a:rPr lang="en-US" dirty="0" smtClean="0"/>
              <a:t>Partners are from different ethnical Indian backgrounds who have served also for foreign restaurants and hotels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hasnainpc\Desktop\study\bmgt 100\pics\lady-hook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1771048" cy="2438400"/>
          </a:xfrm>
          <a:prstGeom prst="rect">
            <a:avLst/>
          </a:prstGeom>
          <a:noFill/>
        </p:spPr>
      </p:pic>
      <p:pic>
        <p:nvPicPr>
          <p:cNvPr id="1027" name="Picture 3" descr="C:\Users\hasnainpc\Desktop\study\bmgt 100\pics\hookah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29050"/>
            <a:ext cx="2521305" cy="3028950"/>
          </a:xfrm>
          <a:prstGeom prst="rect">
            <a:avLst/>
          </a:prstGeom>
          <a:noFill/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6934200" cy="1066800"/>
          </a:xfrm>
        </p:spPr>
        <p:txBody>
          <a:bodyPr/>
          <a:lstStyle/>
          <a:p>
            <a:r>
              <a:rPr lang="en-US" dirty="0"/>
              <a:t>Market 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concept of hookah originated In </a:t>
            </a:r>
            <a:r>
              <a:rPr lang="en-US" dirty="0" smtClean="0">
                <a:hlinkClick r:id="rId4" tooltip="India"/>
              </a:rPr>
              <a:t>India</a:t>
            </a:r>
            <a:r>
              <a:rPr lang="en-US" dirty="0" smtClean="0"/>
              <a:t>, once the province of the wealthy, it was tremendously popular especially during </a:t>
            </a:r>
            <a:r>
              <a:rPr lang="en-US" dirty="0" smtClean="0">
                <a:hlinkClick r:id="rId5" tooltip="Mughal Empire"/>
              </a:rPr>
              <a:t>Mughal</a:t>
            </a:r>
            <a:r>
              <a:rPr lang="en-US" dirty="0" smtClean="0"/>
              <a:t> rule. It is once again garnering the attention of the masses. The use of hookahs from ancient times in India was not only a custom, but a matter of prestige. Rich and landed classes would smoke hookahs.  “Wikipedia”</a:t>
            </a:r>
          </a:p>
          <a:p>
            <a:r>
              <a:rPr lang="en-US" dirty="0" smtClean="0"/>
              <a:t>Smoking molasses in a hookah is now becoming popular amongst the youth in India. It is a growing trend amongst youngsters and adolescents. There are several chain clubs, bars and coffee shops in India offering a variety of hookahs. The new trends emerging are that of non-tobacco hookahs with herbal flavors.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Hookah and Coffee and Snacks which can be consumed together with hygienic and professional standards which do not exist yet in Bombay, and this is a market yet to be exploited</a:t>
            </a:r>
            <a:endParaRPr lang="en-US" dirty="0"/>
          </a:p>
          <a:p>
            <a:pPr lvl="1"/>
            <a:r>
              <a:rPr lang="en-US" dirty="0" smtClean="0"/>
              <a:t>Consumers often find themselves either in either unhygienic or find themselves in bad social environment when consuming these essential food and beverages.</a:t>
            </a:r>
          </a:p>
          <a:p>
            <a:pPr lvl="1"/>
            <a:r>
              <a:rPr lang="en-US" dirty="0" smtClean="0"/>
              <a:t>Mediocre dealers and professionals can have meetings, without having to shell out high hotel fares in a city like Bombay</a:t>
            </a:r>
          </a:p>
          <a:p>
            <a:pPr lvl="1"/>
            <a:r>
              <a:rPr lang="en-US" dirty="0" smtClean="0"/>
              <a:t>A nice clean and economically balanced place for students to hangout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hasnainpc\Desktop\study\bmgt 100\pics\chai lat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38601"/>
            <a:ext cx="1762123" cy="2819399"/>
          </a:xfrm>
          <a:prstGeom prst="rect">
            <a:avLst/>
          </a:prstGeom>
          <a:noFill/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Concept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import world class hookahs and tobacco free molasses from UAE</a:t>
            </a:r>
          </a:p>
          <a:p>
            <a:r>
              <a:rPr lang="en-US" dirty="0" smtClean="0"/>
              <a:t>To serve multi-cuisine Indian food at relatively low prices</a:t>
            </a:r>
          </a:p>
          <a:p>
            <a:r>
              <a:rPr lang="en-US" dirty="0" smtClean="0"/>
              <a:t>Create standards for hygiene and customer service</a:t>
            </a:r>
          </a:p>
          <a:p>
            <a:r>
              <a:rPr lang="en-US" dirty="0" smtClean="0"/>
              <a:t>A clean place </a:t>
            </a:r>
            <a:r>
              <a:rPr lang="en-US" smtClean="0"/>
              <a:t>with </a:t>
            </a:r>
            <a:r>
              <a:rPr lang="en-US" smtClean="0"/>
              <a:t>a </a:t>
            </a:r>
            <a:r>
              <a:rPr lang="en-US" dirty="0" smtClean="0"/>
              <a:t>royal Persian theme</a:t>
            </a:r>
          </a:p>
          <a:p>
            <a:r>
              <a:rPr lang="en-US" dirty="0" smtClean="0"/>
              <a:t>Treat customers royally as if treated like Sheikhs of the Gulf</a:t>
            </a:r>
          </a:p>
          <a:p>
            <a:r>
              <a:rPr lang="en-US" dirty="0" smtClean="0"/>
              <a:t>Create an ambience of ancient Mughal culture mixed with modern Indian standards and music</a:t>
            </a:r>
            <a:endParaRPr lang="en-US" dirty="0"/>
          </a:p>
        </p:txBody>
      </p:sp>
      <p:pic>
        <p:nvPicPr>
          <p:cNvPr id="6" name="Picture 2" descr="C:\Users\hasnainpc\Desktop\study\bmgt 100\pics\hook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805052" cy="2276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competition from various Hookah parlors around the city including Sheeha's, Hookah &amp; Tikka, Bethaq.</a:t>
            </a:r>
          </a:p>
          <a:p>
            <a:r>
              <a:rPr lang="en-US" dirty="0" smtClean="0"/>
              <a:t>These serve to either a very elite group of citizens or have very low hygienic standards</a:t>
            </a:r>
          </a:p>
          <a:p>
            <a:r>
              <a:rPr lang="en-US" dirty="0" smtClean="0"/>
              <a:t>Lack in food and customer satisfaction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Café Bistro will strive to compete with hygienic and customer royalty</a:t>
            </a:r>
          </a:p>
          <a:p>
            <a:r>
              <a:rPr lang="en-US" dirty="0" smtClean="0"/>
              <a:t>Will have authentic multi-cuisine Indian food</a:t>
            </a:r>
            <a:endParaRPr lang="en-US" dirty="0"/>
          </a:p>
        </p:txBody>
      </p:sp>
      <p:pic>
        <p:nvPicPr>
          <p:cNvPr id="4099" name="Picture 3" descr="C:\Users\hasnainpc\Desktop\study\bmgt 100\pics\dish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429250"/>
            <a:ext cx="1905000" cy="1428750"/>
          </a:xfrm>
          <a:prstGeom prst="rect">
            <a:avLst/>
          </a:prstGeom>
          <a:noFill/>
        </p:spPr>
      </p:pic>
      <p:pic>
        <p:nvPicPr>
          <p:cNvPr id="4101" name="Picture 5" descr="C:\Users\hasnainpc\Desktop\study\bmgt 100\pics\rot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37712"/>
            <a:ext cx="1758950" cy="1320288"/>
          </a:xfrm>
          <a:prstGeom prst="rect">
            <a:avLst/>
          </a:prstGeom>
          <a:noFill/>
        </p:spPr>
      </p:pic>
      <p:pic>
        <p:nvPicPr>
          <p:cNvPr id="4102" name="Picture 6" descr="C:\Users\hasnainpc\Desktop\study\bmgt 100\pics\spiced-chai-te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Plan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focus on age groups between 18-25 and traders </a:t>
            </a:r>
          </a:p>
          <a:p>
            <a:r>
              <a:rPr lang="en-US" dirty="0" smtClean="0"/>
              <a:t>Distribute fliers</a:t>
            </a:r>
          </a:p>
          <a:p>
            <a:r>
              <a:rPr lang="en-US" dirty="0" smtClean="0"/>
              <a:t>Setup initial discounts</a:t>
            </a:r>
          </a:p>
          <a:p>
            <a:r>
              <a:rPr lang="en-US" dirty="0" smtClean="0"/>
              <a:t>Will setup an regular customer discount for students</a:t>
            </a:r>
          </a:p>
          <a:p>
            <a:r>
              <a:rPr lang="en-US" b="1" dirty="0" smtClean="0"/>
              <a:t>Price:  </a:t>
            </a:r>
            <a:r>
              <a:rPr lang="en-US" dirty="0" smtClean="0"/>
              <a:t>10$-15$ on Hookah as per flavor, 15$-40$ on food as per dishes and up to 2$ for tea and coffee</a:t>
            </a:r>
          </a:p>
          <a:p>
            <a:r>
              <a:rPr lang="en-US" dirty="0" smtClean="0"/>
              <a:t>Have 10% Discount on Hookah on presenting Student Id’s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Objectives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the number Hookah pub in the city</a:t>
            </a:r>
          </a:p>
          <a:p>
            <a:r>
              <a:rPr lang="en-US" dirty="0" smtClean="0"/>
              <a:t>To create unbeatable hygienic standards in it’s class</a:t>
            </a:r>
          </a:p>
          <a:p>
            <a:r>
              <a:rPr lang="en-US" dirty="0" smtClean="0"/>
              <a:t>Cater to a variety of cuisines from around the country</a:t>
            </a:r>
          </a:p>
          <a:p>
            <a:endParaRPr lang="en-US" dirty="0" smtClean="0"/>
          </a:p>
          <a:p>
            <a:r>
              <a:rPr lang="en-US" dirty="0" smtClean="0"/>
              <a:t>Improve customer perception of courtesy</a:t>
            </a:r>
          </a:p>
          <a:p>
            <a:r>
              <a:rPr lang="en-US" dirty="0" smtClean="0"/>
              <a:t>Train and reward staff</a:t>
            </a:r>
          </a:p>
          <a:p>
            <a:r>
              <a:rPr lang="en-US" dirty="0" smtClean="0"/>
              <a:t>Self monitor with partners and assist Chef’s in the initial days</a:t>
            </a:r>
          </a:p>
          <a:p>
            <a:r>
              <a:rPr lang="en-US" dirty="0" smtClean="0"/>
              <a:t>Gather Chef’s from around the country to get as authentic as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325</TotalTime>
  <Words>854</Words>
  <Application>Microsoft Office PowerPoint</Application>
  <PresentationFormat>On-screen Show (4:3)</PresentationFormat>
  <Paragraphs>96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Business plan presentation</vt:lpstr>
      <vt:lpstr>Café Bistro</vt:lpstr>
      <vt:lpstr>Mission Statement</vt:lpstr>
      <vt:lpstr>The Team</vt:lpstr>
      <vt:lpstr>Market Summary</vt:lpstr>
      <vt:lpstr>Opportunities</vt:lpstr>
      <vt:lpstr>Business Concept</vt:lpstr>
      <vt:lpstr>Competition</vt:lpstr>
      <vt:lpstr>Marketing Plan</vt:lpstr>
      <vt:lpstr>Goals and Objectives </vt:lpstr>
      <vt:lpstr>Goals and Objectives</vt:lpstr>
      <vt:lpstr>Resource Requirements</vt:lpstr>
      <vt:lpstr>Risks and Rewards</vt:lpstr>
      <vt:lpstr>Risks and Rewards</vt:lpstr>
      <vt:lpstr>Key Issues</vt:lpstr>
      <vt:lpstr>Financial Planning</vt:lpstr>
      <vt:lpstr>Balance sheet 2010</vt:lpstr>
      <vt:lpstr>P&amp;L Projection 2010</vt:lpstr>
      <vt:lpstr>P&amp;L Projection 2011</vt:lpstr>
      <vt:lpstr>P&amp;L Projection 2012</vt:lpstr>
      <vt:lpstr>Three year Cash-flow Projection</vt:lpstr>
      <vt:lpstr>Slide 21</vt:lpstr>
      <vt:lpstr>Café Bistro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Café Bistro</dc:title>
  <dc:creator>hasnainpc</dc:creator>
  <cp:lastModifiedBy>hasnainpc</cp:lastModifiedBy>
  <cp:revision>54</cp:revision>
  <cp:lastPrinted>1601-01-01T00:00:00Z</cp:lastPrinted>
  <dcterms:created xsi:type="dcterms:W3CDTF">2009-10-20T05:05:59Z</dcterms:created>
  <dcterms:modified xsi:type="dcterms:W3CDTF">2009-12-03T17:18:30Z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