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68" r:id="rId3"/>
    <p:sldId id="273" r:id="rId4"/>
    <p:sldId id="258" r:id="rId5"/>
    <p:sldId id="260" r:id="rId6"/>
    <p:sldId id="261" r:id="rId7"/>
    <p:sldId id="267" r:id="rId8"/>
    <p:sldId id="262" r:id="rId9"/>
    <p:sldId id="291" r:id="rId10"/>
    <p:sldId id="292" r:id="rId11"/>
    <p:sldId id="294" r:id="rId12"/>
    <p:sldId id="281" r:id="rId13"/>
    <p:sldId id="271" r:id="rId14"/>
    <p:sldId id="282" r:id="rId15"/>
    <p:sldId id="265" r:id="rId16"/>
    <p:sldId id="272" r:id="rId17"/>
    <p:sldId id="280" r:id="rId18"/>
    <p:sldId id="278" r:id="rId19"/>
    <p:sldId id="276" r:id="rId20"/>
    <p:sldId id="274" r:id="rId21"/>
    <p:sldId id="277" r:id="rId22"/>
    <p:sldId id="283" r:id="rId23"/>
    <p:sldId id="284" r:id="rId24"/>
    <p:sldId id="285" r:id="rId25"/>
    <p:sldId id="286" r:id="rId26"/>
    <p:sldId id="288" r:id="rId27"/>
    <p:sldId id="293" r:id="rId28"/>
    <p:sldId id="289" r:id="rId29"/>
    <p:sldId id="287" r:id="rId30"/>
    <p:sldId id="270" r:id="rId31"/>
    <p:sldId id="25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26" autoAdjust="0"/>
  </p:normalViewPr>
  <p:slideViewPr>
    <p:cSldViewPr snapToGrid="0">
      <p:cViewPr varScale="1">
        <p:scale>
          <a:sx n="91" d="100"/>
          <a:sy n="91" d="100"/>
        </p:scale>
        <p:origin x="102" y="3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5B80-3A71-4B67-B5BD-94135234B74F}"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7D03E-92B2-418A-9E08-F85B00ED44E9}" type="slidenum">
              <a:rPr lang="en-US" smtClean="0"/>
              <a:t>‹#›</a:t>
            </a:fld>
            <a:endParaRPr lang="en-US"/>
          </a:p>
        </p:txBody>
      </p:sp>
    </p:spTree>
    <p:extLst>
      <p:ext uri="{BB962C8B-B14F-4D97-AF65-F5344CB8AC3E}">
        <p14:creationId xmlns:p14="http://schemas.microsoft.com/office/powerpoint/2010/main" val="352434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7D03E-92B2-418A-9E08-F85B00ED44E9}" type="slidenum">
              <a:rPr lang="en-US" smtClean="0"/>
              <a:t>4</a:t>
            </a:fld>
            <a:endParaRPr lang="en-US"/>
          </a:p>
        </p:txBody>
      </p:sp>
    </p:spTree>
    <p:extLst>
      <p:ext uri="{BB962C8B-B14F-4D97-AF65-F5344CB8AC3E}">
        <p14:creationId xmlns:p14="http://schemas.microsoft.com/office/powerpoint/2010/main" val="367217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7D03E-92B2-418A-9E08-F85B00ED44E9}" type="slidenum">
              <a:rPr lang="en-US" smtClean="0"/>
              <a:t>8</a:t>
            </a:fld>
            <a:endParaRPr lang="en-US"/>
          </a:p>
        </p:txBody>
      </p:sp>
    </p:spTree>
    <p:extLst>
      <p:ext uri="{BB962C8B-B14F-4D97-AF65-F5344CB8AC3E}">
        <p14:creationId xmlns:p14="http://schemas.microsoft.com/office/powerpoint/2010/main" val="256629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7D03E-92B2-418A-9E08-F85B00ED44E9}" type="slidenum">
              <a:rPr lang="en-US" smtClean="0"/>
              <a:t>10</a:t>
            </a:fld>
            <a:endParaRPr lang="en-US"/>
          </a:p>
        </p:txBody>
      </p:sp>
    </p:spTree>
    <p:extLst>
      <p:ext uri="{BB962C8B-B14F-4D97-AF65-F5344CB8AC3E}">
        <p14:creationId xmlns:p14="http://schemas.microsoft.com/office/powerpoint/2010/main" val="252415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7D03E-92B2-418A-9E08-F85B00ED44E9}" type="slidenum">
              <a:rPr lang="en-US" smtClean="0"/>
              <a:t>12</a:t>
            </a:fld>
            <a:endParaRPr lang="en-US"/>
          </a:p>
        </p:txBody>
      </p:sp>
    </p:spTree>
    <p:extLst>
      <p:ext uri="{BB962C8B-B14F-4D97-AF65-F5344CB8AC3E}">
        <p14:creationId xmlns:p14="http://schemas.microsoft.com/office/powerpoint/2010/main" val="315891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7D03E-92B2-418A-9E08-F85B00ED44E9}" type="slidenum">
              <a:rPr lang="en-US" smtClean="0"/>
              <a:t>13</a:t>
            </a:fld>
            <a:endParaRPr lang="en-US"/>
          </a:p>
        </p:txBody>
      </p:sp>
    </p:spTree>
    <p:extLst>
      <p:ext uri="{BB962C8B-B14F-4D97-AF65-F5344CB8AC3E}">
        <p14:creationId xmlns:p14="http://schemas.microsoft.com/office/powerpoint/2010/main" val="393217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C64EE9-CA40-4EAB-A235-D4F24D7E459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99054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64EE9-CA40-4EAB-A235-D4F24D7E459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406070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64EE9-CA40-4EAB-A235-D4F24D7E459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384573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64EE9-CA40-4EAB-A235-D4F24D7E459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313562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64EE9-CA40-4EAB-A235-D4F24D7E459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340858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64EE9-CA40-4EAB-A235-D4F24D7E459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72329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64EE9-CA40-4EAB-A235-D4F24D7E4592}"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334101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64EE9-CA40-4EAB-A235-D4F24D7E4592}"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383487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64EE9-CA40-4EAB-A235-D4F24D7E4592}"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151641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64EE9-CA40-4EAB-A235-D4F24D7E459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181394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64EE9-CA40-4EAB-A235-D4F24D7E459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BFEB7-2737-40A7-B875-D518CD150A0E}" type="slidenum">
              <a:rPr lang="en-US" smtClean="0"/>
              <a:t>‹#›</a:t>
            </a:fld>
            <a:endParaRPr lang="en-US"/>
          </a:p>
        </p:txBody>
      </p:sp>
    </p:spTree>
    <p:extLst>
      <p:ext uri="{BB962C8B-B14F-4D97-AF65-F5344CB8AC3E}">
        <p14:creationId xmlns:p14="http://schemas.microsoft.com/office/powerpoint/2010/main" val="74728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64EE9-CA40-4EAB-A235-D4F24D7E4592}"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BFEB7-2737-40A7-B875-D518CD150A0E}" type="slidenum">
              <a:rPr lang="en-US" smtClean="0"/>
              <a:t>‹#›</a:t>
            </a:fld>
            <a:endParaRPr lang="en-US"/>
          </a:p>
        </p:txBody>
      </p:sp>
    </p:spTree>
    <p:extLst>
      <p:ext uri="{BB962C8B-B14F-4D97-AF65-F5344CB8AC3E}">
        <p14:creationId xmlns:p14="http://schemas.microsoft.com/office/powerpoint/2010/main" val="269155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s.armstrong.edu/liang/animation/web/AVLTree.html" TargetMode="External"/><Relationship Id="rId7" Type="http://schemas.openxmlformats.org/officeDocument/2006/relationships/hyperlink" Target="http://www.geeksforgeeks.org/avl-tree-set-2-deletion/" TargetMode="External"/><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 Id="rId6" Type="http://schemas.openxmlformats.org/officeDocument/2006/relationships/hyperlink" Target="http://www.geeksforgeeks.org/avl-tree-set-1-insertion/" TargetMode="External"/><Relationship Id="rId5" Type="http://schemas.openxmlformats.org/officeDocument/2006/relationships/hyperlink" Target="http://www.cise.ufl.edu/~nemo/cop3530/AVL-Tree-Rotations.pdf" TargetMode="External"/><Relationship Id="rId4" Type="http://schemas.openxmlformats.org/officeDocument/2006/relationships/hyperlink" Target="https://www.youtube.com/watch?v=rbg7Qf8GkQ4"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faculty.cs.niu.edu/~freedman/340/340notes/340avl2.htm" TargetMode="External"/><Relationship Id="rId2" Type="http://schemas.openxmlformats.org/officeDocument/2006/relationships/hyperlink" Target="http://www.cs.sjsu.edu/faculty/lee/cs146/cs146.htm" TargetMode="External"/><Relationship Id="rId1" Type="http://schemas.openxmlformats.org/officeDocument/2006/relationships/slideLayout" Target="../slideLayouts/slideLayout2.xml"/><Relationship Id="rId5" Type="http://schemas.openxmlformats.org/officeDocument/2006/relationships/hyperlink" Target="https://en.wikipedia.org/wiki/AVL_tree" TargetMode="External"/><Relationship Id="rId4" Type="http://schemas.openxmlformats.org/officeDocument/2006/relationships/hyperlink" Target="http://courses.cs.washington.edu/courses/cse332/10sp/lectures/lecture8.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35642"/>
          </a:xfrm>
        </p:spPr>
        <p:txBody>
          <a:bodyPr/>
          <a:lstStyle/>
          <a:p>
            <a:r>
              <a:rPr lang="en-US" dirty="0">
                <a:latin typeface="+mn-lt"/>
              </a:rPr>
              <a:t>AVL Tree</a:t>
            </a:r>
          </a:p>
        </p:txBody>
      </p:sp>
    </p:spTree>
    <p:extLst>
      <p:ext uri="{BB962C8B-B14F-4D97-AF65-F5344CB8AC3E}">
        <p14:creationId xmlns:p14="http://schemas.microsoft.com/office/powerpoint/2010/main" val="233551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2812" y="38100"/>
            <a:ext cx="5269069" cy="6724650"/>
          </a:xfrm>
          <a:prstGeom prst="rect">
            <a:avLst/>
          </a:prstGeom>
        </p:spPr>
      </p:pic>
    </p:spTree>
    <p:extLst>
      <p:ext uri="{BB962C8B-B14F-4D97-AF65-F5344CB8AC3E}">
        <p14:creationId xmlns:p14="http://schemas.microsoft.com/office/powerpoint/2010/main" val="66656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49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26323"/>
          <a:stretch/>
        </p:blipFill>
        <p:spPr>
          <a:xfrm>
            <a:off x="903111" y="523169"/>
            <a:ext cx="9962548" cy="5505097"/>
          </a:xfrm>
        </p:spPr>
      </p:pic>
    </p:spTree>
    <p:extLst>
      <p:ext uri="{BB962C8B-B14F-4D97-AF65-F5344CB8AC3E}">
        <p14:creationId xmlns:p14="http://schemas.microsoft.com/office/powerpoint/2010/main" val="166737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f/f5/AVL_Tree_Rebalancing.svg/800px-AVL_Tree_Rebalancing.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41" y="0"/>
            <a:ext cx="4294956" cy="68665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26377" y="4418800"/>
            <a:ext cx="4538243" cy="923330"/>
          </a:xfrm>
          <a:prstGeom prst="rect">
            <a:avLst/>
          </a:prstGeom>
        </p:spPr>
        <p:txBody>
          <a:bodyPr wrap="square">
            <a:spAutoFit/>
          </a:bodyPr>
          <a:lstStyle/>
          <a:p>
            <a:r>
              <a:rPr lang="en-US" dirty="0"/>
              <a:t>A </a:t>
            </a:r>
            <a:r>
              <a:rPr lang="en-US" dirty="0">
                <a:solidFill>
                  <a:srgbClr val="0070C0"/>
                </a:solidFill>
              </a:rPr>
              <a:t>blue number </a:t>
            </a:r>
            <a:r>
              <a:rPr lang="en-US" dirty="0"/>
              <a:t>next to a node denotes possible balance factors (those in parentheses occurring only in case of deletion).</a:t>
            </a:r>
          </a:p>
        </p:txBody>
      </p:sp>
      <p:sp>
        <p:nvSpPr>
          <p:cNvPr id="2" name="TextBox 1"/>
          <p:cNvSpPr txBox="1"/>
          <p:nvPr/>
        </p:nvSpPr>
        <p:spPr>
          <a:xfrm>
            <a:off x="7884160" y="701040"/>
            <a:ext cx="3371692" cy="1692771"/>
          </a:xfrm>
          <a:prstGeom prst="rect">
            <a:avLst/>
          </a:prstGeom>
          <a:noFill/>
          <a:ln>
            <a:solidFill>
              <a:srgbClr val="7030A0"/>
            </a:solidFill>
          </a:ln>
        </p:spPr>
        <p:txBody>
          <a:bodyPr wrap="none" rtlCol="0">
            <a:spAutoFit/>
          </a:bodyPr>
          <a:lstStyle/>
          <a:p>
            <a:r>
              <a:rPr lang="en-US" sz="2400" b="1" dirty="0"/>
              <a:t>Summary:</a:t>
            </a:r>
          </a:p>
          <a:p>
            <a:pPr marL="342900" indent="-342900">
              <a:buFont typeface="+mj-lt"/>
              <a:buAutoNum type="arabicPeriod"/>
            </a:pPr>
            <a:r>
              <a:rPr lang="en-US" sz="2000" dirty="0"/>
              <a:t>LL -&gt; R (node)</a:t>
            </a:r>
          </a:p>
          <a:p>
            <a:pPr marL="342900" indent="-342900">
              <a:buFont typeface="+mj-lt"/>
              <a:buAutoNum type="arabicPeriod"/>
            </a:pPr>
            <a:r>
              <a:rPr lang="en-US" sz="2000" dirty="0"/>
              <a:t>RR-&gt; L (node) </a:t>
            </a:r>
          </a:p>
          <a:p>
            <a:pPr marL="342900" indent="-342900">
              <a:buFont typeface="+mj-lt"/>
              <a:buAutoNum type="arabicPeriod"/>
            </a:pPr>
            <a:r>
              <a:rPr lang="en-US" sz="2000" dirty="0"/>
              <a:t>LR-&gt; L (subtree)  -&gt; R(node)</a:t>
            </a:r>
          </a:p>
          <a:p>
            <a:pPr marL="342900" indent="-342900">
              <a:buFont typeface="+mj-lt"/>
              <a:buAutoNum type="arabicPeriod"/>
            </a:pPr>
            <a:r>
              <a:rPr lang="en-US" sz="2000" dirty="0"/>
              <a:t>RL-&gt; R (subtree) -&gt; L(node)</a:t>
            </a:r>
          </a:p>
        </p:txBody>
      </p:sp>
    </p:spTree>
    <p:extLst>
      <p:ext uri="{BB962C8B-B14F-4D97-AF65-F5344CB8AC3E}">
        <p14:creationId xmlns:p14="http://schemas.microsoft.com/office/powerpoint/2010/main" val="420525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045" y="0"/>
            <a:ext cx="10515600" cy="663575"/>
          </a:xfrm>
        </p:spPr>
        <p:txBody>
          <a:bodyPr>
            <a:normAutofit fontScale="90000"/>
          </a:bodyPr>
          <a:lstStyle/>
          <a:p>
            <a:pPr algn="ctr"/>
            <a:r>
              <a:rPr lang="en-US" b="1" dirty="0"/>
              <a:t>Rotation steps</a:t>
            </a:r>
          </a:p>
        </p:txBody>
      </p:sp>
      <p:sp>
        <p:nvSpPr>
          <p:cNvPr id="3" name="Content Placeholder 2"/>
          <p:cNvSpPr>
            <a:spLocks noGrp="1"/>
          </p:cNvSpPr>
          <p:nvPr>
            <p:ph idx="1"/>
          </p:nvPr>
        </p:nvSpPr>
        <p:spPr>
          <a:xfrm>
            <a:off x="838200" y="806246"/>
            <a:ext cx="10515600" cy="5370718"/>
          </a:xfrm>
        </p:spPr>
        <p:txBody>
          <a:bodyPr>
            <a:normAutofit/>
          </a:bodyPr>
          <a:lstStyle/>
          <a:p>
            <a:r>
              <a:rPr lang="en-US" dirty="0">
                <a:solidFill>
                  <a:srgbClr val="00B050"/>
                </a:solidFill>
              </a:rPr>
              <a:t>IF tree is </a:t>
            </a:r>
            <a:r>
              <a:rPr lang="en-US" b="1" dirty="0">
                <a:solidFill>
                  <a:srgbClr val="00B050"/>
                </a:solidFill>
              </a:rPr>
              <a:t>right</a:t>
            </a:r>
            <a:r>
              <a:rPr lang="en-US" dirty="0">
                <a:solidFill>
                  <a:srgbClr val="00B050"/>
                </a:solidFill>
              </a:rPr>
              <a:t> heavy (height differ by more than 1)</a:t>
            </a:r>
          </a:p>
          <a:p>
            <a:pPr lvl="1"/>
            <a:r>
              <a:rPr lang="en-US" dirty="0"/>
              <a:t> IF tree's right subtree is left(L) heavy </a:t>
            </a:r>
            <a:r>
              <a:rPr lang="en-US" b="1" dirty="0">
                <a:solidFill>
                  <a:srgbClr val="0070C0"/>
                </a:solidFill>
              </a:rPr>
              <a:t>(RL)</a:t>
            </a:r>
          </a:p>
          <a:p>
            <a:pPr lvl="2"/>
            <a:r>
              <a:rPr lang="en-US" b="1" dirty="0"/>
              <a:t>R</a:t>
            </a:r>
            <a:r>
              <a:rPr lang="en-US" dirty="0"/>
              <a:t> rotation to the subtree and then </a:t>
            </a:r>
            <a:r>
              <a:rPr lang="en-US" b="1" dirty="0"/>
              <a:t>L</a:t>
            </a:r>
            <a:r>
              <a:rPr lang="en-US" dirty="0"/>
              <a:t> rotation to the node (double rotation)</a:t>
            </a:r>
          </a:p>
          <a:p>
            <a:pPr lvl="1"/>
            <a:r>
              <a:rPr lang="en-US" dirty="0"/>
              <a:t>  ELSE IF tree's right subtree is right(R) heavy </a:t>
            </a:r>
            <a:r>
              <a:rPr lang="en-US" b="1" dirty="0">
                <a:solidFill>
                  <a:srgbClr val="0070C0"/>
                </a:solidFill>
              </a:rPr>
              <a:t>(RR)</a:t>
            </a:r>
          </a:p>
          <a:p>
            <a:pPr lvl="2"/>
            <a:r>
              <a:rPr lang="en-US" b="1" dirty="0"/>
              <a:t>L</a:t>
            </a:r>
            <a:r>
              <a:rPr lang="en-US" dirty="0"/>
              <a:t> rotation to the unbalanced node (single rotation)</a:t>
            </a:r>
          </a:p>
          <a:p>
            <a:r>
              <a:rPr lang="en-US" dirty="0">
                <a:solidFill>
                  <a:srgbClr val="00B050"/>
                </a:solidFill>
              </a:rPr>
              <a:t>ELSE IF </a:t>
            </a:r>
            <a:r>
              <a:rPr lang="en-US" b="1" dirty="0">
                <a:solidFill>
                  <a:srgbClr val="00B050"/>
                </a:solidFill>
              </a:rPr>
              <a:t>tree</a:t>
            </a:r>
            <a:r>
              <a:rPr lang="en-US" dirty="0">
                <a:solidFill>
                  <a:srgbClr val="00B050"/>
                </a:solidFill>
              </a:rPr>
              <a:t> is left heavy</a:t>
            </a:r>
          </a:p>
          <a:p>
            <a:pPr lvl="1"/>
            <a:r>
              <a:rPr lang="en-US" dirty="0"/>
              <a:t>IF tree's left subtree is right heavy </a:t>
            </a:r>
            <a:r>
              <a:rPr lang="en-US" b="1" dirty="0">
                <a:solidFill>
                  <a:srgbClr val="0070C0"/>
                </a:solidFill>
              </a:rPr>
              <a:t>(LR)</a:t>
            </a:r>
          </a:p>
          <a:p>
            <a:pPr lvl="2"/>
            <a:r>
              <a:rPr lang="en-US" b="1" dirty="0"/>
              <a:t>L </a:t>
            </a:r>
            <a:r>
              <a:rPr lang="en-US" dirty="0"/>
              <a:t>rotation to the subtree and then </a:t>
            </a:r>
            <a:r>
              <a:rPr lang="en-US" b="1" dirty="0"/>
              <a:t>R</a:t>
            </a:r>
            <a:r>
              <a:rPr lang="en-US" dirty="0"/>
              <a:t> rotation to the node  (double rotation)</a:t>
            </a:r>
          </a:p>
          <a:p>
            <a:pPr lvl="1"/>
            <a:r>
              <a:rPr lang="en-US" dirty="0"/>
              <a:t>ELSE IF tree's left subtree is left heavy </a:t>
            </a:r>
            <a:r>
              <a:rPr lang="en-US" b="1" dirty="0">
                <a:solidFill>
                  <a:srgbClr val="0070C0"/>
                </a:solidFill>
              </a:rPr>
              <a:t>(LL)</a:t>
            </a:r>
          </a:p>
          <a:p>
            <a:pPr lvl="2"/>
            <a:r>
              <a:rPr lang="en-US" b="1" dirty="0"/>
              <a:t>R</a:t>
            </a:r>
            <a:r>
              <a:rPr lang="en-US" dirty="0"/>
              <a:t> rotation to the unbalanced node (single rotation)</a:t>
            </a:r>
          </a:p>
          <a:p>
            <a:r>
              <a:rPr lang="en-US" dirty="0">
                <a:solidFill>
                  <a:srgbClr val="00B050"/>
                </a:solidFill>
              </a:rPr>
              <a:t>NOTE</a:t>
            </a:r>
            <a:r>
              <a:rPr lang="en-US" dirty="0"/>
              <a:t>: During a rotation, the moved children must be connected to a </a:t>
            </a:r>
            <a:r>
              <a:rPr lang="en-US" b="1" dirty="0"/>
              <a:t>parent and not another child</a:t>
            </a:r>
            <a:r>
              <a:rPr lang="en-US" dirty="0"/>
              <a:t>. </a:t>
            </a:r>
          </a:p>
        </p:txBody>
      </p:sp>
    </p:spTree>
    <p:extLst>
      <p:ext uri="{BB962C8B-B14F-4D97-AF65-F5344CB8AC3E}">
        <p14:creationId xmlns:p14="http://schemas.microsoft.com/office/powerpoint/2010/main" val="37222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64"/>
            <a:ext cx="10515600" cy="858103"/>
          </a:xfrm>
        </p:spPr>
        <p:txBody>
          <a:bodyPr/>
          <a:lstStyle/>
          <a:p>
            <a:r>
              <a:rPr lang="en-US" altLang="ja-JP" b="1" u="sng" dirty="0">
                <a:solidFill>
                  <a:srgbClr val="000099"/>
                </a:solidFill>
              </a:rPr>
              <a:t>Insertion</a:t>
            </a:r>
            <a:endParaRPr lang="en-US" dirty="0"/>
          </a:p>
        </p:txBody>
      </p:sp>
      <p:pic>
        <p:nvPicPr>
          <p:cNvPr id="4" name="Picture 3" descr="C:\asami\CS146\insertion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036" y="976744"/>
            <a:ext cx="2240083" cy="2327359"/>
          </a:xfrm>
          <a:prstGeom prst="rect">
            <a:avLst/>
          </a:prstGeom>
          <a:noFill/>
          <a:extLst>
            <a:ext uri="{909E8E84-426E-40DD-AFC4-6F175D3DCCD1}">
              <a14:hiddenFill xmlns:a14="http://schemas.microsoft.com/office/drawing/2010/main">
                <a:solidFill>
                  <a:srgbClr val="FFFFFF"/>
                </a:solidFill>
              </a14:hiddenFill>
            </a:ext>
          </a:extLst>
        </p:spPr>
      </p:pic>
      <p:sp>
        <p:nvSpPr>
          <p:cNvPr id="5" name="Line 49"/>
          <p:cNvSpPr>
            <a:spLocks noChangeShapeType="1"/>
          </p:cNvSpPr>
          <p:nvPr/>
        </p:nvSpPr>
        <p:spPr bwMode="auto">
          <a:xfrm flipV="1">
            <a:off x="2809741" y="1870364"/>
            <a:ext cx="764732" cy="7660"/>
          </a:xfrm>
          <a:prstGeom prst="line">
            <a:avLst/>
          </a:prstGeom>
          <a:noFill/>
          <a:ln w="38100">
            <a:solidFill>
              <a:schemeClr val="tx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endParaRPr lang="en-US"/>
          </a:p>
        </p:txBody>
      </p:sp>
      <p:sp>
        <p:nvSpPr>
          <p:cNvPr id="6" name="Text Box 50"/>
          <p:cNvSpPr txBox="1">
            <a:spLocks noChangeArrowheads="1"/>
          </p:cNvSpPr>
          <p:nvPr/>
        </p:nvSpPr>
        <p:spPr bwMode="auto">
          <a:xfrm>
            <a:off x="2676581" y="2257514"/>
            <a:ext cx="10310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b="1" dirty="0"/>
              <a:t>Insert 6</a:t>
            </a:r>
          </a:p>
        </p:txBody>
      </p:sp>
      <p:sp>
        <p:nvSpPr>
          <p:cNvPr id="7" name="Line 51"/>
          <p:cNvSpPr>
            <a:spLocks noChangeShapeType="1"/>
          </p:cNvSpPr>
          <p:nvPr/>
        </p:nvSpPr>
        <p:spPr bwMode="auto">
          <a:xfrm flipV="1">
            <a:off x="6438900" y="1878024"/>
            <a:ext cx="1021773" cy="14588"/>
          </a:xfrm>
          <a:prstGeom prst="line">
            <a:avLst/>
          </a:prstGeom>
          <a:noFill/>
          <a:ln w="38100">
            <a:solidFill>
              <a:schemeClr val="tx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endParaRPr lang="en-US"/>
          </a:p>
        </p:txBody>
      </p:sp>
      <p:sp>
        <p:nvSpPr>
          <p:cNvPr id="8" name="Text Box 53"/>
          <p:cNvSpPr txBox="1">
            <a:spLocks noChangeArrowheads="1"/>
          </p:cNvSpPr>
          <p:nvPr/>
        </p:nvSpPr>
        <p:spPr bwMode="auto">
          <a:xfrm>
            <a:off x="6052705" y="2303681"/>
            <a:ext cx="28159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b="1" dirty="0">
                <a:solidFill>
                  <a:srgbClr val="0070C0"/>
                </a:solidFill>
              </a:rPr>
              <a:t>Imbalance at 8 Perform rotation with 7</a:t>
            </a:r>
          </a:p>
        </p:txBody>
      </p:sp>
      <p:pic>
        <p:nvPicPr>
          <p:cNvPr id="9" name="Picture 8" descr="C:\asami\CS146\Presentation source\insertion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94" y="1143733"/>
            <a:ext cx="1993083" cy="22275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asami\CS146\Presentation source\insertion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839" y="1143733"/>
            <a:ext cx="2064961" cy="203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16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705"/>
            <a:ext cx="10515600" cy="914259"/>
          </a:xfrm>
        </p:spPr>
        <p:txBody>
          <a:bodyPr/>
          <a:lstStyle/>
          <a:p>
            <a:r>
              <a:rPr lang="en-US" dirty="0">
                <a:solidFill>
                  <a:srgbClr val="00B050"/>
                </a:solidFill>
              </a:rPr>
              <a:t>Insert 1, 2, 3, 4, 5, 6, 7 into an AVL Tree</a:t>
            </a:r>
          </a:p>
        </p:txBody>
      </p:sp>
      <p:pic>
        <p:nvPicPr>
          <p:cNvPr id="3081" name="Picture 9" descr="http://www.cs.wcupa.edu/rkline/assets/img/DS/avl-1-a.png?13185718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982" y="1254438"/>
            <a:ext cx="8096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cs.wcupa.edu/rkline/assets/img/DS/avl-1-b.png?13185718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125" y="1254439"/>
            <a:ext cx="11430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http://www.cs.wcupa.edu/rkline/assets/img/DS/avl-1-c.png?13185718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643" y="1186854"/>
            <a:ext cx="147637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cs.wcupa.edu/rkline/assets/img/DS/avl-1-d.png?13185718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919" y="2947031"/>
            <a:ext cx="180975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cs.wcupa.edu/rkline/assets/img/DS/avl-1-e.png?13185718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2562" y="2947030"/>
            <a:ext cx="21431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s.wcupa.edu/rkline/assets/img/DS/avl-1-f.png?13185718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716" y="2947032"/>
            <a:ext cx="24765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5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WINDOWS\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163" y="872836"/>
            <a:ext cx="6982692" cy="45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838200" y="365125"/>
            <a:ext cx="10515600" cy="507711"/>
          </a:xfrm>
        </p:spPr>
        <p:txBody>
          <a:bodyPr>
            <a:noAutofit/>
          </a:bodyPr>
          <a:lstStyle/>
          <a:p>
            <a:r>
              <a:rPr lang="en-US" sz="3600" dirty="0">
                <a:solidFill>
                  <a:srgbClr val="00B050"/>
                </a:solidFill>
              </a:rPr>
              <a:t>Insert 1, 2,3, 4, 5, 0,7, 6 into an AVL Tree</a:t>
            </a:r>
          </a:p>
        </p:txBody>
      </p:sp>
    </p:spTree>
    <p:extLst>
      <p:ext uri="{BB962C8B-B14F-4D97-AF65-F5344CB8AC3E}">
        <p14:creationId xmlns:p14="http://schemas.microsoft.com/office/powerpoint/2010/main" val="24362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WINDOWS\DESKTOP\0.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176190" y="343286"/>
            <a:ext cx="7398327" cy="493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0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25240" y="106068"/>
            <a:ext cx="78390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dirty="0">
                <a:solidFill>
                  <a:srgbClr val="00B050"/>
                </a:solidFill>
                <a:ea typeface="SimSun" panose="02010600030101010101" pitchFamily="2" charset="-122"/>
              </a:rPr>
              <a:t> </a:t>
            </a:r>
            <a:r>
              <a:rPr lang="en-US" altLang="zh-CN" sz="3200" dirty="0">
                <a:solidFill>
                  <a:srgbClr val="00B050"/>
                </a:solidFill>
                <a:ea typeface="SimSun" panose="02010600030101010101" pitchFamily="2" charset="-122"/>
              </a:rPr>
              <a:t>Example of insertion (with rotation): 20 40 60</a:t>
            </a:r>
            <a:endParaRPr lang="en-US" altLang="zh-CN" dirty="0">
              <a:solidFill>
                <a:srgbClr val="00B050"/>
              </a:solidFill>
              <a:ea typeface="SimSun" panose="02010600030101010101" pitchFamily="2" charset="-122"/>
            </a:endParaRPr>
          </a:p>
          <a:p>
            <a:r>
              <a:rPr lang="en-US" altLang="zh-CN" dirty="0">
                <a:solidFill>
                  <a:schemeClr val="bg1"/>
                </a:solidFill>
                <a:ea typeface="SimSun" panose="02010600030101010101" pitchFamily="2" charset="-122"/>
              </a:rPr>
              <a:t> .</a:t>
            </a:r>
          </a:p>
        </p:txBody>
      </p:sp>
      <p:sp>
        <p:nvSpPr>
          <p:cNvPr id="7" name="AutoShape 4"/>
          <p:cNvSpPr>
            <a:spLocks noChangeArrowheads="1"/>
          </p:cNvSpPr>
          <p:nvPr/>
        </p:nvSpPr>
        <p:spPr bwMode="auto">
          <a:xfrm>
            <a:off x="1406240" y="11776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20</a:t>
            </a:r>
          </a:p>
        </p:txBody>
      </p:sp>
      <p:sp>
        <p:nvSpPr>
          <p:cNvPr id="8" name="AutoShape 5"/>
          <p:cNvSpPr>
            <a:spLocks noChangeArrowheads="1"/>
          </p:cNvSpPr>
          <p:nvPr/>
        </p:nvSpPr>
        <p:spPr bwMode="auto">
          <a:xfrm>
            <a:off x="6206840" y="11776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9" name="AutoShape 6"/>
          <p:cNvSpPr>
            <a:spLocks noChangeArrowheads="1"/>
          </p:cNvSpPr>
          <p:nvPr/>
        </p:nvSpPr>
        <p:spPr bwMode="auto">
          <a:xfrm>
            <a:off x="1863440" y="18634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a:t>
            </a:r>
          </a:p>
        </p:txBody>
      </p:sp>
      <p:sp>
        <p:nvSpPr>
          <p:cNvPr id="10" name="AutoShape 7"/>
          <p:cNvSpPr>
            <a:spLocks noChangeArrowheads="1"/>
          </p:cNvSpPr>
          <p:nvPr/>
        </p:nvSpPr>
        <p:spPr bwMode="auto">
          <a:xfrm>
            <a:off x="3006440" y="11776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a:t>
            </a:r>
          </a:p>
        </p:txBody>
      </p:sp>
      <p:sp>
        <p:nvSpPr>
          <p:cNvPr id="11" name="AutoShape 8"/>
          <p:cNvSpPr>
            <a:spLocks noChangeArrowheads="1"/>
          </p:cNvSpPr>
          <p:nvPr/>
        </p:nvSpPr>
        <p:spPr bwMode="auto">
          <a:xfrm>
            <a:off x="6968840" y="1939640"/>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12" name="AutoShape 9"/>
          <p:cNvSpPr>
            <a:spLocks noChangeArrowheads="1"/>
          </p:cNvSpPr>
          <p:nvPr/>
        </p:nvSpPr>
        <p:spPr bwMode="auto">
          <a:xfrm>
            <a:off x="3463640" y="18634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13" name="AutoShape 10"/>
          <p:cNvSpPr>
            <a:spLocks noChangeArrowheads="1"/>
          </p:cNvSpPr>
          <p:nvPr/>
        </p:nvSpPr>
        <p:spPr bwMode="auto">
          <a:xfrm>
            <a:off x="3920840" y="2549240"/>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14" name="AutoShape 11"/>
          <p:cNvSpPr>
            <a:spLocks noChangeArrowheads="1"/>
          </p:cNvSpPr>
          <p:nvPr/>
        </p:nvSpPr>
        <p:spPr bwMode="auto">
          <a:xfrm>
            <a:off x="5444840" y="193964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15" name="Line 12"/>
          <p:cNvSpPr>
            <a:spLocks noChangeShapeType="1"/>
          </p:cNvSpPr>
          <p:nvPr/>
        </p:nvSpPr>
        <p:spPr bwMode="auto">
          <a:xfrm flipH="1" flipV="1">
            <a:off x="3844640" y="224444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6664040" y="1482440"/>
            <a:ext cx="381000" cy="533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p:cNvSpPr>
            <a:spLocks noChangeShapeType="1"/>
          </p:cNvSpPr>
          <p:nvPr/>
        </p:nvSpPr>
        <p:spPr bwMode="auto">
          <a:xfrm>
            <a:off x="1787240" y="155864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p:cNvSpPr>
            <a:spLocks noChangeShapeType="1"/>
          </p:cNvSpPr>
          <p:nvPr/>
        </p:nvSpPr>
        <p:spPr bwMode="auto">
          <a:xfrm flipV="1">
            <a:off x="5825840" y="1482440"/>
            <a:ext cx="381000" cy="4572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6"/>
          <p:cNvSpPr>
            <a:spLocks noChangeShapeType="1"/>
          </p:cNvSpPr>
          <p:nvPr/>
        </p:nvSpPr>
        <p:spPr bwMode="auto">
          <a:xfrm flipH="1" flipV="1">
            <a:off x="3387440" y="155864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9353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197"/>
            <a:ext cx="10515600" cy="4902345"/>
          </a:xfrm>
        </p:spPr>
        <p:txBody>
          <a:bodyPr/>
          <a:lstStyle/>
          <a:p>
            <a:r>
              <a:rPr lang="en-US" dirty="0"/>
              <a:t>BST are fast if they’re </a:t>
            </a:r>
            <a:r>
              <a:rPr lang="en-US" b="1" dirty="0"/>
              <a:t>shallow</a:t>
            </a:r>
            <a:r>
              <a:rPr lang="en-US" dirty="0"/>
              <a:t>.</a:t>
            </a:r>
          </a:p>
          <a:p>
            <a:r>
              <a:rPr lang="en-US" dirty="0"/>
              <a:t>Problems occur when one branch is </a:t>
            </a:r>
            <a:r>
              <a:rPr lang="en-US" b="1" dirty="0"/>
              <a:t>much longer </a:t>
            </a:r>
            <a:r>
              <a:rPr lang="en-US" dirty="0"/>
              <a:t>than the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355" y="1890792"/>
            <a:ext cx="4953000" cy="3714750"/>
          </a:xfrm>
          <a:prstGeom prst="rect">
            <a:avLst/>
          </a:prstGeom>
        </p:spPr>
      </p:pic>
      <p:sp>
        <p:nvSpPr>
          <p:cNvPr id="5" name="Rectangle 4"/>
          <p:cNvSpPr/>
          <p:nvPr/>
        </p:nvSpPr>
        <p:spPr>
          <a:xfrm>
            <a:off x="929302" y="3040281"/>
            <a:ext cx="2299953" cy="707886"/>
          </a:xfrm>
          <a:prstGeom prst="rect">
            <a:avLst/>
          </a:prstGeom>
        </p:spPr>
        <p:txBody>
          <a:bodyPr wrap="square">
            <a:spAutoFit/>
          </a:bodyPr>
          <a:lstStyle/>
          <a:p>
            <a:r>
              <a:rPr lang="en-US" sz="2000" dirty="0"/>
              <a:t>A binary search tree of maximum height</a:t>
            </a:r>
          </a:p>
        </p:txBody>
      </p:sp>
      <p:sp>
        <p:nvSpPr>
          <p:cNvPr id="6" name="Rectangle 5"/>
          <p:cNvSpPr/>
          <p:nvPr/>
        </p:nvSpPr>
        <p:spPr>
          <a:xfrm>
            <a:off x="8624455" y="3040281"/>
            <a:ext cx="2729345" cy="707886"/>
          </a:xfrm>
          <a:prstGeom prst="rect">
            <a:avLst/>
          </a:prstGeom>
        </p:spPr>
        <p:txBody>
          <a:bodyPr wrap="square">
            <a:spAutoFit/>
          </a:bodyPr>
          <a:lstStyle/>
          <a:p>
            <a:r>
              <a:rPr lang="en-US" sz="2000" dirty="0"/>
              <a:t>a binary search tree of</a:t>
            </a:r>
          </a:p>
          <a:p>
            <a:r>
              <a:rPr lang="en-US" sz="2000" dirty="0"/>
              <a:t>minimum height</a:t>
            </a:r>
          </a:p>
        </p:txBody>
      </p:sp>
      <p:sp>
        <p:nvSpPr>
          <p:cNvPr id="7" name="Rectangle 6"/>
          <p:cNvSpPr/>
          <p:nvPr/>
        </p:nvSpPr>
        <p:spPr>
          <a:xfrm>
            <a:off x="838200" y="234354"/>
            <a:ext cx="3156442" cy="480131"/>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en-US" sz="2800" dirty="0">
                <a:solidFill>
                  <a:srgbClr val="00B050"/>
                </a:solidFill>
              </a:rPr>
              <a:t>Problem with BST?</a:t>
            </a:r>
          </a:p>
        </p:txBody>
      </p:sp>
    </p:spTree>
    <p:extLst>
      <p:ext uri="{BB962C8B-B14F-4D97-AF65-F5344CB8AC3E}">
        <p14:creationId xmlns:p14="http://schemas.microsoft.com/office/powerpoint/2010/main" val="5627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ChangeArrowheads="1"/>
          </p:cNvSpPr>
          <p:nvPr/>
        </p:nvSpPr>
        <p:spPr bwMode="auto">
          <a:xfrm>
            <a:off x="1773380" y="1011385"/>
            <a:ext cx="9144000" cy="5562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zh-CN" altLang="en-US">
              <a:ea typeface="SimSun" panose="02010600030101010101" pitchFamily="2" charset="-122"/>
            </a:endParaRPr>
          </a:p>
        </p:txBody>
      </p:sp>
      <p:sp>
        <p:nvSpPr>
          <p:cNvPr id="46" name="AutoShape 3"/>
          <p:cNvSpPr>
            <a:spLocks noChangeArrowheads="1"/>
          </p:cNvSpPr>
          <p:nvPr/>
        </p:nvSpPr>
        <p:spPr bwMode="auto">
          <a:xfrm>
            <a:off x="2154380" y="11637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20</a:t>
            </a:r>
          </a:p>
        </p:txBody>
      </p:sp>
      <p:sp>
        <p:nvSpPr>
          <p:cNvPr id="47" name="AutoShape 4"/>
          <p:cNvSpPr>
            <a:spLocks noChangeArrowheads="1"/>
          </p:cNvSpPr>
          <p:nvPr/>
        </p:nvSpPr>
        <p:spPr bwMode="auto">
          <a:xfrm>
            <a:off x="6192980" y="1087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48" name="AutoShape 5"/>
          <p:cNvSpPr>
            <a:spLocks noChangeArrowheads="1"/>
          </p:cNvSpPr>
          <p:nvPr/>
        </p:nvSpPr>
        <p:spPr bwMode="auto">
          <a:xfrm>
            <a:off x="2611580" y="1849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a:t>
            </a:r>
          </a:p>
        </p:txBody>
      </p:sp>
      <p:sp>
        <p:nvSpPr>
          <p:cNvPr id="49" name="AutoShape 6"/>
          <p:cNvSpPr>
            <a:spLocks noChangeArrowheads="1"/>
          </p:cNvSpPr>
          <p:nvPr/>
        </p:nvSpPr>
        <p:spPr bwMode="auto">
          <a:xfrm>
            <a:off x="3754580" y="11637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a:t>
            </a:r>
          </a:p>
        </p:txBody>
      </p:sp>
      <p:sp>
        <p:nvSpPr>
          <p:cNvPr id="50" name="AutoShape 7"/>
          <p:cNvSpPr>
            <a:spLocks noChangeArrowheads="1"/>
          </p:cNvSpPr>
          <p:nvPr/>
        </p:nvSpPr>
        <p:spPr bwMode="auto">
          <a:xfrm>
            <a:off x="6878780" y="1849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60 </a:t>
            </a:r>
          </a:p>
        </p:txBody>
      </p:sp>
      <p:sp>
        <p:nvSpPr>
          <p:cNvPr id="51" name="AutoShape 8"/>
          <p:cNvSpPr>
            <a:spLocks noChangeArrowheads="1"/>
          </p:cNvSpPr>
          <p:nvPr/>
        </p:nvSpPr>
        <p:spPr bwMode="auto">
          <a:xfrm>
            <a:off x="4211780" y="1849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52" name="AutoShape 9"/>
          <p:cNvSpPr>
            <a:spLocks noChangeArrowheads="1"/>
          </p:cNvSpPr>
          <p:nvPr/>
        </p:nvSpPr>
        <p:spPr bwMode="auto">
          <a:xfrm>
            <a:off x="4668980" y="25353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53" name="AutoShape 10"/>
          <p:cNvSpPr>
            <a:spLocks noChangeArrowheads="1"/>
          </p:cNvSpPr>
          <p:nvPr/>
        </p:nvSpPr>
        <p:spPr bwMode="auto">
          <a:xfrm>
            <a:off x="5659580" y="1849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54" name="Line 11"/>
          <p:cNvSpPr>
            <a:spLocks noChangeShapeType="1"/>
          </p:cNvSpPr>
          <p:nvPr/>
        </p:nvSpPr>
        <p:spPr bwMode="auto">
          <a:xfrm flipH="1" flipV="1">
            <a:off x="4592780" y="2230585"/>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2"/>
          <p:cNvSpPr>
            <a:spLocks noChangeShapeType="1"/>
          </p:cNvSpPr>
          <p:nvPr/>
        </p:nvSpPr>
        <p:spPr bwMode="auto">
          <a:xfrm>
            <a:off x="6650180" y="1392385"/>
            <a:ext cx="381000" cy="533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3"/>
          <p:cNvSpPr>
            <a:spLocks noChangeShapeType="1"/>
          </p:cNvSpPr>
          <p:nvPr/>
        </p:nvSpPr>
        <p:spPr bwMode="auto">
          <a:xfrm>
            <a:off x="2535380" y="1544785"/>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4"/>
          <p:cNvSpPr>
            <a:spLocks noChangeShapeType="1"/>
          </p:cNvSpPr>
          <p:nvPr/>
        </p:nvSpPr>
        <p:spPr bwMode="auto">
          <a:xfrm flipV="1">
            <a:off x="5888180" y="1392385"/>
            <a:ext cx="381000" cy="4572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5"/>
          <p:cNvSpPr>
            <a:spLocks noChangeShapeType="1"/>
          </p:cNvSpPr>
          <p:nvPr/>
        </p:nvSpPr>
        <p:spPr bwMode="auto">
          <a:xfrm flipH="1" flipV="1">
            <a:off x="4135580" y="1544785"/>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6"/>
          <p:cNvSpPr>
            <a:spLocks noChangeShapeType="1"/>
          </p:cNvSpPr>
          <p:nvPr/>
        </p:nvSpPr>
        <p:spPr bwMode="auto">
          <a:xfrm>
            <a:off x="1773380" y="314498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7"/>
          <p:cNvSpPr>
            <a:spLocks noChangeShapeType="1"/>
          </p:cNvSpPr>
          <p:nvPr/>
        </p:nvSpPr>
        <p:spPr bwMode="auto">
          <a:xfrm>
            <a:off x="3449780" y="1011385"/>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18"/>
          <p:cNvSpPr>
            <a:spLocks noChangeShapeType="1"/>
          </p:cNvSpPr>
          <p:nvPr/>
        </p:nvSpPr>
        <p:spPr bwMode="auto">
          <a:xfrm>
            <a:off x="5430980" y="1011385"/>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9"/>
          <p:cNvSpPr>
            <a:spLocks noChangeShapeType="1"/>
          </p:cNvSpPr>
          <p:nvPr/>
        </p:nvSpPr>
        <p:spPr bwMode="auto">
          <a:xfrm>
            <a:off x="7488380" y="1011385"/>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AutoShape 20"/>
          <p:cNvSpPr>
            <a:spLocks noChangeArrowheads="1"/>
          </p:cNvSpPr>
          <p:nvPr/>
        </p:nvSpPr>
        <p:spPr bwMode="auto">
          <a:xfrm>
            <a:off x="9240980" y="1087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64" name="AutoShape 21"/>
          <p:cNvSpPr>
            <a:spLocks noChangeArrowheads="1"/>
          </p:cNvSpPr>
          <p:nvPr/>
        </p:nvSpPr>
        <p:spPr bwMode="auto">
          <a:xfrm>
            <a:off x="8250380" y="1468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65" name="AutoShape 22"/>
          <p:cNvSpPr>
            <a:spLocks noChangeArrowheads="1"/>
          </p:cNvSpPr>
          <p:nvPr/>
        </p:nvSpPr>
        <p:spPr bwMode="auto">
          <a:xfrm>
            <a:off x="7716980" y="1925785"/>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66" name="AutoShape 23"/>
          <p:cNvSpPr>
            <a:spLocks noChangeArrowheads="1"/>
          </p:cNvSpPr>
          <p:nvPr/>
        </p:nvSpPr>
        <p:spPr bwMode="auto">
          <a:xfrm>
            <a:off x="8097980" y="2611585"/>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67" name="AutoShape 24"/>
          <p:cNvSpPr>
            <a:spLocks noChangeArrowheads="1"/>
          </p:cNvSpPr>
          <p:nvPr/>
        </p:nvSpPr>
        <p:spPr bwMode="auto">
          <a:xfrm>
            <a:off x="10079180" y="14685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68" name="Line 25"/>
          <p:cNvSpPr>
            <a:spLocks noChangeShapeType="1"/>
          </p:cNvSpPr>
          <p:nvPr/>
        </p:nvSpPr>
        <p:spPr bwMode="auto">
          <a:xfrm flipH="1" flipV="1">
            <a:off x="8021780" y="2306785"/>
            <a:ext cx="2286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6"/>
          <p:cNvSpPr>
            <a:spLocks noChangeShapeType="1"/>
          </p:cNvSpPr>
          <p:nvPr/>
        </p:nvSpPr>
        <p:spPr bwMode="auto">
          <a:xfrm flipH="1" flipV="1">
            <a:off x="9698180" y="1392385"/>
            <a:ext cx="3810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7"/>
          <p:cNvSpPr>
            <a:spLocks noChangeShapeType="1"/>
          </p:cNvSpPr>
          <p:nvPr/>
        </p:nvSpPr>
        <p:spPr bwMode="auto">
          <a:xfrm flipH="1">
            <a:off x="8631380" y="1392385"/>
            <a:ext cx="6096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28"/>
          <p:cNvSpPr>
            <a:spLocks noChangeShapeType="1"/>
          </p:cNvSpPr>
          <p:nvPr/>
        </p:nvSpPr>
        <p:spPr bwMode="auto">
          <a:xfrm flipH="1">
            <a:off x="8097980" y="1849585"/>
            <a:ext cx="2286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AutoShape 29"/>
          <p:cNvSpPr>
            <a:spLocks noChangeArrowheads="1"/>
          </p:cNvSpPr>
          <p:nvPr/>
        </p:nvSpPr>
        <p:spPr bwMode="auto">
          <a:xfrm>
            <a:off x="2840180" y="32211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73" name="AutoShape 30"/>
          <p:cNvSpPr>
            <a:spLocks noChangeArrowheads="1"/>
          </p:cNvSpPr>
          <p:nvPr/>
        </p:nvSpPr>
        <p:spPr bwMode="auto">
          <a:xfrm>
            <a:off x="2154380" y="3678385"/>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74" name="AutoShape 31"/>
          <p:cNvSpPr>
            <a:spLocks noChangeArrowheads="1"/>
          </p:cNvSpPr>
          <p:nvPr/>
        </p:nvSpPr>
        <p:spPr bwMode="auto">
          <a:xfrm>
            <a:off x="1773380" y="4287985"/>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75" name="AutoShape 32"/>
          <p:cNvSpPr>
            <a:spLocks noChangeArrowheads="1"/>
          </p:cNvSpPr>
          <p:nvPr/>
        </p:nvSpPr>
        <p:spPr bwMode="auto">
          <a:xfrm>
            <a:off x="2535380" y="4287985"/>
            <a:ext cx="457200" cy="457200"/>
          </a:xfrm>
          <a:prstGeom prst="flowChartConnector">
            <a:avLst/>
          </a:prstGeom>
          <a:solidFill>
            <a:srgbClr val="6699FF"/>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76" name="AutoShape 33"/>
          <p:cNvSpPr>
            <a:spLocks noChangeArrowheads="1"/>
          </p:cNvSpPr>
          <p:nvPr/>
        </p:nvSpPr>
        <p:spPr bwMode="auto">
          <a:xfrm>
            <a:off x="3525980" y="36783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77" name="Line 34"/>
          <p:cNvSpPr>
            <a:spLocks noChangeShapeType="1"/>
          </p:cNvSpPr>
          <p:nvPr/>
        </p:nvSpPr>
        <p:spPr bwMode="auto">
          <a:xfrm>
            <a:off x="3297380" y="3602185"/>
            <a:ext cx="3048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35"/>
          <p:cNvSpPr>
            <a:spLocks noChangeShapeType="1"/>
          </p:cNvSpPr>
          <p:nvPr/>
        </p:nvSpPr>
        <p:spPr bwMode="auto">
          <a:xfrm>
            <a:off x="2535380" y="4059385"/>
            <a:ext cx="1524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36"/>
          <p:cNvSpPr>
            <a:spLocks noChangeShapeType="1"/>
          </p:cNvSpPr>
          <p:nvPr/>
        </p:nvSpPr>
        <p:spPr bwMode="auto">
          <a:xfrm flipH="1">
            <a:off x="2078180" y="4059385"/>
            <a:ext cx="1524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37"/>
          <p:cNvSpPr>
            <a:spLocks noChangeShapeType="1"/>
          </p:cNvSpPr>
          <p:nvPr/>
        </p:nvSpPr>
        <p:spPr bwMode="auto">
          <a:xfrm flipV="1">
            <a:off x="2535380" y="3525985"/>
            <a:ext cx="3048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38"/>
          <p:cNvSpPr>
            <a:spLocks noChangeArrowheads="1"/>
          </p:cNvSpPr>
          <p:nvPr/>
        </p:nvSpPr>
        <p:spPr bwMode="auto">
          <a:xfrm>
            <a:off x="2535380" y="4287985"/>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20</a:t>
            </a:r>
          </a:p>
        </p:txBody>
      </p:sp>
      <p:sp>
        <p:nvSpPr>
          <p:cNvPr id="82" name="Rectangle 39"/>
          <p:cNvSpPr>
            <a:spLocks noChangeArrowheads="1"/>
          </p:cNvSpPr>
          <p:nvPr/>
        </p:nvSpPr>
        <p:spPr bwMode="auto">
          <a:xfrm>
            <a:off x="1773380" y="96985"/>
            <a:ext cx="8704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3200" dirty="0">
                <a:solidFill>
                  <a:srgbClr val="00B050"/>
                </a:solidFill>
                <a:ea typeface="SimSun" panose="02010600030101010101" pitchFamily="2" charset="-122"/>
              </a:rPr>
              <a:t>Example of insertion (with rotation): 20 40 60 </a:t>
            </a:r>
            <a:r>
              <a:rPr lang="en-US" altLang="zh-CN" sz="3200" b="1" dirty="0">
                <a:solidFill>
                  <a:srgbClr val="00B050"/>
                </a:solidFill>
                <a:ea typeface="SimSun" panose="02010600030101010101" pitchFamily="2" charset="-122"/>
              </a:rPr>
              <a:t>10 15</a:t>
            </a:r>
          </a:p>
        </p:txBody>
      </p:sp>
    </p:spTree>
    <p:extLst>
      <p:ext uri="{BB962C8B-B14F-4D97-AF65-F5344CB8AC3E}">
        <p14:creationId xmlns:p14="http://schemas.microsoft.com/office/powerpoint/2010/main" val="29178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966362" y="5915880"/>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18F090-FD26-4CF0-B5E6-A09F94436D3B}" type="slidenum">
              <a:rPr lang="zh-CN" altLang="en-US" sz="1400">
                <a:ea typeface="SimSun" panose="02010600030101010101" pitchFamily="2" charset="-122"/>
              </a:rPr>
              <a:pPr/>
              <a:t>21</a:t>
            </a:fld>
            <a:endParaRPr lang="zh-CN" altLang="en-US" sz="1400">
              <a:ea typeface="SimSun" panose="02010600030101010101" pitchFamily="2" charset="-122"/>
            </a:endParaRPr>
          </a:p>
        </p:txBody>
      </p:sp>
      <p:sp>
        <p:nvSpPr>
          <p:cNvPr id="5" name="Text Box 2"/>
          <p:cNvSpPr txBox="1">
            <a:spLocks noChangeArrowheads="1"/>
          </p:cNvSpPr>
          <p:nvPr/>
        </p:nvSpPr>
        <p:spPr bwMode="auto">
          <a:xfrm>
            <a:off x="1413162" y="-98690"/>
            <a:ext cx="96774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dirty="0">
                <a:solidFill>
                  <a:srgbClr val="00B050"/>
                </a:solidFill>
                <a:ea typeface="SimSun" panose="02010600030101010101" pitchFamily="2" charset="-122"/>
              </a:rPr>
              <a:t> </a:t>
            </a:r>
            <a:r>
              <a:rPr lang="en-US" altLang="zh-CN" sz="2800" dirty="0">
                <a:solidFill>
                  <a:srgbClr val="00B050"/>
                </a:solidFill>
                <a:ea typeface="SimSun" panose="02010600030101010101" pitchFamily="2" charset="-122"/>
              </a:rPr>
              <a:t>Example of insertion (with rotation) 20 40 60 10 15</a:t>
            </a:r>
            <a:r>
              <a:rPr lang="en-US" altLang="zh-CN" sz="2800" b="1" dirty="0">
                <a:solidFill>
                  <a:srgbClr val="00B050"/>
                </a:solidFill>
                <a:ea typeface="SimSun" panose="02010600030101010101" pitchFamily="2" charset="-122"/>
              </a:rPr>
              <a:t> 12 11</a:t>
            </a:r>
            <a:endParaRPr lang="en-US" altLang="zh-CN" sz="2000" b="1" dirty="0">
              <a:solidFill>
                <a:srgbClr val="00B050"/>
              </a:solidFill>
              <a:ea typeface="SimSun" panose="02010600030101010101" pitchFamily="2" charset="-122"/>
            </a:endParaRPr>
          </a:p>
          <a:p>
            <a:r>
              <a:rPr lang="en-US" altLang="zh-CN" dirty="0">
                <a:solidFill>
                  <a:schemeClr val="bg1"/>
                </a:solidFill>
                <a:ea typeface="SimSun" panose="02010600030101010101" pitchFamily="2" charset="-122"/>
              </a:rPr>
              <a:t> .</a:t>
            </a:r>
          </a:p>
        </p:txBody>
      </p:sp>
      <p:sp>
        <p:nvSpPr>
          <p:cNvPr id="6" name="Rectangle 3"/>
          <p:cNvSpPr>
            <a:spLocks noChangeArrowheads="1"/>
          </p:cNvSpPr>
          <p:nvPr/>
        </p:nvSpPr>
        <p:spPr bwMode="auto">
          <a:xfrm>
            <a:off x="1385452" y="505680"/>
            <a:ext cx="9144000" cy="601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zh-CN" altLang="en-US">
              <a:ea typeface="SimSun" panose="02010600030101010101" pitchFamily="2" charset="-122"/>
            </a:endParaRPr>
          </a:p>
        </p:txBody>
      </p:sp>
      <p:sp>
        <p:nvSpPr>
          <p:cNvPr id="7" name="AutoShape 4"/>
          <p:cNvSpPr>
            <a:spLocks noChangeArrowheads="1"/>
          </p:cNvSpPr>
          <p:nvPr/>
        </p:nvSpPr>
        <p:spPr bwMode="auto">
          <a:xfrm>
            <a:off x="1794162" y="7342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dirty="0">
                <a:ea typeface="SimSun" panose="02010600030101010101" pitchFamily="2" charset="-122"/>
              </a:rPr>
              <a:t>20</a:t>
            </a:r>
          </a:p>
        </p:txBody>
      </p:sp>
      <p:sp>
        <p:nvSpPr>
          <p:cNvPr id="8" name="AutoShape 5"/>
          <p:cNvSpPr>
            <a:spLocks noChangeArrowheads="1"/>
          </p:cNvSpPr>
          <p:nvPr/>
        </p:nvSpPr>
        <p:spPr bwMode="auto">
          <a:xfrm>
            <a:off x="5832762" y="658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9" name="AutoShape 6"/>
          <p:cNvSpPr>
            <a:spLocks noChangeArrowheads="1"/>
          </p:cNvSpPr>
          <p:nvPr/>
        </p:nvSpPr>
        <p:spPr bwMode="auto">
          <a:xfrm>
            <a:off x="2251362" y="142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dirty="0">
                <a:ea typeface="SimSun" panose="02010600030101010101" pitchFamily="2" charset="-122"/>
              </a:rPr>
              <a:t> 40</a:t>
            </a:r>
          </a:p>
        </p:txBody>
      </p:sp>
      <p:sp>
        <p:nvSpPr>
          <p:cNvPr id="10" name="AutoShape 7"/>
          <p:cNvSpPr>
            <a:spLocks noChangeArrowheads="1"/>
          </p:cNvSpPr>
          <p:nvPr/>
        </p:nvSpPr>
        <p:spPr bwMode="auto">
          <a:xfrm>
            <a:off x="3394362" y="7342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a:t>
            </a:r>
          </a:p>
        </p:txBody>
      </p:sp>
      <p:sp>
        <p:nvSpPr>
          <p:cNvPr id="11" name="AutoShape 8"/>
          <p:cNvSpPr>
            <a:spLocks noChangeArrowheads="1"/>
          </p:cNvSpPr>
          <p:nvPr/>
        </p:nvSpPr>
        <p:spPr bwMode="auto">
          <a:xfrm>
            <a:off x="6518562" y="142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60 </a:t>
            </a:r>
          </a:p>
        </p:txBody>
      </p:sp>
      <p:sp>
        <p:nvSpPr>
          <p:cNvPr id="12" name="AutoShape 9"/>
          <p:cNvSpPr>
            <a:spLocks noChangeArrowheads="1"/>
          </p:cNvSpPr>
          <p:nvPr/>
        </p:nvSpPr>
        <p:spPr bwMode="auto">
          <a:xfrm>
            <a:off x="3851562" y="142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13" name="AutoShape 10"/>
          <p:cNvSpPr>
            <a:spLocks noChangeArrowheads="1"/>
          </p:cNvSpPr>
          <p:nvPr/>
        </p:nvSpPr>
        <p:spPr bwMode="auto">
          <a:xfrm>
            <a:off x="4308762" y="2105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14" name="AutoShape 11"/>
          <p:cNvSpPr>
            <a:spLocks noChangeArrowheads="1"/>
          </p:cNvSpPr>
          <p:nvPr/>
        </p:nvSpPr>
        <p:spPr bwMode="auto">
          <a:xfrm>
            <a:off x="5299362" y="142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15" name="Line 12"/>
          <p:cNvSpPr>
            <a:spLocks noChangeShapeType="1"/>
          </p:cNvSpPr>
          <p:nvPr/>
        </p:nvSpPr>
        <p:spPr bwMode="auto">
          <a:xfrm flipH="1" flipV="1">
            <a:off x="4232562" y="180108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6289962" y="962880"/>
            <a:ext cx="381000" cy="533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p:cNvSpPr>
            <a:spLocks noChangeShapeType="1"/>
          </p:cNvSpPr>
          <p:nvPr/>
        </p:nvSpPr>
        <p:spPr bwMode="auto">
          <a:xfrm>
            <a:off x="2175162" y="111528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p:cNvSpPr>
            <a:spLocks noChangeShapeType="1"/>
          </p:cNvSpPr>
          <p:nvPr/>
        </p:nvSpPr>
        <p:spPr bwMode="auto">
          <a:xfrm flipV="1">
            <a:off x="5527962" y="962880"/>
            <a:ext cx="381000" cy="4572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6"/>
          <p:cNvSpPr>
            <a:spLocks noChangeShapeType="1"/>
          </p:cNvSpPr>
          <p:nvPr/>
        </p:nvSpPr>
        <p:spPr bwMode="auto">
          <a:xfrm flipH="1" flipV="1">
            <a:off x="3775362" y="111528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p:cNvSpPr>
            <a:spLocks noChangeShapeType="1"/>
          </p:cNvSpPr>
          <p:nvPr/>
        </p:nvSpPr>
        <p:spPr bwMode="auto">
          <a:xfrm>
            <a:off x="1413162" y="271548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a:off x="3089562" y="58188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19"/>
          <p:cNvSpPr>
            <a:spLocks noChangeArrowheads="1"/>
          </p:cNvSpPr>
          <p:nvPr/>
        </p:nvSpPr>
        <p:spPr bwMode="auto">
          <a:xfrm>
            <a:off x="8880762" y="658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23" name="AutoShape 20"/>
          <p:cNvSpPr>
            <a:spLocks noChangeArrowheads="1"/>
          </p:cNvSpPr>
          <p:nvPr/>
        </p:nvSpPr>
        <p:spPr bwMode="auto">
          <a:xfrm>
            <a:off x="7890162" y="1039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24" name="AutoShape 21"/>
          <p:cNvSpPr>
            <a:spLocks noChangeArrowheads="1"/>
          </p:cNvSpPr>
          <p:nvPr/>
        </p:nvSpPr>
        <p:spPr bwMode="auto">
          <a:xfrm>
            <a:off x="7356762" y="14962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25" name="AutoShape 22"/>
          <p:cNvSpPr>
            <a:spLocks noChangeArrowheads="1"/>
          </p:cNvSpPr>
          <p:nvPr/>
        </p:nvSpPr>
        <p:spPr bwMode="auto">
          <a:xfrm>
            <a:off x="7737762" y="2182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26" name="AutoShape 23"/>
          <p:cNvSpPr>
            <a:spLocks noChangeArrowheads="1"/>
          </p:cNvSpPr>
          <p:nvPr/>
        </p:nvSpPr>
        <p:spPr bwMode="auto">
          <a:xfrm>
            <a:off x="9718962" y="1039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27" name="Line 24"/>
          <p:cNvSpPr>
            <a:spLocks noChangeShapeType="1"/>
          </p:cNvSpPr>
          <p:nvPr/>
        </p:nvSpPr>
        <p:spPr bwMode="auto">
          <a:xfrm flipH="1" flipV="1">
            <a:off x="7661562" y="1877280"/>
            <a:ext cx="2286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flipH="1" flipV="1">
            <a:off x="9337962" y="962880"/>
            <a:ext cx="3810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flipH="1">
            <a:off x="8271162" y="962880"/>
            <a:ext cx="6096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flipH="1">
            <a:off x="7737762" y="1420080"/>
            <a:ext cx="2286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28"/>
          <p:cNvSpPr>
            <a:spLocks noChangeArrowheads="1"/>
          </p:cNvSpPr>
          <p:nvPr/>
        </p:nvSpPr>
        <p:spPr bwMode="auto">
          <a:xfrm>
            <a:off x="2479962" y="2791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32" name="AutoShape 29"/>
          <p:cNvSpPr>
            <a:spLocks noChangeArrowheads="1"/>
          </p:cNvSpPr>
          <p:nvPr/>
        </p:nvSpPr>
        <p:spPr bwMode="auto">
          <a:xfrm>
            <a:off x="1794162" y="3248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33" name="AutoShape 30"/>
          <p:cNvSpPr>
            <a:spLocks noChangeArrowheads="1"/>
          </p:cNvSpPr>
          <p:nvPr/>
        </p:nvSpPr>
        <p:spPr bwMode="auto">
          <a:xfrm>
            <a:off x="1413162" y="38584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34" name="AutoShape 31"/>
          <p:cNvSpPr>
            <a:spLocks noChangeArrowheads="1"/>
          </p:cNvSpPr>
          <p:nvPr/>
        </p:nvSpPr>
        <p:spPr bwMode="auto">
          <a:xfrm>
            <a:off x="2175162" y="38584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35" name="AutoShape 32"/>
          <p:cNvSpPr>
            <a:spLocks noChangeArrowheads="1"/>
          </p:cNvSpPr>
          <p:nvPr/>
        </p:nvSpPr>
        <p:spPr bwMode="auto">
          <a:xfrm>
            <a:off x="3013362" y="3248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36" name="Line 33"/>
          <p:cNvSpPr>
            <a:spLocks noChangeShapeType="1"/>
          </p:cNvSpPr>
          <p:nvPr/>
        </p:nvSpPr>
        <p:spPr bwMode="auto">
          <a:xfrm>
            <a:off x="2937162" y="3172680"/>
            <a:ext cx="2286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4"/>
          <p:cNvSpPr>
            <a:spLocks noChangeShapeType="1"/>
          </p:cNvSpPr>
          <p:nvPr/>
        </p:nvSpPr>
        <p:spPr bwMode="auto">
          <a:xfrm>
            <a:off x="2175162" y="3629880"/>
            <a:ext cx="1524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5"/>
          <p:cNvSpPr>
            <a:spLocks noChangeShapeType="1"/>
          </p:cNvSpPr>
          <p:nvPr/>
        </p:nvSpPr>
        <p:spPr bwMode="auto">
          <a:xfrm flipH="1">
            <a:off x="1717962" y="3629880"/>
            <a:ext cx="1524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6"/>
          <p:cNvSpPr>
            <a:spLocks noChangeShapeType="1"/>
          </p:cNvSpPr>
          <p:nvPr/>
        </p:nvSpPr>
        <p:spPr bwMode="auto">
          <a:xfrm flipV="1">
            <a:off x="2175162" y="3096480"/>
            <a:ext cx="3048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7"/>
          <p:cNvSpPr>
            <a:spLocks noChangeShapeType="1"/>
          </p:cNvSpPr>
          <p:nvPr/>
        </p:nvSpPr>
        <p:spPr bwMode="auto">
          <a:xfrm>
            <a:off x="3546762" y="271548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38"/>
          <p:cNvSpPr>
            <a:spLocks noChangeArrowheads="1"/>
          </p:cNvSpPr>
          <p:nvPr/>
        </p:nvSpPr>
        <p:spPr bwMode="auto">
          <a:xfrm>
            <a:off x="4765962" y="2867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42" name="AutoShape 39"/>
          <p:cNvSpPr>
            <a:spLocks noChangeArrowheads="1"/>
          </p:cNvSpPr>
          <p:nvPr/>
        </p:nvSpPr>
        <p:spPr bwMode="auto">
          <a:xfrm>
            <a:off x="4003962" y="3248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43" name="AutoShape 40"/>
          <p:cNvSpPr>
            <a:spLocks noChangeArrowheads="1"/>
          </p:cNvSpPr>
          <p:nvPr/>
        </p:nvSpPr>
        <p:spPr bwMode="auto">
          <a:xfrm>
            <a:off x="5451762" y="3248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44" name="AutoShape 41"/>
          <p:cNvSpPr>
            <a:spLocks noChangeArrowheads="1"/>
          </p:cNvSpPr>
          <p:nvPr/>
        </p:nvSpPr>
        <p:spPr bwMode="auto">
          <a:xfrm>
            <a:off x="3622962" y="38584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45" name="AutoShape 42"/>
          <p:cNvSpPr>
            <a:spLocks noChangeArrowheads="1"/>
          </p:cNvSpPr>
          <p:nvPr/>
        </p:nvSpPr>
        <p:spPr bwMode="auto">
          <a:xfrm>
            <a:off x="4461162" y="38584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46" name="AutoShape 43"/>
          <p:cNvSpPr>
            <a:spLocks noChangeArrowheads="1"/>
          </p:cNvSpPr>
          <p:nvPr/>
        </p:nvSpPr>
        <p:spPr bwMode="auto">
          <a:xfrm>
            <a:off x="4080162" y="4315680"/>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12 </a:t>
            </a:r>
          </a:p>
        </p:txBody>
      </p:sp>
      <p:sp>
        <p:nvSpPr>
          <p:cNvPr id="47" name="Line 44"/>
          <p:cNvSpPr>
            <a:spLocks noChangeShapeType="1"/>
          </p:cNvSpPr>
          <p:nvPr/>
        </p:nvSpPr>
        <p:spPr bwMode="auto">
          <a:xfrm>
            <a:off x="5223162" y="3172680"/>
            <a:ext cx="3048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5"/>
          <p:cNvSpPr>
            <a:spLocks noChangeShapeType="1"/>
          </p:cNvSpPr>
          <p:nvPr/>
        </p:nvSpPr>
        <p:spPr bwMode="auto">
          <a:xfrm>
            <a:off x="4384962" y="362988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6"/>
          <p:cNvSpPr>
            <a:spLocks noChangeShapeType="1"/>
          </p:cNvSpPr>
          <p:nvPr/>
        </p:nvSpPr>
        <p:spPr bwMode="auto">
          <a:xfrm flipV="1">
            <a:off x="4461162" y="3096480"/>
            <a:ext cx="3048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7"/>
          <p:cNvSpPr>
            <a:spLocks noChangeShapeType="1"/>
          </p:cNvSpPr>
          <p:nvPr/>
        </p:nvSpPr>
        <p:spPr bwMode="auto">
          <a:xfrm flipH="1">
            <a:off x="3927762" y="3629880"/>
            <a:ext cx="1524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8"/>
          <p:cNvSpPr>
            <a:spLocks noChangeShapeType="1"/>
          </p:cNvSpPr>
          <p:nvPr/>
        </p:nvSpPr>
        <p:spPr bwMode="auto">
          <a:xfrm>
            <a:off x="4003962" y="4239480"/>
            <a:ext cx="1524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49"/>
          <p:cNvSpPr>
            <a:spLocks noChangeShapeType="1"/>
          </p:cNvSpPr>
          <p:nvPr/>
        </p:nvSpPr>
        <p:spPr bwMode="auto">
          <a:xfrm>
            <a:off x="6061362" y="271548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utoShape 50"/>
          <p:cNvSpPr>
            <a:spLocks noChangeArrowheads="1"/>
          </p:cNvSpPr>
          <p:nvPr/>
        </p:nvSpPr>
        <p:spPr bwMode="auto">
          <a:xfrm>
            <a:off x="6289962" y="3248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54" name="AutoShape 51"/>
          <p:cNvSpPr>
            <a:spLocks noChangeArrowheads="1"/>
          </p:cNvSpPr>
          <p:nvPr/>
        </p:nvSpPr>
        <p:spPr bwMode="auto">
          <a:xfrm>
            <a:off x="7051962" y="2867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55" name="AutoShape 52"/>
          <p:cNvSpPr>
            <a:spLocks noChangeArrowheads="1"/>
          </p:cNvSpPr>
          <p:nvPr/>
        </p:nvSpPr>
        <p:spPr bwMode="auto">
          <a:xfrm>
            <a:off x="7813962" y="3172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56" name="AutoShape 53"/>
          <p:cNvSpPr>
            <a:spLocks noChangeArrowheads="1"/>
          </p:cNvSpPr>
          <p:nvPr/>
        </p:nvSpPr>
        <p:spPr bwMode="auto">
          <a:xfrm>
            <a:off x="6594762" y="4087080"/>
            <a:ext cx="457200" cy="457200"/>
          </a:xfrm>
          <a:prstGeom prst="flowChartConnector">
            <a:avLst/>
          </a:prstGeom>
          <a:solidFill>
            <a:schemeClr val="accent1"/>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12 </a:t>
            </a:r>
          </a:p>
        </p:txBody>
      </p:sp>
      <p:sp>
        <p:nvSpPr>
          <p:cNvPr id="57" name="AutoShape 54"/>
          <p:cNvSpPr>
            <a:spLocks noChangeArrowheads="1"/>
          </p:cNvSpPr>
          <p:nvPr/>
        </p:nvSpPr>
        <p:spPr bwMode="auto">
          <a:xfrm>
            <a:off x="7356762" y="4087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58" name="AutoShape 55"/>
          <p:cNvSpPr>
            <a:spLocks noChangeArrowheads="1"/>
          </p:cNvSpPr>
          <p:nvPr/>
        </p:nvSpPr>
        <p:spPr bwMode="auto">
          <a:xfrm>
            <a:off x="8271162" y="4087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59" name="Line 56"/>
          <p:cNvSpPr>
            <a:spLocks noChangeShapeType="1"/>
          </p:cNvSpPr>
          <p:nvPr/>
        </p:nvSpPr>
        <p:spPr bwMode="auto">
          <a:xfrm>
            <a:off x="8118762" y="3629880"/>
            <a:ext cx="304800" cy="533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7"/>
          <p:cNvSpPr>
            <a:spLocks noChangeShapeType="1"/>
          </p:cNvSpPr>
          <p:nvPr/>
        </p:nvSpPr>
        <p:spPr bwMode="auto">
          <a:xfrm>
            <a:off x="6670962" y="3706080"/>
            <a:ext cx="1524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8"/>
          <p:cNvSpPr>
            <a:spLocks noChangeShapeType="1"/>
          </p:cNvSpPr>
          <p:nvPr/>
        </p:nvSpPr>
        <p:spPr bwMode="auto">
          <a:xfrm>
            <a:off x="7509162" y="3096480"/>
            <a:ext cx="3810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59"/>
          <p:cNvSpPr>
            <a:spLocks noChangeShapeType="1"/>
          </p:cNvSpPr>
          <p:nvPr/>
        </p:nvSpPr>
        <p:spPr bwMode="auto">
          <a:xfrm flipH="1">
            <a:off x="7737762" y="3553680"/>
            <a:ext cx="152400" cy="533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0"/>
          <p:cNvSpPr>
            <a:spLocks noChangeShapeType="1"/>
          </p:cNvSpPr>
          <p:nvPr/>
        </p:nvSpPr>
        <p:spPr bwMode="auto">
          <a:xfrm flipV="1">
            <a:off x="6670962" y="3172680"/>
            <a:ext cx="3810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1"/>
          <p:cNvSpPr>
            <a:spLocks noChangeShapeType="1"/>
          </p:cNvSpPr>
          <p:nvPr/>
        </p:nvSpPr>
        <p:spPr bwMode="auto">
          <a:xfrm>
            <a:off x="1413162" y="477288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AutoShape 62"/>
          <p:cNvSpPr>
            <a:spLocks noChangeArrowheads="1"/>
          </p:cNvSpPr>
          <p:nvPr/>
        </p:nvSpPr>
        <p:spPr bwMode="auto">
          <a:xfrm>
            <a:off x="2784762" y="47728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15 </a:t>
            </a:r>
          </a:p>
        </p:txBody>
      </p:sp>
      <p:sp>
        <p:nvSpPr>
          <p:cNvPr id="66" name="AutoShape 63"/>
          <p:cNvSpPr>
            <a:spLocks noChangeArrowheads="1"/>
          </p:cNvSpPr>
          <p:nvPr/>
        </p:nvSpPr>
        <p:spPr bwMode="auto">
          <a:xfrm>
            <a:off x="1794162" y="5077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67" name="AutoShape 64"/>
          <p:cNvSpPr>
            <a:spLocks noChangeArrowheads="1"/>
          </p:cNvSpPr>
          <p:nvPr/>
        </p:nvSpPr>
        <p:spPr bwMode="auto">
          <a:xfrm>
            <a:off x="3699162" y="5077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68" name="AutoShape 65"/>
          <p:cNvSpPr>
            <a:spLocks noChangeArrowheads="1"/>
          </p:cNvSpPr>
          <p:nvPr/>
        </p:nvSpPr>
        <p:spPr bwMode="auto">
          <a:xfrm>
            <a:off x="2327562" y="5611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12 </a:t>
            </a:r>
          </a:p>
        </p:txBody>
      </p:sp>
      <p:sp>
        <p:nvSpPr>
          <p:cNvPr id="69" name="AutoShape 66"/>
          <p:cNvSpPr>
            <a:spLocks noChangeArrowheads="1"/>
          </p:cNvSpPr>
          <p:nvPr/>
        </p:nvSpPr>
        <p:spPr bwMode="auto">
          <a:xfrm>
            <a:off x="1794162" y="60682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11 </a:t>
            </a:r>
          </a:p>
        </p:txBody>
      </p:sp>
      <p:sp>
        <p:nvSpPr>
          <p:cNvPr id="70" name="AutoShape 67"/>
          <p:cNvSpPr>
            <a:spLocks noChangeArrowheads="1"/>
          </p:cNvSpPr>
          <p:nvPr/>
        </p:nvSpPr>
        <p:spPr bwMode="auto">
          <a:xfrm>
            <a:off x="3165762" y="5611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71" name="AutoShape 68"/>
          <p:cNvSpPr>
            <a:spLocks noChangeArrowheads="1"/>
          </p:cNvSpPr>
          <p:nvPr/>
        </p:nvSpPr>
        <p:spPr bwMode="auto">
          <a:xfrm>
            <a:off x="4308762" y="5611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72" name="AutoShape 69"/>
          <p:cNvSpPr>
            <a:spLocks noChangeArrowheads="1"/>
          </p:cNvSpPr>
          <p:nvPr/>
        </p:nvSpPr>
        <p:spPr bwMode="auto">
          <a:xfrm>
            <a:off x="8042562" y="4849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15 </a:t>
            </a:r>
          </a:p>
        </p:txBody>
      </p:sp>
      <p:sp>
        <p:nvSpPr>
          <p:cNvPr id="73" name="AutoShape 70"/>
          <p:cNvSpPr>
            <a:spLocks noChangeArrowheads="1"/>
          </p:cNvSpPr>
          <p:nvPr/>
        </p:nvSpPr>
        <p:spPr bwMode="auto">
          <a:xfrm>
            <a:off x="7204362" y="523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11 </a:t>
            </a:r>
          </a:p>
        </p:txBody>
      </p:sp>
      <p:sp>
        <p:nvSpPr>
          <p:cNvPr id="74" name="AutoShape 71"/>
          <p:cNvSpPr>
            <a:spLocks noChangeArrowheads="1"/>
          </p:cNvSpPr>
          <p:nvPr/>
        </p:nvSpPr>
        <p:spPr bwMode="auto">
          <a:xfrm>
            <a:off x="8880762" y="52300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40 </a:t>
            </a:r>
          </a:p>
        </p:txBody>
      </p:sp>
      <p:sp>
        <p:nvSpPr>
          <p:cNvPr id="75" name="AutoShape 72"/>
          <p:cNvSpPr>
            <a:spLocks noChangeArrowheads="1"/>
          </p:cNvSpPr>
          <p:nvPr/>
        </p:nvSpPr>
        <p:spPr bwMode="auto">
          <a:xfrm>
            <a:off x="6747162" y="5839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10 </a:t>
            </a:r>
          </a:p>
        </p:txBody>
      </p:sp>
      <p:sp>
        <p:nvSpPr>
          <p:cNvPr id="76" name="AutoShape 73"/>
          <p:cNvSpPr>
            <a:spLocks noChangeArrowheads="1"/>
          </p:cNvSpPr>
          <p:nvPr/>
        </p:nvSpPr>
        <p:spPr bwMode="auto">
          <a:xfrm>
            <a:off x="7585362" y="5839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12 </a:t>
            </a:r>
          </a:p>
        </p:txBody>
      </p:sp>
      <p:sp>
        <p:nvSpPr>
          <p:cNvPr id="77" name="AutoShape 74"/>
          <p:cNvSpPr>
            <a:spLocks noChangeArrowheads="1"/>
          </p:cNvSpPr>
          <p:nvPr/>
        </p:nvSpPr>
        <p:spPr bwMode="auto">
          <a:xfrm>
            <a:off x="8423562" y="5839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20 </a:t>
            </a:r>
          </a:p>
        </p:txBody>
      </p:sp>
      <p:sp>
        <p:nvSpPr>
          <p:cNvPr id="78" name="AutoShape 75"/>
          <p:cNvSpPr>
            <a:spLocks noChangeArrowheads="1"/>
          </p:cNvSpPr>
          <p:nvPr/>
        </p:nvSpPr>
        <p:spPr bwMode="auto">
          <a:xfrm>
            <a:off x="9490362" y="5839680"/>
            <a:ext cx="457200" cy="457200"/>
          </a:xfrm>
          <a:prstGeom prst="flowChartConnector">
            <a:avLst/>
          </a:prstGeom>
          <a:solidFill>
            <a:schemeClr val="hlink"/>
          </a:solidFill>
          <a:ln w="12700">
            <a:solidFill>
              <a:srgbClr val="FF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a:ea typeface="SimSun" panose="02010600030101010101" pitchFamily="2" charset="-122"/>
              </a:rPr>
              <a:t> 60 </a:t>
            </a:r>
          </a:p>
        </p:txBody>
      </p:sp>
      <p:sp>
        <p:nvSpPr>
          <p:cNvPr id="79" name="Line 76"/>
          <p:cNvSpPr>
            <a:spLocks noChangeShapeType="1"/>
          </p:cNvSpPr>
          <p:nvPr/>
        </p:nvSpPr>
        <p:spPr bwMode="auto">
          <a:xfrm flipH="1" flipV="1">
            <a:off x="3241962" y="5001480"/>
            <a:ext cx="5334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7"/>
          <p:cNvSpPr>
            <a:spLocks noChangeShapeType="1"/>
          </p:cNvSpPr>
          <p:nvPr/>
        </p:nvSpPr>
        <p:spPr bwMode="auto">
          <a:xfrm flipH="1" flipV="1">
            <a:off x="4156362" y="5382480"/>
            <a:ext cx="2286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78"/>
          <p:cNvSpPr>
            <a:spLocks noChangeShapeType="1"/>
          </p:cNvSpPr>
          <p:nvPr/>
        </p:nvSpPr>
        <p:spPr bwMode="auto">
          <a:xfrm flipH="1" flipV="1">
            <a:off x="8499762" y="5153880"/>
            <a:ext cx="4572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79"/>
          <p:cNvSpPr>
            <a:spLocks noChangeShapeType="1"/>
          </p:cNvSpPr>
          <p:nvPr/>
        </p:nvSpPr>
        <p:spPr bwMode="auto">
          <a:xfrm flipH="1" flipV="1">
            <a:off x="9337962" y="5534880"/>
            <a:ext cx="228600" cy="3810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80"/>
          <p:cNvSpPr>
            <a:spLocks noChangeShapeType="1"/>
          </p:cNvSpPr>
          <p:nvPr/>
        </p:nvSpPr>
        <p:spPr bwMode="auto">
          <a:xfrm flipV="1">
            <a:off x="7661562" y="5153880"/>
            <a:ext cx="381000" cy="1524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81"/>
          <p:cNvSpPr>
            <a:spLocks noChangeShapeType="1"/>
          </p:cNvSpPr>
          <p:nvPr/>
        </p:nvSpPr>
        <p:spPr bwMode="auto">
          <a:xfrm flipH="1" flipV="1">
            <a:off x="7585362" y="5611080"/>
            <a:ext cx="1524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82"/>
          <p:cNvSpPr>
            <a:spLocks noChangeShapeType="1"/>
          </p:cNvSpPr>
          <p:nvPr/>
        </p:nvSpPr>
        <p:spPr bwMode="auto">
          <a:xfrm flipV="1">
            <a:off x="8728362" y="5611080"/>
            <a:ext cx="2286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83"/>
          <p:cNvSpPr>
            <a:spLocks noChangeShapeType="1"/>
          </p:cNvSpPr>
          <p:nvPr/>
        </p:nvSpPr>
        <p:spPr bwMode="auto">
          <a:xfrm flipV="1">
            <a:off x="7051962" y="5611080"/>
            <a:ext cx="228600" cy="3048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84"/>
          <p:cNvSpPr>
            <a:spLocks noChangeShapeType="1"/>
          </p:cNvSpPr>
          <p:nvPr/>
        </p:nvSpPr>
        <p:spPr bwMode="auto">
          <a:xfrm flipV="1">
            <a:off x="3470562" y="5382480"/>
            <a:ext cx="2286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85"/>
          <p:cNvSpPr>
            <a:spLocks noChangeShapeType="1"/>
          </p:cNvSpPr>
          <p:nvPr/>
        </p:nvSpPr>
        <p:spPr bwMode="auto">
          <a:xfrm flipV="1">
            <a:off x="2251362" y="5001480"/>
            <a:ext cx="5334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86"/>
          <p:cNvSpPr>
            <a:spLocks noChangeShapeType="1"/>
          </p:cNvSpPr>
          <p:nvPr/>
        </p:nvSpPr>
        <p:spPr bwMode="auto">
          <a:xfrm flipH="1" flipV="1">
            <a:off x="2175162" y="5458680"/>
            <a:ext cx="2286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87"/>
          <p:cNvSpPr>
            <a:spLocks noChangeShapeType="1"/>
          </p:cNvSpPr>
          <p:nvPr/>
        </p:nvSpPr>
        <p:spPr bwMode="auto">
          <a:xfrm flipV="1">
            <a:off x="2175162" y="5915880"/>
            <a:ext cx="228600" cy="228600"/>
          </a:xfrm>
          <a:prstGeom prst="line">
            <a:avLst/>
          </a:prstGeom>
          <a:noFill/>
          <a:ln w="12700">
            <a:solidFill>
              <a:srgbClr val="99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88"/>
          <p:cNvSpPr>
            <a:spLocks noChangeShapeType="1"/>
          </p:cNvSpPr>
          <p:nvPr/>
        </p:nvSpPr>
        <p:spPr bwMode="auto">
          <a:xfrm flipV="1">
            <a:off x="4994562" y="50568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89"/>
          <p:cNvSpPr>
            <a:spLocks noChangeShapeType="1"/>
          </p:cNvSpPr>
          <p:nvPr/>
        </p:nvSpPr>
        <p:spPr bwMode="auto">
          <a:xfrm flipV="1">
            <a:off x="7128162" y="50568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84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02"/>
            <a:ext cx="10515600" cy="775053"/>
          </a:xfrm>
        </p:spPr>
        <p:txBody>
          <a:bodyPr>
            <a:normAutofit/>
          </a:bodyPr>
          <a:lstStyle/>
          <a:p>
            <a:r>
              <a:rPr lang="en-US" sz="3600" dirty="0">
                <a:solidFill>
                  <a:srgbClr val="00B050"/>
                </a:solidFill>
              </a:rPr>
              <a:t>Insert 50, 25, 10, 5, 7, 3, 30, 20, 8, 15 into an AVL Tree</a:t>
            </a:r>
          </a:p>
        </p:txBody>
      </p:sp>
      <p:pic>
        <p:nvPicPr>
          <p:cNvPr id="1026" name="Picture 2" descr="http://www.cs.wcupa.edu/rkline/assets/img/DS/avl-2-a.png?13186308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70" y="1291739"/>
            <a:ext cx="744170" cy="8317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www.cs.wcupa.edu/rkline/assets/img/DS/avl-2-b.png?13186308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31" y="1258015"/>
            <a:ext cx="1050593" cy="11819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wcupa.edu/rkline/assets/img/DS/avl-2-c.png?13186308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1397986"/>
            <a:ext cx="1050592" cy="83171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www.cs.wcupa.edu/rkline/assets/img/DS/avl-2-d.png?13186308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571" y="1270080"/>
            <a:ext cx="1357016" cy="1181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wcupa.edu/rkline/assets/img/DS/avl-2-e.png?13186308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8378" y="1206382"/>
            <a:ext cx="1663438" cy="153211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www.cs.wcupa.edu/rkline/assets/img/DS/avl-2-f.png?13186308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6561" y="1396880"/>
            <a:ext cx="1663439" cy="11819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cs.wcupa.edu/rkline/assets/img/DS/avl-2-g.png?13186308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3113" y="1270081"/>
            <a:ext cx="1969861" cy="153211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www.cs.wcupa.edu/rkline/assets/img/DS/avl-2-h.png?13186308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922" y="3265235"/>
            <a:ext cx="1964456" cy="11786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s.wcupa.edu/rkline/assets/img/DS/avl-2-i.png?13186308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26" y="3353723"/>
            <a:ext cx="2617699" cy="138817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cs.wcupa.edu/rkline/assets/img/DS/avl-2-j.png?13186308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3665" y="3383220"/>
            <a:ext cx="2879175" cy="16959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s.wcupa.edu/rkline/assets/img/DS/avl-2-k.png?13186308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89723" y="3412717"/>
            <a:ext cx="3043251" cy="145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2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543" b="7008"/>
          <a:stretch/>
        </p:blipFill>
        <p:spPr>
          <a:xfrm>
            <a:off x="1631478" y="43316"/>
            <a:ext cx="8929044" cy="3294743"/>
          </a:xfrm>
        </p:spPr>
      </p:pic>
      <p:pic>
        <p:nvPicPr>
          <p:cNvPr id="9" name="Picture 8"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7390" b="3620"/>
          <a:stretch/>
        </p:blipFill>
        <p:spPr>
          <a:xfrm>
            <a:off x="2247003" y="3541486"/>
            <a:ext cx="7976526" cy="3033486"/>
          </a:xfrm>
          <a:prstGeom prst="rect">
            <a:avLst/>
          </a:prstGeom>
        </p:spPr>
      </p:pic>
    </p:spTree>
    <p:extLst>
      <p:ext uri="{BB962C8B-B14F-4D97-AF65-F5344CB8AC3E}">
        <p14:creationId xmlns:p14="http://schemas.microsoft.com/office/powerpoint/2010/main" val="139320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087" y="0"/>
            <a:ext cx="5325387" cy="6602346"/>
          </a:xfrm>
        </p:spPr>
      </p:pic>
      <p:sp>
        <p:nvSpPr>
          <p:cNvPr id="5" name="Rectangle 4"/>
          <p:cNvSpPr/>
          <p:nvPr/>
        </p:nvSpPr>
        <p:spPr>
          <a:xfrm>
            <a:off x="290286" y="564608"/>
            <a:ext cx="4746171" cy="1754326"/>
          </a:xfrm>
          <a:prstGeom prst="rect">
            <a:avLst/>
          </a:prstGeom>
        </p:spPr>
        <p:txBody>
          <a:bodyPr wrap="square">
            <a:spAutoFit/>
          </a:bodyPr>
          <a:lstStyle/>
          <a:p>
            <a:r>
              <a:rPr lang="en-US" sz="3600" dirty="0">
                <a:solidFill>
                  <a:srgbClr val="00B050"/>
                </a:solidFill>
                <a:latin typeface="Calibri Light" panose="020F0302020204030204"/>
                <a:ea typeface="+mj-ea"/>
                <a:cs typeface="+mj-cs"/>
              </a:rPr>
              <a:t>Insert 40, 30, 20, 60, 50, 80, 15, 28, 25 into an AVL Tree</a:t>
            </a:r>
            <a:endParaRPr lang="en-US" dirty="0"/>
          </a:p>
        </p:txBody>
      </p:sp>
    </p:spTree>
    <p:extLst>
      <p:ext uri="{BB962C8B-B14F-4D97-AF65-F5344CB8AC3E}">
        <p14:creationId xmlns:p14="http://schemas.microsoft.com/office/powerpoint/2010/main" val="282778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6018"/>
          </a:xfrm>
        </p:spPr>
        <p:txBody>
          <a:bodyPr/>
          <a:lstStyle/>
          <a:p>
            <a:pPr algn="ctr"/>
            <a:r>
              <a:rPr lang="en-US" dirty="0">
                <a:latin typeface="+mn-lt"/>
              </a:rPr>
              <a:t>Deletion from AVL Trees</a:t>
            </a:r>
          </a:p>
        </p:txBody>
      </p:sp>
      <p:sp>
        <p:nvSpPr>
          <p:cNvPr id="3" name="Content Placeholder 2"/>
          <p:cNvSpPr>
            <a:spLocks noGrp="1"/>
          </p:cNvSpPr>
          <p:nvPr>
            <p:ph idx="1"/>
          </p:nvPr>
        </p:nvSpPr>
        <p:spPr>
          <a:xfrm>
            <a:off x="838200" y="943430"/>
            <a:ext cx="11165114" cy="5233534"/>
          </a:xfrm>
        </p:spPr>
        <p:txBody>
          <a:bodyPr>
            <a:normAutofit fontScale="92500" lnSpcReduction="10000"/>
          </a:bodyPr>
          <a:lstStyle/>
          <a:p>
            <a:r>
              <a:rPr lang="en-US" dirty="0">
                <a:solidFill>
                  <a:srgbClr val="00B050"/>
                </a:solidFill>
              </a:rPr>
              <a:t>We first do the normal BST deletion:</a:t>
            </a:r>
          </a:p>
          <a:p>
            <a:pPr lvl="1"/>
            <a:r>
              <a:rPr lang="en-US" b="1" dirty="0"/>
              <a:t>0 children: </a:t>
            </a:r>
            <a:r>
              <a:rPr lang="en-US" dirty="0"/>
              <a:t>just delete it</a:t>
            </a:r>
          </a:p>
          <a:p>
            <a:pPr lvl="1"/>
            <a:r>
              <a:rPr lang="en-US" b="1" dirty="0"/>
              <a:t>1 child: </a:t>
            </a:r>
            <a:r>
              <a:rPr lang="en-US" dirty="0"/>
              <a:t>delete it, connect child to parent</a:t>
            </a:r>
          </a:p>
          <a:p>
            <a:pPr lvl="1"/>
            <a:r>
              <a:rPr lang="en-US" b="1" dirty="0"/>
              <a:t>2 children: </a:t>
            </a:r>
            <a:r>
              <a:rPr lang="en-US" dirty="0"/>
              <a:t>put predecessor/successor in your place, delete predecessor/successor</a:t>
            </a:r>
          </a:p>
          <a:p>
            <a:r>
              <a:rPr lang="en-US" dirty="0">
                <a:solidFill>
                  <a:srgbClr val="00B050"/>
                </a:solidFill>
              </a:rPr>
              <a:t>After deleting the node</a:t>
            </a:r>
            <a:r>
              <a:rPr lang="en-US" dirty="0"/>
              <a:t>, the resulting tree might no longer be an AVL tree. As in the case of insertion into an AVL tree, and the “height” at the top could decrease or increase by 1. </a:t>
            </a:r>
            <a:endParaRPr lang="en-US" dirty="0">
              <a:solidFill>
                <a:srgbClr val="00B050"/>
              </a:solidFill>
            </a:endParaRPr>
          </a:p>
          <a:p>
            <a:r>
              <a:rPr lang="en-US" dirty="0">
                <a:solidFill>
                  <a:srgbClr val="00B050"/>
                </a:solidFill>
              </a:rPr>
              <a:t>Which nodes’ heights may have changed: </a:t>
            </a:r>
          </a:p>
          <a:p>
            <a:pPr lvl="1"/>
            <a:r>
              <a:rPr lang="en-US" b="1" dirty="0"/>
              <a:t>0 children:</a:t>
            </a:r>
            <a:r>
              <a:rPr lang="en-US" dirty="0"/>
              <a:t> path from deleted node to root </a:t>
            </a:r>
          </a:p>
          <a:p>
            <a:pPr lvl="1"/>
            <a:r>
              <a:rPr lang="en-US" b="1" dirty="0"/>
              <a:t>1 child:</a:t>
            </a:r>
            <a:r>
              <a:rPr lang="en-US" dirty="0"/>
              <a:t> path from deleted node to root </a:t>
            </a:r>
          </a:p>
          <a:p>
            <a:pPr lvl="1"/>
            <a:r>
              <a:rPr lang="en-US" b="1" dirty="0"/>
              <a:t>2 children:</a:t>
            </a:r>
            <a:r>
              <a:rPr lang="en-US" dirty="0"/>
              <a:t> path from deleted successor leaf to root</a:t>
            </a:r>
          </a:p>
          <a:p>
            <a:r>
              <a:rPr lang="en-US" b="1" dirty="0">
                <a:solidFill>
                  <a:srgbClr val="00B050"/>
                </a:solidFill>
              </a:rPr>
              <a:t>Similar rotations to insert</a:t>
            </a:r>
            <a:r>
              <a:rPr lang="en-US" dirty="0">
                <a:solidFill>
                  <a:srgbClr val="00B050"/>
                </a:solidFill>
              </a:rPr>
              <a:t>, but in case there is an imbalance at a node and the left subtree height is equal to right subtree height, </a:t>
            </a:r>
            <a:r>
              <a:rPr lang="en-US" dirty="0"/>
              <a:t>then perform </a:t>
            </a:r>
            <a:r>
              <a:rPr lang="en-US" b="1" dirty="0"/>
              <a:t>either rotation </a:t>
            </a:r>
            <a:r>
              <a:rPr lang="en-US" dirty="0"/>
              <a:t>(single or double rotate).</a:t>
            </a:r>
          </a:p>
          <a:p>
            <a:endParaRPr lang="en-US" dirty="0">
              <a:solidFill>
                <a:srgbClr val="00B050"/>
              </a:solidFill>
            </a:endParaRPr>
          </a:p>
          <a:p>
            <a:endParaRPr lang="en-US" dirty="0">
              <a:solidFill>
                <a:srgbClr val="00B050"/>
              </a:solidFill>
            </a:endParaRPr>
          </a:p>
          <a:p>
            <a:pPr marL="0" indent="0">
              <a:buNone/>
            </a:pPr>
            <a:endParaRPr lang="en-US" dirty="0"/>
          </a:p>
        </p:txBody>
      </p:sp>
    </p:spTree>
    <p:extLst>
      <p:ext uri="{BB962C8B-B14F-4D97-AF65-F5344CB8AC3E}">
        <p14:creationId xmlns:p14="http://schemas.microsoft.com/office/powerpoint/2010/main" val="6965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8" y="0"/>
            <a:ext cx="10816772" cy="841829"/>
          </a:xfrm>
        </p:spPr>
        <p:txBody>
          <a:bodyPr>
            <a:normAutofit fontScale="90000"/>
          </a:bodyPr>
          <a:lstStyle/>
          <a:p>
            <a:r>
              <a:rPr lang="en-US" dirty="0">
                <a:solidFill>
                  <a:srgbClr val="00B050"/>
                </a:solidFill>
                <a:latin typeface="+mn-lt"/>
              </a:rPr>
              <a:t>Delete 15 and 12 using INORDER SUCCESSOR logic</a:t>
            </a:r>
          </a:p>
        </p:txBody>
      </p:sp>
      <p:pic>
        <p:nvPicPr>
          <p:cNvPr id="4" name="Picture 3"/>
          <p:cNvPicPr>
            <a:picLocks noChangeAspect="1"/>
          </p:cNvPicPr>
          <p:nvPr/>
        </p:nvPicPr>
        <p:blipFill>
          <a:blip r:embed="rId2"/>
          <a:stretch>
            <a:fillRect/>
          </a:stretch>
        </p:blipFill>
        <p:spPr>
          <a:xfrm>
            <a:off x="1625601" y="963777"/>
            <a:ext cx="3628344" cy="1673174"/>
          </a:xfrm>
          <a:prstGeom prst="rect">
            <a:avLst/>
          </a:prstGeom>
        </p:spPr>
      </p:pic>
      <p:pic>
        <p:nvPicPr>
          <p:cNvPr id="5" name="Picture 4"/>
          <p:cNvPicPr>
            <a:picLocks noChangeAspect="1"/>
          </p:cNvPicPr>
          <p:nvPr/>
        </p:nvPicPr>
        <p:blipFill>
          <a:blip r:embed="rId3"/>
          <a:stretch>
            <a:fillRect/>
          </a:stretch>
        </p:blipFill>
        <p:spPr>
          <a:xfrm>
            <a:off x="6579906" y="1093220"/>
            <a:ext cx="3347641" cy="1543731"/>
          </a:xfrm>
          <a:prstGeom prst="rect">
            <a:avLst/>
          </a:prstGeom>
        </p:spPr>
      </p:pic>
      <p:pic>
        <p:nvPicPr>
          <p:cNvPr id="6" name="Picture 5"/>
          <p:cNvPicPr>
            <a:picLocks noChangeAspect="1"/>
          </p:cNvPicPr>
          <p:nvPr/>
        </p:nvPicPr>
        <p:blipFill>
          <a:blip r:embed="rId4"/>
          <a:stretch>
            <a:fillRect/>
          </a:stretch>
        </p:blipFill>
        <p:spPr>
          <a:xfrm>
            <a:off x="1727201" y="3376612"/>
            <a:ext cx="3788289" cy="1746931"/>
          </a:xfrm>
          <a:prstGeom prst="rect">
            <a:avLst/>
          </a:prstGeom>
        </p:spPr>
      </p:pic>
      <p:pic>
        <p:nvPicPr>
          <p:cNvPr id="7" name="Picture 6"/>
          <p:cNvPicPr>
            <a:picLocks noChangeAspect="1"/>
          </p:cNvPicPr>
          <p:nvPr/>
        </p:nvPicPr>
        <p:blipFill>
          <a:blip r:embed="rId5"/>
          <a:stretch>
            <a:fillRect/>
          </a:stretch>
        </p:blipFill>
        <p:spPr>
          <a:xfrm>
            <a:off x="6749145" y="3376612"/>
            <a:ext cx="3445369" cy="1732417"/>
          </a:xfrm>
          <a:prstGeom prst="rect">
            <a:avLst/>
          </a:prstGeom>
        </p:spPr>
      </p:pic>
      <p:sp>
        <p:nvSpPr>
          <p:cNvPr id="8" name="TextBox 7"/>
          <p:cNvSpPr txBox="1"/>
          <p:nvPr/>
        </p:nvSpPr>
        <p:spPr>
          <a:xfrm>
            <a:off x="3218398" y="2822115"/>
            <a:ext cx="442750" cy="369332"/>
          </a:xfrm>
          <a:prstGeom prst="rect">
            <a:avLst/>
          </a:prstGeom>
          <a:noFill/>
        </p:spPr>
        <p:txBody>
          <a:bodyPr wrap="none" rtlCol="0">
            <a:spAutoFit/>
          </a:bodyPr>
          <a:lstStyle/>
          <a:p>
            <a:r>
              <a:rPr lang="en-US" b="1" dirty="0"/>
              <a:t>(1)</a:t>
            </a:r>
          </a:p>
        </p:txBody>
      </p:sp>
      <p:sp>
        <p:nvSpPr>
          <p:cNvPr id="9" name="TextBox 8"/>
          <p:cNvSpPr txBox="1"/>
          <p:nvPr/>
        </p:nvSpPr>
        <p:spPr>
          <a:xfrm>
            <a:off x="8170187" y="2822115"/>
            <a:ext cx="442750" cy="369332"/>
          </a:xfrm>
          <a:prstGeom prst="rect">
            <a:avLst/>
          </a:prstGeom>
          <a:noFill/>
        </p:spPr>
        <p:txBody>
          <a:bodyPr wrap="none" rtlCol="0">
            <a:spAutoFit/>
          </a:bodyPr>
          <a:lstStyle/>
          <a:p>
            <a:r>
              <a:rPr lang="en-US" b="1" dirty="0"/>
              <a:t>(2)</a:t>
            </a:r>
          </a:p>
        </p:txBody>
      </p:sp>
      <p:sp>
        <p:nvSpPr>
          <p:cNvPr id="10" name="TextBox 9"/>
          <p:cNvSpPr txBox="1"/>
          <p:nvPr/>
        </p:nvSpPr>
        <p:spPr>
          <a:xfrm>
            <a:off x="3218398" y="5308708"/>
            <a:ext cx="445956" cy="369332"/>
          </a:xfrm>
          <a:prstGeom prst="rect">
            <a:avLst/>
          </a:prstGeom>
          <a:noFill/>
        </p:spPr>
        <p:txBody>
          <a:bodyPr wrap="none" rtlCol="0">
            <a:spAutoFit/>
          </a:bodyPr>
          <a:lstStyle/>
          <a:p>
            <a:r>
              <a:rPr lang="en-US" b="1" dirty="0"/>
              <a:t>(3)</a:t>
            </a:r>
          </a:p>
        </p:txBody>
      </p:sp>
      <p:sp>
        <p:nvSpPr>
          <p:cNvPr id="11" name="TextBox 10"/>
          <p:cNvSpPr txBox="1"/>
          <p:nvPr/>
        </p:nvSpPr>
        <p:spPr>
          <a:xfrm>
            <a:off x="8170187" y="5174058"/>
            <a:ext cx="442750" cy="369332"/>
          </a:xfrm>
          <a:prstGeom prst="rect">
            <a:avLst/>
          </a:prstGeom>
          <a:noFill/>
        </p:spPr>
        <p:txBody>
          <a:bodyPr wrap="none" rtlCol="0">
            <a:spAutoFit/>
          </a:bodyPr>
          <a:lstStyle/>
          <a:p>
            <a:r>
              <a:rPr lang="en-US" b="1" dirty="0"/>
              <a:t>(4)</a:t>
            </a:r>
          </a:p>
        </p:txBody>
      </p:sp>
    </p:spTree>
    <p:extLst>
      <p:ext uri="{BB962C8B-B14F-4D97-AF65-F5344CB8AC3E}">
        <p14:creationId xmlns:p14="http://schemas.microsoft.com/office/powerpoint/2010/main" val="42229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8374"/>
            <a:ext cx="10515600" cy="50561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sz="4000" b="1" dirty="0">
                <a:solidFill>
                  <a:srgbClr val="00B050"/>
                </a:solidFill>
                <a:latin typeface="+mn-lt"/>
              </a:rPr>
              <a:t>Deletion</a:t>
            </a:r>
            <a:endParaRPr lang="en-US" dirty="0">
              <a:solidFill>
                <a:srgbClr val="00B050"/>
              </a:solidFill>
              <a:latin typeface="+mn-lt"/>
            </a:endParaRPr>
          </a:p>
        </p:txBody>
      </p:sp>
      <p:sp>
        <p:nvSpPr>
          <p:cNvPr id="5" name="Text Box 7"/>
          <p:cNvSpPr txBox="1">
            <a:spLocks noChangeArrowheads="1"/>
          </p:cNvSpPr>
          <p:nvPr/>
        </p:nvSpPr>
        <p:spPr bwMode="auto">
          <a:xfrm>
            <a:off x="5265737" y="1884403"/>
            <a:ext cx="228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b="1" dirty="0">
                <a:solidFill>
                  <a:prstClr val="black"/>
                </a:solidFill>
              </a:rPr>
              <a:t>Delete 4</a:t>
            </a:r>
          </a:p>
        </p:txBody>
      </p:sp>
      <p:sp>
        <p:nvSpPr>
          <p:cNvPr id="6" name="Line 8"/>
          <p:cNvSpPr>
            <a:spLocks noChangeShapeType="1"/>
          </p:cNvSpPr>
          <p:nvPr/>
        </p:nvSpPr>
        <p:spPr bwMode="auto">
          <a:xfrm>
            <a:off x="5265737" y="1651437"/>
            <a:ext cx="1295400" cy="0"/>
          </a:xfrm>
          <a:prstGeom prst="line">
            <a:avLst/>
          </a:prstGeom>
          <a:noFill/>
          <a:ln w="38100">
            <a:solidFill>
              <a:schemeClr val="tx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endParaRPr lang="en-US">
              <a:solidFill>
                <a:prstClr val="black"/>
              </a:solidFill>
            </a:endParaRPr>
          </a:p>
        </p:txBody>
      </p:sp>
      <p:sp>
        <p:nvSpPr>
          <p:cNvPr id="7" name="Line 9"/>
          <p:cNvSpPr>
            <a:spLocks noChangeShapeType="1"/>
          </p:cNvSpPr>
          <p:nvPr/>
        </p:nvSpPr>
        <p:spPr bwMode="auto">
          <a:xfrm flipH="1">
            <a:off x="5437187" y="3514450"/>
            <a:ext cx="1371600" cy="685800"/>
          </a:xfrm>
          <a:prstGeom prst="line">
            <a:avLst/>
          </a:prstGeom>
          <a:noFill/>
          <a:ln w="38100">
            <a:solidFill>
              <a:schemeClr val="tx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endParaRPr lang="en-US">
              <a:solidFill>
                <a:prstClr val="black"/>
              </a:solidFill>
            </a:endParaRPr>
          </a:p>
        </p:txBody>
      </p:sp>
      <p:sp>
        <p:nvSpPr>
          <p:cNvPr id="8" name="Text Box 10"/>
          <p:cNvSpPr txBox="1">
            <a:spLocks noChangeArrowheads="1"/>
          </p:cNvSpPr>
          <p:nvPr/>
        </p:nvSpPr>
        <p:spPr bwMode="auto">
          <a:xfrm>
            <a:off x="7309643" y="3029387"/>
            <a:ext cx="2770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b="1" dirty="0">
                <a:solidFill>
                  <a:prstClr val="black"/>
                </a:solidFill>
              </a:rPr>
              <a:t>Imbalance at 3</a:t>
            </a:r>
          </a:p>
          <a:p>
            <a:r>
              <a:rPr lang="en-US" altLang="ja-JP" sz="2000" b="1" dirty="0">
                <a:solidFill>
                  <a:prstClr val="black"/>
                </a:solidFill>
              </a:rPr>
              <a:t>Perform rotation with 2</a:t>
            </a:r>
          </a:p>
        </p:txBody>
      </p:sp>
      <p:pic>
        <p:nvPicPr>
          <p:cNvPr id="9" name="Picture 8" descr="C:\asami\CS146\deleti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106" y="555705"/>
            <a:ext cx="2971800" cy="2439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asami\CS146\deletion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225" y="552093"/>
            <a:ext cx="2945606" cy="2419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asami\CS146\deletion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7" y="3331012"/>
            <a:ext cx="2819400" cy="2663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5"/>
          <p:cNvSpPr txBox="1">
            <a:spLocks noChangeArrowheads="1"/>
          </p:cNvSpPr>
          <p:nvPr/>
        </p:nvSpPr>
        <p:spPr bwMode="auto">
          <a:xfrm>
            <a:off x="889793" y="5257525"/>
            <a:ext cx="2770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b="1" dirty="0">
                <a:solidFill>
                  <a:prstClr val="black"/>
                </a:solidFill>
              </a:rPr>
              <a:t>Imbalance at 5</a:t>
            </a:r>
          </a:p>
          <a:p>
            <a:r>
              <a:rPr lang="en-US" altLang="ja-JP" sz="2000" b="1" dirty="0">
                <a:solidFill>
                  <a:prstClr val="black"/>
                </a:solidFill>
              </a:rPr>
              <a:t>Perform rotation with 8</a:t>
            </a:r>
          </a:p>
        </p:txBody>
      </p:sp>
      <p:sp>
        <p:nvSpPr>
          <p:cNvPr id="13" name="Line 16"/>
          <p:cNvSpPr>
            <a:spLocks noChangeShapeType="1"/>
          </p:cNvSpPr>
          <p:nvPr/>
        </p:nvSpPr>
        <p:spPr bwMode="auto">
          <a:xfrm>
            <a:off x="5513387" y="4988362"/>
            <a:ext cx="1219200" cy="0"/>
          </a:xfrm>
          <a:prstGeom prst="line">
            <a:avLst/>
          </a:prstGeom>
          <a:noFill/>
          <a:ln w="38100">
            <a:solidFill>
              <a:schemeClr val="tx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endParaRPr lang="en-US">
              <a:solidFill>
                <a:prstClr val="black"/>
              </a:solidFill>
            </a:endParaRPr>
          </a:p>
        </p:txBody>
      </p:sp>
      <p:pic>
        <p:nvPicPr>
          <p:cNvPr id="14" name="Picture 13" descr="C:\asami\CS146\Presentation source\deletion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4" y="4200250"/>
            <a:ext cx="28797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70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3" y="-12244"/>
            <a:ext cx="12351657" cy="781502"/>
          </a:xfrm>
        </p:spPr>
        <p:txBody>
          <a:bodyPr>
            <a:normAutofit/>
          </a:bodyPr>
          <a:lstStyle/>
          <a:p>
            <a:pPr algn="ctr"/>
            <a:r>
              <a:rPr lang="en-US" sz="3200" b="1" dirty="0">
                <a:solidFill>
                  <a:srgbClr val="00B050"/>
                </a:solidFill>
                <a:latin typeface="+mn-lt"/>
              </a:rPr>
              <a:t>What type of rotation should be performed to fix the imbalance?</a:t>
            </a:r>
          </a:p>
        </p:txBody>
      </p:sp>
      <p:pic>
        <p:nvPicPr>
          <p:cNvPr id="6" name="Picture 5"/>
          <p:cNvPicPr>
            <a:picLocks noChangeAspect="1"/>
          </p:cNvPicPr>
          <p:nvPr/>
        </p:nvPicPr>
        <p:blipFill>
          <a:blip r:embed="rId2"/>
          <a:stretch>
            <a:fillRect/>
          </a:stretch>
        </p:blipFill>
        <p:spPr>
          <a:xfrm>
            <a:off x="4055236" y="827296"/>
            <a:ext cx="3617069" cy="1827439"/>
          </a:xfrm>
          <a:prstGeom prst="rect">
            <a:avLst/>
          </a:prstGeom>
        </p:spPr>
      </p:pic>
      <p:sp>
        <p:nvSpPr>
          <p:cNvPr id="7" name="Rectangle 6"/>
          <p:cNvSpPr/>
          <p:nvPr/>
        </p:nvSpPr>
        <p:spPr>
          <a:xfrm>
            <a:off x="4479325" y="2863586"/>
            <a:ext cx="2768890" cy="646331"/>
          </a:xfrm>
          <a:prstGeom prst="rect">
            <a:avLst/>
          </a:prstGeom>
        </p:spPr>
        <p:txBody>
          <a:bodyPr wrap="square">
            <a:spAutoFit/>
          </a:bodyPr>
          <a:lstStyle/>
          <a:p>
            <a:r>
              <a:rPr lang="en-US" b="1" dirty="0"/>
              <a:t>(1) </a:t>
            </a:r>
            <a:r>
              <a:rPr lang="en-US" dirty="0"/>
              <a:t>A single left rotation with the highlighted nodes</a:t>
            </a:r>
          </a:p>
        </p:txBody>
      </p:sp>
      <p:pic>
        <p:nvPicPr>
          <p:cNvPr id="8" name="Picture 7"/>
          <p:cNvPicPr>
            <a:picLocks noChangeAspect="1"/>
          </p:cNvPicPr>
          <p:nvPr/>
        </p:nvPicPr>
        <p:blipFill>
          <a:blip r:embed="rId3"/>
          <a:stretch>
            <a:fillRect/>
          </a:stretch>
        </p:blipFill>
        <p:spPr>
          <a:xfrm>
            <a:off x="8270200" y="768538"/>
            <a:ext cx="3530884" cy="1783896"/>
          </a:xfrm>
          <a:prstGeom prst="rect">
            <a:avLst/>
          </a:prstGeom>
        </p:spPr>
      </p:pic>
      <p:sp>
        <p:nvSpPr>
          <p:cNvPr id="9" name="Rectangle 8"/>
          <p:cNvSpPr/>
          <p:nvPr/>
        </p:nvSpPr>
        <p:spPr>
          <a:xfrm>
            <a:off x="8839195" y="2863586"/>
            <a:ext cx="2990915" cy="646331"/>
          </a:xfrm>
          <a:prstGeom prst="rect">
            <a:avLst/>
          </a:prstGeom>
        </p:spPr>
        <p:txBody>
          <a:bodyPr wrap="square">
            <a:spAutoFit/>
          </a:bodyPr>
          <a:lstStyle/>
          <a:p>
            <a:r>
              <a:rPr lang="en-US" b="1" dirty="0"/>
              <a:t>(2) </a:t>
            </a:r>
            <a:r>
              <a:rPr lang="en-US" dirty="0"/>
              <a:t>OR a right-left rotation with the highlighted nodes</a:t>
            </a:r>
          </a:p>
        </p:txBody>
      </p:sp>
      <p:pic>
        <p:nvPicPr>
          <p:cNvPr id="10" name="Picture 9"/>
          <p:cNvPicPr>
            <a:picLocks noChangeAspect="1"/>
          </p:cNvPicPr>
          <p:nvPr/>
        </p:nvPicPr>
        <p:blipFill>
          <a:blip r:embed="rId4"/>
          <a:stretch>
            <a:fillRect/>
          </a:stretch>
        </p:blipFill>
        <p:spPr>
          <a:xfrm>
            <a:off x="4055236" y="3509917"/>
            <a:ext cx="3778813" cy="1756179"/>
          </a:xfrm>
          <a:prstGeom prst="rect">
            <a:avLst/>
          </a:prstGeom>
        </p:spPr>
      </p:pic>
      <p:sp>
        <p:nvSpPr>
          <p:cNvPr id="11" name="Rectangle 10"/>
          <p:cNvSpPr/>
          <p:nvPr/>
        </p:nvSpPr>
        <p:spPr>
          <a:xfrm>
            <a:off x="4329338" y="5395394"/>
            <a:ext cx="2918877" cy="369332"/>
          </a:xfrm>
          <a:prstGeom prst="rect">
            <a:avLst/>
          </a:prstGeom>
        </p:spPr>
        <p:txBody>
          <a:bodyPr wrap="square">
            <a:spAutoFit/>
          </a:bodyPr>
          <a:lstStyle/>
          <a:p>
            <a:r>
              <a:rPr lang="en-US" dirty="0"/>
              <a:t>After the single left rotation</a:t>
            </a:r>
          </a:p>
        </p:txBody>
      </p:sp>
      <p:pic>
        <p:nvPicPr>
          <p:cNvPr id="12" name="Picture 11"/>
          <p:cNvPicPr>
            <a:picLocks noChangeAspect="1"/>
          </p:cNvPicPr>
          <p:nvPr/>
        </p:nvPicPr>
        <p:blipFill>
          <a:blip r:embed="rId5"/>
          <a:stretch>
            <a:fillRect/>
          </a:stretch>
        </p:blipFill>
        <p:spPr>
          <a:xfrm>
            <a:off x="8458808" y="3604610"/>
            <a:ext cx="3371302" cy="1566791"/>
          </a:xfrm>
          <a:prstGeom prst="rect">
            <a:avLst/>
          </a:prstGeom>
        </p:spPr>
      </p:pic>
      <p:sp>
        <p:nvSpPr>
          <p:cNvPr id="13" name="Rectangle 12"/>
          <p:cNvSpPr/>
          <p:nvPr/>
        </p:nvSpPr>
        <p:spPr>
          <a:xfrm>
            <a:off x="8643084" y="5419579"/>
            <a:ext cx="2785116" cy="369332"/>
          </a:xfrm>
          <a:prstGeom prst="rect">
            <a:avLst/>
          </a:prstGeom>
        </p:spPr>
        <p:txBody>
          <a:bodyPr wrap="square">
            <a:spAutoFit/>
          </a:bodyPr>
          <a:lstStyle/>
          <a:p>
            <a:r>
              <a:rPr lang="en-US" dirty="0"/>
              <a:t>After the right-left rotation</a:t>
            </a:r>
          </a:p>
        </p:txBody>
      </p:sp>
      <p:pic>
        <p:nvPicPr>
          <p:cNvPr id="3" name="Picture 2"/>
          <p:cNvPicPr>
            <a:picLocks noChangeAspect="1"/>
          </p:cNvPicPr>
          <p:nvPr/>
        </p:nvPicPr>
        <p:blipFill>
          <a:blip r:embed="rId6"/>
          <a:stretch>
            <a:fillRect/>
          </a:stretch>
        </p:blipFill>
        <p:spPr>
          <a:xfrm>
            <a:off x="473991" y="962500"/>
            <a:ext cx="3103245" cy="1557029"/>
          </a:xfrm>
          <a:prstGeom prst="rect">
            <a:avLst/>
          </a:prstGeom>
        </p:spPr>
      </p:pic>
    </p:spTree>
    <p:extLst>
      <p:ext uri="{BB962C8B-B14F-4D97-AF65-F5344CB8AC3E}">
        <p14:creationId xmlns:p14="http://schemas.microsoft.com/office/powerpoint/2010/main" val="34499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1"/>
            <a:ext cx="10515600" cy="970189"/>
          </a:xfrm>
        </p:spPr>
        <p:txBody>
          <a:bodyPr/>
          <a:lstStyle/>
          <a:p>
            <a:pPr algn="ctr"/>
            <a:r>
              <a:rPr lang="en-US" dirty="0">
                <a:latin typeface="+mn-lt"/>
              </a:rPr>
              <a:t>Pros and Cons of AVL Trees</a:t>
            </a:r>
          </a:p>
        </p:txBody>
      </p:sp>
      <p:sp>
        <p:nvSpPr>
          <p:cNvPr id="3" name="Content Placeholder 2"/>
          <p:cNvSpPr>
            <a:spLocks noGrp="1"/>
          </p:cNvSpPr>
          <p:nvPr>
            <p:ph idx="1"/>
          </p:nvPr>
        </p:nvSpPr>
        <p:spPr>
          <a:xfrm>
            <a:off x="838200" y="1016000"/>
            <a:ext cx="10515600" cy="4351338"/>
          </a:xfrm>
        </p:spPr>
        <p:txBody>
          <a:bodyPr>
            <a:normAutofit/>
          </a:bodyPr>
          <a:lstStyle/>
          <a:p>
            <a:r>
              <a:rPr lang="en-US" b="1" dirty="0"/>
              <a:t>Arguments for AVL trees:</a:t>
            </a:r>
          </a:p>
          <a:p>
            <a:pPr lvl="1"/>
            <a:r>
              <a:rPr lang="en-US" b="1" dirty="0"/>
              <a:t>Fast</a:t>
            </a:r>
            <a:r>
              <a:rPr lang="en-US" dirty="0"/>
              <a:t> search, insert, delete operations because trees are always balanced.</a:t>
            </a:r>
          </a:p>
          <a:p>
            <a:pPr lvl="1"/>
            <a:r>
              <a:rPr lang="en-US" dirty="0"/>
              <a:t>The height balancing adds no more than a constant factor to the speed of insert and delete.</a:t>
            </a:r>
          </a:p>
          <a:p>
            <a:r>
              <a:rPr lang="en-US" b="1" dirty="0"/>
              <a:t>Arguments against AVL trees:</a:t>
            </a:r>
          </a:p>
          <a:p>
            <a:pPr lvl="1"/>
            <a:r>
              <a:rPr lang="en-US" dirty="0"/>
              <a:t>More </a:t>
            </a:r>
            <a:r>
              <a:rPr lang="en-US" b="1" dirty="0"/>
              <a:t>space</a:t>
            </a:r>
            <a:r>
              <a:rPr lang="en-US" dirty="0"/>
              <a:t> for </a:t>
            </a:r>
            <a:r>
              <a:rPr lang="en-US" b="1" dirty="0"/>
              <a:t>height</a:t>
            </a:r>
            <a:r>
              <a:rPr lang="en-US" dirty="0"/>
              <a:t> field</a:t>
            </a:r>
          </a:p>
          <a:p>
            <a:pPr lvl="1"/>
            <a:r>
              <a:rPr lang="en-US" dirty="0"/>
              <a:t>Rebalancing takes a little </a:t>
            </a:r>
            <a:r>
              <a:rPr lang="en-US" b="1" dirty="0"/>
              <a:t>time</a:t>
            </a:r>
            <a:r>
              <a:rPr lang="en-US" dirty="0"/>
              <a:t> -&gt; slower than ordinary BST on random data</a:t>
            </a:r>
          </a:p>
          <a:p>
            <a:pPr lvl="1"/>
            <a:r>
              <a:rPr lang="en-US" dirty="0"/>
              <a:t>Most large searches are done in database-like systems on disk and use other structures (e.g., B-trees).</a:t>
            </a:r>
          </a:p>
        </p:txBody>
      </p:sp>
    </p:spTree>
    <p:extLst>
      <p:ext uri="{BB962C8B-B14F-4D97-AF65-F5344CB8AC3E}">
        <p14:creationId xmlns:p14="http://schemas.microsoft.com/office/powerpoint/2010/main" val="40200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07637" y="1066511"/>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trees</a:t>
            </a:r>
          </a:p>
        </p:txBody>
      </p:sp>
      <p:sp>
        <p:nvSpPr>
          <p:cNvPr id="6" name="Line 3"/>
          <p:cNvSpPr>
            <a:spLocks noChangeShapeType="1"/>
          </p:cNvSpPr>
          <p:nvPr/>
        </p:nvSpPr>
        <p:spPr bwMode="auto">
          <a:xfrm flipH="1">
            <a:off x="3913912" y="1406236"/>
            <a:ext cx="9144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a:off x="4828312" y="1406236"/>
            <a:ext cx="9906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p:cNvSpPr txBox="1">
            <a:spLocks noChangeArrowheads="1"/>
          </p:cNvSpPr>
          <p:nvPr/>
        </p:nvSpPr>
        <p:spPr bwMode="auto">
          <a:xfrm>
            <a:off x="3593237" y="1752311"/>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static</a:t>
            </a:r>
          </a:p>
        </p:txBody>
      </p:sp>
      <p:sp>
        <p:nvSpPr>
          <p:cNvPr id="9" name="Text Box 6"/>
          <p:cNvSpPr txBox="1">
            <a:spLocks noChangeArrowheads="1"/>
          </p:cNvSpPr>
          <p:nvPr/>
        </p:nvSpPr>
        <p:spPr bwMode="auto">
          <a:xfrm>
            <a:off x="5590312" y="1711036"/>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dynamic</a:t>
            </a:r>
          </a:p>
        </p:txBody>
      </p:sp>
      <p:sp>
        <p:nvSpPr>
          <p:cNvPr id="10" name="Line 7"/>
          <p:cNvSpPr>
            <a:spLocks noChangeShapeType="1"/>
          </p:cNvSpPr>
          <p:nvPr/>
        </p:nvSpPr>
        <p:spPr bwMode="auto">
          <a:xfrm flipH="1">
            <a:off x="2694712" y="2092036"/>
            <a:ext cx="3124200" cy="609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flipH="1">
            <a:off x="4675912" y="2015836"/>
            <a:ext cx="1295400" cy="762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5818912" y="2092036"/>
            <a:ext cx="914400" cy="762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2297837" y="2666711"/>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game trees</a:t>
            </a:r>
          </a:p>
        </p:txBody>
      </p:sp>
      <p:sp>
        <p:nvSpPr>
          <p:cNvPr id="14" name="Text Box 11"/>
          <p:cNvSpPr txBox="1">
            <a:spLocks noChangeArrowheads="1"/>
          </p:cNvSpPr>
          <p:nvPr/>
        </p:nvSpPr>
        <p:spPr bwMode="auto">
          <a:xfrm>
            <a:off x="4279037" y="2666711"/>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search trees</a:t>
            </a:r>
          </a:p>
        </p:txBody>
      </p:sp>
      <p:sp>
        <p:nvSpPr>
          <p:cNvPr id="15" name="Text Box 12"/>
          <p:cNvSpPr txBox="1">
            <a:spLocks noChangeArrowheads="1"/>
          </p:cNvSpPr>
          <p:nvPr/>
        </p:nvSpPr>
        <p:spPr bwMode="auto">
          <a:xfrm>
            <a:off x="6123712" y="2777836"/>
            <a:ext cx="21146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priority queues </a:t>
            </a:r>
          </a:p>
          <a:p>
            <a:r>
              <a:rPr lang="en-US" altLang="zh-CN" dirty="0">
                <a:ea typeface="SimSun" panose="02010600030101010101" pitchFamily="2" charset="-122"/>
              </a:rPr>
              <a:t>and heaps</a:t>
            </a:r>
          </a:p>
        </p:txBody>
      </p:sp>
      <p:sp>
        <p:nvSpPr>
          <p:cNvPr id="16" name="Line 13"/>
          <p:cNvSpPr>
            <a:spLocks noChangeShapeType="1"/>
          </p:cNvSpPr>
          <p:nvPr/>
        </p:nvSpPr>
        <p:spPr bwMode="auto">
          <a:xfrm>
            <a:off x="5818912" y="2092036"/>
            <a:ext cx="2819400" cy="838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8546237" y="2819111"/>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graphs</a:t>
            </a:r>
          </a:p>
        </p:txBody>
      </p:sp>
      <p:grpSp>
        <p:nvGrpSpPr>
          <p:cNvPr id="18" name="Group 15"/>
          <p:cNvGrpSpPr>
            <a:grpSpLocks/>
          </p:cNvGrpSpPr>
          <p:nvPr/>
        </p:nvGrpSpPr>
        <p:grpSpPr bwMode="auto">
          <a:xfrm>
            <a:off x="2466112" y="3463636"/>
            <a:ext cx="6950075" cy="1625600"/>
            <a:chOff x="950" y="2208"/>
            <a:chExt cx="4378" cy="1024"/>
          </a:xfrm>
        </p:grpSpPr>
        <p:sp>
          <p:nvSpPr>
            <p:cNvPr id="19" name="Line 16"/>
            <p:cNvSpPr>
              <a:spLocks noChangeShapeType="1"/>
            </p:cNvSpPr>
            <p:nvPr/>
          </p:nvSpPr>
          <p:spPr bwMode="auto">
            <a:xfrm flipH="1">
              <a:off x="1296" y="2208"/>
              <a:ext cx="864" cy="528"/>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p:cNvSpPr>
              <a:spLocks noChangeShapeType="1"/>
            </p:cNvSpPr>
            <p:nvPr/>
          </p:nvSpPr>
          <p:spPr bwMode="auto">
            <a:xfrm>
              <a:off x="2160" y="2208"/>
              <a:ext cx="384" cy="528"/>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950" y="2714"/>
              <a:ext cx="12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b="1">
                  <a:ea typeface="SimSun" panose="02010600030101010101" pitchFamily="2" charset="-122"/>
                </a:rPr>
                <a:t>binary search</a:t>
              </a:r>
            </a:p>
            <a:p>
              <a:r>
                <a:rPr lang="en-US" altLang="zh-CN" b="1">
                  <a:ea typeface="SimSun" panose="02010600030101010101" pitchFamily="2" charset="-122"/>
                </a:rPr>
                <a:t>trees</a:t>
              </a:r>
            </a:p>
          </p:txBody>
        </p:sp>
        <p:sp>
          <p:nvSpPr>
            <p:cNvPr id="22" name="Text Box 19"/>
            <p:cNvSpPr txBox="1">
              <a:spLocks noChangeArrowheads="1"/>
            </p:cNvSpPr>
            <p:nvPr/>
          </p:nvSpPr>
          <p:spPr bwMode="auto">
            <a:xfrm>
              <a:off x="2304" y="2736"/>
              <a:ext cx="9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solidFill>
                    <a:srgbClr val="0070C0"/>
                  </a:solidFill>
                  <a:ea typeface="SimSun" panose="02010600030101010101" pitchFamily="2" charset="-122"/>
                </a:rPr>
                <a:t>AVL trees</a:t>
              </a:r>
            </a:p>
          </p:txBody>
        </p:sp>
        <p:sp>
          <p:nvSpPr>
            <p:cNvPr id="23" name="Line 20"/>
            <p:cNvSpPr>
              <a:spLocks noChangeShapeType="1"/>
            </p:cNvSpPr>
            <p:nvPr/>
          </p:nvSpPr>
          <p:spPr bwMode="auto">
            <a:xfrm>
              <a:off x="2160" y="2208"/>
              <a:ext cx="1440" cy="672"/>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1"/>
            <p:cNvSpPr txBox="1">
              <a:spLocks noChangeArrowheads="1"/>
            </p:cNvSpPr>
            <p:nvPr/>
          </p:nvSpPr>
          <p:spPr bwMode="auto">
            <a:xfrm>
              <a:off x="3494" y="2858"/>
              <a:ext cx="7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dirty="0">
                  <a:ea typeface="SimSun" panose="02010600030101010101" pitchFamily="2" charset="-122"/>
                </a:rPr>
                <a:t>2-3 </a:t>
              </a:r>
              <a:r>
                <a:rPr lang="en-US" altLang="zh-CN" dirty="0">
                  <a:ea typeface="SimSun" panose="02010600030101010101" pitchFamily="2" charset="-122"/>
                </a:rPr>
                <a:t>trees</a:t>
              </a:r>
            </a:p>
          </p:txBody>
        </p:sp>
        <p:sp>
          <p:nvSpPr>
            <p:cNvPr id="25" name="Line 22"/>
            <p:cNvSpPr>
              <a:spLocks noChangeShapeType="1"/>
            </p:cNvSpPr>
            <p:nvPr/>
          </p:nvSpPr>
          <p:spPr bwMode="auto">
            <a:xfrm>
              <a:off x="2208" y="2208"/>
              <a:ext cx="2400" cy="72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3"/>
            <p:cNvSpPr txBox="1">
              <a:spLocks noChangeArrowheads="1"/>
            </p:cNvSpPr>
            <p:nvPr/>
          </p:nvSpPr>
          <p:spPr bwMode="auto">
            <a:xfrm>
              <a:off x="4454" y="2858"/>
              <a:ext cx="4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tries</a:t>
              </a:r>
            </a:p>
          </p:txBody>
        </p:sp>
        <p:sp>
          <p:nvSpPr>
            <p:cNvPr id="27" name="Line 24"/>
            <p:cNvSpPr>
              <a:spLocks noChangeShapeType="1"/>
            </p:cNvSpPr>
            <p:nvPr/>
          </p:nvSpPr>
          <p:spPr bwMode="auto">
            <a:xfrm>
              <a:off x="2208" y="2208"/>
              <a:ext cx="3120" cy="72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Text Box 25"/>
          <p:cNvSpPr txBox="1">
            <a:spLocks noChangeArrowheads="1"/>
          </p:cNvSpPr>
          <p:nvPr/>
        </p:nvSpPr>
        <p:spPr bwMode="auto">
          <a:xfrm>
            <a:off x="8878025" y="4530436"/>
            <a:ext cx="13604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Huffman </a:t>
            </a:r>
          </a:p>
          <a:p>
            <a:r>
              <a:rPr lang="en-US" altLang="zh-CN" dirty="0">
                <a:ea typeface="SimSun" panose="02010600030101010101" pitchFamily="2" charset="-122"/>
              </a:rPr>
              <a:t>coding </a:t>
            </a:r>
          </a:p>
          <a:p>
            <a:r>
              <a:rPr lang="en-US" altLang="zh-CN" dirty="0">
                <a:ea typeface="SimSun" panose="02010600030101010101" pitchFamily="2" charset="-122"/>
              </a:rPr>
              <a:t>tree</a:t>
            </a:r>
          </a:p>
        </p:txBody>
      </p:sp>
      <p:sp>
        <p:nvSpPr>
          <p:cNvPr id="29" name="Line 26"/>
          <p:cNvSpPr>
            <a:spLocks noChangeShapeType="1"/>
          </p:cNvSpPr>
          <p:nvPr/>
        </p:nvSpPr>
        <p:spPr bwMode="auto">
          <a:xfrm flipH="1">
            <a:off x="4447312" y="2930236"/>
            <a:ext cx="1524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8"/>
          <p:cNvSpPr txBox="1">
            <a:spLocks noChangeArrowheads="1"/>
          </p:cNvSpPr>
          <p:nvPr/>
        </p:nvSpPr>
        <p:spPr>
          <a:xfrm>
            <a:off x="532537" y="31175"/>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b="1" dirty="0">
                <a:ea typeface="宋体" panose="02010600030101010101" pitchFamily="2" charset="-122"/>
              </a:rPr>
              <a:t>Types of Trees</a:t>
            </a:r>
          </a:p>
        </p:txBody>
      </p:sp>
    </p:spTree>
    <p:extLst>
      <p:ext uri="{BB962C8B-B14F-4D97-AF65-F5344CB8AC3E}">
        <p14:creationId xmlns:p14="http://schemas.microsoft.com/office/powerpoint/2010/main" val="185694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729384"/>
          </a:xfrm>
        </p:spPr>
        <p:txBody>
          <a:bodyPr/>
          <a:lstStyle/>
          <a:p>
            <a:pPr algn="ctr"/>
            <a:r>
              <a:rPr lang="en-US" dirty="0">
                <a:latin typeface="+mn-lt"/>
              </a:rPr>
              <a:t>Useful links</a:t>
            </a:r>
          </a:p>
        </p:txBody>
      </p:sp>
      <p:sp>
        <p:nvSpPr>
          <p:cNvPr id="3" name="Content Placeholder 2"/>
          <p:cNvSpPr>
            <a:spLocks noGrp="1"/>
          </p:cNvSpPr>
          <p:nvPr>
            <p:ph idx="1"/>
          </p:nvPr>
        </p:nvSpPr>
        <p:spPr>
          <a:xfrm>
            <a:off x="838200" y="1094510"/>
            <a:ext cx="10515600" cy="5082453"/>
          </a:xfrm>
        </p:spPr>
        <p:txBody>
          <a:bodyPr>
            <a:normAutofit/>
          </a:bodyPr>
          <a:lstStyle/>
          <a:p>
            <a:r>
              <a:rPr lang="en-US" sz="2400" dirty="0"/>
              <a:t>AVL Tree animation</a:t>
            </a:r>
          </a:p>
          <a:p>
            <a:pPr lvl="1"/>
            <a:r>
              <a:rPr lang="en-US" sz="2000" dirty="0"/>
              <a:t> </a:t>
            </a:r>
            <a:r>
              <a:rPr lang="en-US" sz="2000" dirty="0">
                <a:hlinkClick r:id="rId2"/>
              </a:rPr>
              <a:t>https://www.cs.usfca.edu/~galles/visualization/AVLtree.html</a:t>
            </a:r>
            <a:r>
              <a:rPr lang="en-US" sz="2000" dirty="0"/>
              <a:t> </a:t>
            </a:r>
          </a:p>
          <a:p>
            <a:pPr lvl="1"/>
            <a:r>
              <a:rPr lang="en-US" sz="2000">
                <a:hlinkClick r:id="rId3"/>
              </a:rPr>
              <a:t>http://www.cs.armstrong.edu/liang/animation/web/AVLTree.html</a:t>
            </a:r>
            <a:r>
              <a:rPr lang="en-US" sz="2000"/>
              <a:t> </a:t>
            </a:r>
            <a:endParaRPr lang="en-US" sz="2000" dirty="0"/>
          </a:p>
          <a:p>
            <a:pPr fontAlgn="t"/>
            <a:r>
              <a:rPr lang="en-US" sz="2400" dirty="0"/>
              <a:t>AVL Tree Insertion </a:t>
            </a:r>
            <a:r>
              <a:rPr lang="en-US" sz="2400" dirty="0">
                <a:hlinkClick r:id="rId4"/>
              </a:rPr>
              <a:t>https://www.youtube.com/watch?v=rbg7Qf8GkQ4</a:t>
            </a:r>
            <a:r>
              <a:rPr lang="en-US" sz="2400" dirty="0"/>
              <a:t> </a:t>
            </a:r>
          </a:p>
          <a:p>
            <a:r>
              <a:rPr lang="en-US" sz="2400" dirty="0"/>
              <a:t>The AVL Tree Rotations Tutorial </a:t>
            </a:r>
            <a:r>
              <a:rPr lang="en-US" sz="2400" dirty="0">
                <a:hlinkClick r:id="rId5"/>
              </a:rPr>
              <a:t>http://www.cise.ufl.edu/~nemo/cop3530/AVL-Tree-Rotations.pdf</a:t>
            </a:r>
            <a:r>
              <a:rPr lang="en-US" sz="2400" dirty="0"/>
              <a:t> </a:t>
            </a:r>
          </a:p>
          <a:p>
            <a:r>
              <a:rPr lang="en-US" sz="2400" dirty="0"/>
              <a:t>AVL Tree insert algorithm </a:t>
            </a:r>
            <a:r>
              <a:rPr lang="en-US" sz="2400" dirty="0">
                <a:hlinkClick r:id="rId6"/>
              </a:rPr>
              <a:t>http://www.geeksforgeeks.org/avl-tree-set-1-insertion/</a:t>
            </a:r>
            <a:r>
              <a:rPr lang="en-US" sz="2400" dirty="0"/>
              <a:t> </a:t>
            </a:r>
          </a:p>
          <a:p>
            <a:r>
              <a:rPr lang="en-US" sz="2400" dirty="0"/>
              <a:t>AVL Tree delete algorithm </a:t>
            </a:r>
            <a:r>
              <a:rPr lang="en-US" sz="2400" dirty="0">
                <a:hlinkClick r:id="rId7"/>
              </a:rPr>
              <a:t>http://www.geeksforgeeks.org/avl-tree-set-2-deletion/</a:t>
            </a:r>
            <a:r>
              <a:rPr lang="en-US" sz="2400" dirty="0"/>
              <a:t> </a:t>
            </a:r>
          </a:p>
        </p:txBody>
      </p:sp>
    </p:spTree>
    <p:extLst>
      <p:ext uri="{BB962C8B-B14F-4D97-AF65-F5344CB8AC3E}">
        <p14:creationId xmlns:p14="http://schemas.microsoft.com/office/powerpoint/2010/main" val="224776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b="1" dirty="0"/>
              <a:t>Acknowledgment</a:t>
            </a:r>
          </a:p>
        </p:txBody>
      </p:sp>
      <p:sp>
        <p:nvSpPr>
          <p:cNvPr id="3" name="Content Placeholder 2"/>
          <p:cNvSpPr>
            <a:spLocks noGrp="1"/>
          </p:cNvSpPr>
          <p:nvPr>
            <p:ph idx="1"/>
          </p:nvPr>
        </p:nvSpPr>
        <p:spPr>
          <a:xfrm>
            <a:off x="838200" y="1175658"/>
            <a:ext cx="10515600" cy="5001305"/>
          </a:xfrm>
        </p:spPr>
        <p:txBody>
          <a:bodyPr>
            <a:normAutofit/>
          </a:bodyPr>
          <a:lstStyle/>
          <a:p>
            <a:r>
              <a:rPr lang="en-US" sz="2400" dirty="0"/>
              <a:t>Data Structures Using C++ 2nd </a:t>
            </a:r>
            <a:r>
              <a:rPr lang="en-US" sz="2400" dirty="0" err="1"/>
              <a:t>ed</a:t>
            </a:r>
            <a:r>
              <a:rPr lang="en-US" sz="2400" dirty="0"/>
              <a:t>, D. S. Malik, 2009, Chapter 11 – AVL Trees. </a:t>
            </a:r>
          </a:p>
          <a:p>
            <a:r>
              <a:rPr lang="en-US" sz="2400" dirty="0"/>
              <a:t>Data Structures and Algorithms in C++ (2rd ed.), Michael T. Goodrich, Roberto </a:t>
            </a:r>
            <a:r>
              <a:rPr lang="en-US" sz="2400" dirty="0" err="1"/>
              <a:t>Tamassia</a:t>
            </a:r>
            <a:r>
              <a:rPr lang="en-US" sz="2400" dirty="0"/>
              <a:t>, David M. Mount, 2011, John Wiley &amp; Sons. Chapter 10.2 – AVL Trees.</a:t>
            </a:r>
          </a:p>
          <a:p>
            <a:r>
              <a:rPr lang="en-US" sz="2400" dirty="0"/>
              <a:t>Prof. Sin-Min Lee AVL notes </a:t>
            </a:r>
            <a:r>
              <a:rPr lang="en-US" sz="2400" dirty="0">
                <a:hlinkClick r:id="rId2"/>
              </a:rPr>
              <a:t>http://www.cs.sjsu.edu/faculty/lee/cs146/cs146.htm</a:t>
            </a:r>
            <a:r>
              <a:rPr lang="en-US" sz="2400" dirty="0"/>
              <a:t> </a:t>
            </a:r>
          </a:p>
          <a:p>
            <a:r>
              <a:rPr lang="en-US" sz="2400" dirty="0"/>
              <a:t>Prof. Freeman AVL notes </a:t>
            </a:r>
            <a:r>
              <a:rPr lang="en-US" sz="2400" dirty="0">
                <a:hlinkClick r:id="rId3"/>
              </a:rPr>
              <a:t>http://faculty.cs.niu.edu/~freedman/340/340notes/340avl2.htm</a:t>
            </a:r>
            <a:r>
              <a:rPr lang="en-US" sz="2400" dirty="0"/>
              <a:t> </a:t>
            </a:r>
          </a:p>
          <a:p>
            <a:r>
              <a:rPr lang="en-US" sz="2400" dirty="0"/>
              <a:t>Prof. </a:t>
            </a:r>
            <a:r>
              <a:rPr lang="en-US" sz="2400" dirty="0" err="1"/>
              <a:t>Zohu</a:t>
            </a:r>
            <a:r>
              <a:rPr lang="en-US" sz="2400" dirty="0"/>
              <a:t> AVL notes</a:t>
            </a:r>
          </a:p>
          <a:p>
            <a:r>
              <a:rPr lang="en-US" sz="2400" dirty="0"/>
              <a:t>Dan Grossman AVL notes </a:t>
            </a:r>
            <a:r>
              <a:rPr lang="en-US" sz="2400" dirty="0">
                <a:hlinkClick r:id="rId4"/>
              </a:rPr>
              <a:t>http://courses.cs.washington.edu/courses/cse332/10sp/lectures/lecture8.pdf</a:t>
            </a:r>
            <a:r>
              <a:rPr lang="en-US" sz="2400" dirty="0"/>
              <a:t> </a:t>
            </a:r>
          </a:p>
          <a:p>
            <a:r>
              <a:rPr lang="en-US" sz="2400" dirty="0">
                <a:hlinkClick r:id="rId5"/>
              </a:rPr>
              <a:t>https://en.wikipedia.org/wiki/AVL_tree</a:t>
            </a:r>
            <a:r>
              <a:rPr lang="en-US" sz="2400" dirty="0"/>
              <a:t> </a:t>
            </a:r>
          </a:p>
          <a:p>
            <a:endParaRPr lang="en-US" sz="2400" dirty="0"/>
          </a:p>
        </p:txBody>
      </p:sp>
    </p:spTree>
    <p:extLst>
      <p:ext uri="{BB962C8B-B14F-4D97-AF65-F5344CB8AC3E}">
        <p14:creationId xmlns:p14="http://schemas.microsoft.com/office/powerpoint/2010/main" val="183831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5"/>
            <a:ext cx="10515600" cy="951057"/>
          </a:xfrm>
        </p:spPr>
        <p:txBody>
          <a:bodyPr/>
          <a:lstStyle/>
          <a:p>
            <a:r>
              <a:rPr lang="en-US" dirty="0"/>
              <a:t>AVL Tree is…</a:t>
            </a:r>
          </a:p>
        </p:txBody>
      </p:sp>
      <p:sp>
        <p:nvSpPr>
          <p:cNvPr id="4" name="Content Placeholder 3"/>
          <p:cNvSpPr>
            <a:spLocks noGrp="1" noChangeArrowheads="1"/>
          </p:cNvSpPr>
          <p:nvPr>
            <p:ph idx="1"/>
          </p:nvPr>
        </p:nvSpPr>
        <p:spPr bwMode="auto">
          <a:xfrm>
            <a:off x="221673" y="1413164"/>
            <a:ext cx="11443854" cy="476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named after </a:t>
            </a:r>
            <a:r>
              <a:rPr lang="en-US" altLang="ja-JP" b="1" dirty="0">
                <a:solidFill>
                  <a:srgbClr val="00B050"/>
                </a:solidFill>
              </a:rPr>
              <a:t>A</a:t>
            </a:r>
            <a:r>
              <a:rPr lang="en-US" altLang="ja-JP" dirty="0"/>
              <a:t>delson-</a:t>
            </a:r>
            <a:r>
              <a:rPr lang="en-US" altLang="ja-JP" b="1" dirty="0" err="1">
                <a:solidFill>
                  <a:srgbClr val="00B050"/>
                </a:solidFill>
              </a:rPr>
              <a:t>V</a:t>
            </a:r>
            <a:r>
              <a:rPr lang="en-US" altLang="ja-JP" dirty="0" err="1"/>
              <a:t>elskii</a:t>
            </a:r>
            <a:r>
              <a:rPr lang="en-US" altLang="ja-JP" dirty="0"/>
              <a:t> and </a:t>
            </a:r>
            <a:r>
              <a:rPr lang="en-US" altLang="ja-JP" b="1" dirty="0">
                <a:solidFill>
                  <a:srgbClr val="00B050"/>
                </a:solidFill>
              </a:rPr>
              <a:t>L</a:t>
            </a:r>
            <a:r>
              <a:rPr lang="en-US" altLang="ja-JP" dirty="0"/>
              <a:t>andis</a:t>
            </a:r>
          </a:p>
          <a:p>
            <a:r>
              <a:rPr lang="en-US" altLang="ja-JP" dirty="0"/>
              <a:t>the first </a:t>
            </a:r>
            <a:r>
              <a:rPr lang="en-US" altLang="ja-JP" b="1" dirty="0"/>
              <a:t>dynamically balanced trees </a:t>
            </a:r>
            <a:r>
              <a:rPr lang="en-US" altLang="ja-JP" dirty="0"/>
              <a:t>to be propose</a:t>
            </a:r>
          </a:p>
          <a:p>
            <a:r>
              <a:rPr lang="en-US" altLang="ja-JP" b="1" dirty="0"/>
              <a:t>Binary search tree </a:t>
            </a:r>
            <a:r>
              <a:rPr lang="en-US" altLang="ja-JP" dirty="0"/>
              <a:t>with </a:t>
            </a:r>
            <a:r>
              <a:rPr lang="en-US" altLang="ja-JP" b="1" dirty="0">
                <a:solidFill>
                  <a:srgbClr val="00B050"/>
                </a:solidFill>
              </a:rPr>
              <a:t>balance condition</a:t>
            </a:r>
            <a:r>
              <a:rPr lang="en-US" altLang="ja-JP" dirty="0">
                <a:solidFill>
                  <a:srgbClr val="00B050"/>
                </a:solidFill>
              </a:rPr>
              <a:t> </a:t>
            </a:r>
            <a:r>
              <a:rPr lang="en-US" altLang="ja-JP" dirty="0"/>
              <a:t>in which the </a:t>
            </a:r>
            <a:r>
              <a:rPr lang="en-US" altLang="ja-JP" b="1" dirty="0"/>
              <a:t>sub-trees</a:t>
            </a:r>
            <a:r>
              <a:rPr lang="en-US" altLang="ja-JP" dirty="0"/>
              <a:t> of each node can differ by </a:t>
            </a:r>
            <a:r>
              <a:rPr lang="en-US" altLang="ja-JP" b="1" dirty="0"/>
              <a:t>at most 1 </a:t>
            </a:r>
            <a:r>
              <a:rPr lang="en-US" altLang="ja-JP" dirty="0"/>
              <a:t>in their height</a:t>
            </a:r>
          </a:p>
        </p:txBody>
      </p:sp>
    </p:spTree>
    <p:extLst>
      <p:ext uri="{BB962C8B-B14F-4D97-AF65-F5344CB8AC3E}">
        <p14:creationId xmlns:p14="http://schemas.microsoft.com/office/powerpoint/2010/main" val="251375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a:solidFill>
                  <a:srgbClr val="00B050"/>
                </a:solidFill>
              </a:rPr>
              <a:t>An AVL tree has the following properties:</a:t>
            </a:r>
            <a:r>
              <a:rPr lang="en-US" altLang="ja-JP" sz="5400" dirty="0">
                <a:solidFill>
                  <a:srgbClr val="00B050"/>
                </a:solidFill>
              </a:rPr>
              <a:t> </a:t>
            </a:r>
            <a:endParaRPr lang="en-US" dirty="0">
              <a:solidFill>
                <a:srgbClr val="00B050"/>
              </a:solidFill>
            </a:endParaRPr>
          </a:p>
        </p:txBody>
      </p:sp>
      <p:sp>
        <p:nvSpPr>
          <p:cNvPr id="4" name="Rectangle 3"/>
          <p:cNvSpPr>
            <a:spLocks noGrp="1" noChangeArrowheads="1"/>
          </p:cNvSpPr>
          <p:nvPr/>
        </p:nvSpPr>
        <p:spPr bwMode="auto">
          <a:xfrm>
            <a:off x="678873" y="1690688"/>
            <a:ext cx="653934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kumimoji="1" sz="2400" kern="1200">
                <a:solidFill>
                  <a:schemeClr val="tx1"/>
                </a:solidFill>
                <a:latin typeface="+mn-lt"/>
                <a:ea typeface="+mn-ea"/>
                <a:cs typeface="+mn-cs"/>
              </a:defRPr>
            </a:lvl1pPr>
            <a:lvl2pPr marL="457200" indent="0" algn="ctr" rtl="0" fontAlgn="base">
              <a:spcBef>
                <a:spcPct val="20000"/>
              </a:spcBef>
              <a:spcAft>
                <a:spcPct val="0"/>
              </a:spcAft>
              <a:buNone/>
              <a:defRPr kumimoji="1" sz="2000" kern="1200">
                <a:solidFill>
                  <a:schemeClr val="tx1"/>
                </a:solidFill>
                <a:latin typeface="+mn-lt"/>
                <a:ea typeface="+mn-ea"/>
                <a:cs typeface="+mn-cs"/>
              </a:defRPr>
            </a:lvl2pPr>
            <a:lvl3pPr marL="914400" indent="0" algn="ctr" rtl="0" fontAlgn="base">
              <a:spcBef>
                <a:spcPct val="20000"/>
              </a:spcBef>
              <a:spcAft>
                <a:spcPct val="0"/>
              </a:spcAft>
              <a:buNone/>
              <a:defRPr kumimoji="1" sz="1800" kern="1200">
                <a:solidFill>
                  <a:schemeClr val="tx1"/>
                </a:solidFill>
                <a:latin typeface="+mn-lt"/>
                <a:ea typeface="+mn-ea"/>
                <a:cs typeface="+mn-cs"/>
              </a:defRPr>
            </a:lvl3pPr>
            <a:lvl4pPr marL="1371600" indent="0" algn="ctr" rtl="0" fontAlgn="base">
              <a:spcBef>
                <a:spcPct val="20000"/>
              </a:spcBef>
              <a:spcAft>
                <a:spcPct val="0"/>
              </a:spcAft>
              <a:buNone/>
              <a:defRPr kumimoji="1" sz="1600" kern="1200">
                <a:solidFill>
                  <a:schemeClr val="tx1"/>
                </a:solidFill>
                <a:latin typeface="+mn-lt"/>
                <a:ea typeface="+mn-ea"/>
                <a:cs typeface="+mn-cs"/>
              </a:defRPr>
            </a:lvl4pPr>
            <a:lvl5pPr marL="1828800" indent="0" algn="ctr" rtl="0" fontAlgn="base">
              <a:spcBef>
                <a:spcPct val="20000"/>
              </a:spcBef>
              <a:spcAft>
                <a:spcPct val="0"/>
              </a:spcAft>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Tx/>
              <a:buAutoNum type="arabicPeriod"/>
            </a:pPr>
            <a:r>
              <a:rPr lang="en-US" altLang="ja-JP" sz="3200" b="1" dirty="0"/>
              <a:t>Sub-trees of each node can differ by at most 1 in their height</a:t>
            </a:r>
          </a:p>
          <a:p>
            <a:pPr marL="609600" indent="-609600" algn="l">
              <a:buFontTx/>
              <a:buAutoNum type="arabicPeriod"/>
            </a:pPr>
            <a:r>
              <a:rPr lang="en-US" altLang="ja-JP" sz="3200" dirty="0"/>
              <a:t>Every sub-trees is an AVL tree</a:t>
            </a:r>
          </a:p>
        </p:txBody>
      </p:sp>
      <p:pic>
        <p:nvPicPr>
          <p:cNvPr id="5" name="Picture 4" descr="C:\asami\CS146\AVL_b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836" y="1822307"/>
            <a:ext cx="3429000" cy="226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0"/>
            <a:ext cx="10515600" cy="1051502"/>
          </a:xfrm>
        </p:spPr>
        <p:txBody>
          <a:bodyPr/>
          <a:lstStyle/>
          <a:p>
            <a:pPr algn="ctr"/>
            <a:r>
              <a:rPr lang="en-US" altLang="ja-JP" b="1" dirty="0">
                <a:solidFill>
                  <a:srgbClr val="00B050"/>
                </a:solidFill>
              </a:rPr>
              <a:t>AVL tree?</a:t>
            </a:r>
            <a:endParaRPr lang="en-US" b="1" dirty="0">
              <a:solidFill>
                <a:srgbClr val="00B050"/>
              </a:solidFill>
            </a:endParaRPr>
          </a:p>
        </p:txBody>
      </p:sp>
      <p:pic>
        <p:nvPicPr>
          <p:cNvPr id="4" name="Picture 3" descr="C:\asami\CS146\Presentation source\AVL_y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17" y="1051502"/>
            <a:ext cx="2175164" cy="22863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sami\CS146\Presentation source\AVL_n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654" y="1030937"/>
            <a:ext cx="2292927" cy="21863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85454" y="3337805"/>
            <a:ext cx="3214255" cy="1231106"/>
          </a:xfrm>
          <a:prstGeom prst="rect">
            <a:avLst/>
          </a:prstGeom>
        </p:spPr>
        <p:txBody>
          <a:bodyPr wrap="square">
            <a:spAutoFit/>
          </a:bodyPr>
          <a:lstStyle/>
          <a:p>
            <a:r>
              <a:rPr lang="en-US" altLang="ja-JP" sz="2000" u="sng" dirty="0">
                <a:solidFill>
                  <a:srgbClr val="FF0000"/>
                </a:solidFill>
              </a:rPr>
              <a:t>YES</a:t>
            </a:r>
          </a:p>
          <a:p>
            <a:r>
              <a:rPr lang="en-US" altLang="ja-JP" dirty="0"/>
              <a:t>Each left sub-tree has height 1 greater than each right sub-tree</a:t>
            </a:r>
          </a:p>
          <a:p>
            <a:endParaRPr lang="en-US" altLang="ja-JP" dirty="0">
              <a:solidFill>
                <a:srgbClr val="FF0000"/>
              </a:solidFill>
            </a:endParaRPr>
          </a:p>
        </p:txBody>
      </p:sp>
      <p:sp>
        <p:nvSpPr>
          <p:cNvPr id="7" name="Text Box 9"/>
          <p:cNvSpPr txBox="1">
            <a:spLocks noChangeArrowheads="1"/>
          </p:cNvSpPr>
          <p:nvPr/>
        </p:nvSpPr>
        <p:spPr bwMode="auto">
          <a:xfrm>
            <a:off x="6570517" y="3476304"/>
            <a:ext cx="3505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ja-JP"/>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a:lstStyle>
          <a:p>
            <a:r>
              <a:rPr lang="en-US" altLang="ja-JP" sz="2000" u="sng" dirty="0">
                <a:solidFill>
                  <a:srgbClr val="FF0000"/>
                </a:solidFill>
              </a:rPr>
              <a:t>NO</a:t>
            </a:r>
          </a:p>
          <a:p>
            <a:r>
              <a:rPr lang="en-US" altLang="ja-JP" sz="1800" dirty="0"/>
              <a:t>Left sub-tree has height 3, but right sub-tree has height 1</a:t>
            </a:r>
          </a:p>
        </p:txBody>
      </p:sp>
    </p:spTree>
    <p:extLst>
      <p:ext uri="{BB962C8B-B14F-4D97-AF65-F5344CB8AC3E}">
        <p14:creationId xmlns:p14="http://schemas.microsoft.com/office/powerpoint/2010/main" val="111397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a:grpSpLocks/>
          </p:cNvGrpSpPr>
          <p:nvPr/>
        </p:nvGrpSpPr>
        <p:grpSpPr bwMode="auto">
          <a:xfrm>
            <a:off x="101600" y="296806"/>
            <a:ext cx="11522807" cy="5862693"/>
            <a:chOff x="1092" y="2448"/>
            <a:chExt cx="3450" cy="1541"/>
          </a:xfrm>
        </p:grpSpPr>
        <p:sp>
          <p:nvSpPr>
            <p:cNvPr id="5" name="Rectangle 11"/>
            <p:cNvSpPr>
              <a:spLocks noChangeArrowheads="1"/>
            </p:cNvSpPr>
            <p:nvPr/>
          </p:nvSpPr>
          <p:spPr bwMode="auto">
            <a:xfrm>
              <a:off x="1092" y="3756"/>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2448"/>
              <a:ext cx="3390"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9578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0"/>
            <a:ext cx="10515600" cy="964911"/>
          </a:xfrm>
        </p:spPr>
        <p:txBody>
          <a:bodyPr/>
          <a:lstStyle/>
          <a:p>
            <a:pPr algn="ctr"/>
            <a:r>
              <a:rPr lang="en-US" altLang="ja-JP" b="1" dirty="0">
                <a:latin typeface="+mn-lt"/>
              </a:rPr>
              <a:t>Insertion and Deletions</a:t>
            </a:r>
            <a:endParaRPr lang="en-US" b="1" dirty="0">
              <a:latin typeface="+mn-lt"/>
            </a:endParaRPr>
          </a:p>
        </p:txBody>
      </p:sp>
      <p:sp>
        <p:nvSpPr>
          <p:cNvPr id="3" name="Content Placeholder 2"/>
          <p:cNvSpPr>
            <a:spLocks noGrp="1"/>
          </p:cNvSpPr>
          <p:nvPr>
            <p:ph idx="1"/>
          </p:nvPr>
        </p:nvSpPr>
        <p:spPr>
          <a:xfrm>
            <a:off x="838200" y="858982"/>
            <a:ext cx="10390909" cy="5317981"/>
          </a:xfrm>
        </p:spPr>
        <p:txBody>
          <a:bodyPr>
            <a:normAutofit lnSpcReduction="10000"/>
          </a:bodyPr>
          <a:lstStyle/>
          <a:p>
            <a:r>
              <a:rPr lang="en-US" altLang="ja-JP" dirty="0"/>
              <a:t>Operations on AVL trees  (e.g., search) are implemented as binary trees, except insertion and deletions which may perform additional computations.</a:t>
            </a:r>
          </a:p>
          <a:p>
            <a:r>
              <a:rPr lang="en-US" dirty="0"/>
              <a:t>One more thing is associated with each node x in the AVL tree =&gt;</a:t>
            </a:r>
          </a:p>
          <a:p>
            <a:r>
              <a:rPr lang="en-US" b="1" dirty="0" err="1">
                <a:solidFill>
                  <a:srgbClr val="7030A0"/>
                </a:solidFill>
              </a:rPr>
              <a:t>balanceFactor</a:t>
            </a:r>
            <a:r>
              <a:rPr lang="en-US" dirty="0">
                <a:solidFill>
                  <a:srgbClr val="7030A0"/>
                </a:solidFill>
              </a:rPr>
              <a:t> = height(left subtree) - height(right subtree)</a:t>
            </a:r>
          </a:p>
          <a:p>
            <a:pPr lvl="1"/>
            <a:r>
              <a:rPr lang="en-US" dirty="0"/>
              <a:t>OR: </a:t>
            </a:r>
            <a:r>
              <a:rPr lang="en-US" dirty="0" err="1"/>
              <a:t>balanceFactor</a:t>
            </a:r>
            <a:r>
              <a:rPr lang="en-US" dirty="0"/>
              <a:t> = height(right subtree) - height(left subtree) </a:t>
            </a:r>
          </a:p>
          <a:p>
            <a:r>
              <a:rPr lang="en-US" dirty="0"/>
              <a:t>The balance factor of any node of an AVL tree is </a:t>
            </a:r>
            <a:r>
              <a:rPr lang="en-US" b="1" dirty="0"/>
              <a:t>(-1,0, or +1)</a:t>
            </a:r>
            <a:r>
              <a:rPr lang="en-US" dirty="0"/>
              <a:t>.</a:t>
            </a:r>
          </a:p>
          <a:p>
            <a:r>
              <a:rPr lang="en-US" dirty="0"/>
              <a:t>The temporarily recomputed balance factor of a node after an insertion will be in the range </a:t>
            </a:r>
            <a:r>
              <a:rPr lang="en-US" b="1" dirty="0"/>
              <a:t>[−2,+2]</a:t>
            </a:r>
            <a:r>
              <a:rPr lang="en-US" dirty="0"/>
              <a:t>.</a:t>
            </a:r>
            <a:r>
              <a:rPr lang="en-US" b="1" dirty="0"/>
              <a:t> </a:t>
            </a:r>
          </a:p>
          <a:p>
            <a:r>
              <a:rPr lang="en-US" b="1" dirty="0"/>
              <a:t>After inserting a node</a:t>
            </a:r>
            <a:r>
              <a:rPr lang="en-US" dirty="0"/>
              <a:t>, it is necessary to </a:t>
            </a:r>
            <a:r>
              <a:rPr lang="en-US" b="1" dirty="0"/>
              <a:t>check</a:t>
            </a:r>
            <a:r>
              <a:rPr lang="en-US" dirty="0"/>
              <a:t> each of the node's ancestors (in sequence, parent , grandparent </a:t>
            </a:r>
            <a:r>
              <a:rPr lang="en-US" dirty="0" err="1"/>
              <a:t>etc</a:t>
            </a:r>
            <a:r>
              <a:rPr lang="en-US" dirty="0"/>
              <a:t>) for consistency.</a:t>
            </a:r>
          </a:p>
          <a:p>
            <a:r>
              <a:rPr lang="en-US" altLang="ja-JP" b="1" dirty="0"/>
              <a:t>If a node is unbalanced, </a:t>
            </a:r>
            <a:r>
              <a:rPr lang="en-US" altLang="ja-JP" dirty="0"/>
              <a:t>perform </a:t>
            </a:r>
            <a:r>
              <a:rPr lang="en-US" altLang="ja-JP" b="1" dirty="0"/>
              <a:t>single or double rotation/reconstruction</a:t>
            </a:r>
            <a:r>
              <a:rPr lang="en-US" altLang="ja-JP" dirty="0"/>
              <a:t> to correct balance.</a:t>
            </a:r>
          </a:p>
          <a:p>
            <a:endParaRPr lang="en-US" dirty="0"/>
          </a:p>
        </p:txBody>
      </p:sp>
    </p:spTree>
    <p:extLst>
      <p:ext uri="{BB962C8B-B14F-4D97-AF65-F5344CB8AC3E}">
        <p14:creationId xmlns:p14="http://schemas.microsoft.com/office/powerpoint/2010/main" val="162124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8267"/>
          </a:xfrm>
        </p:spPr>
        <p:txBody>
          <a:bodyPr/>
          <a:lstStyle/>
          <a:p>
            <a:pPr algn="ctr"/>
            <a:r>
              <a:rPr lang="en-US" dirty="0">
                <a:latin typeface="+mn-lt"/>
              </a:rPr>
              <a:t>Tree rotation</a:t>
            </a:r>
          </a:p>
        </p:txBody>
      </p:sp>
      <p:sp>
        <p:nvSpPr>
          <p:cNvPr id="3" name="Content Placeholder 2"/>
          <p:cNvSpPr>
            <a:spLocks noGrp="1"/>
          </p:cNvSpPr>
          <p:nvPr>
            <p:ph idx="1"/>
          </p:nvPr>
        </p:nvSpPr>
        <p:spPr>
          <a:xfrm>
            <a:off x="838200" y="733778"/>
            <a:ext cx="10515600" cy="5443185"/>
          </a:xfrm>
        </p:spPr>
        <p:txBody>
          <a:bodyPr/>
          <a:lstStyle/>
          <a:p>
            <a:r>
              <a:rPr lang="en-US" dirty="0"/>
              <a:t>An operation on a binary tree that changes the structure without interfering with the order of the elements.</a:t>
            </a:r>
          </a:p>
          <a:p>
            <a:r>
              <a:rPr lang="en-US" dirty="0"/>
              <a:t>A tree rotation </a:t>
            </a:r>
            <a:r>
              <a:rPr lang="en-US" b="1" dirty="0"/>
              <a:t>moves one node or subtree up </a:t>
            </a:r>
            <a:r>
              <a:rPr lang="en-US" dirty="0"/>
              <a:t>in the tree and </a:t>
            </a:r>
            <a:r>
              <a:rPr lang="en-US" b="1" dirty="0"/>
              <a:t>one down</a:t>
            </a:r>
            <a:r>
              <a:rPr lang="en-US" dirty="0"/>
              <a:t>. </a:t>
            </a:r>
          </a:p>
          <a:p>
            <a:r>
              <a:rPr lang="en-US" dirty="0"/>
              <a:t>It is used to change the shape of the tree, and in particular to decrease its height by moving smaller subtrees down and larger subtrees up, resulting in improved performance of many tree operations.</a:t>
            </a:r>
          </a:p>
        </p:txBody>
      </p:sp>
      <p:pic>
        <p:nvPicPr>
          <p:cNvPr id="4" name="Picture 3"/>
          <p:cNvPicPr>
            <a:picLocks noChangeAspect="1"/>
          </p:cNvPicPr>
          <p:nvPr/>
        </p:nvPicPr>
        <p:blipFill>
          <a:blip r:embed="rId2"/>
          <a:stretch>
            <a:fillRect/>
          </a:stretch>
        </p:blipFill>
        <p:spPr>
          <a:xfrm>
            <a:off x="3305528" y="4143903"/>
            <a:ext cx="5829300" cy="2295525"/>
          </a:xfrm>
          <a:prstGeom prst="rect">
            <a:avLst/>
          </a:prstGeom>
        </p:spPr>
      </p:pic>
    </p:spTree>
    <p:extLst>
      <p:ext uri="{BB962C8B-B14F-4D97-AF65-F5344CB8AC3E}">
        <p14:creationId xmlns:p14="http://schemas.microsoft.com/office/powerpoint/2010/main" val="36074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1514</Words>
  <Application>Microsoft Office PowerPoint</Application>
  <PresentationFormat>Widescreen</PresentationFormat>
  <Paragraphs>208</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SimSun</vt:lpstr>
      <vt:lpstr>SimSun</vt:lpstr>
      <vt:lpstr>Arial</vt:lpstr>
      <vt:lpstr>Calibri</vt:lpstr>
      <vt:lpstr>Calibri Light</vt:lpstr>
      <vt:lpstr>Times New Roman</vt:lpstr>
      <vt:lpstr>Office Theme</vt:lpstr>
      <vt:lpstr>AVL Tree</vt:lpstr>
      <vt:lpstr>PowerPoint Presentation</vt:lpstr>
      <vt:lpstr>PowerPoint Presentation</vt:lpstr>
      <vt:lpstr>AVL Tree is…</vt:lpstr>
      <vt:lpstr>An AVL tree has the following properties: </vt:lpstr>
      <vt:lpstr>AVL tree?</vt:lpstr>
      <vt:lpstr>PowerPoint Presentation</vt:lpstr>
      <vt:lpstr>Insertion and Deletions</vt:lpstr>
      <vt:lpstr>Tree rotation</vt:lpstr>
      <vt:lpstr>PowerPoint Presentation</vt:lpstr>
      <vt:lpstr>PowerPoint Presentation</vt:lpstr>
      <vt:lpstr>PowerPoint Presentation</vt:lpstr>
      <vt:lpstr>PowerPoint Presentation</vt:lpstr>
      <vt:lpstr>Rotation steps</vt:lpstr>
      <vt:lpstr>Insertion</vt:lpstr>
      <vt:lpstr>Insert 1, 2, 3, 4, 5, 6, 7 into an AVL Tree</vt:lpstr>
      <vt:lpstr>Insert 1, 2,3, 4, 5, 0,7, 6 into an AVL Tree</vt:lpstr>
      <vt:lpstr>PowerPoint Presentation</vt:lpstr>
      <vt:lpstr>PowerPoint Presentation</vt:lpstr>
      <vt:lpstr>PowerPoint Presentation</vt:lpstr>
      <vt:lpstr>PowerPoint Presentation</vt:lpstr>
      <vt:lpstr>Insert 50, 25, 10, 5, 7, 3, 30, 20, 8, 15 into an AVL Tree</vt:lpstr>
      <vt:lpstr>PowerPoint Presentation</vt:lpstr>
      <vt:lpstr>PowerPoint Presentation</vt:lpstr>
      <vt:lpstr>Deletion from AVL Trees</vt:lpstr>
      <vt:lpstr>Delete 15 and 12 using INORDER SUCCESSOR logic</vt:lpstr>
      <vt:lpstr>PowerPoint Presentation</vt:lpstr>
      <vt:lpstr>What type of rotation should be performed to fix the imbalance?</vt:lpstr>
      <vt:lpstr>Pros and Cons of AVL Trees</vt:lpstr>
      <vt:lpstr>Useful links</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2018-12-05T01:40:02Z</dcterms:created>
  <dcterms:modified xsi:type="dcterms:W3CDTF">2018-12-05T01:40:09Z</dcterms:modified>
</cp:coreProperties>
</file>