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259" r:id="rId4"/>
    <p:sldId id="260" r:id="rId5"/>
    <p:sldId id="261" r:id="rId6"/>
    <p:sldId id="262" r:id="rId7"/>
    <p:sldId id="279" r:id="rId8"/>
    <p:sldId id="269" r:id="rId9"/>
    <p:sldId id="300" r:id="rId10"/>
    <p:sldId id="280" r:id="rId11"/>
    <p:sldId id="301" r:id="rId12"/>
    <p:sldId id="302" r:id="rId13"/>
    <p:sldId id="271" r:id="rId14"/>
    <p:sldId id="268" r:id="rId15"/>
    <p:sldId id="267" r:id="rId16"/>
    <p:sldId id="274" r:id="rId17"/>
    <p:sldId id="281" r:id="rId18"/>
    <p:sldId id="257" r:id="rId19"/>
    <p:sldId id="258" r:id="rId20"/>
    <p:sldId id="282" r:id="rId21"/>
    <p:sldId id="289" r:id="rId22"/>
    <p:sldId id="299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3F3F"/>
    <a:srgbClr val="00FF00"/>
    <a:srgbClr val="99CCFF"/>
    <a:srgbClr val="99FF99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48" autoAdjust="0"/>
  </p:normalViewPr>
  <p:slideViewPr>
    <p:cSldViewPr>
      <p:cViewPr varScale="1">
        <p:scale>
          <a:sx n="121" d="100"/>
          <a:sy n="121" d="100"/>
        </p:scale>
        <p:origin x="102" y="27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8B37653-D8AE-40AA-A0FA-D0FCFBA10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06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27999BB-9355-4097-A75C-CD4A356C84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2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7095E78-7463-4F69-9677-410C762FD87D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BCC00CA-4774-4B7E-9C2C-7939DDB3E78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23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96D3C46-D41B-4CFD-8DC7-DF4CA75709A6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5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EB10C2-5B76-4D8D-8A41-E83AB1381EC5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20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A0FD6F7-FEBA-4191-81FE-FC61B643665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397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A6FF8EA-114E-4057-891C-FB02597E07A4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91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F18477E-4893-44B5-9889-4CD1870F5526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1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31B91F2-DB85-4EBB-8B66-57E231325008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49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6525EE6-402E-4C94-86CE-DB9CCF805AFF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9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7444773-D279-46E8-B80A-8DD2C40F4D19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3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789A877-6C78-4635-824D-4AA5AE97F5E3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8D0466B-E0E5-48E2-A16B-C461D15E46BA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62F9A63-DC7A-4707-AA57-3366EFAFFFDF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E34E566-5810-4F75-9E84-4B9FDEEC4917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7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50DB52-7923-4BA1-927C-FAAB447942B1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9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6727501-BE14-4152-94AA-3315AA3DABD7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1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999BB-9355-4097-A75C-CD4A356C84B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49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1" charset="2"/>
              <a:buNone/>
              <a:defRPr>
                <a:solidFill>
                  <a:srgbClr val="99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B59A3D-B631-4FB9-8CEE-238AC88622A9}" type="datetime5">
              <a:rPr lang="en-US"/>
              <a:pPr>
                <a:defRPr/>
              </a:pPr>
              <a:t>4-Dec-18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2D6D1-7A86-4C0C-98C2-DC150E376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3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AF215-C49D-46DB-96BA-60466CCC9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D0B443-82A1-4002-8D15-6D744FC740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14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F9F3D-751A-449F-8289-C79025C5F9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87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16AC6-F6AD-478B-BCA4-1C852035C8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49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70C9E-64DA-45EA-84A1-032C659BA8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18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4DE9E7-4B98-4C24-9A76-C5AB7D4A8E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22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AE879-660A-445D-ABFB-5C1FE8CD91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95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27B9B-36DF-40D4-BAFA-A92441367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9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494F1-C4D4-4DDD-8A22-89C543FBD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0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tint val="5882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</a:endParaRP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Arial" charset="0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993300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476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47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fld id="{82AD429E-2F70-47F3-8CEA-292BF5D601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76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76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76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76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7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7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Algorithms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810000" y="5029200"/>
            <a:ext cx="1828800" cy="11430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time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may not be able to predict to the nanosecond how long a program will take, but do know </a:t>
            </a:r>
            <a:r>
              <a:rPr lang="en-US" altLang="en-US" sz="2400" i="1" dirty="0"/>
              <a:t>some</a:t>
            </a:r>
            <a:r>
              <a:rPr lang="en-US" altLang="en-US" sz="2400" dirty="0"/>
              <a:t> things about timing: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   for (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= 0, j = 1; 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&lt; n; 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++) {</a:t>
            </a:r>
            <a:b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       j = j * 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;</a:t>
            </a:r>
            <a:b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</a:b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This loop takes time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k*n + c</a:t>
            </a:r>
            <a:r>
              <a:rPr lang="en-US" altLang="en-US" sz="2000" dirty="0"/>
              <a:t>, for some constants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k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c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k</a:t>
            </a:r>
            <a:r>
              <a:rPr lang="en-US" altLang="en-US" sz="2000" dirty="0"/>
              <a:t> : How long it takes to go through the loop once</a:t>
            </a:r>
            <a:br>
              <a:rPr lang="en-US" altLang="en-US" sz="2000" dirty="0"/>
            </a:br>
            <a:r>
              <a:rPr lang="en-US" altLang="en-US" sz="2000" dirty="0"/>
              <a:t>     (the time for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 j = j * </a:t>
            </a:r>
            <a:r>
              <a:rPr lang="en-US" altLang="en-US" sz="2000" dirty="0" err="1">
                <a:solidFill>
                  <a:schemeClr val="accent2"/>
                </a:solidFill>
                <a:latin typeface="Verdana" panose="020B0604030504040204" pitchFamily="34" charset="0"/>
              </a:rPr>
              <a:t>i</a:t>
            </a:r>
            <a:r>
              <a:rPr lang="en-US" altLang="en-US" sz="2000" dirty="0"/>
              <a:t>, plus loop overhead)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2000" dirty="0"/>
              <a:t> : The number of times through the loop</a:t>
            </a:r>
            <a:br>
              <a:rPr lang="en-US" altLang="en-US" sz="2000" dirty="0"/>
            </a:br>
            <a:r>
              <a:rPr lang="en-US" altLang="en-US" sz="2000" dirty="0"/>
              <a:t>      (we can use this as the “size” of the problem)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c</a:t>
            </a:r>
            <a:r>
              <a:rPr lang="en-US" altLang="en-US" sz="20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dirty="0"/>
              <a:t>: The time it takes to initialize the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total time </a:t>
            </a:r>
            <a:r>
              <a:rPr lang="en-US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k*n + c</a:t>
            </a:r>
            <a:r>
              <a:rPr lang="en-US" altLang="en-US" sz="2000" dirty="0"/>
              <a:t> is </a:t>
            </a:r>
            <a:r>
              <a:rPr lang="en-US" altLang="en-US" sz="2000" i="1" dirty="0"/>
              <a:t>linear in </a:t>
            </a:r>
            <a:r>
              <a:rPr lang="en-US" altLang="en-US" sz="2000" i="1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64087"/>
            <a:ext cx="8574088" cy="12557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If the while loop executes n times, the number of operations executed is: 5n + 4.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0791"/>
              </p:ext>
            </p:extLst>
          </p:nvPr>
        </p:nvGraphicFramePr>
        <p:xfrm>
          <a:off x="380999" y="1447800"/>
          <a:ext cx="8574089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sum = 0;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err="1"/>
                        <a:t>num</a:t>
                      </a:r>
                      <a:r>
                        <a:rPr lang="en-US" sz="2000" dirty="0"/>
                        <a:t> = 10;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while (</a:t>
                      </a:r>
                      <a:r>
                        <a:rPr lang="en-US" sz="2000" dirty="0" err="1"/>
                        <a:t>num</a:t>
                      </a:r>
                      <a:r>
                        <a:rPr lang="en-US" sz="2000" dirty="0"/>
                        <a:t> != -1)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sum = sum + </a:t>
                      </a:r>
                      <a:r>
                        <a:rPr lang="en-US" sz="2000" dirty="0" err="1"/>
                        <a:t>num</a:t>
                      </a:r>
                      <a:r>
                        <a:rPr lang="en-US" sz="2000" dirty="0"/>
                        <a:t>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err="1"/>
                        <a:t>num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num</a:t>
                      </a:r>
                      <a:r>
                        <a:rPr lang="en-US" sz="2000" dirty="0"/>
                        <a:t> -1;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cout</a:t>
                      </a:r>
                      <a:r>
                        <a:rPr lang="en-US" sz="2000" dirty="0"/>
                        <a:t> &lt;&lt; sum;</a:t>
                      </a:r>
                    </a:p>
                    <a:p>
                      <a:pPr marL="0" indent="0"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  <a:p>
                      <a:r>
                        <a:rPr lang="en-US" sz="2000" dirty="0"/>
                        <a:t>2</a:t>
                      </a:r>
                    </a:p>
                    <a:p>
                      <a:r>
                        <a:rPr lang="en-US" sz="2000" dirty="0"/>
                        <a:t>3</a:t>
                      </a:r>
                    </a:p>
                    <a:p>
                      <a:r>
                        <a:rPr lang="en-US" sz="2000" dirty="0"/>
                        <a:t>4</a:t>
                      </a:r>
                    </a:p>
                    <a:p>
                      <a:r>
                        <a:rPr lang="en-US" sz="2000" dirty="0"/>
                        <a:t>5</a:t>
                      </a:r>
                    </a:p>
                    <a:p>
                      <a:r>
                        <a:rPr lang="en-US" sz="2000" dirty="0"/>
                        <a:t>6</a:t>
                      </a:r>
                    </a:p>
                    <a:p>
                      <a:r>
                        <a:rPr lang="en-US" sz="2000" dirty="0"/>
                        <a:t>7</a:t>
                      </a:r>
                    </a:p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sz="2000" dirty="0"/>
                        <a:t>2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50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733801"/>
            <a:ext cx="8574088" cy="99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For very large values of n, the term 5n becomes the dominating term and the term 4 become negligible.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93326"/>
              </p:ext>
            </p:extLst>
          </p:nvPr>
        </p:nvGraphicFramePr>
        <p:xfrm>
          <a:off x="1371600" y="1600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5n+4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2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716838" cy="1295400"/>
          </a:xfrm>
        </p:spPr>
        <p:txBody>
          <a:bodyPr/>
          <a:lstStyle/>
          <a:p>
            <a:pPr eaLnBrk="1" hangingPunct="1"/>
            <a:r>
              <a:rPr lang="en-US" altLang="en-US"/>
              <a:t>Constant time is (usually)</a:t>
            </a:r>
            <a:br>
              <a:rPr lang="en-US" altLang="en-US"/>
            </a:br>
            <a:r>
              <a:rPr lang="en-US" altLang="en-US"/>
              <a:t>better than linear time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Suppose we have two algorithms to solve a task: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Algorithm A takes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5000</a:t>
            </a:r>
            <a:r>
              <a:rPr lang="en-US" altLang="en-US" dirty="0"/>
              <a:t> time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Algorithm B takes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100*n</a:t>
            </a:r>
            <a:r>
              <a:rPr lang="en-US" altLang="en-US" dirty="0"/>
              <a:t> time units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B050"/>
                </a:solidFill>
              </a:rPr>
              <a:t>Which is better?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Clearly, algorithm B is better if our problem size is small, that is, if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 &lt; 50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Algorithm A is better for larger problems, with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 &gt; 50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So B is better on small problems that are quick anyway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But A is better for large problems,</a:t>
            </a:r>
            <a:r>
              <a:rPr lang="en-US" altLang="en-US" i="1" dirty="0"/>
              <a:t> where it matters more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 usually care most about very large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But not always!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7848600" cy="609600"/>
          </a:xfrm>
        </p:spPr>
        <p:txBody>
          <a:bodyPr/>
          <a:lstStyle/>
          <a:p>
            <a:pPr eaLnBrk="1" hangingPunct="1"/>
            <a:r>
              <a:rPr lang="en-US" altLang="en-US"/>
              <a:t>What about the constants?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257800"/>
          </a:xfrm>
        </p:spPr>
        <p:txBody>
          <a:bodyPr/>
          <a:lstStyle/>
          <a:p>
            <a:pPr eaLnBrk="1" hangingPunct="1"/>
            <a:r>
              <a:rPr lang="en-US" altLang="en-US" dirty="0"/>
              <a:t>An added constant,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f(n)+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c</a:t>
            </a:r>
            <a:r>
              <a:rPr lang="en-US" altLang="en-US" dirty="0"/>
              <a:t>, becomes less and less important as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dirty="0"/>
              <a:t> gets larger</a:t>
            </a:r>
          </a:p>
          <a:p>
            <a:pPr eaLnBrk="1" hangingPunct="1"/>
            <a:r>
              <a:rPr lang="en-US" altLang="en-US" dirty="0"/>
              <a:t>A constant multiplier, 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k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*f(n)</a:t>
            </a:r>
            <a:r>
              <a:rPr lang="en-US" altLang="en-US" dirty="0"/>
              <a:t>, does </a:t>
            </a:r>
            <a:r>
              <a:rPr lang="en-US" altLang="en-US" i="1" dirty="0"/>
              <a:t>not</a:t>
            </a:r>
            <a:r>
              <a:rPr lang="en-US" altLang="en-US" dirty="0"/>
              <a:t> get less important, but...</a:t>
            </a:r>
          </a:p>
          <a:p>
            <a:pPr lvl="1" eaLnBrk="1" hangingPunct="1"/>
            <a:r>
              <a:rPr lang="en-US" altLang="en-US" dirty="0"/>
              <a:t>Improving</a:t>
            </a:r>
            <a:r>
              <a:rPr lang="en-US" altLang="en-US" dirty="0">
                <a:solidFill>
                  <a:srgbClr val="FF99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k</a:t>
            </a:r>
            <a:r>
              <a:rPr lang="en-US" altLang="en-US" dirty="0">
                <a:solidFill>
                  <a:srgbClr val="FF99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/>
              <a:t>gives a </a:t>
            </a:r>
            <a:r>
              <a:rPr lang="en-US" altLang="en-US" i="1" dirty="0"/>
              <a:t>linear</a:t>
            </a:r>
            <a:r>
              <a:rPr lang="en-US" altLang="en-US" dirty="0"/>
              <a:t> speedup (cutting 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k</a:t>
            </a:r>
            <a:r>
              <a:rPr lang="en-US" altLang="en-US" dirty="0"/>
              <a:t> in half cuts the time required in half)</a:t>
            </a:r>
          </a:p>
          <a:p>
            <a:pPr lvl="1" eaLnBrk="1" hangingPunct="1"/>
            <a:r>
              <a:rPr lang="en-US" altLang="en-US" dirty="0"/>
              <a:t>Improving</a:t>
            </a:r>
            <a:r>
              <a:rPr lang="en-US" altLang="en-US" dirty="0">
                <a:solidFill>
                  <a:srgbClr val="FF99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Verdana" panose="020B0604030504040204" pitchFamily="34" charset="0"/>
              </a:rPr>
              <a:t>k</a:t>
            </a:r>
            <a:r>
              <a:rPr lang="en-US" altLang="en-US" dirty="0">
                <a:solidFill>
                  <a:srgbClr val="FF99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/>
              <a:t>is usually accomplished by careful code optimization, not by better algorithms</a:t>
            </a:r>
          </a:p>
          <a:p>
            <a:pPr lvl="1" eaLnBrk="1" hangingPunct="1"/>
            <a:r>
              <a:rPr lang="en-US" altLang="en-US" dirty="0"/>
              <a:t>We aren’t that concerned with </a:t>
            </a:r>
            <a:r>
              <a:rPr lang="en-US" altLang="en-US" i="1" dirty="0"/>
              <a:t>only</a:t>
            </a:r>
            <a:r>
              <a:rPr lang="en-US" altLang="en-US" dirty="0"/>
              <a:t> linear speedups.</a:t>
            </a:r>
          </a:p>
          <a:p>
            <a:pPr eaLnBrk="1" hangingPunct="1"/>
            <a:r>
              <a:rPr lang="en-US" altLang="en-US" dirty="0"/>
              <a:t>Bottom line: </a:t>
            </a:r>
            <a:r>
              <a:rPr lang="en-US" altLang="en-US" b="1" i="1" dirty="0"/>
              <a:t>Forget the constants!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Simplifying the formulae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Throwing out the constants is one of </a:t>
            </a:r>
            <a:r>
              <a:rPr lang="en-US" altLang="en-US" i="1" dirty="0"/>
              <a:t>two</a:t>
            </a:r>
            <a:r>
              <a:rPr lang="en-US" altLang="en-US" dirty="0"/>
              <a:t> things we do in analysis of algorithms</a:t>
            </a:r>
          </a:p>
          <a:p>
            <a:pPr lvl="1" eaLnBrk="1" hangingPunct="1"/>
            <a:r>
              <a:rPr lang="en-US" altLang="en-US" dirty="0"/>
              <a:t>By throwing out constants, we simplify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12n</a:t>
            </a:r>
            <a:r>
              <a:rPr lang="en-US" altLang="en-US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 + 35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/>
              <a:t>to just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dirty="0"/>
              <a:t>Our timing formula is a polynomial, and may have terms of various orders (constant, linear, quadratic, cubic, etc.)</a:t>
            </a:r>
          </a:p>
          <a:p>
            <a:pPr lvl="1" eaLnBrk="1" hangingPunct="1"/>
            <a:r>
              <a:rPr lang="en-US" altLang="en-US" b="1" dirty="0"/>
              <a:t>We usually discard all but the </a:t>
            </a:r>
            <a:r>
              <a:rPr lang="en-US" altLang="en-US" b="1" i="1" dirty="0"/>
              <a:t>highest-order</a:t>
            </a:r>
            <a:r>
              <a:rPr lang="en-US" altLang="en-US" b="1" dirty="0"/>
              <a:t> term</a:t>
            </a:r>
          </a:p>
          <a:p>
            <a:pPr lvl="2" eaLnBrk="1" hangingPunct="1"/>
            <a:r>
              <a:rPr lang="en-US" altLang="en-US" dirty="0"/>
              <a:t>We simplify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 + 3n + 5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/>
              <a:t>to just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O notation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we have a polynomial that describes the time requirements of an algorithm, we simplify it by:</a:t>
            </a:r>
          </a:p>
          <a:p>
            <a:pPr lvl="1" eaLnBrk="1" hangingPunct="1"/>
            <a:r>
              <a:rPr lang="en-US" altLang="en-US" dirty="0"/>
              <a:t>Throwing out all but the highest-order term</a:t>
            </a:r>
          </a:p>
          <a:p>
            <a:pPr lvl="1" eaLnBrk="1" hangingPunct="1"/>
            <a:r>
              <a:rPr lang="en-US" altLang="en-US" dirty="0"/>
              <a:t>Throwing out all the constants</a:t>
            </a:r>
          </a:p>
          <a:p>
            <a:pPr eaLnBrk="1" hangingPunct="1"/>
            <a:r>
              <a:rPr lang="en-US" altLang="en-US" dirty="0"/>
              <a:t>If an algorithm takes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12n</a:t>
            </a:r>
            <a:r>
              <a:rPr lang="en-US" altLang="en-US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3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+4n</a:t>
            </a:r>
            <a:r>
              <a:rPr lang="en-US" altLang="en-US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+8n+35</a:t>
            </a:r>
            <a:r>
              <a:rPr lang="en-US" altLang="en-US" dirty="0"/>
              <a:t> time, we simplify this formula to just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  <a:r>
              <a:rPr lang="en-US" altLang="en-US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3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endParaRPr lang="en-US" altLang="en-US" dirty="0"/>
          </a:p>
          <a:p>
            <a:pPr eaLnBrk="1" hangingPunct="1"/>
            <a:r>
              <a:rPr lang="en-US" altLang="en-US" dirty="0"/>
              <a:t>We say the algorithm requires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O(n</a:t>
            </a:r>
            <a:r>
              <a:rPr lang="en-US" altLang="en-US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3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)</a:t>
            </a:r>
            <a:r>
              <a:rPr lang="en-US" altLang="en-US" dirty="0"/>
              <a:t> time</a:t>
            </a:r>
          </a:p>
          <a:p>
            <a:pPr lvl="1" eaLnBrk="1" hangingPunct="1"/>
            <a:r>
              <a:rPr lang="en-US" altLang="en-US" dirty="0"/>
              <a:t> We call this </a:t>
            </a:r>
            <a:r>
              <a:rPr lang="en-US" altLang="en-US" dirty="0">
                <a:solidFill>
                  <a:schemeClr val="tx2"/>
                </a:solidFill>
              </a:rPr>
              <a:t>Big O</a:t>
            </a:r>
            <a:r>
              <a:rPr lang="en-US" altLang="en-US" dirty="0"/>
              <a:t>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464425" cy="609600"/>
          </a:xfrm>
        </p:spPr>
        <p:txBody>
          <a:bodyPr/>
          <a:lstStyle/>
          <a:p>
            <a:pPr eaLnBrk="1" hangingPunct="1"/>
            <a:r>
              <a:rPr lang="en-US" altLang="en-US" sz="4400"/>
              <a:t>Can we justify Big O notation?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610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400" dirty="0"/>
              <a:t>Big O notation is a </a:t>
            </a:r>
            <a:r>
              <a:rPr lang="en-US" altLang="en-US" sz="2400" i="1" dirty="0"/>
              <a:t>huge</a:t>
            </a:r>
            <a:r>
              <a:rPr lang="en-US" altLang="en-US" sz="2400" dirty="0"/>
              <a:t> simplification; can we</a:t>
            </a:r>
            <a:br>
              <a:rPr lang="en-US" altLang="en-US" sz="2400" dirty="0"/>
            </a:br>
            <a:r>
              <a:rPr lang="en-US" altLang="en-US" sz="2400" dirty="0"/>
              <a:t>justify it?</a:t>
            </a:r>
          </a:p>
          <a:p>
            <a:pPr lvl="1" eaLnBrk="1" hangingPunct="1">
              <a:lnSpc>
                <a:spcPct val="90000"/>
              </a:lnSpc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000" dirty="0"/>
              <a:t>It only makes sense for </a:t>
            </a:r>
            <a:r>
              <a:rPr lang="en-US" altLang="en-US" sz="2000" i="1" dirty="0"/>
              <a:t>large</a:t>
            </a:r>
            <a:r>
              <a:rPr lang="en-US" altLang="en-US" sz="2000" dirty="0"/>
              <a:t> problem sizes</a:t>
            </a:r>
          </a:p>
          <a:p>
            <a:pPr lvl="1" eaLnBrk="1" hangingPunct="1">
              <a:lnSpc>
                <a:spcPct val="90000"/>
              </a:lnSpc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000" b="1" dirty="0">
                <a:latin typeface="Comic Sans MS" panose="030F0702030302020204" pitchFamily="66" charset="0"/>
              </a:rPr>
              <a:t>For sufficiently large problem sizes, the</a:t>
            </a:r>
            <a:br>
              <a:rPr lang="en-US" altLang="en-US" sz="2000" b="1" dirty="0">
                <a:latin typeface="Comic Sans MS" panose="030F0702030302020204" pitchFamily="66" charset="0"/>
              </a:rPr>
            </a:br>
            <a:r>
              <a:rPr lang="en-US" altLang="en-US" sz="2000" b="1" dirty="0">
                <a:latin typeface="Comic Sans MS" panose="030F0702030302020204" pitchFamily="66" charset="0"/>
              </a:rPr>
              <a:t>highest-order term swamps all the rest!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400" dirty="0"/>
              <a:t>Consider</a:t>
            </a:r>
            <a:r>
              <a:rPr lang="en-US" altLang="en-US" sz="2400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R = x</a:t>
            </a:r>
            <a:r>
              <a:rPr lang="en-US" altLang="en-US" sz="2400" baseline="30000" dirty="0">
                <a:solidFill>
                  <a:schemeClr val="accent2"/>
                </a:solidFill>
                <a:latin typeface="Verdana" panose="020B0604030504040204" pitchFamily="34" charset="0"/>
              </a:rPr>
              <a:t>2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 + 3x + 5</a:t>
            </a:r>
            <a:r>
              <a:rPr lang="en-US" altLang="en-US" sz="2400" dirty="0"/>
              <a:t> as </a:t>
            </a:r>
            <a:r>
              <a:rPr lang="en-US" altLang="en-US" sz="2400" dirty="0">
                <a:solidFill>
                  <a:schemeClr val="accent2"/>
                </a:solidFill>
                <a:latin typeface="Verdana" panose="020B0604030504040204" pitchFamily="34" charset="0"/>
              </a:rPr>
              <a:t>x</a:t>
            </a:r>
            <a:r>
              <a:rPr lang="en-US" altLang="en-US" sz="2400" dirty="0"/>
              <a:t> varies: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0	x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0	3x = 0	5 = 5	R = 5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	x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100	3x = 30	5 = 5	R = 135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100	x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10000	3x = 300	5 = 5	R = 10,305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1000	x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1000000	3x = 3000	5 = 5	R = 1,003,005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10,000	x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8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	3x = 3*10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4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	5 = 5	R = 100,030,005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x = 100,000	x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= 10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	3x = 3*10</a:t>
            </a:r>
            <a:r>
              <a:rPr lang="en-US" altLang="en-US" sz="2000" baseline="30000" dirty="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	5 = 5	R = 10,000,300,005</a:t>
            </a:r>
          </a:p>
          <a:p>
            <a:pPr lvl="1" eaLnBrk="1" hangingPunct="1">
              <a:lnSpc>
                <a:spcPct val="90000"/>
              </a:lnSpc>
              <a:buClr>
                <a:srgbClr val="FFFF99"/>
              </a:buClr>
              <a:buFont typeface="Wingdings" panose="05000000000000000000" pitchFamily="2" charset="2"/>
              <a:buNone/>
              <a:tabLst>
                <a:tab pos="1943100" algn="l"/>
                <a:tab pos="3605213" algn="l"/>
                <a:tab pos="4967288" algn="l"/>
                <a:tab pos="5938838" algn="l"/>
              </a:tabLst>
            </a:pPr>
            <a:endParaRPr lang="en-US" altLang="en-US" sz="2000" dirty="0">
              <a:solidFill>
                <a:srgbClr val="FFFF99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Verdana" panose="020B0604030504040204" pitchFamily="34" charset="0"/>
              </a:rPr>
              <a:t>y = x</a:t>
            </a:r>
            <a:r>
              <a:rPr lang="en-US" altLang="en-US" sz="3600" baseline="30000">
                <a:latin typeface="Verdana" panose="020B0604030504040204" pitchFamily="34" charset="0"/>
              </a:rPr>
              <a:t>2</a:t>
            </a:r>
            <a:r>
              <a:rPr lang="en-US" altLang="en-US" sz="3600">
                <a:latin typeface="Verdana" panose="020B0604030504040204" pitchFamily="34" charset="0"/>
              </a:rPr>
              <a:t> + 3x + 5</a:t>
            </a:r>
            <a:r>
              <a:rPr lang="en-US" altLang="en-US"/>
              <a:t>, for </a:t>
            </a:r>
            <a:r>
              <a:rPr lang="en-US" altLang="en-US" sz="3600">
                <a:latin typeface="Verdana" panose="020B0604030504040204" pitchFamily="34" charset="0"/>
              </a:rPr>
              <a:t>x=1..10</a:t>
            </a:r>
            <a:endParaRPr lang="en-US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55725"/>
            <a:ext cx="69342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Verdana" panose="020B0604030504040204" pitchFamily="34" charset="0"/>
              </a:rPr>
              <a:t>y = x</a:t>
            </a:r>
            <a:r>
              <a:rPr lang="en-US" altLang="en-US" sz="3600" baseline="30000">
                <a:latin typeface="Verdana" panose="020B0604030504040204" pitchFamily="34" charset="0"/>
              </a:rPr>
              <a:t>2</a:t>
            </a:r>
            <a:r>
              <a:rPr lang="en-US" altLang="en-US" sz="3600">
                <a:latin typeface="Verdana" panose="020B0604030504040204" pitchFamily="34" charset="0"/>
              </a:rPr>
              <a:t> + 3x + 5</a:t>
            </a:r>
            <a:r>
              <a:rPr lang="en-US" altLang="en-US"/>
              <a:t>, for </a:t>
            </a:r>
            <a:r>
              <a:rPr lang="en-US" altLang="en-US" sz="3600">
                <a:latin typeface="Verdana" panose="020B0604030504040204" pitchFamily="34" charset="0"/>
              </a:rPr>
              <a:t>x=1..20</a:t>
            </a: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65963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716838" cy="838200"/>
          </a:xfrm>
        </p:spPr>
        <p:txBody>
          <a:bodyPr/>
          <a:lstStyle/>
          <a:p>
            <a:r>
              <a:rPr lang="en-US" sz="2800" dirty="0"/>
              <a:t>Time for instructions on a computer that executes 1 billion instructions per second</a:t>
            </a:r>
          </a:p>
        </p:txBody>
      </p:sp>
      <p:pic>
        <p:nvPicPr>
          <p:cNvPr id="5" name="Picture 11" descr="Tabel 1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29" y="1195083"/>
            <a:ext cx="7162800" cy="56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934200" y="3810000"/>
            <a:ext cx="1235529" cy="3810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7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time complexities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1524000"/>
            <a:ext cx="58674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O(1)		constant time</a:t>
            </a:r>
          </a:p>
          <a:p>
            <a:pPr eaLnBrk="1" hangingPunct="1"/>
            <a:r>
              <a:rPr lang="en-US" altLang="en-US" dirty="0"/>
              <a:t>O(log n)		log time</a:t>
            </a:r>
          </a:p>
          <a:p>
            <a:pPr eaLnBrk="1" hangingPunct="1"/>
            <a:r>
              <a:rPr lang="en-US" altLang="en-US" dirty="0"/>
              <a:t>O(n)		linear time</a:t>
            </a:r>
          </a:p>
          <a:p>
            <a:pPr eaLnBrk="1" hangingPunct="1"/>
            <a:r>
              <a:rPr lang="en-US" altLang="en-US" dirty="0"/>
              <a:t>O(n log n)		log linear time</a:t>
            </a:r>
          </a:p>
          <a:p>
            <a:pPr eaLnBrk="1" hangingPunct="1"/>
            <a:r>
              <a:rPr lang="en-US" altLang="en-US" dirty="0"/>
              <a:t>O(n</a:t>
            </a:r>
            <a:r>
              <a:rPr lang="en-US" altLang="en-US" baseline="30000" dirty="0"/>
              <a:t>2</a:t>
            </a:r>
            <a:r>
              <a:rPr lang="en-US" altLang="en-US" dirty="0"/>
              <a:t>)		quadratic time</a:t>
            </a:r>
          </a:p>
          <a:p>
            <a:pPr eaLnBrk="1" hangingPunct="1"/>
            <a:r>
              <a:rPr lang="en-US" altLang="en-US" dirty="0"/>
              <a:t>O(n</a:t>
            </a:r>
            <a:r>
              <a:rPr lang="en-US" altLang="en-US" baseline="30000" dirty="0"/>
              <a:t>3</a:t>
            </a:r>
            <a:r>
              <a:rPr lang="en-US" altLang="en-US" dirty="0"/>
              <a:t>)		cubic time</a:t>
            </a:r>
          </a:p>
          <a:p>
            <a:pPr eaLnBrk="1" hangingPunct="1"/>
            <a:r>
              <a:rPr lang="en-US" altLang="en-US" dirty="0"/>
              <a:t>O(</a:t>
            </a:r>
            <a:r>
              <a:rPr lang="en-US" altLang="en-US" dirty="0" err="1"/>
              <a:t>n</a:t>
            </a:r>
            <a:r>
              <a:rPr lang="en-US" altLang="en-US" baseline="30000" dirty="0" err="1"/>
              <a:t>k</a:t>
            </a:r>
            <a:r>
              <a:rPr lang="en-US" altLang="en-US" dirty="0"/>
              <a:t>)		polynomial time</a:t>
            </a:r>
          </a:p>
          <a:p>
            <a:pPr eaLnBrk="1" hangingPunct="1"/>
            <a:r>
              <a:rPr lang="en-US" altLang="en-US" dirty="0"/>
              <a:t>O(2</a:t>
            </a:r>
            <a:r>
              <a:rPr lang="en-US" altLang="en-US" sz="3200" baseline="30000" dirty="0"/>
              <a:t>n</a:t>
            </a:r>
            <a:r>
              <a:rPr lang="en-US" altLang="en-US" dirty="0"/>
              <a:t>)		exponential time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8288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chemeClr val="accent1"/>
                </a:solidFill>
                <a:latin typeface="Times New Roman" panose="02020603050405020304" pitchFamily="18" charset="0"/>
              </a:rPr>
              <a:t>BETTER</a:t>
            </a:r>
            <a:endParaRPr lang="en-US" altLang="en-US" sz="280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WORSE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33538" y="19812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4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NP-complete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Hard problem: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Most problems discussed are efficient (poly time)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An interesting set of hard problems: NP-complete.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Why interesting: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Not known whether efficient algorithms exist for them.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If exist for one, then exist for all.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small change may cause big change.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Why important: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Arise surprisingly often in real world.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 dirty="0"/>
              <a:t>Not waste time on trying to find an efficient algorithm to get best solution, instead find approximate or near-optimal solution.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Example</a:t>
            </a:r>
            <a:r>
              <a:rPr lang="en-US" altLang="en-US" sz="2400" dirty="0">
                <a:solidFill>
                  <a:srgbClr val="00B050"/>
                </a:solidFill>
              </a:rPr>
              <a:t>: traveling-salesman problem. Given a list of cities and the distances between each pair of cities, what is the shortest possible route that visits each city exactly once and returns to the origin city?</a:t>
            </a:r>
          </a:p>
        </p:txBody>
      </p:sp>
    </p:spTree>
    <p:extLst>
      <p:ext uri="{BB962C8B-B14F-4D97-AF65-F5344CB8AC3E}">
        <p14:creationId xmlns:p14="http://schemas.microsoft.com/office/powerpoint/2010/main" val="2309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Bjarne </a:t>
            </a:r>
            <a:r>
              <a:rPr lang="en-US" dirty="0" err="1"/>
              <a:t>Stroustrup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371600"/>
            <a:ext cx="6019800" cy="4760913"/>
          </a:xfrm>
        </p:spPr>
        <p:txBody>
          <a:bodyPr/>
          <a:lstStyle/>
          <a:p>
            <a:r>
              <a:rPr lang="en-US" sz="2400" dirty="0"/>
              <a:t>A Danish computer scientist, most notable for the creation and development of C++</a:t>
            </a:r>
          </a:p>
          <a:p>
            <a:r>
              <a:rPr lang="en-US" sz="2400" dirty="0"/>
              <a:t>“I have always wished for my computer to be as easy to use as my telephone; my wish has come true because I can no longer figure out how to use my telephone”.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463174"/>
            <a:ext cx="773800" cy="499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76375"/>
            <a:ext cx="28575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0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26006"/>
            <a:ext cx="7086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for (j = 0; j &lt; n; 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cin</a:t>
            </a:r>
            <a:r>
              <a:rPr lang="en-US" dirty="0"/>
              <a:t> &gt;&gt; A[</a:t>
            </a:r>
            <a:r>
              <a:rPr lang="en-US" dirty="0" err="1"/>
              <a:t>i</a:t>
            </a:r>
            <a:r>
              <a:rPr lang="en-US" dirty="0"/>
              <a:t>][j];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267200"/>
            <a:ext cx="57300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Number of times 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 &gt;&gt; A[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][j]; executed: 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  <a:p>
            <a:r>
              <a:rPr lang="en-US" dirty="0">
                <a:solidFill>
                  <a:srgbClr val="0070C0"/>
                </a:solidFill>
              </a:rPr>
              <a:t>Complexity: O (n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Find the running time, worst time, complexity, or Big-Oh analysis for the following code </a:t>
            </a:r>
          </a:p>
        </p:txBody>
      </p:sp>
    </p:spTree>
    <p:extLst>
      <p:ext uri="{BB962C8B-B14F-4D97-AF65-F5344CB8AC3E}">
        <p14:creationId xmlns:p14="http://schemas.microsoft.com/office/powerpoint/2010/main" val="33432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574088" cy="1752600"/>
          </a:xfrm>
        </p:spPr>
        <p:txBody>
          <a:bodyPr/>
          <a:lstStyle/>
          <a:p>
            <a:pPr marL="0" indent="0">
              <a:buNone/>
            </a:pPr>
            <a:r>
              <a:rPr lang="nn-NO" dirty="0"/>
              <a:t> for (i = 0; i &lt;= n; i++)</a:t>
            </a:r>
          </a:p>
          <a:p>
            <a:pPr marL="0" indent="0">
              <a:buNone/>
            </a:pPr>
            <a:r>
              <a:rPr lang="nn-NO" dirty="0"/>
              <a:t>  for (j = 0; j &lt;= i; j++)</a:t>
            </a:r>
          </a:p>
          <a:p>
            <a:pPr marL="0" indent="0">
              <a:buNone/>
            </a:pPr>
            <a:r>
              <a:rPr lang="nn-NO" dirty="0"/>
              <a:t>     A[i][j] = 0;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272134"/>
            <a:ext cx="946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3225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574088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for (j = 0; j &lt; n; 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A[</a:t>
            </a:r>
            <a:r>
              <a:rPr lang="en-US" dirty="0" err="1"/>
              <a:t>i</a:t>
            </a:r>
            <a:r>
              <a:rPr lang="en-US" dirty="0"/>
              <a:t>][j] = j*2;</a:t>
            </a:r>
          </a:p>
          <a:p>
            <a:pPr marL="0" indent="0">
              <a:buNone/>
            </a:pPr>
            <a:r>
              <a:rPr lang="en-US" dirty="0"/>
              <a:t>     for (k = 0; k &lt;2* n; 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A[</a:t>
            </a:r>
            <a:r>
              <a:rPr lang="en-US" dirty="0" err="1"/>
              <a:t>i</a:t>
            </a:r>
            <a:r>
              <a:rPr lang="en-US" dirty="0"/>
              <a:t>][k] = k *3;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5255569"/>
            <a:ext cx="946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O(n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452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1"/>
            <a:ext cx="8574088" cy="36575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     for (j = 0; j &lt; n; 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            A[</a:t>
            </a:r>
            <a:r>
              <a:rPr lang="en-US" sz="2400" dirty="0" err="1"/>
              <a:t>i</a:t>
            </a:r>
            <a:r>
              <a:rPr lang="en-US" sz="2400" dirty="0"/>
              <a:t>][j]= </a:t>
            </a:r>
            <a:r>
              <a:rPr lang="en-US" sz="2400" dirty="0" err="1"/>
              <a:t>i</a:t>
            </a:r>
            <a:r>
              <a:rPr lang="en-US" sz="2400" dirty="0"/>
              <a:t> *j;</a:t>
            </a:r>
          </a:p>
          <a:p>
            <a:pPr marL="0" indent="0">
              <a:buNone/>
            </a:pPr>
            <a:r>
              <a:rPr lang="en-US" sz="2400" dirty="0"/>
              <a:t>     for (k = 0; k &lt;2* n;  k++)</a:t>
            </a:r>
          </a:p>
          <a:p>
            <a:pPr marL="0" indent="0">
              <a:buNone/>
            </a:pPr>
            <a:r>
              <a:rPr lang="en-US" sz="2400" dirty="0"/>
              <a:t>           for (m = 0; m &lt;2* n;  m++)</a:t>
            </a:r>
          </a:p>
          <a:p>
            <a:pPr marL="0" indent="0">
              <a:buNone/>
            </a:pPr>
            <a:r>
              <a:rPr lang="en-US" sz="2400" dirty="0"/>
              <a:t>                  sum = sum +1; 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81000" y="5103168"/>
            <a:ext cx="946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O(n</a:t>
            </a:r>
            <a:r>
              <a:rPr lang="en-US" baseline="30000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557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74088" cy="47243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void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i,j</a:t>
            </a:r>
            <a:r>
              <a:rPr lang="en-US" sz="2000" dirty="0"/>
              <a:t>, </a:t>
            </a:r>
            <a:r>
              <a:rPr lang="en-US" sz="2000" dirty="0" err="1"/>
              <a:t>tofind</a:t>
            </a:r>
            <a:r>
              <a:rPr lang="en-US" sz="2000" dirty="0"/>
              <a:t>, A[100], n = 100;</a:t>
            </a:r>
          </a:p>
          <a:p>
            <a:pPr marL="0" indent="0">
              <a:buNone/>
            </a:pPr>
            <a:r>
              <a:rPr lang="en-US" sz="2000" dirty="0"/>
              <a:t>	for (j = 0; j &lt; n; </a:t>
            </a:r>
            <a:r>
              <a:rPr lang="en-US" sz="2000" dirty="0" err="1"/>
              <a:t>j++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A[j] = j * 2;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cin</a:t>
            </a:r>
            <a:r>
              <a:rPr lang="en-US" sz="2000" dirty="0"/>
              <a:t> &gt;&gt; </a:t>
            </a:r>
            <a:r>
              <a:rPr lang="en-US" sz="2000" dirty="0" err="1"/>
              <a:t>tofind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while (A[</a:t>
            </a:r>
            <a:r>
              <a:rPr lang="en-US" sz="2000" dirty="0" err="1"/>
              <a:t>i</a:t>
            </a:r>
            <a:r>
              <a:rPr lang="en-US" sz="2000" dirty="0"/>
              <a:t>] != </a:t>
            </a:r>
            <a:r>
              <a:rPr lang="en-US" sz="2000" dirty="0" err="1"/>
              <a:t>tofind</a:t>
            </a:r>
            <a:r>
              <a:rPr lang="en-US" sz="2000" dirty="0"/>
              <a:t>) 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pPr marL="0" indent="0">
              <a:buNone/>
            </a:pPr>
            <a:r>
              <a:rPr lang="en-US" sz="2000" dirty="0"/>
              <a:t>	if (</a:t>
            </a:r>
            <a:r>
              <a:rPr lang="en-US" sz="2000" dirty="0" err="1"/>
              <a:t>i</a:t>
            </a:r>
            <a:r>
              <a:rPr lang="en-US" sz="2000" dirty="0"/>
              <a:t> &gt; n) </a:t>
            </a:r>
          </a:p>
          <a:p>
            <a:pPr marL="0" indent="0">
              <a:buNone/>
            </a:pPr>
            <a:r>
              <a:rPr lang="en-US" sz="2000" dirty="0"/>
              <a:t>                  </a:t>
            </a:r>
            <a:r>
              <a:rPr lang="en-US" sz="2000" dirty="0" err="1"/>
              <a:t>cout</a:t>
            </a:r>
            <a:r>
              <a:rPr lang="en-US" sz="2000" dirty="0"/>
              <a:t> &lt;&lt; "not found";</a:t>
            </a:r>
          </a:p>
          <a:p>
            <a:pPr marL="0" indent="0">
              <a:buNone/>
            </a:pPr>
            <a:r>
              <a:rPr lang="en-US" sz="2000" dirty="0"/>
              <a:t>	else </a:t>
            </a:r>
          </a:p>
          <a:p>
            <a:pPr marL="0" indent="0"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cout</a:t>
            </a:r>
            <a:r>
              <a:rPr lang="en-US" sz="2000" dirty="0"/>
              <a:t> &lt;&lt; "found";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6131168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O(n) </a:t>
            </a:r>
          </a:p>
        </p:txBody>
      </p:sp>
    </p:spTree>
    <p:extLst>
      <p:ext uri="{BB962C8B-B14F-4D97-AF65-F5344CB8AC3E}">
        <p14:creationId xmlns:p14="http://schemas.microsoft.com/office/powerpoint/2010/main" val="343887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http://bigocheatsheet.com/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7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716838" cy="685800"/>
          </a:xfrm>
        </p:spPr>
        <p:txBody>
          <a:bodyPr/>
          <a:lstStyle/>
          <a:p>
            <a:pPr eaLnBrk="1" hangingPunct="1"/>
            <a:r>
              <a:rPr lang="en-US" altLang="en-US"/>
              <a:t>Time and space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Analyzing an algorithm means:</a:t>
            </a:r>
          </a:p>
          <a:p>
            <a:pPr lvl="1" eaLnBrk="1" hangingPunct="1"/>
            <a:r>
              <a:rPr lang="en-US" altLang="en-US" dirty="0"/>
              <a:t>developing a formula for predicting </a:t>
            </a:r>
            <a:r>
              <a:rPr lang="en-US" altLang="en-US" i="1" dirty="0"/>
              <a:t>how </a:t>
            </a:r>
            <a:r>
              <a:rPr lang="en-US" altLang="en-US" b="1" i="1" dirty="0"/>
              <a:t>fast</a:t>
            </a:r>
            <a:r>
              <a:rPr lang="en-US" altLang="en-US" dirty="0"/>
              <a:t> an algorithm is, based on the </a:t>
            </a:r>
            <a:r>
              <a:rPr lang="en-US" altLang="en-US" i="1" dirty="0"/>
              <a:t>size of the input</a:t>
            </a:r>
            <a:r>
              <a:rPr lang="en-US" altLang="en-US" dirty="0"/>
              <a:t> (</a:t>
            </a:r>
            <a:r>
              <a:rPr lang="en-US" altLang="en-US" b="1" dirty="0"/>
              <a:t>time complexity</a:t>
            </a:r>
            <a:r>
              <a:rPr lang="en-US" altLang="en-US" dirty="0"/>
              <a:t>), and/or</a:t>
            </a:r>
          </a:p>
          <a:p>
            <a:pPr lvl="1" eaLnBrk="1" hangingPunct="1"/>
            <a:r>
              <a:rPr lang="en-US" altLang="en-US" dirty="0"/>
              <a:t>developing a formula for predicting </a:t>
            </a:r>
            <a:r>
              <a:rPr lang="en-US" altLang="en-US" i="1" dirty="0"/>
              <a:t>how much </a:t>
            </a:r>
            <a:r>
              <a:rPr lang="en-US" altLang="en-US" b="1" i="1" dirty="0"/>
              <a:t>memory</a:t>
            </a:r>
            <a:r>
              <a:rPr lang="en-US" altLang="en-US" dirty="0"/>
              <a:t> an algorithm requires, based on the </a:t>
            </a:r>
            <a:r>
              <a:rPr lang="en-US" altLang="en-US" i="1" dirty="0"/>
              <a:t>size of the input</a:t>
            </a:r>
            <a:r>
              <a:rPr lang="en-US" altLang="en-US" dirty="0"/>
              <a:t> (</a:t>
            </a:r>
            <a:r>
              <a:rPr lang="en-US" altLang="en-US" b="1" dirty="0"/>
              <a:t>space complexity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Usually </a:t>
            </a:r>
            <a:r>
              <a:rPr lang="en-US" altLang="en-US" b="1" dirty="0"/>
              <a:t>time</a:t>
            </a:r>
            <a:r>
              <a:rPr lang="en-US" altLang="en-US" dirty="0"/>
              <a:t> is our biggest concern</a:t>
            </a:r>
          </a:p>
          <a:p>
            <a:pPr lvl="1" eaLnBrk="1" hangingPunct="1"/>
            <a:r>
              <a:rPr lang="en-US" altLang="en-US" dirty="0"/>
              <a:t>Most algorithms require a fixed amount of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924800" cy="609600"/>
          </a:xfrm>
        </p:spPr>
        <p:txBody>
          <a:bodyPr/>
          <a:lstStyle/>
          <a:p>
            <a:pPr eaLnBrk="1" hangingPunct="1"/>
            <a:r>
              <a:rPr lang="en-US" altLang="en-US"/>
              <a:t>What does “size of the input” mean?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If we are searching an array, </a:t>
            </a:r>
            <a:r>
              <a:rPr lang="en-US" altLang="en-US" dirty="0"/>
              <a:t>the “size” of the input could be the size of the array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If we are merging two arrays</a:t>
            </a:r>
            <a:r>
              <a:rPr lang="en-US" altLang="en-US" dirty="0"/>
              <a:t>, the “size” could be the sum of the two array sizes</a:t>
            </a:r>
          </a:p>
          <a:p>
            <a:pPr eaLnBrk="1" hangingPunct="1"/>
            <a:r>
              <a:rPr lang="en-US" altLang="en-US" dirty="0">
                <a:solidFill>
                  <a:srgbClr val="00B050"/>
                </a:solidFill>
              </a:rPr>
              <a:t>If we are computing the </a:t>
            </a:r>
            <a:r>
              <a:rPr lang="en-US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3200" baseline="30000" dirty="0">
                <a:solidFill>
                  <a:srgbClr val="00B050"/>
                </a:solidFill>
                <a:latin typeface="Trebuchet MS" panose="020B0603020202020204" pitchFamily="34" charset="0"/>
              </a:rPr>
              <a:t>th</a:t>
            </a:r>
            <a:r>
              <a:rPr lang="en-US" altLang="en-US" dirty="0">
                <a:solidFill>
                  <a:srgbClr val="00B050"/>
                </a:solidFill>
              </a:rPr>
              <a:t> Fibonacci number, or the </a:t>
            </a:r>
            <a:r>
              <a:rPr lang="en-US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n</a:t>
            </a:r>
            <a:r>
              <a:rPr lang="en-US" altLang="en-US" sz="3200" baseline="30000" dirty="0">
                <a:solidFill>
                  <a:srgbClr val="00B050"/>
                </a:solidFill>
                <a:latin typeface="Trebuchet MS" panose="020B0603020202020204" pitchFamily="34" charset="0"/>
              </a:rPr>
              <a:t>th</a:t>
            </a:r>
            <a:r>
              <a:rPr lang="en-US" altLang="en-US" dirty="0">
                <a:solidFill>
                  <a:srgbClr val="00B050"/>
                </a:solidFill>
              </a:rPr>
              <a:t> factorial</a:t>
            </a:r>
            <a:r>
              <a:rPr lang="en-US" altLang="en-US" dirty="0"/>
              <a:t>, the “size” is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n</a:t>
            </a:r>
          </a:p>
          <a:p>
            <a:pPr eaLnBrk="1" hangingPunct="1"/>
            <a:r>
              <a:rPr lang="en-US" altLang="en-US" dirty="0"/>
              <a:t>We choose the “size” to be a parameter that determines the actual time (or space)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Exact values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It is sometimes possible, </a:t>
            </a:r>
            <a:r>
              <a:rPr lang="en-US" altLang="en-US" i="1" dirty="0"/>
              <a:t>in </a:t>
            </a:r>
            <a:r>
              <a:rPr lang="en-US" altLang="en-US" b="1" i="1" dirty="0"/>
              <a:t>assembly</a:t>
            </a:r>
            <a:r>
              <a:rPr lang="en-US" altLang="en-US" i="1" dirty="0"/>
              <a:t> language,</a:t>
            </a:r>
            <a:r>
              <a:rPr lang="en-US" altLang="en-US" dirty="0"/>
              <a:t> to compute </a:t>
            </a:r>
            <a:r>
              <a:rPr lang="en-US" altLang="en-US" i="1" dirty="0"/>
              <a:t>exact</a:t>
            </a:r>
            <a:r>
              <a:rPr lang="en-US" altLang="en-US" dirty="0"/>
              <a:t> time and space requirements</a:t>
            </a:r>
          </a:p>
          <a:p>
            <a:pPr lvl="1" eaLnBrk="1" hangingPunct="1"/>
            <a:r>
              <a:rPr lang="en-US" altLang="en-US" dirty="0"/>
              <a:t>We know exactly how many </a:t>
            </a:r>
            <a:r>
              <a:rPr lang="en-US" altLang="en-US" b="1" dirty="0"/>
              <a:t>bytes</a:t>
            </a:r>
            <a:r>
              <a:rPr lang="en-US" altLang="en-US" dirty="0"/>
              <a:t> and how many </a:t>
            </a:r>
            <a:r>
              <a:rPr lang="en-US" altLang="en-US" b="1" dirty="0"/>
              <a:t>cycles</a:t>
            </a:r>
            <a:r>
              <a:rPr lang="en-US" altLang="en-US" dirty="0"/>
              <a:t> each machine instruction takes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For a problem with a known sequence of steps </a:t>
            </a:r>
            <a:r>
              <a:rPr lang="en-US" altLang="en-US" dirty="0"/>
              <a:t>(factorial, </a:t>
            </a:r>
            <a:r>
              <a:rPr lang="en-US" altLang="en-US" dirty="0" err="1"/>
              <a:t>fibonacci</a:t>
            </a:r>
            <a:r>
              <a:rPr lang="en-US" altLang="en-US" dirty="0"/>
              <a:t>), we can determine how many instructions of each type are required</a:t>
            </a:r>
          </a:p>
          <a:p>
            <a:pPr eaLnBrk="1" hangingPunct="1"/>
            <a:r>
              <a:rPr lang="en-US" altLang="en-US" b="1" dirty="0"/>
              <a:t>However, often the exact sequence of steps cannot be known in advance</a:t>
            </a:r>
          </a:p>
          <a:p>
            <a:pPr lvl="1" eaLnBrk="1" hangingPunct="1"/>
            <a:r>
              <a:rPr lang="en-US" altLang="en-US" dirty="0"/>
              <a:t>The steps required to sort an array depend on the actual numbers in the array (which we do not know in advance)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Higher-level languages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In a higher-level language, we </a:t>
            </a:r>
            <a:r>
              <a:rPr lang="en-US" altLang="en-US" i="1" dirty="0"/>
              <a:t>do not know</a:t>
            </a:r>
            <a:r>
              <a:rPr lang="en-US" altLang="en-US" dirty="0"/>
              <a:t> how long each operation takes</a:t>
            </a:r>
          </a:p>
          <a:p>
            <a:pPr lvl="1" eaLnBrk="1" hangingPunct="1"/>
            <a:r>
              <a:rPr lang="en-US" altLang="en-US" dirty="0"/>
              <a:t>Which is faster,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x &lt; 10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/>
              <a:t>or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x &lt;= 9</a:t>
            </a:r>
            <a:r>
              <a:rPr lang="en-US" altLang="en-US" dirty="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dirty="0"/>
              <a:t>?</a:t>
            </a:r>
          </a:p>
          <a:p>
            <a:pPr lvl="1" eaLnBrk="1" hangingPunct="1"/>
            <a:r>
              <a:rPr lang="en-US" altLang="en-US" dirty="0"/>
              <a:t>We don’t know exactly what the compiler does with this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b="1" dirty="0"/>
              <a:t>compiler</a:t>
            </a:r>
            <a:r>
              <a:rPr lang="en-US" altLang="en-US" dirty="0"/>
              <a:t> almost certainly optimizes the test anyway (replacing the slower version with the faster one)</a:t>
            </a:r>
            <a:endParaRPr lang="en-US" altLang="en-US" sz="2800" dirty="0"/>
          </a:p>
          <a:p>
            <a:pPr eaLnBrk="1" hangingPunct="1"/>
            <a:r>
              <a:rPr lang="en-US" altLang="en-US" dirty="0"/>
              <a:t>In a higher-level language we </a:t>
            </a:r>
            <a:r>
              <a:rPr lang="en-US" altLang="en-US" i="1" dirty="0"/>
              <a:t>cannot</a:t>
            </a:r>
            <a:r>
              <a:rPr lang="en-US" altLang="en-US" dirty="0"/>
              <a:t> do an exact analysis</a:t>
            </a:r>
          </a:p>
          <a:p>
            <a:pPr lvl="1" eaLnBrk="1" hangingPunct="1"/>
            <a:r>
              <a:rPr lang="en-US" altLang="en-US" dirty="0"/>
              <a:t>Our timing analyses will use </a:t>
            </a:r>
            <a:r>
              <a:rPr lang="en-US" altLang="en-US" i="1" dirty="0"/>
              <a:t>major</a:t>
            </a:r>
            <a:r>
              <a:rPr lang="en-US" altLang="en-US" dirty="0"/>
              <a:t> oversimplifications</a:t>
            </a:r>
          </a:p>
          <a:p>
            <a:pPr lvl="1" eaLnBrk="1" hangingPunct="1"/>
            <a:r>
              <a:rPr lang="en-US" altLang="en-US" dirty="0"/>
              <a:t>Nevertheless, we can get some very useful results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Average, best, and worst cases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Usually we would like to find the </a:t>
            </a:r>
            <a:r>
              <a:rPr lang="en-US" altLang="en-US" sz="2400" b="1" i="1" dirty="0"/>
              <a:t>average</a:t>
            </a:r>
            <a:r>
              <a:rPr lang="en-US" altLang="en-US" sz="2400" dirty="0"/>
              <a:t> time to perform an algorithm</a:t>
            </a:r>
          </a:p>
          <a:p>
            <a:pPr eaLnBrk="1" hangingPunct="1"/>
            <a:r>
              <a:rPr lang="en-US" altLang="en-US" sz="2400" dirty="0"/>
              <a:t>However,</a:t>
            </a:r>
          </a:p>
          <a:p>
            <a:pPr lvl="1" eaLnBrk="1" hangingPunct="1"/>
            <a:r>
              <a:rPr lang="en-US" altLang="en-US" sz="2000" dirty="0"/>
              <a:t>Sometimes the “average” isn’t well defined</a:t>
            </a:r>
          </a:p>
          <a:p>
            <a:pPr lvl="2" eaLnBrk="1" hangingPunct="1"/>
            <a:r>
              <a:rPr lang="en-US" altLang="en-US" sz="1800" dirty="0">
                <a:solidFill>
                  <a:srgbClr val="00B050"/>
                </a:solidFill>
              </a:rPr>
              <a:t>Example</a:t>
            </a:r>
            <a:r>
              <a:rPr lang="en-US" altLang="en-US" sz="1800" dirty="0"/>
              <a:t>: Sorting an “average” array</a:t>
            </a:r>
          </a:p>
          <a:p>
            <a:pPr lvl="3" eaLnBrk="1" hangingPunct="1"/>
            <a:r>
              <a:rPr lang="en-US" altLang="en-US" sz="1800" dirty="0"/>
              <a:t>Time typically depends on how out of order the array is</a:t>
            </a:r>
          </a:p>
          <a:p>
            <a:pPr lvl="3" eaLnBrk="1" hangingPunct="1"/>
            <a:r>
              <a:rPr lang="en-US" altLang="en-US" dirty="0"/>
              <a:t>How out of order is the “average” unsorted array? </a:t>
            </a:r>
            <a:endParaRPr lang="en-US" altLang="en-US" sz="1800" dirty="0"/>
          </a:p>
          <a:p>
            <a:pPr lvl="1" eaLnBrk="1" hangingPunct="1"/>
            <a:r>
              <a:rPr lang="en-US" altLang="en-US" sz="2000" dirty="0"/>
              <a:t>Sometimes finding the average is too difficult</a:t>
            </a:r>
          </a:p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Often we have to be satisfied with finding the </a:t>
            </a:r>
            <a:r>
              <a:rPr lang="en-US" altLang="en-US" sz="2400" b="1" i="1" dirty="0">
                <a:solidFill>
                  <a:srgbClr val="0070C0"/>
                </a:solidFill>
              </a:rPr>
              <a:t>worst</a:t>
            </a:r>
            <a:r>
              <a:rPr lang="en-US" altLang="en-US" sz="2400" dirty="0">
                <a:solidFill>
                  <a:srgbClr val="0070C0"/>
                </a:solidFill>
              </a:rPr>
              <a:t> (longest) time required</a:t>
            </a:r>
          </a:p>
          <a:p>
            <a:pPr lvl="1" eaLnBrk="1" hangingPunct="1"/>
            <a:r>
              <a:rPr lang="en-US" altLang="en-US" sz="2000" dirty="0"/>
              <a:t>Sometimes this is even what we want (say, for time-critical operations)</a:t>
            </a:r>
          </a:p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i="1" dirty="0"/>
              <a:t>best</a:t>
            </a:r>
            <a:r>
              <a:rPr lang="en-US" altLang="en-US" sz="2400" dirty="0"/>
              <a:t> (fastest) case is seldom of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time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953000"/>
          </a:xfrm>
        </p:spPr>
        <p:txBody>
          <a:bodyPr/>
          <a:lstStyle/>
          <a:p>
            <a:pPr eaLnBrk="1" hangingPunct="1"/>
            <a:r>
              <a:rPr lang="en-US" altLang="en-US" i="1" dirty="0"/>
              <a:t>Constant time</a:t>
            </a:r>
            <a:r>
              <a:rPr lang="en-US" altLang="en-US" dirty="0"/>
              <a:t> means there is some constant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k</a:t>
            </a:r>
            <a:r>
              <a:rPr lang="en-US" altLang="en-US" dirty="0"/>
              <a:t> such that this operation always takes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k</a:t>
            </a:r>
            <a:r>
              <a:rPr lang="en-US" altLang="en-US" dirty="0"/>
              <a:t> nanoseconds</a:t>
            </a:r>
          </a:p>
          <a:p>
            <a:pPr eaLnBrk="1" hangingPunct="1"/>
            <a:r>
              <a:rPr lang="en-US" altLang="en-US" dirty="0"/>
              <a:t>A statement takes constant time if:</a:t>
            </a:r>
          </a:p>
          <a:p>
            <a:pPr lvl="1" eaLnBrk="1" hangingPunct="1"/>
            <a:r>
              <a:rPr lang="en-US" altLang="en-US" sz="2800" dirty="0"/>
              <a:t>It does not include a loop</a:t>
            </a:r>
          </a:p>
          <a:p>
            <a:pPr lvl="1" eaLnBrk="1" hangingPunct="1"/>
            <a:r>
              <a:rPr lang="en-US" altLang="en-US" sz="2800" dirty="0"/>
              <a:t>It does not include calling a method whose time is unknown or is not a constant</a:t>
            </a:r>
          </a:p>
          <a:p>
            <a:pPr eaLnBrk="1" hangingPunct="1"/>
            <a:r>
              <a:rPr lang="en-US" altLang="en-US" dirty="0"/>
              <a:t>If a statement involves a choice (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if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</a:rPr>
              <a:t>switch</a:t>
            </a:r>
            <a:r>
              <a:rPr lang="en-US" altLang="en-US" dirty="0"/>
              <a:t>) among operations, each of which takes constant time, we consider the statement to take constant time</a:t>
            </a:r>
          </a:p>
          <a:p>
            <a:pPr lvl="1" eaLnBrk="1" hangingPunct="1"/>
            <a:r>
              <a:rPr lang="en-US" altLang="en-US" dirty="0"/>
              <a:t>This is consistent with </a:t>
            </a:r>
            <a:r>
              <a:rPr lang="en-US" altLang="en-US" i="1" dirty="0"/>
              <a:t>worst-case analysis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5059561"/>
            <a:ext cx="8574088" cy="8747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Either Line 4 or Line 6 executes. Therefore, the total number of operations executed is 1 + 2 + 1 + 1 + 3 = 8. In this algorithm, the number of operations executed is </a:t>
            </a:r>
            <a:r>
              <a:rPr lang="en-US" sz="2000" b="1" dirty="0">
                <a:latin typeface="Calibri" panose="020F0502020204030204" pitchFamily="34" charset="0"/>
              </a:rPr>
              <a:t>fixed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219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the following algorithm. (Assume that all variables are properly declared.)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1000" y="2202597"/>
          <a:ext cx="8574089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of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cout</a:t>
                      </a:r>
                      <a:r>
                        <a:rPr lang="en-US" sz="2000" dirty="0">
                          <a:latin typeface="Calibri" panose="020F0502020204030204" pitchFamily="34" charset="0"/>
                        </a:rPr>
                        <a:t> &lt;&lt; "Enter two numbers"; 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Calibri" panose="020F0502020204030204" pitchFamily="34" charset="0"/>
                        </a:rPr>
                        <a:t>cin &gt;&gt; num1 &gt;&gt; num2; </a:t>
                      </a:r>
                    </a:p>
                    <a:p>
                      <a:pPr marL="0" indent="0">
                        <a:buNone/>
                      </a:pPr>
                      <a:r>
                        <a:rPr lang="pt-BR" sz="2000" dirty="0">
                          <a:latin typeface="Calibri" panose="020F0502020204030204" pitchFamily="34" charset="0"/>
                        </a:rPr>
                        <a:t>if (num1 &gt;= num2)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     max = num1;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else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</a:rPr>
                        <a:t>      max = num2;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cout</a:t>
                      </a:r>
                      <a:r>
                        <a:rPr lang="en-US" sz="2000" dirty="0">
                          <a:latin typeface="Calibri" panose="020F0502020204030204" pitchFamily="34" charset="0"/>
                        </a:rPr>
                        <a:t> &lt;&lt; "The maximum number is: " &lt;&lt; max &lt;&lt; </a:t>
                      </a:r>
                      <a:r>
                        <a:rPr lang="en-US" sz="2000" dirty="0" err="1">
                          <a:latin typeface="Calibri" panose="020F0502020204030204" pitchFamily="34" charset="0"/>
                        </a:rPr>
                        <a:t>endl</a:t>
                      </a:r>
                      <a:r>
                        <a:rPr lang="en-US" sz="2000" dirty="0">
                          <a:latin typeface="Calibri" panose="020F0502020204030204" pitchFamily="34" charset="0"/>
                        </a:rPr>
                        <a:t>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  <a:p>
                      <a:r>
                        <a:rPr lang="en-US" sz="2000" dirty="0"/>
                        <a:t>2</a:t>
                      </a:r>
                    </a:p>
                    <a:p>
                      <a:r>
                        <a:rPr lang="en-US" sz="2000" dirty="0"/>
                        <a:t>3</a:t>
                      </a:r>
                    </a:p>
                    <a:p>
                      <a:r>
                        <a:rPr lang="en-US" sz="2000" dirty="0"/>
                        <a:t>4</a:t>
                      </a:r>
                    </a:p>
                    <a:p>
                      <a:r>
                        <a:rPr lang="en-US" sz="2000" dirty="0"/>
                        <a:t>5</a:t>
                      </a:r>
                    </a:p>
                    <a:p>
                      <a:r>
                        <a:rPr lang="en-US" sz="2000" dirty="0"/>
                        <a:t>6</a:t>
                      </a:r>
                    </a:p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  <a:p>
                      <a:r>
                        <a:rPr lang="en-US" sz="2000" dirty="0"/>
                        <a:t>2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1</a:t>
                      </a:r>
                    </a:p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463467"/>
      </p:ext>
    </p:extLst>
  </p:cSld>
  <p:clrMapOvr>
    <a:masterClrMapping/>
  </p:clrMapOvr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7F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0AA"/>
      </a:accent5>
      <a:accent6>
        <a:srgbClr val="2D00E7"/>
      </a:accent6>
      <a:hlink>
        <a:srgbClr val="BF00FF"/>
      </a:hlink>
      <a:folHlink>
        <a:srgbClr val="0073D9"/>
      </a:folHlink>
    </a:clrScheme>
    <a:fontScheme name="duke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1678</Words>
  <Application>Microsoft Office PowerPoint</Application>
  <PresentationFormat>On-screen Show (4:3)</PresentationFormat>
  <Paragraphs>259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Comic Sans MS</vt:lpstr>
      <vt:lpstr>Times</vt:lpstr>
      <vt:lpstr>Times New Roman</vt:lpstr>
      <vt:lpstr>Trebuchet MS</vt:lpstr>
      <vt:lpstr>Verdana</vt:lpstr>
      <vt:lpstr>Wingdings</vt:lpstr>
      <vt:lpstr>duke9</vt:lpstr>
      <vt:lpstr>Analysis of Algorithms</vt:lpstr>
      <vt:lpstr>Time for instructions on a computer that executes 1 billion instructions per second</vt:lpstr>
      <vt:lpstr>Time and space</vt:lpstr>
      <vt:lpstr>What does “size of the input” mean?</vt:lpstr>
      <vt:lpstr>Exact values</vt:lpstr>
      <vt:lpstr>Higher-level languages</vt:lpstr>
      <vt:lpstr>Average, best, and worst cases</vt:lpstr>
      <vt:lpstr>Constant time</vt:lpstr>
      <vt:lpstr>Example </vt:lpstr>
      <vt:lpstr>Linear time</vt:lpstr>
      <vt:lpstr>Example </vt:lpstr>
      <vt:lpstr>Cont. </vt:lpstr>
      <vt:lpstr>Constant time is (usually) better than linear time</vt:lpstr>
      <vt:lpstr>What about the constants?</vt:lpstr>
      <vt:lpstr>Simplifying the formulae</vt:lpstr>
      <vt:lpstr>Big O notation</vt:lpstr>
      <vt:lpstr>Can we justify Big O notation?</vt:lpstr>
      <vt:lpstr>y = x2 + 3x + 5, for x=1..10</vt:lpstr>
      <vt:lpstr>y = x2 + 3x + 5, for x=1..20</vt:lpstr>
      <vt:lpstr>Common time complexities</vt:lpstr>
      <vt:lpstr>NP-complete problem</vt:lpstr>
      <vt:lpstr>Bjarne Stroustrup</vt:lpstr>
      <vt:lpstr>Example 1 </vt:lpstr>
      <vt:lpstr>Example 2</vt:lpstr>
      <vt:lpstr>Example 3</vt:lpstr>
      <vt:lpstr>Example 4</vt:lpstr>
      <vt:lpstr>Example 5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2018-12-05T01:38:11Z</dcterms:created>
  <dcterms:modified xsi:type="dcterms:W3CDTF">2018-12-05T01:38:19Z</dcterms:modified>
</cp:coreProperties>
</file>