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 id="2147483672" r:id="rId3"/>
  </p:sldMasterIdLst>
  <p:notesMasterIdLst>
    <p:notesMasterId r:id="rId32"/>
  </p:notesMasterIdLst>
  <p:sldIdLst>
    <p:sldId id="256" r:id="rId4"/>
    <p:sldId id="258" r:id="rId5"/>
    <p:sldId id="259" r:id="rId6"/>
    <p:sldId id="260" r:id="rId7"/>
    <p:sldId id="293" r:id="rId8"/>
    <p:sldId id="294" r:id="rId9"/>
    <p:sldId id="299" r:id="rId10"/>
    <p:sldId id="289" r:id="rId11"/>
    <p:sldId id="292" r:id="rId12"/>
    <p:sldId id="263" r:id="rId13"/>
    <p:sldId id="290" r:id="rId14"/>
    <p:sldId id="291" r:id="rId15"/>
    <p:sldId id="280" r:id="rId16"/>
    <p:sldId id="281" r:id="rId17"/>
    <p:sldId id="257" r:id="rId18"/>
    <p:sldId id="264" r:id="rId19"/>
    <p:sldId id="274" r:id="rId20"/>
    <p:sldId id="298" r:id="rId21"/>
    <p:sldId id="295" r:id="rId22"/>
    <p:sldId id="284" r:id="rId23"/>
    <p:sldId id="285" r:id="rId24"/>
    <p:sldId id="286" r:id="rId25"/>
    <p:sldId id="287" r:id="rId26"/>
    <p:sldId id="288" r:id="rId27"/>
    <p:sldId id="300" r:id="rId28"/>
    <p:sldId id="277" r:id="rId29"/>
    <p:sldId id="297" r:id="rId30"/>
    <p:sldId id="28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06" autoAdjust="0"/>
  </p:normalViewPr>
  <p:slideViewPr>
    <p:cSldViewPr>
      <p:cViewPr varScale="1">
        <p:scale>
          <a:sx n="121" d="100"/>
          <a:sy n="121" d="100"/>
        </p:scale>
        <p:origin x="102" y="29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499D4F1-D402-465B-AA7A-A3ADB077F302}" type="slidenum">
              <a:rPr lang="en-US" altLang="en-US"/>
              <a:pPr/>
              <a:t>‹#›</a:t>
            </a:fld>
            <a:endParaRPr lang="en-US" altLang="en-US"/>
          </a:p>
        </p:txBody>
      </p:sp>
    </p:spTree>
    <p:extLst>
      <p:ext uri="{BB962C8B-B14F-4D97-AF65-F5344CB8AC3E}">
        <p14:creationId xmlns:p14="http://schemas.microsoft.com/office/powerpoint/2010/main" val="37215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a:t>
            </a:r>
            <a:r>
              <a:rPr lang="en-US" dirty="0"/>
              <a:t>Even -&gt; both are valid. Usually people </a:t>
            </a:r>
            <a:r>
              <a:rPr lang="en-US" b="1" dirty="0"/>
              <a:t>add then split </a:t>
            </a:r>
          </a:p>
        </p:txBody>
      </p:sp>
      <p:sp>
        <p:nvSpPr>
          <p:cNvPr id="4" name="Slide Number Placeholder 3"/>
          <p:cNvSpPr>
            <a:spLocks noGrp="1"/>
          </p:cNvSpPr>
          <p:nvPr>
            <p:ph type="sldNum" sz="quarter" idx="10"/>
          </p:nvPr>
        </p:nvSpPr>
        <p:spPr/>
        <p:txBody>
          <a:bodyPr/>
          <a:lstStyle/>
          <a:p>
            <a:fld id="{E499D4F1-D402-465B-AA7A-A3ADB077F302}" type="slidenum">
              <a:rPr lang="en-US" altLang="en-US" smtClean="0"/>
              <a:pPr/>
              <a:t>1</a:t>
            </a:fld>
            <a:endParaRPr lang="en-US" altLang="en-US"/>
          </a:p>
        </p:txBody>
      </p:sp>
    </p:spTree>
    <p:extLst>
      <p:ext uri="{BB962C8B-B14F-4D97-AF65-F5344CB8AC3E}">
        <p14:creationId xmlns:p14="http://schemas.microsoft.com/office/powerpoint/2010/main" val="2948417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 200,000</a:t>
            </a:r>
            <a:r>
              <a:rPr lang="en-US" baseline="0" dirty="0"/>
              <a:t> instruction </a:t>
            </a:r>
            <a:endParaRPr lang="en-US" dirty="0"/>
          </a:p>
        </p:txBody>
      </p:sp>
      <p:sp>
        <p:nvSpPr>
          <p:cNvPr id="4" name="Slide Number Placeholder 3"/>
          <p:cNvSpPr>
            <a:spLocks noGrp="1"/>
          </p:cNvSpPr>
          <p:nvPr>
            <p:ph type="sldNum" sz="quarter" idx="10"/>
          </p:nvPr>
        </p:nvSpPr>
        <p:spPr/>
        <p:txBody>
          <a:bodyPr/>
          <a:lstStyle/>
          <a:p>
            <a:fld id="{E499D4F1-D402-465B-AA7A-A3ADB077F302}" type="slidenum">
              <a:rPr lang="en-US" altLang="en-US" smtClean="0"/>
              <a:pPr/>
              <a:t>2</a:t>
            </a:fld>
            <a:endParaRPr lang="en-US" altLang="en-US"/>
          </a:p>
        </p:txBody>
      </p:sp>
    </p:spTree>
    <p:extLst>
      <p:ext uri="{BB962C8B-B14F-4D97-AF65-F5344CB8AC3E}">
        <p14:creationId xmlns:p14="http://schemas.microsoft.com/office/powerpoint/2010/main" val="173969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6FCABD2-FEBB-4C77-92B0-FFA008590653}" type="slidenum">
              <a:rPr lang="en-US" altLang="en-US"/>
              <a:pPr/>
              <a:t>‹#›</a:t>
            </a:fld>
            <a:endParaRPr lang="en-US" altLang="en-US"/>
          </a:p>
        </p:txBody>
      </p:sp>
    </p:spTree>
    <p:extLst>
      <p:ext uri="{BB962C8B-B14F-4D97-AF65-F5344CB8AC3E}">
        <p14:creationId xmlns:p14="http://schemas.microsoft.com/office/powerpoint/2010/main" val="218195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1BB8CDD-0318-4F72-81BF-E2123B99CC91}" type="slidenum">
              <a:rPr lang="en-US" altLang="en-US"/>
              <a:pPr/>
              <a:t>‹#›</a:t>
            </a:fld>
            <a:endParaRPr lang="en-US" altLang="en-US"/>
          </a:p>
        </p:txBody>
      </p:sp>
    </p:spTree>
    <p:extLst>
      <p:ext uri="{BB962C8B-B14F-4D97-AF65-F5344CB8AC3E}">
        <p14:creationId xmlns:p14="http://schemas.microsoft.com/office/powerpoint/2010/main" val="58420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F2F7FFB-AB2E-4030-B764-12D5E63793EA}" type="slidenum">
              <a:rPr lang="en-US" altLang="en-US"/>
              <a:pPr/>
              <a:t>‹#›</a:t>
            </a:fld>
            <a:endParaRPr lang="en-US" altLang="en-US"/>
          </a:p>
        </p:txBody>
      </p:sp>
    </p:spTree>
    <p:extLst>
      <p:ext uri="{BB962C8B-B14F-4D97-AF65-F5344CB8AC3E}">
        <p14:creationId xmlns:p14="http://schemas.microsoft.com/office/powerpoint/2010/main" val="249528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7783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1184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2529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212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4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6042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053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91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6E3EE53-43A3-4112-B7A3-9C4F16D71AC3}" type="slidenum">
              <a:rPr lang="en-US" altLang="en-US"/>
              <a:pPr/>
              <a:t>‹#›</a:t>
            </a:fld>
            <a:endParaRPr lang="en-US" altLang="en-US"/>
          </a:p>
        </p:txBody>
      </p:sp>
    </p:spTree>
    <p:extLst>
      <p:ext uri="{BB962C8B-B14F-4D97-AF65-F5344CB8AC3E}">
        <p14:creationId xmlns:p14="http://schemas.microsoft.com/office/powerpoint/2010/main" val="2506401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9322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203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5124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8187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93002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9515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7981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65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3738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924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6EB043-D3DA-402D-A8E4-C16B41788292}" type="slidenum">
              <a:rPr lang="en-US" altLang="en-US"/>
              <a:pPr/>
              <a:t>‹#›</a:t>
            </a:fld>
            <a:endParaRPr lang="en-US" altLang="en-US"/>
          </a:p>
        </p:txBody>
      </p:sp>
    </p:spTree>
    <p:extLst>
      <p:ext uri="{BB962C8B-B14F-4D97-AF65-F5344CB8AC3E}">
        <p14:creationId xmlns:p14="http://schemas.microsoft.com/office/powerpoint/2010/main" val="3437486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857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7306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3266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63C55-28FF-417D-A670-5445E5F30ED4}" type="datetimeFigureOut">
              <a:rPr lang="en-US">
                <a:solidFill>
                  <a:prstClr val="black">
                    <a:tint val="75000"/>
                  </a:prstClr>
                </a:solidFill>
              </a:rPr>
              <a:pPr/>
              <a:t>12/4/2018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7E2AAEB-F891-46AA-AFFE-9F3C064A7A2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40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A8A871D-398F-4D1A-8CF0-7C4F6C838CCF}" type="slidenum">
              <a:rPr lang="en-US" altLang="en-US"/>
              <a:pPr/>
              <a:t>‹#›</a:t>
            </a:fld>
            <a:endParaRPr lang="en-US" altLang="en-US"/>
          </a:p>
        </p:txBody>
      </p:sp>
    </p:spTree>
    <p:extLst>
      <p:ext uri="{BB962C8B-B14F-4D97-AF65-F5344CB8AC3E}">
        <p14:creationId xmlns:p14="http://schemas.microsoft.com/office/powerpoint/2010/main" val="38514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E17C343-A384-45C4-A64A-4345AD207D1A}" type="slidenum">
              <a:rPr lang="en-US" altLang="en-US"/>
              <a:pPr/>
              <a:t>‹#›</a:t>
            </a:fld>
            <a:endParaRPr lang="en-US" altLang="en-US"/>
          </a:p>
        </p:txBody>
      </p:sp>
    </p:spTree>
    <p:extLst>
      <p:ext uri="{BB962C8B-B14F-4D97-AF65-F5344CB8AC3E}">
        <p14:creationId xmlns:p14="http://schemas.microsoft.com/office/powerpoint/2010/main" val="157706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87A85B3-6D6F-452B-B2BE-D26DD1CA1562}" type="slidenum">
              <a:rPr lang="en-US" altLang="en-US"/>
              <a:pPr/>
              <a:t>‹#›</a:t>
            </a:fld>
            <a:endParaRPr lang="en-US" altLang="en-US"/>
          </a:p>
        </p:txBody>
      </p:sp>
    </p:spTree>
    <p:extLst>
      <p:ext uri="{BB962C8B-B14F-4D97-AF65-F5344CB8AC3E}">
        <p14:creationId xmlns:p14="http://schemas.microsoft.com/office/powerpoint/2010/main" val="306003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F01DAB3-9969-4C37-AB23-6FE4A26E453B}" type="slidenum">
              <a:rPr lang="en-US" altLang="en-US"/>
              <a:pPr/>
              <a:t>‹#›</a:t>
            </a:fld>
            <a:endParaRPr lang="en-US" altLang="en-US"/>
          </a:p>
        </p:txBody>
      </p:sp>
    </p:spTree>
    <p:extLst>
      <p:ext uri="{BB962C8B-B14F-4D97-AF65-F5344CB8AC3E}">
        <p14:creationId xmlns:p14="http://schemas.microsoft.com/office/powerpoint/2010/main" val="321971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35EA307-AB01-4AE2-819E-5B9E1463AF5E}" type="slidenum">
              <a:rPr lang="en-US" altLang="en-US"/>
              <a:pPr/>
              <a:t>‹#›</a:t>
            </a:fld>
            <a:endParaRPr lang="en-US" altLang="en-US"/>
          </a:p>
        </p:txBody>
      </p:sp>
    </p:spTree>
    <p:extLst>
      <p:ext uri="{BB962C8B-B14F-4D97-AF65-F5344CB8AC3E}">
        <p14:creationId xmlns:p14="http://schemas.microsoft.com/office/powerpoint/2010/main" val="99808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1C8F5F4-E382-46AE-BBED-D5A1ACBBCBAF}" type="slidenum">
              <a:rPr lang="en-US" altLang="en-US"/>
              <a:pPr/>
              <a:t>‹#›</a:t>
            </a:fld>
            <a:endParaRPr lang="en-US" altLang="en-US"/>
          </a:p>
        </p:txBody>
      </p:sp>
    </p:spTree>
    <p:extLst>
      <p:ext uri="{BB962C8B-B14F-4D97-AF65-F5344CB8AC3E}">
        <p14:creationId xmlns:p14="http://schemas.microsoft.com/office/powerpoint/2010/main" val="78050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29A98EF-AD84-4013-9C89-A6E01DE6EBB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eaLnBrk="0" fontAlgn="base" hangingPunct="0">
        <a:spcBef>
          <a:spcPct val="0"/>
        </a:spcBef>
        <a:spcAft>
          <a:spcPct val="0"/>
        </a:spcAft>
        <a:defRPr sz="4000">
          <a:solidFill>
            <a:schemeClr val="tx2"/>
          </a:solidFill>
          <a:latin typeface="Times New Roman" pitchFamily="18" charset="0"/>
        </a:defRPr>
      </a:lvl6pPr>
      <a:lvl7pPr marL="914400" algn="ctr" rtl="0" eaLnBrk="0" fontAlgn="base" hangingPunct="0">
        <a:spcBef>
          <a:spcPct val="0"/>
        </a:spcBef>
        <a:spcAft>
          <a:spcPct val="0"/>
        </a:spcAft>
        <a:defRPr sz="4000">
          <a:solidFill>
            <a:schemeClr val="tx2"/>
          </a:solidFill>
          <a:latin typeface="Times New Roman" pitchFamily="18" charset="0"/>
        </a:defRPr>
      </a:lvl7pPr>
      <a:lvl8pPr marL="1371600" algn="ctr" rtl="0" eaLnBrk="0" fontAlgn="base" hangingPunct="0">
        <a:spcBef>
          <a:spcPct val="0"/>
        </a:spcBef>
        <a:spcAft>
          <a:spcPct val="0"/>
        </a:spcAft>
        <a:defRPr sz="4000">
          <a:solidFill>
            <a:schemeClr val="tx2"/>
          </a:solidFill>
          <a:latin typeface="Times New Roman" pitchFamily="18" charset="0"/>
        </a:defRPr>
      </a:lvl8pPr>
      <a:lvl9pPr marL="1828800" algn="ctr" rtl="0" eaLnBrk="0" fontAlgn="base" hangingPunct="0">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pPr>
            <a:fld id="{D7263C55-28FF-417D-A670-5445E5F30ED4}" type="datetimeFigureOut">
              <a:rPr lang="en-US" smtClean="0">
                <a:solidFill>
                  <a:prstClr val="black">
                    <a:tint val="75000"/>
                  </a:prstClr>
                </a:solidFill>
                <a:latin typeface="Calibri" panose="020F0502020204030204"/>
              </a:rPr>
              <a:pPr eaLnBrk="1" fontAlgn="auto" hangingPunct="1">
                <a:spcBef>
                  <a:spcPts val="0"/>
                </a:spcBef>
                <a:spcAft>
                  <a:spcPts val="0"/>
                </a:spcAft>
              </a:pPr>
              <a:t>12/4/2018</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pPr>
            <a:fld id="{67E2AAEB-F891-46AA-AFFE-9F3C064A7A2D}" type="slidenum">
              <a:rPr lang="en-US" smtClean="0">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275322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fontAlgn="auto" hangingPunct="1">
              <a:spcBef>
                <a:spcPts val="0"/>
              </a:spcBef>
              <a:spcAft>
                <a:spcPts val="0"/>
              </a:spcAft>
            </a:pPr>
            <a:fld id="{D7263C55-28FF-417D-A670-5445E5F30ED4}" type="datetimeFigureOut">
              <a:rPr lang="en-US" smtClean="0">
                <a:solidFill>
                  <a:prstClr val="black">
                    <a:tint val="75000"/>
                  </a:prstClr>
                </a:solidFill>
                <a:latin typeface="Calibri" panose="020F0502020204030204"/>
              </a:rPr>
              <a:pPr eaLnBrk="1" fontAlgn="auto" hangingPunct="1">
                <a:spcBef>
                  <a:spcPts val="0"/>
                </a:spcBef>
                <a:spcAft>
                  <a:spcPts val="0"/>
                </a:spcAft>
              </a:pPr>
              <a:t>12/4/2018</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eaLnBrk="1" fontAlgn="auto" hangingPunct="1">
              <a:spcBef>
                <a:spcPts val="0"/>
              </a:spcBef>
              <a:spcAft>
                <a:spcPts val="0"/>
              </a:spcAft>
            </a:pPr>
            <a:fld id="{67E2AAEB-F891-46AA-AFFE-9F3C064A7A2D}" type="slidenum">
              <a:rPr lang="en-US" smtClean="0">
                <a:solidFill>
                  <a:prstClr val="black">
                    <a:tint val="75000"/>
                  </a:prstClr>
                </a:solidFill>
                <a:latin typeface="Calibri" panose="020F0502020204030204"/>
              </a:rPr>
              <a:pPr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351881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csanimated.com/animation.php?t=B-tree" TargetMode="External"/><Relationship Id="rId2" Type="http://schemas.openxmlformats.org/officeDocument/2006/relationships/hyperlink" Target="https://www.cs.usfca.edu/~galles/visualization/BTree.html" TargetMode="Externa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hyperlink" Target="http://www.bluerwhite.org/btree/" TargetMode="External"/><Relationship Id="rId7" Type="http://schemas.openxmlformats.org/officeDocument/2006/relationships/hyperlink" Target="http://www.cs.carleton.edu/faculty/jgoldfea/cs201/spring11/inclass/Tree/BTreefinalNew.pdf" TargetMode="External"/><Relationship Id="rId2" Type="http://schemas.openxmlformats.org/officeDocument/2006/relationships/hyperlink" Target="http://cis.stvincent.edu/html/tutorials/swd/btree/btree.html" TargetMode="External"/><Relationship Id="rId1" Type="http://schemas.openxmlformats.org/officeDocument/2006/relationships/slideLayout" Target="../slideLayouts/slideLayout13.xml"/><Relationship Id="rId6" Type="http://schemas.openxmlformats.org/officeDocument/2006/relationships/hyperlink" Target="http://use-the-index-luke.com/sql/anatomy/the-tree" TargetMode="External"/><Relationship Id="rId5" Type="http://schemas.openxmlformats.org/officeDocument/2006/relationships/hyperlink" Target="http://www.semaphorecorp.com/btp/algo.html" TargetMode="External"/><Relationship Id="rId4" Type="http://schemas.openxmlformats.org/officeDocument/2006/relationships/hyperlink" Target="http://searchsqlserver.techtarget.com/definition/B-tr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chnet.microsoft.com/en-us/library/ms177443(v=sql.105).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ltLang="en-US" b="1" dirty="0">
                <a:latin typeface="Calibri" panose="020F0502020204030204" pitchFamily="34" charset="0"/>
                <a:cs typeface="Calibri" panose="020F0502020204030204" pitchFamily="34" charset="0"/>
              </a:rPr>
              <a:t>B-Tree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0"/>
            <a:ext cx="7772400" cy="1143000"/>
          </a:xfrm>
        </p:spPr>
        <p:txBody>
          <a:bodyPr/>
          <a:lstStyle/>
          <a:p>
            <a:r>
              <a:rPr lang="en-US" altLang="en-US" dirty="0">
                <a:latin typeface="Calibri" panose="020F0502020204030204" pitchFamily="34" charset="0"/>
                <a:cs typeface="Calibri" panose="020F0502020204030204" pitchFamily="34" charset="0"/>
              </a:rPr>
              <a:t>Properties of a B-Tree</a:t>
            </a:r>
          </a:p>
        </p:txBody>
      </p:sp>
      <p:sp>
        <p:nvSpPr>
          <p:cNvPr id="8196" name="Rectangle 3"/>
          <p:cNvSpPr>
            <a:spLocks noGrp="1" noChangeArrowheads="1"/>
          </p:cNvSpPr>
          <p:nvPr>
            <p:ph type="body" idx="1"/>
          </p:nvPr>
        </p:nvSpPr>
        <p:spPr>
          <a:xfrm>
            <a:off x="685800" y="1143000"/>
            <a:ext cx="8062664" cy="4564360"/>
          </a:xfrm>
        </p:spPr>
        <p:txBody>
          <a:bodyPr/>
          <a:lstStyle/>
          <a:p>
            <a:pPr lvl="0"/>
            <a:r>
              <a:rPr lang="en-US" b="1" dirty="0">
                <a:latin typeface="Calibri" panose="020F0502020204030204" pitchFamily="34" charset="0"/>
                <a:cs typeface="Calibri" panose="020F0502020204030204" pitchFamily="34" charset="0"/>
              </a:rPr>
              <a:t>Order </a:t>
            </a:r>
            <a:r>
              <a:rPr lang="en-US" dirty="0">
                <a:latin typeface="Calibri" panose="020F0502020204030204" pitchFamily="34" charset="0"/>
                <a:cs typeface="Calibri" panose="020F0502020204030204" pitchFamily="34" charset="0"/>
              </a:rPr>
              <a:t>of a tree = maximum number of </a:t>
            </a:r>
            <a:r>
              <a:rPr lang="en-US" b="1" dirty="0">
                <a:latin typeface="Calibri" panose="020F0502020204030204" pitchFamily="34" charset="0"/>
                <a:cs typeface="Calibri" panose="020F0502020204030204" pitchFamily="34" charset="0"/>
              </a:rPr>
              <a:t>children</a:t>
            </a:r>
            <a:r>
              <a:rPr lang="en-US" dirty="0">
                <a:latin typeface="Calibri" panose="020F0502020204030204" pitchFamily="34" charset="0"/>
                <a:cs typeface="Calibri" panose="020F0502020204030204" pitchFamily="34" charset="0"/>
              </a:rPr>
              <a:t> per node.</a:t>
            </a:r>
          </a:p>
          <a:p>
            <a:r>
              <a:rPr lang="en-US" altLang="en-US" dirty="0">
                <a:latin typeface="Calibri" panose="020F0502020204030204" pitchFamily="34" charset="0"/>
                <a:cs typeface="Calibri" panose="020F0502020204030204" pitchFamily="34" charset="0"/>
              </a:rPr>
              <a:t>B-tree of </a:t>
            </a:r>
            <a:r>
              <a:rPr lang="en-US" altLang="en-US" b="1" dirty="0">
                <a:latin typeface="Calibri" panose="020F0502020204030204" pitchFamily="34" charset="0"/>
                <a:cs typeface="Calibri" panose="020F0502020204030204" pitchFamily="34" charset="0"/>
              </a:rPr>
              <a:t>order m </a:t>
            </a:r>
            <a:r>
              <a:rPr lang="en-US" altLang="en-US" dirty="0">
                <a:latin typeface="Calibri" panose="020F0502020204030204" pitchFamily="34" charset="0"/>
                <a:cs typeface="Calibri" panose="020F0502020204030204" pitchFamily="34" charset="0"/>
              </a:rPr>
              <a:t>has the following properties:</a:t>
            </a:r>
          </a:p>
          <a:p>
            <a:pPr marL="914400" lvl="1" indent="-457200">
              <a:buFont typeface="+mj-lt"/>
              <a:buAutoNum type="arabicPeriod"/>
            </a:pPr>
            <a:r>
              <a:rPr lang="en-US" altLang="en-US" dirty="0">
                <a:solidFill>
                  <a:srgbClr val="0070C0"/>
                </a:solidFill>
                <a:latin typeface="Calibri" panose="020F0502020204030204" pitchFamily="34" charset="0"/>
                <a:cs typeface="Calibri" panose="020F0502020204030204" pitchFamily="34" charset="0"/>
              </a:rPr>
              <a:t>The root is either a leaf or has between 2 and m children.</a:t>
            </a:r>
          </a:p>
          <a:p>
            <a:pPr marL="914400" lvl="1" indent="-457200">
              <a:buFont typeface="+mj-lt"/>
              <a:buAutoNum type="arabicPeriod"/>
            </a:pPr>
            <a:r>
              <a:rPr lang="en-US" altLang="en-US" dirty="0">
                <a:solidFill>
                  <a:srgbClr val="0070C0"/>
                </a:solidFill>
                <a:latin typeface="Calibri" panose="020F0502020204030204" pitchFamily="34" charset="0"/>
                <a:cs typeface="Calibri" panose="020F0502020204030204" pitchFamily="34" charset="0"/>
              </a:rPr>
              <a:t>Every node has at most</a:t>
            </a:r>
            <a:r>
              <a:rPr lang="en-US" altLang="en-US" b="1" dirty="0">
                <a:solidFill>
                  <a:srgbClr val="0070C0"/>
                </a:solidFill>
                <a:latin typeface="Calibri" panose="020F0502020204030204" pitchFamily="34" charset="0"/>
                <a:cs typeface="Calibri" panose="020F0502020204030204" pitchFamily="34" charset="0"/>
              </a:rPr>
              <a:t> m children (pointers)</a:t>
            </a:r>
            <a:r>
              <a:rPr lang="en-US" altLang="en-US" dirty="0">
                <a:solidFill>
                  <a:srgbClr val="0070C0"/>
                </a:solidFill>
                <a:latin typeface="Calibri" panose="020F0502020204030204" pitchFamily="34" charset="0"/>
                <a:cs typeface="Calibri" panose="020F0502020204030204" pitchFamily="34" charset="0"/>
              </a:rPr>
              <a:t>. </a:t>
            </a:r>
          </a:p>
          <a:p>
            <a:pPr marL="914400" lvl="1" indent="-457200">
              <a:buFont typeface="+mj-lt"/>
              <a:buAutoNum type="arabicPeriod"/>
            </a:pPr>
            <a:r>
              <a:rPr lang="en-US" altLang="en-US" dirty="0">
                <a:solidFill>
                  <a:srgbClr val="0070C0"/>
                </a:solidFill>
                <a:latin typeface="Calibri" panose="020F0502020204030204" pitchFamily="34" charset="0"/>
                <a:cs typeface="Calibri" panose="020F0502020204030204" pitchFamily="34" charset="0"/>
              </a:rPr>
              <a:t>Every node except for the root and the leaves has </a:t>
            </a:r>
            <a:r>
              <a:rPr lang="en-US" altLang="en-US" b="1" dirty="0">
                <a:solidFill>
                  <a:srgbClr val="0070C0"/>
                </a:solidFill>
                <a:latin typeface="Calibri" panose="020F0502020204030204" pitchFamily="34" charset="0"/>
                <a:cs typeface="Calibri" panose="020F0502020204030204" pitchFamily="34" charset="0"/>
              </a:rPr>
              <a:t>at least </a:t>
            </a:r>
            <a:r>
              <a:rPr lang="en-US" altLang="en-US" b="1" dirty="0">
                <a:solidFill>
                  <a:srgbClr val="0070C0"/>
                </a:solidFill>
                <a:latin typeface="Calibri" panose="020F0502020204030204" pitchFamily="34" charset="0"/>
                <a:cs typeface="Calibri" panose="020F0502020204030204" pitchFamily="34" charset="0"/>
                <a:sym typeface="Symbol" panose="05050102010706020507" pitchFamily="18" charset="2"/>
              </a:rPr>
              <a:t></a:t>
            </a:r>
            <a:r>
              <a:rPr lang="en-US" altLang="en-US" b="1" dirty="0">
                <a:solidFill>
                  <a:srgbClr val="0070C0"/>
                </a:solidFill>
                <a:latin typeface="Calibri" panose="020F0502020204030204" pitchFamily="34" charset="0"/>
                <a:cs typeface="Calibri" panose="020F0502020204030204" pitchFamily="34" charset="0"/>
              </a:rPr>
              <a:t>m/2</a:t>
            </a:r>
            <a:r>
              <a:rPr lang="en-US" altLang="en-US" b="1" dirty="0">
                <a:solidFill>
                  <a:srgbClr val="0070C0"/>
                </a:solidFill>
                <a:latin typeface="Calibri" panose="020F0502020204030204" pitchFamily="34" charset="0"/>
                <a:cs typeface="Calibri" panose="020F0502020204030204" pitchFamily="34" charset="0"/>
                <a:sym typeface="Symbol" panose="05050102010706020507" pitchFamily="18" charset="2"/>
              </a:rPr>
              <a:t></a:t>
            </a:r>
            <a:r>
              <a:rPr lang="en-US" altLang="en-US" b="1" dirty="0">
                <a:solidFill>
                  <a:srgbClr val="0070C0"/>
                </a:solidFill>
                <a:latin typeface="Calibri" panose="020F0502020204030204" pitchFamily="34" charset="0"/>
                <a:cs typeface="Calibri" panose="020F0502020204030204" pitchFamily="34" charset="0"/>
              </a:rPr>
              <a:t> children</a:t>
            </a:r>
            <a:r>
              <a:rPr lang="en-US" altLang="en-US" dirty="0">
                <a:solidFill>
                  <a:srgbClr val="0070C0"/>
                </a:solidFill>
                <a:latin typeface="Calibri" panose="020F0502020204030204" pitchFamily="34" charset="0"/>
                <a:cs typeface="Calibri" panose="020F0502020204030204" pitchFamily="34" charset="0"/>
              </a:rPr>
              <a:t>.</a:t>
            </a:r>
          </a:p>
          <a:p>
            <a:pPr marL="914400" lvl="1" indent="-457200">
              <a:buFont typeface="+mj-lt"/>
              <a:buAutoNum type="arabicPeriod"/>
            </a:pPr>
            <a:r>
              <a:rPr lang="en-US" altLang="en-US" dirty="0">
                <a:solidFill>
                  <a:srgbClr val="0070C0"/>
                </a:solidFill>
                <a:latin typeface="Calibri" panose="020F0502020204030204" pitchFamily="34" charset="0"/>
                <a:cs typeface="Calibri" panose="020F0502020204030204" pitchFamily="34" charset="0"/>
              </a:rPr>
              <a:t>A non-leaf node stores up to </a:t>
            </a:r>
            <a:r>
              <a:rPr lang="en-US" altLang="en-US" b="1" dirty="0">
                <a:solidFill>
                  <a:srgbClr val="0070C0"/>
                </a:solidFill>
                <a:latin typeface="Calibri" panose="020F0502020204030204" pitchFamily="34" charset="0"/>
                <a:cs typeface="Calibri" panose="020F0502020204030204" pitchFamily="34" charset="0"/>
              </a:rPr>
              <a:t>m-1 keys</a:t>
            </a:r>
            <a:r>
              <a:rPr lang="en-US" altLang="en-US" dirty="0">
                <a:solidFill>
                  <a:srgbClr val="0070C0"/>
                </a:solidFill>
                <a:latin typeface="Calibri" panose="020F0502020204030204" pitchFamily="34" charset="0"/>
                <a:cs typeface="Calibri" panose="020F0502020204030204" pitchFamily="34" charset="0"/>
              </a:rPr>
              <a:t>.</a:t>
            </a:r>
          </a:p>
          <a:p>
            <a:pPr marL="914400" lvl="1" indent="-457200">
              <a:buFont typeface="+mj-lt"/>
              <a:buAutoNum type="arabicPeriod"/>
            </a:pPr>
            <a:r>
              <a:rPr lang="en-US" altLang="en-US" dirty="0">
                <a:solidFill>
                  <a:srgbClr val="0070C0"/>
                </a:solidFill>
                <a:latin typeface="Calibri" panose="020F0502020204030204" pitchFamily="34" charset="0"/>
                <a:cs typeface="Calibri" panose="020F0502020204030204" pitchFamily="34" charset="0"/>
              </a:rPr>
              <a:t>All leaves appear at the same level.</a:t>
            </a:r>
          </a:p>
          <a:p>
            <a:pPr marL="457200" lvl="1" indent="0">
              <a:buNone/>
            </a:pPr>
            <a:endParaRPr lang="en-US" altLang="en-US" b="1" dirty="0">
              <a:solidFill>
                <a:schemeClr val="accent2"/>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836712"/>
            <a:ext cx="7382114" cy="2536809"/>
          </a:xfrm>
          <a:prstGeom prst="rect">
            <a:avLst/>
          </a:prstGeom>
        </p:spPr>
      </p:pic>
      <p:sp>
        <p:nvSpPr>
          <p:cNvPr id="6" name="Rectangle 5"/>
          <p:cNvSpPr/>
          <p:nvPr/>
        </p:nvSpPr>
        <p:spPr>
          <a:xfrm>
            <a:off x="3080841" y="116632"/>
            <a:ext cx="2917209" cy="523220"/>
          </a:xfrm>
          <a:prstGeom prst="rect">
            <a:avLst/>
          </a:prstGeom>
        </p:spPr>
        <p:txBody>
          <a:bodyPr wrap="none">
            <a:spAutoFit/>
          </a:bodyPr>
          <a:lstStyle/>
          <a:p>
            <a:r>
              <a:rPr lang="en-US" sz="2800" dirty="0">
                <a:latin typeface="Calibri" panose="020F0502020204030204" pitchFamily="34" charset="0"/>
                <a:cs typeface="Calibri" panose="020F0502020204030204" pitchFamily="34" charset="0"/>
              </a:rPr>
              <a:t>A B-tree of order 5</a:t>
            </a:r>
          </a:p>
        </p:txBody>
      </p:sp>
      <p:sp>
        <p:nvSpPr>
          <p:cNvPr id="7" name="Rectangle 6"/>
          <p:cNvSpPr/>
          <p:nvPr/>
        </p:nvSpPr>
        <p:spPr>
          <a:xfrm>
            <a:off x="683568" y="3570381"/>
            <a:ext cx="7704856" cy="83099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Notice that all non-leaf nodes have between 3 and 5 children (and thus between 2 and 4 keys).</a:t>
            </a:r>
          </a:p>
        </p:txBody>
      </p:sp>
    </p:spTree>
    <p:extLst>
      <p:ext uri="{BB962C8B-B14F-4D97-AF65-F5344CB8AC3E}">
        <p14:creationId xmlns:p14="http://schemas.microsoft.com/office/powerpoint/2010/main" val="7166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0"/>
            <a:ext cx="7772400" cy="1143000"/>
          </a:xfrm>
        </p:spPr>
        <p:txBody>
          <a:bodyPr/>
          <a:lstStyle/>
          <a:p>
            <a:r>
              <a:rPr lang="en-US" sz="3200" dirty="0">
                <a:solidFill>
                  <a:srgbClr val="00B050"/>
                </a:solidFill>
                <a:latin typeface="Calibri" panose="020F0502020204030204" pitchFamily="34" charset="0"/>
                <a:cs typeface="Calibri" panose="020F0502020204030204" pitchFamily="34" charset="0"/>
              </a:rPr>
              <a:t>How many keys a B-tree can store with a branching factor of 1001 and height 2?</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261" y="1196752"/>
            <a:ext cx="6763115" cy="2225522"/>
          </a:xfrm>
          <a:prstGeom prst="rect">
            <a:avLst/>
          </a:prstGeom>
        </p:spPr>
      </p:pic>
      <p:sp>
        <p:nvSpPr>
          <p:cNvPr id="6" name="Rectangle 5"/>
          <p:cNvSpPr/>
          <p:nvPr/>
        </p:nvSpPr>
        <p:spPr>
          <a:xfrm>
            <a:off x="539552" y="3573016"/>
            <a:ext cx="8278688" cy="2677656"/>
          </a:xfrm>
          <a:prstGeom prst="rect">
            <a:avLst/>
          </a:prstGeom>
        </p:spPr>
        <p:txBody>
          <a:bodyPr wrap="square">
            <a:spAutoFit/>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Max number of keys at depth d in a B-tree= m</a:t>
            </a:r>
            <a:r>
              <a:rPr lang="en-US" baseline="30000" dirty="0">
                <a:latin typeface="Calibri" panose="020F0502020204030204" pitchFamily="34" charset="0"/>
                <a:cs typeface="Calibri" panose="020F0502020204030204" pitchFamily="34" charset="0"/>
              </a:rPr>
              <a:t>d </a:t>
            </a:r>
            <a:r>
              <a:rPr lang="en-US" dirty="0">
                <a:latin typeface="Calibri" panose="020F0502020204030204" pitchFamily="34" charset="0"/>
                <a:cs typeface="Calibri" panose="020F0502020204030204" pitchFamily="34" charset="0"/>
              </a:rPr>
              <a:t>*k</a:t>
            </a:r>
            <a:endParaRPr lang="en-US" baseline="30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m = order of tree</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k = max number of keys per node</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d=depth </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Since we can keep the </a:t>
            </a:r>
            <a:r>
              <a:rPr lang="en-US" b="1" dirty="0">
                <a:latin typeface="Calibri" panose="020F0502020204030204" pitchFamily="34" charset="0"/>
                <a:cs typeface="Calibri" panose="020F0502020204030204" pitchFamily="34" charset="0"/>
              </a:rPr>
              <a:t>root node permanently in main memory</a:t>
            </a:r>
            <a:r>
              <a:rPr lang="en-US" dirty="0">
                <a:latin typeface="Calibri" panose="020F0502020204030204" pitchFamily="34" charset="0"/>
                <a:cs typeface="Calibri" panose="020F0502020204030204" pitchFamily="34" charset="0"/>
              </a:rPr>
              <a:t>, we can find any key in this tree by making at most only two disk accesses.</a:t>
            </a:r>
          </a:p>
        </p:txBody>
      </p:sp>
    </p:spTree>
    <p:extLst>
      <p:ext uri="{BB962C8B-B14F-4D97-AF65-F5344CB8AC3E}">
        <p14:creationId xmlns:p14="http://schemas.microsoft.com/office/powerpoint/2010/main" val="36658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513" y="33834"/>
            <a:ext cx="7772400" cy="1143000"/>
          </a:xfrm>
        </p:spPr>
        <p:txBody>
          <a:bodyPr/>
          <a:lstStyle/>
          <a:p>
            <a:r>
              <a:rPr lang="en-US" dirty="0">
                <a:latin typeface="Calibri" panose="020F0502020204030204" pitchFamily="34" charset="0"/>
                <a:cs typeface="Calibri" panose="020F0502020204030204" pitchFamily="34" charset="0"/>
              </a:rPr>
              <a:t> B-tree Structure</a:t>
            </a:r>
          </a:p>
        </p:txBody>
      </p:sp>
      <p:sp>
        <p:nvSpPr>
          <p:cNvPr id="3" name="Content Placeholder 2"/>
          <p:cNvSpPr>
            <a:spLocks noGrp="1"/>
          </p:cNvSpPr>
          <p:nvPr>
            <p:ph idx="1"/>
          </p:nvPr>
        </p:nvSpPr>
        <p:spPr>
          <a:xfrm>
            <a:off x="5364088" y="1484784"/>
            <a:ext cx="3779912" cy="4611216"/>
          </a:xfrm>
        </p:spPr>
        <p:txBody>
          <a:bodyPr/>
          <a:lstStyle/>
          <a:p>
            <a:r>
              <a:rPr lang="en-US" sz="2400" dirty="0">
                <a:latin typeface="Calibri" panose="020F0502020204030204" pitchFamily="34" charset="0"/>
                <a:cs typeface="Calibri" panose="020F0502020204030204" pitchFamily="34" charset="0"/>
              </a:rPr>
              <a:t>An index with 30 entries. </a:t>
            </a:r>
          </a:p>
          <a:p>
            <a:r>
              <a:rPr lang="en-US" sz="2400" dirty="0">
                <a:solidFill>
                  <a:srgbClr val="00B050"/>
                </a:solidFill>
                <a:latin typeface="Calibri" panose="020F0502020204030204" pitchFamily="34" charset="0"/>
                <a:cs typeface="Calibri" panose="020F0502020204030204" pitchFamily="34" charset="0"/>
              </a:rPr>
              <a:t>An implementation of B-Tree that is used in some databases: </a:t>
            </a:r>
            <a:r>
              <a:rPr lang="en-US" sz="2400" dirty="0">
                <a:latin typeface="Calibri" panose="020F0502020204030204" pitchFamily="34" charset="0"/>
                <a:cs typeface="Calibri" panose="020F0502020204030204" pitchFamily="34" charset="0"/>
              </a:rPr>
              <a:t>Each branch node entry corresponds to the biggest value in the respective leaf node. </a:t>
            </a:r>
          </a:p>
        </p:txBody>
      </p:sp>
      <p:pic>
        <p:nvPicPr>
          <p:cNvPr id="5" name="Picture 4"/>
          <p:cNvPicPr>
            <a:picLocks noChangeAspect="1"/>
          </p:cNvPicPr>
          <p:nvPr/>
        </p:nvPicPr>
        <p:blipFill>
          <a:blip r:embed="rId2"/>
          <a:stretch>
            <a:fillRect/>
          </a:stretch>
        </p:blipFill>
        <p:spPr>
          <a:xfrm>
            <a:off x="280712" y="1168937"/>
            <a:ext cx="4997913" cy="3556207"/>
          </a:xfrm>
          <a:prstGeom prst="rect">
            <a:avLst/>
          </a:prstGeom>
        </p:spPr>
      </p:pic>
      <p:sp>
        <p:nvSpPr>
          <p:cNvPr id="7" name="TextBox 6"/>
          <p:cNvSpPr txBox="1"/>
          <p:nvPr/>
        </p:nvSpPr>
        <p:spPr>
          <a:xfrm>
            <a:off x="1584240" y="3384424"/>
            <a:ext cx="288032" cy="215444"/>
          </a:xfrm>
          <a:prstGeom prst="rect">
            <a:avLst/>
          </a:prstGeom>
          <a:solidFill>
            <a:schemeClr val="bg1"/>
          </a:solidFill>
        </p:spPr>
        <p:txBody>
          <a:bodyPr wrap="square" rtlCol="0">
            <a:spAutoFit/>
          </a:bodyPr>
          <a:lstStyle/>
          <a:p>
            <a:r>
              <a:rPr lang="en-US" sz="800" b="1" dirty="0">
                <a:solidFill>
                  <a:srgbClr val="004070"/>
                </a:solidFill>
                <a:latin typeface="Calibri" panose="020F0502020204030204" pitchFamily="34" charset="0"/>
                <a:cs typeface="Calibri" panose="020F0502020204030204" pitchFamily="34" charset="0"/>
              </a:rPr>
              <a:t>56</a:t>
            </a:r>
            <a:endParaRPr lang="en-US" sz="1400" b="1" dirty="0">
              <a:solidFill>
                <a:srgbClr val="004070"/>
              </a:solidFill>
              <a:latin typeface="Calibri" panose="020F0502020204030204" pitchFamily="34" charset="0"/>
              <a:cs typeface="Calibri" panose="020F0502020204030204" pitchFamily="34" charset="0"/>
            </a:endParaRPr>
          </a:p>
        </p:txBody>
      </p:sp>
      <p:sp>
        <p:nvSpPr>
          <p:cNvPr id="8" name="TextBox 7"/>
          <p:cNvSpPr txBox="1"/>
          <p:nvPr/>
        </p:nvSpPr>
        <p:spPr>
          <a:xfrm>
            <a:off x="1584240" y="2545703"/>
            <a:ext cx="288032" cy="215444"/>
          </a:xfrm>
          <a:prstGeom prst="rect">
            <a:avLst/>
          </a:prstGeom>
          <a:solidFill>
            <a:schemeClr val="bg1"/>
          </a:solidFill>
        </p:spPr>
        <p:txBody>
          <a:bodyPr wrap="square" rtlCol="0">
            <a:spAutoFit/>
          </a:bodyPr>
          <a:lstStyle/>
          <a:p>
            <a:r>
              <a:rPr lang="en-US" sz="800" b="1" dirty="0">
                <a:solidFill>
                  <a:srgbClr val="004070"/>
                </a:solidFill>
                <a:latin typeface="Calibri" panose="020F0502020204030204" pitchFamily="34" charset="0"/>
                <a:cs typeface="Calibri" panose="020F0502020204030204" pitchFamily="34" charset="0"/>
              </a:rPr>
              <a:t>48</a:t>
            </a:r>
            <a:endParaRPr lang="en-US" sz="1400" b="1" dirty="0">
              <a:solidFill>
                <a:srgbClr val="004070"/>
              </a:solidFill>
              <a:latin typeface="Calibri" panose="020F0502020204030204" pitchFamily="34" charset="0"/>
              <a:cs typeface="Calibri" panose="020F0502020204030204" pitchFamily="34" charset="0"/>
            </a:endParaRPr>
          </a:p>
        </p:txBody>
      </p:sp>
      <p:sp>
        <p:nvSpPr>
          <p:cNvPr id="9" name="TextBox 8"/>
          <p:cNvSpPr txBox="1"/>
          <p:nvPr/>
        </p:nvSpPr>
        <p:spPr>
          <a:xfrm>
            <a:off x="1565952" y="4266244"/>
            <a:ext cx="288032" cy="215444"/>
          </a:xfrm>
          <a:prstGeom prst="rect">
            <a:avLst/>
          </a:prstGeom>
          <a:solidFill>
            <a:schemeClr val="bg1"/>
          </a:solidFill>
        </p:spPr>
        <p:txBody>
          <a:bodyPr wrap="square" rtlCol="0">
            <a:spAutoFit/>
          </a:bodyPr>
          <a:lstStyle/>
          <a:p>
            <a:r>
              <a:rPr lang="en-US" sz="800" b="1" dirty="0">
                <a:solidFill>
                  <a:srgbClr val="004070"/>
                </a:solidFill>
                <a:latin typeface="Calibri" panose="020F0502020204030204" pitchFamily="34" charset="0"/>
                <a:cs typeface="Calibri" panose="020F0502020204030204" pitchFamily="34" charset="0"/>
              </a:rPr>
              <a:t>77</a:t>
            </a:r>
            <a:endParaRPr lang="en-US" sz="1400" b="1" dirty="0">
              <a:solidFill>
                <a:srgbClr val="004070"/>
              </a:solidFill>
              <a:latin typeface="Calibri" panose="020F0502020204030204" pitchFamily="34" charset="0"/>
              <a:cs typeface="Calibri" panose="020F0502020204030204" pitchFamily="34" charset="0"/>
            </a:endParaRPr>
          </a:p>
        </p:txBody>
      </p:sp>
      <p:cxnSp>
        <p:nvCxnSpPr>
          <p:cNvPr id="11" name="Straight Connector 10"/>
          <p:cNvCxnSpPr/>
          <p:nvPr/>
        </p:nvCxnSpPr>
        <p:spPr bwMode="auto">
          <a:xfrm>
            <a:off x="1620816" y="2348880"/>
            <a:ext cx="0" cy="504056"/>
          </a:xfrm>
          <a:prstGeom prst="line">
            <a:avLst/>
          </a:prstGeom>
          <a:solidFill>
            <a:schemeClr val="accent1"/>
          </a:solidFill>
          <a:ln w="9525" cap="flat" cmpd="sng" algn="ctr">
            <a:solidFill>
              <a:srgbClr val="004070"/>
            </a:solidFill>
            <a:prstDash val="solid"/>
            <a:round/>
            <a:headEnd type="none" w="med" len="med"/>
            <a:tailEnd type="none" w="med" len="med"/>
          </a:ln>
          <a:effectLst/>
        </p:spPr>
      </p:cxnSp>
      <p:cxnSp>
        <p:nvCxnSpPr>
          <p:cNvPr id="12" name="Straight Connector 11"/>
          <p:cNvCxnSpPr/>
          <p:nvPr/>
        </p:nvCxnSpPr>
        <p:spPr bwMode="auto">
          <a:xfrm>
            <a:off x="1619672" y="3212976"/>
            <a:ext cx="0" cy="504056"/>
          </a:xfrm>
          <a:prstGeom prst="line">
            <a:avLst/>
          </a:prstGeom>
          <a:solidFill>
            <a:schemeClr val="accent1"/>
          </a:solidFill>
          <a:ln w="9525" cap="flat" cmpd="sng" algn="ctr">
            <a:solidFill>
              <a:srgbClr val="004070"/>
            </a:solidFill>
            <a:prstDash val="solid"/>
            <a:round/>
            <a:headEnd type="none" w="med" len="med"/>
            <a:tailEnd type="none" w="med" len="med"/>
          </a:ln>
          <a:effectLst/>
        </p:spPr>
      </p:cxnSp>
      <p:cxnSp>
        <p:nvCxnSpPr>
          <p:cNvPr id="13" name="Straight Connector 12"/>
          <p:cNvCxnSpPr/>
          <p:nvPr/>
        </p:nvCxnSpPr>
        <p:spPr bwMode="auto">
          <a:xfrm>
            <a:off x="1619672" y="4077072"/>
            <a:ext cx="0" cy="504056"/>
          </a:xfrm>
          <a:prstGeom prst="line">
            <a:avLst/>
          </a:prstGeom>
          <a:solidFill>
            <a:schemeClr val="accent1"/>
          </a:solidFill>
          <a:ln w="9525" cap="flat" cmpd="sng" algn="ctr">
            <a:solidFill>
              <a:srgbClr val="004070"/>
            </a:solidFill>
            <a:prstDash val="solid"/>
            <a:round/>
            <a:headEnd type="none" w="med" len="med"/>
            <a:tailEnd type="none" w="med" len="med"/>
          </a:ln>
          <a:effectLst/>
        </p:spPr>
      </p:cxnSp>
    </p:spTree>
    <p:extLst>
      <p:ext uri="{BB962C8B-B14F-4D97-AF65-F5344CB8AC3E}">
        <p14:creationId xmlns:p14="http://schemas.microsoft.com/office/powerpoint/2010/main" val="215638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latin typeface="Calibri" panose="020F0502020204030204" pitchFamily="34" charset="0"/>
                <a:cs typeface="Calibri" panose="020F0502020204030204" pitchFamily="34" charset="0"/>
              </a:rPr>
              <a:t>B-Tree Traversal</a:t>
            </a:r>
          </a:p>
        </p:txBody>
      </p:sp>
      <p:sp>
        <p:nvSpPr>
          <p:cNvPr id="3" name="Content Placeholder 2"/>
          <p:cNvSpPr>
            <a:spLocks noGrp="1"/>
          </p:cNvSpPr>
          <p:nvPr>
            <p:ph idx="1"/>
          </p:nvPr>
        </p:nvSpPr>
        <p:spPr>
          <a:xfrm>
            <a:off x="323528" y="1168276"/>
            <a:ext cx="4824536" cy="4114800"/>
          </a:xfrm>
        </p:spPr>
        <p:txBody>
          <a:bodyPr/>
          <a:lstStyle/>
          <a:p>
            <a:pPr marL="0" indent="0">
              <a:buNone/>
            </a:pPr>
            <a:r>
              <a:rPr lang="en-US" sz="2400" dirty="0">
                <a:latin typeface="Calibri" panose="020F0502020204030204" pitchFamily="34" charset="0"/>
                <a:cs typeface="Calibri" panose="020F0502020204030204" pitchFamily="34" charset="0"/>
              </a:rPr>
              <a:t>The figure shows an index fragment to illustrate a search for the key “</a:t>
            </a:r>
            <a:r>
              <a:rPr lang="en-US" sz="2400" b="1" dirty="0">
                <a:latin typeface="Calibri" panose="020F0502020204030204" pitchFamily="34" charset="0"/>
                <a:cs typeface="Calibri" panose="020F0502020204030204" pitchFamily="34" charset="0"/>
              </a:rPr>
              <a:t>56</a:t>
            </a:r>
            <a:r>
              <a:rPr lang="en-US" sz="2400" dirty="0">
                <a:latin typeface="Calibri" panose="020F0502020204030204" pitchFamily="34" charset="0"/>
                <a:cs typeface="Calibri" panose="020F0502020204030204" pitchFamily="34" charset="0"/>
              </a:rPr>
              <a:t>”. The tree traversal starts at the root node on the left-hand side. Each entry is processed in ascending order </a:t>
            </a:r>
            <a:r>
              <a:rPr lang="en-US" sz="2400" b="1" dirty="0">
                <a:latin typeface="Calibri" panose="020F0502020204030204" pitchFamily="34" charset="0"/>
                <a:cs typeface="Calibri" panose="020F0502020204030204" pitchFamily="34" charset="0"/>
              </a:rPr>
              <a:t>until a value is greater than or equal </a:t>
            </a:r>
            <a:r>
              <a:rPr lang="en-US" sz="2400" dirty="0">
                <a:latin typeface="Calibri" panose="020F0502020204030204" pitchFamily="34" charset="0"/>
                <a:cs typeface="Calibri" panose="020F0502020204030204" pitchFamily="34" charset="0"/>
              </a:rPr>
              <a:t>to (&gt;=) the search term (56). In the figure it is the entry 83. The database follows the reference to the corresponding branch node and repeats the procedure until the tree traversal reaches a leaf node.</a:t>
            </a:r>
          </a:p>
        </p:txBody>
      </p:sp>
      <p:pic>
        <p:nvPicPr>
          <p:cNvPr id="5" name="Picture 4"/>
          <p:cNvPicPr>
            <a:picLocks noChangeAspect="1"/>
          </p:cNvPicPr>
          <p:nvPr/>
        </p:nvPicPr>
        <p:blipFill>
          <a:blip r:embed="rId2"/>
          <a:stretch>
            <a:fillRect/>
          </a:stretch>
        </p:blipFill>
        <p:spPr>
          <a:xfrm>
            <a:off x="5508104" y="1412776"/>
            <a:ext cx="3359591" cy="2371476"/>
          </a:xfrm>
          <a:prstGeom prst="rect">
            <a:avLst/>
          </a:prstGeom>
        </p:spPr>
      </p:pic>
      <p:sp>
        <p:nvSpPr>
          <p:cNvPr id="6" name="TextBox 5"/>
          <p:cNvSpPr txBox="1"/>
          <p:nvPr/>
        </p:nvSpPr>
        <p:spPr>
          <a:xfrm>
            <a:off x="7901512" y="1908268"/>
            <a:ext cx="288032" cy="215444"/>
          </a:xfrm>
          <a:prstGeom prst="rect">
            <a:avLst/>
          </a:prstGeom>
          <a:solidFill>
            <a:schemeClr val="bg1"/>
          </a:solidFill>
        </p:spPr>
        <p:txBody>
          <a:bodyPr wrap="square" rtlCol="0">
            <a:spAutoFit/>
          </a:bodyPr>
          <a:lstStyle/>
          <a:p>
            <a:r>
              <a:rPr lang="en-US" sz="800" b="1" dirty="0">
                <a:solidFill>
                  <a:srgbClr val="004070"/>
                </a:solidFill>
                <a:latin typeface="Calibri" panose="020F0502020204030204" pitchFamily="34" charset="0"/>
                <a:cs typeface="Calibri" panose="020F0502020204030204" pitchFamily="34" charset="0"/>
              </a:rPr>
              <a:t>48</a:t>
            </a:r>
            <a:endParaRPr lang="en-US" sz="1400" b="1" dirty="0">
              <a:solidFill>
                <a:srgbClr val="004070"/>
              </a:solidFill>
              <a:latin typeface="Calibri" panose="020F0502020204030204" pitchFamily="34" charset="0"/>
              <a:cs typeface="Calibri" panose="020F0502020204030204" pitchFamily="34" charset="0"/>
            </a:endParaRPr>
          </a:p>
        </p:txBody>
      </p:sp>
      <p:sp>
        <p:nvSpPr>
          <p:cNvPr id="8" name="TextBox 7"/>
          <p:cNvSpPr txBox="1"/>
          <p:nvPr/>
        </p:nvSpPr>
        <p:spPr>
          <a:xfrm>
            <a:off x="7902656" y="3078104"/>
            <a:ext cx="288032" cy="215444"/>
          </a:xfrm>
          <a:prstGeom prst="rect">
            <a:avLst/>
          </a:prstGeom>
          <a:solidFill>
            <a:schemeClr val="bg1"/>
          </a:solidFill>
        </p:spPr>
        <p:txBody>
          <a:bodyPr wrap="square" rtlCol="0">
            <a:spAutoFit/>
          </a:bodyPr>
          <a:lstStyle/>
          <a:p>
            <a:r>
              <a:rPr lang="en-US" sz="800" b="1" dirty="0">
                <a:solidFill>
                  <a:srgbClr val="004070"/>
                </a:solidFill>
                <a:latin typeface="Calibri" panose="020F0502020204030204" pitchFamily="34" charset="0"/>
                <a:cs typeface="Calibri" panose="020F0502020204030204" pitchFamily="34" charset="0"/>
              </a:rPr>
              <a:t>56</a:t>
            </a:r>
            <a:endParaRPr lang="en-US" sz="1400" b="1" dirty="0">
              <a:solidFill>
                <a:srgbClr val="00407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042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2456"/>
            <a:ext cx="7772400" cy="685800"/>
          </a:xfrm>
        </p:spPr>
        <p:txBody>
          <a:bodyPr/>
          <a:lstStyle/>
          <a:p>
            <a:r>
              <a:rPr lang="en-US" altLang="en-US" dirty="0">
                <a:latin typeface="Calibri" panose="020F0502020204030204" pitchFamily="34" charset="0"/>
                <a:cs typeface="Calibri" panose="020F0502020204030204" pitchFamily="34" charset="0"/>
              </a:rPr>
              <a:t>Insertion</a:t>
            </a:r>
          </a:p>
        </p:txBody>
      </p:sp>
      <p:sp>
        <p:nvSpPr>
          <p:cNvPr id="10244" name="Rectangle 3"/>
          <p:cNvSpPr>
            <a:spLocks noGrp="1" noChangeArrowheads="1"/>
          </p:cNvSpPr>
          <p:nvPr>
            <p:ph type="body" idx="1"/>
          </p:nvPr>
        </p:nvSpPr>
        <p:spPr>
          <a:xfrm>
            <a:off x="685800" y="836712"/>
            <a:ext cx="7990656" cy="4495800"/>
          </a:xfrm>
        </p:spPr>
        <p:txBody>
          <a:bodyPr/>
          <a:lstStyle/>
          <a:p>
            <a:r>
              <a:rPr lang="en-US" altLang="en-US" dirty="0">
                <a:latin typeface="Calibri" panose="020F0502020204030204" pitchFamily="34" charset="0"/>
                <a:cs typeface="Calibri" panose="020F0502020204030204" pitchFamily="34" charset="0"/>
              </a:rPr>
              <a:t>Insert k into B-tree of order m.</a:t>
            </a:r>
          </a:p>
          <a:p>
            <a:pPr lvl="1">
              <a:buFontTx/>
              <a:buChar char="-"/>
            </a:pPr>
            <a:r>
              <a:rPr lang="en-US" altLang="en-US" dirty="0">
                <a:latin typeface="Calibri" panose="020F0502020204030204" pitchFamily="34" charset="0"/>
                <a:cs typeface="Calibri" panose="020F0502020204030204" pitchFamily="34" charset="0"/>
              </a:rPr>
              <a:t>We find the insertion point (in a leaf) by doing a </a:t>
            </a:r>
            <a:r>
              <a:rPr lang="en-US" altLang="en-US" b="1" dirty="0">
                <a:latin typeface="Calibri" panose="020F0502020204030204" pitchFamily="34" charset="0"/>
                <a:cs typeface="Calibri" panose="020F0502020204030204" pitchFamily="34" charset="0"/>
              </a:rPr>
              <a:t>search</a:t>
            </a:r>
            <a:r>
              <a:rPr lang="en-US" altLang="en-US" dirty="0">
                <a:latin typeface="Calibri" panose="020F0502020204030204" pitchFamily="34" charset="0"/>
                <a:cs typeface="Calibri" panose="020F0502020204030204" pitchFamily="34" charset="0"/>
              </a:rPr>
              <a:t>.</a:t>
            </a:r>
          </a:p>
          <a:p>
            <a:pPr lvl="1">
              <a:buFontTx/>
              <a:buChar char="-"/>
            </a:pPr>
            <a:r>
              <a:rPr lang="en-US" altLang="en-US" b="1" dirty="0">
                <a:latin typeface="Calibri" panose="020F0502020204030204" pitchFamily="34" charset="0"/>
                <a:cs typeface="Calibri" panose="020F0502020204030204" pitchFamily="34" charset="0"/>
              </a:rPr>
              <a:t>If there is room then enter k</a:t>
            </a:r>
            <a:r>
              <a:rPr lang="en-US" altLang="en-US" dirty="0">
                <a:latin typeface="Calibri" panose="020F0502020204030204" pitchFamily="34" charset="0"/>
                <a:cs typeface="Calibri" panose="020F0502020204030204" pitchFamily="34" charset="0"/>
              </a:rPr>
              <a:t>, keeping the node’s elements ordered.</a:t>
            </a:r>
          </a:p>
          <a:p>
            <a:pPr lvl="1">
              <a:buFontTx/>
              <a:buChar char="-"/>
            </a:pPr>
            <a:r>
              <a:rPr lang="en-US" altLang="en-US" dirty="0">
                <a:latin typeface="Calibri" panose="020F0502020204030204" pitchFamily="34" charset="0"/>
                <a:cs typeface="Calibri" panose="020F0502020204030204" pitchFamily="34" charset="0"/>
              </a:rPr>
              <a:t>Else, </a:t>
            </a:r>
            <a:r>
              <a:rPr lang="en-US" altLang="en-US" b="1" dirty="0">
                <a:latin typeface="Calibri" panose="020F0502020204030204" pitchFamily="34" charset="0"/>
                <a:cs typeface="Calibri" panose="020F0502020204030204" pitchFamily="34" charset="0"/>
              </a:rPr>
              <a:t>promote the middle key </a:t>
            </a:r>
            <a:r>
              <a:rPr lang="en-US" altLang="en-US" dirty="0">
                <a:latin typeface="Calibri" panose="020F0502020204030204" pitchFamily="34" charset="0"/>
                <a:cs typeface="Calibri" panose="020F0502020204030204" pitchFamily="34" charset="0"/>
              </a:rPr>
              <a:t>to the parent &amp; </a:t>
            </a:r>
            <a:r>
              <a:rPr lang="en-US" altLang="en-US" b="1" dirty="0">
                <a:latin typeface="Calibri" panose="020F0502020204030204" pitchFamily="34" charset="0"/>
                <a:cs typeface="Calibri" panose="020F0502020204030204" pitchFamily="34" charset="0"/>
              </a:rPr>
              <a:t>split</a:t>
            </a:r>
            <a:r>
              <a:rPr lang="en-US" altLang="en-US" dirty="0">
                <a:latin typeface="Calibri" panose="020F0502020204030204" pitchFamily="34" charset="0"/>
                <a:cs typeface="Calibri" panose="020F0502020204030204" pitchFamily="34" charset="0"/>
              </a:rPr>
              <a:t> the node into 2 nodes around the middle key.</a:t>
            </a:r>
          </a:p>
          <a:p>
            <a:pPr lvl="2"/>
            <a:r>
              <a:rPr lang="en-US" altLang="en-US" sz="2400" dirty="0">
                <a:latin typeface="Calibri" panose="020F0502020204030204" pitchFamily="34" charset="0"/>
                <a:cs typeface="Calibri" panose="020F0502020204030204" pitchFamily="34" charset="0"/>
              </a:rPr>
              <a:t>If the splitting backs up to the root, then make a new root containing the middle key.</a:t>
            </a:r>
          </a:p>
          <a:p>
            <a:r>
              <a:rPr lang="en-US" altLang="en-US" dirty="0">
                <a:latin typeface="Calibri" panose="020F0502020204030204" pitchFamily="34" charset="0"/>
                <a:cs typeface="Calibri" panose="020F0502020204030204" pitchFamily="34" charset="0"/>
              </a:rPr>
              <a:t>Note: the tree grows from the leaves, </a:t>
            </a:r>
            <a:r>
              <a:rPr lang="en-US" altLang="en-US" b="1" dirty="0">
                <a:latin typeface="Calibri" panose="020F0502020204030204" pitchFamily="34" charset="0"/>
                <a:cs typeface="Calibri" panose="020F0502020204030204" pitchFamily="34" charset="0"/>
              </a:rPr>
              <a:t>balance is always maintained.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139"/>
          <p:cNvGrpSpPr>
            <a:grpSpLocks/>
          </p:cNvGrpSpPr>
          <p:nvPr/>
        </p:nvGrpSpPr>
        <p:grpSpPr bwMode="auto">
          <a:xfrm>
            <a:off x="755576" y="692696"/>
            <a:ext cx="7848600" cy="4922838"/>
            <a:chOff x="624" y="816"/>
            <a:chExt cx="4944" cy="3101"/>
          </a:xfrm>
        </p:grpSpPr>
        <p:grpSp>
          <p:nvGrpSpPr>
            <p:cNvPr id="11271" name="Group 68"/>
            <p:cNvGrpSpPr>
              <a:grpSpLocks/>
            </p:cNvGrpSpPr>
            <p:nvPr/>
          </p:nvGrpSpPr>
          <p:grpSpPr bwMode="auto">
            <a:xfrm>
              <a:off x="624" y="2883"/>
              <a:ext cx="1763" cy="1034"/>
              <a:chOff x="3024" y="2165"/>
              <a:chExt cx="4320" cy="1951"/>
            </a:xfrm>
          </p:grpSpPr>
          <p:sp>
            <p:nvSpPr>
              <p:cNvPr id="11326" name="AutoShape 69"/>
              <p:cNvSpPr>
                <a:spLocks noChangeArrowheads="1"/>
              </p:cNvSpPr>
              <p:nvPr/>
            </p:nvSpPr>
            <p:spPr bwMode="auto">
              <a:xfrm>
                <a:off x="4320" y="2165"/>
                <a:ext cx="1584" cy="576"/>
              </a:xfrm>
              <a:prstGeom prst="wedgeEllipseCallout">
                <a:avLst>
                  <a:gd name="adj1" fmla="val 14583"/>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I | K | M</a:t>
                </a:r>
              </a:p>
            </p:txBody>
          </p:sp>
          <p:sp>
            <p:nvSpPr>
              <p:cNvPr id="11327" name="AutoShape 70"/>
              <p:cNvSpPr>
                <a:spLocks noChangeArrowheads="1"/>
              </p:cNvSpPr>
              <p:nvPr/>
            </p:nvSpPr>
            <p:spPr bwMode="auto">
              <a:xfrm>
                <a:off x="4320" y="354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J </a:t>
                </a:r>
              </a:p>
            </p:txBody>
          </p:sp>
          <p:sp>
            <p:nvSpPr>
              <p:cNvPr id="11328" name="AutoShape 71"/>
              <p:cNvSpPr>
                <a:spLocks noChangeArrowheads="1"/>
              </p:cNvSpPr>
              <p:nvPr/>
            </p:nvSpPr>
            <p:spPr bwMode="auto">
              <a:xfrm>
                <a:off x="3024" y="354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H</a:t>
                </a:r>
              </a:p>
            </p:txBody>
          </p:sp>
          <p:sp>
            <p:nvSpPr>
              <p:cNvPr id="11329" name="AutoShape 72"/>
              <p:cNvSpPr>
                <a:spLocks noChangeArrowheads="1"/>
              </p:cNvSpPr>
              <p:nvPr/>
            </p:nvSpPr>
            <p:spPr bwMode="auto">
              <a:xfrm>
                <a:off x="6336" y="354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N | O</a:t>
                </a:r>
              </a:p>
            </p:txBody>
          </p:sp>
          <p:sp>
            <p:nvSpPr>
              <p:cNvPr id="11330" name="Line 73"/>
              <p:cNvSpPr>
                <a:spLocks noChangeShapeType="1"/>
              </p:cNvSpPr>
              <p:nvPr/>
            </p:nvSpPr>
            <p:spPr bwMode="auto">
              <a:xfrm flipH="1">
                <a:off x="3615" y="2597"/>
                <a:ext cx="849" cy="9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31" name="Line 74"/>
              <p:cNvSpPr>
                <a:spLocks noChangeShapeType="1"/>
              </p:cNvSpPr>
              <p:nvPr/>
            </p:nvSpPr>
            <p:spPr bwMode="auto">
              <a:xfrm flipH="1">
                <a:off x="4857" y="2729"/>
                <a:ext cx="45" cy="7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32" name="Line 75"/>
              <p:cNvSpPr>
                <a:spLocks noChangeShapeType="1"/>
              </p:cNvSpPr>
              <p:nvPr/>
            </p:nvSpPr>
            <p:spPr bwMode="auto">
              <a:xfrm>
                <a:off x="5613" y="2708"/>
                <a:ext cx="1077" cy="8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33" name="AutoShape 76"/>
              <p:cNvSpPr>
                <a:spLocks noChangeArrowheads="1"/>
              </p:cNvSpPr>
              <p:nvPr/>
            </p:nvSpPr>
            <p:spPr bwMode="auto">
              <a:xfrm>
                <a:off x="5328" y="3540"/>
                <a:ext cx="1008" cy="576"/>
              </a:xfrm>
              <a:prstGeom prst="wedgeEllipseCallout">
                <a:avLst>
                  <a:gd name="adj1" fmla="val -24704"/>
                  <a:gd name="adj2" fmla="val 40106"/>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L </a:t>
                </a:r>
              </a:p>
            </p:txBody>
          </p:sp>
          <p:sp>
            <p:nvSpPr>
              <p:cNvPr id="11334" name="Line 77"/>
              <p:cNvSpPr>
                <a:spLocks noChangeShapeType="1"/>
              </p:cNvSpPr>
              <p:nvPr/>
            </p:nvSpPr>
            <p:spPr bwMode="auto">
              <a:xfrm>
                <a:off x="5181" y="2708"/>
                <a:ext cx="516" cy="8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grpSp>
          <p:nvGrpSpPr>
            <p:cNvPr id="11272" name="Group 133"/>
            <p:cNvGrpSpPr>
              <a:grpSpLocks/>
            </p:cNvGrpSpPr>
            <p:nvPr/>
          </p:nvGrpSpPr>
          <p:grpSpPr bwMode="auto">
            <a:xfrm>
              <a:off x="3458" y="2560"/>
              <a:ext cx="2110" cy="1328"/>
              <a:chOff x="3458" y="2560"/>
              <a:chExt cx="2110" cy="1328"/>
            </a:xfrm>
          </p:grpSpPr>
          <p:sp>
            <p:nvSpPr>
              <p:cNvPr id="11307" name="AutoShape 79"/>
              <p:cNvSpPr>
                <a:spLocks noChangeArrowheads="1"/>
              </p:cNvSpPr>
              <p:nvPr/>
            </p:nvSpPr>
            <p:spPr bwMode="auto">
              <a:xfrm>
                <a:off x="4140" y="2560"/>
                <a:ext cx="468" cy="232"/>
              </a:xfrm>
              <a:prstGeom prst="wedgeEllipseCallout">
                <a:avLst>
                  <a:gd name="adj1" fmla="val -2991"/>
                  <a:gd name="adj2" fmla="val -1722"/>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G | K</a:t>
                </a:r>
              </a:p>
            </p:txBody>
          </p:sp>
          <p:sp>
            <p:nvSpPr>
              <p:cNvPr id="11308" name="AutoShape 80"/>
              <p:cNvSpPr>
                <a:spLocks noChangeArrowheads="1"/>
              </p:cNvSpPr>
              <p:nvPr/>
            </p:nvSpPr>
            <p:spPr bwMode="auto">
              <a:xfrm>
                <a:off x="4978" y="3137"/>
                <a:ext cx="216" cy="232"/>
              </a:xfrm>
              <a:prstGeom prst="wedgeEllipseCallout">
                <a:avLst>
                  <a:gd name="adj1" fmla="val -19940"/>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M</a:t>
                </a:r>
              </a:p>
            </p:txBody>
          </p:sp>
          <p:sp>
            <p:nvSpPr>
              <p:cNvPr id="11309" name="AutoShape 81"/>
              <p:cNvSpPr>
                <a:spLocks noChangeArrowheads="1"/>
              </p:cNvSpPr>
              <p:nvPr/>
            </p:nvSpPr>
            <p:spPr bwMode="auto">
              <a:xfrm>
                <a:off x="4760" y="3644"/>
                <a:ext cx="218" cy="231"/>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L</a:t>
                </a:r>
              </a:p>
            </p:txBody>
          </p:sp>
          <p:sp>
            <p:nvSpPr>
              <p:cNvPr id="11310" name="AutoShape 82"/>
              <p:cNvSpPr>
                <a:spLocks noChangeArrowheads="1"/>
              </p:cNvSpPr>
              <p:nvPr/>
            </p:nvSpPr>
            <p:spPr bwMode="auto">
              <a:xfrm>
                <a:off x="3644" y="3138"/>
                <a:ext cx="217" cy="231"/>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C</a:t>
                </a:r>
              </a:p>
            </p:txBody>
          </p:sp>
          <p:sp>
            <p:nvSpPr>
              <p:cNvPr id="11311" name="AutoShape 83"/>
              <p:cNvSpPr>
                <a:spLocks noChangeArrowheads="1"/>
              </p:cNvSpPr>
              <p:nvPr/>
            </p:nvSpPr>
            <p:spPr bwMode="auto">
              <a:xfrm>
                <a:off x="3678" y="3656"/>
                <a:ext cx="441" cy="232"/>
              </a:xfrm>
              <a:prstGeom prst="wedgeEllipseCallout">
                <a:avLst>
                  <a:gd name="adj1" fmla="val 27282"/>
                  <a:gd name="adj2" fmla="val -1551"/>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D | E</a:t>
                </a:r>
              </a:p>
            </p:txBody>
          </p:sp>
          <p:sp>
            <p:nvSpPr>
              <p:cNvPr id="11312" name="AutoShape 84"/>
              <p:cNvSpPr>
                <a:spLocks noChangeArrowheads="1"/>
              </p:cNvSpPr>
              <p:nvPr/>
            </p:nvSpPr>
            <p:spPr bwMode="auto">
              <a:xfrm>
                <a:off x="3458" y="3656"/>
                <a:ext cx="217" cy="232"/>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A</a:t>
                </a:r>
              </a:p>
            </p:txBody>
          </p:sp>
          <p:sp>
            <p:nvSpPr>
              <p:cNvPr id="11313" name="AutoShape 85"/>
              <p:cNvSpPr>
                <a:spLocks noChangeArrowheads="1"/>
              </p:cNvSpPr>
              <p:nvPr/>
            </p:nvSpPr>
            <p:spPr bwMode="auto">
              <a:xfrm>
                <a:off x="4140" y="3644"/>
                <a:ext cx="217" cy="231"/>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H</a:t>
                </a:r>
              </a:p>
            </p:txBody>
          </p:sp>
          <p:sp>
            <p:nvSpPr>
              <p:cNvPr id="11314" name="AutoShape 86"/>
              <p:cNvSpPr>
                <a:spLocks noChangeArrowheads="1"/>
              </p:cNvSpPr>
              <p:nvPr/>
            </p:nvSpPr>
            <p:spPr bwMode="auto">
              <a:xfrm>
                <a:off x="5127" y="3644"/>
                <a:ext cx="441" cy="231"/>
              </a:xfrm>
              <a:prstGeom prst="wedgeEllipseCallout">
                <a:avLst>
                  <a:gd name="adj1" fmla="val 29264"/>
                  <a:gd name="adj2" fmla="val -1653"/>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N | O</a:t>
                </a:r>
              </a:p>
            </p:txBody>
          </p:sp>
          <p:sp>
            <p:nvSpPr>
              <p:cNvPr id="11315" name="Line 87"/>
              <p:cNvSpPr>
                <a:spLocks noChangeShapeType="1"/>
              </p:cNvSpPr>
              <p:nvPr/>
            </p:nvSpPr>
            <p:spPr bwMode="auto">
              <a:xfrm flipH="1">
                <a:off x="3830" y="2732"/>
                <a:ext cx="329" cy="4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16" name="Line 88"/>
              <p:cNvSpPr>
                <a:spLocks noChangeShapeType="1"/>
              </p:cNvSpPr>
              <p:nvPr/>
            </p:nvSpPr>
            <p:spPr bwMode="auto">
              <a:xfrm>
                <a:off x="4560" y="2736"/>
                <a:ext cx="479" cy="3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17" name="Line 89"/>
              <p:cNvSpPr>
                <a:spLocks noChangeShapeType="1"/>
              </p:cNvSpPr>
              <p:nvPr/>
            </p:nvSpPr>
            <p:spPr bwMode="auto">
              <a:xfrm flipH="1">
                <a:off x="3577" y="3323"/>
                <a:ext cx="98" cy="3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18" name="Line 90"/>
              <p:cNvSpPr>
                <a:spLocks noChangeShapeType="1"/>
              </p:cNvSpPr>
              <p:nvPr/>
            </p:nvSpPr>
            <p:spPr bwMode="auto">
              <a:xfrm>
                <a:off x="3829" y="3326"/>
                <a:ext cx="94" cy="3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19" name="Line 91"/>
              <p:cNvSpPr>
                <a:spLocks noChangeShapeType="1"/>
              </p:cNvSpPr>
              <p:nvPr/>
            </p:nvSpPr>
            <p:spPr bwMode="auto">
              <a:xfrm flipH="1">
                <a:off x="4234" y="3356"/>
                <a:ext cx="110" cy="2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20" name="Line 92"/>
              <p:cNvSpPr>
                <a:spLocks noChangeShapeType="1"/>
              </p:cNvSpPr>
              <p:nvPr/>
            </p:nvSpPr>
            <p:spPr bwMode="auto">
              <a:xfrm flipH="1">
                <a:off x="4896" y="3346"/>
                <a:ext cx="113"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21" name="Line 93"/>
              <p:cNvSpPr>
                <a:spLocks noChangeShapeType="1"/>
              </p:cNvSpPr>
              <p:nvPr/>
            </p:nvSpPr>
            <p:spPr bwMode="auto">
              <a:xfrm>
                <a:off x="5170" y="3326"/>
                <a:ext cx="156" cy="3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22" name="AutoShape 94"/>
              <p:cNvSpPr>
                <a:spLocks noChangeArrowheads="1"/>
              </p:cNvSpPr>
              <p:nvPr/>
            </p:nvSpPr>
            <p:spPr bwMode="auto">
              <a:xfrm>
                <a:off x="4295" y="3137"/>
                <a:ext cx="217" cy="232"/>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I</a:t>
                </a:r>
              </a:p>
            </p:txBody>
          </p:sp>
          <p:sp>
            <p:nvSpPr>
              <p:cNvPr id="11323" name="AutoShape 95"/>
              <p:cNvSpPr>
                <a:spLocks noChangeArrowheads="1"/>
              </p:cNvSpPr>
              <p:nvPr/>
            </p:nvSpPr>
            <p:spPr bwMode="auto">
              <a:xfrm>
                <a:off x="4481" y="3644"/>
                <a:ext cx="217" cy="231"/>
              </a:xfrm>
              <a:prstGeom prst="wedgeEllipseCallout">
                <a:avLst>
                  <a:gd name="adj1" fmla="val -10417"/>
                  <a:gd name="adj2" fmla="val 40106"/>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J</a:t>
                </a:r>
              </a:p>
            </p:txBody>
          </p:sp>
          <p:sp>
            <p:nvSpPr>
              <p:cNvPr id="11324" name="Line 96"/>
              <p:cNvSpPr>
                <a:spLocks noChangeShapeType="1"/>
              </p:cNvSpPr>
              <p:nvPr/>
            </p:nvSpPr>
            <p:spPr bwMode="auto">
              <a:xfrm>
                <a:off x="4265" y="2787"/>
                <a:ext cx="13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25" name="Line 97"/>
              <p:cNvSpPr>
                <a:spLocks noChangeShapeType="1"/>
              </p:cNvSpPr>
              <p:nvPr/>
            </p:nvSpPr>
            <p:spPr bwMode="auto">
              <a:xfrm>
                <a:off x="4478" y="3338"/>
                <a:ext cx="111" cy="3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grpSp>
          <p:nvGrpSpPr>
            <p:cNvPr id="11273" name="Group 98"/>
            <p:cNvGrpSpPr>
              <a:grpSpLocks/>
            </p:cNvGrpSpPr>
            <p:nvPr/>
          </p:nvGrpSpPr>
          <p:grpSpPr bwMode="auto">
            <a:xfrm>
              <a:off x="1254" y="816"/>
              <a:ext cx="3401" cy="1486"/>
              <a:chOff x="1872" y="5093"/>
              <a:chExt cx="8064" cy="3932"/>
            </a:xfrm>
          </p:grpSpPr>
          <p:sp>
            <p:nvSpPr>
              <p:cNvPr id="11279" name="AutoShape 99"/>
              <p:cNvSpPr>
                <a:spLocks noChangeArrowheads="1"/>
              </p:cNvSpPr>
              <p:nvPr/>
            </p:nvSpPr>
            <p:spPr bwMode="auto">
              <a:xfrm>
                <a:off x="5040" y="5093"/>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G</a:t>
                </a:r>
              </a:p>
            </p:txBody>
          </p:sp>
          <p:sp>
            <p:nvSpPr>
              <p:cNvPr id="11280" name="AutoShape 100"/>
              <p:cNvSpPr>
                <a:spLocks noChangeArrowheads="1"/>
              </p:cNvSpPr>
              <p:nvPr/>
            </p:nvSpPr>
            <p:spPr bwMode="auto">
              <a:xfrm>
                <a:off x="6912" y="6531"/>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I | M</a:t>
                </a:r>
              </a:p>
            </p:txBody>
          </p:sp>
          <p:sp>
            <p:nvSpPr>
              <p:cNvPr id="11281" name="AutoShape 101"/>
              <p:cNvSpPr>
                <a:spLocks noChangeArrowheads="1"/>
              </p:cNvSpPr>
              <p:nvPr/>
            </p:nvSpPr>
            <p:spPr bwMode="auto">
              <a:xfrm>
                <a:off x="7344" y="768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J | K</a:t>
                </a:r>
              </a:p>
            </p:txBody>
          </p:sp>
          <p:sp>
            <p:nvSpPr>
              <p:cNvPr id="11282" name="AutoShape 102"/>
              <p:cNvSpPr>
                <a:spLocks noChangeArrowheads="1"/>
              </p:cNvSpPr>
              <p:nvPr/>
            </p:nvSpPr>
            <p:spPr bwMode="auto">
              <a:xfrm>
                <a:off x="2736" y="6531"/>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C</a:t>
                </a:r>
              </a:p>
            </p:txBody>
          </p:sp>
          <p:sp>
            <p:nvSpPr>
              <p:cNvPr id="11283" name="AutoShape 103"/>
              <p:cNvSpPr>
                <a:spLocks noChangeArrowheads="1"/>
              </p:cNvSpPr>
              <p:nvPr/>
            </p:nvSpPr>
            <p:spPr bwMode="auto">
              <a:xfrm>
                <a:off x="3456" y="7824"/>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D | E</a:t>
                </a:r>
              </a:p>
            </p:txBody>
          </p:sp>
          <p:sp>
            <p:nvSpPr>
              <p:cNvPr id="11284" name="AutoShape 104"/>
              <p:cNvSpPr>
                <a:spLocks noChangeArrowheads="1"/>
              </p:cNvSpPr>
              <p:nvPr/>
            </p:nvSpPr>
            <p:spPr bwMode="auto">
              <a:xfrm>
                <a:off x="1872" y="7824"/>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A</a:t>
                </a:r>
              </a:p>
            </p:txBody>
          </p:sp>
          <p:sp>
            <p:nvSpPr>
              <p:cNvPr id="11285" name="AutoShape 105"/>
              <p:cNvSpPr>
                <a:spLocks noChangeArrowheads="1"/>
              </p:cNvSpPr>
              <p:nvPr/>
            </p:nvSpPr>
            <p:spPr bwMode="auto">
              <a:xfrm>
                <a:off x="5616" y="768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H</a:t>
                </a:r>
              </a:p>
            </p:txBody>
          </p:sp>
          <p:sp>
            <p:nvSpPr>
              <p:cNvPr id="11286" name="AutoShape 106"/>
              <p:cNvSpPr>
                <a:spLocks noChangeArrowheads="1"/>
              </p:cNvSpPr>
              <p:nvPr/>
            </p:nvSpPr>
            <p:spPr bwMode="auto">
              <a:xfrm>
                <a:off x="8928" y="7680"/>
                <a:ext cx="1008" cy="576"/>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000">
                    <a:latin typeface="Calibri" panose="020F0502020204030204" pitchFamily="34" charset="0"/>
                    <a:cs typeface="Calibri" panose="020F0502020204030204" pitchFamily="34" charset="0"/>
                  </a:rPr>
                  <a:t>N | O</a:t>
                </a:r>
              </a:p>
            </p:txBody>
          </p:sp>
          <p:sp>
            <p:nvSpPr>
              <p:cNvPr id="11287" name="Line 107"/>
              <p:cNvSpPr>
                <a:spLocks noChangeShapeType="1"/>
              </p:cNvSpPr>
              <p:nvPr/>
            </p:nvSpPr>
            <p:spPr bwMode="auto">
              <a:xfrm flipH="1">
                <a:off x="3600" y="5412"/>
                <a:ext cx="1440" cy="11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88" name="Line 108"/>
              <p:cNvSpPr>
                <a:spLocks noChangeShapeType="1"/>
              </p:cNvSpPr>
              <p:nvPr/>
            </p:nvSpPr>
            <p:spPr bwMode="auto">
              <a:xfrm>
                <a:off x="6048" y="5412"/>
                <a:ext cx="1152" cy="10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89" name="Line 109"/>
              <p:cNvSpPr>
                <a:spLocks noChangeShapeType="1"/>
              </p:cNvSpPr>
              <p:nvPr/>
            </p:nvSpPr>
            <p:spPr bwMode="auto">
              <a:xfrm flipH="1">
                <a:off x="2469" y="7046"/>
                <a:ext cx="432"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0" name="Line 110"/>
              <p:cNvSpPr>
                <a:spLocks noChangeShapeType="1"/>
              </p:cNvSpPr>
              <p:nvPr/>
            </p:nvSpPr>
            <p:spPr bwMode="auto">
              <a:xfrm>
                <a:off x="3621" y="7013"/>
                <a:ext cx="432" cy="86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1" name="Line 111"/>
              <p:cNvSpPr>
                <a:spLocks noChangeShapeType="1"/>
              </p:cNvSpPr>
              <p:nvPr/>
            </p:nvSpPr>
            <p:spPr bwMode="auto">
              <a:xfrm flipH="1">
                <a:off x="6357" y="7013"/>
                <a:ext cx="72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2" name="Line 112"/>
              <p:cNvSpPr>
                <a:spLocks noChangeShapeType="1"/>
              </p:cNvSpPr>
              <p:nvPr/>
            </p:nvSpPr>
            <p:spPr bwMode="auto">
              <a:xfrm>
                <a:off x="7395" y="7071"/>
                <a:ext cx="402" cy="6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3" name="Line 113"/>
              <p:cNvSpPr>
                <a:spLocks noChangeShapeType="1"/>
              </p:cNvSpPr>
              <p:nvPr/>
            </p:nvSpPr>
            <p:spPr bwMode="auto">
              <a:xfrm>
                <a:off x="7797" y="7013"/>
                <a:ext cx="144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4" name="Line 114"/>
              <p:cNvSpPr>
                <a:spLocks noChangeShapeType="1"/>
              </p:cNvSpPr>
              <p:nvPr/>
            </p:nvSpPr>
            <p:spPr bwMode="auto">
              <a:xfrm>
                <a:off x="2160" y="833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5" name="Line 115"/>
              <p:cNvSpPr>
                <a:spLocks noChangeShapeType="1"/>
              </p:cNvSpPr>
              <p:nvPr/>
            </p:nvSpPr>
            <p:spPr bwMode="auto">
              <a:xfrm>
                <a:off x="2592" y="833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6" name="Line 116"/>
              <p:cNvSpPr>
                <a:spLocks noChangeShapeType="1"/>
              </p:cNvSpPr>
              <p:nvPr/>
            </p:nvSpPr>
            <p:spPr bwMode="auto">
              <a:xfrm>
                <a:off x="3597" y="8323"/>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7" name="Line 117"/>
              <p:cNvSpPr>
                <a:spLocks noChangeShapeType="1"/>
              </p:cNvSpPr>
              <p:nvPr/>
            </p:nvSpPr>
            <p:spPr bwMode="auto">
              <a:xfrm>
                <a:off x="3933" y="8449"/>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8" name="Line 118"/>
              <p:cNvSpPr>
                <a:spLocks noChangeShapeType="1"/>
              </p:cNvSpPr>
              <p:nvPr/>
            </p:nvSpPr>
            <p:spPr bwMode="auto">
              <a:xfrm>
                <a:off x="4245" y="8326"/>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299" name="Line 119"/>
              <p:cNvSpPr>
                <a:spLocks noChangeShapeType="1"/>
              </p:cNvSpPr>
              <p:nvPr/>
            </p:nvSpPr>
            <p:spPr bwMode="auto">
              <a:xfrm>
                <a:off x="5832" y="8221"/>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0" name="Line 120"/>
              <p:cNvSpPr>
                <a:spLocks noChangeShapeType="1"/>
              </p:cNvSpPr>
              <p:nvPr/>
            </p:nvSpPr>
            <p:spPr bwMode="auto">
              <a:xfrm>
                <a:off x="6333" y="8248"/>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1" name="Line 121"/>
              <p:cNvSpPr>
                <a:spLocks noChangeShapeType="1"/>
              </p:cNvSpPr>
              <p:nvPr/>
            </p:nvSpPr>
            <p:spPr bwMode="auto">
              <a:xfrm>
                <a:off x="7482" y="815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2" name="Line 122"/>
              <p:cNvSpPr>
                <a:spLocks noChangeShapeType="1"/>
              </p:cNvSpPr>
              <p:nvPr/>
            </p:nvSpPr>
            <p:spPr bwMode="auto">
              <a:xfrm>
                <a:off x="7809" y="8302"/>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3" name="Line 123"/>
              <p:cNvSpPr>
                <a:spLocks noChangeShapeType="1"/>
              </p:cNvSpPr>
              <p:nvPr/>
            </p:nvSpPr>
            <p:spPr bwMode="auto">
              <a:xfrm>
                <a:off x="8205" y="8203"/>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4" name="Line 124"/>
              <p:cNvSpPr>
                <a:spLocks noChangeShapeType="1"/>
              </p:cNvSpPr>
              <p:nvPr/>
            </p:nvSpPr>
            <p:spPr bwMode="auto">
              <a:xfrm>
                <a:off x="9063" y="815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5" name="Line 125"/>
              <p:cNvSpPr>
                <a:spLocks noChangeShapeType="1"/>
              </p:cNvSpPr>
              <p:nvPr/>
            </p:nvSpPr>
            <p:spPr bwMode="auto">
              <a:xfrm>
                <a:off x="9378" y="8245"/>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1306" name="Line 126"/>
              <p:cNvSpPr>
                <a:spLocks noChangeShapeType="1"/>
              </p:cNvSpPr>
              <p:nvPr/>
            </p:nvSpPr>
            <p:spPr bwMode="auto">
              <a:xfrm>
                <a:off x="9765" y="8230"/>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sp>
          <p:nvSpPr>
            <p:cNvPr id="11274" name="Text Box 127"/>
            <p:cNvSpPr txBox="1">
              <a:spLocks noChangeArrowheads="1"/>
            </p:cNvSpPr>
            <p:nvPr/>
          </p:nvSpPr>
          <p:spPr bwMode="auto">
            <a:xfrm>
              <a:off x="2352" y="3360"/>
              <a:ext cx="14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accent2"/>
                  </a:solidFill>
                  <a:latin typeface="Calibri" panose="020F0502020204030204" pitchFamily="34" charset="0"/>
                  <a:cs typeface="Calibri" panose="020F0502020204030204" pitchFamily="34" charset="0"/>
                </a:rPr>
                <a:t>K is promoted again, this gives the new tree:</a:t>
              </a:r>
              <a:endParaRPr lang="en-US" altLang="en-US" sz="1400">
                <a:latin typeface="Calibri" panose="020F0502020204030204" pitchFamily="34" charset="0"/>
                <a:cs typeface="Calibri" panose="020F0502020204030204" pitchFamily="34" charset="0"/>
              </a:endParaRPr>
            </a:p>
          </p:txBody>
        </p:sp>
        <p:sp>
          <p:nvSpPr>
            <p:cNvPr id="11275" name="AutoShape 128"/>
            <p:cNvSpPr>
              <a:spLocks noChangeArrowheads="1"/>
            </p:cNvSpPr>
            <p:nvPr/>
          </p:nvSpPr>
          <p:spPr bwMode="auto">
            <a:xfrm>
              <a:off x="2513" y="3077"/>
              <a:ext cx="756" cy="194"/>
            </a:xfrm>
            <a:prstGeom prst="rightArrow">
              <a:avLst>
                <a:gd name="adj1" fmla="val 50000"/>
                <a:gd name="adj2" fmla="val 97423"/>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CA" altLang="en-US">
                <a:latin typeface="Calibri" panose="020F0502020204030204" pitchFamily="34" charset="0"/>
                <a:cs typeface="Calibri" panose="020F0502020204030204" pitchFamily="34" charset="0"/>
              </a:endParaRPr>
            </a:p>
          </p:txBody>
        </p:sp>
        <p:sp>
          <p:nvSpPr>
            <p:cNvPr id="11276" name="Text Box 129"/>
            <p:cNvSpPr txBox="1">
              <a:spLocks noChangeArrowheads="1"/>
            </p:cNvSpPr>
            <p:nvPr/>
          </p:nvSpPr>
          <p:spPr bwMode="auto">
            <a:xfrm>
              <a:off x="2262" y="2367"/>
              <a:ext cx="100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accent2"/>
                  </a:solidFill>
                  <a:latin typeface="Calibri" panose="020F0502020204030204" pitchFamily="34" charset="0"/>
                  <a:cs typeface="Calibri" panose="020F0502020204030204" pitchFamily="34" charset="0"/>
                </a:rPr>
                <a:t>L is inserted into the above tree.</a:t>
              </a:r>
              <a:endParaRPr lang="en-US" altLang="en-US" sz="1400">
                <a:latin typeface="Calibri" panose="020F0502020204030204" pitchFamily="34" charset="0"/>
                <a:cs typeface="Calibri" panose="020F0502020204030204" pitchFamily="34" charset="0"/>
              </a:endParaRPr>
            </a:p>
          </p:txBody>
        </p:sp>
        <p:sp>
          <p:nvSpPr>
            <p:cNvPr id="11277" name="AutoShape 130"/>
            <p:cNvSpPr>
              <a:spLocks noChangeArrowheads="1"/>
            </p:cNvSpPr>
            <p:nvPr/>
          </p:nvSpPr>
          <p:spPr bwMode="auto">
            <a:xfrm rot="-1672153">
              <a:off x="3206" y="2302"/>
              <a:ext cx="441" cy="129"/>
            </a:xfrm>
            <a:prstGeom prst="rightArrow">
              <a:avLst>
                <a:gd name="adj1" fmla="val 50000"/>
                <a:gd name="adj2" fmla="val 85465"/>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CA" altLang="en-US">
                <a:latin typeface="Calibri" panose="020F0502020204030204" pitchFamily="34" charset="0"/>
                <a:cs typeface="Calibri" panose="020F0502020204030204" pitchFamily="34" charset="0"/>
              </a:endParaRPr>
            </a:p>
          </p:txBody>
        </p:sp>
        <p:sp>
          <p:nvSpPr>
            <p:cNvPr id="11278" name="AutoShape 131"/>
            <p:cNvSpPr>
              <a:spLocks noChangeArrowheads="1"/>
            </p:cNvSpPr>
            <p:nvPr/>
          </p:nvSpPr>
          <p:spPr bwMode="auto">
            <a:xfrm rot="8618939">
              <a:off x="1695" y="2625"/>
              <a:ext cx="567" cy="129"/>
            </a:xfrm>
            <a:prstGeom prst="rightArrow">
              <a:avLst>
                <a:gd name="adj1" fmla="val 50000"/>
                <a:gd name="adj2" fmla="val 109884"/>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CA" altLang="en-US">
                <a:latin typeface="Calibri" panose="020F0502020204030204" pitchFamily="34" charset="0"/>
                <a:cs typeface="Calibri" panose="020F0502020204030204" pitchFamily="34" charset="0"/>
              </a:endParaRPr>
            </a:p>
          </p:txBody>
        </p:sp>
      </p:grpSp>
      <p:sp>
        <p:nvSpPr>
          <p:cNvPr id="11268" name="Oval 132"/>
          <p:cNvSpPr>
            <a:spLocks noChangeArrowheads="1"/>
          </p:cNvSpPr>
          <p:nvPr/>
        </p:nvSpPr>
        <p:spPr bwMode="auto">
          <a:xfrm>
            <a:off x="4032176" y="1348408"/>
            <a:ext cx="3733800" cy="2133600"/>
          </a:xfrm>
          <a:prstGeom prst="ellipse">
            <a:avLst/>
          </a:prstGeom>
          <a:noFill/>
          <a:ln w="1905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CA" altLang="en-US">
              <a:latin typeface="Calibri" panose="020F0502020204030204" pitchFamily="34" charset="0"/>
              <a:cs typeface="Calibri" panose="020F0502020204030204" pitchFamily="34" charset="0"/>
            </a:endParaRPr>
          </a:p>
        </p:txBody>
      </p:sp>
      <p:sp>
        <p:nvSpPr>
          <p:cNvPr id="11269" name="Freeform 136"/>
          <p:cNvSpPr>
            <a:spLocks/>
          </p:cNvSpPr>
          <p:nvPr/>
        </p:nvSpPr>
        <p:spPr bwMode="auto">
          <a:xfrm>
            <a:off x="2584376" y="2872408"/>
            <a:ext cx="1600200" cy="914400"/>
          </a:xfrm>
          <a:custGeom>
            <a:avLst/>
            <a:gdLst>
              <a:gd name="T0" fmla="*/ 1808361552 w 1416"/>
              <a:gd name="T1" fmla="*/ 0 h 720"/>
              <a:gd name="T2" fmla="*/ 950155998 w 1416"/>
              <a:gd name="T3" fmla="*/ 387096027 h 720"/>
              <a:gd name="T4" fmla="*/ 153250810 w 1416"/>
              <a:gd name="T5" fmla="*/ 1006449576 h 720"/>
              <a:gd name="T6" fmla="*/ 30650157 w 1416"/>
              <a:gd name="T7" fmla="*/ 1161287924 h 720"/>
              <a:gd name="T8" fmla="*/ 0 60000 65536"/>
              <a:gd name="T9" fmla="*/ 0 60000 65536"/>
              <a:gd name="T10" fmla="*/ 0 60000 65536"/>
              <a:gd name="T11" fmla="*/ 0 60000 65536"/>
              <a:gd name="T12" fmla="*/ 0 w 1416"/>
              <a:gd name="T13" fmla="*/ 0 h 720"/>
              <a:gd name="T14" fmla="*/ 1416 w 1416"/>
              <a:gd name="T15" fmla="*/ 720 h 720"/>
            </a:gdLst>
            <a:ahLst/>
            <a:cxnLst>
              <a:cxn ang="T8">
                <a:pos x="T0" y="T1"/>
              </a:cxn>
              <a:cxn ang="T9">
                <a:pos x="T2" y="T3"/>
              </a:cxn>
              <a:cxn ang="T10">
                <a:pos x="T4" y="T5"/>
              </a:cxn>
              <a:cxn ang="T11">
                <a:pos x="T6" y="T7"/>
              </a:cxn>
            </a:cxnLst>
            <a:rect l="T12" t="T13" r="T14" b="T15"/>
            <a:pathLst>
              <a:path w="1416" h="720">
                <a:moveTo>
                  <a:pt x="1416" y="0"/>
                </a:moveTo>
                <a:cubicBezTo>
                  <a:pt x="1188" y="68"/>
                  <a:pt x="960" y="136"/>
                  <a:pt x="744" y="240"/>
                </a:cubicBezTo>
                <a:cubicBezTo>
                  <a:pt x="528" y="344"/>
                  <a:pt x="240" y="544"/>
                  <a:pt x="120" y="624"/>
                </a:cubicBezTo>
                <a:cubicBezTo>
                  <a:pt x="0" y="704"/>
                  <a:pt x="12" y="712"/>
                  <a:pt x="24" y="720"/>
                </a:cubicBezTo>
              </a:path>
            </a:pathLst>
          </a:custGeom>
          <a:noFill/>
          <a:ln w="19050" cap="flat">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0" name="Text Box 137"/>
          <p:cNvSpPr txBox="1">
            <a:spLocks noChangeArrowheads="1"/>
          </p:cNvSpPr>
          <p:nvPr/>
        </p:nvSpPr>
        <p:spPr bwMode="auto">
          <a:xfrm>
            <a:off x="1408621" y="-99392"/>
            <a:ext cx="7195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3200" dirty="0">
                <a:latin typeface="Calibri" panose="020F0502020204030204" pitchFamily="34" charset="0"/>
                <a:cs typeface="Calibri" panose="020F0502020204030204" pitchFamily="34" charset="0"/>
              </a:rPr>
              <a:t>Insertion Example – B-Tree of order 3</a:t>
            </a:r>
            <a:endParaRPr lang="en-US" alt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85800" y="0"/>
            <a:ext cx="7772400" cy="776337"/>
          </a:xfrm>
        </p:spPr>
        <p:txBody>
          <a:bodyPr/>
          <a:lstStyle/>
          <a:p>
            <a:r>
              <a:rPr lang="en-US" altLang="en-US" dirty="0">
                <a:latin typeface="Calibri" panose="020F0502020204030204" pitchFamily="34" charset="0"/>
                <a:cs typeface="Calibri" panose="020F0502020204030204" pitchFamily="34" charset="0"/>
              </a:rPr>
              <a:t>Splitting Nodes</a:t>
            </a:r>
          </a:p>
        </p:txBody>
      </p:sp>
      <p:grpSp>
        <p:nvGrpSpPr>
          <p:cNvPr id="12292" name="Group 27"/>
          <p:cNvGrpSpPr>
            <a:grpSpLocks/>
          </p:cNvGrpSpPr>
          <p:nvPr/>
        </p:nvGrpSpPr>
        <p:grpSpPr bwMode="auto">
          <a:xfrm>
            <a:off x="914400" y="1047800"/>
            <a:ext cx="3048000" cy="1873250"/>
            <a:chOff x="576" y="1152"/>
            <a:chExt cx="1920" cy="1180"/>
          </a:xfrm>
        </p:grpSpPr>
        <p:sp>
          <p:nvSpPr>
            <p:cNvPr id="12308" name="Text Box 4"/>
            <p:cNvSpPr txBox="1">
              <a:spLocks noChangeArrowheads="1"/>
            </p:cNvSpPr>
            <p:nvPr/>
          </p:nvSpPr>
          <p:spPr bwMode="auto">
            <a:xfrm>
              <a:off x="1680" y="2064"/>
              <a:ext cx="307"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T3</a:t>
              </a:r>
            </a:p>
          </p:txBody>
        </p:sp>
        <p:sp>
          <p:nvSpPr>
            <p:cNvPr id="12309" name="Text Box 5"/>
            <p:cNvSpPr txBox="1">
              <a:spLocks noChangeArrowheads="1"/>
            </p:cNvSpPr>
            <p:nvPr/>
          </p:nvSpPr>
          <p:spPr bwMode="auto">
            <a:xfrm>
              <a:off x="1248" y="2016"/>
              <a:ext cx="307"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T2</a:t>
              </a:r>
            </a:p>
          </p:txBody>
        </p:sp>
        <p:sp>
          <p:nvSpPr>
            <p:cNvPr id="12310" name="AutoShape 6"/>
            <p:cNvSpPr>
              <a:spLocks noChangeArrowheads="1"/>
            </p:cNvSpPr>
            <p:nvPr/>
          </p:nvSpPr>
          <p:spPr bwMode="auto">
            <a:xfrm>
              <a:off x="1040" y="1152"/>
              <a:ext cx="922" cy="358"/>
            </a:xfrm>
            <a:prstGeom prst="wedgeEllipseCallout">
              <a:avLst>
                <a:gd name="adj1" fmla="val 9204"/>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Calibri" panose="020F0502020204030204" pitchFamily="34" charset="0"/>
                  <a:cs typeface="Calibri" panose="020F0502020204030204" pitchFamily="34" charset="0"/>
                </a:rPr>
                <a:t>A | B | C</a:t>
              </a:r>
            </a:p>
            <a:p>
              <a:pPr algn="ctr"/>
              <a:endParaRPr lang="en-US" altLang="en-US" sz="1400">
                <a:latin typeface="Calibri" panose="020F0502020204030204" pitchFamily="34" charset="0"/>
                <a:cs typeface="Calibri" panose="020F0502020204030204" pitchFamily="34" charset="0"/>
              </a:endParaRPr>
            </a:p>
          </p:txBody>
        </p:sp>
        <p:sp>
          <p:nvSpPr>
            <p:cNvPr id="12311" name="Line 7"/>
            <p:cNvSpPr>
              <a:spLocks noChangeShapeType="1"/>
            </p:cNvSpPr>
            <p:nvPr/>
          </p:nvSpPr>
          <p:spPr bwMode="auto">
            <a:xfrm flipH="1">
              <a:off x="960" y="1487"/>
              <a:ext cx="307" cy="4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12" name="Line 8"/>
            <p:cNvSpPr>
              <a:spLocks noChangeShapeType="1"/>
            </p:cNvSpPr>
            <p:nvPr/>
          </p:nvSpPr>
          <p:spPr bwMode="auto">
            <a:xfrm>
              <a:off x="1421" y="1487"/>
              <a:ext cx="0" cy="5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13" name="Line 9"/>
            <p:cNvSpPr>
              <a:spLocks noChangeShapeType="1"/>
            </p:cNvSpPr>
            <p:nvPr/>
          </p:nvSpPr>
          <p:spPr bwMode="auto">
            <a:xfrm>
              <a:off x="1574" y="1487"/>
              <a:ext cx="231" cy="5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14" name="Line 10"/>
            <p:cNvSpPr>
              <a:spLocks noChangeShapeType="1"/>
            </p:cNvSpPr>
            <p:nvPr/>
          </p:nvSpPr>
          <p:spPr bwMode="auto">
            <a:xfrm>
              <a:off x="1728" y="1487"/>
              <a:ext cx="461" cy="4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15" name="Text Box 11"/>
            <p:cNvSpPr txBox="1">
              <a:spLocks noChangeArrowheads="1"/>
            </p:cNvSpPr>
            <p:nvPr/>
          </p:nvSpPr>
          <p:spPr bwMode="auto">
            <a:xfrm>
              <a:off x="576" y="1874"/>
              <a:ext cx="307" cy="2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T1</a:t>
              </a:r>
            </a:p>
          </p:txBody>
        </p:sp>
        <p:sp>
          <p:nvSpPr>
            <p:cNvPr id="12316" name="Text Box 12"/>
            <p:cNvSpPr txBox="1">
              <a:spLocks noChangeArrowheads="1"/>
            </p:cNvSpPr>
            <p:nvPr/>
          </p:nvSpPr>
          <p:spPr bwMode="auto">
            <a:xfrm>
              <a:off x="2189" y="1964"/>
              <a:ext cx="307"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T4</a:t>
              </a:r>
            </a:p>
          </p:txBody>
        </p:sp>
      </p:grpSp>
      <p:grpSp>
        <p:nvGrpSpPr>
          <p:cNvPr id="12293" name="Group 28"/>
          <p:cNvGrpSpPr>
            <a:grpSpLocks/>
          </p:cNvGrpSpPr>
          <p:nvPr/>
        </p:nvGrpSpPr>
        <p:grpSpPr bwMode="auto">
          <a:xfrm>
            <a:off x="4381500" y="2844850"/>
            <a:ext cx="3657600" cy="1528763"/>
            <a:chOff x="2976" y="2640"/>
            <a:chExt cx="2304" cy="963"/>
          </a:xfrm>
        </p:grpSpPr>
        <p:sp>
          <p:nvSpPr>
            <p:cNvPr id="12295" name="Text Box 14"/>
            <p:cNvSpPr txBox="1">
              <a:spLocks noChangeArrowheads="1"/>
            </p:cNvSpPr>
            <p:nvPr/>
          </p:nvSpPr>
          <p:spPr bwMode="auto">
            <a:xfrm>
              <a:off x="4992" y="3408"/>
              <a:ext cx="288" cy="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T4</a:t>
              </a:r>
            </a:p>
          </p:txBody>
        </p:sp>
        <p:sp>
          <p:nvSpPr>
            <p:cNvPr id="12296" name="AutoShape 15"/>
            <p:cNvSpPr>
              <a:spLocks noChangeArrowheads="1"/>
            </p:cNvSpPr>
            <p:nvPr/>
          </p:nvSpPr>
          <p:spPr bwMode="auto">
            <a:xfrm>
              <a:off x="4531" y="3054"/>
              <a:ext cx="403" cy="230"/>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Calibri" panose="020F0502020204030204" pitchFamily="34" charset="0"/>
                  <a:cs typeface="Calibri" panose="020F0502020204030204" pitchFamily="34" charset="0"/>
                </a:rPr>
                <a:t>C</a:t>
              </a:r>
            </a:p>
          </p:txBody>
        </p:sp>
        <p:sp>
          <p:nvSpPr>
            <p:cNvPr id="12297" name="AutoShape 16"/>
            <p:cNvSpPr>
              <a:spLocks noChangeArrowheads="1"/>
            </p:cNvSpPr>
            <p:nvPr/>
          </p:nvSpPr>
          <p:spPr bwMode="auto">
            <a:xfrm>
              <a:off x="3264" y="3054"/>
              <a:ext cx="403" cy="230"/>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Calibri" panose="020F0502020204030204" pitchFamily="34" charset="0"/>
                  <a:cs typeface="Calibri" panose="020F0502020204030204" pitchFamily="34" charset="0"/>
                </a:rPr>
                <a:t>A</a:t>
              </a:r>
            </a:p>
          </p:txBody>
        </p:sp>
        <p:sp>
          <p:nvSpPr>
            <p:cNvPr id="12298" name="AutoShape 17"/>
            <p:cNvSpPr>
              <a:spLocks noChangeArrowheads="1"/>
            </p:cNvSpPr>
            <p:nvPr/>
          </p:nvSpPr>
          <p:spPr bwMode="auto">
            <a:xfrm>
              <a:off x="3937" y="2640"/>
              <a:ext cx="403" cy="230"/>
            </a:xfrm>
            <a:prstGeom prst="wedgeEllipseCallout">
              <a:avLst>
                <a:gd name="adj1" fmla="val 51486"/>
                <a:gd name="adj2" fmla="val -1560"/>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Calibri" panose="020F0502020204030204" pitchFamily="34" charset="0"/>
                  <a:cs typeface="Calibri" panose="020F0502020204030204" pitchFamily="34" charset="0"/>
                </a:rPr>
                <a:t>B</a:t>
              </a:r>
            </a:p>
          </p:txBody>
        </p:sp>
        <p:sp>
          <p:nvSpPr>
            <p:cNvPr id="12299" name="Line 18"/>
            <p:cNvSpPr>
              <a:spLocks noChangeShapeType="1"/>
            </p:cNvSpPr>
            <p:nvPr/>
          </p:nvSpPr>
          <p:spPr bwMode="auto">
            <a:xfrm flipH="1">
              <a:off x="3560" y="2813"/>
              <a:ext cx="377" cy="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0" name="Line 19"/>
            <p:cNvSpPr>
              <a:spLocks noChangeShapeType="1"/>
            </p:cNvSpPr>
            <p:nvPr/>
          </p:nvSpPr>
          <p:spPr bwMode="auto">
            <a:xfrm>
              <a:off x="4303" y="2820"/>
              <a:ext cx="316" cy="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1" name="Line 20"/>
            <p:cNvSpPr>
              <a:spLocks noChangeShapeType="1"/>
            </p:cNvSpPr>
            <p:nvPr/>
          </p:nvSpPr>
          <p:spPr bwMode="auto">
            <a:xfrm flipH="1">
              <a:off x="3155" y="3216"/>
              <a:ext cx="132"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2" name="Line 21"/>
            <p:cNvSpPr>
              <a:spLocks noChangeShapeType="1"/>
            </p:cNvSpPr>
            <p:nvPr/>
          </p:nvSpPr>
          <p:spPr bwMode="auto">
            <a:xfrm>
              <a:off x="3648" y="3222"/>
              <a:ext cx="96"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3" name="Line 22"/>
            <p:cNvSpPr>
              <a:spLocks noChangeShapeType="1"/>
            </p:cNvSpPr>
            <p:nvPr/>
          </p:nvSpPr>
          <p:spPr bwMode="auto">
            <a:xfrm flipH="1">
              <a:off x="4502" y="3239"/>
              <a:ext cx="87"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4" name="Line 23"/>
            <p:cNvSpPr>
              <a:spLocks noChangeShapeType="1"/>
            </p:cNvSpPr>
            <p:nvPr/>
          </p:nvSpPr>
          <p:spPr bwMode="auto">
            <a:xfrm>
              <a:off x="4924" y="3232"/>
              <a:ext cx="120" cy="1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12305" name="Text Box 24"/>
            <p:cNvSpPr txBox="1">
              <a:spLocks noChangeArrowheads="1"/>
            </p:cNvSpPr>
            <p:nvPr/>
          </p:nvSpPr>
          <p:spPr bwMode="auto">
            <a:xfrm>
              <a:off x="2976" y="3367"/>
              <a:ext cx="3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T1</a:t>
              </a:r>
            </a:p>
          </p:txBody>
        </p:sp>
        <p:sp>
          <p:nvSpPr>
            <p:cNvPr id="12306" name="Text Box 25"/>
            <p:cNvSpPr txBox="1">
              <a:spLocks noChangeArrowheads="1"/>
            </p:cNvSpPr>
            <p:nvPr/>
          </p:nvSpPr>
          <p:spPr bwMode="auto">
            <a:xfrm>
              <a:off x="3789" y="3376"/>
              <a:ext cx="291"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T2</a:t>
              </a:r>
            </a:p>
          </p:txBody>
        </p:sp>
        <p:sp>
          <p:nvSpPr>
            <p:cNvPr id="12307" name="Text Box 26"/>
            <p:cNvSpPr txBox="1">
              <a:spLocks noChangeArrowheads="1"/>
            </p:cNvSpPr>
            <p:nvPr/>
          </p:nvSpPr>
          <p:spPr bwMode="auto">
            <a:xfrm>
              <a:off x="4301" y="3367"/>
              <a:ext cx="307"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latin typeface="Calibri" panose="020F0502020204030204" pitchFamily="34" charset="0"/>
                  <a:cs typeface="Calibri" panose="020F0502020204030204" pitchFamily="34" charset="0"/>
                </a:rPr>
                <a:t>T3</a:t>
              </a:r>
            </a:p>
          </p:txBody>
        </p:sp>
      </p:grpSp>
      <p:sp>
        <p:nvSpPr>
          <p:cNvPr id="12294" name="Text Box 29"/>
          <p:cNvSpPr txBox="1">
            <a:spLocks noChangeArrowheads="1"/>
          </p:cNvSpPr>
          <p:nvPr/>
        </p:nvSpPr>
        <p:spPr bwMode="auto">
          <a:xfrm>
            <a:off x="4283076" y="1522735"/>
            <a:ext cx="48609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dirty="0">
                <a:solidFill>
                  <a:schemeClr val="accent2"/>
                </a:solidFill>
                <a:latin typeface="Calibri" panose="020F0502020204030204" pitchFamily="34" charset="0"/>
                <a:cs typeface="Calibri" panose="020F0502020204030204" pitchFamily="34" charset="0"/>
              </a:rPr>
              <a:t>  Middle key is promoted</a:t>
            </a:r>
          </a:p>
          <a:p>
            <a:pPr>
              <a:spcBef>
                <a:spcPct val="50000"/>
              </a:spcBef>
              <a:buFontTx/>
              <a:buChar char="•"/>
            </a:pPr>
            <a:r>
              <a:rPr lang="en-US" altLang="en-US" dirty="0">
                <a:solidFill>
                  <a:schemeClr val="accent2"/>
                </a:solidFill>
                <a:latin typeface="Calibri" panose="020F0502020204030204" pitchFamily="34" charset="0"/>
                <a:cs typeface="Calibri" panose="020F0502020204030204" pitchFamily="34" charset="0"/>
              </a:rPr>
              <a:t>  Join its parent or create a new root</a:t>
            </a:r>
            <a:endParaRPr lang="en-US" altLang="en-US" sz="2800"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6704586" cy="576063"/>
          </a:xfrm>
        </p:spPr>
        <p:txBody>
          <a:bodyPr>
            <a:noAutofit/>
          </a:bodyPr>
          <a:lstStyle/>
          <a:p>
            <a:pPr algn="l"/>
            <a:r>
              <a:rPr lang="en-US" sz="2400" dirty="0">
                <a:solidFill>
                  <a:srgbClr val="00B050"/>
                </a:solidFill>
                <a:latin typeface="Calibri" panose="020F0502020204030204" pitchFamily="34" charset="0"/>
                <a:cs typeface="Calibri" panose="020F0502020204030204" pitchFamily="34" charset="0"/>
              </a:rPr>
              <a:t>Insert the numbers 1 to 7 into a B-Tree of order 3</a:t>
            </a:r>
          </a:p>
        </p:txBody>
      </p:sp>
      <p:pic>
        <p:nvPicPr>
          <p:cNvPr id="1026" name="Picture 2" descr="https://upload.wikimedia.org/wikipedia/commons/3/33/B_tree_insertion_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771575"/>
            <a:ext cx="1986413" cy="431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39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875"/>
            <a:ext cx="8064896" cy="1143000"/>
          </a:xfrm>
        </p:spPr>
        <p:txBody>
          <a:bodyPr/>
          <a:lstStyle/>
          <a:p>
            <a:r>
              <a:rPr lang="en-US" sz="3200" dirty="0">
                <a:solidFill>
                  <a:srgbClr val="00B050"/>
                </a:solidFill>
                <a:latin typeface="Calibri" panose="020F0502020204030204" pitchFamily="34" charset="0"/>
                <a:cs typeface="Calibri" panose="020F0502020204030204" pitchFamily="34" charset="0"/>
              </a:rPr>
              <a:t>Show the final B-Tree after inserting keys B, Q, L, and F into the following B-tree of order 6</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93" y="1268760"/>
            <a:ext cx="7346717" cy="1527857"/>
          </a:xfrm>
          <a:prstGeom prst="rect">
            <a:avLst/>
          </a:prstGeom>
        </p:spPr>
      </p:pic>
      <p:sp>
        <p:nvSpPr>
          <p:cNvPr id="5" name="Rectangle 4"/>
          <p:cNvSpPr/>
          <p:nvPr/>
        </p:nvSpPr>
        <p:spPr bwMode="auto">
          <a:xfrm>
            <a:off x="539552" y="1268760"/>
            <a:ext cx="1872208" cy="576064"/>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80" y="3140968"/>
            <a:ext cx="8828920" cy="2088232"/>
          </a:xfrm>
          <a:prstGeom prst="rect">
            <a:avLst/>
          </a:prstGeom>
        </p:spPr>
      </p:pic>
      <p:sp>
        <p:nvSpPr>
          <p:cNvPr id="7" name="Rectangle 6"/>
          <p:cNvSpPr/>
          <p:nvPr/>
        </p:nvSpPr>
        <p:spPr bwMode="auto">
          <a:xfrm>
            <a:off x="465808" y="3266728"/>
            <a:ext cx="1872208" cy="576064"/>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96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7384"/>
            <a:ext cx="7772400" cy="685800"/>
          </a:xfrm>
        </p:spPr>
        <p:txBody>
          <a:bodyPr/>
          <a:lstStyle/>
          <a:p>
            <a:r>
              <a:rPr lang="en-US" altLang="en-US" dirty="0">
                <a:latin typeface="Calibri" panose="020F0502020204030204" pitchFamily="34" charset="0"/>
                <a:cs typeface="Calibri" panose="020F0502020204030204" pitchFamily="34" charset="0"/>
              </a:rPr>
              <a:t>Motivation</a:t>
            </a:r>
          </a:p>
        </p:txBody>
      </p:sp>
      <p:sp>
        <p:nvSpPr>
          <p:cNvPr id="3076" name="Rectangle 3"/>
          <p:cNvSpPr>
            <a:spLocks noGrp="1" noChangeArrowheads="1"/>
          </p:cNvSpPr>
          <p:nvPr>
            <p:ph type="body" idx="1"/>
          </p:nvPr>
        </p:nvSpPr>
        <p:spPr>
          <a:xfrm>
            <a:off x="395536" y="764704"/>
            <a:ext cx="8424936" cy="4572000"/>
          </a:xfrm>
        </p:spPr>
        <p:txBody>
          <a:bodyPr/>
          <a:lstStyle/>
          <a:p>
            <a:r>
              <a:rPr lang="en-US" altLang="en-US" sz="2400" dirty="0">
                <a:latin typeface="Calibri" panose="020F0502020204030204" pitchFamily="34" charset="0"/>
                <a:cs typeface="Calibri" panose="020F0502020204030204" pitchFamily="34" charset="0"/>
              </a:rPr>
              <a:t>So far, we have assumed that we can store an entire data structure in the main memory (</a:t>
            </a:r>
            <a:r>
              <a:rPr lang="en-US" altLang="en-US" sz="2400" b="1" dirty="0">
                <a:latin typeface="Calibri" panose="020F0502020204030204" pitchFamily="34" charset="0"/>
                <a:cs typeface="Calibri" panose="020F0502020204030204" pitchFamily="34" charset="0"/>
              </a:rPr>
              <a:t>RAM</a:t>
            </a:r>
            <a:r>
              <a:rPr lang="en-US" altLang="en-US" sz="2400" dirty="0">
                <a:latin typeface="Calibri" panose="020F0502020204030204" pitchFamily="34" charset="0"/>
                <a:cs typeface="Calibri" panose="020F0502020204030204" pitchFamily="34" charset="0"/>
              </a:rPr>
              <a:t>) of a computer. </a:t>
            </a:r>
          </a:p>
          <a:p>
            <a:r>
              <a:rPr lang="en-US" altLang="en-US" sz="2400" dirty="0">
                <a:latin typeface="Calibri" panose="020F0502020204030204" pitchFamily="34" charset="0"/>
                <a:cs typeface="Calibri" panose="020F0502020204030204" pitchFamily="34" charset="0"/>
              </a:rPr>
              <a:t>When </a:t>
            </a:r>
            <a:r>
              <a:rPr lang="en-US" altLang="en-US" sz="2400" b="1" dirty="0">
                <a:latin typeface="Calibri" panose="020F0502020204030204" pitchFamily="34" charset="0"/>
                <a:cs typeface="Calibri" panose="020F0502020204030204" pitchFamily="34" charset="0"/>
              </a:rPr>
              <a:t>data is too large to fit in main memory</a:t>
            </a:r>
            <a:r>
              <a:rPr lang="en-US" altLang="en-US" sz="2400" dirty="0">
                <a:latin typeface="Calibri" panose="020F0502020204030204" pitchFamily="34" charset="0"/>
                <a:cs typeface="Calibri" panose="020F0502020204030204" pitchFamily="34" charset="0"/>
              </a:rPr>
              <a:t>, the data structure must resides on disk and the number of disk accesses becomes important. </a:t>
            </a:r>
          </a:p>
          <a:p>
            <a:r>
              <a:rPr lang="en-US" altLang="en-US" sz="2400" dirty="0">
                <a:latin typeface="Calibri" panose="020F0502020204030204" pitchFamily="34" charset="0"/>
                <a:cs typeface="Calibri" panose="020F0502020204030204" pitchFamily="34" charset="0"/>
              </a:rPr>
              <a:t>A </a:t>
            </a:r>
            <a:r>
              <a:rPr lang="en-US" altLang="en-US" sz="2400" b="1" dirty="0">
                <a:latin typeface="Calibri" panose="020F0502020204030204" pitchFamily="34" charset="0"/>
                <a:cs typeface="Calibri" panose="020F0502020204030204" pitchFamily="34" charset="0"/>
              </a:rPr>
              <a:t>disk access is expensive </a:t>
            </a:r>
            <a:r>
              <a:rPr lang="en-US" altLang="en-US" sz="2400" dirty="0">
                <a:latin typeface="Calibri" panose="020F0502020204030204" pitchFamily="34" charset="0"/>
                <a:cs typeface="Calibri" panose="020F0502020204030204" pitchFamily="34" charset="0"/>
              </a:rPr>
              <a:t>compared to a typical computer instruction. </a:t>
            </a:r>
          </a:p>
          <a:p>
            <a:r>
              <a:rPr lang="en-US" altLang="en-US" sz="2400" dirty="0">
                <a:latin typeface="Calibri" panose="020F0502020204030204" pitchFamily="34" charset="0"/>
                <a:cs typeface="Calibri" panose="020F0502020204030204" pitchFamily="34" charset="0"/>
              </a:rPr>
              <a:t>Although disks are cheaper and have higher capacity than main memory, they are much, much </a:t>
            </a:r>
            <a:r>
              <a:rPr lang="en-US" altLang="en-US" sz="2400" b="1" dirty="0">
                <a:latin typeface="Calibri" panose="020F0502020204030204" pitchFamily="34" charset="0"/>
                <a:cs typeface="Calibri" panose="020F0502020204030204" pitchFamily="34" charset="0"/>
              </a:rPr>
              <a:t>slower</a:t>
            </a:r>
            <a:r>
              <a:rPr lang="en-US" altLang="en-US" sz="2400" dirty="0">
                <a:latin typeface="Calibri" panose="020F0502020204030204" pitchFamily="34" charset="0"/>
                <a:cs typeface="Calibri" panose="020F0502020204030204" pitchFamily="34" charset="0"/>
              </a:rPr>
              <a:t> because they have moving </a:t>
            </a:r>
            <a:r>
              <a:rPr lang="en-US" altLang="en-US" sz="2400" b="1" dirty="0">
                <a:latin typeface="Calibri" panose="020F0502020204030204" pitchFamily="34" charset="0"/>
                <a:cs typeface="Calibri" panose="020F0502020204030204" pitchFamily="34" charset="0"/>
              </a:rPr>
              <a:t>mechanical</a:t>
            </a:r>
            <a:r>
              <a:rPr lang="en-US" altLang="en-US" sz="2400" dirty="0">
                <a:latin typeface="Calibri" panose="020F0502020204030204" pitchFamily="34" charset="0"/>
                <a:cs typeface="Calibri" panose="020F0502020204030204" pitchFamily="34" charset="0"/>
              </a:rPr>
              <a:t> parts compared to the </a:t>
            </a:r>
            <a:r>
              <a:rPr lang="en-US" sz="2400" dirty="0">
                <a:latin typeface="Calibri" panose="020F0502020204030204" pitchFamily="34" charset="0"/>
                <a:cs typeface="Calibri" panose="020F0502020204030204" pitchFamily="34" charset="0"/>
              </a:rPr>
              <a:t>purely electronic media</a:t>
            </a:r>
            <a:r>
              <a:rPr lang="en-US" altLang="en-US" sz="2400" dirty="0">
                <a:latin typeface="Calibri" panose="020F0502020204030204" pitchFamily="34" charset="0"/>
                <a:cs typeface="Calibri" panose="020F0502020204030204" pitchFamily="34" charset="0"/>
              </a:rPr>
              <a:t>.</a:t>
            </a:r>
          </a:p>
          <a:p>
            <a:r>
              <a:rPr lang="en-US" altLang="en-US" sz="2400" b="1" dirty="0">
                <a:latin typeface="Calibri" panose="020F0502020204030204" pitchFamily="34" charset="0"/>
                <a:cs typeface="Calibri" panose="020F0502020204030204" pitchFamily="34" charset="0"/>
              </a:rPr>
              <a:t>One</a:t>
            </a:r>
            <a:r>
              <a:rPr lang="en-US" altLang="en-US" sz="2400" dirty="0">
                <a:latin typeface="Calibri" panose="020F0502020204030204" pitchFamily="34" charset="0"/>
                <a:cs typeface="Calibri" panose="020F0502020204030204" pitchFamily="34" charset="0"/>
              </a:rPr>
              <a:t> disk access is worth </a:t>
            </a:r>
            <a:r>
              <a:rPr lang="en-US" altLang="en-US" sz="2400" b="1" dirty="0">
                <a:latin typeface="Calibri" panose="020F0502020204030204" pitchFamily="34" charset="0"/>
                <a:cs typeface="Calibri" panose="020F0502020204030204" pitchFamily="34" charset="0"/>
              </a:rPr>
              <a:t>thousands</a:t>
            </a:r>
            <a:r>
              <a:rPr lang="en-US" altLang="en-US" sz="2400" dirty="0">
                <a:latin typeface="Calibri" panose="020F0502020204030204" pitchFamily="34" charset="0"/>
                <a:cs typeface="Calibri" panose="020F0502020204030204" pitchFamily="34" charset="0"/>
              </a:rPr>
              <a:t> of instructions. </a:t>
            </a:r>
          </a:p>
          <a:p>
            <a:r>
              <a:rPr lang="en-US" altLang="en-US" sz="2400" dirty="0">
                <a:latin typeface="Calibri" panose="020F0502020204030204" pitchFamily="34" charset="0"/>
                <a:cs typeface="Calibri" panose="020F0502020204030204" pitchFamily="34" charset="0"/>
              </a:rPr>
              <a:t>The number of disk accesses will dominate the running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4624"/>
            <a:ext cx="7486600" cy="1143000"/>
          </a:xfrm>
        </p:spPr>
        <p:txBody>
          <a:bodyPr/>
          <a:lstStyle/>
          <a:p>
            <a:r>
              <a:rPr lang="en-US" sz="2400" dirty="0">
                <a:solidFill>
                  <a:srgbClr val="00B050"/>
                </a:solidFill>
                <a:latin typeface="Calibri" panose="020F0502020204030204" pitchFamily="34" charset="0"/>
                <a:cs typeface="Calibri" panose="020F0502020204030204" pitchFamily="34" charset="0"/>
              </a:rPr>
              <a:t>Insert the following letters into an empty B-tree of order 5: C N G A H E K Q M F W L T Z D P R X Y S</a:t>
            </a:r>
          </a:p>
        </p:txBody>
      </p:sp>
      <p:pic>
        <p:nvPicPr>
          <p:cNvPr id="4" name="Picture 3"/>
          <p:cNvPicPr>
            <a:picLocks noChangeAspect="1"/>
          </p:cNvPicPr>
          <p:nvPr/>
        </p:nvPicPr>
        <p:blipFill>
          <a:blip r:embed="rId2"/>
          <a:stretch>
            <a:fillRect/>
          </a:stretch>
        </p:blipFill>
        <p:spPr>
          <a:xfrm>
            <a:off x="3543300" y="3645024"/>
            <a:ext cx="2057400" cy="1028700"/>
          </a:xfrm>
          <a:prstGeom prst="rect">
            <a:avLst/>
          </a:prstGeom>
        </p:spPr>
      </p:pic>
      <p:sp>
        <p:nvSpPr>
          <p:cNvPr id="5" name="Rectangle 4"/>
          <p:cNvSpPr/>
          <p:nvPr/>
        </p:nvSpPr>
        <p:spPr>
          <a:xfrm>
            <a:off x="685800" y="1124744"/>
            <a:ext cx="7918648" cy="2308324"/>
          </a:xfrm>
          <a:prstGeom prst="rect">
            <a:avLst/>
          </a:prstGeom>
        </p:spPr>
        <p:txBody>
          <a:bodyPr wrap="square">
            <a:spAutoFit/>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Order 5 means that a node can have a maximum of 5 children and 4 keys. </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All nodes other than the root must have a minimum of 2 keys. </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The first 4 letters get inserted into the same node, resulting in this picture:</a:t>
            </a:r>
          </a:p>
        </p:txBody>
      </p:sp>
    </p:spTree>
    <p:extLst>
      <p:ext uri="{BB962C8B-B14F-4D97-AF65-F5344CB8AC3E}">
        <p14:creationId xmlns:p14="http://schemas.microsoft.com/office/powerpoint/2010/main" val="610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7823" y="1340768"/>
            <a:ext cx="3086100" cy="2057400"/>
          </a:xfrm>
          <a:prstGeom prst="rect">
            <a:avLst/>
          </a:prstGeom>
        </p:spPr>
      </p:pic>
      <p:sp>
        <p:nvSpPr>
          <p:cNvPr id="5" name="Rectangle 4"/>
          <p:cNvSpPr/>
          <p:nvPr/>
        </p:nvSpPr>
        <p:spPr>
          <a:xfrm>
            <a:off x="459964" y="188640"/>
            <a:ext cx="8141817"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When we try to insert the H, we find no room in this node, so we split it into 2 nodes, moving the median item G up into a new root node. </a:t>
            </a:r>
          </a:p>
        </p:txBody>
      </p:sp>
      <p:sp>
        <p:nvSpPr>
          <p:cNvPr id="6" name="Rectangle 5"/>
          <p:cNvSpPr/>
          <p:nvPr/>
        </p:nvSpPr>
        <p:spPr>
          <a:xfrm>
            <a:off x="535762" y="3356992"/>
            <a:ext cx="7990222" cy="83099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Inserting E, K, and Q proceeds without requiring any splits:</a:t>
            </a:r>
          </a:p>
          <a:p>
            <a:endParaRPr lang="en-US" dirty="0">
              <a:latin typeface="Calibri" panose="020F0502020204030204" pitchFamily="34" charset="0"/>
              <a:cs typeface="Calibri" panose="020F0502020204030204" pitchFamily="34" charset="0"/>
            </a:endParaRPr>
          </a:p>
        </p:txBody>
      </p:sp>
      <p:pic>
        <p:nvPicPr>
          <p:cNvPr id="34818" name="Picture 2"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005064"/>
            <a:ext cx="41148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20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3548" y="140439"/>
            <a:ext cx="8280920"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Inserting M requires a split. Note that M happens to be the median key and so is moved up into the parent node.</a:t>
            </a:r>
          </a:p>
          <a:p>
            <a:endParaRPr lang="en-US" dirty="0">
              <a:latin typeface="Calibri" panose="020F0502020204030204" pitchFamily="34" charset="0"/>
              <a:cs typeface="Calibri" panose="020F0502020204030204" pitchFamily="34" charset="0"/>
            </a:endParaRPr>
          </a:p>
        </p:txBody>
      </p:sp>
      <p:pic>
        <p:nvPicPr>
          <p:cNvPr id="47106" name="Picture 2"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458" y="980728"/>
            <a:ext cx="4114800" cy="2057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7544" y="3068960"/>
            <a:ext cx="8352928" cy="769441"/>
          </a:xfrm>
          <a:prstGeom prst="rect">
            <a:avLst/>
          </a:prstGeom>
        </p:spPr>
        <p:txBody>
          <a:bodyPr wrap="square">
            <a:spAutoFit/>
          </a:bodyPr>
          <a:lstStyle/>
          <a:p>
            <a:r>
              <a:rPr lang="en-US" sz="2000" dirty="0">
                <a:solidFill>
                  <a:srgbClr val="000000"/>
                </a:solidFill>
                <a:latin typeface="Calibri" panose="020F0502020204030204" pitchFamily="34" charset="0"/>
                <a:cs typeface="Calibri" panose="020F0502020204030204" pitchFamily="34" charset="0"/>
              </a:rPr>
              <a:t>The letters F, W, L, and T are then added without needing any split.</a:t>
            </a:r>
          </a:p>
          <a:p>
            <a:endParaRPr lang="en-US" dirty="0">
              <a:latin typeface="Calibri" panose="020F0502020204030204" pitchFamily="34" charset="0"/>
              <a:cs typeface="Calibri" panose="020F0502020204030204" pitchFamily="34" charset="0"/>
            </a:endParaRPr>
          </a:p>
        </p:txBody>
      </p:sp>
      <p:pic>
        <p:nvPicPr>
          <p:cNvPr id="47108" name="Picture 4"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08" y="3717032"/>
            <a:ext cx="61722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57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683" y="0"/>
            <a:ext cx="8568952" cy="101566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When Z is added, the rightmost leaf must be split. The median item T is moved up into the parent node. Note that by moving up the median key, the tree is kept fairly balanced, with 2 keys in each of the resulting nodes.</a:t>
            </a:r>
          </a:p>
        </p:txBody>
      </p:sp>
      <p:pic>
        <p:nvPicPr>
          <p:cNvPr id="48130" name="Picture 2"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172200" cy="2057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9699" y="3429000"/>
            <a:ext cx="8424936" cy="1015663"/>
          </a:xfrm>
          <a:prstGeom prst="rect">
            <a:avLst/>
          </a:prstGeom>
        </p:spPr>
        <p:txBody>
          <a:bodyPr wrap="square">
            <a:spAutoFit/>
          </a:bodyPr>
          <a:lstStyle/>
          <a:p>
            <a:r>
              <a:rPr lang="en-US" sz="2000" dirty="0">
                <a:solidFill>
                  <a:srgbClr val="000000"/>
                </a:solidFill>
                <a:latin typeface="Calibri" panose="020F0502020204030204" pitchFamily="34" charset="0"/>
                <a:cs typeface="Calibri" panose="020F0502020204030204" pitchFamily="34" charset="0"/>
              </a:rPr>
              <a:t>The insertion of D causes the leftmost leaf to be split. D happens to be the median key and so is the one moved up into the parent node. The letters P, R, X, and Y are then added without any need of splitting:</a:t>
            </a:r>
            <a:endParaRPr lang="en-US" dirty="0">
              <a:latin typeface="Calibri" panose="020F0502020204030204" pitchFamily="34" charset="0"/>
              <a:cs typeface="Calibri" panose="020F0502020204030204" pitchFamily="34" charset="0"/>
            </a:endParaRPr>
          </a:p>
        </p:txBody>
      </p:sp>
      <p:pic>
        <p:nvPicPr>
          <p:cNvPr id="48132" name="Picture 4" descr="[B-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717" y="4581128"/>
            <a:ext cx="72009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170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773" y="323701"/>
            <a:ext cx="8352928" cy="1323439"/>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Finally, when S is added, the node with N, P, Q, and R splits, sending the median Q up to the parent. However, the parent node is full, so it splits, sending the median M up to form a new root node. Note how the 3 pointers from the old parent node stay in the revised node that contains D and G.</a:t>
            </a:r>
          </a:p>
        </p:txBody>
      </p:sp>
      <p:pic>
        <p:nvPicPr>
          <p:cNvPr id="49154" name="Picture 2" descr="[B-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99" y="1844824"/>
            <a:ext cx="761047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36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8928992" cy="1143000"/>
          </a:xfrm>
        </p:spPr>
        <p:txBody>
          <a:bodyPr/>
          <a:lstStyle/>
          <a:p>
            <a:r>
              <a:rPr lang="en-US" sz="2800" dirty="0">
                <a:solidFill>
                  <a:srgbClr val="00B050"/>
                </a:solidFill>
                <a:latin typeface="Calibri" panose="020F0502020204030204" pitchFamily="34" charset="0"/>
                <a:cs typeface="Calibri" panose="020F0502020204030204" pitchFamily="34" charset="0"/>
              </a:rPr>
              <a:t>Insert the following letters into an empty B-tree of order 5:</a:t>
            </a:r>
            <a:br>
              <a:rPr lang="en-US" sz="2800" dirty="0">
                <a:solidFill>
                  <a:srgbClr val="00B050"/>
                </a:solidFill>
                <a:latin typeface="Calibri" panose="020F0502020204030204" pitchFamily="34" charset="0"/>
                <a:cs typeface="Calibri" panose="020F0502020204030204" pitchFamily="34" charset="0"/>
              </a:rPr>
            </a:br>
            <a:r>
              <a:rPr lang="en-US" sz="2800" dirty="0">
                <a:solidFill>
                  <a:srgbClr val="00B050"/>
                </a:solidFill>
                <a:latin typeface="Calibri" panose="020F0502020204030204" pitchFamily="34" charset="0"/>
                <a:cs typeface="Calibri" panose="020F0502020204030204" pitchFamily="34" charset="0"/>
              </a:rPr>
              <a:t>A G F B K D H M J E S I R X C L N T U P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8030696" cy="2924583"/>
          </a:xfrm>
          <a:prstGeom prst="rect">
            <a:avLst/>
          </a:prstGeom>
        </p:spPr>
      </p:pic>
    </p:spTree>
    <p:extLst>
      <p:ext uri="{BB962C8B-B14F-4D97-AF65-F5344CB8AC3E}">
        <p14:creationId xmlns:p14="http://schemas.microsoft.com/office/powerpoint/2010/main" val="262573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457200" y="228600"/>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B050"/>
                </a:solidFill>
                <a:latin typeface="Calibri" panose="020F0502020204030204" pitchFamily="34" charset="0"/>
                <a:cs typeface="Calibri" panose="020F0502020204030204" pitchFamily="34" charset="0"/>
              </a:rPr>
              <a:t>Insert 50, 19, 21, 66, 84, 29, and 54 into a B-Tree with order 3</a:t>
            </a:r>
          </a:p>
        </p:txBody>
      </p:sp>
      <p:sp>
        <p:nvSpPr>
          <p:cNvPr id="4101" name="Rectangle 5"/>
          <p:cNvSpPr>
            <a:spLocks noChangeArrowheads="1"/>
          </p:cNvSpPr>
          <p:nvPr/>
        </p:nvSpPr>
        <p:spPr bwMode="auto">
          <a:xfrm>
            <a:off x="442664" y="12500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50</a:t>
            </a:r>
          </a:p>
        </p:txBody>
      </p:sp>
      <p:sp>
        <p:nvSpPr>
          <p:cNvPr id="4102" name="Rectangle 6"/>
          <p:cNvSpPr>
            <a:spLocks noChangeArrowheads="1"/>
          </p:cNvSpPr>
          <p:nvPr/>
        </p:nvSpPr>
        <p:spPr bwMode="auto">
          <a:xfrm>
            <a:off x="1585664" y="1250032"/>
            <a:ext cx="838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19</a:t>
            </a:r>
            <a:r>
              <a:rPr lang="en-US" altLang="en-US" sz="1600" b="1">
                <a:latin typeface="Calibri" panose="020F0502020204030204" pitchFamily="34" charset="0"/>
                <a:cs typeface="Calibri" panose="020F0502020204030204" pitchFamily="34" charset="0"/>
              </a:rPr>
              <a:t>, 50</a:t>
            </a:r>
          </a:p>
        </p:txBody>
      </p:sp>
      <p:sp>
        <p:nvSpPr>
          <p:cNvPr id="4103" name="AutoShape 7"/>
          <p:cNvSpPr>
            <a:spLocks noChangeArrowheads="1"/>
          </p:cNvSpPr>
          <p:nvPr/>
        </p:nvSpPr>
        <p:spPr bwMode="auto">
          <a:xfrm>
            <a:off x="976064" y="13262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04" name="AutoShape 8"/>
          <p:cNvSpPr>
            <a:spLocks noChangeArrowheads="1"/>
          </p:cNvSpPr>
          <p:nvPr/>
        </p:nvSpPr>
        <p:spPr bwMode="auto">
          <a:xfrm>
            <a:off x="2652464" y="13262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05" name="Rectangle 9"/>
          <p:cNvSpPr>
            <a:spLocks noChangeArrowheads="1"/>
          </p:cNvSpPr>
          <p:nvPr/>
        </p:nvSpPr>
        <p:spPr bwMode="auto">
          <a:xfrm>
            <a:off x="3338264" y="1250032"/>
            <a:ext cx="1295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r>
              <a:rPr lang="en-US" altLang="en-US" sz="1600" b="1">
                <a:solidFill>
                  <a:srgbClr val="FF0000"/>
                </a:solidFill>
                <a:latin typeface="Calibri" panose="020F0502020204030204" pitchFamily="34" charset="0"/>
                <a:cs typeface="Calibri" panose="020F0502020204030204" pitchFamily="34" charset="0"/>
              </a:rPr>
              <a:t> 21</a:t>
            </a:r>
            <a:r>
              <a:rPr lang="en-US" altLang="en-US" sz="1600" b="1">
                <a:latin typeface="Calibri" panose="020F0502020204030204" pitchFamily="34" charset="0"/>
                <a:cs typeface="Calibri" panose="020F0502020204030204" pitchFamily="34" charset="0"/>
              </a:rPr>
              <a:t>, 50</a:t>
            </a:r>
          </a:p>
        </p:txBody>
      </p:sp>
      <p:sp>
        <p:nvSpPr>
          <p:cNvPr id="4106" name="Rectangle 10"/>
          <p:cNvSpPr>
            <a:spLocks noChangeArrowheads="1"/>
          </p:cNvSpPr>
          <p:nvPr/>
        </p:nvSpPr>
        <p:spPr bwMode="auto">
          <a:xfrm>
            <a:off x="7681664" y="945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21</a:t>
            </a:r>
          </a:p>
        </p:txBody>
      </p:sp>
      <p:sp>
        <p:nvSpPr>
          <p:cNvPr id="4107" name="Rectangle 11"/>
          <p:cNvSpPr>
            <a:spLocks noChangeArrowheads="1"/>
          </p:cNvSpPr>
          <p:nvPr/>
        </p:nvSpPr>
        <p:spPr bwMode="auto">
          <a:xfrm>
            <a:off x="7300664" y="1554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08" name="Rectangle 12"/>
          <p:cNvSpPr>
            <a:spLocks noChangeArrowheads="1"/>
          </p:cNvSpPr>
          <p:nvPr/>
        </p:nvSpPr>
        <p:spPr bwMode="auto">
          <a:xfrm>
            <a:off x="8062664" y="1554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50</a:t>
            </a:r>
          </a:p>
        </p:txBody>
      </p:sp>
      <p:cxnSp>
        <p:nvCxnSpPr>
          <p:cNvPr id="4109" name="AutoShape 13"/>
          <p:cNvCxnSpPr>
            <a:cxnSpLocks noChangeShapeType="1"/>
            <a:stCxn id="4106" idx="2"/>
            <a:endCxn id="4107" idx="0"/>
          </p:cNvCxnSpPr>
          <p:nvPr/>
        </p:nvCxnSpPr>
        <p:spPr bwMode="auto">
          <a:xfrm flipH="1">
            <a:off x="7491164" y="1250032"/>
            <a:ext cx="3810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0" name="AutoShape 14"/>
          <p:cNvCxnSpPr>
            <a:cxnSpLocks noChangeShapeType="1"/>
            <a:stCxn id="4106" idx="2"/>
            <a:endCxn id="4108" idx="0"/>
          </p:cNvCxnSpPr>
          <p:nvPr/>
        </p:nvCxnSpPr>
        <p:spPr bwMode="auto">
          <a:xfrm>
            <a:off x="7872164" y="1250032"/>
            <a:ext cx="3810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1" name="Rectangle 15"/>
          <p:cNvSpPr>
            <a:spLocks noChangeArrowheads="1"/>
          </p:cNvSpPr>
          <p:nvPr/>
        </p:nvSpPr>
        <p:spPr bwMode="auto">
          <a:xfrm>
            <a:off x="5395664" y="1554832"/>
            <a:ext cx="1295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r>
              <a:rPr lang="en-US" altLang="en-US" sz="1600" b="1">
                <a:solidFill>
                  <a:srgbClr val="FF0000"/>
                </a:solidFill>
                <a:latin typeface="Calibri" panose="020F0502020204030204" pitchFamily="34" charset="0"/>
                <a:cs typeface="Calibri" panose="020F0502020204030204" pitchFamily="34" charset="0"/>
              </a:rPr>
              <a:t> 21</a:t>
            </a:r>
            <a:r>
              <a:rPr lang="en-US" altLang="en-US" sz="1600" b="1">
                <a:latin typeface="Calibri" panose="020F0502020204030204" pitchFamily="34" charset="0"/>
                <a:cs typeface="Calibri" panose="020F0502020204030204" pitchFamily="34" charset="0"/>
              </a:rPr>
              <a:t>, 50</a:t>
            </a:r>
          </a:p>
        </p:txBody>
      </p:sp>
      <p:sp>
        <p:nvSpPr>
          <p:cNvPr id="4112" name="Rectangle 16"/>
          <p:cNvSpPr>
            <a:spLocks noChangeArrowheads="1"/>
          </p:cNvSpPr>
          <p:nvPr/>
        </p:nvSpPr>
        <p:spPr bwMode="auto">
          <a:xfrm>
            <a:off x="5852864" y="945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b="1">
              <a:solidFill>
                <a:srgbClr val="FF0000"/>
              </a:solidFill>
              <a:latin typeface="Calibri" panose="020F0502020204030204" pitchFamily="34" charset="0"/>
              <a:cs typeface="Calibri" panose="020F0502020204030204" pitchFamily="34" charset="0"/>
            </a:endParaRPr>
          </a:p>
        </p:txBody>
      </p:sp>
      <p:cxnSp>
        <p:nvCxnSpPr>
          <p:cNvPr id="4115" name="AutoShape 19"/>
          <p:cNvCxnSpPr>
            <a:cxnSpLocks noChangeShapeType="1"/>
            <a:stCxn id="4112" idx="2"/>
            <a:endCxn id="4111" idx="0"/>
          </p:cNvCxnSpPr>
          <p:nvPr/>
        </p:nvCxnSpPr>
        <p:spPr bwMode="auto">
          <a:xfrm>
            <a:off x="6043364" y="1250032"/>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6" name="Rectangle 20"/>
          <p:cNvSpPr>
            <a:spLocks noChangeArrowheads="1"/>
          </p:cNvSpPr>
          <p:nvPr/>
        </p:nvSpPr>
        <p:spPr bwMode="auto">
          <a:xfrm>
            <a:off x="7529264" y="26216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a:t>
            </a:r>
          </a:p>
        </p:txBody>
      </p:sp>
      <p:sp>
        <p:nvSpPr>
          <p:cNvPr id="4117" name="Rectangle 21"/>
          <p:cNvSpPr>
            <a:spLocks noChangeArrowheads="1"/>
          </p:cNvSpPr>
          <p:nvPr/>
        </p:nvSpPr>
        <p:spPr bwMode="auto">
          <a:xfrm>
            <a:off x="71482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18" name="Rectangle 22"/>
          <p:cNvSpPr>
            <a:spLocks noChangeArrowheads="1"/>
          </p:cNvSpPr>
          <p:nvPr/>
        </p:nvSpPr>
        <p:spPr bwMode="auto">
          <a:xfrm>
            <a:off x="7910264" y="3231232"/>
            <a:ext cx="762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50, </a:t>
            </a:r>
            <a:r>
              <a:rPr lang="en-US" altLang="en-US" sz="1600" b="1">
                <a:solidFill>
                  <a:srgbClr val="FF0000"/>
                </a:solidFill>
                <a:latin typeface="Calibri" panose="020F0502020204030204" pitchFamily="34" charset="0"/>
                <a:cs typeface="Calibri" panose="020F0502020204030204" pitchFamily="34" charset="0"/>
              </a:rPr>
              <a:t>66</a:t>
            </a:r>
          </a:p>
        </p:txBody>
      </p:sp>
      <p:cxnSp>
        <p:nvCxnSpPr>
          <p:cNvPr id="4119" name="AutoShape 23"/>
          <p:cNvCxnSpPr>
            <a:cxnSpLocks noChangeShapeType="1"/>
            <a:stCxn id="4116" idx="2"/>
            <a:endCxn id="4117" idx="0"/>
          </p:cNvCxnSpPr>
          <p:nvPr/>
        </p:nvCxnSpPr>
        <p:spPr bwMode="auto">
          <a:xfrm flipH="1">
            <a:off x="7338764" y="2926432"/>
            <a:ext cx="3810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0" name="AutoShape 24"/>
          <p:cNvCxnSpPr>
            <a:cxnSpLocks noChangeShapeType="1"/>
            <a:stCxn id="4116" idx="2"/>
            <a:endCxn id="4118" idx="0"/>
          </p:cNvCxnSpPr>
          <p:nvPr/>
        </p:nvCxnSpPr>
        <p:spPr bwMode="auto">
          <a:xfrm>
            <a:off x="7719764" y="2926432"/>
            <a:ext cx="5715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21" name="AutoShape 25"/>
          <p:cNvSpPr>
            <a:spLocks noChangeArrowheads="1"/>
          </p:cNvSpPr>
          <p:nvPr/>
        </p:nvSpPr>
        <p:spPr bwMode="auto">
          <a:xfrm rot="5400000">
            <a:off x="8443664" y="21644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22" name="Rectangle 26"/>
          <p:cNvSpPr>
            <a:spLocks noChangeArrowheads="1"/>
          </p:cNvSpPr>
          <p:nvPr/>
        </p:nvSpPr>
        <p:spPr bwMode="auto">
          <a:xfrm>
            <a:off x="5395664" y="26216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a:t>
            </a:r>
          </a:p>
        </p:txBody>
      </p:sp>
      <p:sp>
        <p:nvSpPr>
          <p:cNvPr id="4123" name="Rectangle 27"/>
          <p:cNvSpPr>
            <a:spLocks noChangeArrowheads="1"/>
          </p:cNvSpPr>
          <p:nvPr/>
        </p:nvSpPr>
        <p:spPr bwMode="auto">
          <a:xfrm>
            <a:off x="50146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24" name="Rectangle 28"/>
          <p:cNvSpPr>
            <a:spLocks noChangeArrowheads="1"/>
          </p:cNvSpPr>
          <p:nvPr/>
        </p:nvSpPr>
        <p:spPr bwMode="auto">
          <a:xfrm>
            <a:off x="5776664" y="3231232"/>
            <a:ext cx="990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50, 66, </a:t>
            </a:r>
            <a:r>
              <a:rPr lang="en-US" altLang="en-US" sz="1600" b="1">
                <a:solidFill>
                  <a:srgbClr val="FF0000"/>
                </a:solidFill>
                <a:latin typeface="Calibri" panose="020F0502020204030204" pitchFamily="34" charset="0"/>
                <a:cs typeface="Calibri" panose="020F0502020204030204" pitchFamily="34" charset="0"/>
              </a:rPr>
              <a:t>84</a:t>
            </a:r>
          </a:p>
        </p:txBody>
      </p:sp>
      <p:cxnSp>
        <p:nvCxnSpPr>
          <p:cNvPr id="4125" name="AutoShape 29"/>
          <p:cNvCxnSpPr>
            <a:cxnSpLocks noChangeShapeType="1"/>
            <a:stCxn id="4122" idx="2"/>
            <a:endCxn id="4123" idx="0"/>
          </p:cNvCxnSpPr>
          <p:nvPr/>
        </p:nvCxnSpPr>
        <p:spPr bwMode="auto">
          <a:xfrm flipH="1">
            <a:off x="5205164" y="2926432"/>
            <a:ext cx="3810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6" name="AutoShape 30"/>
          <p:cNvCxnSpPr>
            <a:cxnSpLocks noChangeShapeType="1"/>
            <a:stCxn id="4122" idx="2"/>
            <a:endCxn id="4124" idx="0"/>
          </p:cNvCxnSpPr>
          <p:nvPr/>
        </p:nvCxnSpPr>
        <p:spPr bwMode="auto">
          <a:xfrm>
            <a:off x="5586164" y="2926432"/>
            <a:ext cx="68580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27" name="Rectangle 31"/>
          <p:cNvSpPr>
            <a:spLocks noChangeArrowheads="1"/>
          </p:cNvSpPr>
          <p:nvPr/>
        </p:nvSpPr>
        <p:spPr bwMode="auto">
          <a:xfrm>
            <a:off x="3185864" y="2621632"/>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21, 66</a:t>
            </a:r>
          </a:p>
        </p:txBody>
      </p:sp>
      <p:sp>
        <p:nvSpPr>
          <p:cNvPr id="4128" name="Rectangle 32"/>
          <p:cNvSpPr>
            <a:spLocks noChangeArrowheads="1"/>
          </p:cNvSpPr>
          <p:nvPr/>
        </p:nvSpPr>
        <p:spPr bwMode="auto">
          <a:xfrm>
            <a:off x="28048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29" name="Rectangle 33"/>
          <p:cNvSpPr>
            <a:spLocks noChangeArrowheads="1"/>
          </p:cNvSpPr>
          <p:nvPr/>
        </p:nvSpPr>
        <p:spPr bwMode="auto">
          <a:xfrm>
            <a:off x="34906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50</a:t>
            </a:r>
          </a:p>
        </p:txBody>
      </p:sp>
      <p:sp>
        <p:nvSpPr>
          <p:cNvPr id="4130" name="Rectangle 34"/>
          <p:cNvSpPr>
            <a:spLocks noChangeArrowheads="1"/>
          </p:cNvSpPr>
          <p:nvPr/>
        </p:nvSpPr>
        <p:spPr bwMode="auto">
          <a:xfrm>
            <a:off x="41002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FF0000"/>
                </a:solidFill>
                <a:latin typeface="Calibri" panose="020F0502020204030204" pitchFamily="34" charset="0"/>
                <a:cs typeface="Calibri" panose="020F0502020204030204" pitchFamily="34" charset="0"/>
              </a:rPr>
              <a:t>84</a:t>
            </a:r>
          </a:p>
        </p:txBody>
      </p:sp>
      <p:sp>
        <p:nvSpPr>
          <p:cNvPr id="4131" name="Line 35"/>
          <p:cNvSpPr>
            <a:spLocks noChangeShapeType="1"/>
          </p:cNvSpPr>
          <p:nvPr/>
        </p:nvSpPr>
        <p:spPr bwMode="auto">
          <a:xfrm flipH="1">
            <a:off x="3033464" y="2926432"/>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32" name="Line 36"/>
          <p:cNvSpPr>
            <a:spLocks noChangeShapeType="1"/>
          </p:cNvSpPr>
          <p:nvPr/>
        </p:nvSpPr>
        <p:spPr bwMode="auto">
          <a:xfrm>
            <a:off x="3643064" y="29264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33" name="Line 37"/>
          <p:cNvSpPr>
            <a:spLocks noChangeShapeType="1"/>
          </p:cNvSpPr>
          <p:nvPr/>
        </p:nvSpPr>
        <p:spPr bwMode="auto">
          <a:xfrm>
            <a:off x="4024064" y="292643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34" name="AutoShape 38"/>
          <p:cNvSpPr>
            <a:spLocks noChangeArrowheads="1"/>
          </p:cNvSpPr>
          <p:nvPr/>
        </p:nvSpPr>
        <p:spPr bwMode="auto">
          <a:xfrm>
            <a:off x="4862264" y="13262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35" name="AutoShape 39"/>
          <p:cNvSpPr>
            <a:spLocks noChangeArrowheads="1"/>
          </p:cNvSpPr>
          <p:nvPr/>
        </p:nvSpPr>
        <p:spPr bwMode="auto">
          <a:xfrm>
            <a:off x="6767264" y="13262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36" name="AutoShape 40"/>
          <p:cNvSpPr>
            <a:spLocks noChangeArrowheads="1"/>
          </p:cNvSpPr>
          <p:nvPr/>
        </p:nvSpPr>
        <p:spPr bwMode="auto">
          <a:xfrm rot="10800000">
            <a:off x="6462464" y="27740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37" name="AutoShape 41"/>
          <p:cNvSpPr>
            <a:spLocks noChangeArrowheads="1"/>
          </p:cNvSpPr>
          <p:nvPr/>
        </p:nvSpPr>
        <p:spPr bwMode="auto">
          <a:xfrm rot="10800000">
            <a:off x="4557464" y="27740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38" name="Rectangle 42"/>
          <p:cNvSpPr>
            <a:spLocks noChangeArrowheads="1"/>
          </p:cNvSpPr>
          <p:nvPr/>
        </p:nvSpPr>
        <p:spPr bwMode="auto">
          <a:xfrm>
            <a:off x="899864" y="2621632"/>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21, 66</a:t>
            </a:r>
          </a:p>
        </p:txBody>
      </p:sp>
      <p:sp>
        <p:nvSpPr>
          <p:cNvPr id="4139" name="Rectangle 43"/>
          <p:cNvSpPr>
            <a:spLocks noChangeArrowheads="1"/>
          </p:cNvSpPr>
          <p:nvPr/>
        </p:nvSpPr>
        <p:spPr bwMode="auto">
          <a:xfrm>
            <a:off x="2902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40" name="Rectangle 44"/>
          <p:cNvSpPr>
            <a:spLocks noChangeArrowheads="1"/>
          </p:cNvSpPr>
          <p:nvPr/>
        </p:nvSpPr>
        <p:spPr bwMode="auto">
          <a:xfrm>
            <a:off x="976064" y="3231232"/>
            <a:ext cx="838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29</a:t>
            </a:r>
            <a:r>
              <a:rPr lang="en-US" altLang="en-US" sz="1600" b="1">
                <a:latin typeface="Calibri" panose="020F0502020204030204" pitchFamily="34" charset="0"/>
                <a:cs typeface="Calibri" panose="020F0502020204030204" pitchFamily="34" charset="0"/>
              </a:rPr>
              <a:t>, 50</a:t>
            </a:r>
          </a:p>
        </p:txBody>
      </p:sp>
      <p:sp>
        <p:nvSpPr>
          <p:cNvPr id="4141" name="Rectangle 45"/>
          <p:cNvSpPr>
            <a:spLocks noChangeArrowheads="1"/>
          </p:cNvSpPr>
          <p:nvPr/>
        </p:nvSpPr>
        <p:spPr bwMode="auto">
          <a:xfrm>
            <a:off x="2119064" y="3231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84</a:t>
            </a:r>
          </a:p>
        </p:txBody>
      </p:sp>
      <p:sp>
        <p:nvSpPr>
          <p:cNvPr id="4142" name="Line 46"/>
          <p:cNvSpPr>
            <a:spLocks noChangeShapeType="1"/>
          </p:cNvSpPr>
          <p:nvPr/>
        </p:nvSpPr>
        <p:spPr bwMode="auto">
          <a:xfrm flipH="1">
            <a:off x="518864" y="2926432"/>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43" name="Line 47"/>
          <p:cNvSpPr>
            <a:spLocks noChangeShapeType="1"/>
          </p:cNvSpPr>
          <p:nvPr/>
        </p:nvSpPr>
        <p:spPr bwMode="auto">
          <a:xfrm>
            <a:off x="1357064" y="29264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44" name="Line 48"/>
          <p:cNvSpPr>
            <a:spLocks noChangeShapeType="1"/>
          </p:cNvSpPr>
          <p:nvPr/>
        </p:nvSpPr>
        <p:spPr bwMode="auto">
          <a:xfrm>
            <a:off x="1738064" y="2926432"/>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45" name="AutoShape 49"/>
          <p:cNvSpPr>
            <a:spLocks noChangeArrowheads="1"/>
          </p:cNvSpPr>
          <p:nvPr/>
        </p:nvSpPr>
        <p:spPr bwMode="auto">
          <a:xfrm rot="10800000">
            <a:off x="2347664" y="27740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46" name="Rectangle 50"/>
          <p:cNvSpPr>
            <a:spLocks noChangeArrowheads="1"/>
          </p:cNvSpPr>
          <p:nvPr/>
        </p:nvSpPr>
        <p:spPr bwMode="auto">
          <a:xfrm>
            <a:off x="899864" y="4374232"/>
            <a:ext cx="914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21, 66</a:t>
            </a:r>
          </a:p>
        </p:txBody>
      </p:sp>
      <p:sp>
        <p:nvSpPr>
          <p:cNvPr id="4147" name="Rectangle 51"/>
          <p:cNvSpPr>
            <a:spLocks noChangeArrowheads="1"/>
          </p:cNvSpPr>
          <p:nvPr/>
        </p:nvSpPr>
        <p:spPr bwMode="auto">
          <a:xfrm>
            <a:off x="2902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48" name="Rectangle 52"/>
          <p:cNvSpPr>
            <a:spLocks noChangeArrowheads="1"/>
          </p:cNvSpPr>
          <p:nvPr/>
        </p:nvSpPr>
        <p:spPr bwMode="auto">
          <a:xfrm>
            <a:off x="823664" y="4983832"/>
            <a:ext cx="1143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29, 50, </a:t>
            </a:r>
            <a:r>
              <a:rPr lang="en-US" altLang="en-US" sz="1600" b="1">
                <a:solidFill>
                  <a:srgbClr val="FF0000"/>
                </a:solidFill>
                <a:latin typeface="Calibri" panose="020F0502020204030204" pitchFamily="34" charset="0"/>
                <a:cs typeface="Calibri" panose="020F0502020204030204" pitchFamily="34" charset="0"/>
              </a:rPr>
              <a:t>54</a:t>
            </a:r>
          </a:p>
        </p:txBody>
      </p:sp>
      <p:sp>
        <p:nvSpPr>
          <p:cNvPr id="4149" name="Rectangle 53"/>
          <p:cNvSpPr>
            <a:spLocks noChangeArrowheads="1"/>
          </p:cNvSpPr>
          <p:nvPr/>
        </p:nvSpPr>
        <p:spPr bwMode="auto">
          <a:xfrm>
            <a:off x="21190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84</a:t>
            </a:r>
          </a:p>
        </p:txBody>
      </p:sp>
      <p:sp>
        <p:nvSpPr>
          <p:cNvPr id="4150" name="Line 54"/>
          <p:cNvSpPr>
            <a:spLocks noChangeShapeType="1"/>
          </p:cNvSpPr>
          <p:nvPr/>
        </p:nvSpPr>
        <p:spPr bwMode="auto">
          <a:xfrm flipH="1">
            <a:off x="518864" y="4679032"/>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51" name="Line 55"/>
          <p:cNvSpPr>
            <a:spLocks noChangeShapeType="1"/>
          </p:cNvSpPr>
          <p:nvPr/>
        </p:nvSpPr>
        <p:spPr bwMode="auto">
          <a:xfrm>
            <a:off x="1357064" y="4679032"/>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52" name="Line 56"/>
          <p:cNvSpPr>
            <a:spLocks noChangeShapeType="1"/>
          </p:cNvSpPr>
          <p:nvPr/>
        </p:nvSpPr>
        <p:spPr bwMode="auto">
          <a:xfrm>
            <a:off x="1738064" y="4679032"/>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53" name="AutoShape 57"/>
          <p:cNvSpPr>
            <a:spLocks noChangeArrowheads="1"/>
          </p:cNvSpPr>
          <p:nvPr/>
        </p:nvSpPr>
        <p:spPr bwMode="auto">
          <a:xfrm rot="5400000">
            <a:off x="290264" y="39932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54" name="Rectangle 58"/>
          <p:cNvSpPr>
            <a:spLocks noChangeArrowheads="1"/>
          </p:cNvSpPr>
          <p:nvPr/>
        </p:nvSpPr>
        <p:spPr bwMode="auto">
          <a:xfrm>
            <a:off x="3338264" y="4374232"/>
            <a:ext cx="1219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21, 50, 66</a:t>
            </a:r>
          </a:p>
        </p:txBody>
      </p:sp>
      <p:sp>
        <p:nvSpPr>
          <p:cNvPr id="4155" name="Rectangle 59"/>
          <p:cNvSpPr>
            <a:spLocks noChangeArrowheads="1"/>
          </p:cNvSpPr>
          <p:nvPr/>
        </p:nvSpPr>
        <p:spPr bwMode="auto">
          <a:xfrm>
            <a:off x="28810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57" name="Rectangle 61"/>
          <p:cNvSpPr>
            <a:spLocks noChangeArrowheads="1"/>
          </p:cNvSpPr>
          <p:nvPr/>
        </p:nvSpPr>
        <p:spPr bwMode="auto">
          <a:xfrm>
            <a:off x="47098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84</a:t>
            </a:r>
          </a:p>
        </p:txBody>
      </p:sp>
      <p:sp>
        <p:nvSpPr>
          <p:cNvPr id="4158" name="Line 62"/>
          <p:cNvSpPr>
            <a:spLocks noChangeShapeType="1"/>
          </p:cNvSpPr>
          <p:nvPr/>
        </p:nvSpPr>
        <p:spPr bwMode="auto">
          <a:xfrm flipH="1">
            <a:off x="3109664" y="4679032"/>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59" name="Line 63"/>
          <p:cNvSpPr>
            <a:spLocks noChangeShapeType="1"/>
          </p:cNvSpPr>
          <p:nvPr/>
        </p:nvSpPr>
        <p:spPr bwMode="auto">
          <a:xfrm flipH="1">
            <a:off x="3643064" y="4679032"/>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60" name="Line 64"/>
          <p:cNvSpPr>
            <a:spLocks noChangeShapeType="1"/>
          </p:cNvSpPr>
          <p:nvPr/>
        </p:nvSpPr>
        <p:spPr bwMode="auto">
          <a:xfrm>
            <a:off x="4328864" y="4679032"/>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61" name="AutoShape 65"/>
          <p:cNvSpPr>
            <a:spLocks noChangeArrowheads="1"/>
          </p:cNvSpPr>
          <p:nvPr/>
        </p:nvSpPr>
        <p:spPr bwMode="auto">
          <a:xfrm>
            <a:off x="2423864" y="44504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162" name="Rectangle 66"/>
          <p:cNvSpPr>
            <a:spLocks noChangeArrowheads="1"/>
          </p:cNvSpPr>
          <p:nvPr/>
        </p:nvSpPr>
        <p:spPr bwMode="auto">
          <a:xfrm>
            <a:off x="34144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29</a:t>
            </a:r>
          </a:p>
        </p:txBody>
      </p:sp>
      <p:sp>
        <p:nvSpPr>
          <p:cNvPr id="4163" name="Rectangle 67"/>
          <p:cNvSpPr>
            <a:spLocks noChangeArrowheads="1"/>
          </p:cNvSpPr>
          <p:nvPr/>
        </p:nvSpPr>
        <p:spPr bwMode="auto">
          <a:xfrm>
            <a:off x="4024064" y="49838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54</a:t>
            </a:r>
          </a:p>
        </p:txBody>
      </p:sp>
      <p:sp>
        <p:nvSpPr>
          <p:cNvPr id="4164" name="Line 68"/>
          <p:cNvSpPr>
            <a:spLocks noChangeShapeType="1"/>
          </p:cNvSpPr>
          <p:nvPr/>
        </p:nvSpPr>
        <p:spPr bwMode="auto">
          <a:xfrm>
            <a:off x="3947864" y="4679032"/>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anose="020F0502020204030204" pitchFamily="34" charset="0"/>
              <a:cs typeface="Calibri" panose="020F0502020204030204" pitchFamily="34" charset="0"/>
            </a:endParaRPr>
          </a:p>
        </p:txBody>
      </p:sp>
      <p:sp>
        <p:nvSpPr>
          <p:cNvPr id="4165" name="Rectangle 69"/>
          <p:cNvSpPr>
            <a:spLocks noChangeArrowheads="1"/>
          </p:cNvSpPr>
          <p:nvPr/>
        </p:nvSpPr>
        <p:spPr bwMode="auto">
          <a:xfrm>
            <a:off x="6995864" y="39932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50</a:t>
            </a:r>
          </a:p>
        </p:txBody>
      </p:sp>
      <p:sp>
        <p:nvSpPr>
          <p:cNvPr id="4166" name="Rectangle 70"/>
          <p:cNvSpPr>
            <a:spLocks noChangeArrowheads="1"/>
          </p:cNvSpPr>
          <p:nvPr/>
        </p:nvSpPr>
        <p:spPr bwMode="auto">
          <a:xfrm>
            <a:off x="6310064" y="45266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21</a:t>
            </a:r>
          </a:p>
        </p:txBody>
      </p:sp>
      <p:sp>
        <p:nvSpPr>
          <p:cNvPr id="4167" name="Rectangle 71"/>
          <p:cNvSpPr>
            <a:spLocks noChangeArrowheads="1"/>
          </p:cNvSpPr>
          <p:nvPr/>
        </p:nvSpPr>
        <p:spPr bwMode="auto">
          <a:xfrm>
            <a:off x="7681664" y="45266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66</a:t>
            </a:r>
          </a:p>
        </p:txBody>
      </p:sp>
      <p:sp>
        <p:nvSpPr>
          <p:cNvPr id="4168" name="Rectangle 72"/>
          <p:cNvSpPr>
            <a:spLocks noChangeArrowheads="1"/>
          </p:cNvSpPr>
          <p:nvPr/>
        </p:nvSpPr>
        <p:spPr bwMode="auto">
          <a:xfrm>
            <a:off x="5929064" y="52124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19</a:t>
            </a:r>
          </a:p>
        </p:txBody>
      </p:sp>
      <p:sp>
        <p:nvSpPr>
          <p:cNvPr id="4169" name="Rectangle 73"/>
          <p:cNvSpPr>
            <a:spLocks noChangeArrowheads="1"/>
          </p:cNvSpPr>
          <p:nvPr/>
        </p:nvSpPr>
        <p:spPr bwMode="auto">
          <a:xfrm>
            <a:off x="6614864" y="52124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29</a:t>
            </a:r>
          </a:p>
        </p:txBody>
      </p:sp>
      <p:sp>
        <p:nvSpPr>
          <p:cNvPr id="4170" name="Rectangle 74"/>
          <p:cNvSpPr>
            <a:spLocks noChangeArrowheads="1"/>
          </p:cNvSpPr>
          <p:nvPr/>
        </p:nvSpPr>
        <p:spPr bwMode="auto">
          <a:xfrm>
            <a:off x="7376864" y="52124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solidFill>
                  <a:srgbClr val="FF0000"/>
                </a:solidFill>
                <a:latin typeface="Calibri" panose="020F0502020204030204" pitchFamily="34" charset="0"/>
                <a:cs typeface="Calibri" panose="020F0502020204030204" pitchFamily="34" charset="0"/>
              </a:rPr>
              <a:t>54</a:t>
            </a:r>
          </a:p>
        </p:txBody>
      </p:sp>
      <p:sp>
        <p:nvSpPr>
          <p:cNvPr id="4171" name="Rectangle 75"/>
          <p:cNvSpPr>
            <a:spLocks noChangeArrowheads="1"/>
          </p:cNvSpPr>
          <p:nvPr/>
        </p:nvSpPr>
        <p:spPr bwMode="auto">
          <a:xfrm>
            <a:off x="8062664" y="5212432"/>
            <a:ext cx="381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alibri" panose="020F0502020204030204" pitchFamily="34" charset="0"/>
                <a:cs typeface="Calibri" panose="020F0502020204030204" pitchFamily="34" charset="0"/>
              </a:rPr>
              <a:t>84</a:t>
            </a:r>
          </a:p>
        </p:txBody>
      </p:sp>
      <p:cxnSp>
        <p:nvCxnSpPr>
          <p:cNvPr id="4172" name="AutoShape 76"/>
          <p:cNvCxnSpPr>
            <a:cxnSpLocks noChangeShapeType="1"/>
            <a:stCxn id="4165" idx="2"/>
            <a:endCxn id="4166" idx="0"/>
          </p:cNvCxnSpPr>
          <p:nvPr/>
        </p:nvCxnSpPr>
        <p:spPr bwMode="auto">
          <a:xfrm flipH="1">
            <a:off x="6500564" y="4298032"/>
            <a:ext cx="685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3" name="AutoShape 77"/>
          <p:cNvCxnSpPr>
            <a:cxnSpLocks noChangeShapeType="1"/>
            <a:stCxn id="4165" idx="2"/>
            <a:endCxn id="4167" idx="0"/>
          </p:cNvCxnSpPr>
          <p:nvPr/>
        </p:nvCxnSpPr>
        <p:spPr bwMode="auto">
          <a:xfrm>
            <a:off x="7186364" y="4298032"/>
            <a:ext cx="685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4" name="AutoShape 78"/>
          <p:cNvCxnSpPr>
            <a:cxnSpLocks noChangeShapeType="1"/>
            <a:stCxn id="4166" idx="2"/>
            <a:endCxn id="4168" idx="0"/>
          </p:cNvCxnSpPr>
          <p:nvPr/>
        </p:nvCxnSpPr>
        <p:spPr bwMode="auto">
          <a:xfrm flipH="1">
            <a:off x="6119564" y="4831432"/>
            <a:ext cx="3810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5" name="AutoShape 79"/>
          <p:cNvCxnSpPr>
            <a:cxnSpLocks noChangeShapeType="1"/>
            <a:stCxn id="4166" idx="2"/>
            <a:endCxn id="4169" idx="0"/>
          </p:cNvCxnSpPr>
          <p:nvPr/>
        </p:nvCxnSpPr>
        <p:spPr bwMode="auto">
          <a:xfrm>
            <a:off x="6500564" y="4831432"/>
            <a:ext cx="3048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6" name="AutoShape 80"/>
          <p:cNvCxnSpPr>
            <a:cxnSpLocks noChangeShapeType="1"/>
            <a:stCxn id="4167" idx="2"/>
            <a:endCxn id="4170" idx="0"/>
          </p:cNvCxnSpPr>
          <p:nvPr/>
        </p:nvCxnSpPr>
        <p:spPr bwMode="auto">
          <a:xfrm flipH="1">
            <a:off x="7567364" y="4831432"/>
            <a:ext cx="3048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7" name="AutoShape 81"/>
          <p:cNvCxnSpPr>
            <a:cxnSpLocks noChangeShapeType="1"/>
            <a:stCxn id="4167" idx="2"/>
            <a:endCxn id="4171" idx="0"/>
          </p:cNvCxnSpPr>
          <p:nvPr/>
        </p:nvCxnSpPr>
        <p:spPr bwMode="auto">
          <a:xfrm>
            <a:off x="7872164" y="4831432"/>
            <a:ext cx="3810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8" name="AutoShape 82"/>
          <p:cNvSpPr>
            <a:spLocks noChangeArrowheads="1"/>
          </p:cNvSpPr>
          <p:nvPr/>
        </p:nvSpPr>
        <p:spPr bwMode="auto">
          <a:xfrm>
            <a:off x="5319464" y="4450432"/>
            <a:ext cx="457200" cy="1524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9695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4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4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1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1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5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15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5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5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15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16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16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16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6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16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16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16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16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17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17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17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17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17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17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417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17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4102" grpId="0" animBg="1"/>
      <p:bldP spid="4103" grpId="0" animBg="1"/>
      <p:bldP spid="4104" grpId="0" animBg="1"/>
      <p:bldP spid="4105" grpId="0" animBg="1"/>
      <p:bldP spid="4106" grpId="0" animBg="1"/>
      <p:bldP spid="4107" grpId="0" animBg="1"/>
      <p:bldP spid="4108" grpId="0" animBg="1"/>
      <p:bldP spid="4111" grpId="0" animBg="1"/>
      <p:bldP spid="4112" grpId="0" animBg="1"/>
      <p:bldP spid="4116" grpId="0" animBg="1"/>
      <p:bldP spid="4117" grpId="0" animBg="1"/>
      <p:bldP spid="4118" grpId="0" animBg="1"/>
      <p:bldP spid="4121" grpId="0" animBg="1"/>
      <p:bldP spid="4122" grpId="0" animBg="1"/>
      <p:bldP spid="4123" grpId="0" animBg="1"/>
      <p:bldP spid="4124" grpId="0" animBg="1"/>
      <p:bldP spid="4127" grpId="0" animBg="1"/>
      <p:bldP spid="4128" grpId="0" animBg="1"/>
      <p:bldP spid="4129" grpId="0" animBg="1"/>
      <p:bldP spid="4130" grpId="0" animBg="1"/>
      <p:bldP spid="4131" grpId="0" animBg="1"/>
      <p:bldP spid="4132" grpId="0" animBg="1"/>
      <p:bldP spid="4133" grpId="0" animBg="1"/>
      <p:bldP spid="4134" grpId="0" animBg="1"/>
      <p:bldP spid="4135" grpId="0" animBg="1"/>
      <p:bldP spid="4136" grpId="0" animBg="1"/>
      <p:bldP spid="4137" grpId="0" animBg="1"/>
      <p:bldP spid="4138" grpId="0" animBg="1"/>
      <p:bldP spid="4139" grpId="0" animBg="1"/>
      <p:bldP spid="4140" grpId="0" animBg="1"/>
      <p:bldP spid="4141" grpId="0" animBg="1"/>
      <p:bldP spid="4142" grpId="0" animBg="1"/>
      <p:bldP spid="4143" grpId="0" animBg="1"/>
      <p:bldP spid="4144" grpId="0" animBg="1"/>
      <p:bldP spid="4145" grpId="0" animBg="1"/>
      <p:bldP spid="4146" grpId="0" animBg="1"/>
      <p:bldP spid="4147" grpId="0" animBg="1"/>
      <p:bldP spid="4148" grpId="0" animBg="1"/>
      <p:bldP spid="4149" grpId="0" animBg="1"/>
      <p:bldP spid="4150" grpId="0" animBg="1"/>
      <p:bldP spid="4151" grpId="0" animBg="1"/>
      <p:bldP spid="4152" grpId="0" animBg="1"/>
      <p:bldP spid="4153" grpId="0" animBg="1"/>
      <p:bldP spid="4154" grpId="0" animBg="1"/>
      <p:bldP spid="4155" grpId="0" animBg="1"/>
      <p:bldP spid="4157" grpId="0" animBg="1"/>
      <p:bldP spid="4158" grpId="0" animBg="1"/>
      <p:bldP spid="4159" grpId="0" animBg="1"/>
      <p:bldP spid="4160" grpId="0" animBg="1"/>
      <p:bldP spid="4161" grpId="0" animBg="1"/>
      <p:bldP spid="4162" grpId="0" animBg="1"/>
      <p:bldP spid="4163" grpId="0" animBg="1"/>
      <p:bldP spid="4164" grpId="0" animBg="1"/>
      <p:bldP spid="4165" grpId="0" animBg="1"/>
      <p:bldP spid="4166" grpId="0" animBg="1"/>
      <p:bldP spid="4167" grpId="0" animBg="1"/>
      <p:bldP spid="4168" grpId="0" animBg="1"/>
      <p:bldP spid="4169" grpId="0" animBg="1"/>
      <p:bldP spid="4170" grpId="0" animBg="1"/>
      <p:bldP spid="4171" grpId="0" animBg="1"/>
      <p:bldP spid="41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8"/>
          </a:xfrm>
        </p:spPr>
        <p:txBody>
          <a:bodyPr/>
          <a:lstStyle/>
          <a:p>
            <a:r>
              <a:rPr lang="en-US" b="1" dirty="0"/>
              <a:t>Useful links</a:t>
            </a:r>
          </a:p>
        </p:txBody>
      </p:sp>
      <p:sp>
        <p:nvSpPr>
          <p:cNvPr id="3" name="Content Placeholder 2"/>
          <p:cNvSpPr>
            <a:spLocks noGrp="1"/>
          </p:cNvSpPr>
          <p:nvPr>
            <p:ph idx="1"/>
          </p:nvPr>
        </p:nvSpPr>
        <p:spPr>
          <a:xfrm>
            <a:off x="628650" y="1140769"/>
            <a:ext cx="7886700" cy="4351338"/>
          </a:xfrm>
        </p:spPr>
        <p:txBody>
          <a:bodyPr/>
          <a:lstStyle/>
          <a:p>
            <a:r>
              <a:rPr lang="en-US" dirty="0"/>
              <a:t>B-Tree applet </a:t>
            </a:r>
            <a:r>
              <a:rPr lang="en-US" dirty="0">
                <a:hlinkClick r:id="rId2"/>
              </a:rPr>
              <a:t>https://www.cs.usfca.edu/~galles/visualization/BTree.html</a:t>
            </a:r>
            <a:r>
              <a:rPr lang="en-US" dirty="0"/>
              <a:t> </a:t>
            </a:r>
          </a:p>
          <a:p>
            <a:r>
              <a:rPr lang="en-US" dirty="0"/>
              <a:t>B-Tree talk</a:t>
            </a:r>
            <a:endParaRPr lang="en-US" dirty="0">
              <a:hlinkClick r:id="" action="ppaction://noaction"/>
            </a:endParaRPr>
          </a:p>
          <a:p>
            <a:r>
              <a:rPr lang="en-US" dirty="0">
                <a:hlinkClick r:id="rId3"/>
              </a:rPr>
              <a:t>http://www.csanimated.com/animation.php?t=B-tree</a:t>
            </a:r>
            <a:r>
              <a:rPr lang="en-US" dirty="0"/>
              <a:t>  </a:t>
            </a:r>
          </a:p>
        </p:txBody>
      </p:sp>
    </p:spTree>
    <p:extLst>
      <p:ext uri="{BB962C8B-B14F-4D97-AF65-F5344CB8AC3E}">
        <p14:creationId xmlns:p14="http://schemas.microsoft.com/office/powerpoint/2010/main" val="2815951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111"/>
            <a:ext cx="7886700" cy="903610"/>
          </a:xfrm>
        </p:spPr>
        <p:txBody>
          <a:bodyPr/>
          <a:lstStyle/>
          <a:p>
            <a:pPr algn="ctr"/>
            <a:r>
              <a:rPr lang="en-US" dirty="0"/>
              <a:t>Acknowledgments </a:t>
            </a:r>
          </a:p>
        </p:txBody>
      </p:sp>
      <p:sp>
        <p:nvSpPr>
          <p:cNvPr id="4" name="Content Placeholder 2"/>
          <p:cNvSpPr txBox="1">
            <a:spLocks/>
          </p:cNvSpPr>
          <p:nvPr/>
        </p:nvSpPr>
        <p:spPr>
          <a:xfrm>
            <a:off x="539552" y="929424"/>
            <a:ext cx="7586041" cy="5523911"/>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sz="2100" dirty="0">
                <a:solidFill>
                  <a:prstClr val="black"/>
                </a:solidFill>
              </a:rPr>
              <a:t>Dr Frederic </a:t>
            </a:r>
            <a:r>
              <a:rPr lang="en-US" altLang="en-US" sz="2100" dirty="0" err="1">
                <a:solidFill>
                  <a:prstClr val="black"/>
                </a:solidFill>
              </a:rPr>
              <a:t>Maire</a:t>
            </a:r>
            <a:r>
              <a:rPr lang="en-US" altLang="en-US" sz="2100" dirty="0">
                <a:solidFill>
                  <a:prstClr val="black"/>
                </a:solidFill>
              </a:rPr>
              <a:t> Brisbane, Queensland, AUSTRALIA</a:t>
            </a:r>
          </a:p>
          <a:p>
            <a:pPr fontAlgn="auto">
              <a:spcAft>
                <a:spcPts val="0"/>
              </a:spcAft>
            </a:pPr>
            <a:r>
              <a:rPr lang="en-US" sz="2100" dirty="0">
                <a:solidFill>
                  <a:prstClr val="black"/>
                </a:solidFill>
              </a:rPr>
              <a:t>Dave </a:t>
            </a:r>
            <a:r>
              <a:rPr lang="en-US" sz="2100" dirty="0" err="1">
                <a:solidFill>
                  <a:prstClr val="black"/>
                </a:solidFill>
              </a:rPr>
              <a:t>Bockus</a:t>
            </a:r>
            <a:r>
              <a:rPr lang="en-US" sz="2100" dirty="0">
                <a:solidFill>
                  <a:prstClr val="black"/>
                </a:solidFill>
              </a:rPr>
              <a:t> notes </a:t>
            </a:r>
          </a:p>
          <a:p>
            <a:pPr fontAlgn="auto">
              <a:spcAft>
                <a:spcPts val="0"/>
              </a:spcAft>
            </a:pPr>
            <a:r>
              <a:rPr lang="en-US" sz="2100" dirty="0">
                <a:solidFill>
                  <a:prstClr val="black"/>
                </a:solidFill>
              </a:rPr>
              <a:t>Introduction to Algorithms, (3rd ed.), Thomas H. </a:t>
            </a:r>
            <a:r>
              <a:rPr lang="en-US" sz="2100" dirty="0" err="1">
                <a:solidFill>
                  <a:prstClr val="black"/>
                </a:solidFill>
              </a:rPr>
              <a:t>Cormen</a:t>
            </a:r>
            <a:r>
              <a:rPr lang="en-US" sz="2100" dirty="0">
                <a:solidFill>
                  <a:prstClr val="black"/>
                </a:solidFill>
              </a:rPr>
              <a:t>, Charles E. </a:t>
            </a:r>
            <a:r>
              <a:rPr lang="en-US" sz="2100" dirty="0" err="1">
                <a:solidFill>
                  <a:prstClr val="black"/>
                </a:solidFill>
              </a:rPr>
              <a:t>Leiserson</a:t>
            </a:r>
            <a:r>
              <a:rPr lang="en-US" sz="2100" dirty="0">
                <a:solidFill>
                  <a:prstClr val="black"/>
                </a:solidFill>
              </a:rPr>
              <a:t>, Ronald L. </a:t>
            </a:r>
            <a:r>
              <a:rPr lang="en-US" sz="2100" dirty="0" err="1">
                <a:solidFill>
                  <a:prstClr val="black"/>
                </a:solidFill>
              </a:rPr>
              <a:t>Rivest</a:t>
            </a:r>
            <a:r>
              <a:rPr lang="en-US" sz="2100" dirty="0">
                <a:solidFill>
                  <a:prstClr val="black"/>
                </a:solidFill>
              </a:rPr>
              <a:t>, Clifford Stein. Chapter 18 </a:t>
            </a:r>
          </a:p>
          <a:p>
            <a:pPr fontAlgn="auto">
              <a:spcAft>
                <a:spcPts val="0"/>
              </a:spcAft>
            </a:pPr>
            <a:r>
              <a:rPr lang="en-US" sz="2100" dirty="0">
                <a:solidFill>
                  <a:prstClr val="black"/>
                </a:solidFill>
              </a:rPr>
              <a:t>Data Structures Using C++, 2nd Edition, Malik, 2009. Chapter 11</a:t>
            </a:r>
          </a:p>
          <a:p>
            <a:pPr fontAlgn="auto">
              <a:spcAft>
                <a:spcPts val="0"/>
              </a:spcAft>
            </a:pPr>
            <a:r>
              <a:rPr lang="en-US" sz="2100" dirty="0">
                <a:solidFill>
                  <a:prstClr val="black"/>
                </a:solidFill>
              </a:rPr>
              <a:t>Data Structures and Algorithms in C++ (4rd ed.), Adam Drozdek, 2005. Chapter 7 </a:t>
            </a:r>
          </a:p>
          <a:p>
            <a:pPr fontAlgn="auto">
              <a:spcAft>
                <a:spcPts val="0"/>
              </a:spcAft>
            </a:pPr>
            <a:r>
              <a:rPr lang="en-US" sz="2100" dirty="0">
                <a:solidFill>
                  <a:prstClr val="black"/>
                </a:solidFill>
              </a:rPr>
              <a:t>Algorithms - Robert Sedgewick and Kevin Wayne 2011 4th Edition </a:t>
            </a:r>
          </a:p>
          <a:p>
            <a:pPr fontAlgn="auto">
              <a:spcAft>
                <a:spcPts val="0"/>
              </a:spcAft>
            </a:pPr>
            <a:r>
              <a:rPr lang="en-US" sz="2100" dirty="0">
                <a:solidFill>
                  <a:prstClr val="black"/>
                </a:solidFill>
              </a:rPr>
              <a:t>Data Structures and Algorithm Analysis in C++, Mark Allen Weiss, 4th </a:t>
            </a:r>
            <a:r>
              <a:rPr lang="en-US" sz="2100" dirty="0" err="1">
                <a:solidFill>
                  <a:prstClr val="black"/>
                </a:solidFill>
              </a:rPr>
              <a:t>ed</a:t>
            </a:r>
            <a:r>
              <a:rPr lang="en-US" sz="2100" dirty="0">
                <a:solidFill>
                  <a:prstClr val="black"/>
                </a:solidFill>
              </a:rPr>
              <a:t>, 2013. Chapter 4.7</a:t>
            </a:r>
          </a:p>
          <a:p>
            <a:pPr fontAlgn="auto">
              <a:spcAft>
                <a:spcPts val="0"/>
              </a:spcAft>
            </a:pPr>
            <a:r>
              <a:rPr lang="en-US" sz="2100" dirty="0">
                <a:solidFill>
                  <a:prstClr val="black"/>
                </a:solidFill>
              </a:rPr>
              <a:t>Data Abstraction &amp; Problem Solving with C++, </a:t>
            </a:r>
            <a:r>
              <a:rPr lang="en-US" sz="2100" dirty="0" err="1">
                <a:solidFill>
                  <a:prstClr val="black"/>
                </a:solidFill>
              </a:rPr>
              <a:t>Carrano</a:t>
            </a:r>
            <a:r>
              <a:rPr lang="en-US" sz="2100" dirty="0">
                <a:solidFill>
                  <a:prstClr val="black"/>
                </a:solidFill>
              </a:rPr>
              <a:t>, 6</a:t>
            </a:r>
            <a:r>
              <a:rPr lang="en-US" sz="2100" baseline="30000" dirty="0">
                <a:solidFill>
                  <a:prstClr val="black"/>
                </a:solidFill>
              </a:rPr>
              <a:t>th</a:t>
            </a:r>
            <a:r>
              <a:rPr lang="en-US" sz="2100" dirty="0">
                <a:solidFill>
                  <a:prstClr val="black"/>
                </a:solidFill>
              </a:rPr>
              <a:t> ed. Chapter 21.</a:t>
            </a:r>
          </a:p>
          <a:p>
            <a:pPr fontAlgn="auto">
              <a:spcAft>
                <a:spcPts val="0"/>
              </a:spcAft>
            </a:pPr>
            <a:r>
              <a:rPr lang="en-US" sz="2100" dirty="0">
                <a:solidFill>
                  <a:prstClr val="black"/>
                </a:solidFill>
              </a:rPr>
              <a:t>A Practical Introduction to Data Structures and Algorithm Analysis, 3rd ed.  Shaffer, 2010. Chapter 10.5</a:t>
            </a:r>
          </a:p>
          <a:p>
            <a:pPr fontAlgn="auto">
              <a:spcAft>
                <a:spcPts val="0"/>
              </a:spcAft>
            </a:pPr>
            <a:r>
              <a:rPr lang="en-US" sz="2100" dirty="0">
                <a:solidFill>
                  <a:prstClr val="black"/>
                </a:solidFill>
                <a:hlinkClick r:id="rId2"/>
              </a:rPr>
              <a:t>http://cis.stvincent.edu/html/tutorials/swd/btree/btree.html</a:t>
            </a:r>
            <a:r>
              <a:rPr lang="en-US" sz="2100" dirty="0">
                <a:solidFill>
                  <a:prstClr val="black"/>
                </a:solidFill>
              </a:rPr>
              <a:t> </a:t>
            </a:r>
          </a:p>
          <a:p>
            <a:pPr fontAlgn="auto">
              <a:spcAft>
                <a:spcPts val="0"/>
              </a:spcAft>
            </a:pPr>
            <a:r>
              <a:rPr lang="en-US" sz="2100" dirty="0">
                <a:solidFill>
                  <a:srgbClr val="0070C0"/>
                </a:solidFill>
                <a:hlinkClick r:id="rId3"/>
              </a:rPr>
              <a:t>http://www.bluerwhite.org/btree/</a:t>
            </a:r>
            <a:r>
              <a:rPr lang="en-US" sz="2100" dirty="0">
                <a:solidFill>
                  <a:srgbClr val="0070C0"/>
                </a:solidFill>
              </a:rPr>
              <a:t> </a:t>
            </a:r>
          </a:p>
          <a:p>
            <a:pPr fontAlgn="auto">
              <a:spcAft>
                <a:spcPts val="0"/>
              </a:spcAft>
            </a:pPr>
            <a:r>
              <a:rPr lang="en-US" sz="2100" dirty="0">
                <a:solidFill>
                  <a:srgbClr val="0070C0"/>
                </a:solidFill>
                <a:hlinkClick r:id="rId4"/>
              </a:rPr>
              <a:t>http://searchsqlserver.techtarget.com/definition/B-tree</a:t>
            </a:r>
            <a:r>
              <a:rPr lang="en-US" sz="2100" dirty="0">
                <a:solidFill>
                  <a:srgbClr val="0070C0"/>
                </a:solidFill>
              </a:rPr>
              <a:t> </a:t>
            </a:r>
          </a:p>
          <a:p>
            <a:pPr fontAlgn="auto">
              <a:spcAft>
                <a:spcPts val="0"/>
              </a:spcAft>
            </a:pPr>
            <a:r>
              <a:rPr lang="en-US" sz="2100" dirty="0">
                <a:solidFill>
                  <a:srgbClr val="0070C0"/>
                </a:solidFill>
                <a:hlinkClick r:id="rId5"/>
              </a:rPr>
              <a:t>http://www.semaphorecorp.com/btp/algo.html</a:t>
            </a:r>
            <a:r>
              <a:rPr lang="en-US" sz="2100" dirty="0">
                <a:solidFill>
                  <a:srgbClr val="0070C0"/>
                </a:solidFill>
              </a:rPr>
              <a:t> </a:t>
            </a:r>
          </a:p>
          <a:p>
            <a:pPr fontAlgn="auto">
              <a:spcAft>
                <a:spcPts val="0"/>
              </a:spcAft>
            </a:pPr>
            <a:r>
              <a:rPr lang="en-US" sz="2100" dirty="0">
                <a:solidFill>
                  <a:srgbClr val="0070C0"/>
                </a:solidFill>
                <a:hlinkClick r:id="rId6"/>
              </a:rPr>
              <a:t>http://use-the-index-luke.com/sql/anatomy/the-tree</a:t>
            </a:r>
            <a:r>
              <a:rPr lang="en-US" sz="2100" dirty="0">
                <a:solidFill>
                  <a:srgbClr val="0070C0"/>
                </a:solidFill>
              </a:rPr>
              <a:t> </a:t>
            </a:r>
          </a:p>
          <a:p>
            <a:pPr fontAlgn="auto">
              <a:spcAft>
                <a:spcPts val="0"/>
              </a:spcAft>
            </a:pPr>
            <a:r>
              <a:rPr lang="en-US" sz="2100" dirty="0">
                <a:solidFill>
                  <a:srgbClr val="0070C0"/>
                </a:solidFill>
                <a:hlinkClick r:id="rId7"/>
              </a:rPr>
              <a:t>http://www.cs.carleton.edu/faculty/jgoldfea/cs201/spring11/inclass/Tree/BTreefinalNew.pdf</a:t>
            </a:r>
            <a:r>
              <a:rPr lang="en-US" sz="2100" dirty="0">
                <a:solidFill>
                  <a:srgbClr val="0070C0"/>
                </a:solidFill>
              </a:rPr>
              <a:t> </a:t>
            </a:r>
          </a:p>
          <a:p>
            <a:pPr fontAlgn="auto">
              <a:spcAft>
                <a:spcPts val="0"/>
              </a:spcAft>
            </a:pPr>
            <a:endParaRPr lang="en-US" sz="2100" dirty="0">
              <a:solidFill>
                <a:prstClr val="black"/>
              </a:solidFill>
            </a:endParaRPr>
          </a:p>
          <a:p>
            <a:pPr fontAlgn="auto">
              <a:spcAft>
                <a:spcPts val="0"/>
              </a:spcAft>
            </a:pPr>
            <a:endParaRPr lang="en-US" sz="2100" dirty="0">
              <a:solidFill>
                <a:prstClr val="black"/>
              </a:solidFill>
            </a:endParaRPr>
          </a:p>
        </p:txBody>
      </p:sp>
    </p:spTree>
    <p:extLst>
      <p:ext uri="{BB962C8B-B14F-4D97-AF65-F5344CB8AC3E}">
        <p14:creationId xmlns:p14="http://schemas.microsoft.com/office/powerpoint/2010/main" val="26754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332656"/>
            <a:ext cx="7772400" cy="685800"/>
          </a:xfrm>
        </p:spPr>
        <p:txBody>
          <a:bodyPr/>
          <a:lstStyle/>
          <a:p>
            <a:r>
              <a:rPr lang="en-US" altLang="en-US">
                <a:latin typeface="Calibri" panose="020F0502020204030204" pitchFamily="34" charset="0"/>
                <a:cs typeface="Calibri" panose="020F0502020204030204" pitchFamily="34" charset="0"/>
              </a:rPr>
              <a:t>Motivation Cont..</a:t>
            </a:r>
          </a:p>
        </p:txBody>
      </p:sp>
      <p:sp>
        <p:nvSpPr>
          <p:cNvPr id="4100" name="Rectangle 3"/>
          <p:cNvSpPr>
            <a:spLocks noGrp="1" noChangeArrowheads="1"/>
          </p:cNvSpPr>
          <p:nvPr>
            <p:ph type="body" idx="1"/>
          </p:nvPr>
        </p:nvSpPr>
        <p:spPr>
          <a:xfrm>
            <a:off x="685800" y="1207840"/>
            <a:ext cx="7772400" cy="4114800"/>
          </a:xfrm>
        </p:spPr>
        <p:txBody>
          <a:bodyPr/>
          <a:lstStyle/>
          <a:p>
            <a:r>
              <a:rPr lang="en-US" altLang="en-US" dirty="0">
                <a:latin typeface="Calibri" panose="020F0502020204030204" pitchFamily="34" charset="0"/>
                <a:cs typeface="Calibri" panose="020F0502020204030204" pitchFamily="34" charset="0"/>
              </a:rPr>
              <a:t>Secondary memory (disk) is divided into equal-sized </a:t>
            </a:r>
            <a:r>
              <a:rPr lang="en-US" altLang="en-US" b="1" dirty="0">
                <a:latin typeface="Calibri" panose="020F0502020204030204" pitchFamily="34" charset="0"/>
                <a:cs typeface="Calibri" panose="020F0502020204030204" pitchFamily="34" charset="0"/>
              </a:rPr>
              <a:t>blocks</a:t>
            </a:r>
            <a:r>
              <a:rPr lang="en-US" altLang="en-US" dirty="0">
                <a:latin typeface="Calibri" panose="020F0502020204030204" pitchFamily="34" charset="0"/>
                <a:cs typeface="Calibri" panose="020F0502020204030204" pitchFamily="34" charset="0"/>
              </a:rPr>
              <a:t> (typical sizes are 512, 2048, 4096 or 8192 bytes) </a:t>
            </a:r>
          </a:p>
          <a:p>
            <a:r>
              <a:rPr lang="en-US" altLang="en-US" dirty="0">
                <a:latin typeface="Calibri" panose="020F0502020204030204" pitchFamily="34" charset="0"/>
                <a:cs typeface="Calibri" panose="020F0502020204030204" pitchFamily="34" charset="0"/>
              </a:rPr>
              <a:t>The basic </a:t>
            </a:r>
            <a:r>
              <a:rPr lang="en-US" altLang="en-US" b="1" dirty="0">
                <a:latin typeface="Calibri" panose="020F0502020204030204" pitchFamily="34" charset="0"/>
                <a:cs typeface="Calibri" panose="020F0502020204030204" pitchFamily="34" charset="0"/>
              </a:rPr>
              <a:t>I/O</a:t>
            </a:r>
            <a:r>
              <a:rPr lang="en-US" altLang="en-US" dirty="0">
                <a:latin typeface="Calibri" panose="020F0502020204030204" pitchFamily="34" charset="0"/>
                <a:cs typeface="Calibri" panose="020F0502020204030204" pitchFamily="34" charset="0"/>
              </a:rPr>
              <a:t> operation transfers the contents of one disk block to/from main memory. </a:t>
            </a:r>
          </a:p>
          <a:p>
            <a:r>
              <a:rPr lang="en-US" altLang="en-US" dirty="0">
                <a:solidFill>
                  <a:srgbClr val="00B050"/>
                </a:solidFill>
                <a:latin typeface="Calibri" panose="020F0502020204030204" pitchFamily="34" charset="0"/>
                <a:cs typeface="Calibri" panose="020F0502020204030204" pitchFamily="34" charset="0"/>
              </a:rPr>
              <a:t>Our goal is to </a:t>
            </a:r>
            <a:r>
              <a:rPr lang="en-US" altLang="en-US" dirty="0">
                <a:solidFill>
                  <a:srgbClr val="0070C0"/>
                </a:solidFill>
                <a:latin typeface="Calibri" panose="020F0502020204030204" pitchFamily="34" charset="0"/>
                <a:cs typeface="Calibri" panose="020F0502020204030204" pitchFamily="34" charset="0"/>
              </a:rPr>
              <a:t>devise a multiway search tree that will </a:t>
            </a:r>
            <a:r>
              <a:rPr lang="en-US" altLang="en-US" b="1" dirty="0">
                <a:solidFill>
                  <a:srgbClr val="0070C0"/>
                </a:solidFill>
                <a:latin typeface="Calibri" panose="020F0502020204030204" pitchFamily="34" charset="0"/>
                <a:cs typeface="Calibri" panose="020F0502020204030204" pitchFamily="34" charset="0"/>
              </a:rPr>
              <a:t>minimize</a:t>
            </a:r>
            <a:r>
              <a:rPr lang="en-US" altLang="en-US" dirty="0">
                <a:solidFill>
                  <a:srgbClr val="0070C0"/>
                </a:solidFill>
                <a:latin typeface="Calibri" panose="020F0502020204030204" pitchFamily="34" charset="0"/>
                <a:cs typeface="Calibri" panose="020F0502020204030204" pitchFamily="34" charset="0"/>
              </a:rPr>
              <a:t> file accesses.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05255" y="136104"/>
            <a:ext cx="3478860" cy="740237"/>
          </a:xfrm>
        </p:spPr>
        <p:txBody>
          <a:bodyPr/>
          <a:lstStyle/>
          <a:p>
            <a:r>
              <a:rPr lang="en-US" altLang="en-US" dirty="0">
                <a:latin typeface="Calibri" panose="020F0502020204030204" pitchFamily="34" charset="0"/>
                <a:cs typeface="Calibri" panose="020F0502020204030204" pitchFamily="34" charset="0"/>
              </a:rPr>
              <a:t>m-</a:t>
            </a:r>
            <a:r>
              <a:rPr lang="en-US" altLang="en-US" dirty="0" err="1">
                <a:latin typeface="Calibri" panose="020F0502020204030204" pitchFamily="34" charset="0"/>
                <a:cs typeface="Calibri" panose="020F0502020204030204" pitchFamily="34" charset="0"/>
              </a:rPr>
              <a:t>ary</a:t>
            </a:r>
            <a:r>
              <a:rPr lang="en-US" altLang="en-US" dirty="0">
                <a:latin typeface="Calibri" panose="020F0502020204030204" pitchFamily="34" charset="0"/>
                <a:cs typeface="Calibri" panose="020F0502020204030204" pitchFamily="34" charset="0"/>
              </a:rPr>
              <a:t> Trees</a:t>
            </a:r>
          </a:p>
        </p:txBody>
      </p:sp>
      <p:sp>
        <p:nvSpPr>
          <p:cNvPr id="5124" name="Rectangle 3"/>
          <p:cNvSpPr>
            <a:spLocks noGrp="1" noChangeArrowheads="1"/>
          </p:cNvSpPr>
          <p:nvPr>
            <p:ph type="body" idx="1"/>
          </p:nvPr>
        </p:nvSpPr>
        <p:spPr>
          <a:xfrm>
            <a:off x="395536" y="2076016"/>
            <a:ext cx="8568952" cy="4377320"/>
          </a:xfrm>
        </p:spPr>
        <p:txBody>
          <a:bodyPr/>
          <a:lstStyle/>
          <a:p>
            <a:r>
              <a:rPr lang="en-US" altLang="en-US" sz="2200" dirty="0">
                <a:latin typeface="Calibri" panose="020F0502020204030204" pitchFamily="34" charset="0"/>
                <a:cs typeface="Calibri" panose="020F0502020204030204" pitchFamily="34" charset="0"/>
              </a:rPr>
              <a:t>m-</a:t>
            </a:r>
            <a:r>
              <a:rPr lang="en-US" altLang="en-US" sz="2200" dirty="0" err="1">
                <a:latin typeface="Calibri" panose="020F0502020204030204" pitchFamily="34" charset="0"/>
                <a:cs typeface="Calibri" panose="020F0502020204030204" pitchFamily="34" charset="0"/>
              </a:rPr>
              <a:t>ary</a:t>
            </a:r>
            <a:r>
              <a:rPr lang="en-US" altLang="en-US" sz="2200" dirty="0">
                <a:latin typeface="Calibri" panose="020F0502020204030204" pitchFamily="34" charset="0"/>
                <a:cs typeface="Calibri" panose="020F0502020204030204" pitchFamily="34" charset="0"/>
              </a:rPr>
              <a:t> search tree allows </a:t>
            </a:r>
            <a:r>
              <a:rPr lang="en-US" altLang="en-US" sz="2200" b="1" dirty="0">
                <a:latin typeface="Calibri" panose="020F0502020204030204" pitchFamily="34" charset="0"/>
                <a:cs typeface="Calibri" panose="020F0502020204030204" pitchFamily="34" charset="0"/>
              </a:rPr>
              <a:t>m-way branching (m children)</a:t>
            </a:r>
            <a:r>
              <a:rPr lang="en-US" altLang="en-US" sz="2200" dirty="0">
                <a:latin typeface="Calibri" panose="020F0502020204030204" pitchFamily="34" charset="0"/>
                <a:cs typeface="Calibri" panose="020F0502020204030204" pitchFamily="34" charset="0"/>
              </a:rPr>
              <a:t>.</a:t>
            </a:r>
          </a:p>
          <a:p>
            <a:r>
              <a:rPr lang="en-US" altLang="en-US" sz="2200" dirty="0">
                <a:latin typeface="Calibri" panose="020F0502020204030204" pitchFamily="34" charset="0"/>
                <a:cs typeface="Calibri" panose="020F0502020204030204" pitchFamily="34" charset="0"/>
              </a:rPr>
              <a:t>A </a:t>
            </a:r>
            <a:r>
              <a:rPr lang="en-US" altLang="en-US" sz="2200" b="1" dirty="0">
                <a:latin typeface="Calibri" panose="020F0502020204030204" pitchFamily="34" charset="0"/>
                <a:cs typeface="Calibri" panose="020F0502020204030204" pitchFamily="34" charset="0"/>
              </a:rPr>
              <a:t>node</a:t>
            </a:r>
            <a:r>
              <a:rPr lang="en-US" altLang="en-US" sz="2200" dirty="0">
                <a:latin typeface="Calibri" panose="020F0502020204030204" pitchFamily="34" charset="0"/>
                <a:cs typeface="Calibri" panose="020F0502020204030204" pitchFamily="34" charset="0"/>
              </a:rPr>
              <a:t> in a m-tree contains </a:t>
            </a:r>
            <a:r>
              <a:rPr lang="en-US" altLang="en-US" sz="2200" b="1" dirty="0">
                <a:latin typeface="Calibri" panose="020F0502020204030204" pitchFamily="34" charset="0"/>
                <a:cs typeface="Calibri" panose="020F0502020204030204" pitchFamily="34" charset="0"/>
              </a:rPr>
              <a:t>multiple keys </a:t>
            </a:r>
            <a:r>
              <a:rPr lang="en-US" altLang="en-US" sz="2200" dirty="0">
                <a:latin typeface="Calibri" panose="020F0502020204030204" pitchFamily="34" charset="0"/>
                <a:cs typeface="Calibri" panose="020F0502020204030204" pitchFamily="34" charset="0"/>
              </a:rPr>
              <a:t>(K1,K2,K3 </a:t>
            </a:r>
            <a:r>
              <a:rPr lang="en-US" altLang="en-US" sz="2200" dirty="0" err="1">
                <a:latin typeface="Calibri" panose="020F0502020204030204" pitchFamily="34" charset="0"/>
                <a:cs typeface="Calibri" panose="020F0502020204030204" pitchFamily="34" charset="0"/>
              </a:rPr>
              <a:t>etc</a:t>
            </a:r>
            <a:r>
              <a:rPr lang="en-US" altLang="en-US" sz="2200" dirty="0">
                <a:latin typeface="Calibri" panose="020F0502020204030204" pitchFamily="34" charset="0"/>
                <a:cs typeface="Calibri" panose="020F0502020204030204" pitchFamily="34" charset="0"/>
              </a:rPr>
              <a:t>)</a:t>
            </a:r>
            <a:r>
              <a:rPr lang="en-US" altLang="en-US" sz="2200" b="1"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Each piece of data stored is called a "</a:t>
            </a:r>
            <a:r>
              <a:rPr lang="en-US" sz="2200" b="1" dirty="0">
                <a:latin typeface="Calibri" panose="020F0502020204030204" pitchFamily="34" charset="0"/>
                <a:cs typeface="Calibri" panose="020F0502020204030204" pitchFamily="34" charset="0"/>
              </a:rPr>
              <a:t>key</a:t>
            </a:r>
            <a:r>
              <a:rPr lang="en-US" sz="2200" dirty="0">
                <a:latin typeface="Calibri" panose="020F0502020204030204" pitchFamily="34" charset="0"/>
                <a:cs typeface="Calibri" panose="020F0502020204030204" pitchFamily="34" charset="0"/>
              </a:rPr>
              <a:t>", because each key is unique and can occur in only one location.</a:t>
            </a:r>
          </a:p>
          <a:p>
            <a:pPr lvl="0"/>
            <a:r>
              <a:rPr lang="en-US" sz="2200" dirty="0">
                <a:latin typeface="Calibri" panose="020F0502020204030204" pitchFamily="34" charset="0"/>
                <a:cs typeface="Calibri" panose="020F0502020204030204" pitchFamily="34" charset="0"/>
              </a:rPr>
              <a:t>The</a:t>
            </a:r>
            <a:r>
              <a:rPr lang="en-US" sz="2200" b="1" dirty="0">
                <a:latin typeface="Calibri" panose="020F0502020204030204" pitchFamily="34" charset="0"/>
                <a:cs typeface="Calibri" panose="020F0502020204030204" pitchFamily="34" charset="0"/>
              </a:rPr>
              <a:t> keys</a:t>
            </a:r>
            <a:r>
              <a:rPr lang="en-US" sz="2200" dirty="0">
                <a:latin typeface="Calibri" panose="020F0502020204030204" pitchFamily="34" charset="0"/>
                <a:cs typeface="Calibri" panose="020F0502020204030204" pitchFamily="34" charset="0"/>
              </a:rPr>
              <a:t> in a node serve as </a:t>
            </a:r>
            <a:r>
              <a:rPr lang="en-US" sz="2200" b="1" dirty="0">
                <a:latin typeface="Calibri" panose="020F0502020204030204" pitchFamily="34" charset="0"/>
                <a:cs typeface="Calibri" panose="020F0502020204030204" pitchFamily="34" charset="0"/>
              </a:rPr>
              <a:t>dividing points</a:t>
            </a:r>
            <a:r>
              <a:rPr lang="en-US" sz="2200" dirty="0">
                <a:latin typeface="Calibri" panose="020F0502020204030204" pitchFamily="34" charset="0"/>
                <a:cs typeface="Calibri" panose="020F0502020204030204" pitchFamily="34" charset="0"/>
              </a:rPr>
              <a:t> separating the range of keys.</a:t>
            </a:r>
          </a:p>
          <a:p>
            <a:r>
              <a:rPr lang="en-US" altLang="en-US" sz="2200" dirty="0">
                <a:latin typeface="Calibri" panose="020F0502020204030204" pitchFamily="34" charset="0"/>
                <a:cs typeface="Calibri" panose="020F0502020204030204" pitchFamily="34" charset="0"/>
              </a:rPr>
              <a:t>In applications there would be a record of data associated with each key (</a:t>
            </a:r>
            <a:r>
              <a:rPr lang="en-US" altLang="en-US" sz="2200" dirty="0" err="1">
                <a:latin typeface="Calibri" panose="020F0502020204030204" pitchFamily="34" charset="0"/>
                <a:cs typeface="Calibri" panose="020F0502020204030204" pitchFamily="34" charset="0"/>
              </a:rPr>
              <a:t>e.g</a:t>
            </a:r>
            <a:r>
              <a:rPr lang="en-US" altLang="en-US" sz="2200" dirty="0">
                <a:latin typeface="Calibri" panose="020F0502020204030204" pitchFamily="34" charset="0"/>
                <a:cs typeface="Calibri" panose="020F0502020204030204" pitchFamily="34" charset="0"/>
              </a:rPr>
              <a:t>, student record, phone number).</a:t>
            </a:r>
          </a:p>
          <a:p>
            <a:r>
              <a:rPr lang="en-US" altLang="en-US" sz="2200" dirty="0">
                <a:latin typeface="Calibri" panose="020F0502020204030204" pitchFamily="34" charset="0"/>
                <a:cs typeface="Calibri" panose="020F0502020204030204" pitchFamily="34" charset="0"/>
              </a:rPr>
              <a:t>Order of subtrees is based on parent node keys.</a:t>
            </a:r>
          </a:p>
          <a:p>
            <a:r>
              <a:rPr lang="en-US" altLang="en-US" sz="2200" dirty="0">
                <a:latin typeface="Calibri" panose="020F0502020204030204" pitchFamily="34" charset="0"/>
                <a:cs typeface="Calibri" panose="020F0502020204030204" pitchFamily="34" charset="0"/>
              </a:rPr>
              <a:t>If each node has </a:t>
            </a:r>
            <a:r>
              <a:rPr lang="en-US" altLang="en-US" sz="2200" b="1" dirty="0">
                <a:latin typeface="Calibri" panose="020F0502020204030204" pitchFamily="34" charset="0"/>
                <a:cs typeface="Calibri" panose="020F0502020204030204" pitchFamily="34" charset="0"/>
              </a:rPr>
              <a:t>m children </a:t>
            </a:r>
            <a:r>
              <a:rPr lang="en-US" altLang="en-US" sz="2200" dirty="0">
                <a:latin typeface="Calibri" panose="020F0502020204030204" pitchFamily="34" charset="0"/>
                <a:cs typeface="Calibri" panose="020F0502020204030204" pitchFamily="34" charset="0"/>
              </a:rPr>
              <a:t>and there are </a:t>
            </a:r>
            <a:r>
              <a:rPr lang="en-US" altLang="en-US" sz="2200" b="1" dirty="0">
                <a:latin typeface="Calibri" panose="020F0502020204030204" pitchFamily="34" charset="0"/>
                <a:cs typeface="Calibri" panose="020F0502020204030204" pitchFamily="34" charset="0"/>
              </a:rPr>
              <a:t>n keys </a:t>
            </a:r>
            <a:r>
              <a:rPr lang="en-US" altLang="en-US" sz="2200" dirty="0">
                <a:latin typeface="Calibri" panose="020F0502020204030204" pitchFamily="34" charset="0"/>
                <a:cs typeface="Calibri" panose="020F0502020204030204" pitchFamily="34" charset="0"/>
              </a:rPr>
              <a:t>then the average time taken to search, insert and delete from the tree is </a:t>
            </a:r>
            <a:r>
              <a:rPr lang="en-US" altLang="en-US" sz="2200" b="1" dirty="0" err="1">
                <a:latin typeface="Calibri" panose="020F0502020204030204" pitchFamily="34" charset="0"/>
                <a:cs typeface="Calibri" panose="020F0502020204030204" pitchFamily="34" charset="0"/>
              </a:rPr>
              <a:t>log</a:t>
            </a:r>
            <a:r>
              <a:rPr lang="en-US" altLang="en-US" sz="2200" b="1" baseline="-25000" dirty="0" err="1">
                <a:latin typeface="Calibri" panose="020F0502020204030204" pitchFamily="34" charset="0"/>
                <a:cs typeface="Calibri" panose="020F0502020204030204" pitchFamily="34" charset="0"/>
              </a:rPr>
              <a:t>m</a:t>
            </a:r>
            <a:r>
              <a:rPr lang="en-US" altLang="en-US" sz="2200" b="1" dirty="0" err="1">
                <a:latin typeface="Calibri" panose="020F0502020204030204" pitchFamily="34" charset="0"/>
                <a:cs typeface="Calibri" panose="020F0502020204030204" pitchFamily="34" charset="0"/>
              </a:rPr>
              <a:t>n</a:t>
            </a:r>
            <a:r>
              <a:rPr lang="en-US" altLang="en-US" sz="2200" b="1" dirty="0">
                <a:latin typeface="Calibri" panose="020F0502020204030204" pitchFamily="34" charset="0"/>
                <a:cs typeface="Calibri" panose="020F0502020204030204" pitchFamily="34" charset="0"/>
              </a:rPr>
              <a:t>.</a:t>
            </a:r>
          </a:p>
        </p:txBody>
      </p:sp>
      <p:grpSp>
        <p:nvGrpSpPr>
          <p:cNvPr id="5125" name="Group 4"/>
          <p:cNvGrpSpPr>
            <a:grpSpLocks/>
          </p:cNvGrpSpPr>
          <p:nvPr/>
        </p:nvGrpSpPr>
        <p:grpSpPr bwMode="auto">
          <a:xfrm>
            <a:off x="4427984" y="116632"/>
            <a:ext cx="4055523" cy="1888976"/>
            <a:chOff x="2747" y="2503"/>
            <a:chExt cx="6460" cy="2947"/>
          </a:xfrm>
        </p:grpSpPr>
        <p:sp>
          <p:nvSpPr>
            <p:cNvPr id="5127" name="Text Box 5"/>
            <p:cNvSpPr txBox="1">
              <a:spLocks noChangeArrowheads="1"/>
            </p:cNvSpPr>
            <p:nvPr/>
          </p:nvSpPr>
          <p:spPr bwMode="auto">
            <a:xfrm>
              <a:off x="7911" y="4364"/>
              <a:ext cx="1296" cy="5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Calibri" panose="020F0502020204030204" pitchFamily="34" charset="0"/>
                  <a:cs typeface="Calibri" panose="020F0502020204030204" pitchFamily="34" charset="0"/>
                </a:rPr>
                <a:t>Etc.</a:t>
              </a:r>
            </a:p>
          </p:txBody>
        </p:sp>
        <p:grpSp>
          <p:nvGrpSpPr>
            <p:cNvPr id="5128" name="Group 6"/>
            <p:cNvGrpSpPr>
              <a:grpSpLocks/>
            </p:cNvGrpSpPr>
            <p:nvPr/>
          </p:nvGrpSpPr>
          <p:grpSpPr bwMode="auto">
            <a:xfrm>
              <a:off x="2747" y="2503"/>
              <a:ext cx="4885" cy="2947"/>
              <a:chOff x="2747" y="2141"/>
              <a:chExt cx="4885" cy="2947"/>
            </a:xfrm>
          </p:grpSpPr>
          <p:sp>
            <p:nvSpPr>
              <p:cNvPr id="5129" name="AutoShape 7"/>
              <p:cNvSpPr>
                <a:spLocks noChangeArrowheads="1"/>
              </p:cNvSpPr>
              <p:nvPr/>
            </p:nvSpPr>
            <p:spPr bwMode="auto">
              <a:xfrm>
                <a:off x="4320" y="2141"/>
                <a:ext cx="3312" cy="720"/>
              </a:xfrm>
              <a:prstGeom prst="wedgeEllipseCallout">
                <a:avLst>
                  <a:gd name="adj1" fmla="val -25995"/>
                  <a:gd name="adj2" fmla="val 47222"/>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latin typeface="Calibri" panose="020F0502020204030204" pitchFamily="34" charset="0"/>
                    <a:cs typeface="Calibri" panose="020F0502020204030204" pitchFamily="34" charset="0"/>
                  </a:rPr>
                  <a:t>K1   K2   K3   K4</a:t>
                </a:r>
              </a:p>
            </p:txBody>
          </p:sp>
          <p:grpSp>
            <p:nvGrpSpPr>
              <p:cNvPr id="5130" name="Group 8"/>
              <p:cNvGrpSpPr>
                <a:grpSpLocks/>
              </p:cNvGrpSpPr>
              <p:nvPr/>
            </p:nvGrpSpPr>
            <p:grpSpPr bwMode="auto">
              <a:xfrm>
                <a:off x="2880" y="3722"/>
                <a:ext cx="1050" cy="660"/>
                <a:chOff x="3456" y="8640"/>
                <a:chExt cx="1050" cy="660"/>
              </a:xfrm>
            </p:grpSpPr>
            <p:grpSp>
              <p:nvGrpSpPr>
                <p:cNvPr id="5148" name="Group 9"/>
                <p:cNvGrpSpPr>
                  <a:grpSpLocks/>
                </p:cNvGrpSpPr>
                <p:nvPr/>
              </p:nvGrpSpPr>
              <p:grpSpPr bwMode="auto">
                <a:xfrm>
                  <a:off x="3456" y="8640"/>
                  <a:ext cx="1050" cy="660"/>
                  <a:chOff x="3456" y="8640"/>
                  <a:chExt cx="864" cy="432"/>
                </a:xfrm>
              </p:grpSpPr>
              <p:sp>
                <p:nvSpPr>
                  <p:cNvPr id="5150" name="Line 10"/>
                  <p:cNvSpPr>
                    <a:spLocks noChangeShapeType="1"/>
                  </p:cNvSpPr>
                  <p:nvPr/>
                </p:nvSpPr>
                <p:spPr bwMode="auto">
                  <a:xfrm flipH="1">
                    <a:off x="3456"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51" name="Line 11"/>
                  <p:cNvSpPr>
                    <a:spLocks noChangeShapeType="1"/>
                  </p:cNvSpPr>
                  <p:nvPr/>
                </p:nvSpPr>
                <p:spPr bwMode="auto">
                  <a:xfrm>
                    <a:off x="3888"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52" name="Line 12"/>
                  <p:cNvSpPr>
                    <a:spLocks noChangeShapeType="1"/>
                  </p:cNvSpPr>
                  <p:nvPr/>
                </p:nvSpPr>
                <p:spPr bwMode="auto">
                  <a:xfrm flipH="1">
                    <a:off x="3456" y="9072"/>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sp>
              <p:nvSpPr>
                <p:cNvPr id="5149" name="Text Box 13"/>
                <p:cNvSpPr txBox="1">
                  <a:spLocks noChangeArrowheads="1"/>
                </p:cNvSpPr>
                <p:nvPr/>
              </p:nvSpPr>
              <p:spPr bwMode="auto">
                <a:xfrm>
                  <a:off x="3693" y="886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Calibri" panose="020F0502020204030204" pitchFamily="34" charset="0"/>
                    </a:rPr>
                    <a:t>T1</a:t>
                  </a:r>
                </a:p>
              </p:txBody>
            </p:sp>
          </p:grpSp>
          <p:grpSp>
            <p:nvGrpSpPr>
              <p:cNvPr id="5131" name="Group 14"/>
              <p:cNvGrpSpPr>
                <a:grpSpLocks/>
              </p:cNvGrpSpPr>
              <p:nvPr/>
            </p:nvGrpSpPr>
            <p:grpSpPr bwMode="auto">
              <a:xfrm>
                <a:off x="4608" y="3722"/>
                <a:ext cx="1050" cy="660"/>
                <a:chOff x="3456" y="8640"/>
                <a:chExt cx="1050" cy="660"/>
              </a:xfrm>
            </p:grpSpPr>
            <p:grpSp>
              <p:nvGrpSpPr>
                <p:cNvPr id="5143" name="Group 15"/>
                <p:cNvGrpSpPr>
                  <a:grpSpLocks/>
                </p:cNvGrpSpPr>
                <p:nvPr/>
              </p:nvGrpSpPr>
              <p:grpSpPr bwMode="auto">
                <a:xfrm>
                  <a:off x="3456" y="8640"/>
                  <a:ext cx="1050" cy="660"/>
                  <a:chOff x="3456" y="8640"/>
                  <a:chExt cx="864" cy="432"/>
                </a:xfrm>
              </p:grpSpPr>
              <p:sp>
                <p:nvSpPr>
                  <p:cNvPr id="5145" name="Line 16"/>
                  <p:cNvSpPr>
                    <a:spLocks noChangeShapeType="1"/>
                  </p:cNvSpPr>
                  <p:nvPr/>
                </p:nvSpPr>
                <p:spPr bwMode="auto">
                  <a:xfrm flipH="1">
                    <a:off x="3456"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46" name="Line 17"/>
                  <p:cNvSpPr>
                    <a:spLocks noChangeShapeType="1"/>
                  </p:cNvSpPr>
                  <p:nvPr/>
                </p:nvSpPr>
                <p:spPr bwMode="auto">
                  <a:xfrm>
                    <a:off x="3888"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47" name="Line 18"/>
                  <p:cNvSpPr>
                    <a:spLocks noChangeShapeType="1"/>
                  </p:cNvSpPr>
                  <p:nvPr/>
                </p:nvSpPr>
                <p:spPr bwMode="auto">
                  <a:xfrm flipH="1">
                    <a:off x="3456" y="9072"/>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sp>
              <p:nvSpPr>
                <p:cNvPr id="5144" name="Text Box 19"/>
                <p:cNvSpPr txBox="1">
                  <a:spLocks noChangeArrowheads="1"/>
                </p:cNvSpPr>
                <p:nvPr/>
              </p:nvSpPr>
              <p:spPr bwMode="auto">
                <a:xfrm>
                  <a:off x="3693" y="886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dirty="0">
                      <a:latin typeface="Calibri" panose="020F0502020204030204" pitchFamily="34" charset="0"/>
                      <a:cs typeface="Calibri" panose="020F0502020204030204" pitchFamily="34" charset="0"/>
                    </a:rPr>
                    <a:t>T2</a:t>
                  </a:r>
                </a:p>
              </p:txBody>
            </p:sp>
          </p:grpSp>
          <p:grpSp>
            <p:nvGrpSpPr>
              <p:cNvPr id="5132" name="Group 20"/>
              <p:cNvGrpSpPr>
                <a:grpSpLocks/>
              </p:cNvGrpSpPr>
              <p:nvPr/>
            </p:nvGrpSpPr>
            <p:grpSpPr bwMode="auto">
              <a:xfrm>
                <a:off x="6192" y="3722"/>
                <a:ext cx="1050" cy="660"/>
                <a:chOff x="3456" y="8640"/>
                <a:chExt cx="1050" cy="660"/>
              </a:xfrm>
            </p:grpSpPr>
            <p:grpSp>
              <p:nvGrpSpPr>
                <p:cNvPr id="5138" name="Group 21"/>
                <p:cNvGrpSpPr>
                  <a:grpSpLocks/>
                </p:cNvGrpSpPr>
                <p:nvPr/>
              </p:nvGrpSpPr>
              <p:grpSpPr bwMode="auto">
                <a:xfrm>
                  <a:off x="3456" y="8640"/>
                  <a:ext cx="1050" cy="660"/>
                  <a:chOff x="3456" y="8640"/>
                  <a:chExt cx="864" cy="432"/>
                </a:xfrm>
              </p:grpSpPr>
              <p:sp>
                <p:nvSpPr>
                  <p:cNvPr id="5140" name="Line 22"/>
                  <p:cNvSpPr>
                    <a:spLocks noChangeShapeType="1"/>
                  </p:cNvSpPr>
                  <p:nvPr/>
                </p:nvSpPr>
                <p:spPr bwMode="auto">
                  <a:xfrm flipH="1">
                    <a:off x="3456"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41" name="Line 23"/>
                  <p:cNvSpPr>
                    <a:spLocks noChangeShapeType="1"/>
                  </p:cNvSpPr>
                  <p:nvPr/>
                </p:nvSpPr>
                <p:spPr bwMode="auto">
                  <a:xfrm>
                    <a:off x="3888" y="8640"/>
                    <a:ext cx="432"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42" name="Line 24"/>
                  <p:cNvSpPr>
                    <a:spLocks noChangeShapeType="1"/>
                  </p:cNvSpPr>
                  <p:nvPr/>
                </p:nvSpPr>
                <p:spPr bwMode="auto">
                  <a:xfrm flipH="1">
                    <a:off x="3456" y="9072"/>
                    <a:ext cx="8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grpSp>
            <p:sp>
              <p:nvSpPr>
                <p:cNvPr id="5139" name="Text Box 25"/>
                <p:cNvSpPr txBox="1">
                  <a:spLocks noChangeArrowheads="1"/>
                </p:cNvSpPr>
                <p:nvPr/>
              </p:nvSpPr>
              <p:spPr bwMode="auto">
                <a:xfrm>
                  <a:off x="3693" y="8868"/>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Calibri" panose="020F0502020204030204" pitchFamily="34" charset="0"/>
                    </a:rPr>
                    <a:t>T3</a:t>
                  </a:r>
                </a:p>
              </p:txBody>
            </p:sp>
          </p:grpSp>
          <p:sp>
            <p:nvSpPr>
              <p:cNvPr id="5133" name="Line 26"/>
              <p:cNvSpPr>
                <a:spLocks noChangeShapeType="1"/>
              </p:cNvSpPr>
              <p:nvPr/>
            </p:nvSpPr>
            <p:spPr bwMode="auto">
              <a:xfrm flipH="1">
                <a:off x="3405" y="2429"/>
                <a:ext cx="1347" cy="12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34" name="Line 27"/>
              <p:cNvSpPr>
                <a:spLocks noChangeShapeType="1"/>
              </p:cNvSpPr>
              <p:nvPr/>
            </p:nvSpPr>
            <p:spPr bwMode="auto">
              <a:xfrm flipH="1">
                <a:off x="5145" y="2429"/>
                <a:ext cx="327" cy="12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35" name="Line 28"/>
              <p:cNvSpPr>
                <a:spLocks noChangeShapeType="1"/>
              </p:cNvSpPr>
              <p:nvPr/>
            </p:nvSpPr>
            <p:spPr bwMode="auto">
              <a:xfrm>
                <a:off x="6480" y="2429"/>
                <a:ext cx="240" cy="132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cs typeface="Calibri" panose="020F0502020204030204" pitchFamily="34" charset="0"/>
                </a:endParaRPr>
              </a:p>
            </p:txBody>
          </p:sp>
          <p:sp>
            <p:nvSpPr>
              <p:cNvPr id="5136" name="Text Box 29"/>
              <p:cNvSpPr txBox="1">
                <a:spLocks noChangeArrowheads="1"/>
              </p:cNvSpPr>
              <p:nvPr/>
            </p:nvSpPr>
            <p:spPr bwMode="auto">
              <a:xfrm>
                <a:off x="2747" y="4546"/>
                <a:ext cx="1155" cy="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Calibri" panose="020F0502020204030204" pitchFamily="34" charset="0"/>
                    <a:cs typeface="Calibri" panose="020F0502020204030204" pitchFamily="34" charset="0"/>
                  </a:rPr>
                  <a:t>K &lt; K1</a:t>
                </a:r>
                <a:endParaRPr lang="en-US" altLang="en-US" sz="1000" dirty="0">
                  <a:latin typeface="Calibri" panose="020F0502020204030204" pitchFamily="34" charset="0"/>
                  <a:cs typeface="Calibri" panose="020F0502020204030204" pitchFamily="34" charset="0"/>
                </a:endParaRPr>
              </a:p>
            </p:txBody>
          </p:sp>
          <p:sp>
            <p:nvSpPr>
              <p:cNvPr id="5137" name="Text Box 30"/>
              <p:cNvSpPr txBox="1">
                <a:spLocks noChangeArrowheads="1"/>
              </p:cNvSpPr>
              <p:nvPr/>
            </p:nvSpPr>
            <p:spPr bwMode="auto">
              <a:xfrm>
                <a:off x="4464" y="4656"/>
                <a:ext cx="14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Calibri" panose="020F0502020204030204" pitchFamily="34" charset="0"/>
                  <a:cs typeface="Calibri" panose="020F0502020204030204" pitchFamily="34" charset="0"/>
                </a:endParaRPr>
              </a:p>
            </p:txBody>
          </p:sp>
        </p:grpSp>
      </p:grpSp>
      <p:sp>
        <p:nvSpPr>
          <p:cNvPr id="5126" name="Rectangle 31"/>
          <p:cNvSpPr>
            <a:spLocks noChangeArrowheads="1"/>
          </p:cNvSpPr>
          <p:nvPr/>
        </p:nvSpPr>
        <p:spPr bwMode="auto">
          <a:xfrm>
            <a:off x="5364088" y="1658295"/>
            <a:ext cx="1597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latin typeface="Calibri" panose="020F0502020204030204" pitchFamily="34" charset="0"/>
                <a:cs typeface="Calibri" panose="020F0502020204030204" pitchFamily="34" charset="0"/>
              </a:rPr>
              <a:t>K1 &lt; K &lt; K2</a:t>
            </a:r>
          </a:p>
        </p:txBody>
      </p:sp>
      <p:sp>
        <p:nvSpPr>
          <p:cNvPr id="2" name="TextBox 1"/>
          <p:cNvSpPr txBox="1"/>
          <p:nvPr/>
        </p:nvSpPr>
        <p:spPr>
          <a:xfrm>
            <a:off x="8250368" y="195742"/>
            <a:ext cx="665567"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node</a:t>
            </a:r>
            <a:endParaRPr lang="en-US" sz="2000" dirty="0">
              <a:latin typeface="Calibri" panose="020F0502020204030204" pitchFamily="34" charset="0"/>
              <a:cs typeface="Calibri" panose="020F0502020204030204" pitchFamily="34" charset="0"/>
            </a:endParaRPr>
          </a:p>
        </p:txBody>
      </p:sp>
      <p:cxnSp>
        <p:nvCxnSpPr>
          <p:cNvPr id="4" name="Straight Arrow Connector 3"/>
          <p:cNvCxnSpPr>
            <a:stCxn id="2" idx="1"/>
            <a:endCxn id="5129" idx="6"/>
          </p:cNvCxnSpPr>
          <p:nvPr/>
        </p:nvCxnSpPr>
        <p:spPr bwMode="auto">
          <a:xfrm flipH="1" flipV="1">
            <a:off x="7494738" y="347386"/>
            <a:ext cx="755630" cy="330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TextBox 33"/>
          <p:cNvSpPr txBox="1"/>
          <p:nvPr/>
        </p:nvSpPr>
        <p:spPr>
          <a:xfrm>
            <a:off x="8172400" y="652626"/>
            <a:ext cx="518091"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key</a:t>
            </a:r>
            <a:endParaRPr lang="en-US" sz="2000" dirty="0">
              <a:latin typeface="Calibri" panose="020F0502020204030204" pitchFamily="34" charset="0"/>
              <a:cs typeface="Calibri" panose="020F0502020204030204" pitchFamily="34" charset="0"/>
            </a:endParaRPr>
          </a:p>
        </p:txBody>
      </p:sp>
      <p:cxnSp>
        <p:nvCxnSpPr>
          <p:cNvPr id="35" name="Straight Arrow Connector 34"/>
          <p:cNvCxnSpPr>
            <a:stCxn id="34" idx="1"/>
          </p:cNvCxnSpPr>
          <p:nvPr/>
        </p:nvCxnSpPr>
        <p:spPr bwMode="auto">
          <a:xfrm flipH="1" flipV="1">
            <a:off x="7082527" y="422339"/>
            <a:ext cx="1089873" cy="414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64" y="0"/>
            <a:ext cx="7772400" cy="764704"/>
          </a:xfrm>
        </p:spPr>
        <p:txBody>
          <a:bodyPr/>
          <a:lstStyle/>
          <a:p>
            <a:r>
              <a:rPr lang="en-US" dirty="0">
                <a:latin typeface="Calibri" panose="020F0502020204030204" pitchFamily="34" charset="0"/>
                <a:cs typeface="Calibri" panose="020F0502020204030204" pitchFamily="34" charset="0"/>
              </a:rPr>
              <a:t>B-Tree</a:t>
            </a:r>
          </a:p>
        </p:txBody>
      </p:sp>
      <p:sp>
        <p:nvSpPr>
          <p:cNvPr id="3" name="Content Placeholder 2"/>
          <p:cNvSpPr>
            <a:spLocks noGrp="1"/>
          </p:cNvSpPr>
          <p:nvPr>
            <p:ph idx="1"/>
          </p:nvPr>
        </p:nvSpPr>
        <p:spPr>
          <a:xfrm>
            <a:off x="251520" y="788740"/>
            <a:ext cx="8424936" cy="5664596"/>
          </a:xfrm>
        </p:spPr>
        <p:txBody>
          <a:bodyPr/>
          <a:lstStyle/>
          <a:p>
            <a:pPr lvl="0"/>
            <a:r>
              <a:rPr lang="en-US" sz="2400" dirty="0">
                <a:latin typeface="Calibri" panose="020F0502020204030204" pitchFamily="34" charset="0"/>
                <a:cs typeface="Calibri" panose="020F0502020204030204" pitchFamily="34" charset="0"/>
              </a:rPr>
              <a:t>Ideally, a tree will be balanced and the height will be log n where n is the number of nodes in the tree. To ensure that the height of the tree is as small as possible and therefore provide the best running time, a </a:t>
            </a:r>
            <a:r>
              <a:rPr lang="en-US" sz="2400" b="1" dirty="0">
                <a:latin typeface="Calibri" panose="020F0502020204030204" pitchFamily="34" charset="0"/>
                <a:cs typeface="Calibri" panose="020F0502020204030204" pitchFamily="34" charset="0"/>
              </a:rPr>
              <a:t>balanced tree </a:t>
            </a:r>
            <a:r>
              <a:rPr lang="en-US" sz="2400" dirty="0">
                <a:latin typeface="Calibri" panose="020F0502020204030204" pitchFamily="34" charset="0"/>
                <a:cs typeface="Calibri" panose="020F0502020204030204" pitchFamily="34" charset="0"/>
              </a:rPr>
              <a:t>structure like a AVL tree, b-tree, or red-black tree must be used.</a:t>
            </a:r>
          </a:p>
          <a:p>
            <a:pPr lvl="0"/>
            <a:r>
              <a:rPr lang="en-US" sz="2400" b="1" dirty="0">
                <a:latin typeface="Calibri" panose="020F0502020204030204" pitchFamily="34" charset="0"/>
                <a:cs typeface="Calibri" panose="020F0502020204030204" pitchFamily="34" charset="0"/>
              </a:rPr>
              <a:t>B-tree</a:t>
            </a:r>
            <a:r>
              <a:rPr lang="en-US" sz="2400" dirty="0">
                <a:latin typeface="Calibri" panose="020F0502020204030204" pitchFamily="34" charset="0"/>
                <a:cs typeface="Calibri" panose="020F0502020204030204" pitchFamily="34" charset="0"/>
              </a:rPr>
              <a:t> is a self-balancing tree data structure that keeps data </a:t>
            </a:r>
            <a:r>
              <a:rPr lang="en-US" sz="2400" b="1" dirty="0">
                <a:latin typeface="Calibri" panose="020F0502020204030204" pitchFamily="34" charset="0"/>
                <a:cs typeface="Calibri" panose="020F0502020204030204" pitchFamily="34" charset="0"/>
              </a:rPr>
              <a:t>sorted</a:t>
            </a:r>
            <a:r>
              <a:rPr lang="en-US" sz="2400" dirty="0">
                <a:latin typeface="Calibri" panose="020F0502020204030204" pitchFamily="34" charset="0"/>
                <a:cs typeface="Calibri" panose="020F0502020204030204" pitchFamily="34" charset="0"/>
              </a:rPr>
              <a:t> and allows </a:t>
            </a:r>
            <a:r>
              <a:rPr lang="en-US" sz="2400" b="1" dirty="0">
                <a:latin typeface="Calibri" panose="020F0502020204030204" pitchFamily="34" charset="0"/>
                <a:cs typeface="Calibri" panose="020F0502020204030204" pitchFamily="34" charset="0"/>
              </a:rPr>
              <a:t>searches</a:t>
            </a:r>
            <a:r>
              <a:rPr lang="en-US" sz="2400" dirty="0">
                <a:latin typeface="Calibri" panose="020F0502020204030204" pitchFamily="34" charset="0"/>
                <a:cs typeface="Calibri" panose="020F0502020204030204" pitchFamily="34" charset="0"/>
              </a:rPr>
              <a:t>, sequential access, insertions, and deletions in logarithmic time. </a:t>
            </a:r>
          </a:p>
          <a:p>
            <a:pPr lvl="0"/>
            <a:r>
              <a:rPr lang="en-US" sz="2400" dirty="0">
                <a:latin typeface="Calibri" panose="020F0502020204030204" pitchFamily="34" charset="0"/>
                <a:cs typeface="Calibri" panose="020F0502020204030204" pitchFamily="34" charset="0"/>
              </a:rPr>
              <a:t>The B-tree is a </a:t>
            </a:r>
            <a:r>
              <a:rPr lang="en-US" sz="2400" b="1" dirty="0">
                <a:latin typeface="Calibri" panose="020F0502020204030204" pitchFamily="34" charset="0"/>
                <a:cs typeface="Calibri" panose="020F0502020204030204" pitchFamily="34" charset="0"/>
              </a:rPr>
              <a:t>generalization of a binary search tree </a:t>
            </a:r>
            <a:r>
              <a:rPr lang="en-US" sz="2400" dirty="0">
                <a:latin typeface="Calibri" panose="020F0502020204030204" pitchFamily="34" charset="0"/>
                <a:cs typeface="Calibri" panose="020F0502020204030204" pitchFamily="34" charset="0"/>
              </a:rPr>
              <a:t>in that a node can have more than two children.</a:t>
            </a:r>
          </a:p>
          <a:p>
            <a:pPr lvl="0"/>
            <a:r>
              <a:rPr lang="en-US" sz="2400" dirty="0">
                <a:latin typeface="Calibri" panose="020F0502020204030204" pitchFamily="34" charset="0"/>
                <a:cs typeface="Calibri" panose="020F0502020204030204" pitchFamily="34" charset="0"/>
              </a:rPr>
              <a:t>The idea is that we leave some </a:t>
            </a:r>
            <a:r>
              <a:rPr lang="en-US" sz="2400" b="1" dirty="0">
                <a:latin typeface="Calibri" panose="020F0502020204030204" pitchFamily="34" charset="0"/>
                <a:cs typeface="Calibri" panose="020F0502020204030204" pitchFamily="34" charset="0"/>
              </a:rPr>
              <a:t>key spaces open. </a:t>
            </a:r>
            <a:r>
              <a:rPr lang="en-US" sz="2400" dirty="0">
                <a:latin typeface="Calibri" panose="020F0502020204030204" pitchFamily="34" charset="0"/>
                <a:cs typeface="Calibri" panose="020F0502020204030204" pitchFamily="34" charset="0"/>
              </a:rPr>
              <a:t>So an insert of a new key is done using available space (most cases).</a:t>
            </a:r>
          </a:p>
          <a:p>
            <a:pPr lvl="0"/>
            <a:r>
              <a:rPr lang="en-US" sz="2400" dirty="0">
                <a:latin typeface="Calibri" panose="020F0502020204030204" pitchFamily="34" charset="0"/>
                <a:cs typeface="Calibri" panose="020F0502020204030204" pitchFamily="34" charset="0"/>
              </a:rPr>
              <a:t>Unlike self-balancing binary search trees, the B-tree is optimized for systems that read and write </a:t>
            </a:r>
            <a:r>
              <a:rPr lang="en-US" sz="2400" b="1" dirty="0">
                <a:latin typeface="Calibri" panose="020F0502020204030204" pitchFamily="34" charset="0"/>
                <a:cs typeface="Calibri" panose="020F0502020204030204" pitchFamily="34" charset="0"/>
              </a:rPr>
              <a:t>large blocks of data.</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4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8640"/>
            <a:ext cx="7772400" cy="5907360"/>
          </a:xfrm>
        </p:spPr>
        <p:txBody>
          <a:bodyPr/>
          <a:lstStyle/>
          <a:p>
            <a:r>
              <a:rPr lang="en-US" sz="2400" dirty="0">
                <a:latin typeface="Calibri" panose="020F0502020204030204" pitchFamily="34" charset="0"/>
                <a:cs typeface="Calibri" panose="020F0502020204030204" pitchFamily="34" charset="0"/>
              </a:rPr>
              <a:t>The B-tree algorithm </a:t>
            </a:r>
            <a:r>
              <a:rPr lang="en-US" sz="2400" b="1" dirty="0">
                <a:latin typeface="Calibri" panose="020F0502020204030204" pitchFamily="34" charset="0"/>
                <a:cs typeface="Calibri" panose="020F0502020204030204" pitchFamily="34" charset="0"/>
              </a:rPr>
              <a:t>minimizes</a:t>
            </a:r>
            <a:r>
              <a:rPr lang="en-US" sz="2400" dirty="0">
                <a:latin typeface="Calibri" panose="020F0502020204030204" pitchFamily="34" charset="0"/>
                <a:cs typeface="Calibri" panose="020F0502020204030204" pitchFamily="34" charset="0"/>
              </a:rPr>
              <a:t> the number of times a medium must be accessed to locate a desired record, thereby </a:t>
            </a:r>
            <a:r>
              <a:rPr lang="en-US" sz="2400" b="1" dirty="0">
                <a:latin typeface="Calibri" panose="020F0502020204030204" pitchFamily="34" charset="0"/>
                <a:cs typeface="Calibri" panose="020F0502020204030204" pitchFamily="34" charset="0"/>
              </a:rPr>
              <a:t>speeding</a:t>
            </a:r>
            <a:r>
              <a:rPr lang="en-US" sz="2400" dirty="0">
                <a:latin typeface="Calibri" panose="020F0502020204030204" pitchFamily="34" charset="0"/>
                <a:cs typeface="Calibri" panose="020F0502020204030204" pitchFamily="34" charset="0"/>
              </a:rPr>
              <a:t> up the process.</a:t>
            </a:r>
          </a:p>
          <a:p>
            <a:pPr lvl="0"/>
            <a:r>
              <a:rPr lang="en-US" sz="2400" dirty="0">
                <a:latin typeface="Calibri" panose="020F0502020204030204" pitchFamily="34" charset="0"/>
                <a:cs typeface="Calibri" panose="020F0502020204030204" pitchFamily="34" charset="0"/>
              </a:rPr>
              <a:t>The B-tree algorithms </a:t>
            </a:r>
            <a:r>
              <a:rPr lang="en-US" sz="2400" b="1" dirty="0">
                <a:latin typeface="Calibri" panose="020F0502020204030204" pitchFamily="34" charset="0"/>
                <a:cs typeface="Calibri" panose="020F0502020204030204" pitchFamily="34" charset="0"/>
              </a:rPr>
              <a:t>copy selected pages from disk </a:t>
            </a:r>
            <a:r>
              <a:rPr lang="en-US" sz="2400" dirty="0">
                <a:latin typeface="Calibri" panose="020F0502020204030204" pitchFamily="34" charset="0"/>
                <a:cs typeface="Calibri" panose="020F0502020204030204" pitchFamily="34" charset="0"/>
              </a:rPr>
              <a:t>into main memory as needed and write back onto disk the pages that have changed. B-tree algorithms keep only a constant number of pages in main memory at any time; thus, the size of main memory does not limit the size of B-trees that can be handled.</a:t>
            </a:r>
          </a:p>
          <a:p>
            <a:pPr lvl="0"/>
            <a:r>
              <a:rPr lang="en-US" sz="2400" dirty="0">
                <a:latin typeface="Calibri" panose="020F0502020204030204" pitchFamily="34" charset="0"/>
                <a:cs typeface="Calibri" panose="020F0502020204030204" pitchFamily="34" charset="0"/>
              </a:rPr>
              <a:t>In a practical B-tree, there can be thousands, millions, or </a:t>
            </a:r>
            <a:r>
              <a:rPr lang="en-US" sz="2400" b="1" dirty="0">
                <a:latin typeface="Calibri" panose="020F0502020204030204" pitchFamily="34" charset="0"/>
                <a:cs typeface="Calibri" panose="020F0502020204030204" pitchFamily="34" charset="0"/>
              </a:rPr>
              <a:t>billions</a:t>
            </a:r>
            <a:r>
              <a:rPr lang="en-US" sz="2400" dirty="0">
                <a:latin typeface="Calibri" panose="020F0502020204030204" pitchFamily="34" charset="0"/>
                <a:cs typeface="Calibri" panose="020F0502020204030204" pitchFamily="34" charset="0"/>
              </a:rPr>
              <a:t> of records.</a:t>
            </a:r>
          </a:p>
          <a:p>
            <a:pPr lvl="0"/>
            <a:r>
              <a:rPr lang="en-US" sz="2400" dirty="0">
                <a:latin typeface="Calibri" panose="020F0502020204030204" pitchFamily="34" charset="0"/>
                <a:cs typeface="Calibri" panose="020F0502020204030204" pitchFamily="34" charset="0"/>
              </a:rPr>
              <a:t>Real-world B-trees are of higher order (32, 64, 128, or more). For a large B-tree stored on a disk, we often see </a:t>
            </a:r>
            <a:r>
              <a:rPr lang="en-US" sz="2400" b="1" dirty="0">
                <a:latin typeface="Calibri" panose="020F0502020204030204" pitchFamily="34" charset="0"/>
                <a:cs typeface="Calibri" panose="020F0502020204030204" pitchFamily="34" charset="0"/>
              </a:rPr>
              <a:t>branching factors </a:t>
            </a:r>
            <a:r>
              <a:rPr lang="en-US" sz="2400" dirty="0">
                <a:latin typeface="Calibri" panose="020F0502020204030204" pitchFamily="34" charset="0"/>
                <a:cs typeface="Calibri" panose="020F0502020204030204" pitchFamily="34" charset="0"/>
              </a:rPr>
              <a:t>between 50 and 2000.</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52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76672"/>
            <a:ext cx="7772400" cy="4114800"/>
          </a:xfrm>
        </p:spPr>
        <p:txBody>
          <a:bodyPr/>
          <a:lstStyle/>
          <a:p>
            <a:pPr lvl="0"/>
            <a:r>
              <a:rPr lang="en-US" sz="2400" dirty="0">
                <a:latin typeface="Calibri" panose="020F0502020204030204" pitchFamily="34" charset="0"/>
                <a:cs typeface="Calibri" panose="020F0502020204030204" pitchFamily="34" charset="0"/>
              </a:rPr>
              <a:t>A B-tree </a:t>
            </a:r>
            <a:r>
              <a:rPr lang="en-US" sz="2400" b="1" dirty="0">
                <a:latin typeface="Calibri" panose="020F0502020204030204" pitchFamily="34" charset="0"/>
                <a:cs typeface="Calibri" panose="020F0502020204030204" pitchFamily="34" charset="0"/>
              </a:rPr>
              <a:t>node</a:t>
            </a:r>
            <a:r>
              <a:rPr lang="en-US" sz="2400" dirty="0">
                <a:latin typeface="Calibri" panose="020F0502020204030204" pitchFamily="34" charset="0"/>
                <a:cs typeface="Calibri" panose="020F0502020204030204" pitchFamily="34" charset="0"/>
              </a:rPr>
              <a:t> is usually as large as a whole </a:t>
            </a:r>
            <a:r>
              <a:rPr lang="en-US" sz="2400" b="1" dirty="0">
                <a:latin typeface="Calibri" panose="020F0502020204030204" pitchFamily="34" charset="0"/>
                <a:cs typeface="Calibri" panose="020F0502020204030204" pitchFamily="34" charset="0"/>
              </a:rPr>
              <a:t>disk</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page</a:t>
            </a:r>
            <a:r>
              <a:rPr lang="en-US" sz="2400" dirty="0">
                <a:latin typeface="Calibri" panose="020F0502020204030204" pitchFamily="34" charset="0"/>
                <a:cs typeface="Calibri" panose="020F0502020204030204" pitchFamily="34" charset="0"/>
              </a:rPr>
              <a:t>, and this size limits the number of children a B-tree node can have.</a:t>
            </a:r>
          </a:p>
          <a:p>
            <a:r>
              <a:rPr lang="en-US" sz="2400" dirty="0">
                <a:latin typeface="Calibri" panose="020F0502020204030204" pitchFamily="34" charset="0"/>
                <a:cs typeface="Calibri" panose="020F0502020204030204" pitchFamily="34" charset="0"/>
              </a:rPr>
              <a:t>B-trees are a good example of a data structure for external memory. It is commonly used in </a:t>
            </a:r>
            <a:r>
              <a:rPr lang="en-US" sz="2400" b="1" dirty="0">
                <a:latin typeface="Calibri" panose="020F0502020204030204" pitchFamily="34" charset="0"/>
                <a:cs typeface="Calibri" panose="020F0502020204030204" pitchFamily="34" charset="0"/>
              </a:rPr>
              <a:t>databases</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filesystems</a:t>
            </a:r>
            <a:r>
              <a:rPr lang="en-US" sz="2400" dirty="0">
                <a:latin typeface="Calibri" panose="020F0502020204030204" pitchFamily="34" charset="0"/>
                <a:cs typeface="Calibri" panose="020F0502020204030204" pitchFamily="34" charset="0"/>
              </a:rPr>
              <a:t>. (e.g., Used in Mac, NTFS, OS2 for file structure. SQL Server </a:t>
            </a:r>
            <a:r>
              <a:rPr lang="en-US" sz="2400" u="sng" dirty="0">
                <a:latin typeface="Calibri" panose="020F0502020204030204" pitchFamily="34" charset="0"/>
                <a:cs typeface="Calibri" panose="020F0502020204030204" pitchFamily="34" charset="0"/>
                <a:hlinkClick r:id="rId2"/>
              </a:rPr>
              <a:t>https://technet.microsoft.com/en-us/library/ms177443(v=sql.105).aspx</a:t>
            </a:r>
            <a:r>
              <a:rPr lang="en-US" sz="2400" dirty="0">
                <a:latin typeface="Calibri" panose="020F0502020204030204" pitchFamily="34" charset="0"/>
                <a:cs typeface="Calibri" panose="020F0502020204030204" pitchFamily="34" charset="0"/>
              </a:rPr>
              <a:t> ).</a:t>
            </a:r>
          </a:p>
          <a:p>
            <a:pPr lvl="0"/>
            <a:r>
              <a:rPr lang="en-US" sz="2400" dirty="0">
                <a:latin typeface="Calibri" panose="020F0502020204030204" pitchFamily="34" charset="0"/>
                <a:cs typeface="Calibri" panose="020F0502020204030204" pitchFamily="34" charset="0"/>
              </a:rPr>
              <a:t>Real world database indexes with millions of records have a </a:t>
            </a:r>
            <a:r>
              <a:rPr lang="en-US" sz="2400" b="1" dirty="0">
                <a:latin typeface="Calibri" panose="020F0502020204030204" pitchFamily="34" charset="0"/>
                <a:cs typeface="Calibri" panose="020F0502020204030204" pitchFamily="34" charset="0"/>
              </a:rPr>
              <a:t>tree depth of four or five</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87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1560" y="476672"/>
            <a:ext cx="5715000" cy="1809750"/>
          </a:xfrm>
          <a:prstGeom prst="rect">
            <a:avLst/>
          </a:prstGeom>
        </p:spPr>
      </p:pic>
      <p:sp>
        <p:nvSpPr>
          <p:cNvPr id="6" name="Rectangle 5"/>
          <p:cNvSpPr/>
          <p:nvPr/>
        </p:nvSpPr>
        <p:spPr>
          <a:xfrm>
            <a:off x="6349752" y="764704"/>
            <a:ext cx="2574032" cy="83099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Binary tree of 31 nodes has 5 levels</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51" y="3074352"/>
            <a:ext cx="6690218" cy="1354981"/>
          </a:xfrm>
          <a:prstGeom prst="rect">
            <a:avLst/>
          </a:prstGeom>
        </p:spPr>
      </p:pic>
      <p:sp>
        <p:nvSpPr>
          <p:cNvPr id="9" name="Rectangle 8"/>
          <p:cNvSpPr/>
          <p:nvPr/>
        </p:nvSpPr>
        <p:spPr>
          <a:xfrm>
            <a:off x="6824661" y="3151677"/>
            <a:ext cx="2154403"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 5-ary tree of 31 nodes has only 3 levels</a:t>
            </a:r>
          </a:p>
        </p:txBody>
      </p:sp>
    </p:spTree>
    <p:extLst>
      <p:ext uri="{BB962C8B-B14F-4D97-AF65-F5344CB8AC3E}">
        <p14:creationId xmlns:p14="http://schemas.microsoft.com/office/powerpoint/2010/main" val="254539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0"/>
            <a:ext cx="7772400" cy="764704"/>
          </a:xfrm>
        </p:spPr>
        <p:txBody>
          <a:bodyPr/>
          <a:lstStyle/>
          <a:p>
            <a:r>
              <a:rPr lang="en-US" dirty="0">
                <a:latin typeface="Calibri" panose="020F0502020204030204" pitchFamily="34" charset="0"/>
                <a:cs typeface="Calibri" panose="020F0502020204030204" pitchFamily="34" charset="0"/>
              </a:rPr>
              <a:t>Binary Tree vs B-Tree</a:t>
            </a:r>
          </a:p>
        </p:txBody>
      </p:sp>
      <p:sp>
        <p:nvSpPr>
          <p:cNvPr id="3" name="Content Placeholder 2"/>
          <p:cNvSpPr>
            <a:spLocks noGrp="1"/>
          </p:cNvSpPr>
          <p:nvPr>
            <p:ph idx="1"/>
          </p:nvPr>
        </p:nvSpPr>
        <p:spPr>
          <a:xfrm>
            <a:off x="251520" y="2420888"/>
            <a:ext cx="8453512" cy="4104456"/>
          </a:xfrm>
        </p:spPr>
        <p:txBody>
          <a:bodyPr/>
          <a:lstStyle/>
          <a:p>
            <a:pPr lvl="0"/>
            <a:r>
              <a:rPr lang="en-US" sz="2400" b="1" dirty="0">
                <a:latin typeface="Calibri" panose="020F0502020204030204" pitchFamily="34" charset="0"/>
                <a:cs typeface="Calibri" panose="020F0502020204030204" pitchFamily="34" charset="0"/>
              </a:rPr>
              <a:t>B-trees save time</a:t>
            </a:r>
            <a:r>
              <a:rPr lang="en-US" sz="2400" dirty="0">
                <a:latin typeface="Calibri" panose="020F0502020204030204" pitchFamily="34" charset="0"/>
                <a:cs typeface="Calibri" panose="020F0502020204030204" pitchFamily="34" charset="0"/>
              </a:rPr>
              <a:t> by using nodes with </a:t>
            </a:r>
            <a:r>
              <a:rPr lang="en-US" sz="2400" b="1" dirty="0">
                <a:latin typeface="Calibri" panose="020F0502020204030204" pitchFamily="34" charset="0"/>
                <a:cs typeface="Calibri" panose="020F0502020204030204" pitchFamily="34" charset="0"/>
              </a:rPr>
              <a:t>many branches</a:t>
            </a:r>
            <a:r>
              <a:rPr lang="en-US" sz="2400" dirty="0">
                <a:latin typeface="Calibri" panose="020F0502020204030204" pitchFamily="34" charset="0"/>
                <a:cs typeface="Calibri" panose="020F0502020204030204" pitchFamily="34" charset="0"/>
              </a:rPr>
              <a:t>, compared with</a:t>
            </a:r>
            <a:r>
              <a:rPr lang="en-US" sz="2400" b="1" dirty="0">
                <a:latin typeface="Calibri" panose="020F0502020204030204" pitchFamily="34" charset="0"/>
                <a:cs typeface="Calibri" panose="020F0502020204030204" pitchFamily="34" charset="0"/>
              </a:rPr>
              <a:t> binary trees</a:t>
            </a:r>
            <a:r>
              <a:rPr lang="en-US" sz="2400" dirty="0">
                <a:latin typeface="Calibri" panose="020F0502020204030204" pitchFamily="34" charset="0"/>
                <a:cs typeface="Calibri" panose="020F0502020204030204" pitchFamily="34" charset="0"/>
              </a:rPr>
              <a:t>, in which each node has only two children. When there are many children per node, a record can be found by passing through fewer nodes than if there are two children per node. </a:t>
            </a:r>
          </a:p>
          <a:p>
            <a:pPr lvl="0"/>
            <a:r>
              <a:rPr lang="en-US" sz="2400" dirty="0">
                <a:latin typeface="Calibri" panose="020F0502020204030204" pitchFamily="34" charset="0"/>
                <a:cs typeface="Calibri" panose="020F0502020204030204" pitchFamily="34" charset="0"/>
              </a:rPr>
              <a:t>The tradeoff is that the </a:t>
            </a:r>
            <a:r>
              <a:rPr lang="en-US" sz="2400" b="1" dirty="0">
                <a:solidFill>
                  <a:srgbClr val="00B050"/>
                </a:solidFill>
                <a:latin typeface="Calibri" panose="020F0502020204030204" pitchFamily="34" charset="0"/>
                <a:cs typeface="Calibri" panose="020F0502020204030204" pitchFamily="34" charset="0"/>
              </a:rPr>
              <a:t>decision process </a:t>
            </a:r>
            <a:r>
              <a:rPr lang="en-US" sz="2400" dirty="0">
                <a:latin typeface="Calibri" panose="020F0502020204030204" pitchFamily="34" charset="0"/>
                <a:cs typeface="Calibri" panose="020F0502020204030204" pitchFamily="34" charset="0"/>
              </a:rPr>
              <a:t>at each node is more complicated in a B-tree as compared with a binary tree. A program is required to execute the operations in a B-tree. But this program is stored in </a:t>
            </a:r>
            <a:r>
              <a:rPr lang="en-US" sz="2400" b="1" dirty="0">
                <a:latin typeface="Calibri" panose="020F0502020204030204" pitchFamily="34" charset="0"/>
                <a:cs typeface="Calibri" panose="020F0502020204030204" pitchFamily="34" charset="0"/>
              </a:rPr>
              <a:t>RAM</a:t>
            </a:r>
            <a:r>
              <a:rPr lang="en-US" sz="2400" dirty="0">
                <a:latin typeface="Calibri" panose="020F0502020204030204" pitchFamily="34" charset="0"/>
                <a:cs typeface="Calibri" panose="020F0502020204030204" pitchFamily="34" charset="0"/>
              </a:rPr>
              <a:t>, so it runs fast.</a:t>
            </a:r>
          </a:p>
          <a:p>
            <a:endParaRPr lang="en-US" dirty="0">
              <a:latin typeface="Calibri" panose="020F0502020204030204" pitchFamily="34" charset="0"/>
              <a:cs typeface="Calibri" panose="020F0502020204030204" pitchFamily="34" charset="0"/>
            </a:endParaRPr>
          </a:p>
        </p:txBody>
      </p:sp>
      <p:pic>
        <p:nvPicPr>
          <p:cNvPr id="5" name="Picture 4" descr="b-tree"/>
          <p:cNvPicPr/>
          <p:nvPr/>
        </p:nvPicPr>
        <p:blipFill>
          <a:blip r:embed="rId2">
            <a:extLst>
              <a:ext uri="{28A0092B-C50C-407E-A947-70E740481C1C}">
                <a14:useLocalDpi xmlns:a14="http://schemas.microsoft.com/office/drawing/2010/main" val="0"/>
              </a:ext>
            </a:extLst>
          </a:blip>
          <a:srcRect/>
          <a:stretch>
            <a:fillRect/>
          </a:stretch>
        </p:blipFill>
        <p:spPr bwMode="auto">
          <a:xfrm>
            <a:off x="2483768" y="764704"/>
            <a:ext cx="3672408" cy="1656184"/>
          </a:xfrm>
          <a:prstGeom prst="rect">
            <a:avLst/>
          </a:prstGeom>
          <a:noFill/>
          <a:ln>
            <a:noFill/>
          </a:ln>
        </p:spPr>
      </p:pic>
    </p:spTree>
    <p:extLst>
      <p:ext uri="{BB962C8B-B14F-4D97-AF65-F5344CB8AC3E}">
        <p14:creationId xmlns:p14="http://schemas.microsoft.com/office/powerpoint/2010/main" val="100592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3561</TotalTime>
  <Words>2114</Words>
  <Application>Microsoft Office PowerPoint</Application>
  <PresentationFormat>On-screen Show (4:3)</PresentationFormat>
  <Paragraphs>197</Paragraphs>
  <Slides>28</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Arial</vt:lpstr>
      <vt:lpstr>Calibri</vt:lpstr>
      <vt:lpstr>Calibri Light</vt:lpstr>
      <vt:lpstr>Symbol</vt:lpstr>
      <vt:lpstr>Times New Roman</vt:lpstr>
      <vt:lpstr>Blank Presentation</vt:lpstr>
      <vt:lpstr>Office Theme</vt:lpstr>
      <vt:lpstr>1_Office Theme</vt:lpstr>
      <vt:lpstr>B-Tree</vt:lpstr>
      <vt:lpstr>Motivation</vt:lpstr>
      <vt:lpstr>Motivation Cont..</vt:lpstr>
      <vt:lpstr>m-ary Trees</vt:lpstr>
      <vt:lpstr>B-Tree</vt:lpstr>
      <vt:lpstr>PowerPoint Presentation</vt:lpstr>
      <vt:lpstr>PowerPoint Presentation</vt:lpstr>
      <vt:lpstr>PowerPoint Presentation</vt:lpstr>
      <vt:lpstr>Binary Tree vs B-Tree</vt:lpstr>
      <vt:lpstr>Properties of a B-Tree</vt:lpstr>
      <vt:lpstr>PowerPoint Presentation</vt:lpstr>
      <vt:lpstr>How many keys a B-tree can store with a branching factor of 1001 and height 2?</vt:lpstr>
      <vt:lpstr> B-tree Structure</vt:lpstr>
      <vt:lpstr>B-Tree Traversal</vt:lpstr>
      <vt:lpstr>Insertion</vt:lpstr>
      <vt:lpstr>PowerPoint Presentation</vt:lpstr>
      <vt:lpstr>Splitting Nodes</vt:lpstr>
      <vt:lpstr>Insert the numbers 1 to 7 into a B-Tree of order 3</vt:lpstr>
      <vt:lpstr>Show the final B-Tree after inserting keys B, Q, L, and F into the following B-tree of order 6</vt:lpstr>
      <vt:lpstr>Insert the following letters into an empty B-tree of order 5: C N G A H E K Q M F W L T Z D P R X Y S</vt:lpstr>
      <vt:lpstr>PowerPoint Presentation</vt:lpstr>
      <vt:lpstr>PowerPoint Presentation</vt:lpstr>
      <vt:lpstr>PowerPoint Presentation</vt:lpstr>
      <vt:lpstr>PowerPoint Presentation</vt:lpstr>
      <vt:lpstr>Insert the following letters into an empty B-tree of order 5: A G F B K D H M J E S I R X C L N T U P </vt:lpstr>
      <vt:lpstr>PowerPoint Presentation</vt:lpstr>
      <vt:lpstr>Useful links</vt:lpstr>
      <vt:lpstr>Acknowledgments </vt:lpstr>
    </vt:vector>
  </TitlesOfParts>
  <Company>Brocku - Cosc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dc:title>
  <dc:creator>Dave Bockus</dc:creator>
  <cp:lastModifiedBy>Hamed Alhoori</cp:lastModifiedBy>
  <cp:revision>181</cp:revision>
  <dcterms:created xsi:type="dcterms:W3CDTF">2002-07-09T13:40:44Z</dcterms:created>
  <dcterms:modified xsi:type="dcterms:W3CDTF">2018-12-05T01:37:35Z</dcterms:modified>
</cp:coreProperties>
</file>