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82" r:id="rId15"/>
    <p:sldId id="269" r:id="rId16"/>
    <p:sldId id="270" r:id="rId17"/>
    <p:sldId id="271" r:id="rId18"/>
    <p:sldId id="272" r:id="rId19"/>
    <p:sldId id="285" r:id="rId20"/>
    <p:sldId id="283" r:id="rId21"/>
    <p:sldId id="273" r:id="rId22"/>
    <p:sldId id="274" r:id="rId23"/>
    <p:sldId id="275" r:id="rId24"/>
    <p:sldId id="279" r:id="rId25"/>
    <p:sldId id="286" r:id="rId26"/>
    <p:sldId id="288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76421" autoAdjust="0"/>
  </p:normalViewPr>
  <p:slideViewPr>
    <p:cSldViewPr snapToGrid="0">
      <p:cViewPr varScale="1">
        <p:scale>
          <a:sx n="86" d="100"/>
          <a:sy n="86" d="100"/>
        </p:scale>
        <p:origin x="114" y="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47B01-FCF7-46D2-9067-A76CDDB12F2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431E-8C39-4EFD-A4CC-8C03FCF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31E-8C39-4EFD-A4CC-8C03FCFB6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9EAF2-7DBF-4EF8-ABAB-BDB41AC0EDE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19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7C54A-5C7D-4AB8-BC33-660F8F15E3E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86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2C0DA-AA86-4F8D-9F2A-00111FFD74C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717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B8686-16B6-407C-89B2-7D02FECFF82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413" tIns="45708" rIns="91413" bIns="4570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244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E3324-2BF0-4E7F-A680-3996E5DC58F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413" tIns="45708" rIns="91413" bIns="4570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0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31E-8C39-4EFD-A4CC-8C03FCFB6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31E-8C39-4EFD-A4CC-8C03FCFB6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31E-8C39-4EFD-A4CC-8C03FCFB6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AD4EE-8BD5-4A09-974D-BF48F386C5A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53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DCA04-B734-4DC8-8A86-F81DEA5B7B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259262"/>
          </a:xfrm>
        </p:spPr>
        <p:txBody>
          <a:bodyPr/>
          <a:lstStyle/>
          <a:p>
            <a:pPr marL="171450" indent="-17145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713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3B7A8-D8A2-4F5C-8507-E79F73CC926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93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1F69-DA41-4162-8F63-DB36DCF9379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577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B610F-487E-4AC7-BAA0-A47306031C6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5403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36320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22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1E48-BB99-4905-9440-F2E3D8E409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F238-BD86-45C4-8AEC-9BA7AABE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0846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1"/>
            <a:ext cx="10515600" cy="838199"/>
          </a:xfrm>
        </p:spPr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Collision Resolution by Closed Hashing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420" y="925831"/>
            <a:ext cx="9178290" cy="4571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Given an item x, try </a:t>
            </a:r>
            <a:br>
              <a:rPr lang="en-US" altLang="en-US" sz="3200" dirty="0"/>
            </a:br>
            <a:r>
              <a:rPr lang="en-US" altLang="en-US" sz="3200" dirty="0"/>
              <a:t>cells h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(x), h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(x), h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(x), …, h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(x)</a:t>
            </a:r>
          </a:p>
          <a:p>
            <a:pPr>
              <a:lnSpc>
                <a:spcPct val="90000"/>
              </a:lnSpc>
            </a:pPr>
            <a:r>
              <a:rPr lang="en-US" altLang="en-US" sz="3200" b="1" dirty="0">
                <a:solidFill>
                  <a:srgbClr val="0070C0"/>
                </a:solidFill>
              </a:rPr>
              <a:t>H</a:t>
            </a:r>
            <a:r>
              <a:rPr lang="en-US" altLang="en-US" sz="3200" b="1" baseline="-25000" dirty="0">
                <a:solidFill>
                  <a:srgbClr val="0070C0"/>
                </a:solidFill>
              </a:rPr>
              <a:t>i</a:t>
            </a:r>
            <a:r>
              <a:rPr lang="en-US" altLang="en-US" sz="3200" b="1" dirty="0">
                <a:solidFill>
                  <a:srgbClr val="0070C0"/>
                </a:solidFill>
              </a:rPr>
              <a:t>(x) = (hash(x) + f(</a:t>
            </a:r>
            <a:r>
              <a:rPr lang="en-US" altLang="en-US" sz="3200" b="1" dirty="0" err="1">
                <a:solidFill>
                  <a:srgbClr val="0070C0"/>
                </a:solidFill>
              </a:rPr>
              <a:t>i</a:t>
            </a:r>
            <a:r>
              <a:rPr lang="en-US" altLang="en-US" sz="3200" b="1" dirty="0">
                <a:solidFill>
                  <a:srgbClr val="0070C0"/>
                </a:solidFill>
              </a:rPr>
              <a:t>)) mod </a:t>
            </a:r>
            <a:r>
              <a:rPr lang="en-US" altLang="en-US" sz="3200" b="1" i="1" dirty="0" err="1">
                <a:solidFill>
                  <a:srgbClr val="0070C0"/>
                </a:solidFill>
              </a:rPr>
              <a:t>TableSize</a:t>
            </a:r>
            <a:r>
              <a:rPr lang="en-US" altLang="en-US" sz="3200" b="1" i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3200" b="1" i="1" dirty="0"/>
              <a:t>f</a:t>
            </a:r>
            <a:r>
              <a:rPr lang="en-US" altLang="en-US" sz="3200" dirty="0"/>
              <a:t> is the </a:t>
            </a:r>
            <a:r>
              <a:rPr lang="en-US" altLang="en-US" sz="3200" b="1" i="1" dirty="0"/>
              <a:t>collision resolution</a:t>
            </a:r>
            <a:r>
              <a:rPr lang="en-US" altLang="en-US" sz="3200" b="1" dirty="0"/>
              <a:t> function</a:t>
            </a:r>
            <a:r>
              <a:rPr lang="en-US" altLang="en-US" sz="3200" dirty="0"/>
              <a:t>. Some possibilities: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b="1" dirty="0">
                <a:solidFill>
                  <a:srgbClr val="7030A0"/>
                </a:solidFill>
              </a:rPr>
              <a:t>Linear</a:t>
            </a:r>
            <a:r>
              <a:rPr lang="en-US" altLang="en-US" sz="2800" dirty="0"/>
              <a:t>: f(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=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b="1" dirty="0">
                <a:solidFill>
                  <a:srgbClr val="7030A0"/>
                </a:solidFill>
              </a:rPr>
              <a:t>Quadratic</a:t>
            </a:r>
            <a:r>
              <a:rPr lang="en-US" altLang="en-US" sz="2800" b="1" dirty="0"/>
              <a:t>: </a:t>
            </a:r>
            <a:r>
              <a:rPr lang="en-US" altLang="en-US" sz="2800" dirty="0"/>
              <a:t>f(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= i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b="1" dirty="0">
                <a:solidFill>
                  <a:srgbClr val="7030A0"/>
                </a:solidFill>
              </a:rPr>
              <a:t>Double Hashing:</a:t>
            </a:r>
            <a:r>
              <a:rPr lang="en-US" altLang="en-US" sz="2800" dirty="0">
                <a:solidFill>
                  <a:srgbClr val="7030A0"/>
                </a:solidFill>
              </a:rPr>
              <a:t> </a:t>
            </a:r>
            <a:r>
              <a:rPr lang="en-US" altLang="en-US" sz="2800" dirty="0"/>
              <a:t>f(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=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r_symbol" pitchFamily="49" charset="2"/>
              </a:rPr>
              <a:t>* h</a:t>
            </a:r>
            <a:r>
              <a:rPr lang="en-US" altLang="en-US" sz="2800" dirty="0"/>
              <a:t>ash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813191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190" y="-15875"/>
            <a:ext cx="8077200" cy="850265"/>
          </a:xfrm>
        </p:spPr>
        <p:txBody>
          <a:bodyPr/>
          <a:lstStyle/>
          <a:p>
            <a:pPr algn="ctr"/>
            <a:r>
              <a:rPr lang="en-US" altLang="en-US" dirty="0"/>
              <a:t>(2.1) Linear Probing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952500"/>
            <a:ext cx="9855200" cy="48387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When collision occurs, scan down the array one cell at a time looking for an empty cell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H</a:t>
            </a:r>
            <a:r>
              <a:rPr lang="en-US" altLang="en-US" sz="2800" baseline="-25000" dirty="0">
                <a:solidFill>
                  <a:srgbClr val="0070C0"/>
                </a:solidFill>
              </a:rPr>
              <a:t>i</a:t>
            </a:r>
            <a:r>
              <a:rPr lang="en-US" altLang="en-US" sz="2800" dirty="0">
                <a:solidFill>
                  <a:srgbClr val="0070C0"/>
                </a:solidFill>
              </a:rPr>
              <a:t>(x) = (hash(x) + </a:t>
            </a:r>
            <a:r>
              <a:rPr lang="en-US" altLang="en-US" sz="2800" dirty="0" err="1">
                <a:solidFill>
                  <a:srgbClr val="0070C0"/>
                </a:solidFill>
              </a:rPr>
              <a:t>i</a:t>
            </a:r>
            <a:r>
              <a:rPr lang="en-US" altLang="en-US" sz="2800" dirty="0">
                <a:solidFill>
                  <a:srgbClr val="0070C0"/>
                </a:solidFill>
              </a:rPr>
              <a:t>) mod </a:t>
            </a:r>
            <a:r>
              <a:rPr lang="en-US" altLang="en-US" sz="2800" i="1" dirty="0" err="1">
                <a:solidFill>
                  <a:srgbClr val="0070C0"/>
                </a:solidFill>
              </a:rPr>
              <a:t>TableSize</a:t>
            </a:r>
            <a:r>
              <a:rPr lang="en-US" altLang="en-US" sz="2800" i="1" dirty="0">
                <a:solidFill>
                  <a:srgbClr val="0070C0"/>
                </a:solidFill>
              </a:rPr>
              <a:t>    </a:t>
            </a:r>
            <a:r>
              <a:rPr lang="en-US" altLang="en-US" sz="2800" dirty="0">
                <a:solidFill>
                  <a:srgbClr val="0070C0"/>
                </a:solidFill>
              </a:rPr>
              <a:t>(</a:t>
            </a:r>
            <a:r>
              <a:rPr lang="en-US" altLang="en-US" sz="2800" dirty="0" err="1">
                <a:solidFill>
                  <a:srgbClr val="0070C0"/>
                </a:solidFill>
              </a:rPr>
              <a:t>i</a:t>
            </a:r>
            <a:r>
              <a:rPr lang="en-US" altLang="en-US" sz="2800" dirty="0">
                <a:solidFill>
                  <a:srgbClr val="0070C0"/>
                </a:solidFill>
              </a:rPr>
              <a:t> = 0, 1, 2, …)</a:t>
            </a:r>
            <a:endParaRPr lang="en-US" altLang="en-US" sz="2800" i="1" dirty="0">
              <a:solidFill>
                <a:srgbClr val="0070C0"/>
              </a:solidFill>
            </a:endParaRPr>
          </a:p>
          <a:p>
            <a:pPr lvl="1"/>
            <a:r>
              <a:rPr lang="en-US" altLang="en-US" sz="2800" dirty="0"/>
              <a:t>Compute hash value and increment it until a free cell is found</a:t>
            </a:r>
          </a:p>
        </p:txBody>
      </p:sp>
    </p:spTree>
    <p:extLst>
      <p:ext uri="{BB962C8B-B14F-4D97-AF65-F5344CB8AC3E}">
        <p14:creationId xmlns:p14="http://schemas.microsoft.com/office/powerpoint/2010/main" val="10022298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467" y="13732"/>
            <a:ext cx="7772400" cy="82288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B050"/>
                </a:solidFill>
              </a:rPr>
              <a:t>Linear Probing 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584325" y="5448300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probes: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676650" y="16859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14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3676650" y="22066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676650" y="27241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676650" y="37719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676650" y="42926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676650" y="48117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676650" y="32512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440113" y="3200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3440113" y="2674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440113" y="2159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3440113" y="1641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3433763" y="4751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433763" y="4233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433763" y="3716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235325" y="8763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insert(</a:t>
            </a:r>
            <a:r>
              <a:rPr lang="en-US" altLang="en-US" dirty="0">
                <a:solidFill>
                  <a:srgbClr val="FF0000"/>
                </a:solidFill>
              </a:rPr>
              <a:t>14</a:t>
            </a:r>
            <a:r>
              <a:rPr lang="en-US" altLang="en-US" dirty="0"/>
              <a:t>)</a:t>
            </a:r>
          </a:p>
          <a:p>
            <a:pPr eaLnBrk="0" hangingPunct="0"/>
            <a:r>
              <a:rPr lang="en-US" altLang="en-US" sz="2000" dirty="0"/>
              <a:t>14%7 = 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3781425" y="54483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5089525" y="16859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5089525" y="22066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5089525" y="37719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5089525" y="42926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5089525" y="48117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5089525" y="32512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4851400" y="3200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4851400" y="2674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4851400" y="2159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851400" y="1641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845050" y="4751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4845050" y="4233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4845050" y="3716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4727576" y="8763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5192713" y="54483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6507164" y="16859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6507164" y="22066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6507164" y="27241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6507164" y="37719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6507164" y="48117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6507164" y="32512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6270625" y="3200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270625" y="2674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270625" y="2159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270625" y="1641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6264275" y="4751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6264275" y="4233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264275" y="3716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6069014" y="8763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6611938" y="54483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7924800" y="22066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7924800" y="27241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21</a:t>
            </a:r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7924800" y="37719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7924800" y="42926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7924800" y="48117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7924800" y="32512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7686675" y="3200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7686675" y="2674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7686675" y="2159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31" name="Text Box 59"/>
          <p:cNvSpPr txBox="1">
            <a:spLocks noChangeArrowheads="1"/>
          </p:cNvSpPr>
          <p:nvPr/>
        </p:nvSpPr>
        <p:spPr bwMode="auto">
          <a:xfrm>
            <a:off x="7686675" y="1641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7681913" y="4751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7681913" y="42338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7681913" y="3716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7562851" y="8763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8029575" y="54483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5089525" y="27241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6507164" y="42926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7924800" y="16859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5718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7" y="92485"/>
            <a:ext cx="11959390" cy="7161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Exercise</a:t>
            </a:r>
            <a:r>
              <a:rPr lang="en-US" sz="3200" dirty="0">
                <a:solidFill>
                  <a:srgbClr val="00B050"/>
                </a:solidFill>
              </a:rPr>
              <a:t>: Using linear probing, insert 89, 18, 49, 58 and 9 into a hash table of size 10.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18" y="818701"/>
            <a:ext cx="6023370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5321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find algorithm follows the same probe sequence as the insert algorithm.</a:t>
            </a:r>
          </a:p>
          <a:p>
            <a:pPr lvl="1" eaLnBrk="1" hangingPunct="1"/>
            <a:r>
              <a:rPr lang="en-US" altLang="en-US" sz="2800" dirty="0"/>
              <a:t>A find for 58 would involve 4 probes.</a:t>
            </a:r>
          </a:p>
          <a:p>
            <a:pPr lvl="1" eaLnBrk="1" hangingPunct="1"/>
            <a:r>
              <a:rPr lang="en-US" altLang="en-US" sz="2800" dirty="0"/>
              <a:t>A find for 19 would involve 5 probes.</a:t>
            </a:r>
          </a:p>
        </p:txBody>
      </p:sp>
    </p:spTree>
    <p:extLst>
      <p:ext uri="{BB962C8B-B14F-4D97-AF65-F5344CB8AC3E}">
        <p14:creationId xmlns:p14="http://schemas.microsoft.com/office/powerpoint/2010/main" val="59350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9"/>
            <a:ext cx="10515600" cy="921512"/>
          </a:xfrm>
        </p:spPr>
        <p:txBody>
          <a:bodyPr/>
          <a:lstStyle/>
          <a:p>
            <a:pPr algn="ctr"/>
            <a:r>
              <a:rPr lang="en-US" altLang="en-US" dirty="0"/>
              <a:t>Drawbacks of Linear Probing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939802"/>
            <a:ext cx="10615930" cy="4734560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Works until array is full, but as number of items N approaches </a:t>
            </a:r>
            <a:r>
              <a:rPr lang="en-US" altLang="en-US" i="1" dirty="0" err="1"/>
              <a:t>TableSize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  1)</a:t>
            </a:r>
            <a:r>
              <a:rPr lang="en-US" altLang="en-US" dirty="0"/>
              <a:t>, </a:t>
            </a:r>
            <a:r>
              <a:rPr lang="en-US" altLang="en-US" b="1" dirty="0"/>
              <a:t>access time </a:t>
            </a:r>
            <a:r>
              <a:rPr lang="en-US" altLang="en-US" dirty="0"/>
              <a:t>approaches O(N)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Very prone to </a:t>
            </a:r>
            <a:r>
              <a:rPr lang="en-US" altLang="en-US" b="1" dirty="0"/>
              <a:t>cluster formation </a:t>
            </a:r>
            <a:r>
              <a:rPr lang="en-US" altLang="en-US" dirty="0"/>
              <a:t>(as in previous examples)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 key hashes anywhere into a cluster, finding a free cell involves going through the entire cluster – and making it grow!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ym typeface="Wingdings" panose="05000000000000000000" pitchFamily="2" charset="2"/>
              </a:rPr>
              <a:t>Primary clustering </a:t>
            </a:r>
            <a:r>
              <a:rPr lang="en-US" altLang="en-US" dirty="0">
                <a:sym typeface="Wingdings" panose="05000000000000000000" pitchFamily="2" charset="2"/>
              </a:rPr>
              <a:t>– clusters grow when keys hash to values close to each other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Can have cases where table is </a:t>
            </a:r>
            <a:r>
              <a:rPr lang="en-US" altLang="en-US" b="1" dirty="0"/>
              <a:t>empty</a:t>
            </a:r>
            <a:r>
              <a:rPr lang="en-US" altLang="en-US" dirty="0"/>
              <a:t> except for a few clusters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satisfy good hash function criterion of </a:t>
            </a:r>
            <a:r>
              <a:rPr lang="en-US" altLang="en-US" i="1" dirty="0"/>
              <a:t>distributing keys uniformly</a:t>
            </a:r>
          </a:p>
        </p:txBody>
      </p:sp>
    </p:spTree>
    <p:extLst>
      <p:ext uri="{BB962C8B-B14F-4D97-AF65-F5344CB8AC3E}">
        <p14:creationId xmlns:p14="http://schemas.microsoft.com/office/powerpoint/2010/main" val="3690319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8280" y="0"/>
            <a:ext cx="8686800" cy="1085850"/>
          </a:xfrm>
        </p:spPr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(2.2) Quadratic Probing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335" y="1085850"/>
            <a:ext cx="10046043" cy="41148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Main Idea: </a:t>
            </a:r>
            <a:r>
              <a:rPr lang="en-US" altLang="en-US" dirty="0">
                <a:solidFill>
                  <a:srgbClr val="0070C0"/>
                </a:solidFill>
              </a:rPr>
              <a:t>Spread out the search for an empty slot –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Increment by i</a:t>
            </a:r>
            <a:r>
              <a:rPr lang="en-US" altLang="en-US" baseline="30000" dirty="0">
                <a:solidFill>
                  <a:srgbClr val="0070C0"/>
                </a:solidFill>
              </a:rPr>
              <a:t>2</a:t>
            </a:r>
            <a:r>
              <a:rPr lang="en-US" altLang="en-US" dirty="0">
                <a:solidFill>
                  <a:srgbClr val="0070C0"/>
                </a:solidFill>
              </a:rPr>
              <a:t> instead of </a:t>
            </a:r>
            <a:r>
              <a:rPr lang="en-US" altLang="en-US" dirty="0" err="1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</a:p>
          <a:p>
            <a:endParaRPr lang="en-US" altLang="en-US" sz="700" dirty="0">
              <a:solidFill>
                <a:srgbClr val="0000FF"/>
              </a:solidFill>
            </a:endParaRPr>
          </a:p>
          <a:p>
            <a:r>
              <a:rPr lang="en-US" altLang="en-US" dirty="0">
                <a:solidFill>
                  <a:srgbClr val="7030A0"/>
                </a:solidFill>
              </a:rPr>
              <a:t>H</a:t>
            </a:r>
            <a:r>
              <a:rPr lang="en-US" altLang="en-US" baseline="-25000" dirty="0">
                <a:solidFill>
                  <a:srgbClr val="7030A0"/>
                </a:solidFill>
              </a:rPr>
              <a:t>i</a:t>
            </a:r>
            <a:r>
              <a:rPr lang="en-US" altLang="en-US" dirty="0">
                <a:solidFill>
                  <a:srgbClr val="7030A0"/>
                </a:solidFill>
              </a:rPr>
              <a:t>(x) = (hash(x) + i</a:t>
            </a:r>
            <a:r>
              <a:rPr lang="en-US" altLang="en-US" baseline="30000" dirty="0">
                <a:solidFill>
                  <a:srgbClr val="7030A0"/>
                </a:solidFill>
              </a:rPr>
              <a:t>2</a:t>
            </a:r>
            <a:r>
              <a:rPr lang="en-US" altLang="en-US" dirty="0">
                <a:solidFill>
                  <a:srgbClr val="7030A0"/>
                </a:solidFill>
              </a:rPr>
              <a:t>) % </a:t>
            </a:r>
            <a:r>
              <a:rPr lang="en-US" altLang="en-US" i="1" dirty="0" err="1">
                <a:solidFill>
                  <a:srgbClr val="7030A0"/>
                </a:solidFill>
              </a:rPr>
              <a:t>TableSize</a:t>
            </a:r>
            <a:r>
              <a:rPr lang="en-US" altLang="en-US" i="1" dirty="0">
                <a:solidFill>
                  <a:srgbClr val="7030A0"/>
                </a:solidFill>
              </a:rPr>
              <a:t>  </a:t>
            </a:r>
          </a:p>
          <a:p>
            <a:pPr lvl="1"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(x) = (hash(x) + 0) % </a:t>
            </a:r>
            <a:r>
              <a:rPr lang="en-US" altLang="en-US" dirty="0" err="1"/>
              <a:t>TableSize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(x) = (hash(x) + 1) %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(x) = (hash(x) + 4) %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3</a:t>
            </a:r>
            <a:r>
              <a:rPr lang="en-US" altLang="en-US" dirty="0"/>
              <a:t>(x) = (hash(x) + 9) %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7592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4" y="0"/>
            <a:ext cx="7772400" cy="83661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B050"/>
                </a:solidFill>
              </a:rPr>
              <a:t>Quadratic Probing Example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84325" y="5473700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76650" y="17113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76650" y="22320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676650" y="27495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676650" y="37973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6650" y="43180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676650" y="48371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76650" y="32766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440113" y="3225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0113" y="2700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3440113" y="2184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440113" y="1666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3433763" y="4776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433763" y="4259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3433763" y="37417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235325" y="9017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3781425" y="54737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089525" y="17113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089525" y="22320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089525" y="37973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089525" y="43180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089525" y="48371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5089525" y="32766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851400" y="3225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851400" y="2700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4851400" y="2184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4851400" y="1666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4845050" y="4776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4845050" y="4259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4845050" y="37417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4727576" y="9017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5192713" y="54737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6507164" y="17113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507164" y="22320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6507164" y="27495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6507164" y="37973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6507164" y="48371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6507164" y="32766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6270625" y="3225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6270625" y="2700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270625" y="2184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270625" y="1666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6264275" y="4776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6264275" y="4259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6264275" y="37417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6069014" y="9017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6611938" y="54737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7924800" y="22320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7924800" y="27495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7924800" y="37973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7924800" y="43180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7924800" y="48371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7924800" y="32766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7686675" y="3225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7686675" y="27003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7686675" y="2184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7686675" y="1666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681913" y="4776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7681913" y="42592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7681913" y="37417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7562851" y="9017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8029575" y="54737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5089525" y="27495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6507164" y="43180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7924800" y="17113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980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5400"/>
            <a:ext cx="7772400" cy="92710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B050"/>
                </a:solidFill>
              </a:rPr>
              <a:t>Problem With Quadratic Probing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584325" y="5629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probes: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143250" y="1831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143250" y="2352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143250" y="2870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3143250" y="3917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3143250" y="4438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3143250" y="4957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3143250" y="3397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2906713" y="3346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2906713" y="2820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906713" y="2305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2906713" y="1787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2900363" y="4897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2900363" y="4379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2900363" y="3862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2701925" y="102235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3248025" y="5594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4556125" y="1831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4556125" y="2352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4556125" y="3917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4556125" y="4438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4556125" y="4957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556125" y="3397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4318000" y="3346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4318000" y="2820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4318000" y="2305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4318000" y="1787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4311650" y="4897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311650" y="4379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311650" y="3862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4194176" y="102235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4659313" y="5594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5973764" y="18319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12" name="Rectangle 36"/>
          <p:cNvSpPr>
            <a:spLocks noChangeArrowheads="1"/>
          </p:cNvSpPr>
          <p:nvPr/>
        </p:nvSpPr>
        <p:spPr bwMode="auto">
          <a:xfrm>
            <a:off x="5973764" y="23526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13" name="Rectangle 37"/>
          <p:cNvSpPr>
            <a:spLocks noChangeArrowheads="1"/>
          </p:cNvSpPr>
          <p:nvPr/>
        </p:nvSpPr>
        <p:spPr bwMode="auto">
          <a:xfrm>
            <a:off x="5973764" y="28702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5973764" y="39179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15" name="Rectangle 39"/>
          <p:cNvSpPr>
            <a:spLocks noChangeArrowheads="1"/>
          </p:cNvSpPr>
          <p:nvPr/>
        </p:nvSpPr>
        <p:spPr bwMode="auto">
          <a:xfrm>
            <a:off x="5973764" y="49577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6" name="Rectangle 40"/>
          <p:cNvSpPr>
            <a:spLocks noChangeArrowheads="1"/>
          </p:cNvSpPr>
          <p:nvPr/>
        </p:nvSpPr>
        <p:spPr bwMode="auto">
          <a:xfrm>
            <a:off x="5973764" y="33972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7" name="Text Box 41"/>
          <p:cNvSpPr txBox="1">
            <a:spLocks noChangeArrowheads="1"/>
          </p:cNvSpPr>
          <p:nvPr/>
        </p:nvSpPr>
        <p:spPr bwMode="auto">
          <a:xfrm>
            <a:off x="5737225" y="3346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737225" y="2820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5737225" y="2305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20" name="Text Box 44"/>
          <p:cNvSpPr txBox="1">
            <a:spLocks noChangeArrowheads="1"/>
          </p:cNvSpPr>
          <p:nvPr/>
        </p:nvSpPr>
        <p:spPr bwMode="auto">
          <a:xfrm>
            <a:off x="5737225" y="1787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5730875" y="4897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5730875" y="4379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5730875" y="3862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5535614" y="102235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8225" name="Text Box 49"/>
          <p:cNvSpPr txBox="1">
            <a:spLocks noChangeArrowheads="1"/>
          </p:cNvSpPr>
          <p:nvPr/>
        </p:nvSpPr>
        <p:spPr bwMode="auto">
          <a:xfrm>
            <a:off x="6078538" y="5594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7391400" y="2352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7391400" y="2870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7391400" y="3917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29" name="Rectangle 53"/>
          <p:cNvSpPr>
            <a:spLocks noChangeArrowheads="1"/>
          </p:cNvSpPr>
          <p:nvPr/>
        </p:nvSpPr>
        <p:spPr bwMode="auto">
          <a:xfrm>
            <a:off x="7391400" y="4438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7391400" y="4957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7391400" y="3397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2" name="Text Box 56"/>
          <p:cNvSpPr txBox="1">
            <a:spLocks noChangeArrowheads="1"/>
          </p:cNvSpPr>
          <p:nvPr/>
        </p:nvSpPr>
        <p:spPr bwMode="auto">
          <a:xfrm>
            <a:off x="7153275" y="3346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33" name="Text Box 57"/>
          <p:cNvSpPr txBox="1">
            <a:spLocks noChangeArrowheads="1"/>
          </p:cNvSpPr>
          <p:nvPr/>
        </p:nvSpPr>
        <p:spPr bwMode="auto">
          <a:xfrm>
            <a:off x="7153275" y="2820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8234" name="Text Box 58"/>
          <p:cNvSpPr txBox="1">
            <a:spLocks noChangeArrowheads="1"/>
          </p:cNvSpPr>
          <p:nvPr/>
        </p:nvSpPr>
        <p:spPr bwMode="auto">
          <a:xfrm>
            <a:off x="7153275" y="2305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35" name="Text Box 59"/>
          <p:cNvSpPr txBox="1">
            <a:spLocks noChangeArrowheads="1"/>
          </p:cNvSpPr>
          <p:nvPr/>
        </p:nvSpPr>
        <p:spPr bwMode="auto">
          <a:xfrm>
            <a:off x="7153275" y="1787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8236" name="Text Box 60"/>
          <p:cNvSpPr txBox="1">
            <a:spLocks noChangeArrowheads="1"/>
          </p:cNvSpPr>
          <p:nvPr/>
        </p:nvSpPr>
        <p:spPr bwMode="auto">
          <a:xfrm>
            <a:off x="7148513" y="4897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7148513" y="4379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8238" name="Text Box 62"/>
          <p:cNvSpPr txBox="1">
            <a:spLocks noChangeArrowheads="1"/>
          </p:cNvSpPr>
          <p:nvPr/>
        </p:nvSpPr>
        <p:spPr bwMode="auto">
          <a:xfrm>
            <a:off x="7148513" y="3862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8239" name="Text Box 63"/>
          <p:cNvSpPr txBox="1">
            <a:spLocks noChangeArrowheads="1"/>
          </p:cNvSpPr>
          <p:nvPr/>
        </p:nvSpPr>
        <p:spPr bwMode="auto">
          <a:xfrm>
            <a:off x="7029451" y="102235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8240" name="Text Box 64"/>
          <p:cNvSpPr txBox="1">
            <a:spLocks noChangeArrowheads="1"/>
          </p:cNvSpPr>
          <p:nvPr/>
        </p:nvSpPr>
        <p:spPr bwMode="auto">
          <a:xfrm>
            <a:off x="7496175" y="5594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41" name="Rectangle 65"/>
          <p:cNvSpPr>
            <a:spLocks noChangeArrowheads="1"/>
          </p:cNvSpPr>
          <p:nvPr/>
        </p:nvSpPr>
        <p:spPr bwMode="auto">
          <a:xfrm>
            <a:off x="4556125" y="2870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242" name="Rectangle 66"/>
          <p:cNvSpPr>
            <a:spLocks noChangeArrowheads="1"/>
          </p:cNvSpPr>
          <p:nvPr/>
        </p:nvSpPr>
        <p:spPr bwMode="auto">
          <a:xfrm>
            <a:off x="5973764" y="44386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3" name="Rectangle 67"/>
          <p:cNvSpPr>
            <a:spLocks noChangeArrowheads="1"/>
          </p:cNvSpPr>
          <p:nvPr/>
        </p:nvSpPr>
        <p:spPr bwMode="auto">
          <a:xfrm>
            <a:off x="7391400" y="1831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44" name="Rectangle 68"/>
          <p:cNvSpPr>
            <a:spLocks noChangeArrowheads="1"/>
          </p:cNvSpPr>
          <p:nvPr/>
        </p:nvSpPr>
        <p:spPr bwMode="auto">
          <a:xfrm>
            <a:off x="8896350" y="23717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45" name="Rectangle 69"/>
          <p:cNvSpPr>
            <a:spLocks noChangeArrowheads="1"/>
          </p:cNvSpPr>
          <p:nvPr/>
        </p:nvSpPr>
        <p:spPr bwMode="auto">
          <a:xfrm>
            <a:off x="8896350" y="28892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8246" name="Rectangle 70"/>
          <p:cNvSpPr>
            <a:spLocks noChangeArrowheads="1"/>
          </p:cNvSpPr>
          <p:nvPr/>
        </p:nvSpPr>
        <p:spPr bwMode="auto">
          <a:xfrm>
            <a:off x="8896350" y="39370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8896350" y="44577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8" name="Rectangle 72"/>
          <p:cNvSpPr>
            <a:spLocks noChangeArrowheads="1"/>
          </p:cNvSpPr>
          <p:nvPr/>
        </p:nvSpPr>
        <p:spPr bwMode="auto">
          <a:xfrm>
            <a:off x="8896350" y="49768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9" name="Rectangle 73"/>
          <p:cNvSpPr>
            <a:spLocks noChangeArrowheads="1"/>
          </p:cNvSpPr>
          <p:nvPr/>
        </p:nvSpPr>
        <p:spPr bwMode="auto">
          <a:xfrm>
            <a:off x="8896350" y="34163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50" name="Text Box 74"/>
          <p:cNvSpPr txBox="1">
            <a:spLocks noChangeArrowheads="1"/>
          </p:cNvSpPr>
          <p:nvPr/>
        </p:nvSpPr>
        <p:spPr bwMode="auto">
          <a:xfrm>
            <a:off x="8658225" y="33655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51" name="Text Box 75"/>
          <p:cNvSpPr txBox="1">
            <a:spLocks noChangeArrowheads="1"/>
          </p:cNvSpPr>
          <p:nvPr/>
        </p:nvSpPr>
        <p:spPr bwMode="auto">
          <a:xfrm>
            <a:off x="8658225" y="28400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8252" name="Text Box 76"/>
          <p:cNvSpPr txBox="1">
            <a:spLocks noChangeArrowheads="1"/>
          </p:cNvSpPr>
          <p:nvPr/>
        </p:nvSpPr>
        <p:spPr bwMode="auto">
          <a:xfrm>
            <a:off x="8658225" y="23241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53" name="Text Box 77"/>
          <p:cNvSpPr txBox="1">
            <a:spLocks noChangeArrowheads="1"/>
          </p:cNvSpPr>
          <p:nvPr/>
        </p:nvSpPr>
        <p:spPr bwMode="auto">
          <a:xfrm>
            <a:off x="8658225" y="18065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8254" name="Text Box 78"/>
          <p:cNvSpPr txBox="1">
            <a:spLocks noChangeArrowheads="1"/>
          </p:cNvSpPr>
          <p:nvPr/>
        </p:nvSpPr>
        <p:spPr bwMode="auto">
          <a:xfrm>
            <a:off x="8653463" y="4916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8255" name="Text Box 79"/>
          <p:cNvSpPr txBox="1">
            <a:spLocks noChangeArrowheads="1"/>
          </p:cNvSpPr>
          <p:nvPr/>
        </p:nvSpPr>
        <p:spPr bwMode="auto">
          <a:xfrm>
            <a:off x="8653463" y="43989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8256" name="Text Box 80"/>
          <p:cNvSpPr txBox="1">
            <a:spLocks noChangeArrowheads="1"/>
          </p:cNvSpPr>
          <p:nvPr/>
        </p:nvSpPr>
        <p:spPr bwMode="auto">
          <a:xfrm>
            <a:off x="8653463" y="3881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8257" name="Text Box 81"/>
          <p:cNvSpPr txBox="1">
            <a:spLocks noChangeArrowheads="1"/>
          </p:cNvSpPr>
          <p:nvPr/>
        </p:nvSpPr>
        <p:spPr bwMode="auto">
          <a:xfrm>
            <a:off x="8534401" y="10414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7%7 = 0</a:t>
            </a:r>
          </a:p>
        </p:txBody>
      </p:sp>
      <p:sp>
        <p:nvSpPr>
          <p:cNvPr id="178258" name="Rectangle 82"/>
          <p:cNvSpPr>
            <a:spLocks noChangeArrowheads="1"/>
          </p:cNvSpPr>
          <p:nvPr/>
        </p:nvSpPr>
        <p:spPr bwMode="auto">
          <a:xfrm>
            <a:off x="8896350" y="18510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59" name="Text Box 83"/>
          <p:cNvSpPr txBox="1">
            <a:spLocks noChangeArrowheads="1"/>
          </p:cNvSpPr>
          <p:nvPr/>
        </p:nvSpPr>
        <p:spPr bwMode="auto">
          <a:xfrm>
            <a:off x="8877300" y="56388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64521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9"/>
            <a:ext cx="10515600" cy="908144"/>
          </a:xfrm>
        </p:spPr>
        <p:txBody>
          <a:bodyPr/>
          <a:lstStyle/>
          <a:p>
            <a:pPr algn="ctr"/>
            <a:r>
              <a:rPr lang="en-US" dirty="0"/>
              <a:t>Problem with 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842"/>
            <a:ext cx="10515600" cy="4694724"/>
          </a:xfrm>
        </p:spPr>
        <p:txBody>
          <a:bodyPr>
            <a:normAutofit/>
          </a:bodyPr>
          <a:lstStyle/>
          <a:p>
            <a:r>
              <a:rPr lang="en-US" dirty="0"/>
              <a:t>Clustering may still happen with quadratic probing, and form so called </a:t>
            </a:r>
            <a:r>
              <a:rPr lang="en-US" b="1" dirty="0"/>
              <a:t>secondary clusters</a:t>
            </a:r>
            <a:r>
              <a:rPr lang="en-US" dirty="0"/>
              <a:t>, which are less harmful than primary clusters of linear probing.</a:t>
            </a:r>
          </a:p>
          <a:p>
            <a:r>
              <a:rPr lang="en-US" dirty="0"/>
              <a:t>If </a:t>
            </a:r>
            <a:r>
              <a:rPr lang="en-US" dirty="0" err="1"/>
              <a:t>TableSize</a:t>
            </a:r>
            <a:r>
              <a:rPr lang="en-US" dirty="0"/>
              <a:t> is prime and Load Factor </a:t>
            </a:r>
            <a:r>
              <a:rPr lang="en-US" altLang="en-US" dirty="0">
                <a:sym typeface="Symbol" panose="05050102010706020507" pitchFamily="18" charset="2"/>
              </a:rPr>
              <a:t>&lt;=</a:t>
            </a:r>
            <a:r>
              <a:rPr lang="en-US" dirty="0"/>
              <a:t> ½, quadratic probing will find an empty slot; </a:t>
            </a:r>
            <a:r>
              <a:rPr lang="en-US" b="1" dirty="0"/>
              <a:t>for greater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b="1" dirty="0"/>
              <a:t>, might not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8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9"/>
            <a:ext cx="10515600" cy="759478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3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fast can we search?</a:t>
            </a:r>
          </a:p>
          <a:p>
            <a:pPr lvl="1"/>
            <a:r>
              <a:rPr lang="en-US" dirty="0"/>
              <a:t>Vector </a:t>
            </a:r>
          </a:p>
          <a:p>
            <a:pPr lvl="1"/>
            <a:r>
              <a:rPr lang="en-US" dirty="0"/>
              <a:t>Unordered or Ordered list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AVL trees</a:t>
            </a:r>
          </a:p>
          <a:p>
            <a:r>
              <a:rPr lang="en-US" dirty="0"/>
              <a:t>When log(n) is just too big …</a:t>
            </a:r>
          </a:p>
          <a:p>
            <a:pPr lvl="1"/>
            <a:r>
              <a:rPr lang="en-US" dirty="0"/>
              <a:t>Real-time databases</a:t>
            </a:r>
          </a:p>
          <a:p>
            <a:pPr lvl="1"/>
            <a:r>
              <a:rPr lang="en-US" dirty="0"/>
              <a:t>Air traffic control</a:t>
            </a:r>
          </a:p>
          <a:p>
            <a:pPr lvl="1"/>
            <a:r>
              <a:rPr lang="en-US" dirty="0"/>
              <a:t>Packet routing</a:t>
            </a:r>
          </a:p>
          <a:p>
            <a:r>
              <a:rPr lang="en-US" dirty="0">
                <a:solidFill>
                  <a:srgbClr val="00B050"/>
                </a:solidFill>
              </a:rPr>
              <a:t>Can we break log(n) barrier?</a:t>
            </a:r>
          </a:p>
        </p:txBody>
      </p:sp>
    </p:spTree>
    <p:extLst>
      <p:ext uri="{BB962C8B-B14F-4D97-AF65-F5344CB8AC3E}">
        <p14:creationId xmlns:p14="http://schemas.microsoft.com/office/powerpoint/2010/main" val="17705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"/>
            <a:ext cx="10515600" cy="93220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Exercise</a:t>
            </a:r>
            <a:r>
              <a:rPr lang="en-US" sz="3600" dirty="0">
                <a:solidFill>
                  <a:srgbClr val="00B050"/>
                </a:solidFill>
              </a:rPr>
              <a:t>: Using quadratic probing, insert 89, 18, 49, 58 and 9 into a hash table of size 10.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69" y="1017701"/>
            <a:ext cx="5510463" cy="535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458200" cy="827903"/>
          </a:xfrm>
        </p:spPr>
        <p:txBody>
          <a:bodyPr/>
          <a:lstStyle/>
          <a:p>
            <a:pPr algn="ctr"/>
            <a:r>
              <a:rPr lang="en-US" altLang="en-US" sz="3600" b="1" dirty="0"/>
              <a:t>(2.3) Double Hashing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990600"/>
            <a:ext cx="11407775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Spread out the search for an empty slot by using a second hash function</a:t>
            </a:r>
          </a:p>
          <a:p>
            <a:pPr lvl="1"/>
            <a:r>
              <a:rPr lang="en-US" altLang="en-US" i="1" dirty="0"/>
              <a:t>No primary or secondary clustering</a:t>
            </a:r>
            <a:endParaRPr lang="en-US" altLang="en-US" i="1" dirty="0">
              <a:solidFill>
                <a:srgbClr val="0000FF"/>
              </a:solidFill>
            </a:endParaRPr>
          </a:p>
          <a:p>
            <a:r>
              <a:rPr lang="en-US" altLang="en-US" b="1" dirty="0">
                <a:solidFill>
                  <a:srgbClr val="0070C0"/>
                </a:solidFill>
              </a:rPr>
              <a:t>H</a:t>
            </a:r>
            <a:r>
              <a:rPr lang="en-US" altLang="en-US" b="1" baseline="-25000" dirty="0">
                <a:solidFill>
                  <a:srgbClr val="0070C0"/>
                </a:solidFill>
              </a:rPr>
              <a:t>i</a:t>
            </a:r>
            <a:r>
              <a:rPr lang="en-US" altLang="en-US" b="1" dirty="0">
                <a:solidFill>
                  <a:srgbClr val="0070C0"/>
                </a:solidFill>
              </a:rPr>
              <a:t>(x) = (hash</a:t>
            </a:r>
            <a:r>
              <a:rPr lang="en-US" alt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en-US" b="1" dirty="0">
                <a:solidFill>
                  <a:srgbClr val="0070C0"/>
                </a:solidFill>
              </a:rPr>
              <a:t>(x) + </a:t>
            </a:r>
            <a:r>
              <a:rPr lang="en-US" altLang="en-US" b="1" dirty="0" err="1">
                <a:solidFill>
                  <a:srgbClr val="0070C0"/>
                </a:solidFill>
              </a:rPr>
              <a:t>i</a:t>
            </a:r>
            <a:r>
              <a:rPr lang="en-US" altLang="en-US" b="1" dirty="0">
                <a:solidFill>
                  <a:srgbClr val="0070C0"/>
                </a:solidFill>
                <a:sym typeface="r_symbol" pitchFamily="49" charset="2"/>
              </a:rPr>
              <a:t>*h</a:t>
            </a:r>
            <a:r>
              <a:rPr lang="en-US" altLang="en-US" b="1" dirty="0">
                <a:solidFill>
                  <a:srgbClr val="0070C0"/>
                </a:solidFill>
              </a:rPr>
              <a:t>ash</a:t>
            </a:r>
            <a:r>
              <a:rPr lang="en-US" altLang="en-US" b="1" baseline="-25000" dirty="0">
                <a:solidFill>
                  <a:srgbClr val="0070C0"/>
                </a:solidFill>
              </a:rPr>
              <a:t>2</a:t>
            </a:r>
            <a:r>
              <a:rPr lang="en-US" altLang="en-US" b="1" dirty="0">
                <a:solidFill>
                  <a:srgbClr val="0070C0"/>
                </a:solidFill>
              </a:rPr>
              <a:t>(x)) mod </a:t>
            </a:r>
            <a:r>
              <a:rPr lang="en-US" altLang="en-US" b="1" i="1" dirty="0" err="1">
                <a:solidFill>
                  <a:srgbClr val="0070C0"/>
                </a:solidFill>
              </a:rPr>
              <a:t>TableSize</a:t>
            </a:r>
            <a:r>
              <a:rPr lang="en-US" altLang="en-US" b="1" i="1" dirty="0">
                <a:solidFill>
                  <a:srgbClr val="0070C0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for</a:t>
            </a:r>
            <a:r>
              <a:rPr lang="en-US" altLang="en-US" i="1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0070C0"/>
                </a:solidFill>
              </a:rPr>
              <a:t> = 0, 1, 2, … </a:t>
            </a:r>
          </a:p>
          <a:p>
            <a:r>
              <a:rPr lang="en-US" altLang="en-US" dirty="0"/>
              <a:t>Good choice of Hash</a:t>
            </a:r>
            <a:r>
              <a:rPr lang="en-US" altLang="en-US" baseline="-25000" dirty="0"/>
              <a:t>2</a:t>
            </a:r>
            <a:r>
              <a:rPr lang="en-US" altLang="en-US" dirty="0"/>
              <a:t>(x) can guarantee does not get “stuck” as long as </a:t>
            </a:r>
            <a:r>
              <a:rPr lang="en-US" altLang="en-US" dirty="0">
                <a:sym typeface="Symbol" panose="05050102010706020507" pitchFamily="18" charset="2"/>
              </a:rPr>
              <a:t> &lt; 1.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function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i="1" dirty="0"/>
              <a:t>ash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(x)</a:t>
            </a:r>
            <a:r>
              <a:rPr lang="en-US" altLang="en-US" dirty="0"/>
              <a:t> must never evaluate to </a:t>
            </a:r>
            <a:r>
              <a:rPr lang="en-US" altLang="en-US" b="1" dirty="0"/>
              <a:t>zero</a:t>
            </a:r>
            <a:r>
              <a:rPr lang="en-US" altLang="en-US" dirty="0"/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 function such as </a:t>
            </a:r>
            <a:r>
              <a:rPr lang="en-US" altLang="en-US" b="1" i="1" dirty="0">
                <a:sym typeface="Symbol" panose="05050102010706020507" pitchFamily="18" charset="2"/>
              </a:rPr>
              <a:t>h</a:t>
            </a:r>
            <a:r>
              <a:rPr lang="en-US" altLang="en-US" b="1" i="1" dirty="0"/>
              <a:t>ash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(x) = R – (x mod R)</a:t>
            </a:r>
            <a:r>
              <a:rPr lang="en-US" altLang="en-US" dirty="0"/>
              <a:t> where R is a prime smaller than </a:t>
            </a:r>
            <a:r>
              <a:rPr lang="en-US" altLang="en-US" i="1" dirty="0" err="1"/>
              <a:t>TableSize</a:t>
            </a:r>
            <a:r>
              <a:rPr lang="en-US" altLang="en-US" i="1" dirty="0"/>
              <a:t>  </a:t>
            </a:r>
            <a:r>
              <a:rPr lang="en-US" altLang="en-US" dirty="0"/>
              <a:t>will work well.</a:t>
            </a:r>
            <a:r>
              <a:rPr lang="en-US" altLang="en-US" i="1" dirty="0"/>
              <a:t> 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963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7772400" cy="654052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B050"/>
                </a:solidFill>
              </a:rPr>
              <a:t>Double Hashing Example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84325" y="58959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43250" y="19970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143250" y="25177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143250" y="30353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143250" y="40830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143250" y="46037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143250" y="51228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3143250" y="3562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2906713" y="35115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906713" y="29860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2906713" y="24701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2906713" y="19526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2900363" y="5062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2900363" y="45450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2900363" y="4027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2652713" y="7493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3248025" y="5759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4556125" y="19970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4556125" y="25177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4556125" y="40830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4556125" y="46037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556125" y="51228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4556125" y="3562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4318000" y="35115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4318000" y="29860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4318000" y="24701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4318000" y="19526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4311650" y="5062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4311650" y="45450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4311650" y="4027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4144964" y="7493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4659313" y="5759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5973764" y="19970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5973764" y="25177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5973764" y="30353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5973764" y="40830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5973764" y="51228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5973764" y="3562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5737225" y="35115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5737225" y="29860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39" name="Text Box 43"/>
          <p:cNvSpPr txBox="1">
            <a:spLocks noChangeArrowheads="1"/>
          </p:cNvSpPr>
          <p:nvPr/>
        </p:nvSpPr>
        <p:spPr bwMode="auto">
          <a:xfrm>
            <a:off x="5737225" y="24701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5737225" y="19526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5730875" y="5062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5730875" y="45450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5730875" y="4027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5457825" y="74930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6078538" y="5759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7391400" y="25177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7391400" y="30353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7391400" y="40830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7391400" y="46037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7391400" y="51228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7391400" y="3562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7153275" y="35115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7153275" y="29860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7153275" y="24701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7153275" y="19526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7148513" y="5062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7148513" y="45450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7148513" y="4027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6980239" y="7493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3360" name="Text Box 64"/>
          <p:cNvSpPr txBox="1">
            <a:spLocks noChangeArrowheads="1"/>
          </p:cNvSpPr>
          <p:nvPr/>
        </p:nvSpPr>
        <p:spPr bwMode="auto">
          <a:xfrm>
            <a:off x="7496175" y="5759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4556125" y="30353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5973764" y="46037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7391400" y="19970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8896350" y="25368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65" name="Rectangle 69"/>
          <p:cNvSpPr>
            <a:spLocks noChangeArrowheads="1"/>
          </p:cNvSpPr>
          <p:nvPr/>
        </p:nvSpPr>
        <p:spPr bwMode="auto">
          <a:xfrm>
            <a:off x="8896350" y="30543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8896350" y="41021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8896350" y="46228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8" name="Rectangle 72"/>
          <p:cNvSpPr>
            <a:spLocks noChangeArrowheads="1"/>
          </p:cNvSpPr>
          <p:nvPr/>
        </p:nvSpPr>
        <p:spPr bwMode="auto">
          <a:xfrm>
            <a:off x="8896350" y="51419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9" name="Rectangle 73"/>
          <p:cNvSpPr>
            <a:spLocks noChangeArrowheads="1"/>
          </p:cNvSpPr>
          <p:nvPr/>
        </p:nvSpPr>
        <p:spPr bwMode="auto">
          <a:xfrm>
            <a:off x="8896350" y="3581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70" name="Text Box 74"/>
          <p:cNvSpPr txBox="1">
            <a:spLocks noChangeArrowheads="1"/>
          </p:cNvSpPr>
          <p:nvPr/>
        </p:nvSpPr>
        <p:spPr bwMode="auto">
          <a:xfrm>
            <a:off x="8658225" y="3530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71" name="Text Box 75"/>
          <p:cNvSpPr txBox="1">
            <a:spLocks noChangeArrowheads="1"/>
          </p:cNvSpPr>
          <p:nvPr/>
        </p:nvSpPr>
        <p:spPr bwMode="auto">
          <a:xfrm>
            <a:off x="8658225" y="30051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72" name="Text Box 76"/>
          <p:cNvSpPr txBox="1">
            <a:spLocks noChangeArrowheads="1"/>
          </p:cNvSpPr>
          <p:nvPr/>
        </p:nvSpPr>
        <p:spPr bwMode="auto">
          <a:xfrm>
            <a:off x="8658225" y="2489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658225" y="19716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653463" y="50815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75" name="Text Box 79"/>
          <p:cNvSpPr txBox="1">
            <a:spLocks noChangeArrowheads="1"/>
          </p:cNvSpPr>
          <p:nvPr/>
        </p:nvSpPr>
        <p:spPr bwMode="auto">
          <a:xfrm>
            <a:off x="8653463" y="45640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76" name="Text Box 80"/>
          <p:cNvSpPr txBox="1">
            <a:spLocks noChangeArrowheads="1"/>
          </p:cNvSpPr>
          <p:nvPr/>
        </p:nvSpPr>
        <p:spPr bwMode="auto">
          <a:xfrm>
            <a:off x="8653463" y="4046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77" name="Text Box 81"/>
          <p:cNvSpPr txBox="1">
            <a:spLocks noChangeArrowheads="1"/>
          </p:cNvSpPr>
          <p:nvPr/>
        </p:nvSpPr>
        <p:spPr bwMode="auto">
          <a:xfrm>
            <a:off x="8380413" y="76835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insert(21)</a:t>
            </a:r>
          </a:p>
          <a:p>
            <a:pPr eaLnBrk="0" hangingPunct="0"/>
            <a:r>
              <a:rPr lang="en-US" altLang="en-US" sz="2000" dirty="0"/>
              <a:t>21%7 = 0</a:t>
            </a:r>
          </a:p>
          <a:p>
            <a:pPr eaLnBrk="0" hangingPunct="0"/>
            <a:r>
              <a:rPr lang="en-US" altLang="en-US" sz="2000" dirty="0"/>
              <a:t>5-(21%5)=4</a:t>
            </a:r>
          </a:p>
        </p:txBody>
      </p:sp>
      <p:sp>
        <p:nvSpPr>
          <p:cNvPr id="183378" name="Rectangle 82"/>
          <p:cNvSpPr>
            <a:spLocks noChangeArrowheads="1"/>
          </p:cNvSpPr>
          <p:nvPr/>
        </p:nvSpPr>
        <p:spPr bwMode="auto">
          <a:xfrm>
            <a:off x="8896350" y="20161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79" name="Text Box 83"/>
          <p:cNvSpPr txBox="1">
            <a:spLocks noChangeArrowheads="1"/>
          </p:cNvSpPr>
          <p:nvPr/>
        </p:nvSpPr>
        <p:spPr bwMode="auto">
          <a:xfrm>
            <a:off x="8839200" y="57785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04" y="1602343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hash</a:t>
            </a:r>
            <a:r>
              <a:rPr lang="pt-BR" b="1" baseline="-25000" dirty="0">
                <a:solidFill>
                  <a:srgbClr val="00B050"/>
                </a:solidFill>
              </a:rPr>
              <a:t>2</a:t>
            </a:r>
            <a:r>
              <a:rPr lang="pt-BR" b="1" dirty="0">
                <a:solidFill>
                  <a:srgbClr val="00B050"/>
                </a:solidFill>
              </a:rPr>
              <a:t>(x) </a:t>
            </a:r>
            <a:r>
              <a:rPr lang="pt-BR" dirty="0">
                <a:solidFill>
                  <a:srgbClr val="00B050"/>
                </a:solidFill>
              </a:rPr>
              <a:t>= 5 – (x mod 5)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7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77216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B050"/>
                </a:solidFill>
              </a:rPr>
              <a:t>Double Hashing Example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584325" y="58578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143250" y="1958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3143250" y="2479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3143250" y="2997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143250" y="4044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143250" y="4565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143250" y="5084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143250" y="3524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906713" y="3473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2906713" y="2947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2906713" y="2432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2906713" y="1914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2900363" y="5024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900363" y="4506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2900363" y="3989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2652713" y="7112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3248025" y="5721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4556125" y="1958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556125" y="2479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4556125" y="4044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4556125" y="4565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4556125" y="5084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556125" y="3524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4318000" y="3473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4318000" y="2947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4318000" y="2432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4318000" y="1914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4311650" y="5024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4311650" y="4506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4311650" y="3989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77" name="Text Box 33"/>
          <p:cNvSpPr txBox="1">
            <a:spLocks noChangeArrowheads="1"/>
          </p:cNvSpPr>
          <p:nvPr/>
        </p:nvSpPr>
        <p:spPr bwMode="auto">
          <a:xfrm>
            <a:off x="4144964" y="7112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4659313" y="5721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5973764" y="19589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5973764" y="24796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5973764" y="29972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5973764" y="40449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5973764" y="50847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5973764" y="35242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5737225" y="3473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5737225" y="2947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5737225" y="2432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88" name="Text Box 44"/>
          <p:cNvSpPr txBox="1">
            <a:spLocks noChangeArrowheads="1"/>
          </p:cNvSpPr>
          <p:nvPr/>
        </p:nvSpPr>
        <p:spPr bwMode="auto">
          <a:xfrm>
            <a:off x="5737225" y="1914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89" name="Text Box 45"/>
          <p:cNvSpPr txBox="1">
            <a:spLocks noChangeArrowheads="1"/>
          </p:cNvSpPr>
          <p:nvPr/>
        </p:nvSpPr>
        <p:spPr bwMode="auto">
          <a:xfrm>
            <a:off x="5730875" y="5024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90" name="Text Box 46"/>
          <p:cNvSpPr txBox="1">
            <a:spLocks noChangeArrowheads="1"/>
          </p:cNvSpPr>
          <p:nvPr/>
        </p:nvSpPr>
        <p:spPr bwMode="auto">
          <a:xfrm>
            <a:off x="5730875" y="4506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5730875" y="3989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5457825" y="71120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5393" name="Text Box 49"/>
          <p:cNvSpPr txBox="1">
            <a:spLocks noChangeArrowheads="1"/>
          </p:cNvSpPr>
          <p:nvPr/>
        </p:nvSpPr>
        <p:spPr bwMode="auto">
          <a:xfrm>
            <a:off x="6078538" y="5721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94" name="Rectangle 50"/>
          <p:cNvSpPr>
            <a:spLocks noChangeArrowheads="1"/>
          </p:cNvSpPr>
          <p:nvPr/>
        </p:nvSpPr>
        <p:spPr bwMode="auto">
          <a:xfrm>
            <a:off x="7391400" y="24796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7391400" y="2997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7391400" y="40449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7391400" y="45656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8" name="Rectangle 54"/>
          <p:cNvSpPr>
            <a:spLocks noChangeArrowheads="1"/>
          </p:cNvSpPr>
          <p:nvPr/>
        </p:nvSpPr>
        <p:spPr bwMode="auto">
          <a:xfrm>
            <a:off x="7391400" y="50847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9" name="Rectangle 55"/>
          <p:cNvSpPr>
            <a:spLocks noChangeArrowheads="1"/>
          </p:cNvSpPr>
          <p:nvPr/>
        </p:nvSpPr>
        <p:spPr bwMode="auto">
          <a:xfrm>
            <a:off x="7391400" y="35242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00" name="Text Box 56"/>
          <p:cNvSpPr txBox="1">
            <a:spLocks noChangeArrowheads="1"/>
          </p:cNvSpPr>
          <p:nvPr/>
        </p:nvSpPr>
        <p:spPr bwMode="auto">
          <a:xfrm>
            <a:off x="7153275" y="3473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7153275" y="2947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402" name="Text Box 58"/>
          <p:cNvSpPr txBox="1">
            <a:spLocks noChangeArrowheads="1"/>
          </p:cNvSpPr>
          <p:nvPr/>
        </p:nvSpPr>
        <p:spPr bwMode="auto">
          <a:xfrm>
            <a:off x="7153275" y="24320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03" name="Text Box 59"/>
          <p:cNvSpPr txBox="1">
            <a:spLocks noChangeArrowheads="1"/>
          </p:cNvSpPr>
          <p:nvPr/>
        </p:nvSpPr>
        <p:spPr bwMode="auto">
          <a:xfrm>
            <a:off x="7153275" y="19145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404" name="Text Box 60"/>
          <p:cNvSpPr txBox="1">
            <a:spLocks noChangeArrowheads="1"/>
          </p:cNvSpPr>
          <p:nvPr/>
        </p:nvSpPr>
        <p:spPr bwMode="auto">
          <a:xfrm>
            <a:off x="7148513" y="5024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405" name="Text Box 61"/>
          <p:cNvSpPr txBox="1">
            <a:spLocks noChangeArrowheads="1"/>
          </p:cNvSpPr>
          <p:nvPr/>
        </p:nvSpPr>
        <p:spPr bwMode="auto">
          <a:xfrm>
            <a:off x="7148513" y="45069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406" name="Text Box 62"/>
          <p:cNvSpPr txBox="1">
            <a:spLocks noChangeArrowheads="1"/>
          </p:cNvSpPr>
          <p:nvPr/>
        </p:nvSpPr>
        <p:spPr bwMode="auto">
          <a:xfrm>
            <a:off x="7148513" y="3989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407" name="Text Box 63"/>
          <p:cNvSpPr txBox="1">
            <a:spLocks noChangeArrowheads="1"/>
          </p:cNvSpPr>
          <p:nvPr/>
        </p:nvSpPr>
        <p:spPr bwMode="auto">
          <a:xfrm>
            <a:off x="6980239" y="7112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5408" name="Text Box 64"/>
          <p:cNvSpPr txBox="1">
            <a:spLocks noChangeArrowheads="1"/>
          </p:cNvSpPr>
          <p:nvPr/>
        </p:nvSpPr>
        <p:spPr bwMode="auto">
          <a:xfrm>
            <a:off x="7496175" y="57213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09" name="Rectangle 65"/>
          <p:cNvSpPr>
            <a:spLocks noChangeArrowheads="1"/>
          </p:cNvSpPr>
          <p:nvPr/>
        </p:nvSpPr>
        <p:spPr bwMode="auto">
          <a:xfrm>
            <a:off x="4556125" y="29972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410" name="Rectangle 66"/>
          <p:cNvSpPr>
            <a:spLocks noChangeArrowheads="1"/>
          </p:cNvSpPr>
          <p:nvPr/>
        </p:nvSpPr>
        <p:spPr bwMode="auto">
          <a:xfrm>
            <a:off x="5973764" y="45656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1" name="Rectangle 67"/>
          <p:cNvSpPr>
            <a:spLocks noChangeArrowheads="1"/>
          </p:cNvSpPr>
          <p:nvPr/>
        </p:nvSpPr>
        <p:spPr bwMode="auto">
          <a:xfrm>
            <a:off x="7391400" y="19589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12" name="Rectangle 68"/>
          <p:cNvSpPr>
            <a:spLocks noChangeArrowheads="1"/>
          </p:cNvSpPr>
          <p:nvPr/>
        </p:nvSpPr>
        <p:spPr bwMode="auto">
          <a:xfrm>
            <a:off x="8896350" y="24987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413" name="Rectangle 69"/>
          <p:cNvSpPr>
            <a:spLocks noChangeArrowheads="1"/>
          </p:cNvSpPr>
          <p:nvPr/>
        </p:nvSpPr>
        <p:spPr bwMode="auto">
          <a:xfrm>
            <a:off x="8896350" y="30162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414" name="Rectangle 70"/>
          <p:cNvSpPr>
            <a:spLocks noChangeArrowheads="1"/>
          </p:cNvSpPr>
          <p:nvPr/>
        </p:nvSpPr>
        <p:spPr bwMode="auto">
          <a:xfrm>
            <a:off x="8896350" y="40640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8896350" y="45847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21</a:t>
            </a:r>
          </a:p>
        </p:txBody>
      </p:sp>
      <p:sp>
        <p:nvSpPr>
          <p:cNvPr id="185416" name="Rectangle 72"/>
          <p:cNvSpPr>
            <a:spLocks noChangeArrowheads="1"/>
          </p:cNvSpPr>
          <p:nvPr/>
        </p:nvSpPr>
        <p:spPr bwMode="auto">
          <a:xfrm>
            <a:off x="8896350" y="51038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7" name="Rectangle 73"/>
          <p:cNvSpPr>
            <a:spLocks noChangeArrowheads="1"/>
          </p:cNvSpPr>
          <p:nvPr/>
        </p:nvSpPr>
        <p:spPr bwMode="auto">
          <a:xfrm>
            <a:off x="8896350" y="35433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8658225" y="34925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8658225" y="29670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8658225" y="24511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8658225" y="19335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8653463" y="50434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423" name="Text Box 79"/>
          <p:cNvSpPr txBox="1">
            <a:spLocks noChangeArrowheads="1"/>
          </p:cNvSpPr>
          <p:nvPr/>
        </p:nvSpPr>
        <p:spPr bwMode="auto">
          <a:xfrm>
            <a:off x="8653463" y="45259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424" name="Text Box 80"/>
          <p:cNvSpPr txBox="1">
            <a:spLocks noChangeArrowheads="1"/>
          </p:cNvSpPr>
          <p:nvPr/>
        </p:nvSpPr>
        <p:spPr bwMode="auto">
          <a:xfrm>
            <a:off x="8653463" y="4008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425" name="Text Box 81"/>
          <p:cNvSpPr txBox="1">
            <a:spLocks noChangeArrowheads="1"/>
          </p:cNvSpPr>
          <p:nvPr/>
        </p:nvSpPr>
        <p:spPr bwMode="auto">
          <a:xfrm>
            <a:off x="8380413" y="73025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insert(21)</a:t>
            </a:r>
          </a:p>
          <a:p>
            <a:pPr eaLnBrk="0" hangingPunct="0"/>
            <a:r>
              <a:rPr lang="en-US" altLang="en-US" sz="2000" dirty="0"/>
              <a:t>21%7 = 0</a:t>
            </a:r>
          </a:p>
          <a:p>
            <a:pPr eaLnBrk="0" hangingPunct="0"/>
            <a:r>
              <a:rPr lang="en-US" altLang="en-US" sz="2000" dirty="0"/>
              <a:t>5-(21%5)=4</a:t>
            </a:r>
          </a:p>
        </p:txBody>
      </p:sp>
      <p:sp>
        <p:nvSpPr>
          <p:cNvPr id="185426" name="Rectangle 82"/>
          <p:cNvSpPr>
            <a:spLocks noChangeArrowheads="1"/>
          </p:cNvSpPr>
          <p:nvPr/>
        </p:nvSpPr>
        <p:spPr bwMode="auto">
          <a:xfrm>
            <a:off x="8896350" y="19780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27" name="Text Box 83"/>
          <p:cNvSpPr txBox="1">
            <a:spLocks noChangeArrowheads="1"/>
          </p:cNvSpPr>
          <p:nvPr/>
        </p:nvSpPr>
        <p:spPr bwMode="auto">
          <a:xfrm>
            <a:off x="8839200" y="57404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5428" name="Freeform 84"/>
          <p:cNvSpPr>
            <a:spLocks/>
          </p:cNvSpPr>
          <p:nvPr/>
        </p:nvSpPr>
        <p:spPr bwMode="auto">
          <a:xfrm>
            <a:off x="9448800" y="2184400"/>
            <a:ext cx="1066800" cy="2209800"/>
          </a:xfrm>
          <a:custGeom>
            <a:avLst/>
            <a:gdLst>
              <a:gd name="T0" fmla="*/ 48 w 248"/>
              <a:gd name="T1" fmla="*/ 0 h 1296"/>
              <a:gd name="T2" fmla="*/ 240 w 248"/>
              <a:gd name="T3" fmla="*/ 624 h 1296"/>
              <a:gd name="T4" fmla="*/ 0 w 248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296">
                <a:moveTo>
                  <a:pt x="48" y="0"/>
                </a:moveTo>
                <a:cubicBezTo>
                  <a:pt x="148" y="204"/>
                  <a:pt x="248" y="408"/>
                  <a:pt x="240" y="624"/>
                </a:cubicBezTo>
                <a:cubicBezTo>
                  <a:pt x="232" y="840"/>
                  <a:pt x="116" y="1068"/>
                  <a:pt x="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29" name="Freeform 85"/>
          <p:cNvSpPr>
            <a:spLocks/>
          </p:cNvSpPr>
          <p:nvPr/>
        </p:nvSpPr>
        <p:spPr bwMode="auto">
          <a:xfrm flipH="1">
            <a:off x="9448800" y="2692400"/>
            <a:ext cx="520700" cy="1600200"/>
          </a:xfrm>
          <a:custGeom>
            <a:avLst/>
            <a:gdLst>
              <a:gd name="T0" fmla="*/ 248 w 248"/>
              <a:gd name="T1" fmla="*/ 1008 h 1008"/>
              <a:gd name="T2" fmla="*/ 8 w 248"/>
              <a:gd name="T3" fmla="*/ 480 h 1008"/>
              <a:gd name="T4" fmla="*/ 200 w 248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08">
                <a:moveTo>
                  <a:pt x="248" y="1008"/>
                </a:moveTo>
                <a:cubicBezTo>
                  <a:pt x="132" y="828"/>
                  <a:pt x="16" y="648"/>
                  <a:pt x="8" y="480"/>
                </a:cubicBezTo>
                <a:cubicBezTo>
                  <a:pt x="0" y="312"/>
                  <a:pt x="100" y="156"/>
                  <a:pt x="2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30" name="Freeform 86"/>
          <p:cNvSpPr>
            <a:spLocks/>
          </p:cNvSpPr>
          <p:nvPr/>
        </p:nvSpPr>
        <p:spPr bwMode="auto">
          <a:xfrm>
            <a:off x="8369300" y="2844800"/>
            <a:ext cx="469900" cy="1981200"/>
          </a:xfrm>
          <a:custGeom>
            <a:avLst/>
            <a:gdLst>
              <a:gd name="T0" fmla="*/ 296 w 296"/>
              <a:gd name="T1" fmla="*/ 0 h 1248"/>
              <a:gd name="T2" fmla="*/ 8 w 296"/>
              <a:gd name="T3" fmla="*/ 624 h 1248"/>
              <a:gd name="T4" fmla="*/ 248 w 296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48">
                <a:moveTo>
                  <a:pt x="296" y="0"/>
                </a:moveTo>
                <a:cubicBezTo>
                  <a:pt x="156" y="208"/>
                  <a:pt x="16" y="416"/>
                  <a:pt x="8" y="624"/>
                </a:cubicBezTo>
                <a:cubicBezTo>
                  <a:pt x="0" y="832"/>
                  <a:pt x="124" y="1040"/>
                  <a:pt x="248" y="12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04938" y="33173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49424" y="32543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2752" y="397952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182233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11455400" cy="14017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Exercise: Insert the following numbers (89,18,49,58,29) into an array of size 10 using the following </a:t>
            </a:r>
            <a:r>
              <a:rPr lang="en-US" sz="3200">
                <a:solidFill>
                  <a:srgbClr val="00B050"/>
                </a:solidFill>
              </a:rPr>
              <a:t>hashing function:                      </a:t>
            </a:r>
            <a:r>
              <a:rPr lang="en-US" altLang="en-US" sz="3200" i="1" dirty="0">
                <a:solidFill>
                  <a:srgbClr val="00B050"/>
                </a:solidFill>
              </a:rPr>
              <a:t>h</a:t>
            </a:r>
            <a:r>
              <a:rPr lang="en-US" altLang="en-US" sz="3200" i="1" baseline="-25000" dirty="0">
                <a:solidFill>
                  <a:srgbClr val="00B050"/>
                </a:solidFill>
              </a:rPr>
              <a:t>i</a:t>
            </a:r>
            <a:r>
              <a:rPr lang="en-US" altLang="en-US" sz="3200" i="1" dirty="0">
                <a:solidFill>
                  <a:srgbClr val="00B050"/>
                </a:solidFill>
              </a:rPr>
              <a:t>(x) = (x mod 10 + </a:t>
            </a:r>
            <a:r>
              <a:rPr lang="en-US" altLang="en-US" sz="3200" i="1" dirty="0" err="1">
                <a:solidFill>
                  <a:srgbClr val="00B050"/>
                </a:solidFill>
              </a:rPr>
              <a:t>i</a:t>
            </a:r>
            <a:r>
              <a:rPr lang="en-US" altLang="en-US" sz="3200" i="1" dirty="0">
                <a:solidFill>
                  <a:srgbClr val="00B050"/>
                </a:solidFill>
                <a:sym typeface="r_symbol" pitchFamily="49" charset="2"/>
              </a:rPr>
              <a:t>*(7 – x mod 7 )</a:t>
            </a:r>
            <a:r>
              <a:rPr lang="en-US" altLang="en-US" sz="3200" i="1" dirty="0">
                <a:solidFill>
                  <a:srgbClr val="00B050"/>
                </a:solidFill>
              </a:rPr>
              <a:t>) mod </a:t>
            </a:r>
            <a:r>
              <a:rPr lang="en-US" altLang="en-US" sz="3200" i="1" dirty="0" err="1">
                <a:solidFill>
                  <a:srgbClr val="00B050"/>
                </a:solidFill>
              </a:rPr>
              <a:t>TableSize</a:t>
            </a:r>
            <a:r>
              <a:rPr lang="en-US" altLang="en-US" sz="3200" i="1" dirty="0">
                <a:solidFill>
                  <a:srgbClr val="00B050"/>
                </a:solidFill>
              </a:rPr>
              <a:t> 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63150" y="1219200"/>
            <a:ext cx="438150" cy="378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63150" y="1610897"/>
            <a:ext cx="438150" cy="433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63150" y="2052992"/>
            <a:ext cx="438150" cy="437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963150" y="2948084"/>
            <a:ext cx="438150" cy="436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963150" y="3392329"/>
            <a:ext cx="438150" cy="43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29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963150" y="2503584"/>
            <a:ext cx="438150" cy="436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58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726613" y="2544187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3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13" y="2106036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13" y="1678998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26613" y="12287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0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737827" y="3911123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6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20263" y="3436361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5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720263" y="3007736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4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963150" y="3838373"/>
            <a:ext cx="438150" cy="43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49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9963150" y="4275850"/>
            <a:ext cx="438150" cy="43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9963150" y="4714637"/>
            <a:ext cx="438150" cy="43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18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9963150" y="5144929"/>
            <a:ext cx="438150" cy="43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89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9737776" y="4369096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7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9725051" y="4831572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8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9725051" y="5261864"/>
            <a:ext cx="253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849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table is full, clusters are more likely and search gets slow.</a:t>
            </a:r>
          </a:p>
          <a:p>
            <a:r>
              <a:rPr lang="en-US" dirty="0"/>
              <a:t>Load factor &gt; 65%, linear probing becomes unacceptable</a:t>
            </a:r>
          </a:p>
          <a:p>
            <a:r>
              <a:rPr lang="en-US" dirty="0"/>
              <a:t>Load factor &gt; 75%, quadratic probing becomes unacceptable</a:t>
            </a:r>
          </a:p>
          <a:p>
            <a:r>
              <a:rPr lang="en-US" dirty="0"/>
              <a:t>Load factor &gt; 80%, double hashing becomes unacceptable</a:t>
            </a:r>
          </a:p>
          <a:p>
            <a:r>
              <a:rPr lang="en-US" dirty="0"/>
              <a:t>So: hash table cannot be too full.</a:t>
            </a:r>
          </a:p>
        </p:txBody>
      </p:sp>
    </p:spTree>
    <p:extLst>
      <p:ext uri="{BB962C8B-B14F-4D97-AF65-F5344CB8AC3E}">
        <p14:creationId xmlns:p14="http://schemas.microsoft.com/office/powerpoint/2010/main" val="24572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Expected number of probes</a:t>
            </a:r>
          </a:p>
        </p:txBody>
      </p:sp>
      <p:graphicFrame>
        <p:nvGraphicFramePr>
          <p:cNvPr id="65539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389188" y="1143000"/>
          <a:ext cx="7751762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3" imgW="7759080" imgH="5532840" progId="Word.Document.8">
                  <p:embed/>
                </p:oleObj>
              </mc:Choice>
              <mc:Fallback>
                <p:oleObj name="Document" r:id="rId3" imgW="7759080" imgH="5532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143000"/>
                        <a:ext cx="7751762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2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7462071" y="1600200"/>
            <a:ext cx="1036637" cy="3689350"/>
            <a:chOff x="1507" y="1850"/>
            <a:chExt cx="653" cy="2324"/>
          </a:xfrm>
        </p:grpSpPr>
        <p:sp>
          <p:nvSpPr>
            <p:cNvPr id="191491" name="Rectangle 3"/>
            <p:cNvSpPr>
              <a:spLocks noChangeArrowheads="1"/>
            </p:cNvSpPr>
            <p:nvPr/>
          </p:nvSpPr>
          <p:spPr bwMode="auto">
            <a:xfrm>
              <a:off x="1768" y="213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1492" name="Rectangle 4"/>
            <p:cNvSpPr>
              <a:spLocks noChangeArrowheads="1"/>
            </p:cNvSpPr>
            <p:nvPr/>
          </p:nvSpPr>
          <p:spPr bwMode="auto">
            <a:xfrm>
              <a:off x="1768" y="2428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1493" name="Rectangle 5"/>
            <p:cNvSpPr>
              <a:spLocks noChangeArrowheads="1"/>
            </p:cNvSpPr>
            <p:nvPr/>
          </p:nvSpPr>
          <p:spPr bwMode="auto">
            <a:xfrm>
              <a:off x="1768" y="271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91494" name="Rectangle 6"/>
            <p:cNvSpPr>
              <a:spLocks noChangeArrowheads="1"/>
            </p:cNvSpPr>
            <p:nvPr/>
          </p:nvSpPr>
          <p:spPr bwMode="auto">
            <a:xfrm>
              <a:off x="1768" y="330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1768" y="359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1768" y="3882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1768" y="3011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1498" name="Text Box 10"/>
            <p:cNvSpPr txBox="1">
              <a:spLocks noChangeArrowheads="1"/>
            </p:cNvSpPr>
            <p:nvPr/>
          </p:nvSpPr>
          <p:spPr bwMode="auto">
            <a:xfrm>
              <a:off x="1636" y="29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</a:t>
              </a:r>
            </a:p>
          </p:txBody>
        </p:sp>
        <p:sp>
          <p:nvSpPr>
            <p:cNvPr id="191499" name="Text Box 11"/>
            <p:cNvSpPr txBox="1">
              <a:spLocks noChangeArrowheads="1"/>
            </p:cNvSpPr>
            <p:nvPr/>
          </p:nvSpPr>
          <p:spPr bwMode="auto">
            <a:xfrm>
              <a:off x="1636" y="2689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</a:t>
              </a:r>
            </a:p>
          </p:txBody>
        </p:sp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1636" y="240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</a:t>
              </a:r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163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0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1632" y="3849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</a:t>
              </a:r>
            </a:p>
          </p:txBody>
        </p:sp>
        <p:sp>
          <p:nvSpPr>
            <p:cNvPr id="191503" name="Text Box 15"/>
            <p:cNvSpPr txBox="1">
              <a:spLocks noChangeArrowheads="1"/>
            </p:cNvSpPr>
            <p:nvPr/>
          </p:nvSpPr>
          <p:spPr bwMode="auto">
            <a:xfrm>
              <a:off x="1632" y="356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5</a:t>
              </a:r>
            </a:p>
          </p:txBody>
        </p:sp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>
              <a:off x="1632" y="32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4</a:t>
              </a:r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1507" y="1850"/>
              <a:ext cx="6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delete(</a:t>
              </a:r>
              <a:r>
                <a:rPr lang="en-US" altLang="en-US">
                  <a:solidFill>
                    <a:srgbClr val="FF0000"/>
                  </a:solidFill>
                </a:rPr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191506" name="Group 18"/>
          <p:cNvGrpSpPr>
            <a:grpSpLocks/>
          </p:cNvGrpSpPr>
          <p:nvPr/>
        </p:nvGrpSpPr>
        <p:grpSpPr bwMode="auto">
          <a:xfrm>
            <a:off x="8757471" y="1600200"/>
            <a:ext cx="1028700" cy="3689350"/>
            <a:chOff x="2323" y="1872"/>
            <a:chExt cx="648" cy="2324"/>
          </a:xfrm>
        </p:grpSpPr>
        <p:sp>
          <p:nvSpPr>
            <p:cNvPr id="191507" name="Rectangle 19"/>
            <p:cNvSpPr>
              <a:spLocks noChangeArrowheads="1"/>
            </p:cNvSpPr>
            <p:nvPr/>
          </p:nvSpPr>
          <p:spPr bwMode="auto">
            <a:xfrm>
              <a:off x="2680" y="215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680" y="2450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1509" name="Rectangle 21"/>
            <p:cNvSpPr>
              <a:spLocks noChangeArrowheads="1"/>
            </p:cNvSpPr>
            <p:nvPr/>
          </p:nvSpPr>
          <p:spPr bwMode="auto">
            <a:xfrm>
              <a:off x="2680" y="273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0" name="Rectangle 22"/>
            <p:cNvSpPr>
              <a:spLocks noChangeArrowheads="1"/>
            </p:cNvSpPr>
            <p:nvPr/>
          </p:nvSpPr>
          <p:spPr bwMode="auto">
            <a:xfrm>
              <a:off x="2680" y="332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2680" y="361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2680" y="3904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3" name="Rectangle 25"/>
            <p:cNvSpPr>
              <a:spLocks noChangeArrowheads="1"/>
            </p:cNvSpPr>
            <p:nvPr/>
          </p:nvSpPr>
          <p:spPr bwMode="auto">
            <a:xfrm>
              <a:off x="2680" y="3033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2548" y="3005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  <p:sp>
          <p:nvSpPr>
            <p:cNvPr id="191515" name="Text Box 27"/>
            <p:cNvSpPr txBox="1">
              <a:spLocks noChangeArrowheads="1"/>
            </p:cNvSpPr>
            <p:nvPr/>
          </p:nvSpPr>
          <p:spPr bwMode="auto">
            <a:xfrm>
              <a:off x="2548" y="271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2548" y="242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2548" y="213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>
              <a:off x="2544" y="38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6</a:t>
              </a:r>
            </a:p>
          </p:txBody>
        </p:sp>
        <p:sp>
          <p:nvSpPr>
            <p:cNvPr id="191519" name="Text Box 31"/>
            <p:cNvSpPr txBox="1">
              <a:spLocks noChangeArrowheads="1"/>
            </p:cNvSpPr>
            <p:nvPr/>
          </p:nvSpPr>
          <p:spPr bwMode="auto">
            <a:xfrm>
              <a:off x="2544" y="358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5</a:t>
              </a:r>
            </a:p>
          </p:txBody>
        </p:sp>
        <p:sp>
          <p:nvSpPr>
            <p:cNvPr id="191520" name="Text Box 32"/>
            <p:cNvSpPr txBox="1">
              <a:spLocks noChangeArrowheads="1"/>
            </p:cNvSpPr>
            <p:nvPr/>
          </p:nvSpPr>
          <p:spPr bwMode="auto">
            <a:xfrm>
              <a:off x="2544" y="329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4</a:t>
              </a:r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2323" y="1872"/>
              <a:ext cx="6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    find(</a:t>
              </a:r>
              <a:r>
                <a:rPr lang="en-US" altLang="en-US">
                  <a:solidFill>
                    <a:srgbClr val="FF0000"/>
                  </a:solidFill>
                </a:rPr>
                <a:t>7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1522" name="Text Box 34"/>
          <p:cNvSpPr txBox="1">
            <a:spLocks noChangeArrowheads="1"/>
          </p:cNvSpPr>
          <p:nvPr/>
        </p:nvSpPr>
        <p:spPr bwMode="auto">
          <a:xfrm>
            <a:off x="10616433" y="2438400"/>
            <a:ext cx="1380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Where is it?!</a:t>
            </a:r>
          </a:p>
        </p:txBody>
      </p:sp>
      <p:cxnSp>
        <p:nvCxnSpPr>
          <p:cNvPr id="191523" name="AutoShape 35"/>
          <p:cNvCxnSpPr>
            <a:cxnSpLocks noChangeShapeType="1"/>
            <a:stCxn id="191522" idx="2"/>
            <a:endCxn id="191509" idx="3"/>
          </p:cNvCxnSpPr>
          <p:nvPr/>
        </p:nvCxnSpPr>
        <p:spPr bwMode="auto">
          <a:xfrm rot="5400000">
            <a:off x="10346572" y="2247333"/>
            <a:ext cx="399813" cy="152061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24" name="Rectangle 36"/>
          <p:cNvSpPr>
            <a:spLocks noGrp="1" noChangeArrowheads="1"/>
          </p:cNvSpPr>
          <p:nvPr>
            <p:ph type="title"/>
          </p:nvPr>
        </p:nvSpPr>
        <p:spPr>
          <a:xfrm>
            <a:off x="838200" y="18288"/>
            <a:ext cx="10515600" cy="879445"/>
          </a:xfrm>
        </p:spPr>
        <p:txBody>
          <a:bodyPr/>
          <a:lstStyle/>
          <a:p>
            <a:pPr algn="ctr"/>
            <a:r>
              <a:rPr lang="en-US" altLang="en-US" dirty="0"/>
              <a:t>Deletion in Closed Hashing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49" y="1270120"/>
            <a:ext cx="6567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T15Ft00"/>
              </a:rPr>
              <a:t>For chaining, it is simply removing an item.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  <a:latin typeface="TT15Ft00"/>
              </a:rPr>
              <a:t>Can cause problem in probing.</a:t>
            </a:r>
          </a:p>
          <a:p>
            <a:r>
              <a:rPr lang="en-US" sz="2400" dirty="0">
                <a:latin typeface="Helvetica" panose="020B0604020202020204" pitchFamily="34" charset="0"/>
              </a:rPr>
              <a:t>– </a:t>
            </a:r>
            <a:r>
              <a:rPr lang="en-US" sz="2400" dirty="0">
                <a:latin typeface="TT15Ft00"/>
              </a:rPr>
              <a:t>The probing may stop.</a:t>
            </a:r>
          </a:p>
          <a:p>
            <a:r>
              <a:rPr lang="en-US" sz="2400" dirty="0">
                <a:latin typeface="Helvetica" panose="020B0604020202020204" pitchFamily="34" charset="0"/>
              </a:rPr>
              <a:t>– </a:t>
            </a:r>
            <a:r>
              <a:rPr lang="en-US" sz="2400" dirty="0">
                <a:latin typeface="TT15Ft00"/>
              </a:rPr>
              <a:t>To avoid, don’t remove, but add a </a:t>
            </a:r>
            <a:r>
              <a:rPr lang="en-US" sz="2400" b="1" dirty="0">
                <a:latin typeface="TT15Ft00"/>
              </a:rPr>
              <a:t>marker</a:t>
            </a:r>
            <a:r>
              <a:rPr lang="en-US" sz="2400" dirty="0">
                <a:latin typeface="TT15Ft00"/>
              </a:rPr>
              <a:t>.</a:t>
            </a:r>
          </a:p>
          <a:p>
            <a:r>
              <a:rPr lang="en-US" sz="2400" dirty="0">
                <a:latin typeface="Helvetica" panose="020B0604020202020204" pitchFamily="34" charset="0"/>
              </a:rPr>
              <a:t>– </a:t>
            </a:r>
            <a:r>
              <a:rPr lang="en-US" sz="2400" dirty="0">
                <a:latin typeface="TT15Ft00"/>
              </a:rPr>
              <a:t>Purge and remove after a while.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2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6333741" y="1173762"/>
            <a:ext cx="1036637" cy="3689350"/>
            <a:chOff x="1507" y="1850"/>
            <a:chExt cx="653" cy="2324"/>
          </a:xfrm>
        </p:grpSpPr>
        <p:sp>
          <p:nvSpPr>
            <p:cNvPr id="193539" name="Rectangle 3"/>
            <p:cNvSpPr>
              <a:spLocks noChangeArrowheads="1"/>
            </p:cNvSpPr>
            <p:nvPr/>
          </p:nvSpPr>
          <p:spPr bwMode="auto">
            <a:xfrm>
              <a:off x="1768" y="213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3540" name="Rectangle 4"/>
            <p:cNvSpPr>
              <a:spLocks noChangeArrowheads="1"/>
            </p:cNvSpPr>
            <p:nvPr/>
          </p:nvSpPr>
          <p:spPr bwMode="auto">
            <a:xfrm>
              <a:off x="1768" y="2428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3541" name="Rectangle 5"/>
            <p:cNvSpPr>
              <a:spLocks noChangeArrowheads="1"/>
            </p:cNvSpPr>
            <p:nvPr/>
          </p:nvSpPr>
          <p:spPr bwMode="auto">
            <a:xfrm>
              <a:off x="1768" y="271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93542" name="Rectangle 6"/>
            <p:cNvSpPr>
              <a:spLocks noChangeArrowheads="1"/>
            </p:cNvSpPr>
            <p:nvPr/>
          </p:nvSpPr>
          <p:spPr bwMode="auto">
            <a:xfrm>
              <a:off x="1768" y="330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3" name="Rectangle 7"/>
            <p:cNvSpPr>
              <a:spLocks noChangeArrowheads="1"/>
            </p:cNvSpPr>
            <p:nvPr/>
          </p:nvSpPr>
          <p:spPr bwMode="auto">
            <a:xfrm>
              <a:off x="1768" y="359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4" name="Rectangle 8"/>
            <p:cNvSpPr>
              <a:spLocks noChangeArrowheads="1"/>
            </p:cNvSpPr>
            <p:nvPr/>
          </p:nvSpPr>
          <p:spPr bwMode="auto">
            <a:xfrm>
              <a:off x="1768" y="3882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5" name="Rectangle 9"/>
            <p:cNvSpPr>
              <a:spLocks noChangeArrowheads="1"/>
            </p:cNvSpPr>
            <p:nvPr/>
          </p:nvSpPr>
          <p:spPr bwMode="auto">
            <a:xfrm>
              <a:off x="1768" y="3011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3546" name="Text Box 10"/>
            <p:cNvSpPr txBox="1">
              <a:spLocks noChangeArrowheads="1"/>
            </p:cNvSpPr>
            <p:nvPr/>
          </p:nvSpPr>
          <p:spPr bwMode="auto">
            <a:xfrm>
              <a:off x="1636" y="2983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</a:t>
              </a:r>
            </a:p>
          </p:txBody>
        </p:sp>
        <p:sp>
          <p:nvSpPr>
            <p:cNvPr id="193547" name="Text Box 11"/>
            <p:cNvSpPr txBox="1">
              <a:spLocks noChangeArrowheads="1"/>
            </p:cNvSpPr>
            <p:nvPr/>
          </p:nvSpPr>
          <p:spPr bwMode="auto">
            <a:xfrm>
              <a:off x="1636" y="2689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</a:t>
              </a:r>
            </a:p>
          </p:txBody>
        </p:sp>
        <p:sp>
          <p:nvSpPr>
            <p:cNvPr id="193548" name="Text Box 12"/>
            <p:cNvSpPr txBox="1">
              <a:spLocks noChangeArrowheads="1"/>
            </p:cNvSpPr>
            <p:nvPr/>
          </p:nvSpPr>
          <p:spPr bwMode="auto">
            <a:xfrm>
              <a:off x="1636" y="240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</a:t>
              </a:r>
            </a:p>
          </p:txBody>
        </p:sp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163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0</a:t>
              </a:r>
            </a:p>
          </p:txBody>
        </p:sp>
        <p:sp>
          <p:nvSpPr>
            <p:cNvPr id="193550" name="Text Box 14"/>
            <p:cNvSpPr txBox="1">
              <a:spLocks noChangeArrowheads="1"/>
            </p:cNvSpPr>
            <p:nvPr/>
          </p:nvSpPr>
          <p:spPr bwMode="auto">
            <a:xfrm>
              <a:off x="1632" y="3849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</a:t>
              </a:r>
            </a:p>
          </p:txBody>
        </p:sp>
        <p:sp>
          <p:nvSpPr>
            <p:cNvPr id="193551" name="Text Box 15"/>
            <p:cNvSpPr txBox="1">
              <a:spLocks noChangeArrowheads="1"/>
            </p:cNvSpPr>
            <p:nvPr/>
          </p:nvSpPr>
          <p:spPr bwMode="auto">
            <a:xfrm>
              <a:off x="1632" y="356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5</a:t>
              </a:r>
            </a:p>
          </p:txBody>
        </p:sp>
        <p:sp>
          <p:nvSpPr>
            <p:cNvPr id="193552" name="Text Box 16"/>
            <p:cNvSpPr txBox="1">
              <a:spLocks noChangeArrowheads="1"/>
            </p:cNvSpPr>
            <p:nvPr/>
          </p:nvSpPr>
          <p:spPr bwMode="auto">
            <a:xfrm>
              <a:off x="1632" y="327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4</a:t>
              </a:r>
            </a:p>
          </p:txBody>
        </p:sp>
        <p:sp>
          <p:nvSpPr>
            <p:cNvPr id="193553" name="Text Box 17"/>
            <p:cNvSpPr txBox="1">
              <a:spLocks noChangeArrowheads="1"/>
            </p:cNvSpPr>
            <p:nvPr/>
          </p:nvSpPr>
          <p:spPr bwMode="auto">
            <a:xfrm>
              <a:off x="1507" y="1850"/>
              <a:ext cx="6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delete(</a:t>
              </a:r>
              <a:r>
                <a:rPr lang="en-US" altLang="en-US">
                  <a:solidFill>
                    <a:srgbClr val="FF0000"/>
                  </a:solidFill>
                </a:rPr>
                <a:t>2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8195878" y="1629375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0</a:t>
            </a:r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8195878" y="2091337"/>
            <a:ext cx="461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8195878" y="2550125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#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8195878" y="3478813"/>
            <a:ext cx="4619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8195878" y="3939188"/>
            <a:ext cx="4619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8195878" y="4399562"/>
            <a:ext cx="46196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8195878" y="3016850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7986327" y="29724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7986327" y="25056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7986327" y="2048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7986327" y="158968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</a:t>
            </a:r>
          </a:p>
        </p:txBody>
      </p:sp>
      <p:sp>
        <p:nvSpPr>
          <p:cNvPr id="193565" name="Text Box 29"/>
          <p:cNvSpPr txBox="1">
            <a:spLocks noChangeArrowheads="1"/>
          </p:cNvSpPr>
          <p:nvPr/>
        </p:nvSpPr>
        <p:spPr bwMode="auto">
          <a:xfrm>
            <a:off x="7979977" y="43471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6</a:t>
            </a:r>
          </a:p>
        </p:txBody>
      </p:sp>
      <p:sp>
        <p:nvSpPr>
          <p:cNvPr id="193566" name="Text Box 30"/>
          <p:cNvSpPr txBox="1">
            <a:spLocks noChangeArrowheads="1"/>
          </p:cNvSpPr>
          <p:nvPr/>
        </p:nvSpPr>
        <p:spPr bwMode="auto">
          <a:xfrm>
            <a:off x="7979977" y="388838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93567" name="Text Box 31"/>
          <p:cNvSpPr txBox="1">
            <a:spLocks noChangeArrowheads="1"/>
          </p:cNvSpPr>
          <p:nvPr/>
        </p:nvSpPr>
        <p:spPr bwMode="auto">
          <a:xfrm>
            <a:off x="7979977" y="3429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93568" name="Text Box 32"/>
          <p:cNvSpPr txBox="1">
            <a:spLocks noChangeArrowheads="1"/>
          </p:cNvSpPr>
          <p:nvPr/>
        </p:nvSpPr>
        <p:spPr bwMode="auto">
          <a:xfrm>
            <a:off x="7629141" y="1173762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    find(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</p:txBody>
      </p:sp>
      <p:sp>
        <p:nvSpPr>
          <p:cNvPr id="193569" name="Text Box 33"/>
          <p:cNvSpPr txBox="1">
            <a:spLocks noChangeArrowheads="1"/>
          </p:cNvSpPr>
          <p:nvPr/>
        </p:nvSpPr>
        <p:spPr bwMode="auto">
          <a:xfrm>
            <a:off x="9328922" y="1554763"/>
            <a:ext cx="2784095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dirty="0">
                <a:solidFill>
                  <a:srgbClr val="FF0000"/>
                </a:solidFill>
              </a:rPr>
              <a:t>Indicates deleted value:</a:t>
            </a:r>
          </a:p>
          <a:p>
            <a:pPr algn="l" eaLnBrk="0" hangingPunct="0"/>
            <a:r>
              <a:rPr lang="en-US" altLang="en-US" sz="2000" dirty="0">
                <a:solidFill>
                  <a:srgbClr val="FF0000"/>
                </a:solidFill>
              </a:rPr>
              <a:t>if you find it, probe again</a:t>
            </a:r>
          </a:p>
        </p:txBody>
      </p:sp>
      <p:cxnSp>
        <p:nvCxnSpPr>
          <p:cNvPr id="193570" name="AutoShape 34"/>
          <p:cNvCxnSpPr>
            <a:cxnSpLocks noChangeShapeType="1"/>
            <a:stCxn id="193569" idx="2"/>
            <a:endCxn id="193556" idx="3"/>
          </p:cNvCxnSpPr>
          <p:nvPr/>
        </p:nvCxnSpPr>
        <p:spPr bwMode="auto">
          <a:xfrm rot="5400000">
            <a:off x="9430178" y="1490313"/>
            <a:ext cx="518457" cy="2063129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71" name="Rectangle 35"/>
          <p:cNvSpPr>
            <a:spLocks noGrp="1" noChangeArrowheads="1"/>
          </p:cNvSpPr>
          <p:nvPr>
            <p:ph type="title"/>
          </p:nvPr>
        </p:nvSpPr>
        <p:spPr>
          <a:xfrm>
            <a:off x="520701" y="-25642"/>
            <a:ext cx="10515600" cy="923373"/>
          </a:xfrm>
        </p:spPr>
        <p:txBody>
          <a:bodyPr/>
          <a:lstStyle/>
          <a:p>
            <a:pPr algn="ctr"/>
            <a:r>
              <a:rPr lang="en-US" altLang="en-US" dirty="0"/>
              <a:t>Lazy Deletion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772" y="1159028"/>
            <a:ext cx="550867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rgbClr val="0070C0"/>
                </a:solidFill>
              </a:rPr>
              <a:t>Lazy deletion</a:t>
            </a:r>
            <a:r>
              <a:rPr lang="en-US" altLang="en-US" sz="3200" dirty="0">
                <a:solidFill>
                  <a:srgbClr val="0070C0"/>
                </a:solidFill>
              </a:rPr>
              <a:t> (i.e. marking items as deleted)</a:t>
            </a:r>
          </a:p>
        </p:txBody>
      </p:sp>
    </p:spTree>
    <p:extLst>
      <p:ext uri="{BB962C8B-B14F-4D97-AF65-F5344CB8AC3E}">
        <p14:creationId xmlns:p14="http://schemas.microsoft.com/office/powerpoint/2010/main" val="351661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and Algorithm Analysis in C++, Mark Allen Weiss, 4th </a:t>
            </a:r>
            <a:r>
              <a:rPr lang="en-US" dirty="0" err="1"/>
              <a:t>ed</a:t>
            </a:r>
            <a:r>
              <a:rPr lang="en-US" dirty="0"/>
              <a:t>, 2013. Chapter 5.</a:t>
            </a:r>
          </a:p>
          <a:p>
            <a:r>
              <a:rPr lang="en-US" dirty="0"/>
              <a:t>Data Structures Using C++, 2nd Edition, Malik, 2009, Chapter 9</a:t>
            </a:r>
          </a:p>
          <a:p>
            <a:r>
              <a:rPr lang="en-US" dirty="0"/>
              <a:t>Data Structures and Algorithms in C++ (2rd ed.), Michael T. Goodrich, Roberto </a:t>
            </a:r>
            <a:r>
              <a:rPr lang="en-US" dirty="0" err="1"/>
              <a:t>Tamassia</a:t>
            </a:r>
            <a:r>
              <a:rPr lang="en-US" dirty="0"/>
              <a:t>, David M. Mount, 2011. Chapter 9.</a:t>
            </a:r>
          </a:p>
          <a:p>
            <a:r>
              <a:rPr lang="en-US" dirty="0"/>
              <a:t>Data Structures and Algorithms in C++ (4rd ed.), Adam Drozdek,2005. Chapter 10.</a:t>
            </a:r>
          </a:p>
          <a:p>
            <a:r>
              <a:rPr lang="en-US" dirty="0"/>
              <a:t>Data Structures with C++ Using STL 2nd, Ford, 2001. Chapter 12.</a:t>
            </a:r>
          </a:p>
          <a:p>
            <a:r>
              <a:rPr lang="en-US" dirty="0"/>
              <a:t>Introduction to Algorithms, (3rd ed.), CLRS, 2009. Chapter 11 </a:t>
            </a:r>
          </a:p>
          <a:p>
            <a:r>
              <a:rPr lang="en-US" dirty="0"/>
              <a:t>Henry </a:t>
            </a:r>
            <a:r>
              <a:rPr lang="en-US" dirty="0" err="1"/>
              <a:t>Kautz</a:t>
            </a:r>
            <a:r>
              <a:rPr lang="en-US" dirty="0"/>
              <a:t> notes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7772400" cy="1000125"/>
          </a:xfrm>
        </p:spPr>
        <p:txBody>
          <a:bodyPr/>
          <a:lstStyle/>
          <a:p>
            <a:pPr algn="ctr"/>
            <a:r>
              <a:rPr lang="en-US" altLang="en-US" dirty="0"/>
              <a:t>Hash Tables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348" y="974639"/>
            <a:ext cx="10325100" cy="41148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Use a </a:t>
            </a:r>
            <a:r>
              <a:rPr lang="en-US" altLang="en-US" sz="3200" b="1" dirty="0">
                <a:solidFill>
                  <a:srgbClr val="0070C0"/>
                </a:solidFill>
              </a:rPr>
              <a:t>key</a:t>
            </a:r>
            <a:r>
              <a:rPr lang="en-US" altLang="en-US" sz="3200" dirty="0">
                <a:solidFill>
                  <a:srgbClr val="0070C0"/>
                </a:solidFill>
              </a:rPr>
              <a:t> (arbitrary string or number) to index directly into an array. </a:t>
            </a:r>
            <a:r>
              <a:rPr lang="en-US" sz="3200" dirty="0"/>
              <a:t>O(1) time to access records. 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3200" dirty="0"/>
              <a:t>A[“</a:t>
            </a:r>
            <a:r>
              <a:rPr lang="en-US" altLang="en-US" sz="3200" dirty="0" err="1"/>
              <a:t>kreplach</a:t>
            </a:r>
            <a:r>
              <a:rPr lang="en-US" altLang="en-US" sz="3200" dirty="0"/>
              <a:t>”] = “tasty stuffed dough”</a:t>
            </a:r>
          </a:p>
          <a:p>
            <a:pPr lvl="1"/>
            <a:r>
              <a:rPr lang="en-US" altLang="en-US" sz="2800" dirty="0"/>
              <a:t>Need a </a:t>
            </a:r>
            <a:r>
              <a:rPr lang="en-US" altLang="en-US" sz="2800" i="1" dirty="0">
                <a:solidFill>
                  <a:srgbClr val="0070C0"/>
                </a:solidFill>
              </a:rPr>
              <a:t>hash function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to convert the key to an integer</a:t>
            </a: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03194"/>
              </p:ext>
            </p:extLst>
          </p:nvPr>
        </p:nvGraphicFramePr>
        <p:xfrm>
          <a:off x="3210698" y="3292343"/>
          <a:ext cx="5486400" cy="256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kim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spicy cabbage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kreplach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tasty stuffed dough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kiwi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Australian fruit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4013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0"/>
            <a:ext cx="8229600" cy="8382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B050"/>
                </a:solidFill>
                <a:latin typeface="+mn-lt"/>
              </a:rPr>
              <a:t>Properties of Good Hash Functions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86" y="1092200"/>
            <a:ext cx="11590638" cy="4114800"/>
          </a:xfrm>
        </p:spPr>
        <p:txBody>
          <a:bodyPr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Must return </a:t>
            </a:r>
            <a:r>
              <a:rPr lang="en-US" altLang="en-US" b="1" dirty="0"/>
              <a:t>number</a:t>
            </a:r>
            <a:r>
              <a:rPr lang="en-US" altLang="en-US" dirty="0"/>
              <a:t> [0, …, tablesize-1]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Should be </a:t>
            </a:r>
            <a:r>
              <a:rPr lang="en-US" altLang="en-US" b="1" dirty="0"/>
              <a:t>efficiently</a:t>
            </a:r>
            <a:r>
              <a:rPr lang="en-US" altLang="en-US" dirty="0"/>
              <a:t> computable – O(1) time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Should not waste space unnecessarily (</a:t>
            </a:r>
            <a:r>
              <a:rPr lang="en-US" altLang="en-US" b="1" dirty="0"/>
              <a:t>even distribution</a:t>
            </a:r>
            <a:r>
              <a:rPr lang="en-US" altLang="en-US" dirty="0"/>
              <a:t>).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For every index, there is at least one key that hashes to it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7030A0"/>
                </a:solidFill>
              </a:rPr>
              <a:t>Load factor lambda 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</a:t>
            </a:r>
            <a:r>
              <a:rPr lang="en-US" altLang="en-US" dirty="0">
                <a:solidFill>
                  <a:srgbClr val="7030A0"/>
                </a:solidFill>
              </a:rPr>
              <a:t> = (number of keys / </a:t>
            </a:r>
            <a:r>
              <a:rPr lang="en-US" altLang="en-US" dirty="0" err="1">
                <a:solidFill>
                  <a:srgbClr val="7030A0"/>
                </a:solidFill>
              </a:rPr>
              <a:t>TableSize</a:t>
            </a:r>
            <a:r>
              <a:rPr lang="en-US" altLang="en-US" dirty="0">
                <a:solidFill>
                  <a:srgbClr val="7030A0"/>
                </a:solidFill>
              </a:rPr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Should </a:t>
            </a:r>
            <a:r>
              <a:rPr lang="en-US" altLang="en-US" b="1" dirty="0"/>
              <a:t>minimize collisions </a:t>
            </a:r>
            <a:r>
              <a:rPr lang="en-US" altLang="en-US" dirty="0"/>
              <a:t>(different keys hashing to same index).</a:t>
            </a:r>
          </a:p>
        </p:txBody>
      </p:sp>
    </p:spTree>
    <p:extLst>
      <p:ext uri="{BB962C8B-B14F-4D97-AF65-F5344CB8AC3E}">
        <p14:creationId xmlns:p14="http://schemas.microsoft.com/office/powerpoint/2010/main" val="1923751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5400"/>
            <a:ext cx="7772400" cy="898525"/>
          </a:xfrm>
        </p:spPr>
        <p:txBody>
          <a:bodyPr/>
          <a:lstStyle/>
          <a:p>
            <a:pPr algn="ctr"/>
            <a:r>
              <a:rPr lang="en-US" altLang="en-US" dirty="0"/>
              <a:t>Integer Keys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565" y="846953"/>
            <a:ext cx="10121900" cy="56134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Hash(x) = x % </a:t>
            </a:r>
            <a:r>
              <a:rPr lang="en-US" altLang="en-US" sz="3200" b="1" dirty="0" err="1"/>
              <a:t>TableSize</a:t>
            </a:r>
            <a:endParaRPr lang="en-US" altLang="en-US" sz="3200" b="1" dirty="0"/>
          </a:p>
          <a:p>
            <a:r>
              <a:rPr lang="en-US" altLang="en-US" sz="3200" dirty="0"/>
              <a:t>Good idea to make </a:t>
            </a:r>
            <a:r>
              <a:rPr lang="en-US" altLang="en-US" sz="3200" dirty="0" err="1"/>
              <a:t>TableSize</a:t>
            </a:r>
            <a:r>
              <a:rPr lang="en-US" altLang="en-US" sz="3200" dirty="0"/>
              <a:t> </a:t>
            </a:r>
            <a:r>
              <a:rPr lang="en-US" altLang="en-US" sz="3200" b="1" i="1" dirty="0"/>
              <a:t>prime</a:t>
            </a:r>
            <a:r>
              <a:rPr lang="en-US" altLang="en-US" sz="3200" dirty="0"/>
              <a:t>.  </a:t>
            </a:r>
            <a:r>
              <a:rPr lang="en-US" altLang="en-US" sz="3200" dirty="0">
                <a:solidFill>
                  <a:srgbClr val="00B050"/>
                </a:solidFill>
              </a:rPr>
              <a:t>Why?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Because keys are typically not randomly distributed, but usually have some </a:t>
            </a:r>
            <a:r>
              <a:rPr lang="en-US" altLang="en-US" sz="2800" i="1" dirty="0">
                <a:solidFill>
                  <a:srgbClr val="0070C0"/>
                </a:solidFill>
              </a:rPr>
              <a:t>pattern</a:t>
            </a:r>
          </a:p>
          <a:p>
            <a:pPr lvl="2"/>
            <a:r>
              <a:rPr lang="en-US" altLang="en-US" sz="2400" dirty="0"/>
              <a:t>mostly even</a:t>
            </a:r>
          </a:p>
          <a:p>
            <a:pPr lvl="2"/>
            <a:r>
              <a:rPr lang="en-US" altLang="en-US" sz="2400" dirty="0"/>
              <a:t>mostly multiples of 10</a:t>
            </a:r>
          </a:p>
          <a:p>
            <a:pPr lvl="2"/>
            <a:r>
              <a:rPr lang="en-US" altLang="en-US" sz="2400" dirty="0"/>
              <a:t>in general: mostly multiples of some k</a:t>
            </a:r>
          </a:p>
          <a:p>
            <a:pPr lvl="1"/>
            <a:r>
              <a:rPr lang="en-US" altLang="en-US" sz="2800" dirty="0"/>
              <a:t>If k is a factor of </a:t>
            </a:r>
            <a:r>
              <a:rPr lang="en-US" altLang="en-US" sz="2800" dirty="0" err="1"/>
              <a:t>TableSize</a:t>
            </a:r>
            <a:r>
              <a:rPr lang="en-US" altLang="en-US" sz="2800" dirty="0"/>
              <a:t>, then only (</a:t>
            </a:r>
            <a:r>
              <a:rPr lang="en-US" altLang="en-US" sz="2800" dirty="0" err="1"/>
              <a:t>TableSize</a:t>
            </a:r>
            <a:r>
              <a:rPr lang="en-US" altLang="en-US" sz="2800" dirty="0"/>
              <a:t>/k) slots will ever be used.</a:t>
            </a:r>
          </a:p>
          <a:p>
            <a:pPr lvl="1"/>
            <a:r>
              <a:rPr lang="en-US" altLang="en-US" sz="2800" dirty="0"/>
              <a:t>Since the only factor of a prime number is itself, this phenomena only hurts in the (rare) case where k=</a:t>
            </a:r>
            <a:r>
              <a:rPr lang="en-US" altLang="en-US" sz="2800" dirty="0" err="1"/>
              <a:t>TableSize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22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0"/>
            <a:ext cx="7772400" cy="787400"/>
          </a:xfrm>
        </p:spPr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Strings as Keys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863600"/>
            <a:ext cx="10642599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keys are strings, can get an integer by adding up ASCII values of characters in </a:t>
            </a:r>
            <a:r>
              <a:rPr lang="en-US" altLang="en-US" i="1" dirty="0"/>
              <a:t>key ( from 0 – 127 )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for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=0;i&lt;</a:t>
            </a:r>
            <a:r>
              <a:rPr lang="en-US" altLang="en-US" dirty="0" err="1">
                <a:latin typeface="Courier New" panose="02070309020205020404" pitchFamily="49" charset="0"/>
              </a:rPr>
              <a:t>key.length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			</a:t>
            </a:r>
            <a:r>
              <a:rPr lang="en-US" altLang="en-US" dirty="0" err="1">
                <a:latin typeface="Courier New" panose="02070309020205020404" pitchFamily="49" charset="0"/>
              </a:rPr>
              <a:t>hashVal</a:t>
            </a:r>
            <a:r>
              <a:rPr lang="en-US" altLang="en-US" dirty="0">
                <a:latin typeface="Courier New" panose="02070309020205020404" pitchFamily="49" charset="0"/>
              </a:rPr>
              <a:t> += </a:t>
            </a:r>
            <a:r>
              <a:rPr lang="en-US" altLang="en-US" dirty="0" err="1">
                <a:latin typeface="Courier New" panose="02070309020205020404" pitchFamily="49" charset="0"/>
              </a:rPr>
              <a:t>key.charAt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Problem 1</a:t>
            </a:r>
            <a:r>
              <a:rPr lang="en-US" altLang="en-US" dirty="0">
                <a:solidFill>
                  <a:srgbClr val="00B050"/>
                </a:solidFill>
              </a:rPr>
              <a:t>: What if </a:t>
            </a:r>
            <a:r>
              <a:rPr lang="en-US" altLang="en-US" i="1" dirty="0" err="1">
                <a:solidFill>
                  <a:srgbClr val="00B050"/>
                </a:solidFill>
              </a:rPr>
              <a:t>TableSize</a:t>
            </a:r>
            <a:r>
              <a:rPr lang="en-US" altLang="en-US" dirty="0">
                <a:solidFill>
                  <a:srgbClr val="00B050"/>
                </a:solidFill>
              </a:rPr>
              <a:t> is 10,000 and all keys are 8 or less characters long? </a:t>
            </a:r>
            <a:r>
              <a:rPr lang="en-US" altLang="en-US" dirty="0">
                <a:solidFill>
                  <a:srgbClr val="0070C0"/>
                </a:solidFill>
              </a:rPr>
              <a:t>Keys will hash only to positions 0 through 8*127 = 1016, and the rest of the table is empty.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Problem 2</a:t>
            </a:r>
            <a:r>
              <a:rPr lang="en-US" altLang="en-US" dirty="0">
                <a:solidFill>
                  <a:srgbClr val="00B050"/>
                </a:solidFill>
              </a:rPr>
              <a:t>: What if keys often contain the same characters (“</a:t>
            </a:r>
            <a:r>
              <a:rPr lang="en-US" altLang="en-US" dirty="0" err="1">
                <a:solidFill>
                  <a:srgbClr val="00B050"/>
                </a:solidFill>
              </a:rPr>
              <a:t>abc</a:t>
            </a:r>
            <a:r>
              <a:rPr lang="en-US" altLang="en-US" dirty="0">
                <a:solidFill>
                  <a:srgbClr val="00B050"/>
                </a:solidFill>
              </a:rPr>
              <a:t>”, “</a:t>
            </a:r>
            <a:r>
              <a:rPr lang="en-US" altLang="en-US" dirty="0" err="1">
                <a:solidFill>
                  <a:srgbClr val="00B050"/>
                </a:solidFill>
              </a:rPr>
              <a:t>bca</a:t>
            </a:r>
            <a:r>
              <a:rPr lang="en-US" altLang="en-US" dirty="0">
                <a:solidFill>
                  <a:srgbClr val="00B050"/>
                </a:solidFill>
              </a:rPr>
              <a:t>”, etc.)?</a:t>
            </a:r>
            <a:r>
              <a:rPr lang="en-US" altLang="en-US" dirty="0">
                <a:solidFill>
                  <a:srgbClr val="0070C0"/>
                </a:solidFill>
              </a:rPr>
              <a:t> Similar summation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4899" y="1280535"/>
            <a:ext cx="3135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http://www.asciitable.com/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57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012914"/>
          </a:xfrm>
        </p:spPr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Collisions and their Resolution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924" y="1012914"/>
            <a:ext cx="11370276" cy="50720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collision</a:t>
            </a:r>
            <a:r>
              <a:rPr lang="en-US" altLang="en-US" dirty="0"/>
              <a:t> occurs when two different keys hash to the same value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</a:rPr>
              <a:t>Example: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For </a:t>
            </a:r>
            <a:r>
              <a:rPr lang="en-US" altLang="en-US" i="1" dirty="0" err="1">
                <a:solidFill>
                  <a:srgbClr val="0070C0"/>
                </a:solidFill>
              </a:rPr>
              <a:t>TableSize</a:t>
            </a:r>
            <a:r>
              <a:rPr lang="en-US" altLang="en-US" dirty="0">
                <a:solidFill>
                  <a:srgbClr val="0070C0"/>
                </a:solidFill>
              </a:rPr>
              <a:t> = 17 and hash function (X mod 17), the keys 18 and 35 hash to the same value. 18 mod 17 = 1 and 35 mod 17 =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Cannot store both data records in the same slot in array.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Two different methods for collision resolution: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</a:rPr>
              <a:t>Open hashing (separate Chaining)</a:t>
            </a:r>
            <a:r>
              <a:rPr lang="en-US" altLang="en-US" b="1" dirty="0"/>
              <a:t>:</a:t>
            </a:r>
            <a:r>
              <a:rPr lang="en-US" altLang="en-US" dirty="0"/>
              <a:t> Use a dictionary data structure (such as a linked list) to store multiple items that hash to the same slot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</a:rPr>
              <a:t>Closed Hashing (or </a:t>
            </a:r>
            <a:r>
              <a:rPr lang="en-US" altLang="en-US" b="1" i="1" dirty="0">
                <a:solidFill>
                  <a:srgbClr val="7030A0"/>
                </a:solidFill>
              </a:rPr>
              <a:t>probing, open addressing</a:t>
            </a:r>
            <a:r>
              <a:rPr lang="en-US" altLang="en-US" b="1" dirty="0">
                <a:solidFill>
                  <a:srgbClr val="7030A0"/>
                </a:solidFill>
              </a:rPr>
              <a:t>):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search for empty slots using a second function and store item in first empty slot that is found</a:t>
            </a:r>
          </a:p>
        </p:txBody>
      </p:sp>
    </p:spTree>
    <p:extLst>
      <p:ext uri="{BB962C8B-B14F-4D97-AF65-F5344CB8AC3E}">
        <p14:creationId xmlns:p14="http://schemas.microsoft.com/office/powerpoint/2010/main" val="137908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8035925" y="189928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8035925" y="2470786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8035925" y="303911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8035925" y="417417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8035925" y="4744086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8035925" y="531399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8035925" y="360267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7775575" y="354711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7775575" y="298513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7775575" y="241839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7775575" y="185166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7769225" y="524732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7769225" y="468058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7769225" y="411384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8035925" y="189769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Line 17"/>
          <p:cNvSpPr>
            <a:spLocks noChangeAspect="1" noChangeShapeType="1"/>
          </p:cNvSpPr>
          <p:nvPr/>
        </p:nvSpPr>
        <p:spPr bwMode="auto">
          <a:xfrm>
            <a:off x="8035926" y="3031174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8035925" y="417099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8035925" y="531399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9004300" y="24691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8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9575800" y="24691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9290050" y="24691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10367964" y="2469199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</a:t>
            </a: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10656888" y="24691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3" name="AutoShape 25"/>
          <p:cNvCxnSpPr>
            <a:cxnSpLocks noChangeShapeType="1"/>
            <a:stCxn id="145430" idx="3"/>
            <a:endCxn id="145431" idx="1"/>
          </p:cNvCxnSpPr>
          <p:nvPr/>
        </p:nvCxnSpPr>
        <p:spPr bwMode="auto">
          <a:xfrm>
            <a:off x="9861551" y="275653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10934700" y="24691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10934700" y="2469199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9290050" y="24691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7" name="AutoShape 29"/>
          <p:cNvCxnSpPr>
            <a:cxnSpLocks noChangeShapeType="1"/>
            <a:endCxn id="145428" idx="1"/>
          </p:cNvCxnSpPr>
          <p:nvPr/>
        </p:nvCxnSpPr>
        <p:spPr bwMode="auto">
          <a:xfrm>
            <a:off x="8318500" y="2754949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9004300" y="35994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10</a:t>
            </a: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9575800" y="35994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9290050" y="35994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10367964" y="3599499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3</a:t>
            </a: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10656888" y="35994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3" name="AutoShape 35"/>
          <p:cNvCxnSpPr>
            <a:cxnSpLocks noChangeShapeType="1"/>
            <a:stCxn id="145440" idx="3"/>
            <a:endCxn id="145441" idx="1"/>
          </p:cNvCxnSpPr>
          <p:nvPr/>
        </p:nvCxnSpPr>
        <p:spPr bwMode="auto">
          <a:xfrm>
            <a:off x="9861551" y="388683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10934700" y="3599499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10934700" y="3599499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9290050" y="3599499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7" name="AutoShape 39"/>
          <p:cNvCxnSpPr>
            <a:cxnSpLocks noChangeShapeType="1"/>
            <a:endCxn id="145438" idx="1"/>
          </p:cNvCxnSpPr>
          <p:nvPr/>
        </p:nvCxnSpPr>
        <p:spPr bwMode="auto">
          <a:xfrm flipV="1">
            <a:off x="8318500" y="388683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8" name="Rectangle 40"/>
          <p:cNvSpPr>
            <a:spLocks noChangeArrowheads="1"/>
          </p:cNvSpPr>
          <p:nvPr/>
        </p:nvSpPr>
        <p:spPr bwMode="auto">
          <a:xfrm>
            <a:off x="9004301" y="4739324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12</a:t>
            </a:r>
          </a:p>
        </p:txBody>
      </p:sp>
      <p:sp>
        <p:nvSpPr>
          <p:cNvPr id="145449" name="Rectangle 41"/>
          <p:cNvSpPr>
            <a:spLocks noChangeArrowheads="1"/>
          </p:cNvSpPr>
          <p:nvPr/>
        </p:nvSpPr>
        <p:spPr bwMode="auto">
          <a:xfrm>
            <a:off x="9301163" y="4739324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50" name="AutoShape 42"/>
          <p:cNvCxnSpPr>
            <a:cxnSpLocks noChangeShapeType="1"/>
            <a:endCxn id="145448" idx="1"/>
          </p:cNvCxnSpPr>
          <p:nvPr/>
        </p:nvCxnSpPr>
        <p:spPr bwMode="auto">
          <a:xfrm flipV="1">
            <a:off x="8318500" y="5026661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9575800" y="4739324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>
            <a:off x="9575800" y="4739324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3" name="Rectangle 45"/>
          <p:cNvSpPr>
            <a:spLocks noGrp="1" noChangeArrowheads="1"/>
          </p:cNvSpPr>
          <p:nvPr>
            <p:ph type="title"/>
          </p:nvPr>
        </p:nvSpPr>
        <p:spPr>
          <a:xfrm>
            <a:off x="1814513" y="-50562"/>
            <a:ext cx="7772400" cy="94321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(1) Open Hashing</a:t>
            </a:r>
          </a:p>
        </p:txBody>
      </p:sp>
      <p:sp>
        <p:nvSpPr>
          <p:cNvPr id="14545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228599" y="1090057"/>
            <a:ext cx="7262177" cy="4865900"/>
          </a:xfrm>
        </p:spPr>
        <p:txBody>
          <a:bodyPr>
            <a:noAutofit/>
          </a:bodyPr>
          <a:lstStyle/>
          <a:p>
            <a:pPr lvl="1"/>
            <a:r>
              <a:rPr lang="en-US" altLang="en-US" dirty="0"/>
              <a:t>The idea is to </a:t>
            </a:r>
            <a:r>
              <a:rPr lang="en-US" altLang="en-US" b="1" dirty="0"/>
              <a:t>create an unordered linked list (chain)</a:t>
            </a:r>
            <a:r>
              <a:rPr lang="en-US" altLang="en-US" dirty="0"/>
              <a:t> of all elements that hash to the same value. </a:t>
            </a:r>
          </a:p>
          <a:p>
            <a:pPr lvl="1"/>
            <a:r>
              <a:rPr lang="en-US" altLang="en-US" dirty="0"/>
              <a:t>The array elements are pointers to the first nodes of the lists.</a:t>
            </a:r>
          </a:p>
          <a:p>
            <a:pPr lvl="1"/>
            <a:r>
              <a:rPr lang="en-US" altLang="en-US" dirty="0"/>
              <a:t>A new item is inserted to the </a:t>
            </a:r>
            <a:r>
              <a:rPr lang="en-US" altLang="en-US" b="1" dirty="0"/>
              <a:t>front</a:t>
            </a:r>
            <a:r>
              <a:rPr lang="en-US" altLang="en-US" dirty="0"/>
              <a:t> of the list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Properties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Performance degrades </a:t>
            </a:r>
            <a:r>
              <a:rPr lang="en-US" altLang="en-US" dirty="0">
                <a:sym typeface="Symbol" panose="05050102010706020507" pitchFamily="18" charset="2"/>
              </a:rPr>
              <a:t>with length of chains</a:t>
            </a:r>
            <a:endParaRPr lang="en-US" altLang="en-US" dirty="0"/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 can be greater than 1</a:t>
            </a: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7920068" y="867043"/>
            <a:ext cx="39853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B050"/>
                </a:solidFill>
              </a:rPr>
              <a:t>Insert 1, 8, 12, 3, and 10 using </a:t>
            </a:r>
          </a:p>
          <a:p>
            <a:pPr algn="l" eaLnBrk="0" hangingPunct="0"/>
            <a:r>
              <a:rPr lang="en-US" altLang="en-US" sz="2400" dirty="0">
                <a:solidFill>
                  <a:srgbClr val="00B050"/>
                </a:solidFill>
              </a:rPr>
              <a:t>Hash(x) = x% 7</a:t>
            </a:r>
          </a:p>
        </p:txBody>
      </p:sp>
    </p:spTree>
    <p:extLst>
      <p:ext uri="{BB962C8B-B14F-4D97-AF65-F5344CB8AC3E}">
        <p14:creationId xmlns:p14="http://schemas.microsoft.com/office/powerpoint/2010/main" val="30110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1" grpId="0" animBg="1"/>
      <p:bldP spid="145412" grpId="0" animBg="1"/>
      <p:bldP spid="145413" grpId="0" animBg="1"/>
      <p:bldP spid="145414" grpId="0" animBg="1"/>
      <p:bldP spid="145415" grpId="0" animBg="1"/>
      <p:bldP spid="145416" grpId="0" animBg="1"/>
      <p:bldP spid="145417" grpId="0"/>
      <p:bldP spid="145418" grpId="0"/>
      <p:bldP spid="145419" grpId="0"/>
      <p:bldP spid="145420" grpId="0"/>
      <p:bldP spid="145421" grpId="0"/>
      <p:bldP spid="145422" grpId="0"/>
      <p:bldP spid="145423" grpId="0"/>
      <p:bldP spid="145424" grpId="0" animBg="1"/>
      <p:bldP spid="145425" grpId="0" animBg="1"/>
      <p:bldP spid="145426" grpId="0" animBg="1"/>
      <p:bldP spid="145427" grpId="0" animBg="1"/>
      <p:bldP spid="145428" grpId="0" animBg="1"/>
      <p:bldP spid="145429" grpId="0" animBg="1"/>
      <p:bldP spid="145430" grpId="0"/>
      <p:bldP spid="145431" grpId="0" animBg="1"/>
      <p:bldP spid="145432" grpId="0"/>
      <p:bldP spid="145434" grpId="0" animBg="1"/>
      <p:bldP spid="145435" grpId="0" animBg="1"/>
      <p:bldP spid="145436" grpId="0"/>
      <p:bldP spid="145438" grpId="0" animBg="1"/>
      <p:bldP spid="145439" grpId="0" animBg="1"/>
      <p:bldP spid="145440" grpId="0"/>
      <p:bldP spid="145441" grpId="0" animBg="1"/>
      <p:bldP spid="145442" grpId="0"/>
      <p:bldP spid="145444" grpId="0" animBg="1"/>
      <p:bldP spid="145445" grpId="0" animBg="1"/>
      <p:bldP spid="145446" grpId="0"/>
      <p:bldP spid="145448" grpId="0" animBg="1"/>
      <p:bldP spid="145449" grpId="0"/>
      <p:bldP spid="145451" grpId="0" animBg="1"/>
      <p:bldP spid="145452" grpId="0" animBg="1"/>
      <p:bldP spid="1454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3844"/>
          </a:xfrm>
        </p:spPr>
        <p:txBody>
          <a:bodyPr/>
          <a:lstStyle/>
          <a:p>
            <a:pPr algn="ctr"/>
            <a:r>
              <a:rPr lang="en-US" altLang="en-US" dirty="0">
                <a:latin typeface="+mn-lt"/>
              </a:rPr>
              <a:t>(2) Closed Hashing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304" y="825222"/>
            <a:ext cx="9280731" cy="518160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en-US" dirty="0">
                <a:solidFill>
                  <a:srgbClr val="00B050"/>
                </a:solidFill>
              </a:rPr>
              <a:t>Problem with separate chaining: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Memory consumed by pointers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Time to search the linked list</a:t>
            </a:r>
          </a:p>
          <a:p>
            <a:pPr marL="457200" indent="-457200">
              <a:buNone/>
            </a:pPr>
            <a:endParaRPr lang="en-US" altLang="en-US" sz="700" b="1" dirty="0"/>
          </a:p>
          <a:p>
            <a:r>
              <a:rPr lang="en-US" altLang="en-US" dirty="0"/>
              <a:t>In an open addressing hashing system, all the data go inside the table. Thus a bigger table is needed.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If a collision occurs, </a:t>
            </a:r>
            <a:r>
              <a:rPr lang="en-US" altLang="en-US" dirty="0"/>
              <a:t>alternative cells are tried until an empty cell is found.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Properties</a:t>
            </a:r>
          </a:p>
          <a:p>
            <a:pPr marL="838200" lvl="1" indent="-381000"/>
            <a:r>
              <a:rPr lang="en-US" altLang="en-US" dirty="0">
                <a:solidFill>
                  <a:srgbClr val="00B050"/>
                </a:solidFill>
              </a:rPr>
              <a:t>performance degrades with </a:t>
            </a:r>
            <a:r>
              <a:rPr lang="en-US" altLang="en-US" b="1" dirty="0"/>
              <a:t>difficulty of finding</a:t>
            </a:r>
            <a:r>
              <a:rPr lang="en-US" altLang="en-US" dirty="0"/>
              <a:t> right spot</a:t>
            </a:r>
          </a:p>
          <a:p>
            <a:pPr marL="838200" lvl="1" indent="-381000"/>
            <a:r>
              <a:rPr lang="en-US" altLang="en-US" b="1" dirty="0">
                <a:sym typeface="Symbol" panose="05050102010706020507" pitchFamily="18" charset="2"/>
              </a:rPr>
              <a:t>  1</a:t>
            </a:r>
            <a:r>
              <a:rPr lang="en-US" altLang="en-US" dirty="0">
                <a:sym typeface="Symbol" panose="05050102010706020507" pitchFamily="18" charset="2"/>
              </a:rPr>
              <a:t> (generally below 0.5)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0382250" y="2497931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0382250" y="3069432"/>
            <a:ext cx="571500" cy="568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0382250" y="5342732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12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0382250" y="5912644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0382250" y="4201319"/>
            <a:ext cx="571500" cy="571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10121900" y="414575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10121900" y="358378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0121900" y="30170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10121900" y="2450306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10115550" y="5845969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10115550" y="527923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0115550" y="471249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9967327" y="1455083"/>
            <a:ext cx="14013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dirty="0">
                <a:solidFill>
                  <a:srgbClr val="0070C0"/>
                </a:solidFill>
              </a:rPr>
              <a:t>h(1) = h(8)</a:t>
            </a:r>
          </a:p>
          <a:p>
            <a:pPr algn="l" eaLnBrk="0" hangingPunct="0"/>
            <a:r>
              <a:rPr lang="en-US" altLang="en-US" sz="2000" dirty="0">
                <a:solidFill>
                  <a:srgbClr val="0070C0"/>
                </a:solidFill>
              </a:rPr>
              <a:t>h(10) = h(3)</a:t>
            </a:r>
          </a:p>
        </p:txBody>
      </p:sp>
      <p:cxnSp>
        <p:nvCxnSpPr>
          <p:cNvPr id="151569" name="AutoShape 17"/>
          <p:cNvCxnSpPr>
            <a:cxnSpLocks noChangeShapeType="1"/>
            <a:stCxn id="151557" idx="3"/>
            <a:endCxn id="151571" idx="3"/>
          </p:cNvCxnSpPr>
          <p:nvPr/>
        </p:nvCxnSpPr>
        <p:spPr bwMode="auto">
          <a:xfrm>
            <a:off x="10953751" y="3353594"/>
            <a:ext cx="1587" cy="5699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0" name="AutoShape 18"/>
          <p:cNvCxnSpPr>
            <a:cxnSpLocks noChangeShapeType="1"/>
            <a:stCxn id="151560" idx="3"/>
            <a:endCxn id="151572" idx="3"/>
          </p:cNvCxnSpPr>
          <p:nvPr/>
        </p:nvCxnSpPr>
        <p:spPr bwMode="auto">
          <a:xfrm>
            <a:off x="10953751" y="4487069"/>
            <a:ext cx="1587" cy="5715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10382250" y="3637756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10382250" y="4772819"/>
            <a:ext cx="571500" cy="569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8899586" y="77162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B050"/>
                </a:solidFill>
              </a:rPr>
              <a:t>Insert 1, 8, 12, 10, and 3 using </a:t>
            </a:r>
          </a:p>
          <a:p>
            <a:pPr eaLnBrk="0" hangingPunct="0"/>
            <a:r>
              <a:rPr lang="en-US" altLang="en-US" dirty="0">
                <a:solidFill>
                  <a:srgbClr val="00B050"/>
                </a:solidFill>
              </a:rPr>
              <a:t>Hash(x) = x% 7</a:t>
            </a:r>
          </a:p>
        </p:txBody>
      </p:sp>
    </p:spTree>
    <p:extLst>
      <p:ext uri="{BB962C8B-B14F-4D97-AF65-F5344CB8AC3E}">
        <p14:creationId xmlns:p14="http://schemas.microsoft.com/office/powerpoint/2010/main" val="35445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8" grpId="0" animBg="1"/>
      <p:bldP spid="151559" grpId="0" animBg="1"/>
      <p:bldP spid="151560" grpId="0" animBg="1"/>
      <p:bldP spid="151561" grpId="0"/>
      <p:bldP spid="151562" grpId="0"/>
      <p:bldP spid="151563" grpId="0"/>
      <p:bldP spid="151564" grpId="0"/>
      <p:bldP spid="151565" grpId="0"/>
      <p:bldP spid="151566" grpId="0"/>
      <p:bldP spid="151567" grpId="0"/>
      <p:bldP spid="151568" grpId="0"/>
      <p:bldP spid="151571" grpId="0" animBg="1"/>
      <p:bldP spid="151572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Microsoft Office PowerPoint</Application>
  <PresentationFormat>Widescreen</PresentationFormat>
  <Paragraphs>562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Courier New</vt:lpstr>
      <vt:lpstr>Helvetica</vt:lpstr>
      <vt:lpstr>r_symbol</vt:lpstr>
      <vt:lpstr>Symbol</vt:lpstr>
      <vt:lpstr>Times New Roman</vt:lpstr>
      <vt:lpstr>TT15Ft00</vt:lpstr>
      <vt:lpstr>Wingdings</vt:lpstr>
      <vt:lpstr>Office Theme</vt:lpstr>
      <vt:lpstr>Document</vt:lpstr>
      <vt:lpstr>Hashing</vt:lpstr>
      <vt:lpstr>Introduction </vt:lpstr>
      <vt:lpstr>Hash Tables</vt:lpstr>
      <vt:lpstr>Properties of Good Hash Functions</vt:lpstr>
      <vt:lpstr>Integer Keys</vt:lpstr>
      <vt:lpstr>Strings as Keys</vt:lpstr>
      <vt:lpstr>Collisions and their Resolution</vt:lpstr>
      <vt:lpstr>(1) Open Hashing</vt:lpstr>
      <vt:lpstr>(2) Closed Hashing</vt:lpstr>
      <vt:lpstr>Collision Resolution by Closed Hashing</vt:lpstr>
      <vt:lpstr>(2.1) Linear Probing</vt:lpstr>
      <vt:lpstr>Linear Probing Example</vt:lpstr>
      <vt:lpstr>Exercise: Using linear probing, insert 89, 18, 49, 58 and 9 into a hash table of size 10.  </vt:lpstr>
      <vt:lpstr>Find</vt:lpstr>
      <vt:lpstr>Drawbacks of Linear Probing</vt:lpstr>
      <vt:lpstr>(2.2) Quadratic Probing</vt:lpstr>
      <vt:lpstr>Quadratic Probing Example</vt:lpstr>
      <vt:lpstr>Problem With Quadratic Probing</vt:lpstr>
      <vt:lpstr>Problem with Quadratic Probing</vt:lpstr>
      <vt:lpstr>Exercise: Using quadratic probing, insert 89, 18, 49, 58 and 9 into a hash table of size 10. </vt:lpstr>
      <vt:lpstr>(2.3) Double Hashing</vt:lpstr>
      <vt:lpstr>Double Hashing Example</vt:lpstr>
      <vt:lpstr>Double Hashing Example</vt:lpstr>
      <vt:lpstr>Exercise: Insert the following numbers (89,18,49,58,29) into an array of size 10 using the following hashing function:                      hi(x) = (x mod 10 + i*(7 – x mod 7 )) mod TableSize  </vt:lpstr>
      <vt:lpstr>Comments on performance</vt:lpstr>
      <vt:lpstr>Expected number of probes</vt:lpstr>
      <vt:lpstr>Deletion in Closed Hashing </vt:lpstr>
      <vt:lpstr>Lazy Deletion</vt:lpstr>
      <vt:lpstr>Acknowledgments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2018-12-05T01:39:16Z</dcterms:created>
  <dcterms:modified xsi:type="dcterms:W3CDTF">2018-12-05T01:39:23Z</dcterms:modified>
</cp:coreProperties>
</file>