
<file path=[Content_Types].xml><?xml version="1.0" encoding="utf-8"?>
<Types xmlns="http://schemas.openxmlformats.org/package/2006/content-types">
  <Default Extension="png" ContentType="image/png"/>
  <Default Extension="tmp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0" r:id="rId2"/>
  </p:sldMasterIdLst>
  <p:notesMasterIdLst>
    <p:notesMasterId r:id="rId78"/>
  </p:notesMasterIdLst>
  <p:sldIdLst>
    <p:sldId id="256" r:id="rId3"/>
    <p:sldId id="274" r:id="rId4"/>
    <p:sldId id="280" r:id="rId5"/>
    <p:sldId id="261" r:id="rId6"/>
    <p:sldId id="281" r:id="rId7"/>
    <p:sldId id="276" r:id="rId8"/>
    <p:sldId id="277" r:id="rId9"/>
    <p:sldId id="278" r:id="rId10"/>
    <p:sldId id="279" r:id="rId11"/>
    <p:sldId id="262" r:id="rId12"/>
    <p:sldId id="263" r:id="rId13"/>
    <p:sldId id="264" r:id="rId14"/>
    <p:sldId id="266" r:id="rId15"/>
    <p:sldId id="267" r:id="rId16"/>
    <p:sldId id="268" r:id="rId17"/>
    <p:sldId id="283" r:id="rId18"/>
    <p:sldId id="284" r:id="rId19"/>
    <p:sldId id="294" r:id="rId20"/>
    <p:sldId id="295" r:id="rId21"/>
    <p:sldId id="296" r:id="rId22"/>
    <p:sldId id="297" r:id="rId23"/>
    <p:sldId id="300" r:id="rId24"/>
    <p:sldId id="301" r:id="rId25"/>
    <p:sldId id="302" r:id="rId26"/>
    <p:sldId id="303" r:id="rId27"/>
    <p:sldId id="304" r:id="rId28"/>
    <p:sldId id="309" r:id="rId29"/>
    <p:sldId id="310" r:id="rId30"/>
    <p:sldId id="311" r:id="rId31"/>
    <p:sldId id="312" r:id="rId32"/>
    <p:sldId id="313" r:id="rId33"/>
    <p:sldId id="314" r:id="rId34"/>
    <p:sldId id="315" r:id="rId35"/>
    <p:sldId id="316" r:id="rId36"/>
    <p:sldId id="317" r:id="rId37"/>
    <p:sldId id="318" r:id="rId38"/>
    <p:sldId id="319" r:id="rId39"/>
    <p:sldId id="305" r:id="rId40"/>
    <p:sldId id="285" r:id="rId41"/>
    <p:sldId id="286" r:id="rId42"/>
    <p:sldId id="287" r:id="rId43"/>
    <p:sldId id="288" r:id="rId44"/>
    <p:sldId id="289" r:id="rId45"/>
    <p:sldId id="290" r:id="rId46"/>
    <p:sldId id="291" r:id="rId47"/>
    <p:sldId id="292" r:id="rId48"/>
    <p:sldId id="320" r:id="rId49"/>
    <p:sldId id="321" r:id="rId50"/>
    <p:sldId id="322" r:id="rId51"/>
    <p:sldId id="323" r:id="rId52"/>
    <p:sldId id="324" r:id="rId53"/>
    <p:sldId id="325" r:id="rId54"/>
    <p:sldId id="326" r:id="rId55"/>
    <p:sldId id="327" r:id="rId56"/>
    <p:sldId id="328" r:id="rId57"/>
    <p:sldId id="329" r:id="rId58"/>
    <p:sldId id="330" r:id="rId59"/>
    <p:sldId id="331" r:id="rId60"/>
    <p:sldId id="332" r:id="rId61"/>
    <p:sldId id="333" r:id="rId62"/>
    <p:sldId id="334" r:id="rId63"/>
    <p:sldId id="335" r:id="rId64"/>
    <p:sldId id="336" r:id="rId65"/>
    <p:sldId id="337" r:id="rId66"/>
    <p:sldId id="338" r:id="rId67"/>
    <p:sldId id="339" r:id="rId68"/>
    <p:sldId id="340" r:id="rId69"/>
    <p:sldId id="341" r:id="rId70"/>
    <p:sldId id="342" r:id="rId71"/>
    <p:sldId id="343" r:id="rId72"/>
    <p:sldId id="293" r:id="rId73"/>
    <p:sldId id="306" r:id="rId74"/>
    <p:sldId id="307" r:id="rId75"/>
    <p:sldId id="258" r:id="rId76"/>
    <p:sldId id="273" r:id="rId7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034" autoAdjust="0"/>
  </p:normalViewPr>
  <p:slideViewPr>
    <p:cSldViewPr snapToGrid="0">
      <p:cViewPr varScale="1">
        <p:scale>
          <a:sx n="91" d="100"/>
          <a:sy n="91" d="100"/>
        </p:scale>
        <p:origin x="102" y="372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F91FBA-A706-4AAE-90A7-EBDBE9BE16A0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ED9661-05E3-4242-99FE-E2B27698B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077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ED9661-05E3-4242-99FE-E2B27698B5F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9847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ED9661-05E3-4242-99FE-E2B27698B5F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0370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ED9661-05E3-4242-99FE-E2B27698B5F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8632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ED9661-05E3-4242-99FE-E2B27698B5F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300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ED9661-05E3-4242-99FE-E2B27698B5F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1247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ED9661-05E3-4242-99FE-E2B27698B5FE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838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1"/>
          <p:cNvSpPr txBox="1">
            <a:spLocks noGrp="1" noChangeArrowheads="1"/>
          </p:cNvSpPr>
          <p:nvPr>
            <p:ph type="body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3000"/>
              </a:lnSpc>
              <a:spcBef>
                <a:spcPts val="450"/>
              </a:spcBef>
              <a:buFont typeface="Arial" panose="020B0604020202020204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altLang="en-US" dirty="0">
              <a:latin typeface="Arial" panose="020B0604020202020204" pitchFamily="34" charset="0"/>
              <a:cs typeface="Arial Unicode MS" panose="020B0604020202020204" pitchFamily="34" charset="-128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393700" y="692150"/>
            <a:ext cx="6070600" cy="3416300"/>
          </a:xfrm>
          <a:ln/>
        </p:spPr>
      </p:sp>
    </p:spTree>
    <p:extLst>
      <p:ext uri="{BB962C8B-B14F-4D97-AF65-F5344CB8AC3E}">
        <p14:creationId xmlns:p14="http://schemas.microsoft.com/office/powerpoint/2010/main" val="26195541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1"/>
          <p:cNvSpPr txBox="1">
            <a:spLocks noGrp="1" noChangeArrowheads="1"/>
          </p:cNvSpPr>
          <p:nvPr>
            <p:ph type="body"/>
          </p:nvPr>
        </p:nvSpPr>
        <p:spPr>
          <a:xfrm>
            <a:off x="685800" y="4400550"/>
            <a:ext cx="5486400" cy="27699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ts val="450"/>
              </a:spcBef>
              <a:buFont typeface="Arial" panose="020B0604020202020204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alt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393700" y="692150"/>
            <a:ext cx="6070600" cy="3416300"/>
          </a:xfrm>
          <a:ln/>
        </p:spPr>
      </p:sp>
    </p:spTree>
    <p:extLst>
      <p:ext uri="{BB962C8B-B14F-4D97-AF65-F5344CB8AC3E}">
        <p14:creationId xmlns:p14="http://schemas.microsoft.com/office/powerpoint/2010/main" val="32826807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1"/>
          <p:cNvSpPr txBox="1">
            <a:spLocks noGrp="1" noChangeArrowheads="1"/>
          </p:cNvSpPr>
          <p:nvPr>
            <p:ph type="body"/>
          </p:nvPr>
        </p:nvSpPr>
        <p:spPr>
          <a:xfrm>
            <a:off x="685800" y="4400550"/>
            <a:ext cx="5486400" cy="26404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3000"/>
              </a:lnSpc>
              <a:spcBef>
                <a:spcPts val="450"/>
              </a:spcBef>
              <a:buFont typeface="Arial" panose="020B0604020202020204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alt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393700" y="692150"/>
            <a:ext cx="6070600" cy="3416300"/>
          </a:xfrm>
          <a:ln/>
        </p:spPr>
      </p:sp>
    </p:spTree>
    <p:extLst>
      <p:ext uri="{BB962C8B-B14F-4D97-AF65-F5344CB8AC3E}">
        <p14:creationId xmlns:p14="http://schemas.microsoft.com/office/powerpoint/2010/main" val="18468208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1"/>
          <p:cNvSpPr txBox="1">
            <a:spLocks noGrp="1" noChangeArrowheads="1"/>
          </p:cNvSpPr>
          <p:nvPr>
            <p:ph type="body"/>
          </p:nvPr>
        </p:nvSpPr>
        <p:spPr>
          <a:xfrm>
            <a:off x="685800" y="4400550"/>
            <a:ext cx="5486400" cy="26404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3000"/>
              </a:lnSpc>
              <a:spcBef>
                <a:spcPts val="450"/>
              </a:spcBef>
              <a:buFont typeface="Arial" panose="020B0604020202020204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altLang="en-U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393700" y="692150"/>
            <a:ext cx="6070600" cy="3416300"/>
          </a:xfrm>
          <a:ln/>
        </p:spPr>
      </p:sp>
    </p:spTree>
    <p:extLst>
      <p:ext uri="{BB962C8B-B14F-4D97-AF65-F5344CB8AC3E}">
        <p14:creationId xmlns:p14="http://schemas.microsoft.com/office/powerpoint/2010/main" val="33398681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369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66817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ED9661-05E3-4242-99FE-E2B27698B5F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2415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ED9661-05E3-4242-99FE-E2B27698B5F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9774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ED9661-05E3-4242-99FE-E2B27698B5F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06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09686-ECD6-4B6F-8390-479295D0A5E1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3EA3C-93FA-4CD2-BE15-78504F6E8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064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09686-ECD6-4B6F-8390-479295D0A5E1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3EA3C-93FA-4CD2-BE15-78504F6E8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532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09686-ECD6-4B6F-8390-479295D0A5E1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3EA3C-93FA-4CD2-BE15-78504F6E8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6424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4" name="Line 2"/>
          <p:cNvSpPr>
            <a:spLocks noChangeShapeType="1"/>
          </p:cNvSpPr>
          <p:nvPr/>
        </p:nvSpPr>
        <p:spPr bwMode="auto">
          <a:xfrm>
            <a:off x="1" y="1708150"/>
            <a:ext cx="12196233" cy="0"/>
          </a:xfrm>
          <a:prstGeom prst="line">
            <a:avLst/>
          </a:prstGeom>
          <a:noFill/>
          <a:ln w="12700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800">
              <a:solidFill>
                <a:srgbClr val="000000"/>
              </a:solidFill>
            </a:endParaRPr>
          </a:p>
        </p:txBody>
      </p:sp>
      <p:sp>
        <p:nvSpPr>
          <p:cNvPr id="474115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0" y="0"/>
            <a:ext cx="12192000" cy="1524000"/>
          </a:xfrm>
        </p:spPr>
        <p:txBody>
          <a:bodyPr anchor="b"/>
          <a:lstStyle>
            <a:lvl1pPr>
              <a:lnSpc>
                <a:spcPct val="80000"/>
              </a:lnSpc>
              <a:defRPr sz="44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474116" name="Text Box 4"/>
          <p:cNvSpPr txBox="1">
            <a:spLocks noChangeArrowheads="1"/>
          </p:cNvSpPr>
          <p:nvPr/>
        </p:nvSpPr>
        <p:spPr bwMode="auto">
          <a:xfrm>
            <a:off x="0" y="6477001"/>
            <a:ext cx="12192000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en-US" sz="1400">
                <a:solidFill>
                  <a:srgbClr val="000000"/>
                </a:solidFill>
              </a:rPr>
              <a:t>Princeton University  •  COS 423  •  Theory of Algorithms  •  Spring 2002  •  Kevin Wayne </a:t>
            </a:r>
          </a:p>
        </p:txBody>
      </p:sp>
      <p:pic>
        <p:nvPicPr>
          <p:cNvPr id="474117" name="Picture 5" descr="tiger-af.jpg                                                   0001EA08Macintosh HD                   B7C7AF91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1981200"/>
            <a:ext cx="3119967" cy="417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61041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998BA48-0030-4E27-863D-5A7399C58C8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48501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7C00098-6B2D-4F4C-8782-5E92C3DF2C29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1314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914400"/>
            <a:ext cx="5130800" cy="5410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46800" y="914400"/>
            <a:ext cx="5130800" cy="5410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262CC90-474F-4061-85F8-59CBE8B028D4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05363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C399607-4308-42D3-A834-8B3D0B6A8002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9986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2AEC468-505A-4E72-B122-D487A651F011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44737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5FE7E8C-20B8-44DE-8958-D66BD59CCC4A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58059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C7CA483-1684-4329-847F-B52056AD36AE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810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09686-ECD6-4B6F-8390-479295D0A5E1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3EA3C-93FA-4CD2-BE15-78504F6E8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0953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3DC1F54-E005-48C4-A744-65314DC7D601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7574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103C752-2992-4B27-88C0-A62B3424F4C4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9960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000" y="0"/>
            <a:ext cx="3048000" cy="6324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8940800" cy="6324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B49CB62-4CFF-4ACC-87BF-F904514CCC04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765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09686-ECD6-4B6F-8390-479295D0A5E1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3EA3C-93FA-4CD2-BE15-78504F6E8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301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09686-ECD6-4B6F-8390-479295D0A5E1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3EA3C-93FA-4CD2-BE15-78504F6E8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462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09686-ECD6-4B6F-8390-479295D0A5E1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3EA3C-93FA-4CD2-BE15-78504F6E8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095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09686-ECD6-4B6F-8390-479295D0A5E1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3EA3C-93FA-4CD2-BE15-78504F6E8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404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09686-ECD6-4B6F-8390-479295D0A5E1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3EA3C-93FA-4CD2-BE15-78504F6E8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545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09686-ECD6-4B6F-8390-479295D0A5E1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3EA3C-93FA-4CD2-BE15-78504F6E8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252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09686-ECD6-4B6F-8390-479295D0A5E1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3EA3C-93FA-4CD2-BE15-78504F6E8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153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09686-ECD6-4B6F-8390-479295D0A5E1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3EA3C-93FA-4CD2-BE15-78504F6E8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169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730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914400"/>
            <a:ext cx="104648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7309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652000" y="6629400"/>
            <a:ext cx="2540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96A190B9-21F4-421A-936E-C926CA186DC3}" type="slidenum">
              <a:rPr kumimoji="1" lang="en-US" altLang="en-US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en-US" alt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2769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3200" b="1" kern="1200">
          <a:solidFill>
            <a:srgbClr val="660066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3200" b="1">
          <a:solidFill>
            <a:srgbClr val="660066"/>
          </a:solidFill>
          <a:latin typeface="Arial Narrow" panose="020B0606020202030204" pitchFamily="34" charset="0"/>
        </a:defRPr>
      </a:lvl2pPr>
      <a:lvl3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3200" b="1">
          <a:solidFill>
            <a:srgbClr val="660066"/>
          </a:solidFill>
          <a:latin typeface="Arial Narrow" panose="020B0606020202030204" pitchFamily="34" charset="0"/>
        </a:defRPr>
      </a:lvl3pPr>
      <a:lvl4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3200" b="1">
          <a:solidFill>
            <a:srgbClr val="660066"/>
          </a:solidFill>
          <a:latin typeface="Arial Narrow" panose="020B0606020202030204" pitchFamily="34" charset="0"/>
        </a:defRPr>
      </a:lvl4pPr>
      <a:lvl5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3200" b="1">
          <a:solidFill>
            <a:srgbClr val="660066"/>
          </a:solidFill>
          <a:latin typeface="Arial Narrow" panose="020B0606020202030204" pitchFamily="34" charset="0"/>
        </a:defRPr>
      </a:lvl5pPr>
      <a:lvl6pPr marL="4572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3200" b="1">
          <a:solidFill>
            <a:srgbClr val="660066"/>
          </a:solidFill>
          <a:latin typeface="Arial Narrow" panose="020B0606020202030204" pitchFamily="34" charset="0"/>
        </a:defRPr>
      </a:lvl6pPr>
      <a:lvl7pPr marL="9144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3200" b="1">
          <a:solidFill>
            <a:srgbClr val="660066"/>
          </a:solidFill>
          <a:latin typeface="Arial Narrow" panose="020B0606020202030204" pitchFamily="34" charset="0"/>
        </a:defRPr>
      </a:lvl7pPr>
      <a:lvl8pPr marL="13716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3200" b="1">
          <a:solidFill>
            <a:srgbClr val="660066"/>
          </a:solidFill>
          <a:latin typeface="Arial Narrow" panose="020B0606020202030204" pitchFamily="34" charset="0"/>
        </a:defRPr>
      </a:lvl8pPr>
      <a:lvl9pPr marL="18288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3200" b="1">
          <a:solidFill>
            <a:srgbClr val="660066"/>
          </a:solidFill>
          <a:latin typeface="Arial Narrow" panose="020B0606020202030204" pitchFamily="34" charset="0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50000"/>
        <a:buFont typeface="Monotype Sorts" pitchFamily="2" charset="2"/>
        <a:defRPr kumimoji="1" b="1" kern="1200">
          <a:solidFill>
            <a:srgbClr val="003399"/>
          </a:solidFill>
          <a:latin typeface="+mn-lt"/>
          <a:ea typeface="+mn-ea"/>
          <a:cs typeface="+mn-cs"/>
        </a:defRPr>
      </a:lvl1pPr>
      <a:lvl2pPr marL="346075" indent="-231775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SzPct val="35000"/>
        <a:buFont typeface="Monotype Sorts" pitchFamily="2" charset="2"/>
        <a:buChar char="n"/>
        <a:defRPr kumimoji="1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627063" indent="-166688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80000"/>
        <a:buChar char="–"/>
        <a:defRPr kumimoji="1" b="1" kern="1200">
          <a:solidFill>
            <a:srgbClr val="004000"/>
          </a:solidFill>
          <a:latin typeface="+mn-lt"/>
          <a:ea typeface="+mn-ea"/>
          <a:cs typeface="+mn-cs"/>
        </a:defRPr>
      </a:lvl3pPr>
      <a:lvl4pPr marL="1147763" indent="-4048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!"/>
        <a:defRPr kumimoji="1" b="1" kern="1200">
          <a:solidFill>
            <a:schemeClr val="folHlink"/>
          </a:solidFill>
          <a:latin typeface="+mn-lt"/>
          <a:ea typeface="+mn-ea"/>
          <a:cs typeface="+mn-cs"/>
        </a:defRPr>
      </a:lvl4pPr>
      <a:lvl5pPr marL="1539875" indent="-169863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tm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oleObject" Target="../embeddings/oleObject1.bin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5.wmf"/><Relationship Id="rId4" Type="http://schemas.openxmlformats.org/officeDocument/2006/relationships/image" Target="../media/image12.wmf"/><Relationship Id="rId9" Type="http://schemas.openxmlformats.org/officeDocument/2006/relationships/image" Target="../media/image14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6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7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8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9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20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22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5.emf"/><Relationship Id="rId4" Type="http://schemas.openxmlformats.org/officeDocument/2006/relationships/oleObject" Target="../embeddings/oleObject13.bin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26.wmf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-6-xKgLOZPM" TargetMode="Externa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Heaps</a:t>
            </a:r>
          </a:p>
        </p:txBody>
      </p:sp>
    </p:spTree>
    <p:extLst>
      <p:ext uri="{BB962C8B-B14F-4D97-AF65-F5344CB8AC3E}">
        <p14:creationId xmlns:p14="http://schemas.microsoft.com/office/powerpoint/2010/main" val="8191533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Array Implementation</a:t>
            </a:r>
          </a:p>
        </p:txBody>
      </p:sp>
      <p:sp>
        <p:nvSpPr>
          <p:cNvPr id="35533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0" y="762000"/>
            <a:ext cx="10548135" cy="5410200"/>
          </a:xfrm>
        </p:spPr>
        <p:txBody>
          <a:bodyPr/>
          <a:lstStyle/>
          <a:p>
            <a:pPr>
              <a:buClrTx/>
              <a:buSzPct val="80000"/>
            </a:pPr>
            <a:r>
              <a:rPr lang="en-US" sz="2400" b="0" dirty="0">
                <a:solidFill>
                  <a:schemeClr val="tx1"/>
                </a:solidFill>
              </a:rPr>
              <a:t>For any element in array position </a:t>
            </a:r>
            <a:r>
              <a:rPr lang="en-US" sz="2400" b="0" dirty="0" err="1">
                <a:solidFill>
                  <a:schemeClr val="tx1"/>
                </a:solidFill>
              </a:rPr>
              <a:t>i</a:t>
            </a:r>
            <a:r>
              <a:rPr lang="en-US" sz="2400" b="0" dirty="0">
                <a:solidFill>
                  <a:schemeClr val="tx1"/>
                </a:solidFill>
              </a:rPr>
              <a:t> </a:t>
            </a:r>
          </a:p>
          <a:p>
            <a:pPr marL="631825" lvl="1" indent="-285750">
              <a:buClrTx/>
              <a:buSzPct val="8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50"/>
                </a:solidFill>
              </a:rPr>
              <a:t>If index starts from 1: </a:t>
            </a:r>
          </a:p>
          <a:p>
            <a:pPr marL="912813" lvl="2" indent="-285750">
              <a:buClrTx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Left (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) </a:t>
            </a:r>
            <a:r>
              <a:rPr lang="en-US" sz="2400" b="0" dirty="0">
                <a:solidFill>
                  <a:schemeClr val="tx1"/>
                </a:solidFill>
              </a:rPr>
              <a:t>= the left child is in position = 2i </a:t>
            </a:r>
          </a:p>
          <a:p>
            <a:pPr marL="912813" lvl="2" indent="-285750">
              <a:buClrTx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Right (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)= </a:t>
            </a:r>
            <a:r>
              <a:rPr lang="en-US" sz="2400" b="0" dirty="0">
                <a:solidFill>
                  <a:schemeClr val="tx1"/>
                </a:solidFill>
              </a:rPr>
              <a:t>the right child is in position = 2i + 1</a:t>
            </a:r>
          </a:p>
          <a:p>
            <a:pPr marL="912813" lvl="2" indent="-285750">
              <a:buClrTx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Parent(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) </a:t>
            </a:r>
            <a:r>
              <a:rPr lang="en-US" sz="2400" b="0" dirty="0">
                <a:solidFill>
                  <a:schemeClr val="tx1"/>
                </a:solidFill>
              </a:rPr>
              <a:t>= the parent is in position =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>
                <a:solidFill>
                  <a:schemeClr val="tx1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</a:t>
            </a:r>
            <a:r>
              <a:rPr lang="en-US" altLang="en-US" sz="2400" dirty="0" err="1">
                <a:solidFill>
                  <a:schemeClr val="tx1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i</a:t>
            </a:r>
            <a:r>
              <a:rPr lang="en-US" altLang="en-US" sz="2400" dirty="0">
                <a:solidFill>
                  <a:schemeClr val="tx1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/2</a:t>
            </a:r>
            <a:r>
              <a:rPr lang="en-US" altLang="en-US" sz="2400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</a:p>
          <a:p>
            <a:pPr marL="631825" lvl="1" indent="-285750">
              <a:buClrTx/>
              <a:buSzPct val="8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50"/>
                </a:solidFill>
              </a:rPr>
              <a:t>If index starts from 0: </a:t>
            </a:r>
          </a:p>
          <a:p>
            <a:pPr marL="912813" lvl="2" indent="-285750">
              <a:buSzPct val="70000"/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tx1"/>
                </a:solidFill>
              </a:rPr>
              <a:t>Left (</a:t>
            </a:r>
            <a:r>
              <a:rPr lang="en-US" sz="2400" b="0" dirty="0" err="1">
                <a:solidFill>
                  <a:schemeClr val="tx1"/>
                </a:solidFill>
              </a:rPr>
              <a:t>i</a:t>
            </a:r>
            <a:r>
              <a:rPr lang="en-US" sz="2400" b="0" dirty="0">
                <a:solidFill>
                  <a:schemeClr val="tx1"/>
                </a:solidFill>
              </a:rPr>
              <a:t>) = 2i +1  </a:t>
            </a:r>
          </a:p>
          <a:p>
            <a:pPr marL="912813" lvl="2" indent="-285750">
              <a:buSzPct val="70000"/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tx1"/>
                </a:solidFill>
              </a:rPr>
              <a:t>Right (</a:t>
            </a:r>
            <a:r>
              <a:rPr lang="en-US" sz="2400" b="0" dirty="0" err="1">
                <a:solidFill>
                  <a:schemeClr val="tx1"/>
                </a:solidFill>
              </a:rPr>
              <a:t>i</a:t>
            </a:r>
            <a:r>
              <a:rPr lang="en-US" sz="2400" b="0" dirty="0">
                <a:solidFill>
                  <a:schemeClr val="tx1"/>
                </a:solidFill>
              </a:rPr>
              <a:t>)= 2i + 2</a:t>
            </a:r>
          </a:p>
          <a:p>
            <a:pPr marL="912813" lvl="2" indent="-285750">
              <a:buSzPct val="70000"/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tx1"/>
                </a:solidFill>
              </a:rPr>
              <a:t>Parent(</a:t>
            </a:r>
            <a:r>
              <a:rPr lang="en-US" sz="2400" b="0" dirty="0" err="1">
                <a:solidFill>
                  <a:schemeClr val="tx1"/>
                </a:solidFill>
              </a:rPr>
              <a:t>i</a:t>
            </a:r>
            <a:r>
              <a:rPr lang="en-US" sz="2400" b="0" dirty="0">
                <a:solidFill>
                  <a:schemeClr val="tx1"/>
                </a:solidFill>
              </a:rPr>
              <a:t>) = </a:t>
            </a:r>
            <a:r>
              <a:rPr lang="en-US" altLang="en-US" sz="2400" dirty="0">
                <a:solidFill>
                  <a:schemeClr val="tx1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(i-1)/2</a:t>
            </a:r>
            <a:r>
              <a:rPr lang="en-US" altLang="en-US" sz="2400" b="0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</a:p>
          <a:p>
            <a:pPr marL="912813" lvl="2" indent="-285750">
              <a:buSzPct val="70000"/>
              <a:buFont typeface="Arial" panose="020B0604020202020204" pitchFamily="34" charset="0"/>
              <a:buChar char="•"/>
            </a:pPr>
            <a:endParaRPr lang="en-US" sz="2400" b="0" dirty="0">
              <a:solidFill>
                <a:schemeClr val="tx1"/>
              </a:solidFill>
            </a:endParaRPr>
          </a:p>
          <a:p>
            <a:pPr marL="114300" lvl="1" indent="0">
              <a:buNone/>
            </a:pPr>
            <a:endParaRPr lang="en-US" altLang="en-US" sz="2400" b="0" dirty="0"/>
          </a:p>
        </p:txBody>
      </p:sp>
      <p:pic>
        <p:nvPicPr>
          <p:cNvPr id="46" name="Content Placeholder 1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6599" y="3851987"/>
            <a:ext cx="6372634" cy="1421495"/>
          </a:xfrm>
          <a:prstGeom prst="rect">
            <a:avLst/>
          </a:prstGeom>
        </p:spPr>
      </p:pic>
      <p:pic>
        <p:nvPicPr>
          <p:cNvPr id="47" name="Content Placeholder 11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06083" y="1030042"/>
            <a:ext cx="4284828" cy="2437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8" name="Rectangle 47"/>
          <p:cNvSpPr/>
          <p:nvPr/>
        </p:nvSpPr>
        <p:spPr bwMode="auto">
          <a:xfrm>
            <a:off x="5681085" y="4671044"/>
            <a:ext cx="1076445" cy="335666"/>
          </a:xfrm>
          <a:prstGeom prst="rect">
            <a:avLst/>
          </a:prstGeom>
          <a:solidFill>
            <a:schemeClr val="bg1"/>
          </a:solidFill>
          <a:ln w="158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2021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Binary Heap:  Insertion</a:t>
            </a:r>
          </a:p>
        </p:txBody>
      </p:sp>
      <p:sp>
        <p:nvSpPr>
          <p:cNvPr id="358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14300" lvl="1" indent="0">
              <a:buNone/>
            </a:pPr>
            <a:r>
              <a:rPr lang="en-US" altLang="en-US" sz="2400" dirty="0"/>
              <a:t>(1) Insert into next available slot.</a:t>
            </a:r>
          </a:p>
          <a:p>
            <a:pPr marL="114300" lvl="1" indent="0">
              <a:buNone/>
            </a:pPr>
            <a:r>
              <a:rPr lang="en-US" altLang="en-US" sz="2400" dirty="0"/>
              <a:t>(2) Bubble up until it's heap ordered.</a:t>
            </a:r>
          </a:p>
          <a:p>
            <a:pPr lvl="2"/>
            <a:r>
              <a:rPr lang="en-US" altLang="en-US" sz="2400" b="0" dirty="0"/>
              <a:t>The process of pushing the new node upward is called </a:t>
            </a:r>
            <a:r>
              <a:rPr lang="en-US" altLang="en-US" sz="2400" dirty="0" err="1"/>
              <a:t>reheapification</a:t>
            </a:r>
            <a:r>
              <a:rPr lang="en-US" altLang="en-US" sz="2400" dirty="0"/>
              <a:t> upward.</a:t>
            </a:r>
          </a:p>
          <a:p>
            <a:pPr marL="114300" lvl="1" indent="0">
              <a:buNone/>
            </a:pPr>
            <a:endParaRPr lang="en-US" altLang="en-US" sz="2400" dirty="0"/>
          </a:p>
          <a:p>
            <a:pPr lvl="1"/>
            <a:endParaRPr lang="en-US" altLang="en-US" sz="2400" dirty="0"/>
          </a:p>
        </p:txBody>
      </p:sp>
      <p:cxnSp>
        <p:nvCxnSpPr>
          <p:cNvPr id="358456" name="AutoShape 56"/>
          <p:cNvCxnSpPr>
            <a:cxnSpLocks noChangeShapeType="1"/>
            <a:stCxn id="358469" idx="2"/>
            <a:endCxn id="358470" idx="7"/>
          </p:cNvCxnSpPr>
          <p:nvPr/>
        </p:nvCxnSpPr>
        <p:spPr bwMode="auto">
          <a:xfrm flipH="1">
            <a:off x="4454525" y="2487071"/>
            <a:ext cx="871538" cy="4778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58457" name="AutoShape 57"/>
          <p:cNvCxnSpPr>
            <a:cxnSpLocks noChangeShapeType="1"/>
            <a:stCxn id="358469" idx="6"/>
            <a:endCxn id="358476" idx="7"/>
          </p:cNvCxnSpPr>
          <p:nvPr/>
        </p:nvCxnSpPr>
        <p:spPr bwMode="auto">
          <a:xfrm>
            <a:off x="5772151" y="2487072"/>
            <a:ext cx="893763" cy="5492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58458" name="AutoShape 58"/>
          <p:cNvCxnSpPr>
            <a:cxnSpLocks noChangeShapeType="1"/>
            <a:stCxn id="358470" idx="3"/>
            <a:endCxn id="358471" idx="0"/>
          </p:cNvCxnSpPr>
          <p:nvPr/>
        </p:nvCxnSpPr>
        <p:spPr bwMode="auto">
          <a:xfrm flipH="1">
            <a:off x="3702051" y="3236372"/>
            <a:ext cx="449263" cy="7794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58459" name="AutoShape 59"/>
          <p:cNvCxnSpPr>
            <a:cxnSpLocks noChangeShapeType="1"/>
            <a:stCxn id="358470" idx="5"/>
            <a:endCxn id="358472" idx="0"/>
          </p:cNvCxnSpPr>
          <p:nvPr/>
        </p:nvCxnSpPr>
        <p:spPr bwMode="auto">
          <a:xfrm>
            <a:off x="4454526" y="3236371"/>
            <a:ext cx="455613" cy="8270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58460" name="AutoShape 60"/>
          <p:cNvCxnSpPr>
            <a:cxnSpLocks noChangeShapeType="1"/>
            <a:stCxn id="358471" idx="5"/>
            <a:endCxn id="358475" idx="0"/>
          </p:cNvCxnSpPr>
          <p:nvPr/>
        </p:nvCxnSpPr>
        <p:spPr bwMode="auto">
          <a:xfrm>
            <a:off x="3852864" y="4341272"/>
            <a:ext cx="96837" cy="7080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58461" name="AutoShape 61"/>
          <p:cNvCxnSpPr>
            <a:cxnSpLocks noChangeShapeType="1"/>
            <a:stCxn id="358472" idx="3"/>
            <a:endCxn id="358473" idx="0"/>
          </p:cNvCxnSpPr>
          <p:nvPr/>
        </p:nvCxnSpPr>
        <p:spPr bwMode="auto">
          <a:xfrm flipH="1">
            <a:off x="4532314" y="4388897"/>
            <a:ext cx="225425" cy="67151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58462" name="AutoShape 62"/>
          <p:cNvCxnSpPr>
            <a:cxnSpLocks noChangeShapeType="1"/>
            <a:stCxn id="358472" idx="5"/>
            <a:endCxn id="358474" idx="0"/>
          </p:cNvCxnSpPr>
          <p:nvPr/>
        </p:nvCxnSpPr>
        <p:spPr bwMode="auto">
          <a:xfrm>
            <a:off x="5060951" y="4388896"/>
            <a:ext cx="130175" cy="6604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58463" name="AutoShape 63"/>
          <p:cNvCxnSpPr>
            <a:cxnSpLocks noChangeShapeType="1"/>
            <a:stCxn id="358471" idx="3"/>
            <a:endCxn id="358482" idx="0"/>
          </p:cNvCxnSpPr>
          <p:nvPr/>
        </p:nvCxnSpPr>
        <p:spPr bwMode="auto">
          <a:xfrm flipH="1">
            <a:off x="3340100" y="4341272"/>
            <a:ext cx="209550" cy="7159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58464" name="AutoShape 64"/>
          <p:cNvCxnSpPr>
            <a:cxnSpLocks noChangeShapeType="1"/>
            <a:stCxn id="358476" idx="3"/>
            <a:endCxn id="358477" idx="0"/>
          </p:cNvCxnSpPr>
          <p:nvPr/>
        </p:nvCxnSpPr>
        <p:spPr bwMode="auto">
          <a:xfrm>
            <a:off x="6970713" y="3309397"/>
            <a:ext cx="457200" cy="7540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58465" name="AutoShape 65"/>
          <p:cNvCxnSpPr>
            <a:cxnSpLocks noChangeShapeType="1"/>
            <a:stCxn id="358476" idx="5"/>
            <a:endCxn id="358478" idx="0"/>
          </p:cNvCxnSpPr>
          <p:nvPr/>
        </p:nvCxnSpPr>
        <p:spPr bwMode="auto">
          <a:xfrm flipH="1">
            <a:off x="6159501" y="3309397"/>
            <a:ext cx="506413" cy="7540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58466" name="AutoShape 66"/>
          <p:cNvCxnSpPr>
            <a:cxnSpLocks noChangeShapeType="1"/>
            <a:stCxn id="358477" idx="5"/>
            <a:endCxn id="358479" idx="0"/>
          </p:cNvCxnSpPr>
          <p:nvPr/>
        </p:nvCxnSpPr>
        <p:spPr bwMode="auto">
          <a:xfrm flipH="1">
            <a:off x="7123113" y="4388896"/>
            <a:ext cx="152400" cy="6810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58467" name="AutoShape 67"/>
          <p:cNvCxnSpPr>
            <a:cxnSpLocks noChangeShapeType="1"/>
            <a:stCxn id="358478" idx="3"/>
            <a:endCxn id="358481" idx="0"/>
          </p:cNvCxnSpPr>
          <p:nvPr/>
        </p:nvCxnSpPr>
        <p:spPr bwMode="auto">
          <a:xfrm>
            <a:off x="6311901" y="4388896"/>
            <a:ext cx="125413" cy="6810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58468" name="AutoShape 68"/>
          <p:cNvCxnSpPr>
            <a:cxnSpLocks noChangeShapeType="1"/>
            <a:stCxn id="358478" idx="5"/>
            <a:endCxn id="358480" idx="0"/>
          </p:cNvCxnSpPr>
          <p:nvPr/>
        </p:nvCxnSpPr>
        <p:spPr bwMode="auto">
          <a:xfrm flipH="1">
            <a:off x="5827714" y="4388897"/>
            <a:ext cx="179387" cy="6699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58469" name="Oval 69"/>
          <p:cNvSpPr>
            <a:spLocks noChangeAspect="1" noChangeArrowheads="1"/>
          </p:cNvSpPr>
          <p:nvPr/>
        </p:nvSpPr>
        <p:spPr bwMode="auto">
          <a:xfrm>
            <a:off x="5334001" y="2304510"/>
            <a:ext cx="430213" cy="363537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 b="1" dirty="0">
                <a:latin typeface="Courier New" panose="02070309020205020404" pitchFamily="49" charset="0"/>
              </a:rPr>
              <a:t>06</a:t>
            </a:r>
            <a:endParaRPr lang="en-US" altLang="en-US" sz="1600" dirty="0"/>
          </a:p>
        </p:txBody>
      </p:sp>
      <p:sp>
        <p:nvSpPr>
          <p:cNvPr id="358470" name="Oval 70"/>
          <p:cNvSpPr>
            <a:spLocks noChangeAspect="1" noChangeArrowheads="1"/>
          </p:cNvSpPr>
          <p:nvPr/>
        </p:nvSpPr>
        <p:spPr bwMode="auto">
          <a:xfrm>
            <a:off x="4087813" y="2918871"/>
            <a:ext cx="430212" cy="3635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 b="1">
                <a:latin typeface="Courier New" panose="02070309020205020404" pitchFamily="49" charset="0"/>
              </a:rPr>
              <a:t>14</a:t>
            </a:r>
            <a:endParaRPr lang="en-US" altLang="en-US" sz="1600"/>
          </a:p>
        </p:txBody>
      </p:sp>
      <p:sp>
        <p:nvSpPr>
          <p:cNvPr id="358471" name="Oval 71"/>
          <p:cNvSpPr>
            <a:spLocks noChangeAspect="1" noChangeArrowheads="1"/>
          </p:cNvSpPr>
          <p:nvPr/>
        </p:nvSpPr>
        <p:spPr bwMode="auto">
          <a:xfrm>
            <a:off x="3486151" y="4023771"/>
            <a:ext cx="430213" cy="3635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 b="1">
                <a:latin typeface="Courier New" panose="02070309020205020404" pitchFamily="49" charset="0"/>
              </a:rPr>
              <a:t>78</a:t>
            </a:r>
            <a:endParaRPr lang="en-US" altLang="en-US" sz="1600"/>
          </a:p>
        </p:txBody>
      </p:sp>
      <p:sp>
        <p:nvSpPr>
          <p:cNvPr id="358472" name="Oval 72"/>
          <p:cNvSpPr>
            <a:spLocks noChangeAspect="1" noChangeArrowheads="1"/>
          </p:cNvSpPr>
          <p:nvPr/>
        </p:nvSpPr>
        <p:spPr bwMode="auto">
          <a:xfrm>
            <a:off x="4694238" y="4071396"/>
            <a:ext cx="430212" cy="3635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 b="1">
                <a:latin typeface="Courier New" panose="02070309020205020404" pitchFamily="49" charset="0"/>
              </a:rPr>
              <a:t>18</a:t>
            </a:r>
            <a:endParaRPr lang="en-US" altLang="en-US" sz="1600"/>
          </a:p>
        </p:txBody>
      </p:sp>
      <p:sp>
        <p:nvSpPr>
          <p:cNvPr id="358473" name="Oval 73"/>
          <p:cNvSpPr>
            <a:spLocks noChangeAspect="1" noChangeArrowheads="1"/>
          </p:cNvSpPr>
          <p:nvPr/>
        </p:nvSpPr>
        <p:spPr bwMode="auto">
          <a:xfrm>
            <a:off x="4316413" y="5068346"/>
            <a:ext cx="430212" cy="3635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 b="1">
                <a:latin typeface="Courier New" panose="02070309020205020404" pitchFamily="49" charset="0"/>
              </a:rPr>
              <a:t>81</a:t>
            </a:r>
            <a:endParaRPr lang="en-US" altLang="en-US" sz="1600"/>
          </a:p>
        </p:txBody>
      </p:sp>
      <p:sp>
        <p:nvSpPr>
          <p:cNvPr id="358474" name="Oval 74"/>
          <p:cNvSpPr>
            <a:spLocks noChangeAspect="1" noChangeArrowheads="1"/>
          </p:cNvSpPr>
          <p:nvPr/>
        </p:nvSpPr>
        <p:spPr bwMode="auto">
          <a:xfrm>
            <a:off x="4975226" y="5057235"/>
            <a:ext cx="430213" cy="363537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 b="1">
                <a:latin typeface="Courier New" panose="02070309020205020404" pitchFamily="49" charset="0"/>
              </a:rPr>
              <a:t>77</a:t>
            </a:r>
            <a:endParaRPr lang="en-US" altLang="en-US" sz="1600"/>
          </a:p>
        </p:txBody>
      </p:sp>
      <p:sp>
        <p:nvSpPr>
          <p:cNvPr id="358475" name="Oval 75"/>
          <p:cNvSpPr>
            <a:spLocks noChangeAspect="1" noChangeArrowheads="1"/>
          </p:cNvSpPr>
          <p:nvPr/>
        </p:nvSpPr>
        <p:spPr bwMode="auto">
          <a:xfrm>
            <a:off x="3733801" y="5057235"/>
            <a:ext cx="430213" cy="363537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 b="1">
                <a:latin typeface="Courier New" panose="02070309020205020404" pitchFamily="49" charset="0"/>
              </a:rPr>
              <a:t>91</a:t>
            </a:r>
            <a:endParaRPr lang="en-US" altLang="en-US" sz="1600"/>
          </a:p>
        </p:txBody>
      </p:sp>
      <p:sp>
        <p:nvSpPr>
          <p:cNvPr id="358476" name="Oval 76"/>
          <p:cNvSpPr>
            <a:spLocks noChangeAspect="1" noChangeArrowheads="1"/>
          </p:cNvSpPr>
          <p:nvPr/>
        </p:nvSpPr>
        <p:spPr bwMode="auto">
          <a:xfrm flipH="1">
            <a:off x="6602413" y="2991896"/>
            <a:ext cx="430212" cy="3635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 b="1">
                <a:latin typeface="Courier New" panose="02070309020205020404" pitchFamily="49" charset="0"/>
              </a:rPr>
              <a:t>45</a:t>
            </a:r>
            <a:endParaRPr lang="en-US" altLang="en-US" sz="1600"/>
          </a:p>
        </p:txBody>
      </p:sp>
      <p:sp>
        <p:nvSpPr>
          <p:cNvPr id="358477" name="Oval 77"/>
          <p:cNvSpPr>
            <a:spLocks noChangeAspect="1" noChangeArrowheads="1"/>
          </p:cNvSpPr>
          <p:nvPr/>
        </p:nvSpPr>
        <p:spPr bwMode="auto">
          <a:xfrm flipH="1">
            <a:off x="7212013" y="4071396"/>
            <a:ext cx="430212" cy="3635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 b="1">
                <a:latin typeface="Courier New" panose="02070309020205020404" pitchFamily="49" charset="0"/>
              </a:rPr>
              <a:t>53</a:t>
            </a:r>
            <a:endParaRPr lang="en-US" altLang="en-US" sz="1600"/>
          </a:p>
        </p:txBody>
      </p:sp>
      <p:sp>
        <p:nvSpPr>
          <p:cNvPr id="358478" name="Oval 78"/>
          <p:cNvSpPr>
            <a:spLocks noChangeAspect="1" noChangeArrowheads="1"/>
          </p:cNvSpPr>
          <p:nvPr/>
        </p:nvSpPr>
        <p:spPr bwMode="auto">
          <a:xfrm flipH="1">
            <a:off x="5943601" y="4071396"/>
            <a:ext cx="430213" cy="3635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 b="1">
                <a:latin typeface="Courier New" panose="02070309020205020404" pitchFamily="49" charset="0"/>
              </a:rPr>
              <a:t>47</a:t>
            </a:r>
            <a:endParaRPr lang="en-US" altLang="en-US" sz="1600"/>
          </a:p>
        </p:txBody>
      </p:sp>
      <p:sp>
        <p:nvSpPr>
          <p:cNvPr id="358479" name="Oval 79"/>
          <p:cNvSpPr>
            <a:spLocks noChangeAspect="1" noChangeArrowheads="1"/>
          </p:cNvSpPr>
          <p:nvPr/>
        </p:nvSpPr>
        <p:spPr bwMode="auto">
          <a:xfrm flipH="1">
            <a:off x="6907213" y="5077871"/>
            <a:ext cx="430212" cy="3635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 b="1">
                <a:latin typeface="Courier New" panose="02070309020205020404" pitchFamily="49" charset="0"/>
              </a:rPr>
              <a:t>64</a:t>
            </a:r>
            <a:endParaRPr lang="en-US" altLang="en-US" sz="1600"/>
          </a:p>
        </p:txBody>
      </p:sp>
      <p:sp>
        <p:nvSpPr>
          <p:cNvPr id="358480" name="Oval 80"/>
          <p:cNvSpPr>
            <a:spLocks noChangeAspect="1" noChangeArrowheads="1"/>
          </p:cNvSpPr>
          <p:nvPr/>
        </p:nvSpPr>
        <p:spPr bwMode="auto">
          <a:xfrm flipH="1">
            <a:off x="5611813" y="5066760"/>
            <a:ext cx="430212" cy="363537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 b="1">
                <a:latin typeface="Courier New" panose="02070309020205020404" pitchFamily="49" charset="0"/>
              </a:rPr>
              <a:t>84</a:t>
            </a:r>
            <a:endParaRPr lang="en-US" altLang="en-US" sz="1600"/>
          </a:p>
        </p:txBody>
      </p:sp>
      <p:sp>
        <p:nvSpPr>
          <p:cNvPr id="358481" name="Oval 81"/>
          <p:cNvSpPr>
            <a:spLocks noChangeAspect="1" noChangeArrowheads="1"/>
          </p:cNvSpPr>
          <p:nvPr/>
        </p:nvSpPr>
        <p:spPr bwMode="auto">
          <a:xfrm flipH="1">
            <a:off x="6221413" y="5077871"/>
            <a:ext cx="430212" cy="3635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 b="1">
                <a:latin typeface="Courier New" panose="02070309020205020404" pitchFamily="49" charset="0"/>
              </a:rPr>
              <a:t>99</a:t>
            </a:r>
            <a:endParaRPr lang="en-US" altLang="en-US" sz="1600"/>
          </a:p>
        </p:txBody>
      </p:sp>
      <p:sp>
        <p:nvSpPr>
          <p:cNvPr id="358482" name="Oval 82"/>
          <p:cNvSpPr>
            <a:spLocks noChangeAspect="1" noChangeArrowheads="1"/>
          </p:cNvSpPr>
          <p:nvPr/>
        </p:nvSpPr>
        <p:spPr bwMode="auto">
          <a:xfrm>
            <a:off x="3124201" y="5065171"/>
            <a:ext cx="430213" cy="3635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 b="1">
                <a:latin typeface="Courier New" panose="02070309020205020404" pitchFamily="49" charset="0"/>
              </a:rPr>
              <a:t>83</a:t>
            </a:r>
            <a:endParaRPr lang="en-US" altLang="en-US" sz="1600"/>
          </a:p>
        </p:txBody>
      </p:sp>
      <p:grpSp>
        <p:nvGrpSpPr>
          <p:cNvPr id="358504" name="Group 104"/>
          <p:cNvGrpSpPr>
            <a:grpSpLocks/>
          </p:cNvGrpSpPr>
          <p:nvPr/>
        </p:nvGrpSpPr>
        <p:grpSpPr bwMode="auto">
          <a:xfrm>
            <a:off x="7494588" y="4388896"/>
            <a:ext cx="3065462" cy="1130300"/>
            <a:chOff x="3761" y="3224"/>
            <a:chExt cx="1931" cy="712"/>
          </a:xfrm>
        </p:grpSpPr>
        <p:grpSp>
          <p:nvGrpSpPr>
            <p:cNvPr id="358452" name="Group 52"/>
            <p:cNvGrpSpPr>
              <a:grpSpLocks/>
            </p:cNvGrpSpPr>
            <p:nvPr/>
          </p:nvGrpSpPr>
          <p:grpSpPr bwMode="auto">
            <a:xfrm>
              <a:off x="3761" y="3224"/>
              <a:ext cx="271" cy="664"/>
              <a:chOff x="3905" y="3224"/>
              <a:chExt cx="271" cy="664"/>
            </a:xfrm>
          </p:grpSpPr>
          <p:cxnSp>
            <p:nvCxnSpPr>
              <p:cNvPr id="358448" name="AutoShape 48"/>
              <p:cNvCxnSpPr>
                <a:cxnSpLocks noChangeShapeType="1"/>
                <a:endCxn id="358449" idx="0"/>
              </p:cNvCxnSpPr>
              <p:nvPr/>
            </p:nvCxnSpPr>
            <p:spPr bwMode="auto">
              <a:xfrm>
                <a:off x="3959" y="3224"/>
                <a:ext cx="82" cy="430"/>
              </a:xfrm>
              <a:prstGeom prst="straightConnector1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sp>
            <p:nvSpPr>
              <p:cNvPr id="358449" name="Oval 49"/>
              <p:cNvSpPr>
                <a:spLocks noChangeAspect="1" noChangeArrowheads="1"/>
              </p:cNvSpPr>
              <p:nvPr/>
            </p:nvSpPr>
            <p:spPr bwMode="auto">
              <a:xfrm flipH="1">
                <a:off x="3905" y="3659"/>
                <a:ext cx="271" cy="229"/>
              </a:xfrm>
              <a:prstGeom prst="ellipse">
                <a:avLst/>
              </a:prstGeom>
              <a:solidFill>
                <a:schemeClr val="accent1"/>
              </a:solidFill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sz="1600" b="1">
                    <a:solidFill>
                      <a:schemeClr val="bg1"/>
                    </a:solidFill>
                    <a:latin typeface="Courier New" panose="02070309020205020404" pitchFamily="49" charset="0"/>
                  </a:rPr>
                  <a:t>42</a:t>
                </a:r>
                <a:endParaRPr lang="en-US" altLang="en-US" sz="16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58503" name="AutoShape 103"/>
            <p:cNvSpPr>
              <a:spLocks noChangeArrowheads="1"/>
            </p:cNvSpPr>
            <p:nvPr/>
          </p:nvSpPr>
          <p:spPr bwMode="auto">
            <a:xfrm flipH="1">
              <a:off x="4128" y="3648"/>
              <a:ext cx="1564" cy="288"/>
            </a:xfrm>
            <a:prstGeom prst="rightArrowCallout">
              <a:avLst>
                <a:gd name="adj1" fmla="val 29176"/>
                <a:gd name="adj2" fmla="val 29171"/>
                <a:gd name="adj3" fmla="val 43998"/>
                <a:gd name="adj4" fmla="val 82352"/>
              </a:avLst>
            </a:prstGeom>
            <a:solidFill>
              <a:schemeClr val="tx2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/>
            <a:lstStyle/>
            <a:p>
              <a:r>
                <a:rPr lang="en-US" altLang="en-US" b="1"/>
                <a:t>next free slot</a:t>
              </a:r>
              <a:endParaRPr lang="en-US" altLang="en-US"/>
            </a:p>
          </p:txBody>
        </p:sp>
      </p:grp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8281988" y="4253165"/>
            <a:ext cx="2971800" cy="609600"/>
          </a:xfrm>
          <a:prstGeom prst="rect">
            <a:avLst/>
          </a:prstGeom>
          <a:solidFill>
            <a:schemeClr val="accent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altLang="en-US" b="1" dirty="0"/>
              <a:t>swap with parent</a:t>
            </a:r>
          </a:p>
        </p:txBody>
      </p:sp>
    </p:spTree>
    <p:extLst>
      <p:ext uri="{BB962C8B-B14F-4D97-AF65-F5344CB8AC3E}">
        <p14:creationId xmlns:p14="http://schemas.microsoft.com/office/powerpoint/2010/main" val="1759584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1477" name="AutoShape 5"/>
          <p:cNvCxnSpPr>
            <a:cxnSpLocks noChangeShapeType="1"/>
            <a:stCxn id="361490" idx="2"/>
            <a:endCxn id="361491" idx="7"/>
          </p:cNvCxnSpPr>
          <p:nvPr/>
        </p:nvCxnSpPr>
        <p:spPr bwMode="auto">
          <a:xfrm flipH="1">
            <a:off x="1607159" y="658272"/>
            <a:ext cx="871538" cy="4778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1478" name="AutoShape 6"/>
          <p:cNvCxnSpPr>
            <a:cxnSpLocks noChangeShapeType="1"/>
            <a:stCxn id="361490" idx="6"/>
            <a:endCxn id="361497" idx="7"/>
          </p:cNvCxnSpPr>
          <p:nvPr/>
        </p:nvCxnSpPr>
        <p:spPr bwMode="auto">
          <a:xfrm>
            <a:off x="2924785" y="658273"/>
            <a:ext cx="893763" cy="5492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1479" name="AutoShape 7"/>
          <p:cNvCxnSpPr>
            <a:cxnSpLocks noChangeShapeType="1"/>
            <a:stCxn id="361491" idx="3"/>
            <a:endCxn id="361492" idx="0"/>
          </p:cNvCxnSpPr>
          <p:nvPr/>
        </p:nvCxnSpPr>
        <p:spPr bwMode="auto">
          <a:xfrm flipH="1">
            <a:off x="854685" y="1407573"/>
            <a:ext cx="449263" cy="7794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1480" name="AutoShape 8"/>
          <p:cNvCxnSpPr>
            <a:cxnSpLocks noChangeShapeType="1"/>
            <a:stCxn id="361491" idx="5"/>
            <a:endCxn id="361493" idx="0"/>
          </p:cNvCxnSpPr>
          <p:nvPr/>
        </p:nvCxnSpPr>
        <p:spPr bwMode="auto">
          <a:xfrm>
            <a:off x="1607160" y="1407572"/>
            <a:ext cx="455613" cy="8270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1481" name="AutoShape 9"/>
          <p:cNvCxnSpPr>
            <a:cxnSpLocks noChangeShapeType="1"/>
            <a:stCxn id="361492" idx="5"/>
            <a:endCxn id="361496" idx="0"/>
          </p:cNvCxnSpPr>
          <p:nvPr/>
        </p:nvCxnSpPr>
        <p:spPr bwMode="auto">
          <a:xfrm>
            <a:off x="1005498" y="2512473"/>
            <a:ext cx="96837" cy="7080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1482" name="AutoShape 10"/>
          <p:cNvCxnSpPr>
            <a:cxnSpLocks noChangeShapeType="1"/>
            <a:stCxn id="361493" idx="3"/>
            <a:endCxn id="361494" idx="0"/>
          </p:cNvCxnSpPr>
          <p:nvPr/>
        </p:nvCxnSpPr>
        <p:spPr bwMode="auto">
          <a:xfrm flipH="1">
            <a:off x="1684948" y="2560098"/>
            <a:ext cx="225425" cy="67151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1483" name="AutoShape 11"/>
          <p:cNvCxnSpPr>
            <a:cxnSpLocks noChangeShapeType="1"/>
            <a:stCxn id="361493" idx="5"/>
            <a:endCxn id="361495" idx="0"/>
          </p:cNvCxnSpPr>
          <p:nvPr/>
        </p:nvCxnSpPr>
        <p:spPr bwMode="auto">
          <a:xfrm>
            <a:off x="2213585" y="2560097"/>
            <a:ext cx="130175" cy="6604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1484" name="AutoShape 12"/>
          <p:cNvCxnSpPr>
            <a:cxnSpLocks noChangeShapeType="1"/>
            <a:stCxn id="361492" idx="3"/>
            <a:endCxn id="361503" idx="0"/>
          </p:cNvCxnSpPr>
          <p:nvPr/>
        </p:nvCxnSpPr>
        <p:spPr bwMode="auto">
          <a:xfrm flipH="1">
            <a:off x="492734" y="2512473"/>
            <a:ext cx="209550" cy="7159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1485" name="AutoShape 13"/>
          <p:cNvCxnSpPr>
            <a:cxnSpLocks noChangeShapeType="1"/>
            <a:stCxn id="361497" idx="3"/>
            <a:endCxn id="361498" idx="0"/>
          </p:cNvCxnSpPr>
          <p:nvPr/>
        </p:nvCxnSpPr>
        <p:spPr bwMode="auto">
          <a:xfrm>
            <a:off x="4123347" y="1480598"/>
            <a:ext cx="457200" cy="7540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1486" name="AutoShape 14"/>
          <p:cNvCxnSpPr>
            <a:cxnSpLocks noChangeShapeType="1"/>
            <a:stCxn id="361497" idx="5"/>
            <a:endCxn id="361499" idx="0"/>
          </p:cNvCxnSpPr>
          <p:nvPr/>
        </p:nvCxnSpPr>
        <p:spPr bwMode="auto">
          <a:xfrm flipH="1">
            <a:off x="3312135" y="1480598"/>
            <a:ext cx="506413" cy="7540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1487" name="AutoShape 15"/>
          <p:cNvCxnSpPr>
            <a:cxnSpLocks noChangeShapeType="1"/>
            <a:stCxn id="361498" idx="5"/>
            <a:endCxn id="361500" idx="0"/>
          </p:cNvCxnSpPr>
          <p:nvPr/>
        </p:nvCxnSpPr>
        <p:spPr bwMode="auto">
          <a:xfrm flipH="1">
            <a:off x="4275747" y="2560097"/>
            <a:ext cx="152400" cy="6810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1488" name="AutoShape 16"/>
          <p:cNvCxnSpPr>
            <a:cxnSpLocks noChangeShapeType="1"/>
            <a:stCxn id="361499" idx="3"/>
            <a:endCxn id="361502" idx="0"/>
          </p:cNvCxnSpPr>
          <p:nvPr/>
        </p:nvCxnSpPr>
        <p:spPr bwMode="auto">
          <a:xfrm>
            <a:off x="3464535" y="2560097"/>
            <a:ext cx="125413" cy="6810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1489" name="AutoShape 17"/>
          <p:cNvCxnSpPr>
            <a:cxnSpLocks noChangeShapeType="1"/>
            <a:stCxn id="361499" idx="5"/>
            <a:endCxn id="361501" idx="0"/>
          </p:cNvCxnSpPr>
          <p:nvPr/>
        </p:nvCxnSpPr>
        <p:spPr bwMode="auto">
          <a:xfrm flipH="1">
            <a:off x="2980348" y="2560098"/>
            <a:ext cx="179387" cy="6699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61490" name="Oval 18"/>
          <p:cNvSpPr>
            <a:spLocks noChangeAspect="1" noChangeArrowheads="1"/>
          </p:cNvSpPr>
          <p:nvPr/>
        </p:nvSpPr>
        <p:spPr bwMode="auto">
          <a:xfrm>
            <a:off x="2486635" y="475711"/>
            <a:ext cx="430213" cy="363537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 b="1">
                <a:latin typeface="Courier New" panose="02070309020205020404" pitchFamily="49" charset="0"/>
              </a:rPr>
              <a:t>06</a:t>
            </a:r>
            <a:endParaRPr lang="en-US" altLang="en-US" sz="1600"/>
          </a:p>
        </p:txBody>
      </p:sp>
      <p:sp>
        <p:nvSpPr>
          <p:cNvPr id="361491" name="Oval 19"/>
          <p:cNvSpPr>
            <a:spLocks noChangeAspect="1" noChangeArrowheads="1"/>
          </p:cNvSpPr>
          <p:nvPr/>
        </p:nvSpPr>
        <p:spPr bwMode="auto">
          <a:xfrm>
            <a:off x="1240447" y="1090072"/>
            <a:ext cx="430212" cy="3635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 b="1">
                <a:latin typeface="Courier New" panose="02070309020205020404" pitchFamily="49" charset="0"/>
              </a:rPr>
              <a:t>14</a:t>
            </a:r>
            <a:endParaRPr lang="en-US" altLang="en-US" sz="1600"/>
          </a:p>
        </p:txBody>
      </p:sp>
      <p:sp>
        <p:nvSpPr>
          <p:cNvPr id="361492" name="Oval 20"/>
          <p:cNvSpPr>
            <a:spLocks noChangeAspect="1" noChangeArrowheads="1"/>
          </p:cNvSpPr>
          <p:nvPr/>
        </p:nvSpPr>
        <p:spPr bwMode="auto">
          <a:xfrm>
            <a:off x="638785" y="2194972"/>
            <a:ext cx="430213" cy="3635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 b="1">
                <a:latin typeface="Courier New" panose="02070309020205020404" pitchFamily="49" charset="0"/>
              </a:rPr>
              <a:t>78</a:t>
            </a:r>
            <a:endParaRPr lang="en-US" altLang="en-US" sz="1600"/>
          </a:p>
        </p:txBody>
      </p:sp>
      <p:sp>
        <p:nvSpPr>
          <p:cNvPr id="361493" name="Oval 21"/>
          <p:cNvSpPr>
            <a:spLocks noChangeAspect="1" noChangeArrowheads="1"/>
          </p:cNvSpPr>
          <p:nvPr/>
        </p:nvSpPr>
        <p:spPr bwMode="auto">
          <a:xfrm>
            <a:off x="1846872" y="2242597"/>
            <a:ext cx="430212" cy="3635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 b="1">
                <a:latin typeface="Courier New" panose="02070309020205020404" pitchFamily="49" charset="0"/>
              </a:rPr>
              <a:t>18</a:t>
            </a:r>
            <a:endParaRPr lang="en-US" altLang="en-US" sz="1600"/>
          </a:p>
        </p:txBody>
      </p:sp>
      <p:sp>
        <p:nvSpPr>
          <p:cNvPr id="361494" name="Oval 22"/>
          <p:cNvSpPr>
            <a:spLocks noChangeAspect="1" noChangeArrowheads="1"/>
          </p:cNvSpPr>
          <p:nvPr/>
        </p:nvSpPr>
        <p:spPr bwMode="auto">
          <a:xfrm>
            <a:off x="1469047" y="3239547"/>
            <a:ext cx="430212" cy="3635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 b="1">
                <a:latin typeface="Courier New" panose="02070309020205020404" pitchFamily="49" charset="0"/>
              </a:rPr>
              <a:t>81</a:t>
            </a:r>
            <a:endParaRPr lang="en-US" altLang="en-US" sz="1600"/>
          </a:p>
        </p:txBody>
      </p:sp>
      <p:sp>
        <p:nvSpPr>
          <p:cNvPr id="361495" name="Oval 23"/>
          <p:cNvSpPr>
            <a:spLocks noChangeAspect="1" noChangeArrowheads="1"/>
          </p:cNvSpPr>
          <p:nvPr/>
        </p:nvSpPr>
        <p:spPr bwMode="auto">
          <a:xfrm>
            <a:off x="2127860" y="3228436"/>
            <a:ext cx="430213" cy="363537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 b="1">
                <a:latin typeface="Courier New" panose="02070309020205020404" pitchFamily="49" charset="0"/>
              </a:rPr>
              <a:t>77</a:t>
            </a:r>
            <a:endParaRPr lang="en-US" altLang="en-US" sz="1600"/>
          </a:p>
        </p:txBody>
      </p:sp>
      <p:sp>
        <p:nvSpPr>
          <p:cNvPr id="361496" name="Oval 24"/>
          <p:cNvSpPr>
            <a:spLocks noChangeAspect="1" noChangeArrowheads="1"/>
          </p:cNvSpPr>
          <p:nvPr/>
        </p:nvSpPr>
        <p:spPr bwMode="auto">
          <a:xfrm>
            <a:off x="886435" y="3228436"/>
            <a:ext cx="430213" cy="363537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 b="1">
                <a:latin typeface="Courier New" panose="02070309020205020404" pitchFamily="49" charset="0"/>
              </a:rPr>
              <a:t>91</a:t>
            </a:r>
            <a:endParaRPr lang="en-US" altLang="en-US" sz="1600"/>
          </a:p>
        </p:txBody>
      </p:sp>
      <p:sp>
        <p:nvSpPr>
          <p:cNvPr id="361497" name="Oval 25"/>
          <p:cNvSpPr>
            <a:spLocks noChangeAspect="1" noChangeArrowheads="1"/>
          </p:cNvSpPr>
          <p:nvPr/>
        </p:nvSpPr>
        <p:spPr bwMode="auto">
          <a:xfrm flipH="1">
            <a:off x="3755047" y="1163097"/>
            <a:ext cx="430212" cy="3635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 b="1">
                <a:latin typeface="Courier New" panose="02070309020205020404" pitchFamily="49" charset="0"/>
              </a:rPr>
              <a:t>45</a:t>
            </a:r>
            <a:endParaRPr lang="en-US" altLang="en-US" sz="1600"/>
          </a:p>
        </p:txBody>
      </p:sp>
      <p:sp>
        <p:nvSpPr>
          <p:cNvPr id="361498" name="Oval 26"/>
          <p:cNvSpPr>
            <a:spLocks noChangeAspect="1" noChangeArrowheads="1"/>
          </p:cNvSpPr>
          <p:nvPr/>
        </p:nvSpPr>
        <p:spPr bwMode="auto">
          <a:xfrm flipH="1">
            <a:off x="4364647" y="2242597"/>
            <a:ext cx="430212" cy="363538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 b="1">
                <a:solidFill>
                  <a:schemeClr val="bg1"/>
                </a:solidFill>
                <a:latin typeface="Courier New" panose="02070309020205020404" pitchFamily="49" charset="0"/>
              </a:rPr>
              <a:t>42</a:t>
            </a:r>
            <a:endParaRPr lang="en-US" altLang="en-US" sz="1600">
              <a:solidFill>
                <a:schemeClr val="bg1"/>
              </a:solidFill>
            </a:endParaRPr>
          </a:p>
        </p:txBody>
      </p:sp>
      <p:sp>
        <p:nvSpPr>
          <p:cNvPr id="361499" name="Oval 27"/>
          <p:cNvSpPr>
            <a:spLocks noChangeAspect="1" noChangeArrowheads="1"/>
          </p:cNvSpPr>
          <p:nvPr/>
        </p:nvSpPr>
        <p:spPr bwMode="auto">
          <a:xfrm flipH="1">
            <a:off x="3096235" y="2242597"/>
            <a:ext cx="430213" cy="3635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 b="1">
                <a:latin typeface="Courier New" panose="02070309020205020404" pitchFamily="49" charset="0"/>
              </a:rPr>
              <a:t>47</a:t>
            </a:r>
            <a:endParaRPr lang="en-US" altLang="en-US" sz="1600"/>
          </a:p>
        </p:txBody>
      </p:sp>
      <p:sp>
        <p:nvSpPr>
          <p:cNvPr id="361500" name="Oval 28"/>
          <p:cNvSpPr>
            <a:spLocks noChangeAspect="1" noChangeArrowheads="1"/>
          </p:cNvSpPr>
          <p:nvPr/>
        </p:nvSpPr>
        <p:spPr bwMode="auto">
          <a:xfrm flipH="1">
            <a:off x="4059847" y="3249072"/>
            <a:ext cx="430212" cy="3635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 b="1">
                <a:latin typeface="Courier New" panose="02070309020205020404" pitchFamily="49" charset="0"/>
              </a:rPr>
              <a:t>64</a:t>
            </a:r>
            <a:endParaRPr lang="en-US" altLang="en-US" sz="1600"/>
          </a:p>
        </p:txBody>
      </p:sp>
      <p:sp>
        <p:nvSpPr>
          <p:cNvPr id="361501" name="Oval 29"/>
          <p:cNvSpPr>
            <a:spLocks noChangeAspect="1" noChangeArrowheads="1"/>
          </p:cNvSpPr>
          <p:nvPr/>
        </p:nvSpPr>
        <p:spPr bwMode="auto">
          <a:xfrm flipH="1">
            <a:off x="2764447" y="3237961"/>
            <a:ext cx="430212" cy="363537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 b="1">
                <a:latin typeface="Courier New" panose="02070309020205020404" pitchFamily="49" charset="0"/>
              </a:rPr>
              <a:t>84</a:t>
            </a:r>
            <a:endParaRPr lang="en-US" altLang="en-US" sz="1600"/>
          </a:p>
        </p:txBody>
      </p:sp>
      <p:sp>
        <p:nvSpPr>
          <p:cNvPr id="361502" name="Oval 30"/>
          <p:cNvSpPr>
            <a:spLocks noChangeAspect="1" noChangeArrowheads="1"/>
          </p:cNvSpPr>
          <p:nvPr/>
        </p:nvSpPr>
        <p:spPr bwMode="auto">
          <a:xfrm flipH="1">
            <a:off x="3374047" y="3249072"/>
            <a:ext cx="430212" cy="3635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 b="1">
                <a:latin typeface="Courier New" panose="02070309020205020404" pitchFamily="49" charset="0"/>
              </a:rPr>
              <a:t>99</a:t>
            </a:r>
            <a:endParaRPr lang="en-US" altLang="en-US" sz="1600"/>
          </a:p>
        </p:txBody>
      </p:sp>
      <p:sp>
        <p:nvSpPr>
          <p:cNvPr id="361503" name="Oval 31"/>
          <p:cNvSpPr>
            <a:spLocks noChangeAspect="1" noChangeArrowheads="1"/>
          </p:cNvSpPr>
          <p:nvPr/>
        </p:nvSpPr>
        <p:spPr bwMode="auto">
          <a:xfrm>
            <a:off x="276835" y="3236372"/>
            <a:ext cx="430213" cy="3635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 b="1">
                <a:latin typeface="Courier New" panose="02070309020205020404" pitchFamily="49" charset="0"/>
              </a:rPr>
              <a:t>83</a:t>
            </a:r>
            <a:endParaRPr lang="en-US" altLang="en-US" sz="1600"/>
          </a:p>
        </p:txBody>
      </p:sp>
      <p:grpSp>
        <p:nvGrpSpPr>
          <p:cNvPr id="361518" name="Group 46"/>
          <p:cNvGrpSpPr>
            <a:grpSpLocks/>
          </p:cNvGrpSpPr>
          <p:nvPr/>
        </p:nvGrpSpPr>
        <p:grpSpPr bwMode="auto">
          <a:xfrm>
            <a:off x="4647222" y="2560097"/>
            <a:ext cx="430212" cy="1054100"/>
            <a:chOff x="3905" y="3224"/>
            <a:chExt cx="271" cy="664"/>
          </a:xfrm>
        </p:grpSpPr>
        <p:cxnSp>
          <p:nvCxnSpPr>
            <p:cNvPr id="361519" name="AutoShape 47"/>
            <p:cNvCxnSpPr>
              <a:cxnSpLocks noChangeShapeType="1"/>
              <a:endCxn id="361520" idx="0"/>
            </p:cNvCxnSpPr>
            <p:nvPr/>
          </p:nvCxnSpPr>
          <p:spPr bwMode="auto">
            <a:xfrm>
              <a:off x="3959" y="3224"/>
              <a:ext cx="82" cy="430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361520" name="Oval 48"/>
            <p:cNvSpPr>
              <a:spLocks noChangeAspect="1" noChangeArrowheads="1"/>
            </p:cNvSpPr>
            <p:nvPr/>
          </p:nvSpPr>
          <p:spPr bwMode="auto">
            <a:xfrm flipH="1">
              <a:off x="3905" y="3659"/>
              <a:ext cx="271" cy="229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600" b="1">
                  <a:solidFill>
                    <a:schemeClr val="bg1"/>
                  </a:solidFill>
                  <a:latin typeface="Courier New" panose="02070309020205020404" pitchFamily="49" charset="0"/>
                </a:rPr>
                <a:t>42</a:t>
              </a:r>
              <a:endParaRPr lang="en-US" altLang="en-US" sz="1600">
                <a:solidFill>
                  <a:schemeClr val="bg1"/>
                </a:solidFill>
              </a:endParaRPr>
            </a:p>
          </p:txBody>
        </p:sp>
      </p:grpSp>
      <p:cxnSp>
        <p:nvCxnSpPr>
          <p:cNvPr id="361522" name="AutoShape 50"/>
          <p:cNvCxnSpPr>
            <a:cxnSpLocks noChangeShapeType="1"/>
            <a:endCxn id="361523" idx="0"/>
          </p:cNvCxnSpPr>
          <p:nvPr/>
        </p:nvCxnSpPr>
        <p:spPr bwMode="auto">
          <a:xfrm>
            <a:off x="4732948" y="2560098"/>
            <a:ext cx="130175" cy="6826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61523" name="Oval 51"/>
          <p:cNvSpPr>
            <a:spLocks noChangeAspect="1" noChangeArrowheads="1"/>
          </p:cNvSpPr>
          <p:nvPr/>
        </p:nvSpPr>
        <p:spPr bwMode="auto">
          <a:xfrm flipH="1">
            <a:off x="4647222" y="3250661"/>
            <a:ext cx="430212" cy="363537"/>
          </a:xfrm>
          <a:prstGeom prst="ellipse">
            <a:avLst/>
          </a:prstGeom>
          <a:solidFill>
            <a:schemeClr val="accent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 b="1">
                <a:latin typeface="Courier New" panose="02070309020205020404" pitchFamily="49" charset="0"/>
              </a:rPr>
              <a:t>53</a:t>
            </a:r>
            <a:endParaRPr lang="en-US" altLang="en-US" sz="1600"/>
          </a:p>
        </p:txBody>
      </p:sp>
      <p:sp>
        <p:nvSpPr>
          <p:cNvPr id="361526" name="Rectangle 54"/>
          <p:cNvSpPr>
            <a:spLocks noChangeArrowheads="1"/>
          </p:cNvSpPr>
          <p:nvPr/>
        </p:nvSpPr>
        <p:spPr bwMode="auto">
          <a:xfrm>
            <a:off x="3489334" y="318546"/>
            <a:ext cx="2001450" cy="415926"/>
          </a:xfrm>
          <a:prstGeom prst="rect">
            <a:avLst/>
          </a:prstGeom>
          <a:solidFill>
            <a:schemeClr val="accent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dirty="0"/>
              <a:t>swap with parent</a:t>
            </a:r>
          </a:p>
        </p:txBody>
      </p:sp>
      <p:cxnSp>
        <p:nvCxnSpPr>
          <p:cNvPr id="39" name="AutoShape 4"/>
          <p:cNvCxnSpPr>
            <a:cxnSpLocks noChangeShapeType="1"/>
            <a:stCxn id="52" idx="2"/>
            <a:endCxn id="53" idx="7"/>
          </p:cNvCxnSpPr>
          <p:nvPr/>
        </p:nvCxnSpPr>
        <p:spPr bwMode="auto">
          <a:xfrm flipH="1">
            <a:off x="7375550" y="650900"/>
            <a:ext cx="871538" cy="4778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0" name="AutoShape 5"/>
          <p:cNvCxnSpPr>
            <a:cxnSpLocks noChangeShapeType="1"/>
            <a:stCxn id="52" idx="6"/>
            <a:endCxn id="59" idx="7"/>
          </p:cNvCxnSpPr>
          <p:nvPr/>
        </p:nvCxnSpPr>
        <p:spPr bwMode="auto">
          <a:xfrm>
            <a:off x="8693176" y="650901"/>
            <a:ext cx="893763" cy="5492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1" name="AutoShape 6"/>
          <p:cNvCxnSpPr>
            <a:cxnSpLocks noChangeShapeType="1"/>
            <a:stCxn id="53" idx="3"/>
            <a:endCxn id="54" idx="0"/>
          </p:cNvCxnSpPr>
          <p:nvPr/>
        </p:nvCxnSpPr>
        <p:spPr bwMode="auto">
          <a:xfrm flipH="1">
            <a:off x="6623076" y="1400201"/>
            <a:ext cx="449263" cy="7794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2" name="AutoShape 7"/>
          <p:cNvCxnSpPr>
            <a:cxnSpLocks noChangeShapeType="1"/>
            <a:stCxn id="53" idx="5"/>
            <a:endCxn id="55" idx="0"/>
          </p:cNvCxnSpPr>
          <p:nvPr/>
        </p:nvCxnSpPr>
        <p:spPr bwMode="auto">
          <a:xfrm>
            <a:off x="7375551" y="1400200"/>
            <a:ext cx="455613" cy="8270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3" name="AutoShape 8"/>
          <p:cNvCxnSpPr>
            <a:cxnSpLocks noChangeShapeType="1"/>
            <a:stCxn id="54" idx="5"/>
            <a:endCxn id="58" idx="0"/>
          </p:cNvCxnSpPr>
          <p:nvPr/>
        </p:nvCxnSpPr>
        <p:spPr bwMode="auto">
          <a:xfrm>
            <a:off x="6773889" y="2505101"/>
            <a:ext cx="96837" cy="7080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" name="AutoShape 9"/>
          <p:cNvCxnSpPr>
            <a:cxnSpLocks noChangeShapeType="1"/>
            <a:stCxn id="55" idx="3"/>
            <a:endCxn id="56" idx="0"/>
          </p:cNvCxnSpPr>
          <p:nvPr/>
        </p:nvCxnSpPr>
        <p:spPr bwMode="auto">
          <a:xfrm flipH="1">
            <a:off x="7453339" y="2552726"/>
            <a:ext cx="225425" cy="67151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" name="AutoShape 10"/>
          <p:cNvCxnSpPr>
            <a:cxnSpLocks noChangeShapeType="1"/>
            <a:stCxn id="55" idx="5"/>
            <a:endCxn id="57" idx="0"/>
          </p:cNvCxnSpPr>
          <p:nvPr/>
        </p:nvCxnSpPr>
        <p:spPr bwMode="auto">
          <a:xfrm>
            <a:off x="7981976" y="2552725"/>
            <a:ext cx="130175" cy="6604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6" name="AutoShape 11"/>
          <p:cNvCxnSpPr>
            <a:cxnSpLocks noChangeShapeType="1"/>
            <a:stCxn id="54" idx="3"/>
            <a:endCxn id="65" idx="0"/>
          </p:cNvCxnSpPr>
          <p:nvPr/>
        </p:nvCxnSpPr>
        <p:spPr bwMode="auto">
          <a:xfrm flipH="1">
            <a:off x="6261125" y="2505101"/>
            <a:ext cx="209550" cy="7159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" name="AutoShape 12"/>
          <p:cNvCxnSpPr>
            <a:cxnSpLocks noChangeShapeType="1"/>
            <a:stCxn id="59" idx="3"/>
            <a:endCxn id="60" idx="0"/>
          </p:cNvCxnSpPr>
          <p:nvPr/>
        </p:nvCxnSpPr>
        <p:spPr bwMode="auto">
          <a:xfrm>
            <a:off x="9891738" y="1473226"/>
            <a:ext cx="457200" cy="7540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8" name="AutoShape 13"/>
          <p:cNvCxnSpPr>
            <a:cxnSpLocks noChangeShapeType="1"/>
            <a:stCxn id="59" idx="5"/>
            <a:endCxn id="61" idx="0"/>
          </p:cNvCxnSpPr>
          <p:nvPr/>
        </p:nvCxnSpPr>
        <p:spPr bwMode="auto">
          <a:xfrm flipH="1">
            <a:off x="9080526" y="1473226"/>
            <a:ext cx="506413" cy="7540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" name="AutoShape 14"/>
          <p:cNvCxnSpPr>
            <a:cxnSpLocks noChangeShapeType="1"/>
            <a:stCxn id="60" idx="5"/>
            <a:endCxn id="62" idx="0"/>
          </p:cNvCxnSpPr>
          <p:nvPr/>
        </p:nvCxnSpPr>
        <p:spPr bwMode="auto">
          <a:xfrm flipH="1">
            <a:off x="10044138" y="2552725"/>
            <a:ext cx="152400" cy="6810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" name="AutoShape 15"/>
          <p:cNvCxnSpPr>
            <a:cxnSpLocks noChangeShapeType="1"/>
            <a:stCxn id="61" idx="3"/>
            <a:endCxn id="64" idx="0"/>
          </p:cNvCxnSpPr>
          <p:nvPr/>
        </p:nvCxnSpPr>
        <p:spPr bwMode="auto">
          <a:xfrm>
            <a:off x="9232926" y="2552725"/>
            <a:ext cx="125413" cy="6810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1" name="AutoShape 16"/>
          <p:cNvCxnSpPr>
            <a:cxnSpLocks noChangeShapeType="1"/>
            <a:stCxn id="61" idx="5"/>
            <a:endCxn id="63" idx="0"/>
          </p:cNvCxnSpPr>
          <p:nvPr/>
        </p:nvCxnSpPr>
        <p:spPr bwMode="auto">
          <a:xfrm flipH="1">
            <a:off x="8748739" y="2552726"/>
            <a:ext cx="179387" cy="6699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2" name="Oval 17"/>
          <p:cNvSpPr>
            <a:spLocks noChangeAspect="1" noChangeArrowheads="1"/>
          </p:cNvSpPr>
          <p:nvPr/>
        </p:nvSpPr>
        <p:spPr bwMode="auto">
          <a:xfrm>
            <a:off x="8255026" y="468339"/>
            <a:ext cx="430213" cy="363537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 b="1">
                <a:latin typeface="Courier New" panose="02070309020205020404" pitchFamily="49" charset="0"/>
              </a:rPr>
              <a:t>06</a:t>
            </a:r>
            <a:endParaRPr lang="en-US" altLang="en-US" sz="1600"/>
          </a:p>
        </p:txBody>
      </p:sp>
      <p:sp>
        <p:nvSpPr>
          <p:cNvPr id="53" name="Oval 18"/>
          <p:cNvSpPr>
            <a:spLocks noChangeAspect="1" noChangeArrowheads="1"/>
          </p:cNvSpPr>
          <p:nvPr/>
        </p:nvSpPr>
        <p:spPr bwMode="auto">
          <a:xfrm>
            <a:off x="7008838" y="1082700"/>
            <a:ext cx="430212" cy="3635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 b="1">
                <a:latin typeface="Courier New" panose="02070309020205020404" pitchFamily="49" charset="0"/>
              </a:rPr>
              <a:t>14</a:t>
            </a:r>
            <a:endParaRPr lang="en-US" altLang="en-US" sz="1600"/>
          </a:p>
        </p:txBody>
      </p:sp>
      <p:sp>
        <p:nvSpPr>
          <p:cNvPr id="54" name="Oval 19"/>
          <p:cNvSpPr>
            <a:spLocks noChangeAspect="1" noChangeArrowheads="1"/>
          </p:cNvSpPr>
          <p:nvPr/>
        </p:nvSpPr>
        <p:spPr bwMode="auto">
          <a:xfrm>
            <a:off x="6407176" y="2187600"/>
            <a:ext cx="430213" cy="3635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 b="1">
                <a:latin typeface="Courier New" panose="02070309020205020404" pitchFamily="49" charset="0"/>
              </a:rPr>
              <a:t>78</a:t>
            </a:r>
            <a:endParaRPr lang="en-US" altLang="en-US" sz="1600"/>
          </a:p>
        </p:txBody>
      </p:sp>
      <p:sp>
        <p:nvSpPr>
          <p:cNvPr id="55" name="Oval 20"/>
          <p:cNvSpPr>
            <a:spLocks noChangeAspect="1" noChangeArrowheads="1"/>
          </p:cNvSpPr>
          <p:nvPr/>
        </p:nvSpPr>
        <p:spPr bwMode="auto">
          <a:xfrm>
            <a:off x="7615263" y="2235225"/>
            <a:ext cx="430212" cy="3635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 b="1">
                <a:latin typeface="Courier New" panose="02070309020205020404" pitchFamily="49" charset="0"/>
              </a:rPr>
              <a:t>18</a:t>
            </a:r>
            <a:endParaRPr lang="en-US" altLang="en-US" sz="1600"/>
          </a:p>
        </p:txBody>
      </p:sp>
      <p:sp>
        <p:nvSpPr>
          <p:cNvPr id="56" name="Oval 21"/>
          <p:cNvSpPr>
            <a:spLocks noChangeAspect="1" noChangeArrowheads="1"/>
          </p:cNvSpPr>
          <p:nvPr/>
        </p:nvSpPr>
        <p:spPr bwMode="auto">
          <a:xfrm>
            <a:off x="7237438" y="3232175"/>
            <a:ext cx="430212" cy="3635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 b="1">
                <a:latin typeface="Courier New" panose="02070309020205020404" pitchFamily="49" charset="0"/>
              </a:rPr>
              <a:t>81</a:t>
            </a:r>
            <a:endParaRPr lang="en-US" altLang="en-US" sz="1600"/>
          </a:p>
        </p:txBody>
      </p:sp>
      <p:sp>
        <p:nvSpPr>
          <p:cNvPr id="57" name="Oval 22"/>
          <p:cNvSpPr>
            <a:spLocks noChangeAspect="1" noChangeArrowheads="1"/>
          </p:cNvSpPr>
          <p:nvPr/>
        </p:nvSpPr>
        <p:spPr bwMode="auto">
          <a:xfrm>
            <a:off x="7896251" y="3221064"/>
            <a:ext cx="430213" cy="363537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 b="1">
                <a:latin typeface="Courier New" panose="02070309020205020404" pitchFamily="49" charset="0"/>
              </a:rPr>
              <a:t>77</a:t>
            </a:r>
            <a:endParaRPr lang="en-US" altLang="en-US" sz="1600"/>
          </a:p>
        </p:txBody>
      </p:sp>
      <p:sp>
        <p:nvSpPr>
          <p:cNvPr id="58" name="Oval 23"/>
          <p:cNvSpPr>
            <a:spLocks noChangeAspect="1" noChangeArrowheads="1"/>
          </p:cNvSpPr>
          <p:nvPr/>
        </p:nvSpPr>
        <p:spPr bwMode="auto">
          <a:xfrm>
            <a:off x="6654826" y="3221064"/>
            <a:ext cx="430213" cy="363537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 b="1">
                <a:latin typeface="Courier New" panose="02070309020205020404" pitchFamily="49" charset="0"/>
              </a:rPr>
              <a:t>91</a:t>
            </a:r>
            <a:endParaRPr lang="en-US" altLang="en-US" sz="1600"/>
          </a:p>
        </p:txBody>
      </p:sp>
      <p:sp>
        <p:nvSpPr>
          <p:cNvPr id="59" name="Oval 24"/>
          <p:cNvSpPr>
            <a:spLocks noChangeAspect="1" noChangeArrowheads="1"/>
          </p:cNvSpPr>
          <p:nvPr/>
        </p:nvSpPr>
        <p:spPr bwMode="auto">
          <a:xfrm flipH="1">
            <a:off x="9523438" y="1155725"/>
            <a:ext cx="430212" cy="363538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 b="1">
                <a:solidFill>
                  <a:schemeClr val="bg1"/>
                </a:solidFill>
                <a:latin typeface="Courier New" panose="02070309020205020404" pitchFamily="49" charset="0"/>
              </a:rPr>
              <a:t>42</a:t>
            </a:r>
            <a:endParaRPr lang="en-US" altLang="en-US" sz="1600">
              <a:solidFill>
                <a:schemeClr val="bg1"/>
              </a:solidFill>
            </a:endParaRPr>
          </a:p>
        </p:txBody>
      </p:sp>
      <p:sp>
        <p:nvSpPr>
          <p:cNvPr id="60" name="Oval 25"/>
          <p:cNvSpPr>
            <a:spLocks noChangeAspect="1" noChangeArrowheads="1"/>
          </p:cNvSpPr>
          <p:nvPr/>
        </p:nvSpPr>
        <p:spPr bwMode="auto">
          <a:xfrm flipH="1">
            <a:off x="10133038" y="2235225"/>
            <a:ext cx="430212" cy="363538"/>
          </a:xfrm>
          <a:prstGeom prst="ellipse">
            <a:avLst/>
          </a:prstGeom>
          <a:solidFill>
            <a:schemeClr val="accent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 b="1">
                <a:latin typeface="Courier New" panose="02070309020205020404" pitchFamily="49" charset="0"/>
              </a:rPr>
              <a:t>45</a:t>
            </a:r>
            <a:endParaRPr lang="en-US" altLang="en-US" sz="1600">
              <a:solidFill>
                <a:schemeClr val="bg1"/>
              </a:solidFill>
            </a:endParaRPr>
          </a:p>
        </p:txBody>
      </p:sp>
      <p:sp>
        <p:nvSpPr>
          <p:cNvPr id="61" name="Oval 26"/>
          <p:cNvSpPr>
            <a:spLocks noChangeAspect="1" noChangeArrowheads="1"/>
          </p:cNvSpPr>
          <p:nvPr/>
        </p:nvSpPr>
        <p:spPr bwMode="auto">
          <a:xfrm flipH="1">
            <a:off x="8864626" y="2235225"/>
            <a:ext cx="430213" cy="3635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 b="1">
                <a:latin typeface="Courier New" panose="02070309020205020404" pitchFamily="49" charset="0"/>
              </a:rPr>
              <a:t>47</a:t>
            </a:r>
            <a:endParaRPr lang="en-US" altLang="en-US" sz="1600"/>
          </a:p>
        </p:txBody>
      </p:sp>
      <p:sp>
        <p:nvSpPr>
          <p:cNvPr id="62" name="Oval 27"/>
          <p:cNvSpPr>
            <a:spLocks noChangeAspect="1" noChangeArrowheads="1"/>
          </p:cNvSpPr>
          <p:nvPr/>
        </p:nvSpPr>
        <p:spPr bwMode="auto">
          <a:xfrm flipH="1">
            <a:off x="9828238" y="3241700"/>
            <a:ext cx="430212" cy="3635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 b="1">
                <a:latin typeface="Courier New" panose="02070309020205020404" pitchFamily="49" charset="0"/>
              </a:rPr>
              <a:t>64</a:t>
            </a:r>
            <a:endParaRPr lang="en-US" altLang="en-US" sz="1600"/>
          </a:p>
        </p:txBody>
      </p:sp>
      <p:sp>
        <p:nvSpPr>
          <p:cNvPr id="63" name="Oval 28"/>
          <p:cNvSpPr>
            <a:spLocks noChangeAspect="1" noChangeArrowheads="1"/>
          </p:cNvSpPr>
          <p:nvPr/>
        </p:nvSpPr>
        <p:spPr bwMode="auto">
          <a:xfrm flipH="1">
            <a:off x="8532838" y="3230589"/>
            <a:ext cx="430212" cy="363537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 b="1">
                <a:latin typeface="Courier New" panose="02070309020205020404" pitchFamily="49" charset="0"/>
              </a:rPr>
              <a:t>84</a:t>
            </a:r>
            <a:endParaRPr lang="en-US" altLang="en-US" sz="1600"/>
          </a:p>
        </p:txBody>
      </p:sp>
      <p:sp>
        <p:nvSpPr>
          <p:cNvPr id="64" name="Oval 29"/>
          <p:cNvSpPr>
            <a:spLocks noChangeAspect="1" noChangeArrowheads="1"/>
          </p:cNvSpPr>
          <p:nvPr/>
        </p:nvSpPr>
        <p:spPr bwMode="auto">
          <a:xfrm flipH="1">
            <a:off x="9142438" y="3241700"/>
            <a:ext cx="430212" cy="3635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 b="1">
                <a:latin typeface="Courier New" panose="02070309020205020404" pitchFamily="49" charset="0"/>
              </a:rPr>
              <a:t>99</a:t>
            </a:r>
            <a:endParaRPr lang="en-US" altLang="en-US" sz="1600"/>
          </a:p>
        </p:txBody>
      </p:sp>
      <p:sp>
        <p:nvSpPr>
          <p:cNvPr id="65" name="Oval 30"/>
          <p:cNvSpPr>
            <a:spLocks noChangeAspect="1" noChangeArrowheads="1"/>
          </p:cNvSpPr>
          <p:nvPr/>
        </p:nvSpPr>
        <p:spPr bwMode="auto">
          <a:xfrm>
            <a:off x="6045226" y="3229000"/>
            <a:ext cx="430213" cy="3635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 b="1">
                <a:latin typeface="Courier New" panose="02070309020205020404" pitchFamily="49" charset="0"/>
              </a:rPr>
              <a:t>83</a:t>
            </a:r>
            <a:endParaRPr lang="en-US" altLang="en-US" sz="1600"/>
          </a:p>
        </p:txBody>
      </p:sp>
      <p:cxnSp>
        <p:nvCxnSpPr>
          <p:cNvPr id="66" name="AutoShape 31"/>
          <p:cNvCxnSpPr>
            <a:cxnSpLocks noChangeShapeType="1"/>
            <a:stCxn id="60" idx="3"/>
            <a:endCxn id="67" idx="0"/>
          </p:cNvCxnSpPr>
          <p:nvPr/>
        </p:nvCxnSpPr>
        <p:spPr bwMode="auto">
          <a:xfrm>
            <a:off x="10501339" y="2552726"/>
            <a:ext cx="130175" cy="6826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7" name="Oval 32"/>
          <p:cNvSpPr>
            <a:spLocks noChangeAspect="1" noChangeArrowheads="1"/>
          </p:cNvSpPr>
          <p:nvPr/>
        </p:nvSpPr>
        <p:spPr bwMode="auto">
          <a:xfrm flipH="1">
            <a:off x="10415613" y="3243289"/>
            <a:ext cx="430212" cy="363537"/>
          </a:xfrm>
          <a:prstGeom prst="ellipse">
            <a:avLst/>
          </a:prstGeom>
          <a:solidFill>
            <a:schemeClr val="accent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 b="1">
                <a:latin typeface="Courier New" panose="02070309020205020404" pitchFamily="49" charset="0"/>
              </a:rPr>
              <a:t>53</a:t>
            </a:r>
            <a:endParaRPr lang="en-US" altLang="en-US" sz="1600"/>
          </a:p>
        </p:txBody>
      </p:sp>
      <p:sp>
        <p:nvSpPr>
          <p:cNvPr id="68" name="Rectangle 34"/>
          <p:cNvSpPr>
            <a:spLocks noChangeArrowheads="1"/>
          </p:cNvSpPr>
          <p:nvPr/>
        </p:nvSpPr>
        <p:spPr bwMode="auto">
          <a:xfrm>
            <a:off x="9855225" y="447699"/>
            <a:ext cx="2126978" cy="415926"/>
          </a:xfrm>
          <a:prstGeom prst="rect">
            <a:avLst/>
          </a:prstGeom>
          <a:solidFill>
            <a:schemeClr val="accent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600" b="1" dirty="0"/>
              <a:t>stop:  heap ordered</a:t>
            </a:r>
          </a:p>
        </p:txBody>
      </p:sp>
      <p:cxnSp>
        <p:nvCxnSpPr>
          <p:cNvPr id="5" name="Straight Arrow Connector 4"/>
          <p:cNvCxnSpPr/>
          <p:nvPr/>
        </p:nvCxnSpPr>
        <p:spPr bwMode="auto">
          <a:xfrm flipV="1">
            <a:off x="3589948" y="4417621"/>
            <a:ext cx="3064878" cy="11875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379225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Binary Heap:  Decrease Key</a:t>
            </a:r>
          </a:p>
        </p:txBody>
      </p:sp>
      <p:sp>
        <p:nvSpPr>
          <p:cNvPr id="364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/>
              <a:t>Decrease key of element x to k.</a:t>
            </a:r>
          </a:p>
          <a:p>
            <a:pPr lvl="1"/>
            <a:r>
              <a:rPr lang="en-US" altLang="en-US" sz="2400" dirty="0"/>
              <a:t>Bubble up until it's heap ordered.</a:t>
            </a:r>
          </a:p>
        </p:txBody>
      </p:sp>
      <p:cxnSp>
        <p:nvCxnSpPr>
          <p:cNvPr id="364606" name="AutoShape 62"/>
          <p:cNvCxnSpPr>
            <a:cxnSpLocks noChangeShapeType="1"/>
            <a:stCxn id="364619" idx="2"/>
            <a:endCxn id="364620" idx="7"/>
          </p:cNvCxnSpPr>
          <p:nvPr/>
        </p:nvCxnSpPr>
        <p:spPr bwMode="auto">
          <a:xfrm flipH="1">
            <a:off x="4454525" y="2124075"/>
            <a:ext cx="871538" cy="4778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4607" name="AutoShape 63"/>
          <p:cNvCxnSpPr>
            <a:cxnSpLocks noChangeShapeType="1"/>
            <a:stCxn id="364619" idx="6"/>
            <a:endCxn id="364626" idx="7"/>
          </p:cNvCxnSpPr>
          <p:nvPr/>
        </p:nvCxnSpPr>
        <p:spPr bwMode="auto">
          <a:xfrm>
            <a:off x="5772151" y="2124076"/>
            <a:ext cx="893763" cy="5492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4608" name="AutoShape 64"/>
          <p:cNvCxnSpPr>
            <a:cxnSpLocks noChangeShapeType="1"/>
            <a:stCxn id="364620" idx="3"/>
            <a:endCxn id="364621" idx="0"/>
          </p:cNvCxnSpPr>
          <p:nvPr/>
        </p:nvCxnSpPr>
        <p:spPr bwMode="auto">
          <a:xfrm flipH="1">
            <a:off x="3702051" y="2873376"/>
            <a:ext cx="449263" cy="7794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4609" name="AutoShape 65"/>
          <p:cNvCxnSpPr>
            <a:cxnSpLocks noChangeShapeType="1"/>
            <a:stCxn id="364620" idx="5"/>
            <a:endCxn id="364622" idx="0"/>
          </p:cNvCxnSpPr>
          <p:nvPr/>
        </p:nvCxnSpPr>
        <p:spPr bwMode="auto">
          <a:xfrm>
            <a:off x="4454526" y="2873375"/>
            <a:ext cx="455613" cy="8270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4610" name="AutoShape 66"/>
          <p:cNvCxnSpPr>
            <a:cxnSpLocks noChangeShapeType="1"/>
            <a:stCxn id="364621" idx="5"/>
            <a:endCxn id="364625" idx="0"/>
          </p:cNvCxnSpPr>
          <p:nvPr/>
        </p:nvCxnSpPr>
        <p:spPr bwMode="auto">
          <a:xfrm>
            <a:off x="3852864" y="3978276"/>
            <a:ext cx="96837" cy="7080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4611" name="AutoShape 67"/>
          <p:cNvCxnSpPr>
            <a:cxnSpLocks noChangeShapeType="1"/>
            <a:stCxn id="364622" idx="3"/>
            <a:endCxn id="364623" idx="0"/>
          </p:cNvCxnSpPr>
          <p:nvPr/>
        </p:nvCxnSpPr>
        <p:spPr bwMode="auto">
          <a:xfrm flipH="1">
            <a:off x="4532314" y="4025901"/>
            <a:ext cx="225425" cy="67151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4612" name="AutoShape 68"/>
          <p:cNvCxnSpPr>
            <a:cxnSpLocks noChangeShapeType="1"/>
            <a:stCxn id="364622" idx="5"/>
            <a:endCxn id="364624" idx="0"/>
          </p:cNvCxnSpPr>
          <p:nvPr/>
        </p:nvCxnSpPr>
        <p:spPr bwMode="auto">
          <a:xfrm>
            <a:off x="5060951" y="4025900"/>
            <a:ext cx="130175" cy="6604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4613" name="AutoShape 69"/>
          <p:cNvCxnSpPr>
            <a:cxnSpLocks noChangeShapeType="1"/>
            <a:stCxn id="364621" idx="3"/>
            <a:endCxn id="364632" idx="0"/>
          </p:cNvCxnSpPr>
          <p:nvPr/>
        </p:nvCxnSpPr>
        <p:spPr bwMode="auto">
          <a:xfrm flipH="1">
            <a:off x="3340100" y="3978276"/>
            <a:ext cx="209550" cy="7159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4614" name="AutoShape 70"/>
          <p:cNvCxnSpPr>
            <a:cxnSpLocks noChangeShapeType="1"/>
            <a:stCxn id="364626" idx="3"/>
            <a:endCxn id="364627" idx="0"/>
          </p:cNvCxnSpPr>
          <p:nvPr/>
        </p:nvCxnSpPr>
        <p:spPr bwMode="auto">
          <a:xfrm>
            <a:off x="6970713" y="2946401"/>
            <a:ext cx="457200" cy="7540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4615" name="AutoShape 71"/>
          <p:cNvCxnSpPr>
            <a:cxnSpLocks noChangeShapeType="1"/>
            <a:stCxn id="364626" idx="5"/>
            <a:endCxn id="364628" idx="0"/>
          </p:cNvCxnSpPr>
          <p:nvPr/>
        </p:nvCxnSpPr>
        <p:spPr bwMode="auto">
          <a:xfrm flipH="1">
            <a:off x="6159501" y="2946401"/>
            <a:ext cx="506413" cy="7540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4616" name="AutoShape 72"/>
          <p:cNvCxnSpPr>
            <a:cxnSpLocks noChangeShapeType="1"/>
            <a:stCxn id="364627" idx="5"/>
            <a:endCxn id="364629" idx="0"/>
          </p:cNvCxnSpPr>
          <p:nvPr/>
        </p:nvCxnSpPr>
        <p:spPr bwMode="auto">
          <a:xfrm flipH="1">
            <a:off x="7123113" y="4025900"/>
            <a:ext cx="152400" cy="6810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4617" name="AutoShape 73"/>
          <p:cNvCxnSpPr>
            <a:cxnSpLocks noChangeShapeType="1"/>
            <a:stCxn id="364628" idx="3"/>
            <a:endCxn id="364631" idx="0"/>
          </p:cNvCxnSpPr>
          <p:nvPr/>
        </p:nvCxnSpPr>
        <p:spPr bwMode="auto">
          <a:xfrm>
            <a:off x="6311901" y="4025900"/>
            <a:ext cx="125413" cy="6810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4618" name="AutoShape 74"/>
          <p:cNvCxnSpPr>
            <a:cxnSpLocks noChangeShapeType="1"/>
            <a:stCxn id="364628" idx="5"/>
            <a:endCxn id="364630" idx="0"/>
          </p:cNvCxnSpPr>
          <p:nvPr/>
        </p:nvCxnSpPr>
        <p:spPr bwMode="auto">
          <a:xfrm flipH="1">
            <a:off x="5827714" y="4025901"/>
            <a:ext cx="179387" cy="6699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64619" name="Oval 75"/>
          <p:cNvSpPr>
            <a:spLocks noChangeAspect="1" noChangeArrowheads="1"/>
          </p:cNvSpPr>
          <p:nvPr/>
        </p:nvSpPr>
        <p:spPr bwMode="auto">
          <a:xfrm>
            <a:off x="5334001" y="1941514"/>
            <a:ext cx="430213" cy="363537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 b="1">
                <a:latin typeface="Courier New" panose="02070309020205020404" pitchFamily="49" charset="0"/>
              </a:rPr>
              <a:t>06</a:t>
            </a:r>
            <a:endParaRPr lang="en-US" altLang="en-US" sz="1600"/>
          </a:p>
        </p:txBody>
      </p:sp>
      <p:sp>
        <p:nvSpPr>
          <p:cNvPr id="364620" name="Oval 76"/>
          <p:cNvSpPr>
            <a:spLocks noChangeAspect="1" noChangeArrowheads="1"/>
          </p:cNvSpPr>
          <p:nvPr/>
        </p:nvSpPr>
        <p:spPr bwMode="auto">
          <a:xfrm>
            <a:off x="4087813" y="2555875"/>
            <a:ext cx="430212" cy="3635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 b="1">
                <a:latin typeface="Courier New" panose="02070309020205020404" pitchFamily="49" charset="0"/>
              </a:rPr>
              <a:t>14</a:t>
            </a:r>
            <a:endParaRPr lang="en-US" altLang="en-US" sz="1600"/>
          </a:p>
        </p:txBody>
      </p:sp>
      <p:sp>
        <p:nvSpPr>
          <p:cNvPr id="364621" name="Oval 77"/>
          <p:cNvSpPr>
            <a:spLocks noChangeAspect="1" noChangeArrowheads="1"/>
          </p:cNvSpPr>
          <p:nvPr/>
        </p:nvSpPr>
        <p:spPr bwMode="auto">
          <a:xfrm>
            <a:off x="3486151" y="3660775"/>
            <a:ext cx="430213" cy="3635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 b="1">
                <a:latin typeface="Courier New" panose="02070309020205020404" pitchFamily="49" charset="0"/>
              </a:rPr>
              <a:t>78</a:t>
            </a:r>
            <a:endParaRPr lang="en-US" altLang="en-US" sz="1600"/>
          </a:p>
        </p:txBody>
      </p:sp>
      <p:sp>
        <p:nvSpPr>
          <p:cNvPr id="364622" name="Oval 78"/>
          <p:cNvSpPr>
            <a:spLocks noChangeAspect="1" noChangeArrowheads="1"/>
          </p:cNvSpPr>
          <p:nvPr/>
        </p:nvSpPr>
        <p:spPr bwMode="auto">
          <a:xfrm>
            <a:off x="4694238" y="3708400"/>
            <a:ext cx="430212" cy="3635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 b="1">
                <a:latin typeface="Courier New" panose="02070309020205020404" pitchFamily="49" charset="0"/>
              </a:rPr>
              <a:t>18</a:t>
            </a:r>
            <a:endParaRPr lang="en-US" altLang="en-US" sz="1600"/>
          </a:p>
        </p:txBody>
      </p:sp>
      <p:sp>
        <p:nvSpPr>
          <p:cNvPr id="364623" name="Oval 79"/>
          <p:cNvSpPr>
            <a:spLocks noChangeAspect="1" noChangeArrowheads="1"/>
          </p:cNvSpPr>
          <p:nvPr/>
        </p:nvSpPr>
        <p:spPr bwMode="auto">
          <a:xfrm>
            <a:off x="4316413" y="4705350"/>
            <a:ext cx="430212" cy="3635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 b="1">
                <a:latin typeface="Courier New" panose="02070309020205020404" pitchFamily="49" charset="0"/>
              </a:rPr>
              <a:t>81</a:t>
            </a:r>
            <a:endParaRPr lang="en-US" altLang="en-US" sz="1600"/>
          </a:p>
        </p:txBody>
      </p:sp>
      <p:sp>
        <p:nvSpPr>
          <p:cNvPr id="364624" name="Oval 80"/>
          <p:cNvSpPr>
            <a:spLocks noChangeAspect="1" noChangeArrowheads="1"/>
          </p:cNvSpPr>
          <p:nvPr/>
        </p:nvSpPr>
        <p:spPr bwMode="auto">
          <a:xfrm>
            <a:off x="4975226" y="4694239"/>
            <a:ext cx="430213" cy="363537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 b="1">
                <a:latin typeface="Courier New" panose="02070309020205020404" pitchFamily="49" charset="0"/>
              </a:rPr>
              <a:t>77</a:t>
            </a:r>
            <a:endParaRPr lang="en-US" altLang="en-US" sz="1600"/>
          </a:p>
        </p:txBody>
      </p:sp>
      <p:sp>
        <p:nvSpPr>
          <p:cNvPr id="364625" name="Oval 81"/>
          <p:cNvSpPr>
            <a:spLocks noChangeAspect="1" noChangeArrowheads="1"/>
          </p:cNvSpPr>
          <p:nvPr/>
        </p:nvSpPr>
        <p:spPr bwMode="auto">
          <a:xfrm>
            <a:off x="3733801" y="4694239"/>
            <a:ext cx="430213" cy="363537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 b="1">
                <a:latin typeface="Courier New" panose="02070309020205020404" pitchFamily="49" charset="0"/>
              </a:rPr>
              <a:t>91</a:t>
            </a:r>
            <a:endParaRPr lang="en-US" altLang="en-US" sz="1600"/>
          </a:p>
        </p:txBody>
      </p:sp>
      <p:sp>
        <p:nvSpPr>
          <p:cNvPr id="364626" name="Oval 82"/>
          <p:cNvSpPr>
            <a:spLocks noChangeAspect="1" noChangeArrowheads="1"/>
          </p:cNvSpPr>
          <p:nvPr/>
        </p:nvSpPr>
        <p:spPr bwMode="auto">
          <a:xfrm flipH="1">
            <a:off x="6602413" y="2628900"/>
            <a:ext cx="430212" cy="3635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 b="1">
                <a:latin typeface="Courier New" panose="02070309020205020404" pitchFamily="49" charset="0"/>
              </a:rPr>
              <a:t>42</a:t>
            </a:r>
            <a:endParaRPr lang="en-US" altLang="en-US" sz="1600"/>
          </a:p>
        </p:txBody>
      </p:sp>
      <p:sp>
        <p:nvSpPr>
          <p:cNvPr id="364627" name="Oval 83"/>
          <p:cNvSpPr>
            <a:spLocks noChangeAspect="1" noChangeArrowheads="1"/>
          </p:cNvSpPr>
          <p:nvPr/>
        </p:nvSpPr>
        <p:spPr bwMode="auto">
          <a:xfrm flipH="1">
            <a:off x="7212013" y="3708400"/>
            <a:ext cx="430212" cy="3635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 b="1">
                <a:latin typeface="Courier New" panose="02070309020205020404" pitchFamily="49" charset="0"/>
              </a:rPr>
              <a:t>45</a:t>
            </a:r>
            <a:endParaRPr lang="en-US" altLang="en-US" sz="1600">
              <a:solidFill>
                <a:schemeClr val="bg1"/>
              </a:solidFill>
            </a:endParaRPr>
          </a:p>
        </p:txBody>
      </p:sp>
      <p:sp>
        <p:nvSpPr>
          <p:cNvPr id="364628" name="Oval 84"/>
          <p:cNvSpPr>
            <a:spLocks noChangeAspect="1" noChangeArrowheads="1"/>
          </p:cNvSpPr>
          <p:nvPr/>
        </p:nvSpPr>
        <p:spPr bwMode="auto">
          <a:xfrm flipH="1">
            <a:off x="5943601" y="3708400"/>
            <a:ext cx="430213" cy="3635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 b="1">
                <a:latin typeface="Courier New" panose="02070309020205020404" pitchFamily="49" charset="0"/>
              </a:rPr>
              <a:t>47</a:t>
            </a:r>
            <a:endParaRPr lang="en-US" altLang="en-US" sz="1600"/>
          </a:p>
        </p:txBody>
      </p:sp>
      <p:sp>
        <p:nvSpPr>
          <p:cNvPr id="364629" name="Oval 85"/>
          <p:cNvSpPr>
            <a:spLocks noChangeAspect="1" noChangeArrowheads="1"/>
          </p:cNvSpPr>
          <p:nvPr/>
        </p:nvSpPr>
        <p:spPr bwMode="auto">
          <a:xfrm flipH="1">
            <a:off x="6907213" y="4714875"/>
            <a:ext cx="430212" cy="3635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 b="1">
                <a:latin typeface="Courier New" panose="02070309020205020404" pitchFamily="49" charset="0"/>
              </a:rPr>
              <a:t>64</a:t>
            </a:r>
            <a:endParaRPr lang="en-US" altLang="en-US" sz="1600"/>
          </a:p>
        </p:txBody>
      </p:sp>
      <p:sp>
        <p:nvSpPr>
          <p:cNvPr id="364630" name="Oval 86"/>
          <p:cNvSpPr>
            <a:spLocks noChangeAspect="1" noChangeArrowheads="1"/>
          </p:cNvSpPr>
          <p:nvPr/>
        </p:nvSpPr>
        <p:spPr bwMode="auto">
          <a:xfrm flipH="1">
            <a:off x="5611813" y="4703764"/>
            <a:ext cx="430212" cy="363537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 b="1">
                <a:latin typeface="Courier New" panose="02070309020205020404" pitchFamily="49" charset="0"/>
              </a:rPr>
              <a:t>84</a:t>
            </a:r>
            <a:endParaRPr lang="en-US" altLang="en-US" sz="1600"/>
          </a:p>
        </p:txBody>
      </p:sp>
      <p:sp>
        <p:nvSpPr>
          <p:cNvPr id="364631" name="Oval 87"/>
          <p:cNvSpPr>
            <a:spLocks noChangeAspect="1" noChangeArrowheads="1"/>
          </p:cNvSpPr>
          <p:nvPr/>
        </p:nvSpPr>
        <p:spPr bwMode="auto">
          <a:xfrm flipH="1">
            <a:off x="6221413" y="4714875"/>
            <a:ext cx="430212" cy="3635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 b="1">
                <a:latin typeface="Courier New" panose="02070309020205020404" pitchFamily="49" charset="0"/>
              </a:rPr>
              <a:t>99</a:t>
            </a:r>
            <a:endParaRPr lang="en-US" altLang="en-US" sz="1600"/>
          </a:p>
        </p:txBody>
      </p:sp>
      <p:sp>
        <p:nvSpPr>
          <p:cNvPr id="364632" name="Oval 88"/>
          <p:cNvSpPr>
            <a:spLocks noChangeAspect="1" noChangeArrowheads="1"/>
          </p:cNvSpPr>
          <p:nvPr/>
        </p:nvSpPr>
        <p:spPr bwMode="auto">
          <a:xfrm>
            <a:off x="3124201" y="4702175"/>
            <a:ext cx="430213" cy="3635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 b="1">
                <a:latin typeface="Courier New" panose="02070309020205020404" pitchFamily="49" charset="0"/>
              </a:rPr>
              <a:t>83</a:t>
            </a:r>
            <a:endParaRPr lang="en-US" altLang="en-US" sz="1600"/>
          </a:p>
        </p:txBody>
      </p:sp>
      <p:cxnSp>
        <p:nvCxnSpPr>
          <p:cNvPr id="364633" name="AutoShape 89"/>
          <p:cNvCxnSpPr>
            <a:cxnSpLocks noChangeShapeType="1"/>
            <a:stCxn id="364627" idx="3"/>
            <a:endCxn id="364634" idx="0"/>
          </p:cNvCxnSpPr>
          <p:nvPr/>
        </p:nvCxnSpPr>
        <p:spPr bwMode="auto">
          <a:xfrm>
            <a:off x="7580314" y="4025901"/>
            <a:ext cx="130175" cy="6826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64634" name="Oval 90"/>
          <p:cNvSpPr>
            <a:spLocks noChangeAspect="1" noChangeArrowheads="1"/>
          </p:cNvSpPr>
          <p:nvPr/>
        </p:nvSpPr>
        <p:spPr bwMode="auto">
          <a:xfrm flipH="1">
            <a:off x="7494588" y="4716464"/>
            <a:ext cx="430212" cy="363537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 b="1">
                <a:latin typeface="Courier New" panose="02070309020205020404" pitchFamily="49" charset="0"/>
              </a:rPr>
              <a:t>53</a:t>
            </a:r>
            <a:endParaRPr lang="en-US" altLang="en-US" sz="1600"/>
          </a:p>
        </p:txBody>
      </p:sp>
    </p:spTree>
    <p:extLst>
      <p:ext uri="{BB962C8B-B14F-4D97-AF65-F5344CB8AC3E}">
        <p14:creationId xmlns:p14="http://schemas.microsoft.com/office/powerpoint/2010/main" val="34443135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Binary Heap:  Delete root (min/max)</a:t>
            </a:r>
          </a:p>
        </p:txBody>
      </p:sp>
      <p:sp>
        <p:nvSpPr>
          <p:cNvPr id="36352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59797" y="762000"/>
            <a:ext cx="10464800" cy="5410200"/>
          </a:xfrm>
        </p:spPr>
        <p:txBody>
          <a:bodyPr/>
          <a:lstStyle/>
          <a:p>
            <a:pPr marL="114300" lvl="1" indent="0">
              <a:buNone/>
            </a:pPr>
            <a:r>
              <a:rPr lang="en-US" altLang="en-US" sz="2400" b="0" dirty="0"/>
              <a:t>(1) </a:t>
            </a:r>
            <a:r>
              <a:rPr lang="en-US" altLang="en-US" sz="2400" dirty="0"/>
              <a:t>Exchange</a:t>
            </a:r>
            <a:r>
              <a:rPr lang="en-US" altLang="en-US" sz="2400" b="0" dirty="0"/>
              <a:t> </a:t>
            </a:r>
            <a:r>
              <a:rPr lang="en-US" altLang="en-US" sz="2400" dirty="0"/>
              <a:t>root</a:t>
            </a:r>
            <a:r>
              <a:rPr lang="en-US" altLang="en-US" sz="2400" b="0" dirty="0"/>
              <a:t> with </a:t>
            </a:r>
            <a:r>
              <a:rPr lang="en-US" altLang="en-US" sz="2400" dirty="0"/>
              <a:t>rightmost leaf.</a:t>
            </a:r>
          </a:p>
          <a:p>
            <a:pPr marL="114300" lvl="1" indent="0">
              <a:buNone/>
            </a:pPr>
            <a:r>
              <a:rPr lang="en-US" altLang="en-US" sz="2400" b="0" dirty="0"/>
              <a:t>(2) </a:t>
            </a:r>
            <a:r>
              <a:rPr lang="en-US" altLang="en-US" sz="2400" dirty="0"/>
              <a:t>Delete</a:t>
            </a:r>
            <a:r>
              <a:rPr lang="en-US" altLang="en-US" sz="2400" b="0" dirty="0"/>
              <a:t> the rightmost leaf.</a:t>
            </a:r>
            <a:r>
              <a:rPr lang="en-US" altLang="en-US" sz="2400" dirty="0"/>
              <a:t> </a:t>
            </a:r>
          </a:p>
          <a:p>
            <a:pPr marL="114300" lvl="1" indent="0">
              <a:buNone/>
            </a:pPr>
            <a:r>
              <a:rPr lang="en-US" altLang="en-US" sz="2400" b="0" dirty="0"/>
              <a:t>(3) </a:t>
            </a:r>
            <a:r>
              <a:rPr lang="en-US" altLang="en-US" sz="2400" dirty="0"/>
              <a:t>Bubble</a:t>
            </a:r>
            <a:r>
              <a:rPr lang="en-US" altLang="en-US" sz="2400" b="0" dirty="0"/>
              <a:t> root </a:t>
            </a:r>
            <a:r>
              <a:rPr lang="en-US" altLang="en-US" sz="2400" dirty="0"/>
              <a:t>down</a:t>
            </a:r>
            <a:r>
              <a:rPr lang="en-US" altLang="en-US" sz="2400" b="0" dirty="0"/>
              <a:t> until it's heap ordered.</a:t>
            </a:r>
          </a:p>
        </p:txBody>
      </p:sp>
      <p:cxnSp>
        <p:nvCxnSpPr>
          <p:cNvPr id="363557" name="AutoShape 1061"/>
          <p:cNvCxnSpPr>
            <a:cxnSpLocks noChangeShapeType="1"/>
            <a:stCxn id="363570" idx="2"/>
            <a:endCxn id="363571" idx="7"/>
          </p:cNvCxnSpPr>
          <p:nvPr/>
        </p:nvCxnSpPr>
        <p:spPr bwMode="auto">
          <a:xfrm flipH="1">
            <a:off x="6607415" y="2116680"/>
            <a:ext cx="871538" cy="4778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3558" name="AutoShape 1062"/>
          <p:cNvCxnSpPr>
            <a:cxnSpLocks noChangeShapeType="1"/>
            <a:stCxn id="363570" idx="6"/>
            <a:endCxn id="363577" idx="7"/>
          </p:cNvCxnSpPr>
          <p:nvPr/>
        </p:nvCxnSpPr>
        <p:spPr bwMode="auto">
          <a:xfrm>
            <a:off x="7925041" y="2116681"/>
            <a:ext cx="893763" cy="5492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3559" name="AutoShape 1063"/>
          <p:cNvCxnSpPr>
            <a:cxnSpLocks noChangeShapeType="1"/>
            <a:stCxn id="363571" idx="3"/>
            <a:endCxn id="363572" idx="0"/>
          </p:cNvCxnSpPr>
          <p:nvPr/>
        </p:nvCxnSpPr>
        <p:spPr bwMode="auto">
          <a:xfrm flipH="1">
            <a:off x="5854941" y="2865981"/>
            <a:ext cx="449263" cy="7794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3560" name="AutoShape 1064"/>
          <p:cNvCxnSpPr>
            <a:cxnSpLocks noChangeShapeType="1"/>
            <a:stCxn id="363571" idx="5"/>
            <a:endCxn id="363573" idx="0"/>
          </p:cNvCxnSpPr>
          <p:nvPr/>
        </p:nvCxnSpPr>
        <p:spPr bwMode="auto">
          <a:xfrm>
            <a:off x="6607416" y="2865980"/>
            <a:ext cx="455613" cy="8270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3561" name="AutoShape 1065"/>
          <p:cNvCxnSpPr>
            <a:cxnSpLocks noChangeShapeType="1"/>
            <a:stCxn id="363572" idx="5"/>
            <a:endCxn id="363576" idx="0"/>
          </p:cNvCxnSpPr>
          <p:nvPr/>
        </p:nvCxnSpPr>
        <p:spPr bwMode="auto">
          <a:xfrm>
            <a:off x="6005754" y="3970881"/>
            <a:ext cx="96837" cy="7080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3562" name="AutoShape 1066"/>
          <p:cNvCxnSpPr>
            <a:cxnSpLocks noChangeShapeType="1"/>
            <a:stCxn id="363573" idx="3"/>
            <a:endCxn id="363574" idx="0"/>
          </p:cNvCxnSpPr>
          <p:nvPr/>
        </p:nvCxnSpPr>
        <p:spPr bwMode="auto">
          <a:xfrm flipH="1">
            <a:off x="6685204" y="4018506"/>
            <a:ext cx="225425" cy="67151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3563" name="AutoShape 1067"/>
          <p:cNvCxnSpPr>
            <a:cxnSpLocks noChangeShapeType="1"/>
            <a:stCxn id="363573" idx="5"/>
            <a:endCxn id="363575" idx="0"/>
          </p:cNvCxnSpPr>
          <p:nvPr/>
        </p:nvCxnSpPr>
        <p:spPr bwMode="auto">
          <a:xfrm>
            <a:off x="7213841" y="4018505"/>
            <a:ext cx="130175" cy="6604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3564" name="AutoShape 1068"/>
          <p:cNvCxnSpPr>
            <a:cxnSpLocks noChangeShapeType="1"/>
            <a:stCxn id="363572" idx="3"/>
            <a:endCxn id="363583" idx="0"/>
          </p:cNvCxnSpPr>
          <p:nvPr/>
        </p:nvCxnSpPr>
        <p:spPr bwMode="auto">
          <a:xfrm flipH="1">
            <a:off x="5492990" y="3970881"/>
            <a:ext cx="209550" cy="7159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3565" name="AutoShape 1069"/>
          <p:cNvCxnSpPr>
            <a:cxnSpLocks noChangeShapeType="1"/>
            <a:stCxn id="363577" idx="3"/>
            <a:endCxn id="363578" idx="0"/>
          </p:cNvCxnSpPr>
          <p:nvPr/>
        </p:nvCxnSpPr>
        <p:spPr bwMode="auto">
          <a:xfrm>
            <a:off x="9123603" y="2939006"/>
            <a:ext cx="457200" cy="7540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3566" name="AutoShape 1070"/>
          <p:cNvCxnSpPr>
            <a:cxnSpLocks noChangeShapeType="1"/>
            <a:stCxn id="363577" idx="5"/>
            <a:endCxn id="363579" idx="0"/>
          </p:cNvCxnSpPr>
          <p:nvPr/>
        </p:nvCxnSpPr>
        <p:spPr bwMode="auto">
          <a:xfrm flipH="1">
            <a:off x="8312391" y="2939006"/>
            <a:ext cx="506413" cy="7540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3567" name="AutoShape 1071"/>
          <p:cNvCxnSpPr>
            <a:cxnSpLocks noChangeShapeType="1"/>
            <a:stCxn id="363578" idx="5"/>
            <a:endCxn id="363580" idx="0"/>
          </p:cNvCxnSpPr>
          <p:nvPr/>
        </p:nvCxnSpPr>
        <p:spPr bwMode="auto">
          <a:xfrm flipH="1">
            <a:off x="9276003" y="4018505"/>
            <a:ext cx="152400" cy="6810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3568" name="AutoShape 1072"/>
          <p:cNvCxnSpPr>
            <a:cxnSpLocks noChangeShapeType="1"/>
            <a:stCxn id="363579" idx="3"/>
            <a:endCxn id="363582" idx="0"/>
          </p:cNvCxnSpPr>
          <p:nvPr/>
        </p:nvCxnSpPr>
        <p:spPr bwMode="auto">
          <a:xfrm>
            <a:off x="8464791" y="4018505"/>
            <a:ext cx="125413" cy="6810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3569" name="AutoShape 1073"/>
          <p:cNvCxnSpPr>
            <a:cxnSpLocks noChangeShapeType="1"/>
            <a:stCxn id="363579" idx="5"/>
            <a:endCxn id="363581" idx="0"/>
          </p:cNvCxnSpPr>
          <p:nvPr/>
        </p:nvCxnSpPr>
        <p:spPr bwMode="auto">
          <a:xfrm flipH="1">
            <a:off x="7980604" y="4018506"/>
            <a:ext cx="179387" cy="6699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63570" name="Oval 1074"/>
          <p:cNvSpPr>
            <a:spLocks noChangeAspect="1" noChangeArrowheads="1"/>
          </p:cNvSpPr>
          <p:nvPr/>
        </p:nvSpPr>
        <p:spPr bwMode="auto">
          <a:xfrm>
            <a:off x="7486891" y="1934119"/>
            <a:ext cx="430213" cy="363537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 b="1">
                <a:solidFill>
                  <a:schemeClr val="bg1"/>
                </a:solidFill>
                <a:latin typeface="Courier New" panose="02070309020205020404" pitchFamily="49" charset="0"/>
              </a:rPr>
              <a:t>06</a:t>
            </a:r>
            <a:endParaRPr lang="en-US" altLang="en-US" sz="1600">
              <a:solidFill>
                <a:schemeClr val="bg1"/>
              </a:solidFill>
            </a:endParaRPr>
          </a:p>
        </p:txBody>
      </p:sp>
      <p:sp>
        <p:nvSpPr>
          <p:cNvPr id="363571" name="Oval 1075"/>
          <p:cNvSpPr>
            <a:spLocks noChangeAspect="1" noChangeArrowheads="1"/>
          </p:cNvSpPr>
          <p:nvPr/>
        </p:nvSpPr>
        <p:spPr bwMode="auto">
          <a:xfrm>
            <a:off x="6240703" y="2548480"/>
            <a:ext cx="430212" cy="3635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 b="1">
                <a:latin typeface="Courier New" panose="02070309020205020404" pitchFamily="49" charset="0"/>
              </a:rPr>
              <a:t>14</a:t>
            </a:r>
            <a:endParaRPr lang="en-US" altLang="en-US" sz="1600"/>
          </a:p>
        </p:txBody>
      </p:sp>
      <p:sp>
        <p:nvSpPr>
          <p:cNvPr id="363572" name="Oval 1076"/>
          <p:cNvSpPr>
            <a:spLocks noChangeAspect="1" noChangeArrowheads="1"/>
          </p:cNvSpPr>
          <p:nvPr/>
        </p:nvSpPr>
        <p:spPr bwMode="auto">
          <a:xfrm>
            <a:off x="5639041" y="3653380"/>
            <a:ext cx="430213" cy="3635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 b="1">
                <a:latin typeface="Courier New" panose="02070309020205020404" pitchFamily="49" charset="0"/>
              </a:rPr>
              <a:t>78</a:t>
            </a:r>
            <a:endParaRPr lang="en-US" altLang="en-US" sz="1600"/>
          </a:p>
        </p:txBody>
      </p:sp>
      <p:sp>
        <p:nvSpPr>
          <p:cNvPr id="363573" name="Oval 1077"/>
          <p:cNvSpPr>
            <a:spLocks noChangeAspect="1" noChangeArrowheads="1"/>
          </p:cNvSpPr>
          <p:nvPr/>
        </p:nvSpPr>
        <p:spPr bwMode="auto">
          <a:xfrm>
            <a:off x="6847128" y="3701005"/>
            <a:ext cx="430212" cy="3635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 b="1">
                <a:latin typeface="Courier New" panose="02070309020205020404" pitchFamily="49" charset="0"/>
              </a:rPr>
              <a:t>18</a:t>
            </a:r>
            <a:endParaRPr lang="en-US" altLang="en-US" sz="1600"/>
          </a:p>
        </p:txBody>
      </p:sp>
      <p:sp>
        <p:nvSpPr>
          <p:cNvPr id="363574" name="Oval 1078"/>
          <p:cNvSpPr>
            <a:spLocks noChangeAspect="1" noChangeArrowheads="1"/>
          </p:cNvSpPr>
          <p:nvPr/>
        </p:nvSpPr>
        <p:spPr bwMode="auto">
          <a:xfrm>
            <a:off x="6469303" y="4697955"/>
            <a:ext cx="430212" cy="3635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 b="1">
                <a:latin typeface="Courier New" panose="02070309020205020404" pitchFamily="49" charset="0"/>
              </a:rPr>
              <a:t>81</a:t>
            </a:r>
            <a:endParaRPr lang="en-US" altLang="en-US" sz="1600"/>
          </a:p>
        </p:txBody>
      </p:sp>
      <p:sp>
        <p:nvSpPr>
          <p:cNvPr id="363575" name="Oval 1079"/>
          <p:cNvSpPr>
            <a:spLocks noChangeAspect="1" noChangeArrowheads="1"/>
          </p:cNvSpPr>
          <p:nvPr/>
        </p:nvSpPr>
        <p:spPr bwMode="auto">
          <a:xfrm>
            <a:off x="7128116" y="4686844"/>
            <a:ext cx="430213" cy="363537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 b="1">
                <a:latin typeface="Courier New" panose="02070309020205020404" pitchFamily="49" charset="0"/>
              </a:rPr>
              <a:t>77</a:t>
            </a:r>
            <a:endParaRPr lang="en-US" altLang="en-US" sz="1600"/>
          </a:p>
        </p:txBody>
      </p:sp>
      <p:sp>
        <p:nvSpPr>
          <p:cNvPr id="363576" name="Oval 1080"/>
          <p:cNvSpPr>
            <a:spLocks noChangeAspect="1" noChangeArrowheads="1"/>
          </p:cNvSpPr>
          <p:nvPr/>
        </p:nvSpPr>
        <p:spPr bwMode="auto">
          <a:xfrm>
            <a:off x="5886691" y="4686844"/>
            <a:ext cx="430213" cy="363537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 b="1">
                <a:latin typeface="Courier New" panose="02070309020205020404" pitchFamily="49" charset="0"/>
              </a:rPr>
              <a:t>91</a:t>
            </a:r>
            <a:endParaRPr lang="en-US" altLang="en-US" sz="1600"/>
          </a:p>
        </p:txBody>
      </p:sp>
      <p:sp>
        <p:nvSpPr>
          <p:cNvPr id="363577" name="Oval 1081"/>
          <p:cNvSpPr>
            <a:spLocks noChangeAspect="1" noChangeArrowheads="1"/>
          </p:cNvSpPr>
          <p:nvPr/>
        </p:nvSpPr>
        <p:spPr bwMode="auto">
          <a:xfrm flipH="1">
            <a:off x="8755303" y="2621505"/>
            <a:ext cx="430212" cy="3635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 b="1">
                <a:latin typeface="Courier New" panose="02070309020205020404" pitchFamily="49" charset="0"/>
              </a:rPr>
              <a:t>42</a:t>
            </a:r>
            <a:endParaRPr lang="en-US" altLang="en-US" sz="1600"/>
          </a:p>
        </p:txBody>
      </p:sp>
      <p:sp>
        <p:nvSpPr>
          <p:cNvPr id="363578" name="Oval 1082"/>
          <p:cNvSpPr>
            <a:spLocks noChangeAspect="1" noChangeArrowheads="1"/>
          </p:cNvSpPr>
          <p:nvPr/>
        </p:nvSpPr>
        <p:spPr bwMode="auto">
          <a:xfrm flipH="1">
            <a:off x="9364903" y="3701005"/>
            <a:ext cx="430212" cy="3635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 b="1">
                <a:latin typeface="Courier New" panose="02070309020205020404" pitchFamily="49" charset="0"/>
              </a:rPr>
              <a:t>45</a:t>
            </a:r>
            <a:endParaRPr lang="en-US" altLang="en-US" sz="1600">
              <a:solidFill>
                <a:schemeClr val="bg1"/>
              </a:solidFill>
            </a:endParaRPr>
          </a:p>
        </p:txBody>
      </p:sp>
      <p:sp>
        <p:nvSpPr>
          <p:cNvPr id="363579" name="Oval 1083"/>
          <p:cNvSpPr>
            <a:spLocks noChangeAspect="1" noChangeArrowheads="1"/>
          </p:cNvSpPr>
          <p:nvPr/>
        </p:nvSpPr>
        <p:spPr bwMode="auto">
          <a:xfrm flipH="1">
            <a:off x="8096491" y="3701005"/>
            <a:ext cx="430213" cy="3635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 b="1">
                <a:latin typeface="Courier New" panose="02070309020205020404" pitchFamily="49" charset="0"/>
              </a:rPr>
              <a:t>47</a:t>
            </a:r>
            <a:endParaRPr lang="en-US" altLang="en-US" sz="1600"/>
          </a:p>
        </p:txBody>
      </p:sp>
      <p:sp>
        <p:nvSpPr>
          <p:cNvPr id="363580" name="Oval 1084"/>
          <p:cNvSpPr>
            <a:spLocks noChangeAspect="1" noChangeArrowheads="1"/>
          </p:cNvSpPr>
          <p:nvPr/>
        </p:nvSpPr>
        <p:spPr bwMode="auto">
          <a:xfrm flipH="1">
            <a:off x="9060103" y="4707480"/>
            <a:ext cx="430212" cy="3635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 b="1">
                <a:latin typeface="Courier New" panose="02070309020205020404" pitchFamily="49" charset="0"/>
              </a:rPr>
              <a:t>64</a:t>
            </a:r>
            <a:endParaRPr lang="en-US" altLang="en-US" sz="1600"/>
          </a:p>
        </p:txBody>
      </p:sp>
      <p:sp>
        <p:nvSpPr>
          <p:cNvPr id="363581" name="Oval 1085"/>
          <p:cNvSpPr>
            <a:spLocks noChangeAspect="1" noChangeArrowheads="1"/>
          </p:cNvSpPr>
          <p:nvPr/>
        </p:nvSpPr>
        <p:spPr bwMode="auto">
          <a:xfrm flipH="1">
            <a:off x="7764703" y="4696369"/>
            <a:ext cx="430212" cy="363537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 b="1">
                <a:latin typeface="Courier New" panose="02070309020205020404" pitchFamily="49" charset="0"/>
              </a:rPr>
              <a:t>84</a:t>
            </a:r>
            <a:endParaRPr lang="en-US" altLang="en-US" sz="1600"/>
          </a:p>
        </p:txBody>
      </p:sp>
      <p:sp>
        <p:nvSpPr>
          <p:cNvPr id="363582" name="Oval 1086"/>
          <p:cNvSpPr>
            <a:spLocks noChangeAspect="1" noChangeArrowheads="1"/>
          </p:cNvSpPr>
          <p:nvPr/>
        </p:nvSpPr>
        <p:spPr bwMode="auto">
          <a:xfrm flipH="1">
            <a:off x="8374303" y="4707480"/>
            <a:ext cx="430212" cy="3635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 b="1">
                <a:latin typeface="Courier New" panose="02070309020205020404" pitchFamily="49" charset="0"/>
              </a:rPr>
              <a:t>99</a:t>
            </a:r>
            <a:endParaRPr lang="en-US" altLang="en-US" sz="1600"/>
          </a:p>
        </p:txBody>
      </p:sp>
      <p:sp>
        <p:nvSpPr>
          <p:cNvPr id="363583" name="Oval 1087"/>
          <p:cNvSpPr>
            <a:spLocks noChangeAspect="1" noChangeArrowheads="1"/>
          </p:cNvSpPr>
          <p:nvPr/>
        </p:nvSpPr>
        <p:spPr bwMode="auto">
          <a:xfrm>
            <a:off x="5277091" y="4694780"/>
            <a:ext cx="430213" cy="3635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 b="1">
                <a:latin typeface="Courier New" panose="02070309020205020404" pitchFamily="49" charset="0"/>
              </a:rPr>
              <a:t>83</a:t>
            </a:r>
            <a:endParaRPr lang="en-US" altLang="en-US" sz="1600"/>
          </a:p>
        </p:txBody>
      </p:sp>
      <p:cxnSp>
        <p:nvCxnSpPr>
          <p:cNvPr id="363584" name="AutoShape 1088"/>
          <p:cNvCxnSpPr>
            <a:cxnSpLocks noChangeShapeType="1"/>
            <a:stCxn id="363578" idx="3"/>
            <a:endCxn id="363585" idx="0"/>
          </p:cNvCxnSpPr>
          <p:nvPr/>
        </p:nvCxnSpPr>
        <p:spPr bwMode="auto">
          <a:xfrm>
            <a:off x="9733204" y="4018506"/>
            <a:ext cx="130175" cy="6826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63585" name="Oval 1089"/>
          <p:cNvSpPr>
            <a:spLocks noChangeAspect="1" noChangeArrowheads="1"/>
          </p:cNvSpPr>
          <p:nvPr/>
        </p:nvSpPr>
        <p:spPr bwMode="auto">
          <a:xfrm flipH="1">
            <a:off x="9647478" y="4709069"/>
            <a:ext cx="430212" cy="363537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 b="1">
                <a:latin typeface="Courier New" panose="02070309020205020404" pitchFamily="49" charset="0"/>
              </a:rPr>
              <a:t>53</a:t>
            </a:r>
            <a:endParaRPr lang="en-US" altLang="en-US" sz="1600"/>
          </a:p>
        </p:txBody>
      </p:sp>
    </p:spTree>
    <p:extLst>
      <p:ext uri="{BB962C8B-B14F-4D97-AF65-F5344CB8AC3E}">
        <p14:creationId xmlns:p14="http://schemas.microsoft.com/office/powerpoint/2010/main" val="36948569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5599" name="AutoShape 31"/>
          <p:cNvCxnSpPr>
            <a:cxnSpLocks noChangeShapeType="1"/>
            <a:stCxn id="365612" idx="2"/>
            <a:endCxn id="365613" idx="7"/>
          </p:cNvCxnSpPr>
          <p:nvPr/>
        </p:nvCxnSpPr>
        <p:spPr bwMode="auto">
          <a:xfrm flipH="1">
            <a:off x="1572429" y="322604"/>
            <a:ext cx="871538" cy="4778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5600" name="AutoShape 32"/>
          <p:cNvCxnSpPr>
            <a:cxnSpLocks noChangeShapeType="1"/>
            <a:stCxn id="365612" idx="6"/>
            <a:endCxn id="365619" idx="7"/>
          </p:cNvCxnSpPr>
          <p:nvPr/>
        </p:nvCxnSpPr>
        <p:spPr bwMode="auto">
          <a:xfrm>
            <a:off x="2890055" y="322605"/>
            <a:ext cx="893763" cy="5492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5601" name="AutoShape 33"/>
          <p:cNvCxnSpPr>
            <a:cxnSpLocks noChangeShapeType="1"/>
            <a:stCxn id="365613" idx="3"/>
            <a:endCxn id="365614" idx="0"/>
          </p:cNvCxnSpPr>
          <p:nvPr/>
        </p:nvCxnSpPr>
        <p:spPr bwMode="auto">
          <a:xfrm flipH="1">
            <a:off x="819955" y="1071905"/>
            <a:ext cx="449263" cy="7794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5602" name="AutoShape 34"/>
          <p:cNvCxnSpPr>
            <a:cxnSpLocks noChangeShapeType="1"/>
            <a:stCxn id="365613" idx="5"/>
            <a:endCxn id="365615" idx="0"/>
          </p:cNvCxnSpPr>
          <p:nvPr/>
        </p:nvCxnSpPr>
        <p:spPr bwMode="auto">
          <a:xfrm>
            <a:off x="1572430" y="1071904"/>
            <a:ext cx="455613" cy="8270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5603" name="AutoShape 35"/>
          <p:cNvCxnSpPr>
            <a:cxnSpLocks noChangeShapeType="1"/>
            <a:stCxn id="365614" idx="5"/>
            <a:endCxn id="365618" idx="0"/>
          </p:cNvCxnSpPr>
          <p:nvPr/>
        </p:nvCxnSpPr>
        <p:spPr bwMode="auto">
          <a:xfrm>
            <a:off x="970768" y="2176805"/>
            <a:ext cx="96837" cy="7080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5604" name="AutoShape 36"/>
          <p:cNvCxnSpPr>
            <a:cxnSpLocks noChangeShapeType="1"/>
            <a:stCxn id="365615" idx="3"/>
            <a:endCxn id="365616" idx="0"/>
          </p:cNvCxnSpPr>
          <p:nvPr/>
        </p:nvCxnSpPr>
        <p:spPr bwMode="auto">
          <a:xfrm flipH="1">
            <a:off x="1650218" y="2224430"/>
            <a:ext cx="225425" cy="67151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5605" name="AutoShape 37"/>
          <p:cNvCxnSpPr>
            <a:cxnSpLocks noChangeShapeType="1"/>
            <a:stCxn id="365615" idx="5"/>
            <a:endCxn id="365617" idx="0"/>
          </p:cNvCxnSpPr>
          <p:nvPr/>
        </p:nvCxnSpPr>
        <p:spPr bwMode="auto">
          <a:xfrm>
            <a:off x="2178855" y="2224429"/>
            <a:ext cx="130175" cy="6604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5606" name="AutoShape 38"/>
          <p:cNvCxnSpPr>
            <a:cxnSpLocks noChangeShapeType="1"/>
            <a:stCxn id="365614" idx="3"/>
            <a:endCxn id="365625" idx="0"/>
          </p:cNvCxnSpPr>
          <p:nvPr/>
        </p:nvCxnSpPr>
        <p:spPr bwMode="auto">
          <a:xfrm flipH="1">
            <a:off x="458004" y="2176805"/>
            <a:ext cx="209550" cy="7159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5607" name="AutoShape 39"/>
          <p:cNvCxnSpPr>
            <a:cxnSpLocks noChangeShapeType="1"/>
            <a:stCxn id="365619" idx="3"/>
            <a:endCxn id="365620" idx="0"/>
          </p:cNvCxnSpPr>
          <p:nvPr/>
        </p:nvCxnSpPr>
        <p:spPr bwMode="auto">
          <a:xfrm>
            <a:off x="4088617" y="1144930"/>
            <a:ext cx="457200" cy="7540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5608" name="AutoShape 40"/>
          <p:cNvCxnSpPr>
            <a:cxnSpLocks noChangeShapeType="1"/>
            <a:stCxn id="365619" idx="5"/>
            <a:endCxn id="365621" idx="0"/>
          </p:cNvCxnSpPr>
          <p:nvPr/>
        </p:nvCxnSpPr>
        <p:spPr bwMode="auto">
          <a:xfrm flipH="1">
            <a:off x="3277405" y="1144930"/>
            <a:ext cx="506413" cy="7540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5609" name="AutoShape 41"/>
          <p:cNvCxnSpPr>
            <a:cxnSpLocks noChangeShapeType="1"/>
            <a:stCxn id="365620" idx="5"/>
            <a:endCxn id="365622" idx="0"/>
          </p:cNvCxnSpPr>
          <p:nvPr/>
        </p:nvCxnSpPr>
        <p:spPr bwMode="auto">
          <a:xfrm flipH="1">
            <a:off x="4241017" y="2224429"/>
            <a:ext cx="152400" cy="6810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5610" name="AutoShape 42"/>
          <p:cNvCxnSpPr>
            <a:cxnSpLocks noChangeShapeType="1"/>
            <a:stCxn id="365621" idx="3"/>
            <a:endCxn id="365624" idx="0"/>
          </p:cNvCxnSpPr>
          <p:nvPr/>
        </p:nvCxnSpPr>
        <p:spPr bwMode="auto">
          <a:xfrm>
            <a:off x="3429805" y="2224429"/>
            <a:ext cx="125413" cy="6810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5611" name="AutoShape 43"/>
          <p:cNvCxnSpPr>
            <a:cxnSpLocks noChangeShapeType="1"/>
            <a:stCxn id="365621" idx="5"/>
            <a:endCxn id="365623" idx="0"/>
          </p:cNvCxnSpPr>
          <p:nvPr/>
        </p:nvCxnSpPr>
        <p:spPr bwMode="auto">
          <a:xfrm flipH="1">
            <a:off x="2945618" y="2224430"/>
            <a:ext cx="179387" cy="6699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65612" name="Oval 44"/>
          <p:cNvSpPr>
            <a:spLocks noChangeAspect="1" noChangeArrowheads="1"/>
          </p:cNvSpPr>
          <p:nvPr/>
        </p:nvSpPr>
        <p:spPr bwMode="auto">
          <a:xfrm>
            <a:off x="2451905" y="140043"/>
            <a:ext cx="430213" cy="363537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 b="1">
                <a:solidFill>
                  <a:schemeClr val="bg1"/>
                </a:solidFill>
                <a:latin typeface="Courier New" panose="02070309020205020404" pitchFamily="49" charset="0"/>
              </a:rPr>
              <a:t>53</a:t>
            </a:r>
            <a:endParaRPr lang="en-US" altLang="en-US" sz="1600">
              <a:solidFill>
                <a:schemeClr val="bg1"/>
              </a:solidFill>
            </a:endParaRPr>
          </a:p>
        </p:txBody>
      </p:sp>
      <p:sp>
        <p:nvSpPr>
          <p:cNvPr id="365613" name="Oval 45"/>
          <p:cNvSpPr>
            <a:spLocks noChangeAspect="1" noChangeArrowheads="1"/>
          </p:cNvSpPr>
          <p:nvPr/>
        </p:nvSpPr>
        <p:spPr bwMode="auto">
          <a:xfrm>
            <a:off x="1205717" y="754404"/>
            <a:ext cx="430212" cy="3635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 b="1">
                <a:latin typeface="Courier New" panose="02070309020205020404" pitchFamily="49" charset="0"/>
              </a:rPr>
              <a:t>14</a:t>
            </a:r>
            <a:endParaRPr lang="en-US" altLang="en-US" sz="1600"/>
          </a:p>
        </p:txBody>
      </p:sp>
      <p:sp>
        <p:nvSpPr>
          <p:cNvPr id="365614" name="Oval 46"/>
          <p:cNvSpPr>
            <a:spLocks noChangeAspect="1" noChangeArrowheads="1"/>
          </p:cNvSpPr>
          <p:nvPr/>
        </p:nvSpPr>
        <p:spPr bwMode="auto">
          <a:xfrm>
            <a:off x="604055" y="1859304"/>
            <a:ext cx="430213" cy="3635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 b="1">
                <a:latin typeface="Courier New" panose="02070309020205020404" pitchFamily="49" charset="0"/>
              </a:rPr>
              <a:t>78</a:t>
            </a:r>
            <a:endParaRPr lang="en-US" altLang="en-US" sz="1600"/>
          </a:p>
        </p:txBody>
      </p:sp>
      <p:sp>
        <p:nvSpPr>
          <p:cNvPr id="365615" name="Oval 47"/>
          <p:cNvSpPr>
            <a:spLocks noChangeAspect="1" noChangeArrowheads="1"/>
          </p:cNvSpPr>
          <p:nvPr/>
        </p:nvSpPr>
        <p:spPr bwMode="auto">
          <a:xfrm>
            <a:off x="1812142" y="1906929"/>
            <a:ext cx="430212" cy="3635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 b="1">
                <a:latin typeface="Courier New" panose="02070309020205020404" pitchFamily="49" charset="0"/>
              </a:rPr>
              <a:t>18</a:t>
            </a:r>
            <a:endParaRPr lang="en-US" altLang="en-US" sz="1600"/>
          </a:p>
        </p:txBody>
      </p:sp>
      <p:sp>
        <p:nvSpPr>
          <p:cNvPr id="365616" name="Oval 48"/>
          <p:cNvSpPr>
            <a:spLocks noChangeAspect="1" noChangeArrowheads="1"/>
          </p:cNvSpPr>
          <p:nvPr/>
        </p:nvSpPr>
        <p:spPr bwMode="auto">
          <a:xfrm>
            <a:off x="1434317" y="2903879"/>
            <a:ext cx="430212" cy="3635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 b="1">
                <a:latin typeface="Courier New" panose="02070309020205020404" pitchFamily="49" charset="0"/>
              </a:rPr>
              <a:t>81</a:t>
            </a:r>
            <a:endParaRPr lang="en-US" altLang="en-US" sz="1600"/>
          </a:p>
        </p:txBody>
      </p:sp>
      <p:sp>
        <p:nvSpPr>
          <p:cNvPr id="365617" name="Oval 49"/>
          <p:cNvSpPr>
            <a:spLocks noChangeAspect="1" noChangeArrowheads="1"/>
          </p:cNvSpPr>
          <p:nvPr/>
        </p:nvSpPr>
        <p:spPr bwMode="auto">
          <a:xfrm>
            <a:off x="2093130" y="2892768"/>
            <a:ext cx="430213" cy="363537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 b="1">
                <a:latin typeface="Courier New" panose="02070309020205020404" pitchFamily="49" charset="0"/>
              </a:rPr>
              <a:t>77</a:t>
            </a:r>
            <a:endParaRPr lang="en-US" altLang="en-US" sz="1600"/>
          </a:p>
        </p:txBody>
      </p:sp>
      <p:sp>
        <p:nvSpPr>
          <p:cNvPr id="365618" name="Oval 50"/>
          <p:cNvSpPr>
            <a:spLocks noChangeAspect="1" noChangeArrowheads="1"/>
          </p:cNvSpPr>
          <p:nvPr/>
        </p:nvSpPr>
        <p:spPr bwMode="auto">
          <a:xfrm>
            <a:off x="851705" y="2892768"/>
            <a:ext cx="430213" cy="363537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 b="1">
                <a:latin typeface="Courier New" panose="02070309020205020404" pitchFamily="49" charset="0"/>
              </a:rPr>
              <a:t>91</a:t>
            </a:r>
            <a:endParaRPr lang="en-US" altLang="en-US" sz="1600"/>
          </a:p>
        </p:txBody>
      </p:sp>
      <p:sp>
        <p:nvSpPr>
          <p:cNvPr id="365619" name="Oval 51"/>
          <p:cNvSpPr>
            <a:spLocks noChangeAspect="1" noChangeArrowheads="1"/>
          </p:cNvSpPr>
          <p:nvPr/>
        </p:nvSpPr>
        <p:spPr bwMode="auto">
          <a:xfrm flipH="1">
            <a:off x="3720317" y="827429"/>
            <a:ext cx="430212" cy="3635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 b="1">
                <a:latin typeface="Courier New" panose="02070309020205020404" pitchFamily="49" charset="0"/>
              </a:rPr>
              <a:t>42</a:t>
            </a:r>
            <a:endParaRPr lang="en-US" altLang="en-US" sz="1600"/>
          </a:p>
        </p:txBody>
      </p:sp>
      <p:sp>
        <p:nvSpPr>
          <p:cNvPr id="365620" name="Oval 52"/>
          <p:cNvSpPr>
            <a:spLocks noChangeAspect="1" noChangeArrowheads="1"/>
          </p:cNvSpPr>
          <p:nvPr/>
        </p:nvSpPr>
        <p:spPr bwMode="auto">
          <a:xfrm flipH="1">
            <a:off x="4329917" y="1906929"/>
            <a:ext cx="430212" cy="3635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 b="1">
                <a:latin typeface="Courier New" panose="02070309020205020404" pitchFamily="49" charset="0"/>
              </a:rPr>
              <a:t>45</a:t>
            </a:r>
            <a:endParaRPr lang="en-US" altLang="en-US" sz="1600">
              <a:solidFill>
                <a:schemeClr val="bg1"/>
              </a:solidFill>
            </a:endParaRPr>
          </a:p>
        </p:txBody>
      </p:sp>
      <p:sp>
        <p:nvSpPr>
          <p:cNvPr id="365621" name="Oval 53"/>
          <p:cNvSpPr>
            <a:spLocks noChangeAspect="1" noChangeArrowheads="1"/>
          </p:cNvSpPr>
          <p:nvPr/>
        </p:nvSpPr>
        <p:spPr bwMode="auto">
          <a:xfrm flipH="1">
            <a:off x="3061505" y="1906929"/>
            <a:ext cx="430213" cy="3635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 b="1">
                <a:latin typeface="Courier New" panose="02070309020205020404" pitchFamily="49" charset="0"/>
              </a:rPr>
              <a:t>47</a:t>
            </a:r>
            <a:endParaRPr lang="en-US" altLang="en-US" sz="1600"/>
          </a:p>
        </p:txBody>
      </p:sp>
      <p:sp>
        <p:nvSpPr>
          <p:cNvPr id="365622" name="Oval 54"/>
          <p:cNvSpPr>
            <a:spLocks noChangeAspect="1" noChangeArrowheads="1"/>
          </p:cNvSpPr>
          <p:nvPr/>
        </p:nvSpPr>
        <p:spPr bwMode="auto">
          <a:xfrm flipH="1">
            <a:off x="4025117" y="2913404"/>
            <a:ext cx="430212" cy="3635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 b="1">
                <a:latin typeface="Courier New" panose="02070309020205020404" pitchFamily="49" charset="0"/>
              </a:rPr>
              <a:t>64</a:t>
            </a:r>
            <a:endParaRPr lang="en-US" altLang="en-US" sz="1600"/>
          </a:p>
        </p:txBody>
      </p:sp>
      <p:sp>
        <p:nvSpPr>
          <p:cNvPr id="365623" name="Oval 55"/>
          <p:cNvSpPr>
            <a:spLocks noChangeAspect="1" noChangeArrowheads="1"/>
          </p:cNvSpPr>
          <p:nvPr/>
        </p:nvSpPr>
        <p:spPr bwMode="auto">
          <a:xfrm flipH="1">
            <a:off x="2729717" y="2902293"/>
            <a:ext cx="430212" cy="363537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 b="1">
                <a:latin typeface="Courier New" panose="02070309020205020404" pitchFamily="49" charset="0"/>
              </a:rPr>
              <a:t>84</a:t>
            </a:r>
            <a:endParaRPr lang="en-US" altLang="en-US" sz="1600"/>
          </a:p>
        </p:txBody>
      </p:sp>
      <p:sp>
        <p:nvSpPr>
          <p:cNvPr id="365624" name="Oval 56"/>
          <p:cNvSpPr>
            <a:spLocks noChangeAspect="1" noChangeArrowheads="1"/>
          </p:cNvSpPr>
          <p:nvPr/>
        </p:nvSpPr>
        <p:spPr bwMode="auto">
          <a:xfrm flipH="1">
            <a:off x="3339317" y="2913404"/>
            <a:ext cx="430212" cy="3635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 b="1">
                <a:latin typeface="Courier New" panose="02070309020205020404" pitchFamily="49" charset="0"/>
              </a:rPr>
              <a:t>99</a:t>
            </a:r>
            <a:endParaRPr lang="en-US" altLang="en-US" sz="1600"/>
          </a:p>
        </p:txBody>
      </p:sp>
      <p:sp>
        <p:nvSpPr>
          <p:cNvPr id="365625" name="Oval 57"/>
          <p:cNvSpPr>
            <a:spLocks noChangeAspect="1" noChangeArrowheads="1"/>
          </p:cNvSpPr>
          <p:nvPr/>
        </p:nvSpPr>
        <p:spPr bwMode="auto">
          <a:xfrm>
            <a:off x="242105" y="2900704"/>
            <a:ext cx="430213" cy="3635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 b="1">
                <a:latin typeface="Courier New" panose="02070309020205020404" pitchFamily="49" charset="0"/>
              </a:rPr>
              <a:t>83</a:t>
            </a:r>
            <a:endParaRPr lang="en-US" altLang="en-US" sz="1600"/>
          </a:p>
        </p:txBody>
      </p:sp>
      <p:cxnSp>
        <p:nvCxnSpPr>
          <p:cNvPr id="365626" name="AutoShape 58"/>
          <p:cNvCxnSpPr>
            <a:cxnSpLocks noChangeShapeType="1"/>
            <a:stCxn id="365620" idx="3"/>
            <a:endCxn id="365627" idx="0"/>
          </p:cNvCxnSpPr>
          <p:nvPr/>
        </p:nvCxnSpPr>
        <p:spPr bwMode="auto">
          <a:xfrm>
            <a:off x="4698218" y="2224430"/>
            <a:ext cx="130175" cy="6826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65627" name="Oval 59" descr="Outlined diamond"/>
          <p:cNvSpPr>
            <a:spLocks noChangeAspect="1" noChangeArrowheads="1"/>
          </p:cNvSpPr>
          <p:nvPr/>
        </p:nvSpPr>
        <p:spPr bwMode="auto">
          <a:xfrm flipH="1">
            <a:off x="4612492" y="2914993"/>
            <a:ext cx="430212" cy="363537"/>
          </a:xfrm>
          <a:prstGeom prst="ellipse">
            <a:avLst/>
          </a:prstGeom>
          <a:pattFill prst="openDmnd">
            <a:fgClr>
              <a:schemeClr val="tx2"/>
            </a:fgClr>
            <a:bgClr>
              <a:srgbClr val="FFFFFF"/>
            </a:bgClr>
          </a:patt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 b="1">
                <a:latin typeface="Courier New" panose="02070309020205020404" pitchFamily="49" charset="0"/>
              </a:rPr>
              <a:t>06</a:t>
            </a:r>
            <a:endParaRPr lang="en-US" altLang="en-US" sz="1600"/>
          </a:p>
        </p:txBody>
      </p:sp>
      <p:cxnSp>
        <p:nvCxnSpPr>
          <p:cNvPr id="34" name="AutoShape 32"/>
          <p:cNvCxnSpPr>
            <a:cxnSpLocks noChangeShapeType="1"/>
            <a:stCxn id="47" idx="2"/>
            <a:endCxn id="48" idx="7"/>
          </p:cNvCxnSpPr>
          <p:nvPr/>
        </p:nvCxnSpPr>
        <p:spPr bwMode="auto">
          <a:xfrm flipH="1">
            <a:off x="7313470" y="322600"/>
            <a:ext cx="871538" cy="4778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5" name="AutoShape 33"/>
          <p:cNvCxnSpPr>
            <a:cxnSpLocks noChangeShapeType="1"/>
            <a:stCxn id="47" idx="6"/>
            <a:endCxn id="54" idx="7"/>
          </p:cNvCxnSpPr>
          <p:nvPr/>
        </p:nvCxnSpPr>
        <p:spPr bwMode="auto">
          <a:xfrm>
            <a:off x="8631096" y="322601"/>
            <a:ext cx="893763" cy="5492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" name="AutoShape 34"/>
          <p:cNvCxnSpPr>
            <a:cxnSpLocks noChangeShapeType="1"/>
            <a:stCxn id="48" idx="3"/>
            <a:endCxn id="49" idx="0"/>
          </p:cNvCxnSpPr>
          <p:nvPr/>
        </p:nvCxnSpPr>
        <p:spPr bwMode="auto">
          <a:xfrm flipH="1">
            <a:off x="6560996" y="1071901"/>
            <a:ext cx="449263" cy="7794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" name="AutoShape 35"/>
          <p:cNvCxnSpPr>
            <a:cxnSpLocks noChangeShapeType="1"/>
            <a:stCxn id="48" idx="5"/>
            <a:endCxn id="50" idx="0"/>
          </p:cNvCxnSpPr>
          <p:nvPr/>
        </p:nvCxnSpPr>
        <p:spPr bwMode="auto">
          <a:xfrm>
            <a:off x="7313471" y="1071900"/>
            <a:ext cx="455613" cy="8270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8" name="AutoShape 36"/>
          <p:cNvCxnSpPr>
            <a:cxnSpLocks noChangeShapeType="1"/>
            <a:stCxn id="49" idx="5"/>
            <a:endCxn id="53" idx="0"/>
          </p:cNvCxnSpPr>
          <p:nvPr/>
        </p:nvCxnSpPr>
        <p:spPr bwMode="auto">
          <a:xfrm>
            <a:off x="6711809" y="2176801"/>
            <a:ext cx="96837" cy="7080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9" name="AutoShape 37"/>
          <p:cNvCxnSpPr>
            <a:cxnSpLocks noChangeShapeType="1"/>
            <a:stCxn id="50" idx="3"/>
            <a:endCxn id="51" idx="0"/>
          </p:cNvCxnSpPr>
          <p:nvPr/>
        </p:nvCxnSpPr>
        <p:spPr bwMode="auto">
          <a:xfrm flipH="1">
            <a:off x="7391259" y="2224426"/>
            <a:ext cx="225425" cy="67151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0" name="AutoShape 38"/>
          <p:cNvCxnSpPr>
            <a:cxnSpLocks noChangeShapeType="1"/>
            <a:stCxn id="50" idx="5"/>
            <a:endCxn id="52" idx="0"/>
          </p:cNvCxnSpPr>
          <p:nvPr/>
        </p:nvCxnSpPr>
        <p:spPr bwMode="auto">
          <a:xfrm>
            <a:off x="7919896" y="2224425"/>
            <a:ext cx="130175" cy="6604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1" name="AutoShape 39"/>
          <p:cNvCxnSpPr>
            <a:cxnSpLocks noChangeShapeType="1"/>
            <a:stCxn id="49" idx="3"/>
            <a:endCxn id="60" idx="0"/>
          </p:cNvCxnSpPr>
          <p:nvPr/>
        </p:nvCxnSpPr>
        <p:spPr bwMode="auto">
          <a:xfrm flipH="1">
            <a:off x="6199045" y="2176801"/>
            <a:ext cx="209550" cy="7159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2" name="AutoShape 40"/>
          <p:cNvCxnSpPr>
            <a:cxnSpLocks noChangeShapeType="1"/>
            <a:stCxn id="54" idx="3"/>
            <a:endCxn id="55" idx="0"/>
          </p:cNvCxnSpPr>
          <p:nvPr/>
        </p:nvCxnSpPr>
        <p:spPr bwMode="auto">
          <a:xfrm>
            <a:off x="9829658" y="1144926"/>
            <a:ext cx="457200" cy="7540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3" name="AutoShape 41"/>
          <p:cNvCxnSpPr>
            <a:cxnSpLocks noChangeShapeType="1"/>
            <a:stCxn id="54" idx="5"/>
            <a:endCxn id="56" idx="0"/>
          </p:cNvCxnSpPr>
          <p:nvPr/>
        </p:nvCxnSpPr>
        <p:spPr bwMode="auto">
          <a:xfrm flipH="1">
            <a:off x="9018446" y="1144926"/>
            <a:ext cx="506413" cy="7540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" name="AutoShape 42"/>
          <p:cNvCxnSpPr>
            <a:cxnSpLocks noChangeShapeType="1"/>
            <a:stCxn id="55" idx="5"/>
            <a:endCxn id="57" idx="0"/>
          </p:cNvCxnSpPr>
          <p:nvPr/>
        </p:nvCxnSpPr>
        <p:spPr bwMode="auto">
          <a:xfrm flipH="1">
            <a:off x="9982058" y="2224425"/>
            <a:ext cx="152400" cy="6810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" name="AutoShape 43"/>
          <p:cNvCxnSpPr>
            <a:cxnSpLocks noChangeShapeType="1"/>
            <a:stCxn id="56" idx="3"/>
            <a:endCxn id="59" idx="0"/>
          </p:cNvCxnSpPr>
          <p:nvPr/>
        </p:nvCxnSpPr>
        <p:spPr bwMode="auto">
          <a:xfrm>
            <a:off x="9170846" y="2224425"/>
            <a:ext cx="125413" cy="6810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6" name="AutoShape 44"/>
          <p:cNvCxnSpPr>
            <a:cxnSpLocks noChangeShapeType="1"/>
            <a:stCxn id="56" idx="5"/>
            <a:endCxn id="58" idx="0"/>
          </p:cNvCxnSpPr>
          <p:nvPr/>
        </p:nvCxnSpPr>
        <p:spPr bwMode="auto">
          <a:xfrm flipH="1">
            <a:off x="8686659" y="2224426"/>
            <a:ext cx="179387" cy="6699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" name="Oval 45"/>
          <p:cNvSpPr>
            <a:spLocks noChangeAspect="1" noChangeArrowheads="1"/>
          </p:cNvSpPr>
          <p:nvPr/>
        </p:nvSpPr>
        <p:spPr bwMode="auto">
          <a:xfrm>
            <a:off x="8192946" y="140039"/>
            <a:ext cx="430213" cy="363537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 b="1">
                <a:solidFill>
                  <a:schemeClr val="bg1"/>
                </a:solidFill>
                <a:latin typeface="Courier New" panose="02070309020205020404" pitchFamily="49" charset="0"/>
              </a:rPr>
              <a:t>53</a:t>
            </a:r>
            <a:endParaRPr lang="en-US" altLang="en-US" sz="1600">
              <a:solidFill>
                <a:schemeClr val="bg1"/>
              </a:solidFill>
            </a:endParaRPr>
          </a:p>
        </p:txBody>
      </p:sp>
      <p:sp>
        <p:nvSpPr>
          <p:cNvPr id="48" name="Oval 46"/>
          <p:cNvSpPr>
            <a:spLocks noChangeAspect="1" noChangeArrowheads="1"/>
          </p:cNvSpPr>
          <p:nvPr/>
        </p:nvSpPr>
        <p:spPr bwMode="auto">
          <a:xfrm>
            <a:off x="6946758" y="754400"/>
            <a:ext cx="430212" cy="3635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 b="1">
                <a:latin typeface="Courier New" panose="02070309020205020404" pitchFamily="49" charset="0"/>
              </a:rPr>
              <a:t>14</a:t>
            </a:r>
            <a:endParaRPr lang="en-US" altLang="en-US" sz="1600"/>
          </a:p>
        </p:txBody>
      </p:sp>
      <p:sp>
        <p:nvSpPr>
          <p:cNvPr id="49" name="Oval 47"/>
          <p:cNvSpPr>
            <a:spLocks noChangeAspect="1" noChangeArrowheads="1"/>
          </p:cNvSpPr>
          <p:nvPr/>
        </p:nvSpPr>
        <p:spPr bwMode="auto">
          <a:xfrm>
            <a:off x="6345096" y="1859300"/>
            <a:ext cx="430213" cy="3635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 b="1">
                <a:latin typeface="Courier New" panose="02070309020205020404" pitchFamily="49" charset="0"/>
              </a:rPr>
              <a:t>78</a:t>
            </a:r>
            <a:endParaRPr lang="en-US" altLang="en-US" sz="1600"/>
          </a:p>
        </p:txBody>
      </p:sp>
      <p:sp>
        <p:nvSpPr>
          <p:cNvPr id="50" name="Oval 48"/>
          <p:cNvSpPr>
            <a:spLocks noChangeAspect="1" noChangeArrowheads="1"/>
          </p:cNvSpPr>
          <p:nvPr/>
        </p:nvSpPr>
        <p:spPr bwMode="auto">
          <a:xfrm>
            <a:off x="7553183" y="1906925"/>
            <a:ext cx="430212" cy="3635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 b="1">
                <a:latin typeface="Courier New" panose="02070309020205020404" pitchFamily="49" charset="0"/>
              </a:rPr>
              <a:t>18</a:t>
            </a:r>
            <a:endParaRPr lang="en-US" altLang="en-US" sz="1600"/>
          </a:p>
        </p:txBody>
      </p:sp>
      <p:sp>
        <p:nvSpPr>
          <p:cNvPr id="51" name="Oval 49"/>
          <p:cNvSpPr>
            <a:spLocks noChangeAspect="1" noChangeArrowheads="1"/>
          </p:cNvSpPr>
          <p:nvPr/>
        </p:nvSpPr>
        <p:spPr bwMode="auto">
          <a:xfrm>
            <a:off x="7175358" y="2903875"/>
            <a:ext cx="430212" cy="3635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 b="1">
                <a:latin typeface="Courier New" panose="02070309020205020404" pitchFamily="49" charset="0"/>
              </a:rPr>
              <a:t>81</a:t>
            </a:r>
            <a:endParaRPr lang="en-US" altLang="en-US" sz="1600"/>
          </a:p>
        </p:txBody>
      </p:sp>
      <p:sp>
        <p:nvSpPr>
          <p:cNvPr id="52" name="Oval 50"/>
          <p:cNvSpPr>
            <a:spLocks noChangeAspect="1" noChangeArrowheads="1"/>
          </p:cNvSpPr>
          <p:nvPr/>
        </p:nvSpPr>
        <p:spPr bwMode="auto">
          <a:xfrm>
            <a:off x="7834171" y="2892764"/>
            <a:ext cx="430213" cy="363537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 b="1">
                <a:latin typeface="Courier New" panose="02070309020205020404" pitchFamily="49" charset="0"/>
              </a:rPr>
              <a:t>77</a:t>
            </a:r>
            <a:endParaRPr lang="en-US" altLang="en-US" sz="1600"/>
          </a:p>
        </p:txBody>
      </p:sp>
      <p:sp>
        <p:nvSpPr>
          <p:cNvPr id="53" name="Oval 51"/>
          <p:cNvSpPr>
            <a:spLocks noChangeAspect="1" noChangeArrowheads="1"/>
          </p:cNvSpPr>
          <p:nvPr/>
        </p:nvSpPr>
        <p:spPr bwMode="auto">
          <a:xfrm>
            <a:off x="6592746" y="2892764"/>
            <a:ext cx="430213" cy="363537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 b="1">
                <a:latin typeface="Courier New" panose="02070309020205020404" pitchFamily="49" charset="0"/>
              </a:rPr>
              <a:t>91</a:t>
            </a:r>
            <a:endParaRPr lang="en-US" altLang="en-US" sz="1600"/>
          </a:p>
        </p:txBody>
      </p:sp>
      <p:sp>
        <p:nvSpPr>
          <p:cNvPr id="54" name="Oval 52"/>
          <p:cNvSpPr>
            <a:spLocks noChangeAspect="1" noChangeArrowheads="1"/>
          </p:cNvSpPr>
          <p:nvPr/>
        </p:nvSpPr>
        <p:spPr bwMode="auto">
          <a:xfrm flipH="1">
            <a:off x="9461358" y="827425"/>
            <a:ext cx="430212" cy="3635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 b="1">
                <a:latin typeface="Courier New" panose="02070309020205020404" pitchFamily="49" charset="0"/>
              </a:rPr>
              <a:t>42</a:t>
            </a:r>
            <a:endParaRPr lang="en-US" altLang="en-US" sz="1600"/>
          </a:p>
        </p:txBody>
      </p:sp>
      <p:sp>
        <p:nvSpPr>
          <p:cNvPr id="55" name="Oval 53"/>
          <p:cNvSpPr>
            <a:spLocks noChangeAspect="1" noChangeArrowheads="1"/>
          </p:cNvSpPr>
          <p:nvPr/>
        </p:nvSpPr>
        <p:spPr bwMode="auto">
          <a:xfrm flipH="1">
            <a:off x="10070958" y="1906925"/>
            <a:ext cx="430212" cy="3635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 b="1">
                <a:latin typeface="Courier New" panose="02070309020205020404" pitchFamily="49" charset="0"/>
              </a:rPr>
              <a:t>45</a:t>
            </a:r>
            <a:endParaRPr lang="en-US" altLang="en-US" sz="1600">
              <a:solidFill>
                <a:schemeClr val="bg1"/>
              </a:solidFill>
            </a:endParaRPr>
          </a:p>
        </p:txBody>
      </p:sp>
      <p:sp>
        <p:nvSpPr>
          <p:cNvPr id="56" name="Oval 54"/>
          <p:cNvSpPr>
            <a:spLocks noChangeAspect="1" noChangeArrowheads="1"/>
          </p:cNvSpPr>
          <p:nvPr/>
        </p:nvSpPr>
        <p:spPr bwMode="auto">
          <a:xfrm flipH="1">
            <a:off x="8802546" y="1906925"/>
            <a:ext cx="430213" cy="3635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 b="1">
                <a:latin typeface="Courier New" panose="02070309020205020404" pitchFamily="49" charset="0"/>
              </a:rPr>
              <a:t>47</a:t>
            </a:r>
            <a:endParaRPr lang="en-US" altLang="en-US" sz="1600"/>
          </a:p>
        </p:txBody>
      </p:sp>
      <p:sp>
        <p:nvSpPr>
          <p:cNvPr id="57" name="Oval 55"/>
          <p:cNvSpPr>
            <a:spLocks noChangeAspect="1" noChangeArrowheads="1"/>
          </p:cNvSpPr>
          <p:nvPr/>
        </p:nvSpPr>
        <p:spPr bwMode="auto">
          <a:xfrm flipH="1">
            <a:off x="9766158" y="2913400"/>
            <a:ext cx="430212" cy="3635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 b="1">
                <a:latin typeface="Courier New" panose="02070309020205020404" pitchFamily="49" charset="0"/>
              </a:rPr>
              <a:t>64</a:t>
            </a:r>
            <a:endParaRPr lang="en-US" altLang="en-US" sz="1600"/>
          </a:p>
        </p:txBody>
      </p:sp>
      <p:sp>
        <p:nvSpPr>
          <p:cNvPr id="58" name="Oval 56"/>
          <p:cNvSpPr>
            <a:spLocks noChangeAspect="1" noChangeArrowheads="1"/>
          </p:cNvSpPr>
          <p:nvPr/>
        </p:nvSpPr>
        <p:spPr bwMode="auto">
          <a:xfrm flipH="1">
            <a:off x="8470758" y="2902289"/>
            <a:ext cx="430212" cy="363537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 b="1">
                <a:latin typeface="Courier New" panose="02070309020205020404" pitchFamily="49" charset="0"/>
              </a:rPr>
              <a:t>84</a:t>
            </a:r>
            <a:endParaRPr lang="en-US" altLang="en-US" sz="1600"/>
          </a:p>
        </p:txBody>
      </p:sp>
      <p:sp>
        <p:nvSpPr>
          <p:cNvPr id="59" name="Oval 57"/>
          <p:cNvSpPr>
            <a:spLocks noChangeAspect="1" noChangeArrowheads="1"/>
          </p:cNvSpPr>
          <p:nvPr/>
        </p:nvSpPr>
        <p:spPr bwMode="auto">
          <a:xfrm flipH="1">
            <a:off x="9080358" y="2913400"/>
            <a:ext cx="430212" cy="3635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 b="1">
                <a:latin typeface="Courier New" panose="02070309020205020404" pitchFamily="49" charset="0"/>
              </a:rPr>
              <a:t>99</a:t>
            </a:r>
            <a:endParaRPr lang="en-US" altLang="en-US" sz="1600"/>
          </a:p>
        </p:txBody>
      </p:sp>
      <p:sp>
        <p:nvSpPr>
          <p:cNvPr id="60" name="Oval 58"/>
          <p:cNvSpPr>
            <a:spLocks noChangeAspect="1" noChangeArrowheads="1"/>
          </p:cNvSpPr>
          <p:nvPr/>
        </p:nvSpPr>
        <p:spPr bwMode="auto">
          <a:xfrm>
            <a:off x="5983146" y="2900700"/>
            <a:ext cx="430213" cy="3635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 b="1">
                <a:latin typeface="Courier New" panose="02070309020205020404" pitchFamily="49" charset="0"/>
              </a:rPr>
              <a:t>83</a:t>
            </a:r>
            <a:endParaRPr lang="en-US" altLang="en-US" sz="1600"/>
          </a:p>
        </p:txBody>
      </p:sp>
      <p:cxnSp>
        <p:nvCxnSpPr>
          <p:cNvPr id="61" name="AutoShape 32"/>
          <p:cNvCxnSpPr>
            <a:cxnSpLocks noChangeShapeType="1"/>
            <a:endCxn id="75" idx="7"/>
          </p:cNvCxnSpPr>
          <p:nvPr/>
        </p:nvCxnSpPr>
        <p:spPr bwMode="auto">
          <a:xfrm flipH="1">
            <a:off x="1699752" y="3575093"/>
            <a:ext cx="871538" cy="4778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2" name="AutoShape 33"/>
          <p:cNvCxnSpPr>
            <a:cxnSpLocks noChangeShapeType="1"/>
            <a:endCxn id="81" idx="7"/>
          </p:cNvCxnSpPr>
          <p:nvPr/>
        </p:nvCxnSpPr>
        <p:spPr bwMode="auto">
          <a:xfrm>
            <a:off x="3017378" y="3575094"/>
            <a:ext cx="893763" cy="5492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3" name="AutoShape 34"/>
          <p:cNvCxnSpPr>
            <a:cxnSpLocks noChangeShapeType="1"/>
            <a:stCxn id="75" idx="3"/>
            <a:endCxn id="76" idx="0"/>
          </p:cNvCxnSpPr>
          <p:nvPr/>
        </p:nvCxnSpPr>
        <p:spPr bwMode="auto">
          <a:xfrm flipH="1">
            <a:off x="947278" y="4324394"/>
            <a:ext cx="449263" cy="7794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4" name="AutoShape 35"/>
          <p:cNvCxnSpPr>
            <a:cxnSpLocks noChangeShapeType="1"/>
            <a:stCxn id="75" idx="5"/>
            <a:endCxn id="77" idx="0"/>
          </p:cNvCxnSpPr>
          <p:nvPr/>
        </p:nvCxnSpPr>
        <p:spPr bwMode="auto">
          <a:xfrm>
            <a:off x="1699753" y="4324393"/>
            <a:ext cx="455613" cy="8270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5" name="AutoShape 36"/>
          <p:cNvCxnSpPr>
            <a:cxnSpLocks noChangeShapeType="1"/>
            <a:stCxn id="76" idx="5"/>
            <a:endCxn id="80" idx="0"/>
          </p:cNvCxnSpPr>
          <p:nvPr/>
        </p:nvCxnSpPr>
        <p:spPr bwMode="auto">
          <a:xfrm>
            <a:off x="1098091" y="5429294"/>
            <a:ext cx="96837" cy="7080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6" name="AutoShape 37"/>
          <p:cNvCxnSpPr>
            <a:cxnSpLocks noChangeShapeType="1"/>
            <a:stCxn id="77" idx="3"/>
            <a:endCxn id="78" idx="0"/>
          </p:cNvCxnSpPr>
          <p:nvPr/>
        </p:nvCxnSpPr>
        <p:spPr bwMode="auto">
          <a:xfrm flipH="1">
            <a:off x="1777541" y="5476919"/>
            <a:ext cx="225425" cy="67151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7" name="AutoShape 38"/>
          <p:cNvCxnSpPr>
            <a:cxnSpLocks noChangeShapeType="1"/>
            <a:stCxn id="77" idx="5"/>
            <a:endCxn id="79" idx="0"/>
          </p:cNvCxnSpPr>
          <p:nvPr/>
        </p:nvCxnSpPr>
        <p:spPr bwMode="auto">
          <a:xfrm>
            <a:off x="2306178" y="5476918"/>
            <a:ext cx="130175" cy="6604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8" name="AutoShape 39"/>
          <p:cNvCxnSpPr>
            <a:cxnSpLocks noChangeShapeType="1"/>
            <a:stCxn id="76" idx="3"/>
            <a:endCxn id="87" idx="0"/>
          </p:cNvCxnSpPr>
          <p:nvPr/>
        </p:nvCxnSpPr>
        <p:spPr bwMode="auto">
          <a:xfrm flipH="1">
            <a:off x="585327" y="5429294"/>
            <a:ext cx="209550" cy="7159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9" name="AutoShape 40"/>
          <p:cNvCxnSpPr>
            <a:cxnSpLocks noChangeShapeType="1"/>
            <a:stCxn id="81" idx="3"/>
            <a:endCxn id="82" idx="0"/>
          </p:cNvCxnSpPr>
          <p:nvPr/>
        </p:nvCxnSpPr>
        <p:spPr bwMode="auto">
          <a:xfrm>
            <a:off x="4215940" y="4397419"/>
            <a:ext cx="457200" cy="7540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0" name="AutoShape 41"/>
          <p:cNvCxnSpPr>
            <a:cxnSpLocks noChangeShapeType="1"/>
            <a:stCxn id="81" idx="5"/>
            <a:endCxn id="83" idx="0"/>
          </p:cNvCxnSpPr>
          <p:nvPr/>
        </p:nvCxnSpPr>
        <p:spPr bwMode="auto">
          <a:xfrm flipH="1">
            <a:off x="3404728" y="4397419"/>
            <a:ext cx="506413" cy="7540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1" name="AutoShape 42"/>
          <p:cNvCxnSpPr>
            <a:cxnSpLocks noChangeShapeType="1"/>
            <a:stCxn id="82" idx="5"/>
            <a:endCxn id="84" idx="0"/>
          </p:cNvCxnSpPr>
          <p:nvPr/>
        </p:nvCxnSpPr>
        <p:spPr bwMode="auto">
          <a:xfrm flipH="1">
            <a:off x="4368340" y="5476918"/>
            <a:ext cx="152400" cy="6810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2" name="AutoShape 43"/>
          <p:cNvCxnSpPr>
            <a:cxnSpLocks noChangeShapeType="1"/>
            <a:stCxn id="83" idx="3"/>
            <a:endCxn id="86" idx="0"/>
          </p:cNvCxnSpPr>
          <p:nvPr/>
        </p:nvCxnSpPr>
        <p:spPr bwMode="auto">
          <a:xfrm>
            <a:off x="3557128" y="5476918"/>
            <a:ext cx="125413" cy="6810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3" name="AutoShape 44"/>
          <p:cNvCxnSpPr>
            <a:cxnSpLocks noChangeShapeType="1"/>
            <a:stCxn id="83" idx="5"/>
            <a:endCxn id="85" idx="0"/>
          </p:cNvCxnSpPr>
          <p:nvPr/>
        </p:nvCxnSpPr>
        <p:spPr bwMode="auto">
          <a:xfrm flipH="1">
            <a:off x="3072941" y="5476919"/>
            <a:ext cx="179387" cy="6699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4" name="Oval 45"/>
          <p:cNvSpPr>
            <a:spLocks noChangeAspect="1" noChangeArrowheads="1"/>
          </p:cNvSpPr>
          <p:nvPr/>
        </p:nvSpPr>
        <p:spPr bwMode="auto">
          <a:xfrm>
            <a:off x="2571290" y="3344412"/>
            <a:ext cx="430213" cy="363537"/>
          </a:xfrm>
          <a:prstGeom prst="ellipse">
            <a:avLst/>
          </a:prstGeom>
          <a:solidFill>
            <a:schemeClr val="accent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 b="1" dirty="0">
                <a:latin typeface="Courier New" panose="02070309020205020404" pitchFamily="49" charset="0"/>
              </a:rPr>
              <a:t>14</a:t>
            </a:r>
            <a:endParaRPr lang="en-US" altLang="en-US" sz="1600" dirty="0"/>
          </a:p>
        </p:txBody>
      </p:sp>
      <p:sp>
        <p:nvSpPr>
          <p:cNvPr id="75" name="Oval 46"/>
          <p:cNvSpPr>
            <a:spLocks noChangeAspect="1" noChangeArrowheads="1"/>
          </p:cNvSpPr>
          <p:nvPr/>
        </p:nvSpPr>
        <p:spPr bwMode="auto">
          <a:xfrm>
            <a:off x="1333040" y="4006893"/>
            <a:ext cx="430212" cy="363538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 b="1">
                <a:solidFill>
                  <a:schemeClr val="bg1"/>
                </a:solidFill>
                <a:latin typeface="Courier New" panose="02070309020205020404" pitchFamily="49" charset="0"/>
              </a:rPr>
              <a:t>53</a:t>
            </a:r>
            <a:endParaRPr lang="en-US" altLang="en-US" sz="1600">
              <a:solidFill>
                <a:schemeClr val="bg1"/>
              </a:solidFill>
            </a:endParaRPr>
          </a:p>
        </p:txBody>
      </p:sp>
      <p:sp>
        <p:nvSpPr>
          <p:cNvPr id="76" name="Oval 47"/>
          <p:cNvSpPr>
            <a:spLocks noChangeAspect="1" noChangeArrowheads="1"/>
          </p:cNvSpPr>
          <p:nvPr/>
        </p:nvSpPr>
        <p:spPr bwMode="auto">
          <a:xfrm>
            <a:off x="731378" y="5111793"/>
            <a:ext cx="430213" cy="3635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 b="1">
                <a:latin typeface="Courier New" panose="02070309020205020404" pitchFamily="49" charset="0"/>
              </a:rPr>
              <a:t>78</a:t>
            </a:r>
            <a:endParaRPr lang="en-US" altLang="en-US" sz="1600"/>
          </a:p>
        </p:txBody>
      </p:sp>
      <p:sp>
        <p:nvSpPr>
          <p:cNvPr id="77" name="Oval 48"/>
          <p:cNvSpPr>
            <a:spLocks noChangeAspect="1" noChangeArrowheads="1"/>
          </p:cNvSpPr>
          <p:nvPr/>
        </p:nvSpPr>
        <p:spPr bwMode="auto">
          <a:xfrm>
            <a:off x="1939465" y="5159418"/>
            <a:ext cx="430212" cy="3635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 b="1">
                <a:latin typeface="Courier New" panose="02070309020205020404" pitchFamily="49" charset="0"/>
              </a:rPr>
              <a:t>18</a:t>
            </a:r>
            <a:endParaRPr lang="en-US" altLang="en-US" sz="1600"/>
          </a:p>
        </p:txBody>
      </p:sp>
      <p:sp>
        <p:nvSpPr>
          <p:cNvPr id="78" name="Oval 49"/>
          <p:cNvSpPr>
            <a:spLocks noChangeAspect="1" noChangeArrowheads="1"/>
          </p:cNvSpPr>
          <p:nvPr/>
        </p:nvSpPr>
        <p:spPr bwMode="auto">
          <a:xfrm>
            <a:off x="1561640" y="6156368"/>
            <a:ext cx="430212" cy="3635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 b="1">
                <a:latin typeface="Courier New" panose="02070309020205020404" pitchFamily="49" charset="0"/>
              </a:rPr>
              <a:t>81</a:t>
            </a:r>
            <a:endParaRPr lang="en-US" altLang="en-US" sz="1600"/>
          </a:p>
        </p:txBody>
      </p:sp>
      <p:sp>
        <p:nvSpPr>
          <p:cNvPr id="79" name="Oval 50"/>
          <p:cNvSpPr>
            <a:spLocks noChangeAspect="1" noChangeArrowheads="1"/>
          </p:cNvSpPr>
          <p:nvPr/>
        </p:nvSpPr>
        <p:spPr bwMode="auto">
          <a:xfrm>
            <a:off x="2220453" y="6145257"/>
            <a:ext cx="430213" cy="363537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 b="1">
                <a:latin typeface="Courier New" panose="02070309020205020404" pitchFamily="49" charset="0"/>
              </a:rPr>
              <a:t>77</a:t>
            </a:r>
            <a:endParaRPr lang="en-US" altLang="en-US" sz="1600"/>
          </a:p>
        </p:txBody>
      </p:sp>
      <p:sp>
        <p:nvSpPr>
          <p:cNvPr id="80" name="Oval 51"/>
          <p:cNvSpPr>
            <a:spLocks noChangeAspect="1" noChangeArrowheads="1"/>
          </p:cNvSpPr>
          <p:nvPr/>
        </p:nvSpPr>
        <p:spPr bwMode="auto">
          <a:xfrm>
            <a:off x="979028" y="6145257"/>
            <a:ext cx="430213" cy="363537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 b="1">
                <a:latin typeface="Courier New" panose="02070309020205020404" pitchFamily="49" charset="0"/>
              </a:rPr>
              <a:t>91</a:t>
            </a:r>
            <a:endParaRPr lang="en-US" altLang="en-US" sz="1600"/>
          </a:p>
        </p:txBody>
      </p:sp>
      <p:sp>
        <p:nvSpPr>
          <p:cNvPr id="81" name="Oval 52"/>
          <p:cNvSpPr>
            <a:spLocks noChangeAspect="1" noChangeArrowheads="1"/>
          </p:cNvSpPr>
          <p:nvPr/>
        </p:nvSpPr>
        <p:spPr bwMode="auto">
          <a:xfrm flipH="1">
            <a:off x="3847640" y="4079918"/>
            <a:ext cx="430212" cy="3635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 b="1">
                <a:latin typeface="Courier New" panose="02070309020205020404" pitchFamily="49" charset="0"/>
              </a:rPr>
              <a:t>42</a:t>
            </a:r>
            <a:endParaRPr lang="en-US" altLang="en-US" sz="1600"/>
          </a:p>
        </p:txBody>
      </p:sp>
      <p:sp>
        <p:nvSpPr>
          <p:cNvPr id="82" name="Oval 53"/>
          <p:cNvSpPr>
            <a:spLocks noChangeAspect="1" noChangeArrowheads="1"/>
          </p:cNvSpPr>
          <p:nvPr/>
        </p:nvSpPr>
        <p:spPr bwMode="auto">
          <a:xfrm flipH="1">
            <a:off x="4457240" y="5159418"/>
            <a:ext cx="430212" cy="3635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 b="1">
                <a:latin typeface="Courier New" panose="02070309020205020404" pitchFamily="49" charset="0"/>
              </a:rPr>
              <a:t>45</a:t>
            </a:r>
            <a:endParaRPr lang="en-US" altLang="en-US" sz="1600">
              <a:solidFill>
                <a:schemeClr val="bg1"/>
              </a:solidFill>
            </a:endParaRPr>
          </a:p>
        </p:txBody>
      </p:sp>
      <p:sp>
        <p:nvSpPr>
          <p:cNvPr id="83" name="Oval 54"/>
          <p:cNvSpPr>
            <a:spLocks noChangeAspect="1" noChangeArrowheads="1"/>
          </p:cNvSpPr>
          <p:nvPr/>
        </p:nvSpPr>
        <p:spPr bwMode="auto">
          <a:xfrm flipH="1">
            <a:off x="3188828" y="5159418"/>
            <a:ext cx="430213" cy="3635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 b="1">
                <a:latin typeface="Courier New" panose="02070309020205020404" pitchFamily="49" charset="0"/>
              </a:rPr>
              <a:t>47</a:t>
            </a:r>
            <a:endParaRPr lang="en-US" altLang="en-US" sz="1600"/>
          </a:p>
        </p:txBody>
      </p:sp>
      <p:sp>
        <p:nvSpPr>
          <p:cNvPr id="84" name="Oval 55"/>
          <p:cNvSpPr>
            <a:spLocks noChangeAspect="1" noChangeArrowheads="1"/>
          </p:cNvSpPr>
          <p:nvPr/>
        </p:nvSpPr>
        <p:spPr bwMode="auto">
          <a:xfrm flipH="1">
            <a:off x="4152440" y="6165893"/>
            <a:ext cx="430212" cy="3635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 b="1">
                <a:latin typeface="Courier New" panose="02070309020205020404" pitchFamily="49" charset="0"/>
              </a:rPr>
              <a:t>64</a:t>
            </a:r>
            <a:endParaRPr lang="en-US" altLang="en-US" sz="1600"/>
          </a:p>
        </p:txBody>
      </p:sp>
      <p:sp>
        <p:nvSpPr>
          <p:cNvPr id="85" name="Oval 56"/>
          <p:cNvSpPr>
            <a:spLocks noChangeAspect="1" noChangeArrowheads="1"/>
          </p:cNvSpPr>
          <p:nvPr/>
        </p:nvSpPr>
        <p:spPr bwMode="auto">
          <a:xfrm flipH="1">
            <a:off x="2857040" y="6154782"/>
            <a:ext cx="430212" cy="363537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 b="1">
                <a:latin typeface="Courier New" panose="02070309020205020404" pitchFamily="49" charset="0"/>
              </a:rPr>
              <a:t>84</a:t>
            </a:r>
            <a:endParaRPr lang="en-US" altLang="en-US" sz="1600"/>
          </a:p>
        </p:txBody>
      </p:sp>
      <p:sp>
        <p:nvSpPr>
          <p:cNvPr id="86" name="Oval 57"/>
          <p:cNvSpPr>
            <a:spLocks noChangeAspect="1" noChangeArrowheads="1"/>
          </p:cNvSpPr>
          <p:nvPr/>
        </p:nvSpPr>
        <p:spPr bwMode="auto">
          <a:xfrm flipH="1">
            <a:off x="3466640" y="6165893"/>
            <a:ext cx="430212" cy="3635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 b="1">
                <a:latin typeface="Courier New" panose="02070309020205020404" pitchFamily="49" charset="0"/>
              </a:rPr>
              <a:t>99</a:t>
            </a:r>
            <a:endParaRPr lang="en-US" altLang="en-US" sz="1600"/>
          </a:p>
        </p:txBody>
      </p:sp>
      <p:sp>
        <p:nvSpPr>
          <p:cNvPr id="87" name="Oval 58"/>
          <p:cNvSpPr>
            <a:spLocks noChangeAspect="1" noChangeArrowheads="1"/>
          </p:cNvSpPr>
          <p:nvPr/>
        </p:nvSpPr>
        <p:spPr bwMode="auto">
          <a:xfrm>
            <a:off x="369428" y="6153193"/>
            <a:ext cx="430213" cy="3635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 b="1">
                <a:latin typeface="Courier New" panose="02070309020205020404" pitchFamily="49" charset="0"/>
              </a:rPr>
              <a:t>83</a:t>
            </a:r>
            <a:endParaRPr lang="en-US" altLang="en-US" sz="1600"/>
          </a:p>
        </p:txBody>
      </p:sp>
      <p:cxnSp>
        <p:nvCxnSpPr>
          <p:cNvPr id="88" name="AutoShape 5"/>
          <p:cNvCxnSpPr>
            <a:cxnSpLocks noChangeShapeType="1"/>
            <a:stCxn id="101" idx="2"/>
            <a:endCxn id="102" idx="7"/>
          </p:cNvCxnSpPr>
          <p:nvPr/>
        </p:nvCxnSpPr>
        <p:spPr bwMode="auto">
          <a:xfrm flipH="1">
            <a:off x="7210501" y="3554950"/>
            <a:ext cx="871538" cy="4778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9" name="AutoShape 6"/>
          <p:cNvCxnSpPr>
            <a:cxnSpLocks noChangeShapeType="1"/>
            <a:stCxn id="101" idx="6"/>
            <a:endCxn id="108" idx="7"/>
          </p:cNvCxnSpPr>
          <p:nvPr/>
        </p:nvCxnSpPr>
        <p:spPr bwMode="auto">
          <a:xfrm>
            <a:off x="8528127" y="3554951"/>
            <a:ext cx="893763" cy="5492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0" name="AutoShape 7"/>
          <p:cNvCxnSpPr>
            <a:cxnSpLocks noChangeShapeType="1"/>
            <a:stCxn id="102" idx="3"/>
            <a:endCxn id="103" idx="0"/>
          </p:cNvCxnSpPr>
          <p:nvPr/>
        </p:nvCxnSpPr>
        <p:spPr bwMode="auto">
          <a:xfrm flipH="1">
            <a:off x="6458027" y="4304251"/>
            <a:ext cx="449263" cy="7794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1" name="AutoShape 8"/>
          <p:cNvCxnSpPr>
            <a:cxnSpLocks noChangeShapeType="1"/>
            <a:stCxn id="102" idx="5"/>
            <a:endCxn id="104" idx="0"/>
          </p:cNvCxnSpPr>
          <p:nvPr/>
        </p:nvCxnSpPr>
        <p:spPr bwMode="auto">
          <a:xfrm>
            <a:off x="7210502" y="4304250"/>
            <a:ext cx="455613" cy="8270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2" name="AutoShape 9"/>
          <p:cNvCxnSpPr>
            <a:cxnSpLocks noChangeShapeType="1"/>
            <a:stCxn id="103" idx="5"/>
            <a:endCxn id="107" idx="0"/>
          </p:cNvCxnSpPr>
          <p:nvPr/>
        </p:nvCxnSpPr>
        <p:spPr bwMode="auto">
          <a:xfrm>
            <a:off x="6608840" y="5409151"/>
            <a:ext cx="96837" cy="7080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3" name="AutoShape 10"/>
          <p:cNvCxnSpPr>
            <a:cxnSpLocks noChangeShapeType="1"/>
            <a:stCxn id="104" idx="3"/>
            <a:endCxn id="105" idx="0"/>
          </p:cNvCxnSpPr>
          <p:nvPr/>
        </p:nvCxnSpPr>
        <p:spPr bwMode="auto">
          <a:xfrm flipH="1">
            <a:off x="7288290" y="5456776"/>
            <a:ext cx="225425" cy="67151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4" name="AutoShape 11"/>
          <p:cNvCxnSpPr>
            <a:cxnSpLocks noChangeShapeType="1"/>
            <a:stCxn id="104" idx="5"/>
            <a:endCxn id="106" idx="0"/>
          </p:cNvCxnSpPr>
          <p:nvPr/>
        </p:nvCxnSpPr>
        <p:spPr bwMode="auto">
          <a:xfrm>
            <a:off x="7816927" y="5456775"/>
            <a:ext cx="130175" cy="6604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5" name="AutoShape 12"/>
          <p:cNvCxnSpPr>
            <a:cxnSpLocks noChangeShapeType="1"/>
            <a:stCxn id="103" idx="3"/>
            <a:endCxn id="114" idx="0"/>
          </p:cNvCxnSpPr>
          <p:nvPr/>
        </p:nvCxnSpPr>
        <p:spPr bwMode="auto">
          <a:xfrm flipH="1">
            <a:off x="6096076" y="5409151"/>
            <a:ext cx="209550" cy="7159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6" name="AutoShape 13"/>
          <p:cNvCxnSpPr>
            <a:cxnSpLocks noChangeShapeType="1"/>
            <a:stCxn id="108" idx="3"/>
            <a:endCxn id="109" idx="0"/>
          </p:cNvCxnSpPr>
          <p:nvPr/>
        </p:nvCxnSpPr>
        <p:spPr bwMode="auto">
          <a:xfrm>
            <a:off x="9726689" y="4377276"/>
            <a:ext cx="457200" cy="7540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7" name="AutoShape 14"/>
          <p:cNvCxnSpPr>
            <a:cxnSpLocks noChangeShapeType="1"/>
            <a:stCxn id="108" idx="5"/>
            <a:endCxn id="110" idx="0"/>
          </p:cNvCxnSpPr>
          <p:nvPr/>
        </p:nvCxnSpPr>
        <p:spPr bwMode="auto">
          <a:xfrm flipH="1">
            <a:off x="8915477" y="4377276"/>
            <a:ext cx="506413" cy="7540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8" name="AutoShape 15"/>
          <p:cNvCxnSpPr>
            <a:cxnSpLocks noChangeShapeType="1"/>
            <a:stCxn id="109" idx="5"/>
            <a:endCxn id="111" idx="0"/>
          </p:cNvCxnSpPr>
          <p:nvPr/>
        </p:nvCxnSpPr>
        <p:spPr bwMode="auto">
          <a:xfrm flipH="1">
            <a:off x="9879089" y="5456775"/>
            <a:ext cx="152400" cy="6810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9" name="AutoShape 16"/>
          <p:cNvCxnSpPr>
            <a:cxnSpLocks noChangeShapeType="1"/>
            <a:stCxn id="110" idx="3"/>
            <a:endCxn id="113" idx="0"/>
          </p:cNvCxnSpPr>
          <p:nvPr/>
        </p:nvCxnSpPr>
        <p:spPr bwMode="auto">
          <a:xfrm>
            <a:off x="9067877" y="5456775"/>
            <a:ext cx="125413" cy="6810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0" name="AutoShape 17"/>
          <p:cNvCxnSpPr>
            <a:cxnSpLocks noChangeShapeType="1"/>
            <a:stCxn id="110" idx="5"/>
            <a:endCxn id="112" idx="0"/>
          </p:cNvCxnSpPr>
          <p:nvPr/>
        </p:nvCxnSpPr>
        <p:spPr bwMode="auto">
          <a:xfrm flipH="1">
            <a:off x="8583690" y="5456776"/>
            <a:ext cx="179387" cy="6699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01" name="Oval 18"/>
          <p:cNvSpPr>
            <a:spLocks noChangeAspect="1" noChangeArrowheads="1"/>
          </p:cNvSpPr>
          <p:nvPr/>
        </p:nvSpPr>
        <p:spPr bwMode="auto">
          <a:xfrm>
            <a:off x="8089977" y="3372389"/>
            <a:ext cx="430213" cy="363537"/>
          </a:xfrm>
          <a:prstGeom prst="ellipse">
            <a:avLst/>
          </a:prstGeom>
          <a:solidFill>
            <a:schemeClr val="accent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 b="1">
                <a:latin typeface="Courier New" panose="02070309020205020404" pitchFamily="49" charset="0"/>
              </a:rPr>
              <a:t>14</a:t>
            </a:r>
            <a:endParaRPr lang="en-US" altLang="en-US" sz="1600"/>
          </a:p>
        </p:txBody>
      </p:sp>
      <p:sp>
        <p:nvSpPr>
          <p:cNvPr id="102" name="Oval 19"/>
          <p:cNvSpPr>
            <a:spLocks noChangeAspect="1" noChangeArrowheads="1"/>
          </p:cNvSpPr>
          <p:nvPr/>
        </p:nvSpPr>
        <p:spPr bwMode="auto">
          <a:xfrm>
            <a:off x="6843789" y="3986750"/>
            <a:ext cx="430212" cy="363538"/>
          </a:xfrm>
          <a:prstGeom prst="ellipse">
            <a:avLst/>
          </a:prstGeom>
          <a:solidFill>
            <a:schemeClr val="accent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 b="1">
                <a:latin typeface="Courier New" panose="02070309020205020404" pitchFamily="49" charset="0"/>
              </a:rPr>
              <a:t>18</a:t>
            </a:r>
            <a:endParaRPr lang="en-US" altLang="en-US" sz="1600"/>
          </a:p>
        </p:txBody>
      </p:sp>
      <p:sp>
        <p:nvSpPr>
          <p:cNvPr id="103" name="Oval 20"/>
          <p:cNvSpPr>
            <a:spLocks noChangeAspect="1" noChangeArrowheads="1"/>
          </p:cNvSpPr>
          <p:nvPr/>
        </p:nvSpPr>
        <p:spPr bwMode="auto">
          <a:xfrm>
            <a:off x="6242127" y="5091650"/>
            <a:ext cx="430213" cy="3635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 b="1">
                <a:latin typeface="Courier New" panose="02070309020205020404" pitchFamily="49" charset="0"/>
              </a:rPr>
              <a:t>78</a:t>
            </a:r>
            <a:endParaRPr lang="en-US" altLang="en-US" sz="1600"/>
          </a:p>
        </p:txBody>
      </p:sp>
      <p:sp>
        <p:nvSpPr>
          <p:cNvPr id="104" name="Oval 21"/>
          <p:cNvSpPr>
            <a:spLocks noChangeAspect="1" noChangeArrowheads="1"/>
          </p:cNvSpPr>
          <p:nvPr/>
        </p:nvSpPr>
        <p:spPr bwMode="auto">
          <a:xfrm>
            <a:off x="7450214" y="5139275"/>
            <a:ext cx="430212" cy="363538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 b="1">
                <a:solidFill>
                  <a:schemeClr val="bg1"/>
                </a:solidFill>
                <a:latin typeface="Courier New" panose="02070309020205020404" pitchFamily="49" charset="0"/>
              </a:rPr>
              <a:t>53</a:t>
            </a:r>
            <a:endParaRPr lang="en-US" altLang="en-US" sz="1600">
              <a:solidFill>
                <a:schemeClr val="bg1"/>
              </a:solidFill>
            </a:endParaRPr>
          </a:p>
        </p:txBody>
      </p:sp>
      <p:sp>
        <p:nvSpPr>
          <p:cNvPr id="105" name="Oval 22"/>
          <p:cNvSpPr>
            <a:spLocks noChangeAspect="1" noChangeArrowheads="1"/>
          </p:cNvSpPr>
          <p:nvPr/>
        </p:nvSpPr>
        <p:spPr bwMode="auto">
          <a:xfrm>
            <a:off x="7072389" y="6136225"/>
            <a:ext cx="430212" cy="3635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 b="1">
                <a:latin typeface="Courier New" panose="02070309020205020404" pitchFamily="49" charset="0"/>
              </a:rPr>
              <a:t>81</a:t>
            </a:r>
            <a:endParaRPr lang="en-US" altLang="en-US" sz="1600"/>
          </a:p>
        </p:txBody>
      </p:sp>
      <p:sp>
        <p:nvSpPr>
          <p:cNvPr id="106" name="Oval 23"/>
          <p:cNvSpPr>
            <a:spLocks noChangeAspect="1" noChangeArrowheads="1"/>
          </p:cNvSpPr>
          <p:nvPr/>
        </p:nvSpPr>
        <p:spPr bwMode="auto">
          <a:xfrm>
            <a:off x="7731202" y="6125114"/>
            <a:ext cx="430213" cy="363537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 b="1">
                <a:latin typeface="Courier New" panose="02070309020205020404" pitchFamily="49" charset="0"/>
              </a:rPr>
              <a:t>77</a:t>
            </a:r>
            <a:endParaRPr lang="en-US" altLang="en-US" sz="1600"/>
          </a:p>
        </p:txBody>
      </p:sp>
      <p:sp>
        <p:nvSpPr>
          <p:cNvPr id="107" name="Oval 24"/>
          <p:cNvSpPr>
            <a:spLocks noChangeAspect="1" noChangeArrowheads="1"/>
          </p:cNvSpPr>
          <p:nvPr/>
        </p:nvSpPr>
        <p:spPr bwMode="auto">
          <a:xfrm>
            <a:off x="6489777" y="6125114"/>
            <a:ext cx="430213" cy="363537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 b="1">
                <a:latin typeface="Courier New" panose="02070309020205020404" pitchFamily="49" charset="0"/>
              </a:rPr>
              <a:t>91</a:t>
            </a:r>
            <a:endParaRPr lang="en-US" altLang="en-US" sz="1600"/>
          </a:p>
        </p:txBody>
      </p:sp>
      <p:sp>
        <p:nvSpPr>
          <p:cNvPr id="108" name="Oval 25"/>
          <p:cNvSpPr>
            <a:spLocks noChangeAspect="1" noChangeArrowheads="1"/>
          </p:cNvSpPr>
          <p:nvPr/>
        </p:nvSpPr>
        <p:spPr bwMode="auto">
          <a:xfrm flipH="1">
            <a:off x="9358389" y="4059775"/>
            <a:ext cx="430212" cy="3635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 b="1">
                <a:latin typeface="Courier New" panose="02070309020205020404" pitchFamily="49" charset="0"/>
              </a:rPr>
              <a:t>42</a:t>
            </a:r>
            <a:endParaRPr lang="en-US" altLang="en-US" sz="1600"/>
          </a:p>
        </p:txBody>
      </p:sp>
      <p:sp>
        <p:nvSpPr>
          <p:cNvPr id="109" name="Oval 26"/>
          <p:cNvSpPr>
            <a:spLocks noChangeAspect="1" noChangeArrowheads="1"/>
          </p:cNvSpPr>
          <p:nvPr/>
        </p:nvSpPr>
        <p:spPr bwMode="auto">
          <a:xfrm flipH="1">
            <a:off x="9967989" y="5139275"/>
            <a:ext cx="430212" cy="3635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 b="1">
                <a:latin typeface="Courier New" panose="02070309020205020404" pitchFamily="49" charset="0"/>
              </a:rPr>
              <a:t>45</a:t>
            </a:r>
            <a:endParaRPr lang="en-US" altLang="en-US" sz="1600">
              <a:solidFill>
                <a:schemeClr val="bg1"/>
              </a:solidFill>
            </a:endParaRPr>
          </a:p>
        </p:txBody>
      </p:sp>
      <p:sp>
        <p:nvSpPr>
          <p:cNvPr id="110" name="Oval 27"/>
          <p:cNvSpPr>
            <a:spLocks noChangeAspect="1" noChangeArrowheads="1"/>
          </p:cNvSpPr>
          <p:nvPr/>
        </p:nvSpPr>
        <p:spPr bwMode="auto">
          <a:xfrm flipH="1">
            <a:off x="8699577" y="5139275"/>
            <a:ext cx="430213" cy="3635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 b="1">
                <a:latin typeface="Courier New" panose="02070309020205020404" pitchFamily="49" charset="0"/>
              </a:rPr>
              <a:t>47</a:t>
            </a:r>
            <a:endParaRPr lang="en-US" altLang="en-US" sz="1600"/>
          </a:p>
        </p:txBody>
      </p:sp>
      <p:sp>
        <p:nvSpPr>
          <p:cNvPr id="111" name="Oval 28"/>
          <p:cNvSpPr>
            <a:spLocks noChangeAspect="1" noChangeArrowheads="1"/>
          </p:cNvSpPr>
          <p:nvPr/>
        </p:nvSpPr>
        <p:spPr bwMode="auto">
          <a:xfrm flipH="1">
            <a:off x="9663189" y="6145750"/>
            <a:ext cx="430212" cy="3635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 b="1">
                <a:latin typeface="Courier New" panose="02070309020205020404" pitchFamily="49" charset="0"/>
              </a:rPr>
              <a:t>64</a:t>
            </a:r>
            <a:endParaRPr lang="en-US" altLang="en-US" sz="1600"/>
          </a:p>
        </p:txBody>
      </p:sp>
      <p:sp>
        <p:nvSpPr>
          <p:cNvPr id="112" name="Oval 29"/>
          <p:cNvSpPr>
            <a:spLocks noChangeAspect="1" noChangeArrowheads="1"/>
          </p:cNvSpPr>
          <p:nvPr/>
        </p:nvSpPr>
        <p:spPr bwMode="auto">
          <a:xfrm flipH="1">
            <a:off x="8367789" y="6134639"/>
            <a:ext cx="430212" cy="363537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 b="1">
                <a:latin typeface="Courier New" panose="02070309020205020404" pitchFamily="49" charset="0"/>
              </a:rPr>
              <a:t>84</a:t>
            </a:r>
            <a:endParaRPr lang="en-US" altLang="en-US" sz="1600"/>
          </a:p>
        </p:txBody>
      </p:sp>
      <p:sp>
        <p:nvSpPr>
          <p:cNvPr id="113" name="Oval 30"/>
          <p:cNvSpPr>
            <a:spLocks noChangeAspect="1" noChangeArrowheads="1"/>
          </p:cNvSpPr>
          <p:nvPr/>
        </p:nvSpPr>
        <p:spPr bwMode="auto">
          <a:xfrm flipH="1">
            <a:off x="8977389" y="6145750"/>
            <a:ext cx="430212" cy="3635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 b="1">
                <a:latin typeface="Courier New" panose="02070309020205020404" pitchFamily="49" charset="0"/>
              </a:rPr>
              <a:t>99</a:t>
            </a:r>
            <a:endParaRPr lang="en-US" altLang="en-US" sz="1600"/>
          </a:p>
        </p:txBody>
      </p:sp>
      <p:sp>
        <p:nvSpPr>
          <p:cNvPr id="114" name="Oval 31"/>
          <p:cNvSpPr>
            <a:spLocks noChangeAspect="1" noChangeArrowheads="1"/>
          </p:cNvSpPr>
          <p:nvPr/>
        </p:nvSpPr>
        <p:spPr bwMode="auto">
          <a:xfrm>
            <a:off x="5880177" y="6133050"/>
            <a:ext cx="430213" cy="3635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 b="1">
                <a:latin typeface="Courier New" panose="02070309020205020404" pitchFamily="49" charset="0"/>
              </a:rPr>
              <a:t>83</a:t>
            </a:r>
            <a:endParaRPr lang="en-US" altLang="en-US" sz="1600"/>
          </a:p>
        </p:txBody>
      </p:sp>
      <p:sp>
        <p:nvSpPr>
          <p:cNvPr id="115" name="Rectangle 33"/>
          <p:cNvSpPr>
            <a:spLocks noChangeArrowheads="1"/>
          </p:cNvSpPr>
          <p:nvPr/>
        </p:nvSpPr>
        <p:spPr bwMode="auto">
          <a:xfrm>
            <a:off x="10134458" y="3642061"/>
            <a:ext cx="1905143" cy="363537"/>
          </a:xfrm>
          <a:prstGeom prst="rect">
            <a:avLst/>
          </a:prstGeom>
          <a:solidFill>
            <a:schemeClr val="accent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600" dirty="0"/>
              <a:t>stop:  heap ordered</a:t>
            </a:r>
          </a:p>
        </p:txBody>
      </p:sp>
    </p:spTree>
    <p:extLst>
      <p:ext uri="{BB962C8B-B14F-4D97-AF65-F5344CB8AC3E}">
        <p14:creationId xmlns:p14="http://schemas.microsoft.com/office/powerpoint/2010/main" val="35669370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Example: delete in a max-heap</a:t>
            </a:r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936" y="530506"/>
            <a:ext cx="8476127" cy="5371564"/>
          </a:xfrm>
        </p:spPr>
      </p:pic>
    </p:spTree>
    <p:extLst>
      <p:ext uri="{BB962C8B-B14F-4D97-AF65-F5344CB8AC3E}">
        <p14:creationId xmlns:p14="http://schemas.microsoft.com/office/powerpoint/2010/main" val="19801470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220222" y="-1102373"/>
            <a:ext cx="6215356" cy="842010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4300" y="127000"/>
            <a:ext cx="3390899" cy="1574800"/>
          </a:xfrm>
        </p:spPr>
        <p:txBody>
          <a:bodyPr/>
          <a:lstStyle/>
          <a:p>
            <a:r>
              <a:rPr lang="en-US" sz="2800" dirty="0">
                <a:solidFill>
                  <a:srgbClr val="00B050"/>
                </a:solidFill>
              </a:rPr>
              <a:t>Example: Insertion to max-heap</a:t>
            </a:r>
            <a:br>
              <a:rPr lang="en-US" sz="2800" dirty="0">
                <a:solidFill>
                  <a:srgbClr val="00B050"/>
                </a:solidFill>
              </a:rPr>
            </a:br>
            <a:r>
              <a:rPr lang="en-US" sz="2800" dirty="0">
                <a:solidFill>
                  <a:srgbClr val="00B050"/>
                </a:solidFill>
              </a:rPr>
              <a:t>2,8,6,1,10,15,3,12,11</a:t>
            </a:r>
          </a:p>
        </p:txBody>
      </p:sp>
    </p:spTree>
    <p:extLst>
      <p:ext uri="{BB962C8B-B14F-4D97-AF65-F5344CB8AC3E}">
        <p14:creationId xmlns:p14="http://schemas.microsoft.com/office/powerpoint/2010/main" val="1716339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auto">
          <a:xfrm>
            <a:off x="1663700" y="2933700"/>
            <a:ext cx="4394200" cy="16383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Heapify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727200" y="1968500"/>
            <a:ext cx="10464800" cy="4559300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Max-Heapify(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A,i,n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                </a:t>
            </a:r>
          </a:p>
          <a:p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L = Left(</a:t>
            </a: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R = Right(</a:t>
            </a: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if L &lt;=n  and A[L] &gt; A[</a:t>
            </a: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largest = L</a:t>
            </a:r>
          </a:p>
          <a:p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else largest = </a:t>
            </a: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if R &lt;= n and A[R] &gt; A[largest]</a:t>
            </a:r>
          </a:p>
          <a:p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largest = R</a:t>
            </a:r>
          </a:p>
          <a:p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if largest ≠ </a:t>
            </a: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  exchange A[</a:t>
            </a: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] ↔ A[largest]</a:t>
            </a:r>
          </a:p>
          <a:p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  Max-Heapify(</a:t>
            </a: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A,largest,n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47700" y="762001"/>
            <a:ext cx="11074400" cy="6881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pitchFamily="2" charset="2"/>
              <a:defRPr kumimoji="1" b="1" kern="1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346075" indent="-231775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35000"/>
              <a:buFont typeface="Monotype Sorts" pitchFamily="2" charset="2"/>
              <a:buChar char="n"/>
              <a:defRPr kumimoji="1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7063" indent="-166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80000"/>
              <a:buChar char="–"/>
              <a:defRPr kumimoji="1" b="1" kern="1200">
                <a:solidFill>
                  <a:srgbClr val="004000"/>
                </a:solidFill>
                <a:latin typeface="+mn-lt"/>
                <a:ea typeface="+mn-ea"/>
                <a:cs typeface="+mn-cs"/>
              </a:defRPr>
            </a:lvl3pPr>
            <a:lvl4pPr marL="1147763" indent="-4048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!"/>
              <a:defRPr kumimoji="1" b="1" kern="1200">
                <a:solidFill>
                  <a:schemeClr val="folHlink"/>
                </a:solidFill>
                <a:latin typeface="+mn-lt"/>
                <a:ea typeface="+mn-ea"/>
                <a:cs typeface="+mn-cs"/>
              </a:defRPr>
            </a:lvl4pPr>
            <a:lvl5pPr marL="1539875" indent="-1698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000" b="0" dirty="0"/>
              <a:t>Max-</a:t>
            </a:r>
            <a:r>
              <a:rPr lang="en-US" altLang="en-US" sz="2000" b="0" dirty="0" err="1"/>
              <a:t>Heapify</a:t>
            </a:r>
            <a:r>
              <a:rPr lang="en-US" altLang="en-US" sz="2000" b="0" dirty="0"/>
              <a:t> or </a:t>
            </a:r>
            <a:r>
              <a:rPr lang="en-US" altLang="en-US" sz="2000" b="0" dirty="0" err="1"/>
              <a:t>Heapify</a:t>
            </a:r>
            <a:r>
              <a:rPr lang="en-US" altLang="en-US" sz="2000" b="0" dirty="0"/>
              <a:t> Down maintains heap property by “floating” a value down the heap that starts at </a:t>
            </a:r>
            <a:r>
              <a:rPr lang="en-US" altLang="en-US" sz="2000" b="0" dirty="0" err="1"/>
              <a:t>i</a:t>
            </a:r>
            <a:r>
              <a:rPr lang="en-US" altLang="en-US" sz="2000" b="0" dirty="0"/>
              <a:t> until it is in the correct position. If the value bubble up then it is called Min-Heapify or Heapify Up. A = Array, n = </a:t>
            </a:r>
            <a:r>
              <a:rPr lang="en-US" altLang="en-US" sz="2000" b="0" dirty="0" err="1"/>
              <a:t>heapsize</a:t>
            </a:r>
            <a:r>
              <a:rPr lang="en-US" altLang="en-US" sz="2000" b="0" dirty="0"/>
              <a:t>. </a:t>
            </a:r>
          </a:p>
        </p:txBody>
      </p:sp>
      <p:cxnSp>
        <p:nvCxnSpPr>
          <p:cNvPr id="15" name="Straight Arrow Connector 14"/>
          <p:cNvCxnSpPr/>
          <p:nvPr/>
        </p:nvCxnSpPr>
        <p:spPr bwMode="auto">
          <a:xfrm flipH="1">
            <a:off x="6083300" y="3752850"/>
            <a:ext cx="520700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" name="TextBox 15"/>
          <p:cNvSpPr txBox="1"/>
          <p:nvPr/>
        </p:nvSpPr>
        <p:spPr>
          <a:xfrm>
            <a:off x="6565900" y="3113385"/>
            <a:ext cx="2565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the largest node between the current node and its children</a:t>
            </a:r>
          </a:p>
        </p:txBody>
      </p:sp>
    </p:spTree>
    <p:extLst>
      <p:ext uri="{BB962C8B-B14F-4D97-AF65-F5344CB8AC3E}">
        <p14:creationId xmlns:p14="http://schemas.microsoft.com/office/powerpoint/2010/main" val="828862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1" grpId="0" build="p"/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9358631" y="1651000"/>
            <a:ext cx="2663031" cy="457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pitchFamily="2" charset="2"/>
              <a:defRPr kumimoji="1" b="1" kern="1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346075" indent="-231775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35000"/>
              <a:buFont typeface="Monotype Sorts" pitchFamily="2" charset="2"/>
              <a:buChar char="n"/>
              <a:defRPr kumimoji="1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7063" indent="-166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80000"/>
              <a:buChar char="–"/>
              <a:defRPr kumimoji="1" b="1" kern="1200">
                <a:solidFill>
                  <a:srgbClr val="004000"/>
                </a:solidFill>
                <a:latin typeface="+mn-lt"/>
                <a:ea typeface="+mn-ea"/>
                <a:cs typeface="+mn-cs"/>
              </a:defRPr>
            </a:lvl3pPr>
            <a:lvl4pPr marL="1147763" indent="-4048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!"/>
              <a:defRPr kumimoji="1" b="1" kern="1200">
                <a:solidFill>
                  <a:schemeClr val="folHlink"/>
                </a:solidFill>
                <a:latin typeface="+mn-lt"/>
                <a:ea typeface="+mn-ea"/>
                <a:cs typeface="+mn-cs"/>
              </a:defRPr>
            </a:lvl4pPr>
            <a:lvl5pPr marL="1539875" indent="-1698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Tx/>
              <a:buNone/>
            </a:pPr>
            <a:endParaRPr lang="en-US" altLang="en-US" dirty="0"/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6312284" y="1317624"/>
            <a:ext cx="2663031" cy="45434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pitchFamily="2" charset="2"/>
              <a:defRPr kumimoji="1" b="1" kern="1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346075" indent="-231775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35000"/>
              <a:buFont typeface="Monotype Sorts" pitchFamily="2" charset="2"/>
              <a:buChar char="n"/>
              <a:defRPr kumimoji="1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7063" indent="-166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80000"/>
              <a:buChar char="–"/>
              <a:defRPr kumimoji="1" b="1" kern="1200">
                <a:solidFill>
                  <a:srgbClr val="004000"/>
                </a:solidFill>
                <a:latin typeface="+mn-lt"/>
                <a:ea typeface="+mn-ea"/>
                <a:cs typeface="+mn-cs"/>
              </a:defRPr>
            </a:lvl3pPr>
            <a:lvl4pPr marL="1147763" indent="-4048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!"/>
              <a:defRPr kumimoji="1" b="1" kern="1200">
                <a:solidFill>
                  <a:schemeClr val="folHlink"/>
                </a:solidFill>
                <a:latin typeface="+mn-lt"/>
                <a:ea typeface="+mn-ea"/>
                <a:cs typeface="+mn-cs"/>
              </a:defRPr>
            </a:lvl4pPr>
            <a:lvl5pPr marL="1539875" indent="-1698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Tx/>
              <a:buNone/>
            </a:pPr>
            <a:endParaRPr lang="en-US" altLang="en-US" dirty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3311922" y="1041399"/>
            <a:ext cx="2663031" cy="421640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pitchFamily="2" charset="2"/>
              <a:defRPr kumimoji="1" b="1" kern="1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346075" indent="-231775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35000"/>
              <a:buFont typeface="Monotype Sorts" pitchFamily="2" charset="2"/>
              <a:buChar char="n"/>
              <a:defRPr kumimoji="1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7063" indent="-166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80000"/>
              <a:buChar char="–"/>
              <a:defRPr kumimoji="1" b="1" kern="1200">
                <a:solidFill>
                  <a:srgbClr val="004000"/>
                </a:solidFill>
                <a:latin typeface="+mn-lt"/>
                <a:ea typeface="+mn-ea"/>
                <a:cs typeface="+mn-cs"/>
              </a:defRPr>
            </a:lvl3pPr>
            <a:lvl4pPr marL="1147763" indent="-4048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!"/>
              <a:defRPr kumimoji="1" b="1" kern="1200">
                <a:solidFill>
                  <a:schemeClr val="folHlink"/>
                </a:solidFill>
                <a:latin typeface="+mn-lt"/>
                <a:ea typeface="+mn-ea"/>
                <a:cs typeface="+mn-cs"/>
              </a:defRPr>
            </a:lvl4pPr>
            <a:lvl5pPr marL="1539875" indent="-1698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Tx/>
              <a:buNone/>
            </a:pPr>
            <a:endParaRPr lang="en-US" alt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955800" y="0"/>
            <a:ext cx="7772400" cy="825500"/>
          </a:xfrm>
        </p:spPr>
        <p:txBody>
          <a:bodyPr/>
          <a:lstStyle/>
          <a:p>
            <a:r>
              <a:rPr lang="en-US" altLang="en-US" dirty="0">
                <a:solidFill>
                  <a:srgbClr val="00B050"/>
                </a:solidFill>
              </a:rPr>
              <a:t>Max-</a:t>
            </a:r>
            <a:r>
              <a:rPr lang="en-US" altLang="en-US" dirty="0" err="1">
                <a:solidFill>
                  <a:srgbClr val="00B050"/>
                </a:solidFill>
              </a:rPr>
              <a:t>Heapify</a:t>
            </a:r>
            <a:r>
              <a:rPr lang="en-US" altLang="en-US" dirty="0">
                <a:solidFill>
                  <a:srgbClr val="00B050"/>
                </a:solidFill>
              </a:rPr>
              <a:t> Example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91071" y="596900"/>
            <a:ext cx="2933700" cy="3581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pitchFamily="2" charset="2"/>
              <a:defRPr kumimoji="1" b="1" kern="1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346075" indent="-231775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35000"/>
              <a:buFont typeface="Monotype Sorts" pitchFamily="2" charset="2"/>
              <a:buChar char="n"/>
              <a:defRPr kumimoji="1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7063" indent="-166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80000"/>
              <a:buChar char="–"/>
              <a:defRPr kumimoji="1" b="1" kern="1200">
                <a:solidFill>
                  <a:srgbClr val="004000"/>
                </a:solidFill>
                <a:latin typeface="+mn-lt"/>
                <a:ea typeface="+mn-ea"/>
                <a:cs typeface="+mn-cs"/>
              </a:defRPr>
            </a:lvl3pPr>
            <a:lvl4pPr marL="1147763" indent="-4048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!"/>
              <a:defRPr kumimoji="1" b="1" kern="1200">
                <a:solidFill>
                  <a:schemeClr val="folHlink"/>
                </a:solidFill>
                <a:latin typeface="+mn-lt"/>
                <a:ea typeface="+mn-ea"/>
                <a:cs typeface="+mn-cs"/>
              </a:defRPr>
            </a:lvl4pPr>
            <a:lvl5pPr marL="1539875" indent="-1698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1600" dirty="0" err="1"/>
              <a:t>Heapify</a:t>
            </a:r>
            <a:r>
              <a:rPr lang="en-US" altLang="en-US" sz="1600" dirty="0"/>
              <a:t>(A,1,10)  </a:t>
            </a:r>
          </a:p>
          <a:p>
            <a:pPr lvl="1">
              <a:buFontTx/>
              <a:buNone/>
            </a:pPr>
            <a:r>
              <a:rPr lang="en-US" altLang="en-US" sz="1600" b="0" dirty="0"/>
              <a:t>A=[1 13 10 8 7 6 2 4 3 5] </a:t>
            </a:r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2714280"/>
              </p:ext>
            </p:extLst>
          </p:nvPr>
        </p:nvGraphicFramePr>
        <p:xfrm>
          <a:off x="374796" y="1282700"/>
          <a:ext cx="2293408" cy="279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" r:id="rId3" imgW="2867025" imgH="3495675" progId="OrgPlusWOPX.4">
                  <p:embed/>
                </p:oleObj>
              </mc:Choice>
              <mc:Fallback>
                <p:oleObj r:id="rId3" imgW="2867025" imgH="3495675" progId="OrgPlusWOPX.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796" y="1282700"/>
                        <a:ext cx="2293408" cy="2794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Straight Arrow Connector 9"/>
          <p:cNvCxnSpPr/>
          <p:nvPr/>
        </p:nvCxnSpPr>
        <p:spPr bwMode="auto">
          <a:xfrm>
            <a:off x="3005535" y="2889250"/>
            <a:ext cx="313134" cy="1270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4869" y="1689100"/>
            <a:ext cx="2233227" cy="2748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3318669" y="4565650"/>
            <a:ext cx="2779315" cy="8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pitchFamily="2" charset="2"/>
              <a:defRPr kumimoji="1" b="1" kern="1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346075" indent="-231775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35000"/>
              <a:buFont typeface="Monotype Sorts" pitchFamily="2" charset="2"/>
              <a:buChar char="n"/>
              <a:defRPr kumimoji="1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7063" indent="-166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80000"/>
              <a:buChar char="–"/>
              <a:defRPr kumimoji="1" b="1" kern="1200">
                <a:solidFill>
                  <a:srgbClr val="004000"/>
                </a:solidFill>
                <a:latin typeface="+mn-lt"/>
                <a:ea typeface="+mn-ea"/>
                <a:cs typeface="+mn-cs"/>
              </a:defRPr>
            </a:lvl3pPr>
            <a:lvl4pPr marL="1147763" indent="-4048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!"/>
              <a:defRPr kumimoji="1" b="1" kern="1200">
                <a:solidFill>
                  <a:schemeClr val="folHlink"/>
                </a:solidFill>
                <a:latin typeface="+mn-lt"/>
                <a:ea typeface="+mn-ea"/>
                <a:cs typeface="+mn-cs"/>
              </a:defRPr>
            </a:lvl4pPr>
            <a:lvl5pPr marL="1539875" indent="-1698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1600" dirty="0"/>
              <a:t>Next is </a:t>
            </a:r>
            <a:r>
              <a:rPr lang="en-US" altLang="en-US" sz="1600" dirty="0" err="1"/>
              <a:t>Heapify</a:t>
            </a:r>
            <a:r>
              <a:rPr lang="en-US" altLang="en-US" sz="1600" dirty="0"/>
              <a:t>(A,2,10)</a:t>
            </a:r>
          </a:p>
          <a:p>
            <a:pPr lvl="1">
              <a:buFontTx/>
              <a:buNone/>
            </a:pPr>
            <a:r>
              <a:rPr lang="en-US" altLang="en-US" sz="1600" b="0" dirty="0"/>
              <a:t>A=[13 1 10 8 7 6 2 4 3 5]</a:t>
            </a:r>
          </a:p>
        </p:txBody>
      </p:sp>
      <p:graphicFrame>
        <p:nvGraphicFramePr>
          <p:cNvPr id="1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7291349"/>
              </p:ext>
            </p:extLst>
          </p:nvPr>
        </p:nvGraphicFramePr>
        <p:xfrm>
          <a:off x="6459249" y="1651000"/>
          <a:ext cx="2343700" cy="28543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" r:id="rId6" imgW="2867025" imgH="3495675" progId="OrgPlusWOPX.4">
                  <p:embed/>
                </p:oleObj>
              </mc:Choice>
              <mc:Fallback>
                <p:oleObj r:id="rId6" imgW="2867025" imgH="3495675" progId="OrgPlusWOPX.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9249" y="1651000"/>
                        <a:ext cx="2343700" cy="285432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6337684" y="4762500"/>
            <a:ext cx="2943026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pitchFamily="2" charset="2"/>
              <a:defRPr kumimoji="1" b="1" kern="1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346075" indent="-231775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35000"/>
              <a:buFont typeface="Monotype Sorts" pitchFamily="2" charset="2"/>
              <a:buChar char="n"/>
              <a:defRPr kumimoji="1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7063" indent="-166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80000"/>
              <a:buChar char="–"/>
              <a:defRPr kumimoji="1" b="1" kern="1200">
                <a:solidFill>
                  <a:srgbClr val="004000"/>
                </a:solidFill>
                <a:latin typeface="+mn-lt"/>
                <a:ea typeface="+mn-ea"/>
                <a:cs typeface="+mn-cs"/>
              </a:defRPr>
            </a:lvl3pPr>
            <a:lvl4pPr marL="1147763" indent="-4048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!"/>
              <a:defRPr kumimoji="1" b="1" kern="1200">
                <a:solidFill>
                  <a:schemeClr val="folHlink"/>
                </a:solidFill>
                <a:latin typeface="+mn-lt"/>
                <a:ea typeface="+mn-ea"/>
                <a:cs typeface="+mn-cs"/>
              </a:defRPr>
            </a:lvl4pPr>
            <a:lvl5pPr marL="1539875" indent="-1698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1600" dirty="0"/>
              <a:t>Next is </a:t>
            </a:r>
            <a:r>
              <a:rPr lang="en-US" altLang="en-US" sz="1600" dirty="0" err="1"/>
              <a:t>Heapify</a:t>
            </a:r>
            <a:r>
              <a:rPr lang="en-US" altLang="en-US" sz="1600" dirty="0"/>
              <a:t>(A,4,10) 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b="0" dirty="0">
                <a:solidFill>
                  <a:schemeClr val="tx1"/>
                </a:solidFill>
              </a:rPr>
              <a:t>A=[13 8 10 1 7 6 2 4 3 5]</a:t>
            </a:r>
          </a:p>
        </p:txBody>
      </p:sp>
      <p:cxnSp>
        <p:nvCxnSpPr>
          <p:cNvPr id="19" name="Straight Arrow Connector 18"/>
          <p:cNvCxnSpPr/>
          <p:nvPr/>
        </p:nvCxnSpPr>
        <p:spPr bwMode="auto">
          <a:xfrm>
            <a:off x="5978711" y="2990850"/>
            <a:ext cx="313134" cy="1270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aphicFrame>
        <p:nvGraphicFramePr>
          <p:cNvPr id="2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3587720"/>
              </p:ext>
            </p:extLst>
          </p:nvPr>
        </p:nvGraphicFramePr>
        <p:xfrm>
          <a:off x="9330135" y="1740694"/>
          <a:ext cx="2303617" cy="2805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6" r:id="rId8" imgW="2867025" imgH="3495675" progId="OrgPlusWOPX.4">
                  <p:embed/>
                </p:oleObj>
              </mc:Choice>
              <mc:Fallback>
                <p:oleObj r:id="rId8" imgW="2867025" imgH="3495675" progId="OrgPlusWOPX.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30135" y="1740694"/>
                        <a:ext cx="2303617" cy="28051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9410778" y="4938713"/>
            <a:ext cx="2610884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pitchFamily="2" charset="2"/>
              <a:defRPr kumimoji="1" b="1" kern="1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346075" indent="-231775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35000"/>
              <a:buFont typeface="Monotype Sorts" pitchFamily="2" charset="2"/>
              <a:buChar char="n"/>
              <a:defRPr kumimoji="1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7063" indent="-166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80000"/>
              <a:buChar char="–"/>
              <a:defRPr kumimoji="1" b="1" kern="1200">
                <a:solidFill>
                  <a:srgbClr val="004000"/>
                </a:solidFill>
                <a:latin typeface="+mn-lt"/>
                <a:ea typeface="+mn-ea"/>
                <a:cs typeface="+mn-cs"/>
              </a:defRPr>
            </a:lvl3pPr>
            <a:lvl4pPr marL="1147763" indent="-4048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!"/>
              <a:defRPr kumimoji="1" b="1" kern="1200">
                <a:solidFill>
                  <a:schemeClr val="folHlink"/>
                </a:solidFill>
                <a:latin typeface="+mn-lt"/>
                <a:ea typeface="+mn-ea"/>
                <a:cs typeface="+mn-cs"/>
              </a:defRPr>
            </a:lvl4pPr>
            <a:lvl5pPr marL="1539875" indent="-1698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1600" dirty="0"/>
              <a:t>Next is </a:t>
            </a:r>
            <a:r>
              <a:rPr lang="en-US" altLang="en-US" sz="1600" dirty="0" err="1"/>
              <a:t>Heapify</a:t>
            </a:r>
            <a:r>
              <a:rPr lang="en-US" altLang="en-US" sz="1600" dirty="0"/>
              <a:t>(A,8,10)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b="0" dirty="0">
                <a:solidFill>
                  <a:schemeClr val="tx1"/>
                </a:solidFill>
              </a:rPr>
              <a:t>A=[13 8 10 4 7 6 2 1 3 5]</a:t>
            </a:r>
          </a:p>
          <a:p>
            <a:pPr>
              <a:lnSpc>
                <a:spcPct val="90000"/>
              </a:lnSpc>
            </a:pPr>
            <a:r>
              <a:rPr lang="en-US" altLang="en-US" sz="1600" b="0" dirty="0">
                <a:solidFill>
                  <a:schemeClr val="tx1"/>
                </a:solidFill>
              </a:rPr>
              <a:t>On this iteration we have reached a leaf and are finished.  </a:t>
            </a:r>
          </a:p>
        </p:txBody>
      </p:sp>
      <p:cxnSp>
        <p:nvCxnSpPr>
          <p:cNvPr id="23" name="Straight Arrow Connector 22"/>
          <p:cNvCxnSpPr/>
          <p:nvPr/>
        </p:nvCxnSpPr>
        <p:spPr bwMode="auto">
          <a:xfrm>
            <a:off x="8989192" y="3260726"/>
            <a:ext cx="313134" cy="1270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403427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8" grpId="0" animBg="1"/>
      <p:bldP spid="14" grpId="0" animBg="1"/>
      <p:bldP spid="12" grpId="0"/>
      <p:bldP spid="17" grpId="0"/>
      <p:bldP spid="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1"/>
            <a:ext cx="10515600" cy="749300"/>
          </a:xfrm>
        </p:spPr>
        <p:txBody>
          <a:bodyPr/>
          <a:lstStyle/>
          <a:p>
            <a:pPr algn="ctr"/>
            <a:r>
              <a:rPr lang="en-US" dirty="0">
                <a:latin typeface="+mn-lt"/>
              </a:rPr>
              <a:t>Full </a:t>
            </a:r>
            <a:r>
              <a:rPr lang="en-US" dirty="0" err="1">
                <a:latin typeface="+mn-lt"/>
              </a:rPr>
              <a:t>v.s</a:t>
            </a:r>
            <a:r>
              <a:rPr lang="en-US" dirty="0">
                <a:latin typeface="+mn-lt"/>
              </a:rPr>
              <a:t>. Complete Binary Trees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12667"/>
          <a:stretch/>
        </p:blipFill>
        <p:spPr>
          <a:xfrm>
            <a:off x="1498600" y="1104900"/>
            <a:ext cx="3048000" cy="24955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104900" y="3822699"/>
            <a:ext cx="4495800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A </a:t>
            </a:r>
            <a:r>
              <a:rPr lang="en-US" sz="2000" b="1" dirty="0"/>
              <a:t>full binary tree </a:t>
            </a:r>
            <a:r>
              <a:rPr lang="en-US" sz="2000" dirty="0"/>
              <a:t>is a binary tree in which each node has exactly 0 or 2 children.</a:t>
            </a:r>
          </a:p>
          <a:p>
            <a:br>
              <a:rPr lang="en-US" dirty="0"/>
            </a:br>
            <a:r>
              <a:rPr lang="en-US" b="1" dirty="0"/>
              <a:t>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5475" y="1104900"/>
            <a:ext cx="3067050" cy="23622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975475" y="3822699"/>
            <a:ext cx="418782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A </a:t>
            </a:r>
            <a:r>
              <a:rPr lang="en-US" sz="2000" b="1" dirty="0"/>
              <a:t>complete binary tree </a:t>
            </a:r>
            <a:r>
              <a:rPr lang="en-US" sz="2000" dirty="0"/>
              <a:t>is a binary tree in which every level, except possibly the last, is completely filled, and all nodes are as far left as possible</a:t>
            </a:r>
          </a:p>
        </p:txBody>
      </p:sp>
    </p:spTree>
    <p:extLst>
      <p:ext uri="{BB962C8B-B14F-4D97-AF65-F5344CB8AC3E}">
        <p14:creationId xmlns:p14="http://schemas.microsoft.com/office/powerpoint/2010/main" val="1003767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714500" y="0"/>
            <a:ext cx="7772400" cy="901700"/>
          </a:xfrm>
        </p:spPr>
        <p:txBody>
          <a:bodyPr/>
          <a:lstStyle/>
          <a:p>
            <a:r>
              <a:rPr lang="en-US" altLang="en-US" dirty="0"/>
              <a:t>Building the Heap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96900" y="901700"/>
            <a:ext cx="107315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pitchFamily="2" charset="2"/>
              <a:defRPr kumimoji="1" b="1" kern="1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346075" indent="-231775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35000"/>
              <a:buFont typeface="Monotype Sorts" pitchFamily="2" charset="2"/>
              <a:buChar char="n"/>
              <a:defRPr kumimoji="1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7063" indent="-166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80000"/>
              <a:buChar char="–"/>
              <a:defRPr kumimoji="1" b="1" kern="1200">
                <a:solidFill>
                  <a:srgbClr val="004000"/>
                </a:solidFill>
                <a:latin typeface="+mn-lt"/>
                <a:ea typeface="+mn-ea"/>
                <a:cs typeface="+mn-cs"/>
              </a:defRPr>
            </a:lvl3pPr>
            <a:lvl4pPr marL="1147763" indent="-4048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!"/>
              <a:defRPr kumimoji="1" b="1" kern="1200">
                <a:solidFill>
                  <a:schemeClr val="folHlink"/>
                </a:solidFill>
                <a:latin typeface="+mn-lt"/>
                <a:ea typeface="+mn-ea"/>
                <a:cs typeface="+mn-cs"/>
              </a:defRPr>
            </a:lvl4pPr>
            <a:lvl5pPr marL="1539875" indent="-1698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80000"/>
              </a:lnSpc>
              <a:buClrTx/>
              <a:buFont typeface="Wingdings" panose="05000000000000000000" pitchFamily="2" charset="2"/>
              <a:buChar char="q"/>
            </a:pPr>
            <a:r>
              <a:rPr lang="en-US" altLang="en-US" sz="2400" b="0" dirty="0">
                <a:solidFill>
                  <a:schemeClr val="tx1"/>
                </a:solidFill>
              </a:rPr>
              <a:t>Given an array A, we want to build this array into a heap.  </a:t>
            </a:r>
          </a:p>
          <a:p>
            <a:pPr marL="342900" indent="-342900">
              <a:lnSpc>
                <a:spcPct val="80000"/>
              </a:lnSpc>
              <a:buClrTx/>
              <a:buFont typeface="Wingdings" panose="05000000000000000000" pitchFamily="2" charset="2"/>
              <a:buChar char="q"/>
            </a:pPr>
            <a:r>
              <a:rPr lang="en-US" altLang="en-US" sz="2400" dirty="0">
                <a:solidFill>
                  <a:schemeClr val="tx1"/>
                </a:solidFill>
              </a:rPr>
              <a:t>Note</a:t>
            </a:r>
            <a:r>
              <a:rPr lang="en-US" altLang="en-US" sz="2400" b="0" dirty="0">
                <a:solidFill>
                  <a:schemeClr val="tx1"/>
                </a:solidFill>
              </a:rPr>
              <a:t>: Leaves are already a  heap!  </a:t>
            </a:r>
          </a:p>
          <a:p>
            <a:pPr marL="342900" indent="-342900">
              <a:lnSpc>
                <a:spcPct val="80000"/>
              </a:lnSpc>
              <a:buClrTx/>
              <a:buFont typeface="Wingdings" panose="05000000000000000000" pitchFamily="2" charset="2"/>
              <a:buChar char="q"/>
            </a:pPr>
            <a:endParaRPr lang="en-US" altLang="en-US" sz="2400" b="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r>
              <a:rPr lang="en-US" alt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Build-Max-Heap(</a:t>
            </a:r>
            <a:r>
              <a:rPr lang="en-US" alt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A,n</a:t>
            </a:r>
            <a:r>
              <a:rPr lang="en-US" alt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80000"/>
              </a:lnSpc>
              <a:buClrTx/>
            </a:pPr>
            <a:r>
              <a:rPr lang="en-US" altLang="en-US" sz="24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for </a:t>
            </a:r>
            <a:r>
              <a:rPr lang="en-US" altLang="en-US" sz="24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4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 </a:t>
            </a:r>
            <a:r>
              <a:rPr lang="en-US" altLang="en-US" sz="24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downto</a:t>
            </a:r>
            <a:r>
              <a:rPr lang="en-US" altLang="en-US" sz="24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      </a:t>
            </a:r>
            <a:r>
              <a:rPr lang="en-US" altLang="en-US" sz="2400" b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could we start at n/2?</a:t>
            </a:r>
          </a:p>
          <a:p>
            <a:pPr>
              <a:lnSpc>
                <a:spcPct val="80000"/>
              </a:lnSpc>
              <a:buClrTx/>
            </a:pPr>
            <a:r>
              <a:rPr lang="pt-BR" altLang="en-US" sz="24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    Max-Heapify(A,i,n)</a:t>
            </a:r>
          </a:p>
          <a:p>
            <a:pPr marL="342900" indent="-342900">
              <a:lnSpc>
                <a:spcPct val="80000"/>
              </a:lnSpc>
              <a:buClrTx/>
              <a:buFont typeface="Wingdings" panose="05000000000000000000" pitchFamily="2" charset="2"/>
              <a:buChar char="q"/>
            </a:pPr>
            <a:endParaRPr lang="pt-BR" altLang="en-US" sz="2400" b="0" dirty="0">
              <a:solidFill>
                <a:schemeClr val="tx1"/>
              </a:solidFill>
            </a:endParaRPr>
          </a:p>
          <a:p>
            <a:pPr marL="342900" indent="-342900">
              <a:lnSpc>
                <a:spcPct val="80000"/>
              </a:lnSpc>
              <a:buClrTx/>
              <a:buFont typeface="Wingdings" panose="05000000000000000000" pitchFamily="2" charset="2"/>
              <a:buChar char="q"/>
            </a:pPr>
            <a:r>
              <a:rPr lang="en-US" altLang="en-US" sz="2400" b="0" dirty="0">
                <a:solidFill>
                  <a:schemeClr val="tx1"/>
                </a:solidFill>
              </a:rPr>
              <a:t>Start with the leaves (last ½ of A) and consider each leaf as a 1 element heap. Call </a:t>
            </a:r>
            <a:r>
              <a:rPr lang="en-US" altLang="en-US" sz="2400" b="0" dirty="0" err="1">
                <a:solidFill>
                  <a:schemeClr val="tx1"/>
                </a:solidFill>
              </a:rPr>
              <a:t>heapify</a:t>
            </a:r>
            <a:r>
              <a:rPr lang="en-US" altLang="en-US" sz="2400" b="0" dirty="0">
                <a:solidFill>
                  <a:schemeClr val="tx1"/>
                </a:solidFill>
              </a:rPr>
              <a:t> on the parents of the leaves, and continue recursively to call </a:t>
            </a:r>
            <a:r>
              <a:rPr lang="en-US" altLang="en-US" sz="2400" b="0" dirty="0" err="1">
                <a:solidFill>
                  <a:schemeClr val="tx1"/>
                </a:solidFill>
              </a:rPr>
              <a:t>heapify</a:t>
            </a:r>
            <a:r>
              <a:rPr lang="en-US" altLang="en-US" sz="2400" b="0" dirty="0">
                <a:solidFill>
                  <a:schemeClr val="tx1"/>
                </a:solidFill>
              </a:rPr>
              <a:t>, moving up the tree to the root.</a:t>
            </a:r>
          </a:p>
        </p:txBody>
      </p:sp>
    </p:spTree>
    <p:extLst>
      <p:ext uri="{BB962C8B-B14F-4D97-AF65-F5344CB8AC3E}">
        <p14:creationId xmlns:p14="http://schemas.microsoft.com/office/powerpoint/2010/main" val="175515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498600" y="0"/>
            <a:ext cx="7772400" cy="584200"/>
          </a:xfrm>
        </p:spPr>
        <p:txBody>
          <a:bodyPr/>
          <a:lstStyle/>
          <a:p>
            <a:r>
              <a:rPr lang="en-US" altLang="en-US" dirty="0">
                <a:solidFill>
                  <a:srgbClr val="00B050"/>
                </a:solidFill>
              </a:rPr>
              <a:t>Build-Heap Example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498600" y="11176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pitchFamily="2" charset="2"/>
              <a:defRPr kumimoji="1" b="1" kern="1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346075" indent="-231775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35000"/>
              <a:buFont typeface="Monotype Sorts" pitchFamily="2" charset="2"/>
              <a:buChar char="n"/>
              <a:defRPr kumimoji="1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7063" indent="-166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80000"/>
              <a:buChar char="–"/>
              <a:defRPr kumimoji="1" b="1" kern="1200">
                <a:solidFill>
                  <a:srgbClr val="004000"/>
                </a:solidFill>
                <a:latin typeface="+mn-lt"/>
                <a:ea typeface="+mn-ea"/>
                <a:cs typeface="+mn-cs"/>
              </a:defRPr>
            </a:lvl3pPr>
            <a:lvl4pPr marL="1147763" indent="-4048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!"/>
              <a:defRPr kumimoji="1" b="1" kern="1200">
                <a:solidFill>
                  <a:schemeClr val="folHlink"/>
                </a:solidFill>
                <a:latin typeface="+mn-lt"/>
                <a:ea typeface="+mn-ea"/>
                <a:cs typeface="+mn-cs"/>
              </a:defRPr>
            </a:lvl4pPr>
            <a:lvl5pPr marL="1539875" indent="-1698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Build-Max-Heap(A,10)</a:t>
            </a:r>
          </a:p>
          <a:p>
            <a:pPr lvl="1">
              <a:buFontTx/>
              <a:buNone/>
            </a:pPr>
            <a:r>
              <a:rPr lang="en-US" altLang="en-US" dirty="0"/>
              <a:t>A=[1 5 9 4 7 10 2 6 3 14] </a:t>
            </a:r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3531599"/>
              </p:ext>
            </p:extLst>
          </p:nvPr>
        </p:nvGraphicFramePr>
        <p:xfrm>
          <a:off x="1498600" y="1828800"/>
          <a:ext cx="3200400" cy="306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9" r:id="rId3" imgW="3619500" imgH="3495675" progId="OrgPlusWOPX.4">
                  <p:embed/>
                </p:oleObj>
              </mc:Choice>
              <mc:Fallback>
                <p:oleObj r:id="rId3" imgW="3619500" imgH="3495675" progId="OrgPlusWOPX.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8600" y="1828800"/>
                        <a:ext cx="3200400" cy="3067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5384800" y="2051615"/>
            <a:ext cx="6040216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n-US" altLang="en-US" sz="2000" dirty="0"/>
              <a:t>Max-Heapify(A,10,10) exits since this is a leaf.</a:t>
            </a:r>
          </a:p>
          <a:p>
            <a:r>
              <a:rPr lang="en-US" altLang="en-US" sz="2000" dirty="0"/>
              <a:t>Max-Heapify(A,9,10) exits since this is a leaf.</a:t>
            </a:r>
          </a:p>
          <a:p>
            <a:r>
              <a:rPr lang="en-US" altLang="en-US" sz="2000" dirty="0"/>
              <a:t>Max-Heapify(A,8,10) exits since this is a leaf.</a:t>
            </a:r>
          </a:p>
          <a:p>
            <a:r>
              <a:rPr lang="en-US" altLang="en-US" sz="2000" dirty="0"/>
              <a:t>Max-Heapify(A,7,10) exits since this is a leaf.</a:t>
            </a:r>
          </a:p>
          <a:p>
            <a:r>
              <a:rPr lang="en-US" altLang="en-US" sz="2000" dirty="0"/>
              <a:t>Max-Heapify(A,6,10) exits since this is a leaf.</a:t>
            </a:r>
          </a:p>
          <a:p>
            <a:r>
              <a:rPr lang="en-US" altLang="en-US" sz="2000" dirty="0"/>
              <a:t>Max-Heapify(A,5,10) puts the largest of A[5] </a:t>
            </a:r>
          </a:p>
          <a:p>
            <a:r>
              <a:rPr lang="en-US" altLang="en-US" sz="2000" dirty="0"/>
              <a:t>   and its children, A[10] into A[5]:</a:t>
            </a:r>
          </a:p>
        </p:txBody>
      </p:sp>
    </p:spTree>
    <p:extLst>
      <p:ext uri="{BB962C8B-B14F-4D97-AF65-F5344CB8AC3E}">
        <p14:creationId xmlns:p14="http://schemas.microsoft.com/office/powerpoint/2010/main" val="3032284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B050"/>
                </a:solidFill>
              </a:rPr>
              <a:t>Build-Heap Example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08200" y="4183617"/>
            <a:ext cx="7772400" cy="6858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/>
              <a:t>A=[1 5 9 4 14 10 2 6 3 7]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/>
              <a:t>Max-Heapify(A,4,10)</a:t>
            </a: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1524001" y="247280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253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4810840"/>
              </p:ext>
            </p:extLst>
          </p:nvPr>
        </p:nvGraphicFramePr>
        <p:xfrm>
          <a:off x="2476500" y="1048821"/>
          <a:ext cx="2971800" cy="284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3" r:id="rId3" imgW="3619500" imgH="3495675" progId="OrgPlusWOPX.4">
                  <p:embed/>
                </p:oleObj>
              </mc:Choice>
              <mc:Fallback>
                <p:oleObj r:id="rId3" imgW="3619500" imgH="3495675" progId="OrgPlusWOPX.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500" y="1048821"/>
                        <a:ext cx="2971800" cy="2847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614106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B050"/>
                </a:solidFill>
              </a:rPr>
              <a:t>Build-Heap Example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4216400"/>
            <a:ext cx="7772400" cy="685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000" dirty="0"/>
              <a:t>A=[1 5 9 6 14 10 2 4 3 7]</a:t>
            </a:r>
          </a:p>
          <a:p>
            <a:pPr>
              <a:lnSpc>
                <a:spcPct val="80000"/>
              </a:lnSpc>
            </a:pPr>
            <a:r>
              <a:rPr lang="en-US" altLang="en-US" sz="2000" dirty="0"/>
              <a:t>Max-Heapify(A,3,10):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1524001" y="247280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1524001" y="247280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355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498704"/>
              </p:ext>
            </p:extLst>
          </p:nvPr>
        </p:nvGraphicFramePr>
        <p:xfrm>
          <a:off x="2476500" y="762000"/>
          <a:ext cx="3276600" cy="314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7" r:id="rId3" imgW="3619500" imgH="3495675" progId="OrgPlusWOPX.4">
                  <p:embed/>
                </p:oleObj>
              </mc:Choice>
              <mc:Fallback>
                <p:oleObj r:id="rId3" imgW="3619500" imgH="3495675" progId="OrgPlusWOPX.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500" y="762000"/>
                        <a:ext cx="3276600" cy="3141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730074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B050"/>
                </a:solidFill>
              </a:rPr>
              <a:t>Build-Heap Example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4419600"/>
            <a:ext cx="7772400" cy="685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000" dirty="0"/>
              <a:t>A=[1 5 10 6 14 9 2 4 3 7]</a:t>
            </a:r>
          </a:p>
          <a:p>
            <a:pPr>
              <a:lnSpc>
                <a:spcPct val="80000"/>
              </a:lnSpc>
            </a:pPr>
            <a:r>
              <a:rPr lang="en-US" altLang="en-US" sz="2000" dirty="0"/>
              <a:t>Max-Heapify(A,2,10):    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1524001" y="247280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1524001" y="247280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1524001" y="247280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458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3487922"/>
              </p:ext>
            </p:extLst>
          </p:nvPr>
        </p:nvGraphicFramePr>
        <p:xfrm>
          <a:off x="2298700" y="792440"/>
          <a:ext cx="3505200" cy="336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1" r:id="rId3" imgW="3619500" imgH="3495675" progId="OrgPlusWOPX.4">
                  <p:embed/>
                </p:oleObj>
              </mc:Choice>
              <mc:Fallback>
                <p:oleObj r:id="rId3" imgW="3619500" imgH="3495675" progId="OrgPlusWOPX.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8700" y="792440"/>
                        <a:ext cx="3505200" cy="3360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685475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B050"/>
                </a:solidFill>
              </a:rPr>
              <a:t>Build-Heap Example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10994" y="4714603"/>
            <a:ext cx="3779520" cy="685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000" dirty="0"/>
              <a:t>A=[1 14 10 6 7 9 2 4 3 5] </a:t>
            </a:r>
          </a:p>
          <a:p>
            <a:pPr>
              <a:lnSpc>
                <a:spcPct val="80000"/>
              </a:lnSpc>
            </a:pPr>
            <a:r>
              <a:rPr lang="en-US" altLang="en-US" sz="2000" dirty="0"/>
              <a:t>Max-Heapify(A,1,10):    </a:t>
            </a: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1524001" y="155840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1524001" y="155840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1524001" y="155840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1524001" y="155840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663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1725293"/>
              </p:ext>
            </p:extLst>
          </p:nvPr>
        </p:nvGraphicFramePr>
        <p:xfrm>
          <a:off x="1695595" y="1352550"/>
          <a:ext cx="2743200" cy="262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0" r:id="rId3" imgW="3619500" imgH="3495675" progId="OrgPlusWOPX.4">
                  <p:embed/>
                </p:oleObj>
              </mc:Choice>
              <mc:Fallback>
                <p:oleObj r:id="rId3" imgW="3619500" imgH="3495675" progId="OrgPlusWOPX.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5595" y="1352550"/>
                        <a:ext cx="2743200" cy="2628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5" name="Rectangle 11"/>
          <p:cNvSpPr>
            <a:spLocks noChangeArrowheads="1"/>
          </p:cNvSpPr>
          <p:nvPr/>
        </p:nvSpPr>
        <p:spPr bwMode="auto">
          <a:xfrm>
            <a:off x="1524001" y="155840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663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4241776"/>
              </p:ext>
            </p:extLst>
          </p:nvPr>
        </p:nvGraphicFramePr>
        <p:xfrm>
          <a:off x="7493000" y="1524000"/>
          <a:ext cx="2743200" cy="262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1" r:id="rId5" imgW="3619500" imgH="3495675" progId="OrgPlusWOPX.4">
                  <p:embed/>
                </p:oleObj>
              </mc:Choice>
              <mc:Fallback>
                <p:oleObj r:id="rId5" imgW="3619500" imgH="3495675" progId="OrgPlusWOPX.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3000" y="1524000"/>
                        <a:ext cx="2743200" cy="2628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6" name="Text Box 12"/>
          <p:cNvSpPr txBox="1">
            <a:spLocks noChangeArrowheads="1"/>
          </p:cNvSpPr>
          <p:nvPr/>
        </p:nvSpPr>
        <p:spPr bwMode="auto">
          <a:xfrm>
            <a:off x="1838326" y="811768"/>
            <a:ext cx="230063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Max-Heapify(A,2,10)</a:t>
            </a:r>
          </a:p>
        </p:txBody>
      </p:sp>
      <p:sp>
        <p:nvSpPr>
          <p:cNvPr id="26637" name="Text Box 13"/>
          <p:cNvSpPr txBox="1">
            <a:spLocks noChangeArrowheads="1"/>
          </p:cNvSpPr>
          <p:nvPr/>
        </p:nvSpPr>
        <p:spPr bwMode="auto">
          <a:xfrm>
            <a:off x="7783514" y="759936"/>
            <a:ext cx="230063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Max-Heapify(A,5,10)</a:t>
            </a:r>
          </a:p>
        </p:txBody>
      </p:sp>
      <p:cxnSp>
        <p:nvCxnSpPr>
          <p:cNvPr id="3" name="Straight Arrow Connector 2"/>
          <p:cNvCxnSpPr/>
          <p:nvPr/>
        </p:nvCxnSpPr>
        <p:spPr bwMode="auto">
          <a:xfrm>
            <a:off x="5422900" y="2838450"/>
            <a:ext cx="1790700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" name="TextBox 3"/>
          <p:cNvSpPr txBox="1"/>
          <p:nvPr/>
        </p:nvSpPr>
        <p:spPr>
          <a:xfrm>
            <a:off x="5507771" y="2519511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Recursive call</a:t>
            </a:r>
          </a:p>
        </p:txBody>
      </p:sp>
    </p:spTree>
    <p:extLst>
      <p:ext uri="{BB962C8B-B14F-4D97-AF65-F5344CB8AC3E}">
        <p14:creationId xmlns:p14="http://schemas.microsoft.com/office/powerpoint/2010/main" val="1650869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B050"/>
                </a:solidFill>
              </a:rPr>
              <a:t>Build-Heap Example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0" y="4330184"/>
            <a:ext cx="5092700" cy="685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000" b="0" dirty="0"/>
              <a:t>Finished heap:  A=[14 7 10 6 5 9 2 4 3 1]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241301" y="155840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241301" y="155840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241301" y="155840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241301" y="155840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241301" y="155840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659" name="Text Box 11"/>
          <p:cNvSpPr txBox="1">
            <a:spLocks noChangeArrowheads="1"/>
          </p:cNvSpPr>
          <p:nvPr/>
        </p:nvSpPr>
        <p:spPr bwMode="auto">
          <a:xfrm>
            <a:off x="682626" y="817602"/>
            <a:ext cx="230063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Max-Heapify(A,1,10)</a:t>
            </a:r>
          </a:p>
        </p:txBody>
      </p:sp>
      <p:sp>
        <p:nvSpPr>
          <p:cNvPr id="27660" name="Text Box 12"/>
          <p:cNvSpPr txBox="1">
            <a:spLocks noChangeArrowheads="1"/>
          </p:cNvSpPr>
          <p:nvPr/>
        </p:nvSpPr>
        <p:spPr bwMode="auto">
          <a:xfrm>
            <a:off x="4748214" y="762000"/>
            <a:ext cx="230063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Max-Heapify(A,2,10)</a:t>
            </a:r>
          </a:p>
        </p:txBody>
      </p:sp>
      <p:sp>
        <p:nvSpPr>
          <p:cNvPr id="27662" name="Rectangle 14"/>
          <p:cNvSpPr>
            <a:spLocks noChangeArrowheads="1"/>
          </p:cNvSpPr>
          <p:nvPr/>
        </p:nvSpPr>
        <p:spPr bwMode="auto">
          <a:xfrm>
            <a:off x="241301" y="155840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766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0293486"/>
              </p:ext>
            </p:extLst>
          </p:nvPr>
        </p:nvGraphicFramePr>
        <p:xfrm>
          <a:off x="510903" y="1558409"/>
          <a:ext cx="2514600" cy="240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39" r:id="rId3" imgW="3619500" imgH="3495675" progId="OrgPlusWOPX.4">
                  <p:embed/>
                </p:oleObj>
              </mc:Choice>
              <mc:Fallback>
                <p:oleObj r:id="rId3" imgW="3619500" imgH="3495675" progId="OrgPlusWOPX.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903" y="1558409"/>
                        <a:ext cx="2514600" cy="2409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64" name="Rectangle 16"/>
          <p:cNvSpPr>
            <a:spLocks noChangeArrowheads="1"/>
          </p:cNvSpPr>
          <p:nvPr/>
        </p:nvSpPr>
        <p:spPr bwMode="auto">
          <a:xfrm>
            <a:off x="241301" y="155840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766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7280363"/>
              </p:ext>
            </p:extLst>
          </p:nvPr>
        </p:nvGraphicFramePr>
        <p:xfrm>
          <a:off x="4526968" y="1485384"/>
          <a:ext cx="2590800" cy="2482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40" r:id="rId5" imgW="3619500" imgH="3495675" progId="OrgPlusWOPX.4">
                  <p:embed/>
                </p:oleObj>
              </mc:Choice>
              <mc:Fallback>
                <p:oleObj r:id="rId5" imgW="3619500" imgH="3495675" progId="OrgPlusWOPX.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6968" y="1485384"/>
                        <a:ext cx="2590800" cy="2482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66" name="Rectangle 18"/>
          <p:cNvSpPr>
            <a:spLocks noChangeArrowheads="1"/>
          </p:cNvSpPr>
          <p:nvPr/>
        </p:nvSpPr>
        <p:spPr bwMode="auto">
          <a:xfrm>
            <a:off x="241301" y="155840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7665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6842175"/>
              </p:ext>
            </p:extLst>
          </p:nvPr>
        </p:nvGraphicFramePr>
        <p:xfrm>
          <a:off x="8880548" y="1503918"/>
          <a:ext cx="2438400" cy="233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41" r:id="rId7" imgW="3619500" imgH="3495675" progId="OrgPlusWOPX.4">
                  <p:embed/>
                </p:oleObj>
              </mc:Choice>
              <mc:Fallback>
                <p:oleObj r:id="rId7" imgW="3619500" imgH="3495675" progId="OrgPlusWOPX.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80548" y="1503918"/>
                        <a:ext cx="2438400" cy="233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67" name="Text Box 19"/>
          <p:cNvSpPr txBox="1">
            <a:spLocks noChangeArrowheads="1"/>
          </p:cNvSpPr>
          <p:nvPr/>
        </p:nvSpPr>
        <p:spPr bwMode="auto">
          <a:xfrm>
            <a:off x="9382416" y="825321"/>
            <a:ext cx="230063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Max-Heapify(A,5,10)</a:t>
            </a:r>
          </a:p>
        </p:txBody>
      </p:sp>
      <p:cxnSp>
        <p:nvCxnSpPr>
          <p:cNvPr id="18" name="Straight Arrow Connector 17"/>
          <p:cNvCxnSpPr/>
          <p:nvPr/>
        </p:nvCxnSpPr>
        <p:spPr bwMode="auto">
          <a:xfrm>
            <a:off x="3340100" y="2774950"/>
            <a:ext cx="1079500" cy="1905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9" name="TextBox 18"/>
          <p:cNvSpPr txBox="1"/>
          <p:nvPr/>
        </p:nvSpPr>
        <p:spPr>
          <a:xfrm>
            <a:off x="3317021" y="2163970"/>
            <a:ext cx="1350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Recursive call</a:t>
            </a:r>
          </a:p>
        </p:txBody>
      </p:sp>
      <p:cxnSp>
        <p:nvCxnSpPr>
          <p:cNvPr id="21" name="Straight Arrow Connector 20"/>
          <p:cNvCxnSpPr/>
          <p:nvPr/>
        </p:nvCxnSpPr>
        <p:spPr bwMode="auto">
          <a:xfrm>
            <a:off x="7302500" y="2889250"/>
            <a:ext cx="1079500" cy="1905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2" name="TextBox 21"/>
          <p:cNvSpPr txBox="1"/>
          <p:nvPr/>
        </p:nvSpPr>
        <p:spPr>
          <a:xfrm>
            <a:off x="7279421" y="2227470"/>
            <a:ext cx="1350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Recursive call</a:t>
            </a:r>
          </a:p>
        </p:txBody>
      </p:sp>
    </p:spTree>
    <p:extLst>
      <p:ext uri="{BB962C8B-B14F-4D97-AF65-F5344CB8AC3E}">
        <p14:creationId xmlns:p14="http://schemas.microsoft.com/office/powerpoint/2010/main" val="27844082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Oval 4"/>
          <p:cNvSpPr>
            <a:spLocks noChangeArrowheads="1"/>
          </p:cNvSpPr>
          <p:nvPr/>
        </p:nvSpPr>
        <p:spPr bwMode="auto">
          <a:xfrm>
            <a:off x="5410200" y="1371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4</a:t>
            </a:r>
          </a:p>
        </p:txBody>
      </p:sp>
      <p:sp>
        <p:nvSpPr>
          <p:cNvPr id="40963" name="Oval 5"/>
          <p:cNvSpPr>
            <a:spLocks noChangeArrowheads="1"/>
          </p:cNvSpPr>
          <p:nvPr/>
        </p:nvSpPr>
        <p:spPr bwMode="auto">
          <a:xfrm>
            <a:off x="6400800" y="2362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3</a:t>
            </a:r>
          </a:p>
        </p:txBody>
      </p:sp>
      <p:sp>
        <p:nvSpPr>
          <p:cNvPr id="40964" name="Oval 6"/>
          <p:cNvSpPr>
            <a:spLocks noChangeArrowheads="1"/>
          </p:cNvSpPr>
          <p:nvPr/>
        </p:nvSpPr>
        <p:spPr bwMode="auto">
          <a:xfrm>
            <a:off x="4343400" y="2286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1</a:t>
            </a:r>
          </a:p>
        </p:txBody>
      </p:sp>
      <p:sp>
        <p:nvSpPr>
          <p:cNvPr id="40965" name="Oval 7"/>
          <p:cNvSpPr>
            <a:spLocks noChangeArrowheads="1"/>
          </p:cNvSpPr>
          <p:nvPr/>
        </p:nvSpPr>
        <p:spPr bwMode="auto">
          <a:xfrm>
            <a:off x="5867400" y="3352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0966" name="Oval 8"/>
          <p:cNvSpPr>
            <a:spLocks noChangeArrowheads="1"/>
          </p:cNvSpPr>
          <p:nvPr/>
        </p:nvSpPr>
        <p:spPr bwMode="auto">
          <a:xfrm>
            <a:off x="3429000" y="3429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0967" name="Oval 9"/>
          <p:cNvSpPr>
            <a:spLocks noChangeArrowheads="1"/>
          </p:cNvSpPr>
          <p:nvPr/>
        </p:nvSpPr>
        <p:spPr bwMode="auto">
          <a:xfrm>
            <a:off x="4724400" y="3429000"/>
            <a:ext cx="457200" cy="457200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16</a:t>
            </a:r>
          </a:p>
        </p:txBody>
      </p:sp>
      <p:sp>
        <p:nvSpPr>
          <p:cNvPr id="40968" name="Oval 10"/>
          <p:cNvSpPr>
            <a:spLocks noChangeArrowheads="1"/>
          </p:cNvSpPr>
          <p:nvPr/>
        </p:nvSpPr>
        <p:spPr bwMode="auto">
          <a:xfrm>
            <a:off x="7010400" y="3352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10</a:t>
            </a:r>
          </a:p>
        </p:txBody>
      </p:sp>
      <p:sp>
        <p:nvSpPr>
          <p:cNvPr id="40969" name="Oval 11"/>
          <p:cNvSpPr>
            <a:spLocks noChangeArrowheads="1"/>
          </p:cNvSpPr>
          <p:nvPr/>
        </p:nvSpPr>
        <p:spPr bwMode="auto">
          <a:xfrm>
            <a:off x="2590800" y="4724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0970" name="Oval 12"/>
          <p:cNvSpPr>
            <a:spLocks noChangeArrowheads="1"/>
          </p:cNvSpPr>
          <p:nvPr/>
        </p:nvSpPr>
        <p:spPr bwMode="auto">
          <a:xfrm>
            <a:off x="3657600" y="4724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0971" name="Oval 13"/>
          <p:cNvSpPr>
            <a:spLocks noChangeArrowheads="1"/>
          </p:cNvSpPr>
          <p:nvPr/>
        </p:nvSpPr>
        <p:spPr bwMode="auto">
          <a:xfrm>
            <a:off x="4724400" y="4724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7</a:t>
            </a:r>
          </a:p>
        </p:txBody>
      </p:sp>
      <p:sp>
        <p:nvSpPr>
          <p:cNvPr id="40972" name="Text Box 19"/>
          <p:cNvSpPr txBox="1">
            <a:spLocks noChangeArrowheads="1"/>
          </p:cNvSpPr>
          <p:nvPr/>
        </p:nvSpPr>
        <p:spPr bwMode="auto">
          <a:xfrm>
            <a:off x="3581400" y="3429001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/>
          </a:p>
        </p:txBody>
      </p:sp>
      <p:sp>
        <p:nvSpPr>
          <p:cNvPr id="40973" name="Text Box 20"/>
          <p:cNvSpPr txBox="1">
            <a:spLocks noChangeArrowheads="1"/>
          </p:cNvSpPr>
          <p:nvPr/>
        </p:nvSpPr>
        <p:spPr bwMode="auto">
          <a:xfrm>
            <a:off x="3505200" y="34290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2</a:t>
            </a:r>
          </a:p>
        </p:txBody>
      </p:sp>
      <p:sp>
        <p:nvSpPr>
          <p:cNvPr id="40974" name="Text Box 22"/>
          <p:cNvSpPr txBox="1">
            <a:spLocks noChangeArrowheads="1"/>
          </p:cNvSpPr>
          <p:nvPr/>
        </p:nvSpPr>
        <p:spPr bwMode="auto">
          <a:xfrm>
            <a:off x="5927725" y="33893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9</a:t>
            </a:r>
          </a:p>
        </p:txBody>
      </p:sp>
      <p:sp>
        <p:nvSpPr>
          <p:cNvPr id="40975" name="Text Box 24"/>
          <p:cNvSpPr txBox="1">
            <a:spLocks noChangeArrowheads="1"/>
          </p:cNvSpPr>
          <p:nvPr/>
        </p:nvSpPr>
        <p:spPr bwMode="auto">
          <a:xfrm>
            <a:off x="2590800" y="4800601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14</a:t>
            </a:r>
          </a:p>
        </p:txBody>
      </p:sp>
      <p:sp>
        <p:nvSpPr>
          <p:cNvPr id="40976" name="Text Box 25"/>
          <p:cNvSpPr txBox="1">
            <a:spLocks noChangeArrowheads="1"/>
          </p:cNvSpPr>
          <p:nvPr/>
        </p:nvSpPr>
        <p:spPr bwMode="auto">
          <a:xfrm>
            <a:off x="3733800" y="47244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8</a:t>
            </a:r>
          </a:p>
        </p:txBody>
      </p:sp>
      <p:sp>
        <p:nvSpPr>
          <p:cNvPr id="40977" name="Line 27"/>
          <p:cNvSpPr>
            <a:spLocks noChangeShapeType="1"/>
          </p:cNvSpPr>
          <p:nvPr/>
        </p:nvSpPr>
        <p:spPr bwMode="auto">
          <a:xfrm flipH="1">
            <a:off x="4724400" y="16764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8" name="Line 28"/>
          <p:cNvSpPr>
            <a:spLocks noChangeShapeType="1"/>
          </p:cNvSpPr>
          <p:nvPr/>
        </p:nvSpPr>
        <p:spPr bwMode="auto">
          <a:xfrm>
            <a:off x="5791200" y="17526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9" name="Line 29"/>
          <p:cNvSpPr>
            <a:spLocks noChangeShapeType="1"/>
          </p:cNvSpPr>
          <p:nvPr/>
        </p:nvSpPr>
        <p:spPr bwMode="auto">
          <a:xfrm flipH="1">
            <a:off x="3810000" y="2667000"/>
            <a:ext cx="609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80" name="Line 30"/>
          <p:cNvSpPr>
            <a:spLocks noChangeShapeType="1"/>
          </p:cNvSpPr>
          <p:nvPr/>
        </p:nvSpPr>
        <p:spPr bwMode="auto">
          <a:xfrm>
            <a:off x="4648200" y="2743200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81" name="Line 31"/>
          <p:cNvSpPr>
            <a:spLocks noChangeShapeType="1"/>
          </p:cNvSpPr>
          <p:nvPr/>
        </p:nvSpPr>
        <p:spPr bwMode="auto">
          <a:xfrm flipH="1">
            <a:off x="6172200" y="28194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82" name="Line 32"/>
          <p:cNvSpPr>
            <a:spLocks noChangeShapeType="1"/>
          </p:cNvSpPr>
          <p:nvPr/>
        </p:nvSpPr>
        <p:spPr bwMode="auto">
          <a:xfrm>
            <a:off x="6781800" y="28194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83" name="Line 33"/>
          <p:cNvSpPr>
            <a:spLocks noChangeShapeType="1"/>
          </p:cNvSpPr>
          <p:nvPr/>
        </p:nvSpPr>
        <p:spPr bwMode="auto">
          <a:xfrm flipH="1">
            <a:off x="2895600" y="3810000"/>
            <a:ext cx="609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84" name="Line 34"/>
          <p:cNvSpPr>
            <a:spLocks noChangeShapeType="1"/>
          </p:cNvSpPr>
          <p:nvPr/>
        </p:nvSpPr>
        <p:spPr bwMode="auto">
          <a:xfrm>
            <a:off x="3733800" y="3886200"/>
            <a:ext cx="152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85" name="Line 35"/>
          <p:cNvSpPr>
            <a:spLocks noChangeShapeType="1"/>
          </p:cNvSpPr>
          <p:nvPr/>
        </p:nvSpPr>
        <p:spPr bwMode="auto">
          <a:xfrm>
            <a:off x="4953000" y="38862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-228600" y="199209"/>
            <a:ext cx="12192000" cy="762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rgbClr val="660066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660066"/>
                </a:solidFill>
                <a:latin typeface="Arial Narrow" panose="020B0606020202030204" pitchFamily="34" charset="0"/>
              </a:defRPr>
            </a:lvl2pPr>
            <a:lvl3pPr algn="ctr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660066"/>
                </a:solidFill>
                <a:latin typeface="Arial Narrow" panose="020B0606020202030204" pitchFamily="34" charset="0"/>
              </a:defRPr>
            </a:lvl3pPr>
            <a:lvl4pPr algn="ctr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660066"/>
                </a:solidFill>
                <a:latin typeface="Arial Narrow" panose="020B0606020202030204" pitchFamily="34" charset="0"/>
              </a:defRPr>
            </a:lvl4pPr>
            <a:lvl5pPr algn="ctr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660066"/>
                </a:solidFill>
                <a:latin typeface="Arial Narrow" panose="020B0606020202030204" pitchFamily="34" charset="0"/>
              </a:defRPr>
            </a:lvl5pPr>
            <a:lvl6pPr marL="457200" algn="ctr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660066"/>
                </a:solidFill>
                <a:latin typeface="Arial Narrow" panose="020B0606020202030204" pitchFamily="34" charset="0"/>
              </a:defRPr>
            </a:lvl6pPr>
            <a:lvl7pPr marL="914400" algn="ctr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660066"/>
                </a:solidFill>
                <a:latin typeface="Arial Narrow" panose="020B0606020202030204" pitchFamily="34" charset="0"/>
              </a:defRPr>
            </a:lvl7pPr>
            <a:lvl8pPr marL="1371600" algn="ctr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660066"/>
                </a:solidFill>
                <a:latin typeface="Arial Narrow" panose="020B0606020202030204" pitchFamily="34" charset="0"/>
              </a:defRPr>
            </a:lvl8pPr>
            <a:lvl9pPr marL="1828800" algn="ctr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660066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dirty="0">
                <a:solidFill>
                  <a:srgbClr val="00B050"/>
                </a:solidFill>
              </a:rPr>
              <a:t>Build-Max-Heap Example 2 </a:t>
            </a:r>
          </a:p>
        </p:txBody>
      </p:sp>
    </p:spTree>
    <p:extLst>
      <p:ext uri="{BB962C8B-B14F-4D97-AF65-F5344CB8AC3E}">
        <p14:creationId xmlns:p14="http://schemas.microsoft.com/office/powerpoint/2010/main" val="19400801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Oval 2"/>
          <p:cNvSpPr>
            <a:spLocks noChangeArrowheads="1"/>
          </p:cNvSpPr>
          <p:nvPr/>
        </p:nvSpPr>
        <p:spPr bwMode="auto">
          <a:xfrm>
            <a:off x="5410200" y="1371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4</a:t>
            </a:r>
          </a:p>
        </p:txBody>
      </p:sp>
      <p:sp>
        <p:nvSpPr>
          <p:cNvPr id="41987" name="Oval 3"/>
          <p:cNvSpPr>
            <a:spLocks noChangeArrowheads="1"/>
          </p:cNvSpPr>
          <p:nvPr/>
        </p:nvSpPr>
        <p:spPr bwMode="auto">
          <a:xfrm>
            <a:off x="6400800" y="2362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3</a:t>
            </a:r>
          </a:p>
        </p:txBody>
      </p:sp>
      <p:sp>
        <p:nvSpPr>
          <p:cNvPr id="41988" name="Oval 4"/>
          <p:cNvSpPr>
            <a:spLocks noChangeArrowheads="1"/>
          </p:cNvSpPr>
          <p:nvPr/>
        </p:nvSpPr>
        <p:spPr bwMode="auto">
          <a:xfrm>
            <a:off x="4343400" y="2286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1</a:t>
            </a:r>
          </a:p>
        </p:txBody>
      </p:sp>
      <p:sp>
        <p:nvSpPr>
          <p:cNvPr id="41989" name="Oval 5"/>
          <p:cNvSpPr>
            <a:spLocks noChangeArrowheads="1"/>
          </p:cNvSpPr>
          <p:nvPr/>
        </p:nvSpPr>
        <p:spPr bwMode="auto">
          <a:xfrm>
            <a:off x="5867400" y="3352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1990" name="Oval 6"/>
          <p:cNvSpPr>
            <a:spLocks noChangeArrowheads="1"/>
          </p:cNvSpPr>
          <p:nvPr/>
        </p:nvSpPr>
        <p:spPr bwMode="auto">
          <a:xfrm>
            <a:off x="3429000" y="3429000"/>
            <a:ext cx="457200" cy="457200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1991" name="Oval 7"/>
          <p:cNvSpPr>
            <a:spLocks noChangeArrowheads="1"/>
          </p:cNvSpPr>
          <p:nvPr/>
        </p:nvSpPr>
        <p:spPr bwMode="auto">
          <a:xfrm>
            <a:off x="4724400" y="3429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16</a:t>
            </a:r>
          </a:p>
        </p:txBody>
      </p:sp>
      <p:sp>
        <p:nvSpPr>
          <p:cNvPr id="41992" name="Oval 8"/>
          <p:cNvSpPr>
            <a:spLocks noChangeArrowheads="1"/>
          </p:cNvSpPr>
          <p:nvPr/>
        </p:nvSpPr>
        <p:spPr bwMode="auto">
          <a:xfrm>
            <a:off x="7010400" y="3352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10</a:t>
            </a:r>
          </a:p>
        </p:txBody>
      </p:sp>
      <p:sp>
        <p:nvSpPr>
          <p:cNvPr id="41993" name="Oval 9"/>
          <p:cNvSpPr>
            <a:spLocks noChangeArrowheads="1"/>
          </p:cNvSpPr>
          <p:nvPr/>
        </p:nvSpPr>
        <p:spPr bwMode="auto">
          <a:xfrm>
            <a:off x="2590800" y="4724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1994" name="Oval 10"/>
          <p:cNvSpPr>
            <a:spLocks noChangeArrowheads="1"/>
          </p:cNvSpPr>
          <p:nvPr/>
        </p:nvSpPr>
        <p:spPr bwMode="auto">
          <a:xfrm>
            <a:off x="3657600" y="4724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1995" name="Oval 11"/>
          <p:cNvSpPr>
            <a:spLocks noChangeArrowheads="1"/>
          </p:cNvSpPr>
          <p:nvPr/>
        </p:nvSpPr>
        <p:spPr bwMode="auto">
          <a:xfrm>
            <a:off x="4724400" y="4724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7</a:t>
            </a:r>
          </a:p>
        </p:txBody>
      </p:sp>
      <p:sp>
        <p:nvSpPr>
          <p:cNvPr id="41996" name="Text Box 12"/>
          <p:cNvSpPr txBox="1">
            <a:spLocks noChangeArrowheads="1"/>
          </p:cNvSpPr>
          <p:nvPr/>
        </p:nvSpPr>
        <p:spPr bwMode="auto">
          <a:xfrm>
            <a:off x="3200400" y="1371601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/>
          </a:p>
        </p:txBody>
      </p:sp>
      <p:sp>
        <p:nvSpPr>
          <p:cNvPr id="41997" name="Text Box 13"/>
          <p:cNvSpPr txBox="1">
            <a:spLocks noChangeArrowheads="1"/>
          </p:cNvSpPr>
          <p:nvPr/>
        </p:nvSpPr>
        <p:spPr bwMode="auto">
          <a:xfrm>
            <a:off x="3505200" y="34290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2</a:t>
            </a:r>
          </a:p>
        </p:txBody>
      </p:sp>
      <p:sp>
        <p:nvSpPr>
          <p:cNvPr id="41998" name="Text Box 14"/>
          <p:cNvSpPr txBox="1">
            <a:spLocks noChangeArrowheads="1"/>
          </p:cNvSpPr>
          <p:nvPr/>
        </p:nvSpPr>
        <p:spPr bwMode="auto">
          <a:xfrm>
            <a:off x="5927725" y="33893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9</a:t>
            </a:r>
          </a:p>
        </p:txBody>
      </p:sp>
      <p:sp>
        <p:nvSpPr>
          <p:cNvPr id="41999" name="Text Box 15"/>
          <p:cNvSpPr txBox="1">
            <a:spLocks noChangeArrowheads="1"/>
          </p:cNvSpPr>
          <p:nvPr/>
        </p:nvSpPr>
        <p:spPr bwMode="auto">
          <a:xfrm>
            <a:off x="2590800" y="4800601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14</a:t>
            </a:r>
          </a:p>
        </p:txBody>
      </p:sp>
      <p:sp>
        <p:nvSpPr>
          <p:cNvPr id="42000" name="Text Box 16"/>
          <p:cNvSpPr txBox="1">
            <a:spLocks noChangeArrowheads="1"/>
          </p:cNvSpPr>
          <p:nvPr/>
        </p:nvSpPr>
        <p:spPr bwMode="auto">
          <a:xfrm>
            <a:off x="3733800" y="47244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8</a:t>
            </a:r>
          </a:p>
        </p:txBody>
      </p:sp>
      <p:sp>
        <p:nvSpPr>
          <p:cNvPr id="42001" name="Line 17"/>
          <p:cNvSpPr>
            <a:spLocks noChangeShapeType="1"/>
          </p:cNvSpPr>
          <p:nvPr/>
        </p:nvSpPr>
        <p:spPr bwMode="auto">
          <a:xfrm flipH="1">
            <a:off x="4724400" y="16764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2" name="Line 18"/>
          <p:cNvSpPr>
            <a:spLocks noChangeShapeType="1"/>
          </p:cNvSpPr>
          <p:nvPr/>
        </p:nvSpPr>
        <p:spPr bwMode="auto">
          <a:xfrm>
            <a:off x="5791200" y="17526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3" name="Line 19"/>
          <p:cNvSpPr>
            <a:spLocks noChangeShapeType="1"/>
          </p:cNvSpPr>
          <p:nvPr/>
        </p:nvSpPr>
        <p:spPr bwMode="auto">
          <a:xfrm flipH="1">
            <a:off x="3810000" y="2667000"/>
            <a:ext cx="609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4" name="Line 20"/>
          <p:cNvSpPr>
            <a:spLocks noChangeShapeType="1"/>
          </p:cNvSpPr>
          <p:nvPr/>
        </p:nvSpPr>
        <p:spPr bwMode="auto">
          <a:xfrm>
            <a:off x="4648200" y="2743200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5" name="Line 21"/>
          <p:cNvSpPr>
            <a:spLocks noChangeShapeType="1"/>
          </p:cNvSpPr>
          <p:nvPr/>
        </p:nvSpPr>
        <p:spPr bwMode="auto">
          <a:xfrm flipH="1">
            <a:off x="6172200" y="28194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6" name="Line 22"/>
          <p:cNvSpPr>
            <a:spLocks noChangeShapeType="1"/>
          </p:cNvSpPr>
          <p:nvPr/>
        </p:nvSpPr>
        <p:spPr bwMode="auto">
          <a:xfrm>
            <a:off x="6781800" y="28194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7" name="Line 23"/>
          <p:cNvSpPr>
            <a:spLocks noChangeShapeType="1"/>
          </p:cNvSpPr>
          <p:nvPr/>
        </p:nvSpPr>
        <p:spPr bwMode="auto">
          <a:xfrm flipH="1">
            <a:off x="2895600" y="3810000"/>
            <a:ext cx="609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8" name="Line 24"/>
          <p:cNvSpPr>
            <a:spLocks noChangeShapeType="1"/>
          </p:cNvSpPr>
          <p:nvPr/>
        </p:nvSpPr>
        <p:spPr bwMode="auto">
          <a:xfrm>
            <a:off x="3733800" y="3886200"/>
            <a:ext cx="152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9" name="Line 25"/>
          <p:cNvSpPr>
            <a:spLocks noChangeShapeType="1"/>
          </p:cNvSpPr>
          <p:nvPr/>
        </p:nvSpPr>
        <p:spPr bwMode="auto">
          <a:xfrm>
            <a:off x="4953000" y="38862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10" name="Text Box 26"/>
          <p:cNvSpPr txBox="1">
            <a:spLocks noChangeArrowheads="1"/>
          </p:cNvSpPr>
          <p:nvPr/>
        </p:nvSpPr>
        <p:spPr bwMode="auto">
          <a:xfrm>
            <a:off x="2057400" y="2590801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2011" name="Text Box 27"/>
          <p:cNvSpPr txBox="1">
            <a:spLocks noChangeArrowheads="1"/>
          </p:cNvSpPr>
          <p:nvPr/>
        </p:nvSpPr>
        <p:spPr bwMode="auto">
          <a:xfrm>
            <a:off x="3200400" y="-18415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09728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Oval 2"/>
          <p:cNvSpPr>
            <a:spLocks noChangeArrowheads="1"/>
          </p:cNvSpPr>
          <p:nvPr/>
        </p:nvSpPr>
        <p:spPr bwMode="auto">
          <a:xfrm>
            <a:off x="5410200" y="1371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4</a:t>
            </a:r>
          </a:p>
        </p:txBody>
      </p:sp>
      <p:sp>
        <p:nvSpPr>
          <p:cNvPr id="43011" name="Oval 3"/>
          <p:cNvSpPr>
            <a:spLocks noChangeArrowheads="1"/>
          </p:cNvSpPr>
          <p:nvPr/>
        </p:nvSpPr>
        <p:spPr bwMode="auto">
          <a:xfrm>
            <a:off x="6400800" y="2362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3</a:t>
            </a:r>
          </a:p>
        </p:txBody>
      </p:sp>
      <p:sp>
        <p:nvSpPr>
          <p:cNvPr id="43012" name="Oval 4"/>
          <p:cNvSpPr>
            <a:spLocks noChangeArrowheads="1"/>
          </p:cNvSpPr>
          <p:nvPr/>
        </p:nvSpPr>
        <p:spPr bwMode="auto">
          <a:xfrm>
            <a:off x="4343400" y="2286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1</a:t>
            </a:r>
          </a:p>
        </p:txBody>
      </p:sp>
      <p:sp>
        <p:nvSpPr>
          <p:cNvPr id="43013" name="Oval 5"/>
          <p:cNvSpPr>
            <a:spLocks noChangeArrowheads="1"/>
          </p:cNvSpPr>
          <p:nvPr/>
        </p:nvSpPr>
        <p:spPr bwMode="auto">
          <a:xfrm>
            <a:off x="5867400" y="3352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14" name="Oval 6"/>
          <p:cNvSpPr>
            <a:spLocks noChangeArrowheads="1"/>
          </p:cNvSpPr>
          <p:nvPr/>
        </p:nvSpPr>
        <p:spPr bwMode="auto">
          <a:xfrm>
            <a:off x="3429000" y="3429000"/>
            <a:ext cx="457200" cy="457200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15" name="Oval 7"/>
          <p:cNvSpPr>
            <a:spLocks noChangeArrowheads="1"/>
          </p:cNvSpPr>
          <p:nvPr/>
        </p:nvSpPr>
        <p:spPr bwMode="auto">
          <a:xfrm>
            <a:off x="4724400" y="3429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16</a:t>
            </a:r>
          </a:p>
        </p:txBody>
      </p:sp>
      <p:sp>
        <p:nvSpPr>
          <p:cNvPr id="43016" name="Oval 8"/>
          <p:cNvSpPr>
            <a:spLocks noChangeArrowheads="1"/>
          </p:cNvSpPr>
          <p:nvPr/>
        </p:nvSpPr>
        <p:spPr bwMode="auto">
          <a:xfrm>
            <a:off x="7010400" y="3352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10</a:t>
            </a:r>
          </a:p>
        </p:txBody>
      </p:sp>
      <p:sp>
        <p:nvSpPr>
          <p:cNvPr id="43017" name="Oval 9"/>
          <p:cNvSpPr>
            <a:spLocks noChangeArrowheads="1"/>
          </p:cNvSpPr>
          <p:nvPr/>
        </p:nvSpPr>
        <p:spPr bwMode="auto">
          <a:xfrm>
            <a:off x="2590800" y="4724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18" name="Oval 10"/>
          <p:cNvSpPr>
            <a:spLocks noChangeArrowheads="1"/>
          </p:cNvSpPr>
          <p:nvPr/>
        </p:nvSpPr>
        <p:spPr bwMode="auto">
          <a:xfrm>
            <a:off x="3657600" y="4724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19" name="Oval 11"/>
          <p:cNvSpPr>
            <a:spLocks noChangeArrowheads="1"/>
          </p:cNvSpPr>
          <p:nvPr/>
        </p:nvSpPr>
        <p:spPr bwMode="auto">
          <a:xfrm>
            <a:off x="4724400" y="4724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7</a:t>
            </a:r>
          </a:p>
        </p:txBody>
      </p:sp>
      <p:sp>
        <p:nvSpPr>
          <p:cNvPr id="43020" name="Text Box 12"/>
          <p:cNvSpPr txBox="1">
            <a:spLocks noChangeArrowheads="1"/>
          </p:cNvSpPr>
          <p:nvPr/>
        </p:nvSpPr>
        <p:spPr bwMode="auto">
          <a:xfrm>
            <a:off x="3200400" y="1371601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/>
          </a:p>
        </p:txBody>
      </p:sp>
      <p:sp>
        <p:nvSpPr>
          <p:cNvPr id="43021" name="Text Box 13"/>
          <p:cNvSpPr txBox="1">
            <a:spLocks noChangeArrowheads="1"/>
          </p:cNvSpPr>
          <p:nvPr/>
        </p:nvSpPr>
        <p:spPr bwMode="auto">
          <a:xfrm>
            <a:off x="3429000" y="3505201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14</a:t>
            </a:r>
          </a:p>
        </p:txBody>
      </p:sp>
      <p:sp>
        <p:nvSpPr>
          <p:cNvPr id="43022" name="Text Box 14"/>
          <p:cNvSpPr txBox="1">
            <a:spLocks noChangeArrowheads="1"/>
          </p:cNvSpPr>
          <p:nvPr/>
        </p:nvSpPr>
        <p:spPr bwMode="auto">
          <a:xfrm>
            <a:off x="5927725" y="33893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9</a:t>
            </a:r>
          </a:p>
        </p:txBody>
      </p:sp>
      <p:sp>
        <p:nvSpPr>
          <p:cNvPr id="43023" name="Text Box 15"/>
          <p:cNvSpPr txBox="1">
            <a:spLocks noChangeArrowheads="1"/>
          </p:cNvSpPr>
          <p:nvPr/>
        </p:nvSpPr>
        <p:spPr bwMode="auto">
          <a:xfrm>
            <a:off x="2667000" y="47244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2</a:t>
            </a:r>
          </a:p>
        </p:txBody>
      </p:sp>
      <p:sp>
        <p:nvSpPr>
          <p:cNvPr id="43024" name="Text Box 16"/>
          <p:cNvSpPr txBox="1">
            <a:spLocks noChangeArrowheads="1"/>
          </p:cNvSpPr>
          <p:nvPr/>
        </p:nvSpPr>
        <p:spPr bwMode="auto">
          <a:xfrm>
            <a:off x="3733800" y="47244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8</a:t>
            </a:r>
          </a:p>
        </p:txBody>
      </p:sp>
      <p:sp>
        <p:nvSpPr>
          <p:cNvPr id="43025" name="Line 17"/>
          <p:cNvSpPr>
            <a:spLocks noChangeShapeType="1"/>
          </p:cNvSpPr>
          <p:nvPr/>
        </p:nvSpPr>
        <p:spPr bwMode="auto">
          <a:xfrm flipH="1">
            <a:off x="4724400" y="16764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6" name="Line 18"/>
          <p:cNvSpPr>
            <a:spLocks noChangeShapeType="1"/>
          </p:cNvSpPr>
          <p:nvPr/>
        </p:nvSpPr>
        <p:spPr bwMode="auto">
          <a:xfrm>
            <a:off x="5791200" y="17526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7" name="Line 19"/>
          <p:cNvSpPr>
            <a:spLocks noChangeShapeType="1"/>
          </p:cNvSpPr>
          <p:nvPr/>
        </p:nvSpPr>
        <p:spPr bwMode="auto">
          <a:xfrm flipH="1">
            <a:off x="3810000" y="2667000"/>
            <a:ext cx="609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8" name="Line 20"/>
          <p:cNvSpPr>
            <a:spLocks noChangeShapeType="1"/>
          </p:cNvSpPr>
          <p:nvPr/>
        </p:nvSpPr>
        <p:spPr bwMode="auto">
          <a:xfrm>
            <a:off x="4648200" y="2743200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9" name="Line 21"/>
          <p:cNvSpPr>
            <a:spLocks noChangeShapeType="1"/>
          </p:cNvSpPr>
          <p:nvPr/>
        </p:nvSpPr>
        <p:spPr bwMode="auto">
          <a:xfrm flipH="1">
            <a:off x="6172200" y="28194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30" name="Line 22"/>
          <p:cNvSpPr>
            <a:spLocks noChangeShapeType="1"/>
          </p:cNvSpPr>
          <p:nvPr/>
        </p:nvSpPr>
        <p:spPr bwMode="auto">
          <a:xfrm>
            <a:off x="6781800" y="28194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31" name="Line 23"/>
          <p:cNvSpPr>
            <a:spLocks noChangeShapeType="1"/>
          </p:cNvSpPr>
          <p:nvPr/>
        </p:nvSpPr>
        <p:spPr bwMode="auto">
          <a:xfrm flipH="1">
            <a:off x="2895600" y="3810000"/>
            <a:ext cx="609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32" name="Line 24"/>
          <p:cNvSpPr>
            <a:spLocks noChangeShapeType="1"/>
          </p:cNvSpPr>
          <p:nvPr/>
        </p:nvSpPr>
        <p:spPr bwMode="auto">
          <a:xfrm>
            <a:off x="3733800" y="3886200"/>
            <a:ext cx="152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33" name="Line 25"/>
          <p:cNvSpPr>
            <a:spLocks noChangeShapeType="1"/>
          </p:cNvSpPr>
          <p:nvPr/>
        </p:nvSpPr>
        <p:spPr bwMode="auto">
          <a:xfrm>
            <a:off x="4953000" y="38862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34" name="Text Box 26"/>
          <p:cNvSpPr txBox="1">
            <a:spLocks noChangeArrowheads="1"/>
          </p:cNvSpPr>
          <p:nvPr/>
        </p:nvSpPr>
        <p:spPr bwMode="auto">
          <a:xfrm>
            <a:off x="2057400" y="2590801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35" name="Text Box 27"/>
          <p:cNvSpPr txBox="1">
            <a:spLocks noChangeArrowheads="1"/>
          </p:cNvSpPr>
          <p:nvPr/>
        </p:nvSpPr>
        <p:spPr bwMode="auto">
          <a:xfrm>
            <a:off x="3200400" y="-18415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3912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76597"/>
          </a:xfrm>
        </p:spPr>
        <p:txBody>
          <a:bodyPr/>
          <a:lstStyle/>
          <a:p>
            <a:pPr algn="ctr"/>
            <a:r>
              <a:rPr kumimoji="1" lang="en-US" altLang="en-US" sz="3200" b="1" dirty="0">
                <a:solidFill>
                  <a:srgbClr val="660066"/>
                </a:solidFill>
                <a:latin typeface="Arial Narrow"/>
              </a:rPr>
              <a:t>Binary Heap: 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76597"/>
            <a:ext cx="10268164" cy="5500366"/>
          </a:xfrm>
        </p:spPr>
        <p:txBody>
          <a:bodyPr>
            <a:normAutofit/>
          </a:bodyPr>
          <a:lstStyle/>
          <a:p>
            <a:pPr marL="114300" lvl="1" indent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35000"/>
              <a:buNone/>
            </a:pPr>
            <a:r>
              <a:rPr kumimoji="1" lang="en-US" altLang="en-US" sz="2000" dirty="0">
                <a:solidFill>
                  <a:srgbClr val="000000"/>
                </a:solidFill>
                <a:latin typeface="Arial"/>
              </a:rPr>
              <a:t>(1) A </a:t>
            </a:r>
            <a:r>
              <a:rPr kumimoji="1" lang="en-US" altLang="en-US" sz="2000" b="1" dirty="0">
                <a:solidFill>
                  <a:srgbClr val="000000"/>
                </a:solidFill>
                <a:latin typeface="Arial"/>
              </a:rPr>
              <a:t>complete binary tree </a:t>
            </a:r>
            <a:r>
              <a:rPr kumimoji="1" lang="en-US" altLang="en-US" sz="2000" dirty="0">
                <a:solidFill>
                  <a:srgbClr val="000000"/>
                </a:solidFill>
                <a:latin typeface="Arial"/>
              </a:rPr>
              <a:t>filled on all levels, except last, which is filled from left to right. Not a binary search tree, but the keys do follow some order. </a:t>
            </a:r>
          </a:p>
          <a:p>
            <a:pPr marL="114300" lvl="1" indent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35000"/>
              <a:buNone/>
            </a:pPr>
            <a:r>
              <a:rPr kumimoji="1" lang="en-US" altLang="en-US" sz="2000" dirty="0">
                <a:solidFill>
                  <a:srgbClr val="000000"/>
                </a:solidFill>
                <a:latin typeface="Arial"/>
              </a:rPr>
              <a:t>(2) </a:t>
            </a:r>
            <a:r>
              <a:rPr kumimoji="1" lang="en-US" altLang="en-US" sz="2000" b="1" dirty="0">
                <a:solidFill>
                  <a:srgbClr val="000000"/>
                </a:solidFill>
                <a:latin typeface="Arial"/>
              </a:rPr>
              <a:t>Heap property</a:t>
            </a:r>
          </a:p>
          <a:p>
            <a:pPr marL="114300" lvl="1" indent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35000"/>
              <a:buNone/>
            </a:pPr>
            <a:r>
              <a:rPr kumimoji="1" lang="en-US" altLang="en-US" sz="2000" b="1" dirty="0">
                <a:solidFill>
                  <a:srgbClr val="000000"/>
                </a:solidFill>
                <a:latin typeface="Arial"/>
              </a:rPr>
              <a:t>      (a) Min-heap: </a:t>
            </a:r>
            <a:r>
              <a:rPr kumimoji="1" lang="en-US" altLang="en-US" sz="2000" dirty="0">
                <a:solidFill>
                  <a:srgbClr val="004000"/>
                </a:solidFill>
                <a:latin typeface="Arial"/>
              </a:rPr>
              <a:t>every child greater than (or equal to) parent (A[Parent(</a:t>
            </a:r>
            <a:r>
              <a:rPr kumimoji="1" lang="en-US" altLang="en-US" sz="2000" dirty="0" err="1">
                <a:solidFill>
                  <a:srgbClr val="004000"/>
                </a:solidFill>
                <a:latin typeface="Arial"/>
              </a:rPr>
              <a:t>i</a:t>
            </a:r>
            <a:r>
              <a:rPr kumimoji="1" lang="en-US" altLang="en-US" sz="2000" dirty="0">
                <a:solidFill>
                  <a:srgbClr val="004000"/>
                </a:solidFill>
                <a:latin typeface="Arial"/>
              </a:rPr>
              <a:t>)] &lt;=A[</a:t>
            </a:r>
            <a:r>
              <a:rPr kumimoji="1" lang="en-US" altLang="en-US" sz="2000" dirty="0" err="1">
                <a:solidFill>
                  <a:srgbClr val="004000"/>
                </a:solidFill>
                <a:latin typeface="Arial"/>
              </a:rPr>
              <a:t>i</a:t>
            </a:r>
            <a:r>
              <a:rPr kumimoji="1" lang="en-US" altLang="en-US" sz="2000" dirty="0">
                <a:solidFill>
                  <a:srgbClr val="004000"/>
                </a:solidFill>
                <a:latin typeface="Arial"/>
              </a:rPr>
              <a:t>])</a:t>
            </a:r>
          </a:p>
          <a:p>
            <a:pPr marL="460375" lvl="2" indent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80000"/>
              <a:buNone/>
            </a:pPr>
            <a:endParaRPr kumimoji="1" lang="en-US" altLang="en-US" dirty="0">
              <a:solidFill>
                <a:srgbClr val="004000"/>
              </a:solidFill>
              <a:latin typeface="Arial"/>
            </a:endParaRPr>
          </a:p>
          <a:p>
            <a:pPr marL="460375" lvl="2" indent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80000"/>
              <a:buNone/>
            </a:pPr>
            <a:endParaRPr kumimoji="1" lang="en-US" altLang="en-US" dirty="0">
              <a:solidFill>
                <a:srgbClr val="004000"/>
              </a:solidFill>
              <a:latin typeface="Arial"/>
            </a:endParaRPr>
          </a:p>
          <a:p>
            <a:pPr marL="460375" lvl="2" indent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80000"/>
              <a:buNone/>
            </a:pPr>
            <a:endParaRPr kumimoji="1" lang="en-US" altLang="en-US" dirty="0">
              <a:solidFill>
                <a:srgbClr val="004000"/>
              </a:solidFill>
              <a:latin typeface="Arial"/>
            </a:endParaRPr>
          </a:p>
          <a:p>
            <a:pPr marL="460375" lvl="2" indent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80000"/>
              <a:buNone/>
            </a:pPr>
            <a:endParaRPr kumimoji="1" lang="en-US" altLang="en-US" dirty="0">
              <a:solidFill>
                <a:srgbClr val="004000"/>
              </a:solidFill>
              <a:latin typeface="Arial"/>
            </a:endParaRPr>
          </a:p>
          <a:p>
            <a:pPr marL="346075" lvl="1" indent="-231775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35000"/>
              <a:buFont typeface="Monotype Sorts" pitchFamily="2" charset="2"/>
              <a:buChar char="n"/>
            </a:pPr>
            <a:endParaRPr kumimoji="1" lang="en-US" altLang="en-US" sz="2000" dirty="0">
              <a:solidFill>
                <a:srgbClr val="000000"/>
              </a:solidFill>
              <a:latin typeface="Arial"/>
            </a:endParaRPr>
          </a:p>
          <a:p>
            <a:pPr marL="114300" lvl="1" indent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35000"/>
              <a:buNone/>
            </a:pPr>
            <a:r>
              <a:rPr kumimoji="1" lang="en-US" altLang="en-US" sz="2000" b="1" dirty="0">
                <a:solidFill>
                  <a:srgbClr val="000000"/>
                </a:solidFill>
                <a:latin typeface="Arial"/>
              </a:rPr>
              <a:t>      (b) Max-heap: </a:t>
            </a:r>
            <a:r>
              <a:rPr kumimoji="1" lang="en-US" altLang="en-US" sz="2000" dirty="0">
                <a:solidFill>
                  <a:srgbClr val="004000"/>
                </a:solidFill>
                <a:latin typeface="Arial"/>
              </a:rPr>
              <a:t>every child smaller than (or equal to) parent (A[Parent(</a:t>
            </a:r>
            <a:r>
              <a:rPr kumimoji="1" lang="en-US" altLang="en-US" sz="2000" dirty="0" err="1">
                <a:solidFill>
                  <a:srgbClr val="004000"/>
                </a:solidFill>
                <a:latin typeface="Arial"/>
              </a:rPr>
              <a:t>i</a:t>
            </a:r>
            <a:r>
              <a:rPr kumimoji="1" lang="en-US" altLang="en-US" sz="2000" dirty="0">
                <a:solidFill>
                  <a:srgbClr val="004000"/>
                </a:solidFill>
                <a:latin typeface="Arial"/>
              </a:rPr>
              <a:t>)] &gt;=A[</a:t>
            </a:r>
            <a:r>
              <a:rPr kumimoji="1" lang="en-US" altLang="en-US" sz="2000" dirty="0" err="1">
                <a:solidFill>
                  <a:srgbClr val="004000"/>
                </a:solidFill>
                <a:latin typeface="Arial"/>
              </a:rPr>
              <a:t>i</a:t>
            </a:r>
            <a:r>
              <a:rPr kumimoji="1" lang="en-US" altLang="en-US" sz="2000" dirty="0">
                <a:solidFill>
                  <a:srgbClr val="004000"/>
                </a:solidFill>
                <a:latin typeface="Arial"/>
              </a:rPr>
              <a:t>])</a:t>
            </a:r>
          </a:p>
          <a:p>
            <a:pPr marL="346075" lvl="1" indent="-231775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35000"/>
              <a:buFont typeface="Monotype Sorts" pitchFamily="2" charset="2"/>
              <a:buChar char="n"/>
            </a:pPr>
            <a:endParaRPr kumimoji="1" lang="en-US" altLang="en-US" sz="2000" dirty="0">
              <a:solidFill>
                <a:srgbClr val="000000"/>
              </a:solidFill>
              <a:latin typeface="Arial"/>
            </a:endParaRPr>
          </a:p>
          <a:p>
            <a:endParaRPr lang="en-US" sz="32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775" y="4525121"/>
            <a:ext cx="5105400" cy="1195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6978" y="2199524"/>
            <a:ext cx="5867400" cy="139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5211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Oval 2"/>
          <p:cNvSpPr>
            <a:spLocks noChangeArrowheads="1"/>
          </p:cNvSpPr>
          <p:nvPr/>
        </p:nvSpPr>
        <p:spPr bwMode="auto">
          <a:xfrm>
            <a:off x="5410200" y="1371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4</a:t>
            </a:r>
          </a:p>
        </p:txBody>
      </p:sp>
      <p:sp>
        <p:nvSpPr>
          <p:cNvPr id="44035" name="Oval 3"/>
          <p:cNvSpPr>
            <a:spLocks noChangeArrowheads="1"/>
          </p:cNvSpPr>
          <p:nvPr/>
        </p:nvSpPr>
        <p:spPr bwMode="auto">
          <a:xfrm>
            <a:off x="6400800" y="2362200"/>
            <a:ext cx="457200" cy="457200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3</a:t>
            </a:r>
          </a:p>
        </p:txBody>
      </p:sp>
      <p:sp>
        <p:nvSpPr>
          <p:cNvPr id="44036" name="Oval 4"/>
          <p:cNvSpPr>
            <a:spLocks noChangeArrowheads="1"/>
          </p:cNvSpPr>
          <p:nvPr/>
        </p:nvSpPr>
        <p:spPr bwMode="auto">
          <a:xfrm>
            <a:off x="4343400" y="2286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1</a:t>
            </a:r>
          </a:p>
        </p:txBody>
      </p:sp>
      <p:sp>
        <p:nvSpPr>
          <p:cNvPr id="44037" name="Oval 5"/>
          <p:cNvSpPr>
            <a:spLocks noChangeArrowheads="1"/>
          </p:cNvSpPr>
          <p:nvPr/>
        </p:nvSpPr>
        <p:spPr bwMode="auto">
          <a:xfrm>
            <a:off x="5867400" y="3352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4038" name="Oval 6"/>
          <p:cNvSpPr>
            <a:spLocks noChangeArrowheads="1"/>
          </p:cNvSpPr>
          <p:nvPr/>
        </p:nvSpPr>
        <p:spPr bwMode="auto">
          <a:xfrm>
            <a:off x="3429000" y="3429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4039" name="Oval 7"/>
          <p:cNvSpPr>
            <a:spLocks noChangeArrowheads="1"/>
          </p:cNvSpPr>
          <p:nvPr/>
        </p:nvSpPr>
        <p:spPr bwMode="auto">
          <a:xfrm>
            <a:off x="4724400" y="3429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16</a:t>
            </a:r>
          </a:p>
        </p:txBody>
      </p:sp>
      <p:sp>
        <p:nvSpPr>
          <p:cNvPr id="44040" name="Oval 8"/>
          <p:cNvSpPr>
            <a:spLocks noChangeArrowheads="1"/>
          </p:cNvSpPr>
          <p:nvPr/>
        </p:nvSpPr>
        <p:spPr bwMode="auto">
          <a:xfrm>
            <a:off x="7010400" y="3352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10</a:t>
            </a:r>
          </a:p>
        </p:txBody>
      </p:sp>
      <p:sp>
        <p:nvSpPr>
          <p:cNvPr id="44041" name="Oval 9"/>
          <p:cNvSpPr>
            <a:spLocks noChangeArrowheads="1"/>
          </p:cNvSpPr>
          <p:nvPr/>
        </p:nvSpPr>
        <p:spPr bwMode="auto">
          <a:xfrm>
            <a:off x="2590800" y="4724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4042" name="Oval 10"/>
          <p:cNvSpPr>
            <a:spLocks noChangeArrowheads="1"/>
          </p:cNvSpPr>
          <p:nvPr/>
        </p:nvSpPr>
        <p:spPr bwMode="auto">
          <a:xfrm>
            <a:off x="3657600" y="4724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4043" name="Oval 11"/>
          <p:cNvSpPr>
            <a:spLocks noChangeArrowheads="1"/>
          </p:cNvSpPr>
          <p:nvPr/>
        </p:nvSpPr>
        <p:spPr bwMode="auto">
          <a:xfrm>
            <a:off x="4724400" y="4724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7</a:t>
            </a:r>
          </a:p>
        </p:txBody>
      </p:sp>
      <p:sp>
        <p:nvSpPr>
          <p:cNvPr id="44044" name="Text Box 12"/>
          <p:cNvSpPr txBox="1">
            <a:spLocks noChangeArrowheads="1"/>
          </p:cNvSpPr>
          <p:nvPr/>
        </p:nvSpPr>
        <p:spPr bwMode="auto">
          <a:xfrm>
            <a:off x="3200400" y="1371601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/>
          </a:p>
        </p:txBody>
      </p:sp>
      <p:sp>
        <p:nvSpPr>
          <p:cNvPr id="44045" name="Text Box 13"/>
          <p:cNvSpPr txBox="1">
            <a:spLocks noChangeArrowheads="1"/>
          </p:cNvSpPr>
          <p:nvPr/>
        </p:nvSpPr>
        <p:spPr bwMode="auto">
          <a:xfrm>
            <a:off x="3429000" y="3429001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14</a:t>
            </a:r>
          </a:p>
        </p:txBody>
      </p:sp>
      <p:sp>
        <p:nvSpPr>
          <p:cNvPr id="44046" name="Text Box 14"/>
          <p:cNvSpPr txBox="1">
            <a:spLocks noChangeArrowheads="1"/>
          </p:cNvSpPr>
          <p:nvPr/>
        </p:nvSpPr>
        <p:spPr bwMode="auto">
          <a:xfrm>
            <a:off x="5927725" y="33893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9</a:t>
            </a:r>
          </a:p>
        </p:txBody>
      </p:sp>
      <p:sp>
        <p:nvSpPr>
          <p:cNvPr id="44047" name="Text Box 15"/>
          <p:cNvSpPr txBox="1">
            <a:spLocks noChangeArrowheads="1"/>
          </p:cNvSpPr>
          <p:nvPr/>
        </p:nvSpPr>
        <p:spPr bwMode="auto">
          <a:xfrm>
            <a:off x="2667000" y="47244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2</a:t>
            </a:r>
          </a:p>
        </p:txBody>
      </p:sp>
      <p:sp>
        <p:nvSpPr>
          <p:cNvPr id="44048" name="Text Box 16"/>
          <p:cNvSpPr txBox="1">
            <a:spLocks noChangeArrowheads="1"/>
          </p:cNvSpPr>
          <p:nvPr/>
        </p:nvSpPr>
        <p:spPr bwMode="auto">
          <a:xfrm>
            <a:off x="3733800" y="47244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8</a:t>
            </a:r>
          </a:p>
        </p:txBody>
      </p:sp>
      <p:sp>
        <p:nvSpPr>
          <p:cNvPr id="44049" name="Line 17"/>
          <p:cNvSpPr>
            <a:spLocks noChangeShapeType="1"/>
          </p:cNvSpPr>
          <p:nvPr/>
        </p:nvSpPr>
        <p:spPr bwMode="auto">
          <a:xfrm flipH="1">
            <a:off x="4724400" y="16764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0" name="Line 18"/>
          <p:cNvSpPr>
            <a:spLocks noChangeShapeType="1"/>
          </p:cNvSpPr>
          <p:nvPr/>
        </p:nvSpPr>
        <p:spPr bwMode="auto">
          <a:xfrm>
            <a:off x="5791200" y="17526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1" name="Line 19"/>
          <p:cNvSpPr>
            <a:spLocks noChangeShapeType="1"/>
          </p:cNvSpPr>
          <p:nvPr/>
        </p:nvSpPr>
        <p:spPr bwMode="auto">
          <a:xfrm flipH="1">
            <a:off x="3810000" y="2667000"/>
            <a:ext cx="609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2" name="Line 20"/>
          <p:cNvSpPr>
            <a:spLocks noChangeShapeType="1"/>
          </p:cNvSpPr>
          <p:nvPr/>
        </p:nvSpPr>
        <p:spPr bwMode="auto">
          <a:xfrm>
            <a:off x="4648200" y="2743200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3" name="Line 21"/>
          <p:cNvSpPr>
            <a:spLocks noChangeShapeType="1"/>
          </p:cNvSpPr>
          <p:nvPr/>
        </p:nvSpPr>
        <p:spPr bwMode="auto">
          <a:xfrm flipH="1">
            <a:off x="6172200" y="28194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4" name="Line 22"/>
          <p:cNvSpPr>
            <a:spLocks noChangeShapeType="1"/>
          </p:cNvSpPr>
          <p:nvPr/>
        </p:nvSpPr>
        <p:spPr bwMode="auto">
          <a:xfrm>
            <a:off x="6781800" y="28194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5" name="Line 23"/>
          <p:cNvSpPr>
            <a:spLocks noChangeShapeType="1"/>
          </p:cNvSpPr>
          <p:nvPr/>
        </p:nvSpPr>
        <p:spPr bwMode="auto">
          <a:xfrm flipH="1">
            <a:off x="2895600" y="3810000"/>
            <a:ext cx="609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6" name="Line 24"/>
          <p:cNvSpPr>
            <a:spLocks noChangeShapeType="1"/>
          </p:cNvSpPr>
          <p:nvPr/>
        </p:nvSpPr>
        <p:spPr bwMode="auto">
          <a:xfrm>
            <a:off x="3733800" y="3886200"/>
            <a:ext cx="152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7" name="Line 25"/>
          <p:cNvSpPr>
            <a:spLocks noChangeShapeType="1"/>
          </p:cNvSpPr>
          <p:nvPr/>
        </p:nvSpPr>
        <p:spPr bwMode="auto">
          <a:xfrm>
            <a:off x="4953000" y="38862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8" name="Text Box 26"/>
          <p:cNvSpPr txBox="1">
            <a:spLocks noChangeArrowheads="1"/>
          </p:cNvSpPr>
          <p:nvPr/>
        </p:nvSpPr>
        <p:spPr bwMode="auto">
          <a:xfrm>
            <a:off x="2057400" y="2590801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4059" name="Text Box 27"/>
          <p:cNvSpPr txBox="1">
            <a:spLocks noChangeArrowheads="1"/>
          </p:cNvSpPr>
          <p:nvPr/>
        </p:nvSpPr>
        <p:spPr bwMode="auto">
          <a:xfrm>
            <a:off x="3200400" y="-18415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11439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Oval 2"/>
          <p:cNvSpPr>
            <a:spLocks noChangeArrowheads="1"/>
          </p:cNvSpPr>
          <p:nvPr/>
        </p:nvSpPr>
        <p:spPr bwMode="auto">
          <a:xfrm>
            <a:off x="5410200" y="1371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4</a:t>
            </a:r>
          </a:p>
        </p:txBody>
      </p:sp>
      <p:sp>
        <p:nvSpPr>
          <p:cNvPr id="45059" name="Oval 4"/>
          <p:cNvSpPr>
            <a:spLocks noChangeArrowheads="1"/>
          </p:cNvSpPr>
          <p:nvPr/>
        </p:nvSpPr>
        <p:spPr bwMode="auto">
          <a:xfrm>
            <a:off x="4343400" y="2286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1</a:t>
            </a:r>
          </a:p>
        </p:txBody>
      </p:sp>
      <p:sp>
        <p:nvSpPr>
          <p:cNvPr id="45060" name="Oval 5"/>
          <p:cNvSpPr>
            <a:spLocks noChangeArrowheads="1"/>
          </p:cNvSpPr>
          <p:nvPr/>
        </p:nvSpPr>
        <p:spPr bwMode="auto">
          <a:xfrm>
            <a:off x="5867400" y="3352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5061" name="Oval 6"/>
          <p:cNvSpPr>
            <a:spLocks noChangeArrowheads="1"/>
          </p:cNvSpPr>
          <p:nvPr/>
        </p:nvSpPr>
        <p:spPr bwMode="auto">
          <a:xfrm>
            <a:off x="3429000" y="3429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5062" name="Oval 7"/>
          <p:cNvSpPr>
            <a:spLocks noChangeArrowheads="1"/>
          </p:cNvSpPr>
          <p:nvPr/>
        </p:nvSpPr>
        <p:spPr bwMode="auto">
          <a:xfrm>
            <a:off x="4724400" y="3429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16</a:t>
            </a:r>
          </a:p>
        </p:txBody>
      </p:sp>
      <p:sp>
        <p:nvSpPr>
          <p:cNvPr id="45063" name="Oval 8"/>
          <p:cNvSpPr>
            <a:spLocks noChangeArrowheads="1"/>
          </p:cNvSpPr>
          <p:nvPr/>
        </p:nvSpPr>
        <p:spPr bwMode="auto">
          <a:xfrm>
            <a:off x="7010400" y="3352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3</a:t>
            </a:r>
          </a:p>
        </p:txBody>
      </p:sp>
      <p:sp>
        <p:nvSpPr>
          <p:cNvPr id="45064" name="Oval 9"/>
          <p:cNvSpPr>
            <a:spLocks noChangeArrowheads="1"/>
          </p:cNvSpPr>
          <p:nvPr/>
        </p:nvSpPr>
        <p:spPr bwMode="auto">
          <a:xfrm>
            <a:off x="2590800" y="4724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5065" name="Oval 10"/>
          <p:cNvSpPr>
            <a:spLocks noChangeArrowheads="1"/>
          </p:cNvSpPr>
          <p:nvPr/>
        </p:nvSpPr>
        <p:spPr bwMode="auto">
          <a:xfrm>
            <a:off x="3657600" y="4724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5066" name="Oval 11"/>
          <p:cNvSpPr>
            <a:spLocks noChangeArrowheads="1"/>
          </p:cNvSpPr>
          <p:nvPr/>
        </p:nvSpPr>
        <p:spPr bwMode="auto">
          <a:xfrm>
            <a:off x="4724400" y="4724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7</a:t>
            </a:r>
          </a:p>
        </p:txBody>
      </p:sp>
      <p:sp>
        <p:nvSpPr>
          <p:cNvPr id="45067" name="Text Box 12"/>
          <p:cNvSpPr txBox="1">
            <a:spLocks noChangeArrowheads="1"/>
          </p:cNvSpPr>
          <p:nvPr/>
        </p:nvSpPr>
        <p:spPr bwMode="auto">
          <a:xfrm>
            <a:off x="3200400" y="1371601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/>
          </a:p>
        </p:txBody>
      </p:sp>
      <p:sp>
        <p:nvSpPr>
          <p:cNvPr id="45068" name="Text Box 13"/>
          <p:cNvSpPr txBox="1">
            <a:spLocks noChangeArrowheads="1"/>
          </p:cNvSpPr>
          <p:nvPr/>
        </p:nvSpPr>
        <p:spPr bwMode="auto">
          <a:xfrm>
            <a:off x="3429000" y="3429001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14</a:t>
            </a:r>
          </a:p>
        </p:txBody>
      </p:sp>
      <p:sp>
        <p:nvSpPr>
          <p:cNvPr id="45069" name="Text Box 14"/>
          <p:cNvSpPr txBox="1">
            <a:spLocks noChangeArrowheads="1"/>
          </p:cNvSpPr>
          <p:nvPr/>
        </p:nvSpPr>
        <p:spPr bwMode="auto">
          <a:xfrm>
            <a:off x="5927725" y="33893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9</a:t>
            </a:r>
          </a:p>
        </p:txBody>
      </p:sp>
      <p:sp>
        <p:nvSpPr>
          <p:cNvPr id="45070" name="Text Box 15"/>
          <p:cNvSpPr txBox="1">
            <a:spLocks noChangeArrowheads="1"/>
          </p:cNvSpPr>
          <p:nvPr/>
        </p:nvSpPr>
        <p:spPr bwMode="auto">
          <a:xfrm>
            <a:off x="2667000" y="47244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2</a:t>
            </a:r>
          </a:p>
        </p:txBody>
      </p:sp>
      <p:sp>
        <p:nvSpPr>
          <p:cNvPr id="45071" name="Text Box 16"/>
          <p:cNvSpPr txBox="1">
            <a:spLocks noChangeArrowheads="1"/>
          </p:cNvSpPr>
          <p:nvPr/>
        </p:nvSpPr>
        <p:spPr bwMode="auto">
          <a:xfrm>
            <a:off x="3733800" y="47244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8</a:t>
            </a:r>
          </a:p>
        </p:txBody>
      </p:sp>
      <p:sp>
        <p:nvSpPr>
          <p:cNvPr id="45072" name="Line 17"/>
          <p:cNvSpPr>
            <a:spLocks noChangeShapeType="1"/>
          </p:cNvSpPr>
          <p:nvPr/>
        </p:nvSpPr>
        <p:spPr bwMode="auto">
          <a:xfrm flipH="1">
            <a:off x="4724400" y="16764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3" name="Line 18"/>
          <p:cNvSpPr>
            <a:spLocks noChangeShapeType="1"/>
          </p:cNvSpPr>
          <p:nvPr/>
        </p:nvSpPr>
        <p:spPr bwMode="auto">
          <a:xfrm>
            <a:off x="5791200" y="17526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4" name="Line 19"/>
          <p:cNvSpPr>
            <a:spLocks noChangeShapeType="1"/>
          </p:cNvSpPr>
          <p:nvPr/>
        </p:nvSpPr>
        <p:spPr bwMode="auto">
          <a:xfrm flipH="1">
            <a:off x="3810000" y="2667000"/>
            <a:ext cx="609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5" name="Line 20"/>
          <p:cNvSpPr>
            <a:spLocks noChangeShapeType="1"/>
          </p:cNvSpPr>
          <p:nvPr/>
        </p:nvSpPr>
        <p:spPr bwMode="auto">
          <a:xfrm>
            <a:off x="4648200" y="2743200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6" name="Line 21"/>
          <p:cNvSpPr>
            <a:spLocks noChangeShapeType="1"/>
          </p:cNvSpPr>
          <p:nvPr/>
        </p:nvSpPr>
        <p:spPr bwMode="auto">
          <a:xfrm flipH="1">
            <a:off x="6172200" y="28194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7" name="Line 22"/>
          <p:cNvSpPr>
            <a:spLocks noChangeShapeType="1"/>
          </p:cNvSpPr>
          <p:nvPr/>
        </p:nvSpPr>
        <p:spPr bwMode="auto">
          <a:xfrm>
            <a:off x="6781800" y="28194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8" name="Line 23"/>
          <p:cNvSpPr>
            <a:spLocks noChangeShapeType="1"/>
          </p:cNvSpPr>
          <p:nvPr/>
        </p:nvSpPr>
        <p:spPr bwMode="auto">
          <a:xfrm flipH="1">
            <a:off x="2895600" y="3810000"/>
            <a:ext cx="609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9" name="Line 24"/>
          <p:cNvSpPr>
            <a:spLocks noChangeShapeType="1"/>
          </p:cNvSpPr>
          <p:nvPr/>
        </p:nvSpPr>
        <p:spPr bwMode="auto">
          <a:xfrm>
            <a:off x="3733800" y="3886200"/>
            <a:ext cx="152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80" name="Line 25"/>
          <p:cNvSpPr>
            <a:spLocks noChangeShapeType="1"/>
          </p:cNvSpPr>
          <p:nvPr/>
        </p:nvSpPr>
        <p:spPr bwMode="auto">
          <a:xfrm>
            <a:off x="4953000" y="38862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81" name="Text Box 26"/>
          <p:cNvSpPr txBox="1">
            <a:spLocks noChangeArrowheads="1"/>
          </p:cNvSpPr>
          <p:nvPr/>
        </p:nvSpPr>
        <p:spPr bwMode="auto">
          <a:xfrm>
            <a:off x="2057400" y="2590801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5082" name="Text Box 27"/>
          <p:cNvSpPr txBox="1">
            <a:spLocks noChangeArrowheads="1"/>
          </p:cNvSpPr>
          <p:nvPr/>
        </p:nvSpPr>
        <p:spPr bwMode="auto">
          <a:xfrm>
            <a:off x="3200400" y="-18415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/>
          </a:p>
        </p:txBody>
      </p:sp>
      <p:sp>
        <p:nvSpPr>
          <p:cNvPr id="45083" name="Oval 29"/>
          <p:cNvSpPr>
            <a:spLocks noChangeArrowheads="1"/>
          </p:cNvSpPr>
          <p:nvPr/>
        </p:nvSpPr>
        <p:spPr bwMode="auto">
          <a:xfrm>
            <a:off x="6400800" y="2362200"/>
            <a:ext cx="457200" cy="457200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1088257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Oval 2"/>
          <p:cNvSpPr>
            <a:spLocks noChangeArrowheads="1"/>
          </p:cNvSpPr>
          <p:nvPr/>
        </p:nvSpPr>
        <p:spPr bwMode="auto">
          <a:xfrm>
            <a:off x="5410200" y="1371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4</a:t>
            </a:r>
          </a:p>
        </p:txBody>
      </p:sp>
      <p:sp>
        <p:nvSpPr>
          <p:cNvPr id="46083" name="Oval 3"/>
          <p:cNvSpPr>
            <a:spLocks noChangeArrowheads="1"/>
          </p:cNvSpPr>
          <p:nvPr/>
        </p:nvSpPr>
        <p:spPr bwMode="auto">
          <a:xfrm>
            <a:off x="4343400" y="2286000"/>
            <a:ext cx="457200" cy="457200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1</a:t>
            </a:r>
          </a:p>
        </p:txBody>
      </p:sp>
      <p:sp>
        <p:nvSpPr>
          <p:cNvPr id="46084" name="Oval 4"/>
          <p:cNvSpPr>
            <a:spLocks noChangeArrowheads="1"/>
          </p:cNvSpPr>
          <p:nvPr/>
        </p:nvSpPr>
        <p:spPr bwMode="auto">
          <a:xfrm>
            <a:off x="5867400" y="3352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6085" name="Oval 5"/>
          <p:cNvSpPr>
            <a:spLocks noChangeArrowheads="1"/>
          </p:cNvSpPr>
          <p:nvPr/>
        </p:nvSpPr>
        <p:spPr bwMode="auto">
          <a:xfrm>
            <a:off x="3429000" y="3429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6086" name="Oval 6"/>
          <p:cNvSpPr>
            <a:spLocks noChangeArrowheads="1"/>
          </p:cNvSpPr>
          <p:nvPr/>
        </p:nvSpPr>
        <p:spPr bwMode="auto">
          <a:xfrm>
            <a:off x="4724400" y="3429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16</a:t>
            </a:r>
          </a:p>
        </p:txBody>
      </p:sp>
      <p:sp>
        <p:nvSpPr>
          <p:cNvPr id="46087" name="Oval 7"/>
          <p:cNvSpPr>
            <a:spLocks noChangeArrowheads="1"/>
          </p:cNvSpPr>
          <p:nvPr/>
        </p:nvSpPr>
        <p:spPr bwMode="auto">
          <a:xfrm>
            <a:off x="7010400" y="3352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3</a:t>
            </a:r>
          </a:p>
        </p:txBody>
      </p:sp>
      <p:sp>
        <p:nvSpPr>
          <p:cNvPr id="46088" name="Oval 8"/>
          <p:cNvSpPr>
            <a:spLocks noChangeArrowheads="1"/>
          </p:cNvSpPr>
          <p:nvPr/>
        </p:nvSpPr>
        <p:spPr bwMode="auto">
          <a:xfrm>
            <a:off x="2590800" y="4724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6089" name="Oval 9"/>
          <p:cNvSpPr>
            <a:spLocks noChangeArrowheads="1"/>
          </p:cNvSpPr>
          <p:nvPr/>
        </p:nvSpPr>
        <p:spPr bwMode="auto">
          <a:xfrm>
            <a:off x="3657600" y="4724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6090" name="Oval 10"/>
          <p:cNvSpPr>
            <a:spLocks noChangeArrowheads="1"/>
          </p:cNvSpPr>
          <p:nvPr/>
        </p:nvSpPr>
        <p:spPr bwMode="auto">
          <a:xfrm>
            <a:off x="4724400" y="4724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7</a:t>
            </a:r>
          </a:p>
        </p:txBody>
      </p:sp>
      <p:sp>
        <p:nvSpPr>
          <p:cNvPr id="46091" name="Text Box 11"/>
          <p:cNvSpPr txBox="1">
            <a:spLocks noChangeArrowheads="1"/>
          </p:cNvSpPr>
          <p:nvPr/>
        </p:nvSpPr>
        <p:spPr bwMode="auto">
          <a:xfrm>
            <a:off x="3200400" y="1371601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/>
          </a:p>
        </p:txBody>
      </p:sp>
      <p:sp>
        <p:nvSpPr>
          <p:cNvPr id="46092" name="Text Box 12"/>
          <p:cNvSpPr txBox="1">
            <a:spLocks noChangeArrowheads="1"/>
          </p:cNvSpPr>
          <p:nvPr/>
        </p:nvSpPr>
        <p:spPr bwMode="auto">
          <a:xfrm>
            <a:off x="3429000" y="3429001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14</a:t>
            </a:r>
          </a:p>
        </p:txBody>
      </p:sp>
      <p:sp>
        <p:nvSpPr>
          <p:cNvPr id="46093" name="Text Box 13"/>
          <p:cNvSpPr txBox="1">
            <a:spLocks noChangeArrowheads="1"/>
          </p:cNvSpPr>
          <p:nvPr/>
        </p:nvSpPr>
        <p:spPr bwMode="auto">
          <a:xfrm>
            <a:off x="5927725" y="33893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9</a:t>
            </a:r>
          </a:p>
        </p:txBody>
      </p:sp>
      <p:sp>
        <p:nvSpPr>
          <p:cNvPr id="46094" name="Text Box 14"/>
          <p:cNvSpPr txBox="1">
            <a:spLocks noChangeArrowheads="1"/>
          </p:cNvSpPr>
          <p:nvPr/>
        </p:nvSpPr>
        <p:spPr bwMode="auto">
          <a:xfrm>
            <a:off x="2667000" y="47244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2</a:t>
            </a:r>
          </a:p>
        </p:txBody>
      </p:sp>
      <p:sp>
        <p:nvSpPr>
          <p:cNvPr id="46095" name="Text Box 15"/>
          <p:cNvSpPr txBox="1">
            <a:spLocks noChangeArrowheads="1"/>
          </p:cNvSpPr>
          <p:nvPr/>
        </p:nvSpPr>
        <p:spPr bwMode="auto">
          <a:xfrm>
            <a:off x="3733800" y="47244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8</a:t>
            </a:r>
          </a:p>
        </p:txBody>
      </p:sp>
      <p:sp>
        <p:nvSpPr>
          <p:cNvPr id="46096" name="Line 16"/>
          <p:cNvSpPr>
            <a:spLocks noChangeShapeType="1"/>
          </p:cNvSpPr>
          <p:nvPr/>
        </p:nvSpPr>
        <p:spPr bwMode="auto">
          <a:xfrm flipH="1">
            <a:off x="4724400" y="16764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7" name="Line 17"/>
          <p:cNvSpPr>
            <a:spLocks noChangeShapeType="1"/>
          </p:cNvSpPr>
          <p:nvPr/>
        </p:nvSpPr>
        <p:spPr bwMode="auto">
          <a:xfrm>
            <a:off x="5791200" y="17526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8" name="Line 18"/>
          <p:cNvSpPr>
            <a:spLocks noChangeShapeType="1"/>
          </p:cNvSpPr>
          <p:nvPr/>
        </p:nvSpPr>
        <p:spPr bwMode="auto">
          <a:xfrm flipH="1">
            <a:off x="3810000" y="2667000"/>
            <a:ext cx="609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9" name="Line 19"/>
          <p:cNvSpPr>
            <a:spLocks noChangeShapeType="1"/>
          </p:cNvSpPr>
          <p:nvPr/>
        </p:nvSpPr>
        <p:spPr bwMode="auto">
          <a:xfrm>
            <a:off x="4648200" y="2743200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00" name="Line 20"/>
          <p:cNvSpPr>
            <a:spLocks noChangeShapeType="1"/>
          </p:cNvSpPr>
          <p:nvPr/>
        </p:nvSpPr>
        <p:spPr bwMode="auto">
          <a:xfrm flipH="1">
            <a:off x="6172200" y="28194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01" name="Line 21"/>
          <p:cNvSpPr>
            <a:spLocks noChangeShapeType="1"/>
          </p:cNvSpPr>
          <p:nvPr/>
        </p:nvSpPr>
        <p:spPr bwMode="auto">
          <a:xfrm>
            <a:off x="6781800" y="28194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02" name="Line 22"/>
          <p:cNvSpPr>
            <a:spLocks noChangeShapeType="1"/>
          </p:cNvSpPr>
          <p:nvPr/>
        </p:nvSpPr>
        <p:spPr bwMode="auto">
          <a:xfrm flipH="1">
            <a:off x="2895600" y="3810000"/>
            <a:ext cx="609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03" name="Line 23"/>
          <p:cNvSpPr>
            <a:spLocks noChangeShapeType="1"/>
          </p:cNvSpPr>
          <p:nvPr/>
        </p:nvSpPr>
        <p:spPr bwMode="auto">
          <a:xfrm>
            <a:off x="3733800" y="3886200"/>
            <a:ext cx="152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04" name="Line 24"/>
          <p:cNvSpPr>
            <a:spLocks noChangeShapeType="1"/>
          </p:cNvSpPr>
          <p:nvPr/>
        </p:nvSpPr>
        <p:spPr bwMode="auto">
          <a:xfrm>
            <a:off x="4953000" y="38862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05" name="Text Box 25"/>
          <p:cNvSpPr txBox="1">
            <a:spLocks noChangeArrowheads="1"/>
          </p:cNvSpPr>
          <p:nvPr/>
        </p:nvSpPr>
        <p:spPr bwMode="auto">
          <a:xfrm>
            <a:off x="2057400" y="2590801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6106" name="Text Box 26"/>
          <p:cNvSpPr txBox="1">
            <a:spLocks noChangeArrowheads="1"/>
          </p:cNvSpPr>
          <p:nvPr/>
        </p:nvSpPr>
        <p:spPr bwMode="auto">
          <a:xfrm>
            <a:off x="3200400" y="-18415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/>
          </a:p>
        </p:txBody>
      </p:sp>
      <p:sp>
        <p:nvSpPr>
          <p:cNvPr id="46107" name="Oval 27"/>
          <p:cNvSpPr>
            <a:spLocks noChangeArrowheads="1"/>
          </p:cNvSpPr>
          <p:nvPr/>
        </p:nvSpPr>
        <p:spPr bwMode="auto">
          <a:xfrm>
            <a:off x="6400800" y="2362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3624136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Oval 2"/>
          <p:cNvSpPr>
            <a:spLocks noChangeArrowheads="1"/>
          </p:cNvSpPr>
          <p:nvPr/>
        </p:nvSpPr>
        <p:spPr bwMode="auto">
          <a:xfrm>
            <a:off x="5410200" y="1371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4</a:t>
            </a:r>
          </a:p>
        </p:txBody>
      </p:sp>
      <p:sp>
        <p:nvSpPr>
          <p:cNvPr id="47107" name="Oval 3"/>
          <p:cNvSpPr>
            <a:spLocks noChangeArrowheads="1"/>
          </p:cNvSpPr>
          <p:nvPr/>
        </p:nvSpPr>
        <p:spPr bwMode="auto">
          <a:xfrm>
            <a:off x="4343400" y="2286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16</a:t>
            </a:r>
          </a:p>
        </p:txBody>
      </p:sp>
      <p:sp>
        <p:nvSpPr>
          <p:cNvPr id="47108" name="Oval 4"/>
          <p:cNvSpPr>
            <a:spLocks noChangeArrowheads="1"/>
          </p:cNvSpPr>
          <p:nvPr/>
        </p:nvSpPr>
        <p:spPr bwMode="auto">
          <a:xfrm>
            <a:off x="5867400" y="3352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7109" name="Oval 5"/>
          <p:cNvSpPr>
            <a:spLocks noChangeArrowheads="1"/>
          </p:cNvSpPr>
          <p:nvPr/>
        </p:nvSpPr>
        <p:spPr bwMode="auto">
          <a:xfrm>
            <a:off x="3429000" y="3429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7110" name="Oval 6"/>
          <p:cNvSpPr>
            <a:spLocks noChangeArrowheads="1"/>
          </p:cNvSpPr>
          <p:nvPr/>
        </p:nvSpPr>
        <p:spPr bwMode="auto">
          <a:xfrm>
            <a:off x="4724400" y="3429000"/>
            <a:ext cx="457200" cy="457200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1</a:t>
            </a:r>
          </a:p>
        </p:txBody>
      </p:sp>
      <p:sp>
        <p:nvSpPr>
          <p:cNvPr id="47111" name="Oval 7"/>
          <p:cNvSpPr>
            <a:spLocks noChangeArrowheads="1"/>
          </p:cNvSpPr>
          <p:nvPr/>
        </p:nvSpPr>
        <p:spPr bwMode="auto">
          <a:xfrm>
            <a:off x="7010400" y="3352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3</a:t>
            </a:r>
          </a:p>
        </p:txBody>
      </p:sp>
      <p:sp>
        <p:nvSpPr>
          <p:cNvPr id="47112" name="Oval 8"/>
          <p:cNvSpPr>
            <a:spLocks noChangeArrowheads="1"/>
          </p:cNvSpPr>
          <p:nvPr/>
        </p:nvSpPr>
        <p:spPr bwMode="auto">
          <a:xfrm>
            <a:off x="2590800" y="4724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7113" name="Oval 9"/>
          <p:cNvSpPr>
            <a:spLocks noChangeArrowheads="1"/>
          </p:cNvSpPr>
          <p:nvPr/>
        </p:nvSpPr>
        <p:spPr bwMode="auto">
          <a:xfrm>
            <a:off x="3657600" y="4724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7114" name="Oval 10"/>
          <p:cNvSpPr>
            <a:spLocks noChangeArrowheads="1"/>
          </p:cNvSpPr>
          <p:nvPr/>
        </p:nvSpPr>
        <p:spPr bwMode="auto">
          <a:xfrm>
            <a:off x="4724400" y="4724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7</a:t>
            </a:r>
          </a:p>
        </p:txBody>
      </p:sp>
      <p:sp>
        <p:nvSpPr>
          <p:cNvPr id="47115" name="Text Box 11"/>
          <p:cNvSpPr txBox="1">
            <a:spLocks noChangeArrowheads="1"/>
          </p:cNvSpPr>
          <p:nvPr/>
        </p:nvSpPr>
        <p:spPr bwMode="auto">
          <a:xfrm>
            <a:off x="3200400" y="1371601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/>
          </a:p>
        </p:txBody>
      </p:sp>
      <p:sp>
        <p:nvSpPr>
          <p:cNvPr id="47116" name="Text Box 12"/>
          <p:cNvSpPr txBox="1">
            <a:spLocks noChangeArrowheads="1"/>
          </p:cNvSpPr>
          <p:nvPr/>
        </p:nvSpPr>
        <p:spPr bwMode="auto">
          <a:xfrm>
            <a:off x="3429000" y="3429001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14</a:t>
            </a:r>
          </a:p>
        </p:txBody>
      </p:sp>
      <p:sp>
        <p:nvSpPr>
          <p:cNvPr id="47117" name="Text Box 13"/>
          <p:cNvSpPr txBox="1">
            <a:spLocks noChangeArrowheads="1"/>
          </p:cNvSpPr>
          <p:nvPr/>
        </p:nvSpPr>
        <p:spPr bwMode="auto">
          <a:xfrm>
            <a:off x="5927725" y="33893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9</a:t>
            </a:r>
          </a:p>
        </p:txBody>
      </p:sp>
      <p:sp>
        <p:nvSpPr>
          <p:cNvPr id="47118" name="Text Box 14"/>
          <p:cNvSpPr txBox="1">
            <a:spLocks noChangeArrowheads="1"/>
          </p:cNvSpPr>
          <p:nvPr/>
        </p:nvSpPr>
        <p:spPr bwMode="auto">
          <a:xfrm>
            <a:off x="2667000" y="47244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2</a:t>
            </a:r>
          </a:p>
        </p:txBody>
      </p:sp>
      <p:sp>
        <p:nvSpPr>
          <p:cNvPr id="47119" name="Text Box 15"/>
          <p:cNvSpPr txBox="1">
            <a:spLocks noChangeArrowheads="1"/>
          </p:cNvSpPr>
          <p:nvPr/>
        </p:nvSpPr>
        <p:spPr bwMode="auto">
          <a:xfrm>
            <a:off x="3733800" y="47244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8</a:t>
            </a:r>
          </a:p>
        </p:txBody>
      </p:sp>
      <p:sp>
        <p:nvSpPr>
          <p:cNvPr id="47120" name="Line 16"/>
          <p:cNvSpPr>
            <a:spLocks noChangeShapeType="1"/>
          </p:cNvSpPr>
          <p:nvPr/>
        </p:nvSpPr>
        <p:spPr bwMode="auto">
          <a:xfrm flipH="1">
            <a:off x="4724400" y="16764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1" name="Line 17"/>
          <p:cNvSpPr>
            <a:spLocks noChangeShapeType="1"/>
          </p:cNvSpPr>
          <p:nvPr/>
        </p:nvSpPr>
        <p:spPr bwMode="auto">
          <a:xfrm>
            <a:off x="5791200" y="17526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2" name="Line 18"/>
          <p:cNvSpPr>
            <a:spLocks noChangeShapeType="1"/>
          </p:cNvSpPr>
          <p:nvPr/>
        </p:nvSpPr>
        <p:spPr bwMode="auto">
          <a:xfrm flipH="1">
            <a:off x="3810000" y="2667000"/>
            <a:ext cx="609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3" name="Line 19"/>
          <p:cNvSpPr>
            <a:spLocks noChangeShapeType="1"/>
          </p:cNvSpPr>
          <p:nvPr/>
        </p:nvSpPr>
        <p:spPr bwMode="auto">
          <a:xfrm>
            <a:off x="4648200" y="2743200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4" name="Line 20"/>
          <p:cNvSpPr>
            <a:spLocks noChangeShapeType="1"/>
          </p:cNvSpPr>
          <p:nvPr/>
        </p:nvSpPr>
        <p:spPr bwMode="auto">
          <a:xfrm flipH="1">
            <a:off x="6172200" y="28194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5" name="Line 21"/>
          <p:cNvSpPr>
            <a:spLocks noChangeShapeType="1"/>
          </p:cNvSpPr>
          <p:nvPr/>
        </p:nvSpPr>
        <p:spPr bwMode="auto">
          <a:xfrm>
            <a:off x="6781800" y="28194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6" name="Line 22"/>
          <p:cNvSpPr>
            <a:spLocks noChangeShapeType="1"/>
          </p:cNvSpPr>
          <p:nvPr/>
        </p:nvSpPr>
        <p:spPr bwMode="auto">
          <a:xfrm flipH="1">
            <a:off x="2895600" y="3810000"/>
            <a:ext cx="609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7" name="Line 23"/>
          <p:cNvSpPr>
            <a:spLocks noChangeShapeType="1"/>
          </p:cNvSpPr>
          <p:nvPr/>
        </p:nvSpPr>
        <p:spPr bwMode="auto">
          <a:xfrm>
            <a:off x="3733800" y="3886200"/>
            <a:ext cx="152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8" name="Line 24"/>
          <p:cNvSpPr>
            <a:spLocks noChangeShapeType="1"/>
          </p:cNvSpPr>
          <p:nvPr/>
        </p:nvSpPr>
        <p:spPr bwMode="auto">
          <a:xfrm>
            <a:off x="4953000" y="38862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9" name="Text Box 25"/>
          <p:cNvSpPr txBox="1">
            <a:spLocks noChangeArrowheads="1"/>
          </p:cNvSpPr>
          <p:nvPr/>
        </p:nvSpPr>
        <p:spPr bwMode="auto">
          <a:xfrm>
            <a:off x="2057400" y="2590801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7130" name="Text Box 26"/>
          <p:cNvSpPr txBox="1">
            <a:spLocks noChangeArrowheads="1"/>
          </p:cNvSpPr>
          <p:nvPr/>
        </p:nvSpPr>
        <p:spPr bwMode="auto">
          <a:xfrm>
            <a:off x="3200400" y="-18415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/>
          </a:p>
        </p:txBody>
      </p:sp>
      <p:sp>
        <p:nvSpPr>
          <p:cNvPr id="47131" name="Oval 27"/>
          <p:cNvSpPr>
            <a:spLocks noChangeArrowheads="1"/>
          </p:cNvSpPr>
          <p:nvPr/>
        </p:nvSpPr>
        <p:spPr bwMode="auto">
          <a:xfrm>
            <a:off x="6400800" y="2362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8566666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Oval 2"/>
          <p:cNvSpPr>
            <a:spLocks noChangeArrowheads="1"/>
          </p:cNvSpPr>
          <p:nvPr/>
        </p:nvSpPr>
        <p:spPr bwMode="auto">
          <a:xfrm>
            <a:off x="5410200" y="1371600"/>
            <a:ext cx="457200" cy="457200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4</a:t>
            </a:r>
          </a:p>
        </p:txBody>
      </p:sp>
      <p:sp>
        <p:nvSpPr>
          <p:cNvPr id="48131" name="Oval 3"/>
          <p:cNvSpPr>
            <a:spLocks noChangeArrowheads="1"/>
          </p:cNvSpPr>
          <p:nvPr/>
        </p:nvSpPr>
        <p:spPr bwMode="auto">
          <a:xfrm>
            <a:off x="4343400" y="2286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16</a:t>
            </a:r>
          </a:p>
        </p:txBody>
      </p:sp>
      <p:sp>
        <p:nvSpPr>
          <p:cNvPr id="48132" name="Oval 4"/>
          <p:cNvSpPr>
            <a:spLocks noChangeArrowheads="1"/>
          </p:cNvSpPr>
          <p:nvPr/>
        </p:nvSpPr>
        <p:spPr bwMode="auto">
          <a:xfrm>
            <a:off x="5867400" y="3352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133" name="Oval 5"/>
          <p:cNvSpPr>
            <a:spLocks noChangeArrowheads="1"/>
          </p:cNvSpPr>
          <p:nvPr/>
        </p:nvSpPr>
        <p:spPr bwMode="auto">
          <a:xfrm>
            <a:off x="3429000" y="3429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134" name="Oval 6"/>
          <p:cNvSpPr>
            <a:spLocks noChangeArrowheads="1"/>
          </p:cNvSpPr>
          <p:nvPr/>
        </p:nvSpPr>
        <p:spPr bwMode="auto">
          <a:xfrm>
            <a:off x="4724400" y="3429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7</a:t>
            </a:r>
          </a:p>
        </p:txBody>
      </p:sp>
      <p:sp>
        <p:nvSpPr>
          <p:cNvPr id="48135" name="Oval 7"/>
          <p:cNvSpPr>
            <a:spLocks noChangeArrowheads="1"/>
          </p:cNvSpPr>
          <p:nvPr/>
        </p:nvSpPr>
        <p:spPr bwMode="auto">
          <a:xfrm>
            <a:off x="7010400" y="3352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3</a:t>
            </a:r>
          </a:p>
        </p:txBody>
      </p:sp>
      <p:sp>
        <p:nvSpPr>
          <p:cNvPr id="48136" name="Oval 8"/>
          <p:cNvSpPr>
            <a:spLocks noChangeArrowheads="1"/>
          </p:cNvSpPr>
          <p:nvPr/>
        </p:nvSpPr>
        <p:spPr bwMode="auto">
          <a:xfrm>
            <a:off x="2590800" y="4724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137" name="Oval 9"/>
          <p:cNvSpPr>
            <a:spLocks noChangeArrowheads="1"/>
          </p:cNvSpPr>
          <p:nvPr/>
        </p:nvSpPr>
        <p:spPr bwMode="auto">
          <a:xfrm>
            <a:off x="3657600" y="4724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138" name="Oval 10"/>
          <p:cNvSpPr>
            <a:spLocks noChangeArrowheads="1"/>
          </p:cNvSpPr>
          <p:nvPr/>
        </p:nvSpPr>
        <p:spPr bwMode="auto">
          <a:xfrm>
            <a:off x="4724400" y="4724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1</a:t>
            </a:r>
          </a:p>
        </p:txBody>
      </p:sp>
      <p:sp>
        <p:nvSpPr>
          <p:cNvPr id="48139" name="Text Box 11"/>
          <p:cNvSpPr txBox="1">
            <a:spLocks noChangeArrowheads="1"/>
          </p:cNvSpPr>
          <p:nvPr/>
        </p:nvSpPr>
        <p:spPr bwMode="auto">
          <a:xfrm>
            <a:off x="3200400" y="1371601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/>
          </a:p>
        </p:txBody>
      </p:sp>
      <p:sp>
        <p:nvSpPr>
          <p:cNvPr id="48140" name="Text Box 12"/>
          <p:cNvSpPr txBox="1">
            <a:spLocks noChangeArrowheads="1"/>
          </p:cNvSpPr>
          <p:nvPr/>
        </p:nvSpPr>
        <p:spPr bwMode="auto">
          <a:xfrm>
            <a:off x="3429000" y="3429001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14</a:t>
            </a:r>
          </a:p>
        </p:txBody>
      </p:sp>
      <p:sp>
        <p:nvSpPr>
          <p:cNvPr id="48141" name="Text Box 13"/>
          <p:cNvSpPr txBox="1">
            <a:spLocks noChangeArrowheads="1"/>
          </p:cNvSpPr>
          <p:nvPr/>
        </p:nvSpPr>
        <p:spPr bwMode="auto">
          <a:xfrm>
            <a:off x="5927725" y="33893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9</a:t>
            </a:r>
          </a:p>
        </p:txBody>
      </p:sp>
      <p:sp>
        <p:nvSpPr>
          <p:cNvPr id="48142" name="Text Box 14"/>
          <p:cNvSpPr txBox="1">
            <a:spLocks noChangeArrowheads="1"/>
          </p:cNvSpPr>
          <p:nvPr/>
        </p:nvSpPr>
        <p:spPr bwMode="auto">
          <a:xfrm>
            <a:off x="2667000" y="47244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2</a:t>
            </a:r>
          </a:p>
        </p:txBody>
      </p:sp>
      <p:sp>
        <p:nvSpPr>
          <p:cNvPr id="48143" name="Text Box 15"/>
          <p:cNvSpPr txBox="1">
            <a:spLocks noChangeArrowheads="1"/>
          </p:cNvSpPr>
          <p:nvPr/>
        </p:nvSpPr>
        <p:spPr bwMode="auto">
          <a:xfrm>
            <a:off x="3733800" y="47244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8</a:t>
            </a:r>
          </a:p>
        </p:txBody>
      </p:sp>
      <p:sp>
        <p:nvSpPr>
          <p:cNvPr id="48144" name="Line 16"/>
          <p:cNvSpPr>
            <a:spLocks noChangeShapeType="1"/>
          </p:cNvSpPr>
          <p:nvPr/>
        </p:nvSpPr>
        <p:spPr bwMode="auto">
          <a:xfrm flipH="1">
            <a:off x="4724400" y="16764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45" name="Line 17"/>
          <p:cNvSpPr>
            <a:spLocks noChangeShapeType="1"/>
          </p:cNvSpPr>
          <p:nvPr/>
        </p:nvSpPr>
        <p:spPr bwMode="auto">
          <a:xfrm>
            <a:off x="5791200" y="17526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46" name="Line 18"/>
          <p:cNvSpPr>
            <a:spLocks noChangeShapeType="1"/>
          </p:cNvSpPr>
          <p:nvPr/>
        </p:nvSpPr>
        <p:spPr bwMode="auto">
          <a:xfrm flipH="1">
            <a:off x="3810000" y="2667000"/>
            <a:ext cx="609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47" name="Line 19"/>
          <p:cNvSpPr>
            <a:spLocks noChangeShapeType="1"/>
          </p:cNvSpPr>
          <p:nvPr/>
        </p:nvSpPr>
        <p:spPr bwMode="auto">
          <a:xfrm>
            <a:off x="4648200" y="2743200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48" name="Line 20"/>
          <p:cNvSpPr>
            <a:spLocks noChangeShapeType="1"/>
          </p:cNvSpPr>
          <p:nvPr/>
        </p:nvSpPr>
        <p:spPr bwMode="auto">
          <a:xfrm flipH="1">
            <a:off x="6172200" y="28194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49" name="Line 21"/>
          <p:cNvSpPr>
            <a:spLocks noChangeShapeType="1"/>
          </p:cNvSpPr>
          <p:nvPr/>
        </p:nvSpPr>
        <p:spPr bwMode="auto">
          <a:xfrm>
            <a:off x="6781800" y="28194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50" name="Line 22"/>
          <p:cNvSpPr>
            <a:spLocks noChangeShapeType="1"/>
          </p:cNvSpPr>
          <p:nvPr/>
        </p:nvSpPr>
        <p:spPr bwMode="auto">
          <a:xfrm flipH="1">
            <a:off x="2895600" y="3810000"/>
            <a:ext cx="609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51" name="Line 23"/>
          <p:cNvSpPr>
            <a:spLocks noChangeShapeType="1"/>
          </p:cNvSpPr>
          <p:nvPr/>
        </p:nvSpPr>
        <p:spPr bwMode="auto">
          <a:xfrm>
            <a:off x="3733800" y="3886200"/>
            <a:ext cx="152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52" name="Line 24"/>
          <p:cNvSpPr>
            <a:spLocks noChangeShapeType="1"/>
          </p:cNvSpPr>
          <p:nvPr/>
        </p:nvSpPr>
        <p:spPr bwMode="auto">
          <a:xfrm>
            <a:off x="4953000" y="38862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53" name="Text Box 25"/>
          <p:cNvSpPr txBox="1">
            <a:spLocks noChangeArrowheads="1"/>
          </p:cNvSpPr>
          <p:nvPr/>
        </p:nvSpPr>
        <p:spPr bwMode="auto">
          <a:xfrm>
            <a:off x="2057400" y="2590801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154" name="Text Box 26"/>
          <p:cNvSpPr txBox="1">
            <a:spLocks noChangeArrowheads="1"/>
          </p:cNvSpPr>
          <p:nvPr/>
        </p:nvSpPr>
        <p:spPr bwMode="auto">
          <a:xfrm>
            <a:off x="3200400" y="-18415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/>
          </a:p>
        </p:txBody>
      </p:sp>
      <p:sp>
        <p:nvSpPr>
          <p:cNvPr id="48155" name="Oval 27"/>
          <p:cNvSpPr>
            <a:spLocks noChangeArrowheads="1"/>
          </p:cNvSpPr>
          <p:nvPr/>
        </p:nvSpPr>
        <p:spPr bwMode="auto">
          <a:xfrm>
            <a:off x="6400800" y="2362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9603719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Oval 2"/>
          <p:cNvSpPr>
            <a:spLocks noChangeArrowheads="1"/>
          </p:cNvSpPr>
          <p:nvPr/>
        </p:nvSpPr>
        <p:spPr bwMode="auto">
          <a:xfrm>
            <a:off x="5410200" y="1371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16</a:t>
            </a:r>
          </a:p>
        </p:txBody>
      </p:sp>
      <p:sp>
        <p:nvSpPr>
          <p:cNvPr id="49155" name="Oval 3"/>
          <p:cNvSpPr>
            <a:spLocks noChangeArrowheads="1"/>
          </p:cNvSpPr>
          <p:nvPr/>
        </p:nvSpPr>
        <p:spPr bwMode="auto">
          <a:xfrm>
            <a:off x="4343400" y="2286000"/>
            <a:ext cx="457200" cy="457200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4</a:t>
            </a:r>
          </a:p>
        </p:txBody>
      </p:sp>
      <p:sp>
        <p:nvSpPr>
          <p:cNvPr id="49156" name="Oval 4"/>
          <p:cNvSpPr>
            <a:spLocks noChangeArrowheads="1"/>
          </p:cNvSpPr>
          <p:nvPr/>
        </p:nvSpPr>
        <p:spPr bwMode="auto">
          <a:xfrm>
            <a:off x="5867400" y="3352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9157" name="Oval 5"/>
          <p:cNvSpPr>
            <a:spLocks noChangeArrowheads="1"/>
          </p:cNvSpPr>
          <p:nvPr/>
        </p:nvSpPr>
        <p:spPr bwMode="auto">
          <a:xfrm>
            <a:off x="3429000" y="3429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9158" name="Oval 6"/>
          <p:cNvSpPr>
            <a:spLocks noChangeArrowheads="1"/>
          </p:cNvSpPr>
          <p:nvPr/>
        </p:nvSpPr>
        <p:spPr bwMode="auto">
          <a:xfrm>
            <a:off x="4724400" y="3429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7</a:t>
            </a:r>
          </a:p>
        </p:txBody>
      </p:sp>
      <p:sp>
        <p:nvSpPr>
          <p:cNvPr id="49159" name="Oval 7"/>
          <p:cNvSpPr>
            <a:spLocks noChangeArrowheads="1"/>
          </p:cNvSpPr>
          <p:nvPr/>
        </p:nvSpPr>
        <p:spPr bwMode="auto">
          <a:xfrm>
            <a:off x="7010400" y="3352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3</a:t>
            </a:r>
          </a:p>
        </p:txBody>
      </p:sp>
      <p:sp>
        <p:nvSpPr>
          <p:cNvPr id="49160" name="Oval 8"/>
          <p:cNvSpPr>
            <a:spLocks noChangeArrowheads="1"/>
          </p:cNvSpPr>
          <p:nvPr/>
        </p:nvSpPr>
        <p:spPr bwMode="auto">
          <a:xfrm>
            <a:off x="2590800" y="4724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9161" name="Oval 9"/>
          <p:cNvSpPr>
            <a:spLocks noChangeArrowheads="1"/>
          </p:cNvSpPr>
          <p:nvPr/>
        </p:nvSpPr>
        <p:spPr bwMode="auto">
          <a:xfrm>
            <a:off x="3657600" y="4724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9162" name="Oval 10"/>
          <p:cNvSpPr>
            <a:spLocks noChangeArrowheads="1"/>
          </p:cNvSpPr>
          <p:nvPr/>
        </p:nvSpPr>
        <p:spPr bwMode="auto">
          <a:xfrm>
            <a:off x="4724400" y="4724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1</a:t>
            </a:r>
          </a:p>
        </p:txBody>
      </p:sp>
      <p:sp>
        <p:nvSpPr>
          <p:cNvPr id="49163" name="Text Box 11"/>
          <p:cNvSpPr txBox="1">
            <a:spLocks noChangeArrowheads="1"/>
          </p:cNvSpPr>
          <p:nvPr/>
        </p:nvSpPr>
        <p:spPr bwMode="auto">
          <a:xfrm>
            <a:off x="3200400" y="1371601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/>
          </a:p>
        </p:txBody>
      </p:sp>
      <p:sp>
        <p:nvSpPr>
          <p:cNvPr id="49164" name="Text Box 12"/>
          <p:cNvSpPr txBox="1">
            <a:spLocks noChangeArrowheads="1"/>
          </p:cNvSpPr>
          <p:nvPr/>
        </p:nvSpPr>
        <p:spPr bwMode="auto">
          <a:xfrm>
            <a:off x="3429000" y="3429001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14</a:t>
            </a:r>
          </a:p>
        </p:txBody>
      </p:sp>
      <p:sp>
        <p:nvSpPr>
          <p:cNvPr id="49165" name="Text Box 13"/>
          <p:cNvSpPr txBox="1">
            <a:spLocks noChangeArrowheads="1"/>
          </p:cNvSpPr>
          <p:nvPr/>
        </p:nvSpPr>
        <p:spPr bwMode="auto">
          <a:xfrm>
            <a:off x="5927725" y="33893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9</a:t>
            </a:r>
          </a:p>
        </p:txBody>
      </p:sp>
      <p:sp>
        <p:nvSpPr>
          <p:cNvPr id="49166" name="Text Box 14"/>
          <p:cNvSpPr txBox="1">
            <a:spLocks noChangeArrowheads="1"/>
          </p:cNvSpPr>
          <p:nvPr/>
        </p:nvSpPr>
        <p:spPr bwMode="auto">
          <a:xfrm>
            <a:off x="2667000" y="47244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2</a:t>
            </a:r>
          </a:p>
        </p:txBody>
      </p:sp>
      <p:sp>
        <p:nvSpPr>
          <p:cNvPr id="49167" name="Text Box 15"/>
          <p:cNvSpPr txBox="1">
            <a:spLocks noChangeArrowheads="1"/>
          </p:cNvSpPr>
          <p:nvPr/>
        </p:nvSpPr>
        <p:spPr bwMode="auto">
          <a:xfrm>
            <a:off x="3733800" y="47244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8</a:t>
            </a:r>
          </a:p>
        </p:txBody>
      </p:sp>
      <p:sp>
        <p:nvSpPr>
          <p:cNvPr id="49168" name="Line 16"/>
          <p:cNvSpPr>
            <a:spLocks noChangeShapeType="1"/>
          </p:cNvSpPr>
          <p:nvPr/>
        </p:nvSpPr>
        <p:spPr bwMode="auto">
          <a:xfrm flipH="1">
            <a:off x="4724400" y="16764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69" name="Line 17"/>
          <p:cNvSpPr>
            <a:spLocks noChangeShapeType="1"/>
          </p:cNvSpPr>
          <p:nvPr/>
        </p:nvSpPr>
        <p:spPr bwMode="auto">
          <a:xfrm>
            <a:off x="5791200" y="17526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70" name="Line 18"/>
          <p:cNvSpPr>
            <a:spLocks noChangeShapeType="1"/>
          </p:cNvSpPr>
          <p:nvPr/>
        </p:nvSpPr>
        <p:spPr bwMode="auto">
          <a:xfrm flipH="1">
            <a:off x="3810000" y="2667000"/>
            <a:ext cx="609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71" name="Line 19"/>
          <p:cNvSpPr>
            <a:spLocks noChangeShapeType="1"/>
          </p:cNvSpPr>
          <p:nvPr/>
        </p:nvSpPr>
        <p:spPr bwMode="auto">
          <a:xfrm>
            <a:off x="4648200" y="2743200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72" name="Line 20"/>
          <p:cNvSpPr>
            <a:spLocks noChangeShapeType="1"/>
          </p:cNvSpPr>
          <p:nvPr/>
        </p:nvSpPr>
        <p:spPr bwMode="auto">
          <a:xfrm flipH="1">
            <a:off x="6172200" y="28194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73" name="Line 21"/>
          <p:cNvSpPr>
            <a:spLocks noChangeShapeType="1"/>
          </p:cNvSpPr>
          <p:nvPr/>
        </p:nvSpPr>
        <p:spPr bwMode="auto">
          <a:xfrm>
            <a:off x="6781800" y="28194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74" name="Line 22"/>
          <p:cNvSpPr>
            <a:spLocks noChangeShapeType="1"/>
          </p:cNvSpPr>
          <p:nvPr/>
        </p:nvSpPr>
        <p:spPr bwMode="auto">
          <a:xfrm flipH="1">
            <a:off x="2895600" y="3810000"/>
            <a:ext cx="609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75" name="Line 23"/>
          <p:cNvSpPr>
            <a:spLocks noChangeShapeType="1"/>
          </p:cNvSpPr>
          <p:nvPr/>
        </p:nvSpPr>
        <p:spPr bwMode="auto">
          <a:xfrm>
            <a:off x="3733800" y="3886200"/>
            <a:ext cx="152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76" name="Line 24"/>
          <p:cNvSpPr>
            <a:spLocks noChangeShapeType="1"/>
          </p:cNvSpPr>
          <p:nvPr/>
        </p:nvSpPr>
        <p:spPr bwMode="auto">
          <a:xfrm>
            <a:off x="4953000" y="38862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77" name="Text Box 25"/>
          <p:cNvSpPr txBox="1">
            <a:spLocks noChangeArrowheads="1"/>
          </p:cNvSpPr>
          <p:nvPr/>
        </p:nvSpPr>
        <p:spPr bwMode="auto">
          <a:xfrm>
            <a:off x="2057400" y="2590801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9178" name="Text Box 26"/>
          <p:cNvSpPr txBox="1">
            <a:spLocks noChangeArrowheads="1"/>
          </p:cNvSpPr>
          <p:nvPr/>
        </p:nvSpPr>
        <p:spPr bwMode="auto">
          <a:xfrm>
            <a:off x="3200400" y="-18415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/>
          </a:p>
        </p:txBody>
      </p:sp>
      <p:sp>
        <p:nvSpPr>
          <p:cNvPr id="49179" name="Oval 27"/>
          <p:cNvSpPr>
            <a:spLocks noChangeArrowheads="1"/>
          </p:cNvSpPr>
          <p:nvPr/>
        </p:nvSpPr>
        <p:spPr bwMode="auto">
          <a:xfrm>
            <a:off x="6400800" y="2362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6203272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Oval 2"/>
          <p:cNvSpPr>
            <a:spLocks noChangeArrowheads="1"/>
          </p:cNvSpPr>
          <p:nvPr/>
        </p:nvSpPr>
        <p:spPr bwMode="auto">
          <a:xfrm>
            <a:off x="5410200" y="1371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16</a:t>
            </a:r>
          </a:p>
        </p:txBody>
      </p:sp>
      <p:sp>
        <p:nvSpPr>
          <p:cNvPr id="50179" name="Oval 3"/>
          <p:cNvSpPr>
            <a:spLocks noChangeArrowheads="1"/>
          </p:cNvSpPr>
          <p:nvPr/>
        </p:nvSpPr>
        <p:spPr bwMode="auto">
          <a:xfrm>
            <a:off x="4343400" y="2286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14</a:t>
            </a:r>
          </a:p>
        </p:txBody>
      </p:sp>
      <p:sp>
        <p:nvSpPr>
          <p:cNvPr id="50180" name="Oval 4"/>
          <p:cNvSpPr>
            <a:spLocks noChangeArrowheads="1"/>
          </p:cNvSpPr>
          <p:nvPr/>
        </p:nvSpPr>
        <p:spPr bwMode="auto">
          <a:xfrm>
            <a:off x="5867400" y="3352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0181" name="Oval 5"/>
          <p:cNvSpPr>
            <a:spLocks noChangeArrowheads="1"/>
          </p:cNvSpPr>
          <p:nvPr/>
        </p:nvSpPr>
        <p:spPr bwMode="auto">
          <a:xfrm>
            <a:off x="3429000" y="3429000"/>
            <a:ext cx="457200" cy="457200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0182" name="Oval 6"/>
          <p:cNvSpPr>
            <a:spLocks noChangeArrowheads="1"/>
          </p:cNvSpPr>
          <p:nvPr/>
        </p:nvSpPr>
        <p:spPr bwMode="auto">
          <a:xfrm>
            <a:off x="4724400" y="3429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7</a:t>
            </a:r>
          </a:p>
        </p:txBody>
      </p:sp>
      <p:sp>
        <p:nvSpPr>
          <p:cNvPr id="50183" name="Oval 7"/>
          <p:cNvSpPr>
            <a:spLocks noChangeArrowheads="1"/>
          </p:cNvSpPr>
          <p:nvPr/>
        </p:nvSpPr>
        <p:spPr bwMode="auto">
          <a:xfrm>
            <a:off x="7010400" y="3352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3</a:t>
            </a:r>
          </a:p>
        </p:txBody>
      </p:sp>
      <p:sp>
        <p:nvSpPr>
          <p:cNvPr id="50184" name="Oval 8"/>
          <p:cNvSpPr>
            <a:spLocks noChangeArrowheads="1"/>
          </p:cNvSpPr>
          <p:nvPr/>
        </p:nvSpPr>
        <p:spPr bwMode="auto">
          <a:xfrm>
            <a:off x="2590800" y="4724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0185" name="Oval 9"/>
          <p:cNvSpPr>
            <a:spLocks noChangeArrowheads="1"/>
          </p:cNvSpPr>
          <p:nvPr/>
        </p:nvSpPr>
        <p:spPr bwMode="auto">
          <a:xfrm>
            <a:off x="3657600" y="4724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0186" name="Oval 10"/>
          <p:cNvSpPr>
            <a:spLocks noChangeArrowheads="1"/>
          </p:cNvSpPr>
          <p:nvPr/>
        </p:nvSpPr>
        <p:spPr bwMode="auto">
          <a:xfrm>
            <a:off x="4724400" y="4724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1</a:t>
            </a:r>
          </a:p>
        </p:txBody>
      </p:sp>
      <p:sp>
        <p:nvSpPr>
          <p:cNvPr id="50187" name="Text Box 11"/>
          <p:cNvSpPr txBox="1">
            <a:spLocks noChangeArrowheads="1"/>
          </p:cNvSpPr>
          <p:nvPr/>
        </p:nvSpPr>
        <p:spPr bwMode="auto">
          <a:xfrm>
            <a:off x="3200400" y="1371601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/>
          </a:p>
        </p:txBody>
      </p:sp>
      <p:sp>
        <p:nvSpPr>
          <p:cNvPr id="50188" name="Text Box 12"/>
          <p:cNvSpPr txBox="1">
            <a:spLocks noChangeArrowheads="1"/>
          </p:cNvSpPr>
          <p:nvPr/>
        </p:nvSpPr>
        <p:spPr bwMode="auto">
          <a:xfrm>
            <a:off x="3505200" y="34290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4</a:t>
            </a:r>
          </a:p>
        </p:txBody>
      </p:sp>
      <p:sp>
        <p:nvSpPr>
          <p:cNvPr id="50189" name="Text Box 13"/>
          <p:cNvSpPr txBox="1">
            <a:spLocks noChangeArrowheads="1"/>
          </p:cNvSpPr>
          <p:nvPr/>
        </p:nvSpPr>
        <p:spPr bwMode="auto">
          <a:xfrm>
            <a:off x="5927725" y="33893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9</a:t>
            </a:r>
          </a:p>
        </p:txBody>
      </p:sp>
      <p:sp>
        <p:nvSpPr>
          <p:cNvPr id="50190" name="Text Box 14"/>
          <p:cNvSpPr txBox="1">
            <a:spLocks noChangeArrowheads="1"/>
          </p:cNvSpPr>
          <p:nvPr/>
        </p:nvSpPr>
        <p:spPr bwMode="auto">
          <a:xfrm>
            <a:off x="2667000" y="47244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2</a:t>
            </a:r>
          </a:p>
        </p:txBody>
      </p:sp>
      <p:sp>
        <p:nvSpPr>
          <p:cNvPr id="50191" name="Text Box 15"/>
          <p:cNvSpPr txBox="1">
            <a:spLocks noChangeArrowheads="1"/>
          </p:cNvSpPr>
          <p:nvPr/>
        </p:nvSpPr>
        <p:spPr bwMode="auto">
          <a:xfrm>
            <a:off x="3733800" y="47244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8</a:t>
            </a:r>
          </a:p>
        </p:txBody>
      </p:sp>
      <p:sp>
        <p:nvSpPr>
          <p:cNvPr id="50192" name="Line 16"/>
          <p:cNvSpPr>
            <a:spLocks noChangeShapeType="1"/>
          </p:cNvSpPr>
          <p:nvPr/>
        </p:nvSpPr>
        <p:spPr bwMode="auto">
          <a:xfrm flipH="1">
            <a:off x="4724400" y="16764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93" name="Line 17"/>
          <p:cNvSpPr>
            <a:spLocks noChangeShapeType="1"/>
          </p:cNvSpPr>
          <p:nvPr/>
        </p:nvSpPr>
        <p:spPr bwMode="auto">
          <a:xfrm>
            <a:off x="5791200" y="17526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94" name="Line 18"/>
          <p:cNvSpPr>
            <a:spLocks noChangeShapeType="1"/>
          </p:cNvSpPr>
          <p:nvPr/>
        </p:nvSpPr>
        <p:spPr bwMode="auto">
          <a:xfrm flipH="1">
            <a:off x="3810000" y="2667000"/>
            <a:ext cx="609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95" name="Line 19"/>
          <p:cNvSpPr>
            <a:spLocks noChangeShapeType="1"/>
          </p:cNvSpPr>
          <p:nvPr/>
        </p:nvSpPr>
        <p:spPr bwMode="auto">
          <a:xfrm>
            <a:off x="4648200" y="2743200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96" name="Line 20"/>
          <p:cNvSpPr>
            <a:spLocks noChangeShapeType="1"/>
          </p:cNvSpPr>
          <p:nvPr/>
        </p:nvSpPr>
        <p:spPr bwMode="auto">
          <a:xfrm flipH="1">
            <a:off x="6172200" y="28194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97" name="Line 21"/>
          <p:cNvSpPr>
            <a:spLocks noChangeShapeType="1"/>
          </p:cNvSpPr>
          <p:nvPr/>
        </p:nvSpPr>
        <p:spPr bwMode="auto">
          <a:xfrm>
            <a:off x="6781800" y="28194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98" name="Line 22"/>
          <p:cNvSpPr>
            <a:spLocks noChangeShapeType="1"/>
          </p:cNvSpPr>
          <p:nvPr/>
        </p:nvSpPr>
        <p:spPr bwMode="auto">
          <a:xfrm flipH="1">
            <a:off x="2895600" y="3810000"/>
            <a:ext cx="609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99" name="Line 23"/>
          <p:cNvSpPr>
            <a:spLocks noChangeShapeType="1"/>
          </p:cNvSpPr>
          <p:nvPr/>
        </p:nvSpPr>
        <p:spPr bwMode="auto">
          <a:xfrm>
            <a:off x="3733800" y="3886200"/>
            <a:ext cx="152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00" name="Line 24"/>
          <p:cNvSpPr>
            <a:spLocks noChangeShapeType="1"/>
          </p:cNvSpPr>
          <p:nvPr/>
        </p:nvSpPr>
        <p:spPr bwMode="auto">
          <a:xfrm>
            <a:off x="4953000" y="38862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01" name="Text Box 25"/>
          <p:cNvSpPr txBox="1">
            <a:spLocks noChangeArrowheads="1"/>
          </p:cNvSpPr>
          <p:nvPr/>
        </p:nvSpPr>
        <p:spPr bwMode="auto">
          <a:xfrm>
            <a:off x="2057400" y="2590801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0202" name="Text Box 26"/>
          <p:cNvSpPr txBox="1">
            <a:spLocks noChangeArrowheads="1"/>
          </p:cNvSpPr>
          <p:nvPr/>
        </p:nvSpPr>
        <p:spPr bwMode="auto">
          <a:xfrm>
            <a:off x="3200400" y="-18415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/>
          </a:p>
        </p:txBody>
      </p:sp>
      <p:sp>
        <p:nvSpPr>
          <p:cNvPr id="50203" name="Oval 27"/>
          <p:cNvSpPr>
            <a:spLocks noChangeArrowheads="1"/>
          </p:cNvSpPr>
          <p:nvPr/>
        </p:nvSpPr>
        <p:spPr bwMode="auto">
          <a:xfrm>
            <a:off x="6400800" y="2362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9808651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Oval 2"/>
          <p:cNvSpPr>
            <a:spLocks noChangeArrowheads="1"/>
          </p:cNvSpPr>
          <p:nvPr/>
        </p:nvSpPr>
        <p:spPr bwMode="auto">
          <a:xfrm>
            <a:off x="5410200" y="1371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16</a:t>
            </a:r>
          </a:p>
        </p:txBody>
      </p:sp>
      <p:sp>
        <p:nvSpPr>
          <p:cNvPr id="51203" name="Oval 3"/>
          <p:cNvSpPr>
            <a:spLocks noChangeArrowheads="1"/>
          </p:cNvSpPr>
          <p:nvPr/>
        </p:nvSpPr>
        <p:spPr bwMode="auto">
          <a:xfrm>
            <a:off x="4343400" y="2286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14</a:t>
            </a:r>
          </a:p>
        </p:txBody>
      </p:sp>
      <p:sp>
        <p:nvSpPr>
          <p:cNvPr id="51204" name="Oval 4"/>
          <p:cNvSpPr>
            <a:spLocks noChangeArrowheads="1"/>
          </p:cNvSpPr>
          <p:nvPr/>
        </p:nvSpPr>
        <p:spPr bwMode="auto">
          <a:xfrm>
            <a:off x="5867400" y="3352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205" name="Oval 5"/>
          <p:cNvSpPr>
            <a:spLocks noChangeArrowheads="1"/>
          </p:cNvSpPr>
          <p:nvPr/>
        </p:nvSpPr>
        <p:spPr bwMode="auto">
          <a:xfrm>
            <a:off x="3429000" y="3429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206" name="Oval 6"/>
          <p:cNvSpPr>
            <a:spLocks noChangeArrowheads="1"/>
          </p:cNvSpPr>
          <p:nvPr/>
        </p:nvSpPr>
        <p:spPr bwMode="auto">
          <a:xfrm>
            <a:off x="4724400" y="3429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7</a:t>
            </a:r>
          </a:p>
        </p:txBody>
      </p:sp>
      <p:sp>
        <p:nvSpPr>
          <p:cNvPr id="51207" name="Oval 7"/>
          <p:cNvSpPr>
            <a:spLocks noChangeArrowheads="1"/>
          </p:cNvSpPr>
          <p:nvPr/>
        </p:nvSpPr>
        <p:spPr bwMode="auto">
          <a:xfrm>
            <a:off x="7010400" y="3352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3</a:t>
            </a:r>
          </a:p>
        </p:txBody>
      </p:sp>
      <p:sp>
        <p:nvSpPr>
          <p:cNvPr id="51208" name="Oval 8"/>
          <p:cNvSpPr>
            <a:spLocks noChangeArrowheads="1"/>
          </p:cNvSpPr>
          <p:nvPr/>
        </p:nvSpPr>
        <p:spPr bwMode="auto">
          <a:xfrm>
            <a:off x="2590800" y="4724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209" name="Oval 9"/>
          <p:cNvSpPr>
            <a:spLocks noChangeArrowheads="1"/>
          </p:cNvSpPr>
          <p:nvPr/>
        </p:nvSpPr>
        <p:spPr bwMode="auto">
          <a:xfrm>
            <a:off x="3657600" y="4724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210" name="Oval 10"/>
          <p:cNvSpPr>
            <a:spLocks noChangeArrowheads="1"/>
          </p:cNvSpPr>
          <p:nvPr/>
        </p:nvSpPr>
        <p:spPr bwMode="auto">
          <a:xfrm>
            <a:off x="4724400" y="4724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1</a:t>
            </a:r>
          </a:p>
        </p:txBody>
      </p:sp>
      <p:sp>
        <p:nvSpPr>
          <p:cNvPr id="51211" name="Text Box 11"/>
          <p:cNvSpPr txBox="1">
            <a:spLocks noChangeArrowheads="1"/>
          </p:cNvSpPr>
          <p:nvPr/>
        </p:nvSpPr>
        <p:spPr bwMode="auto">
          <a:xfrm>
            <a:off x="3200400" y="1371601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/>
          </a:p>
        </p:txBody>
      </p:sp>
      <p:sp>
        <p:nvSpPr>
          <p:cNvPr id="51212" name="Text Box 12"/>
          <p:cNvSpPr txBox="1">
            <a:spLocks noChangeArrowheads="1"/>
          </p:cNvSpPr>
          <p:nvPr/>
        </p:nvSpPr>
        <p:spPr bwMode="auto">
          <a:xfrm>
            <a:off x="3505200" y="35052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8</a:t>
            </a:r>
          </a:p>
        </p:txBody>
      </p:sp>
      <p:sp>
        <p:nvSpPr>
          <p:cNvPr id="51213" name="Text Box 13"/>
          <p:cNvSpPr txBox="1">
            <a:spLocks noChangeArrowheads="1"/>
          </p:cNvSpPr>
          <p:nvPr/>
        </p:nvSpPr>
        <p:spPr bwMode="auto">
          <a:xfrm>
            <a:off x="5927725" y="33893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9</a:t>
            </a:r>
          </a:p>
        </p:txBody>
      </p:sp>
      <p:sp>
        <p:nvSpPr>
          <p:cNvPr id="51214" name="Text Box 14"/>
          <p:cNvSpPr txBox="1">
            <a:spLocks noChangeArrowheads="1"/>
          </p:cNvSpPr>
          <p:nvPr/>
        </p:nvSpPr>
        <p:spPr bwMode="auto">
          <a:xfrm>
            <a:off x="2667000" y="47244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2</a:t>
            </a:r>
          </a:p>
        </p:txBody>
      </p:sp>
      <p:sp>
        <p:nvSpPr>
          <p:cNvPr id="51215" name="Text Box 15"/>
          <p:cNvSpPr txBox="1">
            <a:spLocks noChangeArrowheads="1"/>
          </p:cNvSpPr>
          <p:nvPr/>
        </p:nvSpPr>
        <p:spPr bwMode="auto">
          <a:xfrm>
            <a:off x="3733800" y="47244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4</a:t>
            </a:r>
          </a:p>
        </p:txBody>
      </p:sp>
      <p:sp>
        <p:nvSpPr>
          <p:cNvPr id="51216" name="Line 16"/>
          <p:cNvSpPr>
            <a:spLocks noChangeShapeType="1"/>
          </p:cNvSpPr>
          <p:nvPr/>
        </p:nvSpPr>
        <p:spPr bwMode="auto">
          <a:xfrm flipH="1">
            <a:off x="4724400" y="16764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7" name="Line 17"/>
          <p:cNvSpPr>
            <a:spLocks noChangeShapeType="1"/>
          </p:cNvSpPr>
          <p:nvPr/>
        </p:nvSpPr>
        <p:spPr bwMode="auto">
          <a:xfrm>
            <a:off x="5791200" y="17526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8" name="Line 18"/>
          <p:cNvSpPr>
            <a:spLocks noChangeShapeType="1"/>
          </p:cNvSpPr>
          <p:nvPr/>
        </p:nvSpPr>
        <p:spPr bwMode="auto">
          <a:xfrm flipH="1">
            <a:off x="3810000" y="2667000"/>
            <a:ext cx="609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9" name="Line 19"/>
          <p:cNvSpPr>
            <a:spLocks noChangeShapeType="1"/>
          </p:cNvSpPr>
          <p:nvPr/>
        </p:nvSpPr>
        <p:spPr bwMode="auto">
          <a:xfrm>
            <a:off x="4648200" y="2743200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20" name="Line 20"/>
          <p:cNvSpPr>
            <a:spLocks noChangeShapeType="1"/>
          </p:cNvSpPr>
          <p:nvPr/>
        </p:nvSpPr>
        <p:spPr bwMode="auto">
          <a:xfrm flipH="1">
            <a:off x="6172200" y="28194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21" name="Line 21"/>
          <p:cNvSpPr>
            <a:spLocks noChangeShapeType="1"/>
          </p:cNvSpPr>
          <p:nvPr/>
        </p:nvSpPr>
        <p:spPr bwMode="auto">
          <a:xfrm>
            <a:off x="6781800" y="28194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22" name="Line 22"/>
          <p:cNvSpPr>
            <a:spLocks noChangeShapeType="1"/>
          </p:cNvSpPr>
          <p:nvPr/>
        </p:nvSpPr>
        <p:spPr bwMode="auto">
          <a:xfrm flipH="1">
            <a:off x="2895600" y="3810000"/>
            <a:ext cx="609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23" name="Line 23"/>
          <p:cNvSpPr>
            <a:spLocks noChangeShapeType="1"/>
          </p:cNvSpPr>
          <p:nvPr/>
        </p:nvSpPr>
        <p:spPr bwMode="auto">
          <a:xfrm>
            <a:off x="3733800" y="3886200"/>
            <a:ext cx="152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24" name="Line 24"/>
          <p:cNvSpPr>
            <a:spLocks noChangeShapeType="1"/>
          </p:cNvSpPr>
          <p:nvPr/>
        </p:nvSpPr>
        <p:spPr bwMode="auto">
          <a:xfrm>
            <a:off x="4953000" y="38862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25" name="Text Box 25"/>
          <p:cNvSpPr txBox="1">
            <a:spLocks noChangeArrowheads="1"/>
          </p:cNvSpPr>
          <p:nvPr/>
        </p:nvSpPr>
        <p:spPr bwMode="auto">
          <a:xfrm>
            <a:off x="2057400" y="2590801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226" name="Text Box 26"/>
          <p:cNvSpPr txBox="1">
            <a:spLocks noChangeArrowheads="1"/>
          </p:cNvSpPr>
          <p:nvPr/>
        </p:nvSpPr>
        <p:spPr bwMode="auto">
          <a:xfrm>
            <a:off x="3200400" y="-18415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/>
          </a:p>
        </p:txBody>
      </p:sp>
      <p:sp>
        <p:nvSpPr>
          <p:cNvPr id="51227" name="Oval 27"/>
          <p:cNvSpPr>
            <a:spLocks noChangeArrowheads="1"/>
          </p:cNvSpPr>
          <p:nvPr/>
        </p:nvSpPr>
        <p:spPr bwMode="auto">
          <a:xfrm>
            <a:off x="6400800" y="2362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7731597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585117" y="0"/>
            <a:ext cx="7772400" cy="78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rgbClr val="660066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660066"/>
                </a:solidFill>
                <a:latin typeface="Arial Narrow" panose="020B0606020202030204" pitchFamily="34" charset="0"/>
              </a:defRPr>
            </a:lvl2pPr>
            <a:lvl3pPr algn="ctr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660066"/>
                </a:solidFill>
                <a:latin typeface="Arial Narrow" panose="020B0606020202030204" pitchFamily="34" charset="0"/>
              </a:defRPr>
            </a:lvl3pPr>
            <a:lvl4pPr algn="ctr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660066"/>
                </a:solidFill>
                <a:latin typeface="Arial Narrow" panose="020B0606020202030204" pitchFamily="34" charset="0"/>
              </a:defRPr>
            </a:lvl4pPr>
            <a:lvl5pPr algn="ctr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660066"/>
                </a:solidFill>
                <a:latin typeface="Arial Narrow" panose="020B0606020202030204" pitchFamily="34" charset="0"/>
              </a:defRPr>
            </a:lvl5pPr>
            <a:lvl6pPr marL="457200" algn="ctr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660066"/>
                </a:solidFill>
                <a:latin typeface="Arial Narrow" panose="020B0606020202030204" pitchFamily="34" charset="0"/>
              </a:defRPr>
            </a:lvl6pPr>
            <a:lvl7pPr marL="914400" algn="ctr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660066"/>
                </a:solidFill>
                <a:latin typeface="Arial Narrow" panose="020B0606020202030204" pitchFamily="34" charset="0"/>
              </a:defRPr>
            </a:lvl7pPr>
            <a:lvl8pPr marL="1371600" algn="ctr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660066"/>
                </a:solidFill>
                <a:latin typeface="Arial Narrow" panose="020B0606020202030204" pitchFamily="34" charset="0"/>
              </a:defRPr>
            </a:lvl8pPr>
            <a:lvl9pPr marL="1828800" algn="ctr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660066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dirty="0"/>
              <a:t>Heapsort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769935" y="787400"/>
            <a:ext cx="9402763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pitchFamily="2" charset="2"/>
              <a:defRPr kumimoji="1" b="1" kern="1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346075" indent="-231775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35000"/>
              <a:buFont typeface="Monotype Sorts" pitchFamily="2" charset="2"/>
              <a:buChar char="n"/>
              <a:defRPr kumimoji="1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7063" indent="-166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80000"/>
              <a:buChar char="–"/>
              <a:defRPr kumimoji="1" b="1" kern="1200">
                <a:solidFill>
                  <a:srgbClr val="004000"/>
                </a:solidFill>
                <a:latin typeface="+mn-lt"/>
                <a:ea typeface="+mn-ea"/>
                <a:cs typeface="+mn-cs"/>
              </a:defRPr>
            </a:lvl3pPr>
            <a:lvl4pPr marL="1147763" indent="-4048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!"/>
              <a:defRPr kumimoji="1" b="1" kern="1200">
                <a:solidFill>
                  <a:schemeClr val="folHlink"/>
                </a:solidFill>
                <a:latin typeface="+mn-lt"/>
                <a:ea typeface="+mn-ea"/>
                <a:cs typeface="+mn-cs"/>
              </a:defRPr>
            </a:lvl4pPr>
            <a:lvl5pPr marL="1539875" indent="-1698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dirty="0"/>
              <a:t>Once we can build a heap and </a:t>
            </a:r>
            <a:r>
              <a:rPr lang="en-US" altLang="en-US" sz="2400" dirty="0" err="1"/>
              <a:t>heapify</a:t>
            </a:r>
            <a:r>
              <a:rPr lang="en-US" altLang="en-US" sz="2400" dirty="0"/>
              <a:t>, sorting is easy… just remove max N times</a:t>
            </a:r>
          </a:p>
          <a:p>
            <a:endParaRPr lang="en-US" altLang="en-US" sz="2400" dirty="0"/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2311916"/>
              </p:ext>
            </p:extLst>
          </p:nvPr>
        </p:nvGraphicFramePr>
        <p:xfrm>
          <a:off x="877284" y="1862058"/>
          <a:ext cx="8828087" cy="253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2" name="Document" r:id="rId4" imgW="5543537" imgH="1597781" progId="Word.Document.8">
                  <p:embed/>
                </p:oleObj>
              </mc:Choice>
              <mc:Fallback>
                <p:oleObj name="Document" r:id="rId4" imgW="5543537" imgH="159778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7284" y="1862058"/>
                        <a:ext cx="8828087" cy="2536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45526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828800" y="-1"/>
            <a:ext cx="8229600" cy="788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rgbClr val="660066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660066"/>
                </a:solidFill>
                <a:latin typeface="Arial Narrow" panose="020B0606020202030204" pitchFamily="34" charset="0"/>
              </a:defRPr>
            </a:lvl2pPr>
            <a:lvl3pPr algn="ctr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660066"/>
                </a:solidFill>
                <a:latin typeface="Arial Narrow" panose="020B0606020202030204" pitchFamily="34" charset="0"/>
              </a:defRPr>
            </a:lvl3pPr>
            <a:lvl4pPr algn="ctr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660066"/>
                </a:solidFill>
                <a:latin typeface="Arial Narrow" panose="020B0606020202030204" pitchFamily="34" charset="0"/>
              </a:defRPr>
            </a:lvl4pPr>
            <a:lvl5pPr algn="ctr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660066"/>
                </a:solidFill>
                <a:latin typeface="Arial Narrow" panose="020B0606020202030204" pitchFamily="34" charset="0"/>
              </a:defRPr>
            </a:lvl5pPr>
            <a:lvl6pPr marL="457200" algn="ctr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660066"/>
                </a:solidFill>
                <a:latin typeface="Arial Narrow" panose="020B0606020202030204" pitchFamily="34" charset="0"/>
              </a:defRPr>
            </a:lvl6pPr>
            <a:lvl7pPr marL="914400" algn="ctr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660066"/>
                </a:solidFill>
                <a:latin typeface="Arial Narrow" panose="020B0606020202030204" pitchFamily="34" charset="0"/>
              </a:defRPr>
            </a:lvl7pPr>
            <a:lvl8pPr marL="1371600" algn="ctr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660066"/>
                </a:solidFill>
                <a:latin typeface="Arial Narrow" panose="020B0606020202030204" pitchFamily="34" charset="0"/>
              </a:defRPr>
            </a:lvl8pPr>
            <a:lvl9pPr marL="1828800" algn="ctr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660066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zh-CN" sz="4000" dirty="0">
                <a:solidFill>
                  <a:srgbClr val="00B050"/>
                </a:solidFill>
              </a:rPr>
              <a:t>Example: Heap Sort</a:t>
            </a:r>
            <a:endParaRPr lang="en-US" altLang="zh-TW" sz="4000" dirty="0">
              <a:solidFill>
                <a:srgbClr val="00B050"/>
              </a:solidFill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181100" y="1016000"/>
            <a:ext cx="8650288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pitchFamily="2" charset="2"/>
              <a:defRPr kumimoji="1" b="1" kern="1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346075" indent="-231775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35000"/>
              <a:buFont typeface="Monotype Sorts" pitchFamily="2" charset="2"/>
              <a:buChar char="n"/>
              <a:defRPr kumimoji="1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7063" indent="-166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80000"/>
              <a:buChar char="–"/>
              <a:defRPr kumimoji="1" b="1" kern="1200">
                <a:solidFill>
                  <a:srgbClr val="004000"/>
                </a:solidFill>
                <a:latin typeface="+mn-lt"/>
                <a:ea typeface="+mn-ea"/>
                <a:cs typeface="+mn-cs"/>
              </a:defRPr>
            </a:lvl3pPr>
            <a:lvl4pPr marL="1147763" indent="-4048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!"/>
              <a:defRPr kumimoji="1" b="1" kern="1200">
                <a:solidFill>
                  <a:schemeClr val="folHlink"/>
                </a:solidFill>
                <a:latin typeface="+mn-lt"/>
                <a:ea typeface="+mn-ea"/>
                <a:cs typeface="+mn-cs"/>
              </a:defRPr>
            </a:lvl4pPr>
            <a:lvl5pPr marL="1539875" indent="-1698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zh-CN" sz="2000" dirty="0"/>
              <a:t>Array interpreted as a binary tree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CC3300"/>
                </a:solidFill>
              </a:rPr>
              <a:t>    </a:t>
            </a:r>
            <a:r>
              <a:rPr lang="en-US" altLang="zh-TW" sz="2000" dirty="0">
                <a:solidFill>
                  <a:srgbClr val="CC3300"/>
                </a:solidFill>
              </a:rPr>
              <a:t>1    2    3    4    5    6    7    8    9    10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   </a:t>
            </a:r>
            <a:r>
              <a:rPr lang="en-US" altLang="zh-TW" sz="2000" dirty="0">
                <a:solidFill>
                  <a:srgbClr val="006600"/>
                </a:solidFill>
              </a:rPr>
              <a:t>26    5  77    1  61   11  59  15  48   19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522412" y="3074988"/>
            <a:ext cx="12906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dirty="0">
                <a:solidFill>
                  <a:srgbClr val="CC3300"/>
                </a:solidFill>
                <a:latin typeface="Times New Roman" panose="02020603050405020304" pitchFamily="18" charset="0"/>
              </a:rPr>
              <a:t>input file</a:t>
            </a:r>
          </a:p>
        </p:txBody>
      </p:sp>
      <p:grpSp>
        <p:nvGrpSpPr>
          <p:cNvPr id="9" name="Group 5"/>
          <p:cNvGrpSpPr>
            <a:grpSpLocks/>
          </p:cNvGrpSpPr>
          <p:nvPr/>
        </p:nvGrpSpPr>
        <p:grpSpPr bwMode="auto">
          <a:xfrm>
            <a:off x="2514600" y="2616200"/>
            <a:ext cx="6324600" cy="3200400"/>
            <a:chOff x="336" y="1152"/>
            <a:chExt cx="3984" cy="2016"/>
          </a:xfrm>
        </p:grpSpPr>
        <p:grpSp>
          <p:nvGrpSpPr>
            <p:cNvPr id="10" name="Group 6"/>
            <p:cNvGrpSpPr>
              <a:grpSpLocks/>
            </p:cNvGrpSpPr>
            <p:nvPr/>
          </p:nvGrpSpPr>
          <p:grpSpPr bwMode="auto">
            <a:xfrm>
              <a:off x="2256" y="1152"/>
              <a:ext cx="624" cy="336"/>
              <a:chOff x="2256" y="1152"/>
              <a:chExt cx="624" cy="336"/>
            </a:xfrm>
          </p:grpSpPr>
          <p:sp>
            <p:nvSpPr>
              <p:cNvPr id="46" name="Oval 7"/>
              <p:cNvSpPr>
                <a:spLocks noChangeArrowheads="1"/>
              </p:cNvSpPr>
              <p:nvPr/>
            </p:nvSpPr>
            <p:spPr bwMode="auto">
              <a:xfrm>
                <a:off x="2544" y="1152"/>
                <a:ext cx="336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 algn="l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 algn="l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 algn="l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 algn="l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/>
                <a:r>
                  <a:rPr lang="en-US" altLang="zh-TW" sz="2400">
                    <a:latin typeface="Times New Roman" panose="02020603050405020304" pitchFamily="18" charset="0"/>
                  </a:rPr>
                  <a:t>26</a:t>
                </a:r>
              </a:p>
            </p:txBody>
          </p:sp>
          <p:sp>
            <p:nvSpPr>
              <p:cNvPr id="47" name="Text Box 8"/>
              <p:cNvSpPr txBox="1">
                <a:spLocks noChangeArrowheads="1"/>
              </p:cNvSpPr>
              <p:nvPr/>
            </p:nvSpPr>
            <p:spPr bwMode="auto">
              <a:xfrm>
                <a:off x="2256" y="1152"/>
                <a:ext cx="34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 algn="l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 algn="l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 algn="l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 algn="l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r>
                  <a:rPr lang="en-US" altLang="zh-TW" sz="2400">
                    <a:latin typeface="Times New Roman" panose="02020603050405020304" pitchFamily="18" charset="0"/>
                  </a:rPr>
                  <a:t>[1]</a:t>
                </a:r>
              </a:p>
            </p:txBody>
          </p:sp>
        </p:grpSp>
        <p:grpSp>
          <p:nvGrpSpPr>
            <p:cNvPr id="11" name="Group 9"/>
            <p:cNvGrpSpPr>
              <a:grpSpLocks/>
            </p:cNvGrpSpPr>
            <p:nvPr/>
          </p:nvGrpSpPr>
          <p:grpSpPr bwMode="auto">
            <a:xfrm>
              <a:off x="1488" y="1680"/>
              <a:ext cx="624" cy="336"/>
              <a:chOff x="2256" y="1152"/>
              <a:chExt cx="624" cy="336"/>
            </a:xfrm>
          </p:grpSpPr>
          <p:sp>
            <p:nvSpPr>
              <p:cNvPr id="44" name="Oval 10"/>
              <p:cNvSpPr>
                <a:spLocks noChangeArrowheads="1"/>
              </p:cNvSpPr>
              <p:nvPr/>
            </p:nvSpPr>
            <p:spPr bwMode="auto">
              <a:xfrm>
                <a:off x="2544" y="1152"/>
                <a:ext cx="336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 algn="l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 algn="l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 algn="l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 algn="l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/>
                <a:r>
                  <a:rPr lang="en-US" altLang="zh-TW" sz="2400">
                    <a:latin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45" name="Text Box 11"/>
              <p:cNvSpPr txBox="1">
                <a:spLocks noChangeArrowheads="1"/>
              </p:cNvSpPr>
              <p:nvPr/>
            </p:nvSpPr>
            <p:spPr bwMode="auto">
              <a:xfrm>
                <a:off x="2256" y="1152"/>
                <a:ext cx="34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 algn="l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 algn="l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 algn="l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 algn="l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r>
                  <a:rPr lang="en-US" altLang="zh-TW" sz="2400">
                    <a:latin typeface="Times New Roman" panose="02020603050405020304" pitchFamily="18" charset="0"/>
                  </a:rPr>
                  <a:t>[2]</a:t>
                </a:r>
              </a:p>
            </p:txBody>
          </p:sp>
        </p:grpSp>
        <p:grpSp>
          <p:nvGrpSpPr>
            <p:cNvPr id="12" name="Group 12"/>
            <p:cNvGrpSpPr>
              <a:grpSpLocks/>
            </p:cNvGrpSpPr>
            <p:nvPr/>
          </p:nvGrpSpPr>
          <p:grpSpPr bwMode="auto">
            <a:xfrm>
              <a:off x="3024" y="1680"/>
              <a:ext cx="624" cy="336"/>
              <a:chOff x="2256" y="1152"/>
              <a:chExt cx="624" cy="336"/>
            </a:xfrm>
          </p:grpSpPr>
          <p:sp>
            <p:nvSpPr>
              <p:cNvPr id="42" name="Oval 13"/>
              <p:cNvSpPr>
                <a:spLocks noChangeArrowheads="1"/>
              </p:cNvSpPr>
              <p:nvPr/>
            </p:nvSpPr>
            <p:spPr bwMode="auto">
              <a:xfrm>
                <a:off x="2544" y="1152"/>
                <a:ext cx="336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 algn="l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 algn="l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 algn="l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 algn="l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/>
                <a:r>
                  <a:rPr lang="en-US" altLang="zh-TW" sz="2400">
                    <a:latin typeface="Times New Roman" panose="02020603050405020304" pitchFamily="18" charset="0"/>
                  </a:rPr>
                  <a:t>77</a:t>
                </a:r>
              </a:p>
            </p:txBody>
          </p:sp>
          <p:sp>
            <p:nvSpPr>
              <p:cNvPr id="43" name="Text Box 14"/>
              <p:cNvSpPr txBox="1">
                <a:spLocks noChangeArrowheads="1"/>
              </p:cNvSpPr>
              <p:nvPr/>
            </p:nvSpPr>
            <p:spPr bwMode="auto">
              <a:xfrm>
                <a:off x="2256" y="1152"/>
                <a:ext cx="34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 algn="l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 algn="l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 algn="l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 algn="l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r>
                  <a:rPr lang="en-US" altLang="zh-TW" sz="2400">
                    <a:latin typeface="Times New Roman" panose="02020603050405020304" pitchFamily="18" charset="0"/>
                  </a:rPr>
                  <a:t>[3]</a:t>
                </a:r>
              </a:p>
            </p:txBody>
          </p:sp>
        </p:grpSp>
        <p:grpSp>
          <p:nvGrpSpPr>
            <p:cNvPr id="13" name="Group 15"/>
            <p:cNvGrpSpPr>
              <a:grpSpLocks/>
            </p:cNvGrpSpPr>
            <p:nvPr/>
          </p:nvGrpSpPr>
          <p:grpSpPr bwMode="auto">
            <a:xfrm>
              <a:off x="912" y="2256"/>
              <a:ext cx="624" cy="336"/>
              <a:chOff x="2256" y="1152"/>
              <a:chExt cx="624" cy="336"/>
            </a:xfrm>
          </p:grpSpPr>
          <p:sp>
            <p:nvSpPr>
              <p:cNvPr id="40" name="Oval 16"/>
              <p:cNvSpPr>
                <a:spLocks noChangeArrowheads="1"/>
              </p:cNvSpPr>
              <p:nvPr/>
            </p:nvSpPr>
            <p:spPr bwMode="auto">
              <a:xfrm>
                <a:off x="2544" y="1152"/>
                <a:ext cx="336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 algn="l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 algn="l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 algn="l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 algn="l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/>
                <a:r>
                  <a:rPr lang="en-US" altLang="zh-TW" sz="2400"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41" name="Text Box 17"/>
              <p:cNvSpPr txBox="1">
                <a:spLocks noChangeArrowheads="1"/>
              </p:cNvSpPr>
              <p:nvPr/>
            </p:nvSpPr>
            <p:spPr bwMode="auto">
              <a:xfrm>
                <a:off x="2256" y="1152"/>
                <a:ext cx="34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 algn="l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 algn="l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 algn="l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 algn="l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r>
                  <a:rPr lang="en-US" altLang="zh-TW" sz="2400">
                    <a:latin typeface="Times New Roman" panose="02020603050405020304" pitchFamily="18" charset="0"/>
                  </a:rPr>
                  <a:t>[4]</a:t>
                </a:r>
              </a:p>
            </p:txBody>
          </p:sp>
        </p:grpSp>
        <p:grpSp>
          <p:nvGrpSpPr>
            <p:cNvPr id="14" name="Group 18"/>
            <p:cNvGrpSpPr>
              <a:grpSpLocks/>
            </p:cNvGrpSpPr>
            <p:nvPr/>
          </p:nvGrpSpPr>
          <p:grpSpPr bwMode="auto">
            <a:xfrm>
              <a:off x="2016" y="2256"/>
              <a:ext cx="624" cy="336"/>
              <a:chOff x="2256" y="1152"/>
              <a:chExt cx="624" cy="336"/>
            </a:xfrm>
          </p:grpSpPr>
          <p:sp>
            <p:nvSpPr>
              <p:cNvPr id="38" name="Oval 19"/>
              <p:cNvSpPr>
                <a:spLocks noChangeArrowheads="1"/>
              </p:cNvSpPr>
              <p:nvPr/>
            </p:nvSpPr>
            <p:spPr bwMode="auto">
              <a:xfrm>
                <a:off x="2544" y="1152"/>
                <a:ext cx="336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 algn="l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 algn="l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 algn="l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 algn="l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/>
                <a:r>
                  <a:rPr lang="en-US" altLang="zh-TW" sz="2400">
                    <a:latin typeface="Times New Roman" panose="02020603050405020304" pitchFamily="18" charset="0"/>
                  </a:rPr>
                  <a:t>61</a:t>
                </a:r>
              </a:p>
            </p:txBody>
          </p:sp>
          <p:sp>
            <p:nvSpPr>
              <p:cNvPr id="39" name="Text Box 20"/>
              <p:cNvSpPr txBox="1">
                <a:spLocks noChangeArrowheads="1"/>
              </p:cNvSpPr>
              <p:nvPr/>
            </p:nvSpPr>
            <p:spPr bwMode="auto">
              <a:xfrm>
                <a:off x="2256" y="1152"/>
                <a:ext cx="34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 algn="l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 algn="l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 algn="l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 algn="l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r>
                  <a:rPr lang="en-US" altLang="zh-TW" sz="2400">
                    <a:latin typeface="Times New Roman" panose="02020603050405020304" pitchFamily="18" charset="0"/>
                  </a:rPr>
                  <a:t>[5]</a:t>
                </a:r>
              </a:p>
            </p:txBody>
          </p:sp>
        </p:grpSp>
        <p:grpSp>
          <p:nvGrpSpPr>
            <p:cNvPr id="15" name="Group 21"/>
            <p:cNvGrpSpPr>
              <a:grpSpLocks/>
            </p:cNvGrpSpPr>
            <p:nvPr/>
          </p:nvGrpSpPr>
          <p:grpSpPr bwMode="auto">
            <a:xfrm>
              <a:off x="2592" y="2256"/>
              <a:ext cx="624" cy="336"/>
              <a:chOff x="2256" y="1152"/>
              <a:chExt cx="624" cy="336"/>
            </a:xfrm>
          </p:grpSpPr>
          <p:sp>
            <p:nvSpPr>
              <p:cNvPr id="36" name="Oval 22"/>
              <p:cNvSpPr>
                <a:spLocks noChangeArrowheads="1"/>
              </p:cNvSpPr>
              <p:nvPr/>
            </p:nvSpPr>
            <p:spPr bwMode="auto">
              <a:xfrm>
                <a:off x="2544" y="1152"/>
                <a:ext cx="336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 algn="l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 algn="l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 algn="l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 algn="l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/>
                <a:r>
                  <a:rPr lang="en-US" altLang="zh-TW" sz="2400">
                    <a:latin typeface="Times New Roman" panose="02020603050405020304" pitchFamily="18" charset="0"/>
                  </a:rPr>
                  <a:t>11</a:t>
                </a:r>
              </a:p>
            </p:txBody>
          </p:sp>
          <p:sp>
            <p:nvSpPr>
              <p:cNvPr id="37" name="Text Box 23"/>
              <p:cNvSpPr txBox="1">
                <a:spLocks noChangeArrowheads="1"/>
              </p:cNvSpPr>
              <p:nvPr/>
            </p:nvSpPr>
            <p:spPr bwMode="auto">
              <a:xfrm>
                <a:off x="2256" y="1152"/>
                <a:ext cx="34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 algn="l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 algn="l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 algn="l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 algn="l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r>
                  <a:rPr lang="en-US" altLang="zh-TW" sz="2400">
                    <a:latin typeface="Times New Roman" panose="02020603050405020304" pitchFamily="18" charset="0"/>
                  </a:rPr>
                  <a:t>[6]</a:t>
                </a:r>
              </a:p>
            </p:txBody>
          </p:sp>
        </p:grpSp>
        <p:grpSp>
          <p:nvGrpSpPr>
            <p:cNvPr id="16" name="Group 24"/>
            <p:cNvGrpSpPr>
              <a:grpSpLocks/>
            </p:cNvGrpSpPr>
            <p:nvPr/>
          </p:nvGrpSpPr>
          <p:grpSpPr bwMode="auto">
            <a:xfrm>
              <a:off x="3696" y="2208"/>
              <a:ext cx="624" cy="336"/>
              <a:chOff x="2256" y="1152"/>
              <a:chExt cx="624" cy="336"/>
            </a:xfrm>
          </p:grpSpPr>
          <p:sp>
            <p:nvSpPr>
              <p:cNvPr id="34" name="Oval 25"/>
              <p:cNvSpPr>
                <a:spLocks noChangeArrowheads="1"/>
              </p:cNvSpPr>
              <p:nvPr/>
            </p:nvSpPr>
            <p:spPr bwMode="auto">
              <a:xfrm>
                <a:off x="2544" y="1152"/>
                <a:ext cx="336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 algn="l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 algn="l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 algn="l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 algn="l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/>
                <a:r>
                  <a:rPr lang="en-US" altLang="zh-TW" sz="2400">
                    <a:latin typeface="Times New Roman" panose="02020603050405020304" pitchFamily="18" charset="0"/>
                  </a:rPr>
                  <a:t>59</a:t>
                </a:r>
              </a:p>
            </p:txBody>
          </p:sp>
          <p:sp>
            <p:nvSpPr>
              <p:cNvPr id="35" name="Text Box 26"/>
              <p:cNvSpPr txBox="1">
                <a:spLocks noChangeArrowheads="1"/>
              </p:cNvSpPr>
              <p:nvPr/>
            </p:nvSpPr>
            <p:spPr bwMode="auto">
              <a:xfrm>
                <a:off x="2256" y="1152"/>
                <a:ext cx="34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 algn="l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 algn="l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 algn="l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 algn="l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r>
                  <a:rPr lang="en-US" altLang="zh-TW" sz="2400">
                    <a:latin typeface="Times New Roman" panose="02020603050405020304" pitchFamily="18" charset="0"/>
                  </a:rPr>
                  <a:t>[7]</a:t>
                </a:r>
              </a:p>
            </p:txBody>
          </p:sp>
        </p:grpSp>
        <p:grpSp>
          <p:nvGrpSpPr>
            <p:cNvPr id="17" name="Group 27"/>
            <p:cNvGrpSpPr>
              <a:grpSpLocks/>
            </p:cNvGrpSpPr>
            <p:nvPr/>
          </p:nvGrpSpPr>
          <p:grpSpPr bwMode="auto">
            <a:xfrm>
              <a:off x="336" y="2832"/>
              <a:ext cx="624" cy="336"/>
              <a:chOff x="2256" y="1152"/>
              <a:chExt cx="624" cy="336"/>
            </a:xfrm>
          </p:grpSpPr>
          <p:sp>
            <p:nvSpPr>
              <p:cNvPr id="32" name="Oval 28"/>
              <p:cNvSpPr>
                <a:spLocks noChangeArrowheads="1"/>
              </p:cNvSpPr>
              <p:nvPr/>
            </p:nvSpPr>
            <p:spPr bwMode="auto">
              <a:xfrm>
                <a:off x="2544" y="1152"/>
                <a:ext cx="336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 algn="l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 algn="l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 algn="l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 algn="l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/>
                <a:r>
                  <a:rPr lang="en-US" altLang="zh-TW" sz="2400">
                    <a:latin typeface="Times New Roman" panose="02020603050405020304" pitchFamily="18" charset="0"/>
                  </a:rPr>
                  <a:t>15</a:t>
                </a:r>
              </a:p>
            </p:txBody>
          </p:sp>
          <p:sp>
            <p:nvSpPr>
              <p:cNvPr id="33" name="Text Box 29"/>
              <p:cNvSpPr txBox="1">
                <a:spLocks noChangeArrowheads="1"/>
              </p:cNvSpPr>
              <p:nvPr/>
            </p:nvSpPr>
            <p:spPr bwMode="auto">
              <a:xfrm>
                <a:off x="2256" y="1152"/>
                <a:ext cx="34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 algn="l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 algn="l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 algn="l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 algn="l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r>
                  <a:rPr lang="en-US" altLang="zh-TW" sz="2400">
                    <a:latin typeface="Times New Roman" panose="02020603050405020304" pitchFamily="18" charset="0"/>
                  </a:rPr>
                  <a:t>[8]</a:t>
                </a:r>
              </a:p>
            </p:txBody>
          </p:sp>
        </p:grpSp>
        <p:grpSp>
          <p:nvGrpSpPr>
            <p:cNvPr id="18" name="Group 30"/>
            <p:cNvGrpSpPr>
              <a:grpSpLocks/>
            </p:cNvGrpSpPr>
            <p:nvPr/>
          </p:nvGrpSpPr>
          <p:grpSpPr bwMode="auto">
            <a:xfrm>
              <a:off x="1248" y="2832"/>
              <a:ext cx="624" cy="336"/>
              <a:chOff x="2256" y="1152"/>
              <a:chExt cx="624" cy="336"/>
            </a:xfrm>
          </p:grpSpPr>
          <p:sp>
            <p:nvSpPr>
              <p:cNvPr id="30" name="Oval 31"/>
              <p:cNvSpPr>
                <a:spLocks noChangeArrowheads="1"/>
              </p:cNvSpPr>
              <p:nvPr/>
            </p:nvSpPr>
            <p:spPr bwMode="auto">
              <a:xfrm>
                <a:off x="2544" y="1152"/>
                <a:ext cx="336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 algn="l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 algn="l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 algn="l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 algn="l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/>
                <a:r>
                  <a:rPr lang="en-US" altLang="zh-TW" sz="2400">
                    <a:latin typeface="Times New Roman" panose="02020603050405020304" pitchFamily="18" charset="0"/>
                  </a:rPr>
                  <a:t>48</a:t>
                </a:r>
              </a:p>
            </p:txBody>
          </p:sp>
          <p:sp>
            <p:nvSpPr>
              <p:cNvPr id="31" name="Text Box 32"/>
              <p:cNvSpPr txBox="1">
                <a:spLocks noChangeArrowheads="1"/>
              </p:cNvSpPr>
              <p:nvPr/>
            </p:nvSpPr>
            <p:spPr bwMode="auto">
              <a:xfrm>
                <a:off x="2256" y="1152"/>
                <a:ext cx="34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 algn="l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 algn="l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 algn="l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 algn="l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r>
                  <a:rPr lang="en-US" altLang="zh-TW" sz="2400">
                    <a:latin typeface="Times New Roman" panose="02020603050405020304" pitchFamily="18" charset="0"/>
                  </a:rPr>
                  <a:t>[9]</a:t>
                </a:r>
              </a:p>
            </p:txBody>
          </p:sp>
        </p:grpSp>
        <p:sp>
          <p:nvSpPr>
            <p:cNvPr id="19" name="Oval 33"/>
            <p:cNvSpPr>
              <a:spLocks noChangeArrowheads="1"/>
            </p:cNvSpPr>
            <p:nvPr/>
          </p:nvSpPr>
          <p:spPr bwMode="auto">
            <a:xfrm>
              <a:off x="2256" y="2832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2400" dirty="0">
                  <a:latin typeface="Times New Roman" panose="02020603050405020304" pitchFamily="18" charset="0"/>
                </a:rPr>
                <a:t>19</a:t>
              </a:r>
            </a:p>
          </p:txBody>
        </p:sp>
        <p:sp>
          <p:nvSpPr>
            <p:cNvPr id="20" name="Text Box 34"/>
            <p:cNvSpPr txBox="1">
              <a:spLocks noChangeArrowheads="1"/>
            </p:cNvSpPr>
            <p:nvPr/>
          </p:nvSpPr>
          <p:spPr bwMode="auto">
            <a:xfrm>
              <a:off x="1872" y="2832"/>
              <a:ext cx="4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2400">
                  <a:latin typeface="Times New Roman" panose="02020603050405020304" pitchFamily="18" charset="0"/>
                </a:rPr>
                <a:t>[10]</a:t>
              </a:r>
            </a:p>
          </p:txBody>
        </p:sp>
        <p:cxnSp>
          <p:nvCxnSpPr>
            <p:cNvPr id="21" name="AutoShape 35"/>
            <p:cNvCxnSpPr>
              <a:cxnSpLocks noChangeShapeType="1"/>
              <a:stCxn id="46" idx="3"/>
              <a:endCxn id="44" idx="7"/>
            </p:cNvCxnSpPr>
            <p:nvPr/>
          </p:nvCxnSpPr>
          <p:spPr bwMode="auto">
            <a:xfrm flipH="1">
              <a:off x="2063" y="1439"/>
              <a:ext cx="530" cy="29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6"/>
            <p:cNvCxnSpPr>
              <a:cxnSpLocks noChangeShapeType="1"/>
              <a:stCxn id="46" idx="5"/>
              <a:endCxn id="42" idx="1"/>
            </p:cNvCxnSpPr>
            <p:nvPr/>
          </p:nvCxnSpPr>
          <p:spPr bwMode="auto">
            <a:xfrm>
              <a:off x="2831" y="1439"/>
              <a:ext cx="530" cy="29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" name="AutoShape 37"/>
            <p:cNvCxnSpPr>
              <a:cxnSpLocks noChangeShapeType="1"/>
              <a:stCxn id="44" idx="3"/>
              <a:endCxn id="40" idx="7"/>
            </p:cNvCxnSpPr>
            <p:nvPr/>
          </p:nvCxnSpPr>
          <p:spPr bwMode="auto">
            <a:xfrm flipH="1">
              <a:off x="1487" y="1967"/>
              <a:ext cx="338" cy="3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" name="AutoShape 38"/>
            <p:cNvCxnSpPr>
              <a:cxnSpLocks noChangeShapeType="1"/>
              <a:stCxn id="44" idx="5"/>
              <a:endCxn id="38" idx="1"/>
            </p:cNvCxnSpPr>
            <p:nvPr/>
          </p:nvCxnSpPr>
          <p:spPr bwMode="auto">
            <a:xfrm>
              <a:off x="2063" y="1967"/>
              <a:ext cx="290" cy="3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" name="AutoShape 39"/>
            <p:cNvCxnSpPr>
              <a:cxnSpLocks noChangeShapeType="1"/>
              <a:stCxn id="40" idx="3"/>
              <a:endCxn id="32" idx="7"/>
            </p:cNvCxnSpPr>
            <p:nvPr/>
          </p:nvCxnSpPr>
          <p:spPr bwMode="auto">
            <a:xfrm flipH="1">
              <a:off x="911" y="2543"/>
              <a:ext cx="338" cy="3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" name="AutoShape 40"/>
            <p:cNvCxnSpPr>
              <a:cxnSpLocks noChangeShapeType="1"/>
              <a:stCxn id="40" idx="5"/>
              <a:endCxn id="30" idx="0"/>
            </p:cNvCxnSpPr>
            <p:nvPr/>
          </p:nvCxnSpPr>
          <p:spPr bwMode="auto">
            <a:xfrm>
              <a:off x="1487" y="2543"/>
              <a:ext cx="217" cy="28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" name="AutoShape 41"/>
            <p:cNvCxnSpPr>
              <a:cxnSpLocks noChangeShapeType="1"/>
            </p:cNvCxnSpPr>
            <p:nvPr/>
          </p:nvCxnSpPr>
          <p:spPr bwMode="auto">
            <a:xfrm flipH="1">
              <a:off x="2400" y="2592"/>
              <a:ext cx="96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" name="AutoShape 42"/>
            <p:cNvCxnSpPr>
              <a:cxnSpLocks noChangeShapeType="1"/>
              <a:stCxn id="42" idx="3"/>
              <a:endCxn id="36" idx="7"/>
            </p:cNvCxnSpPr>
            <p:nvPr/>
          </p:nvCxnSpPr>
          <p:spPr bwMode="auto">
            <a:xfrm flipH="1">
              <a:off x="3167" y="1967"/>
              <a:ext cx="194" cy="3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" name="AutoShape 43"/>
            <p:cNvCxnSpPr>
              <a:cxnSpLocks noChangeShapeType="1"/>
              <a:stCxn id="42" idx="5"/>
              <a:endCxn id="34" idx="0"/>
            </p:cNvCxnSpPr>
            <p:nvPr/>
          </p:nvCxnSpPr>
          <p:spPr bwMode="auto">
            <a:xfrm>
              <a:off x="3599" y="1967"/>
              <a:ext cx="553" cy="24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108742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501" name="Rectangle 5"/>
          <p:cNvSpPr>
            <a:spLocks noGrp="1" noChangeArrowheads="1"/>
          </p:cNvSpPr>
          <p:nvPr>
            <p:ph type="title"/>
          </p:nvPr>
        </p:nvSpPr>
        <p:spPr>
          <a:xfrm>
            <a:off x="130628" y="216908"/>
            <a:ext cx="4076241" cy="762000"/>
          </a:xfrm>
        </p:spPr>
        <p:txBody>
          <a:bodyPr/>
          <a:lstStyle/>
          <a:p>
            <a:r>
              <a:rPr lang="en-US" altLang="en-US" dirty="0"/>
              <a:t>Binary Heap</a:t>
            </a:r>
          </a:p>
        </p:txBody>
      </p:sp>
      <p:sp>
        <p:nvSpPr>
          <p:cNvPr id="362502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altLang="en-US" sz="2000" b="0" dirty="0"/>
          </a:p>
          <a:p>
            <a:pPr lvl="1"/>
            <a:endParaRPr lang="en-US" altLang="en-US" sz="2000" b="0" dirty="0"/>
          </a:p>
          <a:p>
            <a:pPr lvl="1"/>
            <a:endParaRPr lang="en-US" altLang="en-US" sz="2000" b="0" dirty="0"/>
          </a:p>
          <a:p>
            <a:pPr lvl="1"/>
            <a:endParaRPr lang="en-US" altLang="en-US" sz="2000" b="0" dirty="0"/>
          </a:p>
          <a:p>
            <a:pPr lvl="1"/>
            <a:endParaRPr lang="en-US" altLang="en-US" sz="2000" b="0" dirty="0"/>
          </a:p>
          <a:p>
            <a:pPr lvl="1"/>
            <a:endParaRPr lang="en-US" altLang="en-US" sz="2000" b="0" dirty="0"/>
          </a:p>
          <a:p>
            <a:pPr lvl="1"/>
            <a:r>
              <a:rPr lang="en-US" altLang="en-US" sz="2000" b="0" dirty="0"/>
              <a:t>Max or min element is in root ( e.g., b1 is not max-heap)</a:t>
            </a:r>
          </a:p>
          <a:p>
            <a:pPr lvl="1"/>
            <a:r>
              <a:rPr lang="en-US" altLang="en-US" sz="2000" b="0" dirty="0"/>
              <a:t>Heap with N elements has height = </a:t>
            </a:r>
            <a:r>
              <a:rPr lang="en-US" altLang="en-US" sz="2000" b="0" dirty="0">
                <a:sym typeface="Symbol" panose="05050102010706020507" pitchFamily="18" charset="2"/>
              </a:rPr>
              <a:t>log</a:t>
            </a:r>
            <a:r>
              <a:rPr lang="en-US" altLang="en-US" sz="2000" b="0" baseline="-25000" dirty="0">
                <a:sym typeface="Symbol" panose="05050102010706020507" pitchFamily="18" charset="2"/>
              </a:rPr>
              <a:t>2</a:t>
            </a:r>
            <a:r>
              <a:rPr lang="en-US" altLang="en-US" sz="2000" b="0" dirty="0">
                <a:sym typeface="Symbol" panose="05050102010706020507" pitchFamily="18" charset="2"/>
              </a:rPr>
              <a:t> N.</a:t>
            </a:r>
          </a:p>
          <a:p>
            <a:pPr lvl="0"/>
            <a:endParaRPr lang="en-US" dirty="0">
              <a:solidFill>
                <a:srgbClr val="00B050"/>
              </a:solidFill>
            </a:endParaRPr>
          </a:p>
          <a:p>
            <a:pPr lvl="0"/>
            <a:r>
              <a:rPr lang="en-US" dirty="0">
                <a:solidFill>
                  <a:srgbClr val="00B050"/>
                </a:solidFill>
              </a:rPr>
              <a:t>Examples of priority queue </a:t>
            </a:r>
          </a:p>
          <a:p>
            <a:pPr lvl="1"/>
            <a:r>
              <a:rPr lang="en-US" dirty="0"/>
              <a:t>Printer </a:t>
            </a:r>
          </a:p>
          <a:p>
            <a:pPr lvl="2"/>
            <a:r>
              <a:rPr lang="en-US" dirty="0"/>
              <a:t>Important document → max-heap</a:t>
            </a:r>
          </a:p>
          <a:p>
            <a:pPr lvl="2"/>
            <a:r>
              <a:rPr lang="en-US" dirty="0"/>
              <a:t>Short documents → min-heap (e.g., 1 page vs 100 page)</a:t>
            </a:r>
          </a:p>
          <a:p>
            <a:pPr lvl="1"/>
            <a:endParaRPr lang="en-US" altLang="en-US" sz="2000" b="0" dirty="0"/>
          </a:p>
        </p:txBody>
      </p:sp>
      <p:sp>
        <p:nvSpPr>
          <p:cNvPr id="362531" name="Text Box 35"/>
          <p:cNvSpPr txBox="1">
            <a:spLocks noChangeArrowheads="1"/>
          </p:cNvSpPr>
          <p:nvPr/>
        </p:nvSpPr>
        <p:spPr bwMode="auto">
          <a:xfrm>
            <a:off x="10762640" y="3899091"/>
            <a:ext cx="15255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 dirty="0">
                <a:solidFill>
                  <a:srgbClr val="0070C0"/>
                </a:solidFill>
              </a:rPr>
              <a:t>N = 10</a:t>
            </a:r>
            <a:br>
              <a:rPr lang="en-US" altLang="en-US" b="1" dirty="0">
                <a:solidFill>
                  <a:srgbClr val="0070C0"/>
                </a:solidFill>
              </a:rPr>
            </a:br>
            <a:r>
              <a:rPr lang="en-US" altLang="en-US" b="1" dirty="0">
                <a:solidFill>
                  <a:srgbClr val="0070C0"/>
                </a:solidFill>
              </a:rPr>
              <a:t>Height = 3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7652" y="3603206"/>
            <a:ext cx="3154281" cy="1874470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9635" y="281415"/>
            <a:ext cx="5610994" cy="307048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 bwMode="auto">
          <a:xfrm>
            <a:off x="4329635" y="280225"/>
            <a:ext cx="889000" cy="201549"/>
          </a:xfrm>
          <a:prstGeom prst="rect">
            <a:avLst/>
          </a:prstGeom>
          <a:solidFill>
            <a:schemeClr val="bg1"/>
          </a:solidFill>
          <a:ln w="158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6153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253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25400"/>
            <a:ext cx="8229600" cy="762000"/>
          </a:xfrm>
        </p:spPr>
        <p:txBody>
          <a:bodyPr/>
          <a:lstStyle/>
          <a:p>
            <a:r>
              <a:rPr lang="en-US" altLang="zh-CN" dirty="0">
                <a:solidFill>
                  <a:srgbClr val="00B050"/>
                </a:solidFill>
              </a:rPr>
              <a:t>Heap Sort</a:t>
            </a:r>
            <a:endParaRPr lang="en-US" altLang="zh-TW" dirty="0">
              <a:solidFill>
                <a:srgbClr val="00B050"/>
              </a:solidFill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409700" y="1016000"/>
            <a:ext cx="90297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pitchFamily="2" charset="2"/>
              <a:defRPr kumimoji="1" b="1" kern="1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346075" indent="-231775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35000"/>
              <a:buFont typeface="Monotype Sorts" pitchFamily="2" charset="2"/>
              <a:buChar char="n"/>
              <a:defRPr kumimoji="1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7063" indent="-166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80000"/>
              <a:buChar char="–"/>
              <a:defRPr kumimoji="1" b="1" kern="1200">
                <a:solidFill>
                  <a:srgbClr val="004000"/>
                </a:solidFill>
                <a:latin typeface="+mn-lt"/>
                <a:ea typeface="+mn-ea"/>
                <a:cs typeface="+mn-cs"/>
              </a:defRPr>
            </a:lvl3pPr>
            <a:lvl4pPr marL="1147763" indent="-4048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!"/>
              <a:defRPr kumimoji="1" b="1" kern="1200">
                <a:solidFill>
                  <a:schemeClr val="folHlink"/>
                </a:solidFill>
                <a:latin typeface="+mn-lt"/>
                <a:ea typeface="+mn-ea"/>
                <a:cs typeface="+mn-cs"/>
              </a:defRPr>
            </a:lvl4pPr>
            <a:lvl5pPr marL="1539875" indent="-1698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/>
              <a:t>Adjust it to a </a:t>
            </a:r>
            <a:r>
              <a:rPr lang="en-US" altLang="zh-CN" sz="2400" dirty="0" err="1"/>
              <a:t>MaxHeap</a:t>
            </a:r>
            <a:endParaRPr lang="en-US" altLang="zh-TW" sz="2400" dirty="0"/>
          </a:p>
        </p:txBody>
      </p:sp>
      <p:grpSp>
        <p:nvGrpSpPr>
          <p:cNvPr id="8" name="Group 4"/>
          <p:cNvGrpSpPr>
            <a:grpSpLocks/>
          </p:cNvGrpSpPr>
          <p:nvPr/>
        </p:nvGrpSpPr>
        <p:grpSpPr bwMode="auto">
          <a:xfrm>
            <a:off x="2667000" y="1549400"/>
            <a:ext cx="6324600" cy="3200400"/>
            <a:chOff x="336" y="1152"/>
            <a:chExt cx="3984" cy="2016"/>
          </a:xfrm>
        </p:grpSpPr>
        <p:grpSp>
          <p:nvGrpSpPr>
            <p:cNvPr id="9" name="Group 5"/>
            <p:cNvGrpSpPr>
              <a:grpSpLocks/>
            </p:cNvGrpSpPr>
            <p:nvPr/>
          </p:nvGrpSpPr>
          <p:grpSpPr bwMode="auto">
            <a:xfrm>
              <a:off x="2256" y="1152"/>
              <a:ext cx="624" cy="336"/>
              <a:chOff x="2256" y="1152"/>
              <a:chExt cx="624" cy="336"/>
            </a:xfrm>
          </p:grpSpPr>
          <p:sp>
            <p:nvSpPr>
              <p:cNvPr id="45" name="Oval 6"/>
              <p:cNvSpPr>
                <a:spLocks noChangeArrowheads="1"/>
              </p:cNvSpPr>
              <p:nvPr/>
            </p:nvSpPr>
            <p:spPr bwMode="auto">
              <a:xfrm>
                <a:off x="2544" y="1152"/>
                <a:ext cx="336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 algn="l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 algn="l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 algn="l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 algn="l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/>
                <a:r>
                  <a:rPr lang="en-US" altLang="zh-TW" sz="2400">
                    <a:latin typeface="Times New Roman" panose="02020603050405020304" pitchFamily="18" charset="0"/>
                  </a:rPr>
                  <a:t>77</a:t>
                </a:r>
              </a:p>
            </p:txBody>
          </p:sp>
          <p:sp>
            <p:nvSpPr>
              <p:cNvPr id="46" name="Text Box 7"/>
              <p:cNvSpPr txBox="1">
                <a:spLocks noChangeArrowheads="1"/>
              </p:cNvSpPr>
              <p:nvPr/>
            </p:nvSpPr>
            <p:spPr bwMode="auto">
              <a:xfrm>
                <a:off x="2256" y="1152"/>
                <a:ext cx="34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 algn="l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 algn="l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 algn="l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 algn="l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r>
                  <a:rPr lang="en-US" altLang="zh-TW" sz="2400">
                    <a:latin typeface="Times New Roman" panose="02020603050405020304" pitchFamily="18" charset="0"/>
                  </a:rPr>
                  <a:t>[1]</a:t>
                </a:r>
              </a:p>
            </p:txBody>
          </p:sp>
        </p:grpSp>
        <p:grpSp>
          <p:nvGrpSpPr>
            <p:cNvPr id="10" name="Group 8"/>
            <p:cNvGrpSpPr>
              <a:grpSpLocks/>
            </p:cNvGrpSpPr>
            <p:nvPr/>
          </p:nvGrpSpPr>
          <p:grpSpPr bwMode="auto">
            <a:xfrm>
              <a:off x="1488" y="1680"/>
              <a:ext cx="624" cy="336"/>
              <a:chOff x="2256" y="1152"/>
              <a:chExt cx="624" cy="336"/>
            </a:xfrm>
          </p:grpSpPr>
          <p:sp>
            <p:nvSpPr>
              <p:cNvPr id="43" name="Oval 9"/>
              <p:cNvSpPr>
                <a:spLocks noChangeArrowheads="1"/>
              </p:cNvSpPr>
              <p:nvPr/>
            </p:nvSpPr>
            <p:spPr bwMode="auto">
              <a:xfrm>
                <a:off x="2544" y="1152"/>
                <a:ext cx="336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 algn="l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 algn="l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 algn="l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 algn="l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/>
                <a:r>
                  <a:rPr lang="en-US" altLang="zh-TW" sz="2400">
                    <a:latin typeface="Times New Roman" panose="02020603050405020304" pitchFamily="18" charset="0"/>
                  </a:rPr>
                  <a:t>61</a:t>
                </a:r>
              </a:p>
            </p:txBody>
          </p:sp>
          <p:sp>
            <p:nvSpPr>
              <p:cNvPr id="44" name="Text Box 10"/>
              <p:cNvSpPr txBox="1">
                <a:spLocks noChangeArrowheads="1"/>
              </p:cNvSpPr>
              <p:nvPr/>
            </p:nvSpPr>
            <p:spPr bwMode="auto">
              <a:xfrm>
                <a:off x="2256" y="1152"/>
                <a:ext cx="34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 algn="l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 algn="l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 algn="l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 algn="l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r>
                  <a:rPr lang="en-US" altLang="zh-TW" sz="2400">
                    <a:latin typeface="Times New Roman" panose="02020603050405020304" pitchFamily="18" charset="0"/>
                  </a:rPr>
                  <a:t>[2]</a:t>
                </a:r>
              </a:p>
            </p:txBody>
          </p:sp>
        </p:grpSp>
        <p:grpSp>
          <p:nvGrpSpPr>
            <p:cNvPr id="11" name="Group 11"/>
            <p:cNvGrpSpPr>
              <a:grpSpLocks/>
            </p:cNvGrpSpPr>
            <p:nvPr/>
          </p:nvGrpSpPr>
          <p:grpSpPr bwMode="auto">
            <a:xfrm>
              <a:off x="3024" y="1680"/>
              <a:ext cx="624" cy="336"/>
              <a:chOff x="2256" y="1152"/>
              <a:chExt cx="624" cy="336"/>
            </a:xfrm>
          </p:grpSpPr>
          <p:sp>
            <p:nvSpPr>
              <p:cNvPr id="41" name="Oval 12"/>
              <p:cNvSpPr>
                <a:spLocks noChangeArrowheads="1"/>
              </p:cNvSpPr>
              <p:nvPr/>
            </p:nvSpPr>
            <p:spPr bwMode="auto">
              <a:xfrm>
                <a:off x="2544" y="1152"/>
                <a:ext cx="336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 algn="l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 algn="l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 algn="l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 algn="l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/>
                <a:r>
                  <a:rPr lang="en-US" altLang="zh-TW" sz="2400">
                    <a:latin typeface="Times New Roman" panose="02020603050405020304" pitchFamily="18" charset="0"/>
                  </a:rPr>
                  <a:t>59</a:t>
                </a:r>
              </a:p>
            </p:txBody>
          </p:sp>
          <p:sp>
            <p:nvSpPr>
              <p:cNvPr id="42" name="Text Box 13"/>
              <p:cNvSpPr txBox="1">
                <a:spLocks noChangeArrowheads="1"/>
              </p:cNvSpPr>
              <p:nvPr/>
            </p:nvSpPr>
            <p:spPr bwMode="auto">
              <a:xfrm>
                <a:off x="2256" y="1152"/>
                <a:ext cx="34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 algn="l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 algn="l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 algn="l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 algn="l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r>
                  <a:rPr lang="en-US" altLang="zh-TW" sz="2400">
                    <a:latin typeface="Times New Roman" panose="02020603050405020304" pitchFamily="18" charset="0"/>
                  </a:rPr>
                  <a:t>[3]</a:t>
                </a:r>
              </a:p>
            </p:txBody>
          </p:sp>
        </p:grpSp>
        <p:grpSp>
          <p:nvGrpSpPr>
            <p:cNvPr id="12" name="Group 14"/>
            <p:cNvGrpSpPr>
              <a:grpSpLocks/>
            </p:cNvGrpSpPr>
            <p:nvPr/>
          </p:nvGrpSpPr>
          <p:grpSpPr bwMode="auto">
            <a:xfrm>
              <a:off x="912" y="2256"/>
              <a:ext cx="624" cy="336"/>
              <a:chOff x="2256" y="1152"/>
              <a:chExt cx="624" cy="336"/>
            </a:xfrm>
          </p:grpSpPr>
          <p:sp>
            <p:nvSpPr>
              <p:cNvPr id="39" name="Oval 15"/>
              <p:cNvSpPr>
                <a:spLocks noChangeArrowheads="1"/>
              </p:cNvSpPr>
              <p:nvPr/>
            </p:nvSpPr>
            <p:spPr bwMode="auto">
              <a:xfrm>
                <a:off x="2544" y="1152"/>
                <a:ext cx="336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 algn="l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 algn="l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 algn="l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 algn="l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/>
                <a:r>
                  <a:rPr lang="en-US" altLang="zh-TW" sz="2400">
                    <a:latin typeface="Times New Roman" panose="02020603050405020304" pitchFamily="18" charset="0"/>
                  </a:rPr>
                  <a:t>48</a:t>
                </a:r>
              </a:p>
            </p:txBody>
          </p:sp>
          <p:sp>
            <p:nvSpPr>
              <p:cNvPr id="40" name="Text Box 16"/>
              <p:cNvSpPr txBox="1">
                <a:spLocks noChangeArrowheads="1"/>
              </p:cNvSpPr>
              <p:nvPr/>
            </p:nvSpPr>
            <p:spPr bwMode="auto">
              <a:xfrm>
                <a:off x="2256" y="1152"/>
                <a:ext cx="34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 algn="l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 algn="l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 algn="l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 algn="l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r>
                  <a:rPr lang="en-US" altLang="zh-TW" sz="2400">
                    <a:latin typeface="Times New Roman" panose="02020603050405020304" pitchFamily="18" charset="0"/>
                  </a:rPr>
                  <a:t>[4]</a:t>
                </a:r>
              </a:p>
            </p:txBody>
          </p:sp>
        </p:grpSp>
        <p:grpSp>
          <p:nvGrpSpPr>
            <p:cNvPr id="13" name="Group 17"/>
            <p:cNvGrpSpPr>
              <a:grpSpLocks/>
            </p:cNvGrpSpPr>
            <p:nvPr/>
          </p:nvGrpSpPr>
          <p:grpSpPr bwMode="auto">
            <a:xfrm>
              <a:off x="2016" y="2256"/>
              <a:ext cx="624" cy="336"/>
              <a:chOff x="2256" y="1152"/>
              <a:chExt cx="624" cy="336"/>
            </a:xfrm>
          </p:grpSpPr>
          <p:sp>
            <p:nvSpPr>
              <p:cNvPr id="37" name="Oval 18"/>
              <p:cNvSpPr>
                <a:spLocks noChangeArrowheads="1"/>
              </p:cNvSpPr>
              <p:nvPr/>
            </p:nvSpPr>
            <p:spPr bwMode="auto">
              <a:xfrm>
                <a:off x="2544" y="1152"/>
                <a:ext cx="336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 algn="l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 algn="l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 algn="l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 algn="l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/>
                <a:r>
                  <a:rPr lang="en-US" altLang="zh-TW" sz="2400">
                    <a:latin typeface="Times New Roman" panose="02020603050405020304" pitchFamily="18" charset="0"/>
                  </a:rPr>
                  <a:t>19</a:t>
                </a:r>
              </a:p>
            </p:txBody>
          </p:sp>
          <p:sp>
            <p:nvSpPr>
              <p:cNvPr id="38" name="Text Box 19"/>
              <p:cNvSpPr txBox="1">
                <a:spLocks noChangeArrowheads="1"/>
              </p:cNvSpPr>
              <p:nvPr/>
            </p:nvSpPr>
            <p:spPr bwMode="auto">
              <a:xfrm>
                <a:off x="2256" y="1152"/>
                <a:ext cx="34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 algn="l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 algn="l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 algn="l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 algn="l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r>
                  <a:rPr lang="en-US" altLang="zh-TW" sz="2400">
                    <a:latin typeface="Times New Roman" panose="02020603050405020304" pitchFamily="18" charset="0"/>
                  </a:rPr>
                  <a:t>[5]</a:t>
                </a:r>
              </a:p>
            </p:txBody>
          </p:sp>
        </p:grpSp>
        <p:grpSp>
          <p:nvGrpSpPr>
            <p:cNvPr id="14" name="Group 20"/>
            <p:cNvGrpSpPr>
              <a:grpSpLocks/>
            </p:cNvGrpSpPr>
            <p:nvPr/>
          </p:nvGrpSpPr>
          <p:grpSpPr bwMode="auto">
            <a:xfrm>
              <a:off x="2592" y="2256"/>
              <a:ext cx="624" cy="336"/>
              <a:chOff x="2256" y="1152"/>
              <a:chExt cx="624" cy="336"/>
            </a:xfrm>
          </p:grpSpPr>
          <p:sp>
            <p:nvSpPr>
              <p:cNvPr id="35" name="Oval 21"/>
              <p:cNvSpPr>
                <a:spLocks noChangeArrowheads="1"/>
              </p:cNvSpPr>
              <p:nvPr/>
            </p:nvSpPr>
            <p:spPr bwMode="auto">
              <a:xfrm>
                <a:off x="2544" y="1152"/>
                <a:ext cx="336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 algn="l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 algn="l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 algn="l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 algn="l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/>
                <a:r>
                  <a:rPr lang="en-US" altLang="zh-TW" sz="2400">
                    <a:latin typeface="Times New Roman" panose="02020603050405020304" pitchFamily="18" charset="0"/>
                  </a:rPr>
                  <a:t>11</a:t>
                </a:r>
              </a:p>
            </p:txBody>
          </p:sp>
          <p:sp>
            <p:nvSpPr>
              <p:cNvPr id="36" name="Text Box 22"/>
              <p:cNvSpPr txBox="1">
                <a:spLocks noChangeArrowheads="1"/>
              </p:cNvSpPr>
              <p:nvPr/>
            </p:nvSpPr>
            <p:spPr bwMode="auto">
              <a:xfrm>
                <a:off x="2256" y="1152"/>
                <a:ext cx="34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 algn="l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 algn="l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 algn="l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 algn="l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r>
                  <a:rPr lang="en-US" altLang="zh-TW" sz="2400">
                    <a:latin typeface="Times New Roman" panose="02020603050405020304" pitchFamily="18" charset="0"/>
                  </a:rPr>
                  <a:t>[6]</a:t>
                </a:r>
              </a:p>
            </p:txBody>
          </p:sp>
        </p:grpSp>
        <p:grpSp>
          <p:nvGrpSpPr>
            <p:cNvPr id="15" name="Group 23"/>
            <p:cNvGrpSpPr>
              <a:grpSpLocks/>
            </p:cNvGrpSpPr>
            <p:nvPr/>
          </p:nvGrpSpPr>
          <p:grpSpPr bwMode="auto">
            <a:xfrm>
              <a:off x="3696" y="2208"/>
              <a:ext cx="624" cy="336"/>
              <a:chOff x="2256" y="1152"/>
              <a:chExt cx="624" cy="336"/>
            </a:xfrm>
          </p:grpSpPr>
          <p:sp>
            <p:nvSpPr>
              <p:cNvPr id="33" name="Oval 24"/>
              <p:cNvSpPr>
                <a:spLocks noChangeArrowheads="1"/>
              </p:cNvSpPr>
              <p:nvPr/>
            </p:nvSpPr>
            <p:spPr bwMode="auto">
              <a:xfrm>
                <a:off x="2544" y="1152"/>
                <a:ext cx="336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 algn="l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 algn="l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 algn="l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 algn="l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/>
                <a:r>
                  <a:rPr lang="en-US" altLang="zh-TW" sz="2400">
                    <a:latin typeface="Times New Roman" panose="02020603050405020304" pitchFamily="18" charset="0"/>
                  </a:rPr>
                  <a:t>26</a:t>
                </a:r>
              </a:p>
            </p:txBody>
          </p:sp>
          <p:sp>
            <p:nvSpPr>
              <p:cNvPr id="34" name="Text Box 25"/>
              <p:cNvSpPr txBox="1">
                <a:spLocks noChangeArrowheads="1"/>
              </p:cNvSpPr>
              <p:nvPr/>
            </p:nvSpPr>
            <p:spPr bwMode="auto">
              <a:xfrm>
                <a:off x="2256" y="1152"/>
                <a:ext cx="34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 algn="l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 algn="l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 algn="l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 algn="l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r>
                  <a:rPr lang="en-US" altLang="zh-TW" sz="2400">
                    <a:latin typeface="Times New Roman" panose="02020603050405020304" pitchFamily="18" charset="0"/>
                  </a:rPr>
                  <a:t>[7]</a:t>
                </a:r>
              </a:p>
            </p:txBody>
          </p:sp>
        </p:grpSp>
        <p:grpSp>
          <p:nvGrpSpPr>
            <p:cNvPr id="16" name="Group 26"/>
            <p:cNvGrpSpPr>
              <a:grpSpLocks/>
            </p:cNvGrpSpPr>
            <p:nvPr/>
          </p:nvGrpSpPr>
          <p:grpSpPr bwMode="auto">
            <a:xfrm>
              <a:off x="336" y="2832"/>
              <a:ext cx="624" cy="336"/>
              <a:chOff x="2256" y="1152"/>
              <a:chExt cx="624" cy="336"/>
            </a:xfrm>
          </p:grpSpPr>
          <p:sp>
            <p:nvSpPr>
              <p:cNvPr id="31" name="Oval 27"/>
              <p:cNvSpPr>
                <a:spLocks noChangeArrowheads="1"/>
              </p:cNvSpPr>
              <p:nvPr/>
            </p:nvSpPr>
            <p:spPr bwMode="auto">
              <a:xfrm>
                <a:off x="2544" y="1152"/>
                <a:ext cx="336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 algn="l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 algn="l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 algn="l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 algn="l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/>
                <a:r>
                  <a:rPr lang="en-US" altLang="zh-TW" sz="2400">
                    <a:latin typeface="Times New Roman" panose="02020603050405020304" pitchFamily="18" charset="0"/>
                  </a:rPr>
                  <a:t>15</a:t>
                </a:r>
              </a:p>
            </p:txBody>
          </p:sp>
          <p:sp>
            <p:nvSpPr>
              <p:cNvPr id="32" name="Text Box 28"/>
              <p:cNvSpPr txBox="1">
                <a:spLocks noChangeArrowheads="1"/>
              </p:cNvSpPr>
              <p:nvPr/>
            </p:nvSpPr>
            <p:spPr bwMode="auto">
              <a:xfrm>
                <a:off x="2256" y="1152"/>
                <a:ext cx="34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 algn="l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 algn="l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 algn="l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 algn="l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r>
                  <a:rPr lang="en-US" altLang="zh-TW" sz="2400">
                    <a:latin typeface="Times New Roman" panose="02020603050405020304" pitchFamily="18" charset="0"/>
                  </a:rPr>
                  <a:t>[8]</a:t>
                </a:r>
              </a:p>
            </p:txBody>
          </p:sp>
        </p:grpSp>
        <p:grpSp>
          <p:nvGrpSpPr>
            <p:cNvPr id="17" name="Group 29"/>
            <p:cNvGrpSpPr>
              <a:grpSpLocks/>
            </p:cNvGrpSpPr>
            <p:nvPr/>
          </p:nvGrpSpPr>
          <p:grpSpPr bwMode="auto">
            <a:xfrm>
              <a:off x="1248" y="2832"/>
              <a:ext cx="624" cy="336"/>
              <a:chOff x="2256" y="1152"/>
              <a:chExt cx="624" cy="336"/>
            </a:xfrm>
          </p:grpSpPr>
          <p:sp>
            <p:nvSpPr>
              <p:cNvPr id="29" name="Oval 30"/>
              <p:cNvSpPr>
                <a:spLocks noChangeArrowheads="1"/>
              </p:cNvSpPr>
              <p:nvPr/>
            </p:nvSpPr>
            <p:spPr bwMode="auto">
              <a:xfrm>
                <a:off x="2544" y="1152"/>
                <a:ext cx="336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 algn="l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 algn="l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 algn="l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 algn="l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/>
                <a:r>
                  <a:rPr lang="en-US" altLang="zh-TW" sz="2400"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30" name="Text Box 31"/>
              <p:cNvSpPr txBox="1">
                <a:spLocks noChangeArrowheads="1"/>
              </p:cNvSpPr>
              <p:nvPr/>
            </p:nvSpPr>
            <p:spPr bwMode="auto">
              <a:xfrm>
                <a:off x="2256" y="1152"/>
                <a:ext cx="34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 algn="l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 algn="l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 algn="l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 algn="l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r>
                  <a:rPr lang="en-US" altLang="zh-TW" sz="2400">
                    <a:latin typeface="Times New Roman" panose="02020603050405020304" pitchFamily="18" charset="0"/>
                  </a:rPr>
                  <a:t>[9]</a:t>
                </a:r>
              </a:p>
            </p:txBody>
          </p:sp>
        </p:grpSp>
        <p:sp>
          <p:nvSpPr>
            <p:cNvPr id="18" name="Oval 32"/>
            <p:cNvSpPr>
              <a:spLocks noChangeArrowheads="1"/>
            </p:cNvSpPr>
            <p:nvPr/>
          </p:nvSpPr>
          <p:spPr bwMode="auto">
            <a:xfrm>
              <a:off x="2256" y="2832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240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9" name="Text Box 33"/>
            <p:cNvSpPr txBox="1">
              <a:spLocks noChangeArrowheads="1"/>
            </p:cNvSpPr>
            <p:nvPr/>
          </p:nvSpPr>
          <p:spPr bwMode="auto">
            <a:xfrm>
              <a:off x="1872" y="2832"/>
              <a:ext cx="4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2400">
                  <a:latin typeface="Times New Roman" panose="02020603050405020304" pitchFamily="18" charset="0"/>
                </a:rPr>
                <a:t>[10]</a:t>
              </a:r>
            </a:p>
          </p:txBody>
        </p:sp>
        <p:cxnSp>
          <p:nvCxnSpPr>
            <p:cNvPr id="20" name="AutoShape 34"/>
            <p:cNvCxnSpPr>
              <a:cxnSpLocks noChangeShapeType="1"/>
              <a:stCxn id="45" idx="3"/>
              <a:endCxn id="43" idx="7"/>
            </p:cNvCxnSpPr>
            <p:nvPr/>
          </p:nvCxnSpPr>
          <p:spPr bwMode="auto">
            <a:xfrm flipH="1">
              <a:off x="2063" y="1439"/>
              <a:ext cx="530" cy="29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AutoShape 35"/>
            <p:cNvCxnSpPr>
              <a:cxnSpLocks noChangeShapeType="1"/>
              <a:stCxn id="45" idx="5"/>
              <a:endCxn id="41" idx="1"/>
            </p:cNvCxnSpPr>
            <p:nvPr/>
          </p:nvCxnSpPr>
          <p:spPr bwMode="auto">
            <a:xfrm>
              <a:off x="2831" y="1439"/>
              <a:ext cx="530" cy="29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6"/>
            <p:cNvCxnSpPr>
              <a:cxnSpLocks noChangeShapeType="1"/>
              <a:stCxn id="43" idx="3"/>
              <a:endCxn id="39" idx="7"/>
            </p:cNvCxnSpPr>
            <p:nvPr/>
          </p:nvCxnSpPr>
          <p:spPr bwMode="auto">
            <a:xfrm flipH="1">
              <a:off x="1487" y="1967"/>
              <a:ext cx="338" cy="3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" name="AutoShape 37"/>
            <p:cNvCxnSpPr>
              <a:cxnSpLocks noChangeShapeType="1"/>
              <a:stCxn id="43" idx="5"/>
              <a:endCxn id="37" idx="1"/>
            </p:cNvCxnSpPr>
            <p:nvPr/>
          </p:nvCxnSpPr>
          <p:spPr bwMode="auto">
            <a:xfrm>
              <a:off x="2063" y="1967"/>
              <a:ext cx="290" cy="3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" name="AutoShape 38"/>
            <p:cNvCxnSpPr>
              <a:cxnSpLocks noChangeShapeType="1"/>
              <a:stCxn id="39" idx="3"/>
              <a:endCxn id="31" idx="7"/>
            </p:cNvCxnSpPr>
            <p:nvPr/>
          </p:nvCxnSpPr>
          <p:spPr bwMode="auto">
            <a:xfrm flipH="1">
              <a:off x="911" y="2543"/>
              <a:ext cx="338" cy="3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" name="AutoShape 39"/>
            <p:cNvCxnSpPr>
              <a:cxnSpLocks noChangeShapeType="1"/>
              <a:stCxn id="39" idx="5"/>
              <a:endCxn id="29" idx="0"/>
            </p:cNvCxnSpPr>
            <p:nvPr/>
          </p:nvCxnSpPr>
          <p:spPr bwMode="auto">
            <a:xfrm>
              <a:off x="1487" y="2543"/>
              <a:ext cx="217" cy="28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" name="AutoShape 40"/>
            <p:cNvCxnSpPr>
              <a:cxnSpLocks noChangeShapeType="1"/>
            </p:cNvCxnSpPr>
            <p:nvPr/>
          </p:nvCxnSpPr>
          <p:spPr bwMode="auto">
            <a:xfrm flipH="1">
              <a:off x="2400" y="2592"/>
              <a:ext cx="96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" name="AutoShape 41"/>
            <p:cNvCxnSpPr>
              <a:cxnSpLocks noChangeShapeType="1"/>
              <a:stCxn id="41" idx="3"/>
              <a:endCxn id="35" idx="7"/>
            </p:cNvCxnSpPr>
            <p:nvPr/>
          </p:nvCxnSpPr>
          <p:spPr bwMode="auto">
            <a:xfrm flipH="1">
              <a:off x="3167" y="1967"/>
              <a:ext cx="194" cy="3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" name="AutoShape 42"/>
            <p:cNvCxnSpPr>
              <a:cxnSpLocks noChangeShapeType="1"/>
              <a:stCxn id="41" idx="5"/>
              <a:endCxn id="33" idx="0"/>
            </p:cNvCxnSpPr>
            <p:nvPr/>
          </p:nvCxnSpPr>
          <p:spPr bwMode="auto">
            <a:xfrm>
              <a:off x="3599" y="1967"/>
              <a:ext cx="553" cy="24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7" name="Text Box 43"/>
          <p:cNvSpPr txBox="1">
            <a:spLocks noChangeArrowheads="1"/>
          </p:cNvSpPr>
          <p:nvPr/>
        </p:nvSpPr>
        <p:spPr bwMode="auto">
          <a:xfrm>
            <a:off x="2305050" y="1700213"/>
            <a:ext cx="1543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dirty="0">
                <a:solidFill>
                  <a:srgbClr val="CC3300"/>
                </a:solidFill>
                <a:latin typeface="Times New Roman" panose="02020603050405020304" pitchFamily="18" charset="0"/>
              </a:rPr>
              <a:t>initial heap</a:t>
            </a:r>
          </a:p>
        </p:txBody>
      </p:sp>
    </p:spTree>
    <p:extLst>
      <p:ext uri="{BB962C8B-B14F-4D97-AF65-F5344CB8AC3E}">
        <p14:creationId xmlns:p14="http://schemas.microsoft.com/office/powerpoint/2010/main" val="9904722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58950" y="-12700"/>
            <a:ext cx="8229600" cy="622300"/>
          </a:xfrm>
        </p:spPr>
        <p:txBody>
          <a:bodyPr/>
          <a:lstStyle/>
          <a:p>
            <a:r>
              <a:rPr lang="en-US" altLang="zh-CN" dirty="0">
                <a:solidFill>
                  <a:srgbClr val="00B050"/>
                </a:solidFill>
              </a:rPr>
              <a:t>Heap Sort</a:t>
            </a:r>
            <a:endParaRPr lang="en-US" altLang="zh-TW" dirty="0">
              <a:solidFill>
                <a:srgbClr val="00B050"/>
              </a:solidFill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286000" y="850900"/>
            <a:ext cx="82296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pitchFamily="2" charset="2"/>
              <a:defRPr kumimoji="1" b="1" kern="1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346075" indent="-231775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35000"/>
              <a:buFont typeface="Monotype Sorts" pitchFamily="2" charset="2"/>
              <a:buChar char="n"/>
              <a:defRPr kumimoji="1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7063" indent="-166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80000"/>
              <a:buChar char="–"/>
              <a:defRPr kumimoji="1" b="1" kern="1200">
                <a:solidFill>
                  <a:srgbClr val="004000"/>
                </a:solidFill>
                <a:latin typeface="+mn-lt"/>
                <a:ea typeface="+mn-ea"/>
                <a:cs typeface="+mn-cs"/>
              </a:defRPr>
            </a:lvl3pPr>
            <a:lvl4pPr marL="1147763" indent="-4048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!"/>
              <a:defRPr kumimoji="1" b="1" kern="1200">
                <a:solidFill>
                  <a:schemeClr val="folHlink"/>
                </a:solidFill>
                <a:latin typeface="+mn-lt"/>
                <a:ea typeface="+mn-ea"/>
                <a:cs typeface="+mn-cs"/>
              </a:defRPr>
            </a:lvl4pPr>
            <a:lvl5pPr marL="1539875" indent="-1698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Exchange and adjust</a:t>
            </a:r>
            <a:endParaRPr lang="en-US" altLang="zh-TW"/>
          </a:p>
        </p:txBody>
      </p:sp>
      <p:grpSp>
        <p:nvGrpSpPr>
          <p:cNvPr id="8" name="Group 4"/>
          <p:cNvGrpSpPr>
            <a:grpSpLocks/>
          </p:cNvGrpSpPr>
          <p:nvPr/>
        </p:nvGrpSpPr>
        <p:grpSpPr bwMode="auto">
          <a:xfrm>
            <a:off x="2286000" y="1308100"/>
            <a:ext cx="6324600" cy="3200400"/>
            <a:chOff x="336" y="1152"/>
            <a:chExt cx="3984" cy="2016"/>
          </a:xfrm>
        </p:grpSpPr>
        <p:grpSp>
          <p:nvGrpSpPr>
            <p:cNvPr id="9" name="Group 5"/>
            <p:cNvGrpSpPr>
              <a:grpSpLocks/>
            </p:cNvGrpSpPr>
            <p:nvPr/>
          </p:nvGrpSpPr>
          <p:grpSpPr bwMode="auto">
            <a:xfrm>
              <a:off x="2256" y="1152"/>
              <a:ext cx="624" cy="336"/>
              <a:chOff x="2256" y="1152"/>
              <a:chExt cx="624" cy="336"/>
            </a:xfrm>
          </p:grpSpPr>
          <p:sp>
            <p:nvSpPr>
              <p:cNvPr id="45" name="Oval 6"/>
              <p:cNvSpPr>
                <a:spLocks noChangeArrowheads="1"/>
              </p:cNvSpPr>
              <p:nvPr/>
            </p:nvSpPr>
            <p:spPr bwMode="auto">
              <a:xfrm>
                <a:off x="2544" y="1152"/>
                <a:ext cx="336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 algn="l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 algn="l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 algn="l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 algn="l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/>
                <a:r>
                  <a:rPr lang="en-US" altLang="zh-TW" sz="2400">
                    <a:latin typeface="Times New Roman" panose="02020603050405020304" pitchFamily="18" charset="0"/>
                  </a:rPr>
                  <a:t>77</a:t>
                </a:r>
              </a:p>
            </p:txBody>
          </p:sp>
          <p:sp>
            <p:nvSpPr>
              <p:cNvPr id="46" name="Text Box 7"/>
              <p:cNvSpPr txBox="1">
                <a:spLocks noChangeArrowheads="1"/>
              </p:cNvSpPr>
              <p:nvPr/>
            </p:nvSpPr>
            <p:spPr bwMode="auto">
              <a:xfrm>
                <a:off x="2256" y="1152"/>
                <a:ext cx="34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 algn="l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 algn="l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 algn="l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 algn="l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r>
                  <a:rPr lang="en-US" altLang="zh-TW" sz="2400">
                    <a:latin typeface="Times New Roman" panose="02020603050405020304" pitchFamily="18" charset="0"/>
                  </a:rPr>
                  <a:t>[1]</a:t>
                </a:r>
              </a:p>
            </p:txBody>
          </p:sp>
        </p:grpSp>
        <p:grpSp>
          <p:nvGrpSpPr>
            <p:cNvPr id="10" name="Group 8"/>
            <p:cNvGrpSpPr>
              <a:grpSpLocks/>
            </p:cNvGrpSpPr>
            <p:nvPr/>
          </p:nvGrpSpPr>
          <p:grpSpPr bwMode="auto">
            <a:xfrm>
              <a:off x="1488" y="1680"/>
              <a:ext cx="624" cy="336"/>
              <a:chOff x="2256" y="1152"/>
              <a:chExt cx="624" cy="336"/>
            </a:xfrm>
          </p:grpSpPr>
          <p:sp>
            <p:nvSpPr>
              <p:cNvPr id="43" name="Oval 9"/>
              <p:cNvSpPr>
                <a:spLocks noChangeArrowheads="1"/>
              </p:cNvSpPr>
              <p:nvPr/>
            </p:nvSpPr>
            <p:spPr bwMode="auto">
              <a:xfrm>
                <a:off x="2544" y="1152"/>
                <a:ext cx="336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 algn="l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 algn="l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 algn="l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 algn="l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/>
                <a:r>
                  <a:rPr lang="en-US" altLang="zh-TW" sz="2400">
                    <a:latin typeface="Times New Roman" panose="02020603050405020304" pitchFamily="18" charset="0"/>
                  </a:rPr>
                  <a:t>61</a:t>
                </a:r>
              </a:p>
            </p:txBody>
          </p:sp>
          <p:sp>
            <p:nvSpPr>
              <p:cNvPr id="44" name="Text Box 10"/>
              <p:cNvSpPr txBox="1">
                <a:spLocks noChangeArrowheads="1"/>
              </p:cNvSpPr>
              <p:nvPr/>
            </p:nvSpPr>
            <p:spPr bwMode="auto">
              <a:xfrm>
                <a:off x="2256" y="1152"/>
                <a:ext cx="34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 algn="l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 algn="l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 algn="l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 algn="l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r>
                  <a:rPr lang="en-US" altLang="zh-TW" sz="2400">
                    <a:latin typeface="Times New Roman" panose="02020603050405020304" pitchFamily="18" charset="0"/>
                  </a:rPr>
                  <a:t>[2]</a:t>
                </a:r>
              </a:p>
            </p:txBody>
          </p:sp>
        </p:grpSp>
        <p:grpSp>
          <p:nvGrpSpPr>
            <p:cNvPr id="11" name="Group 11"/>
            <p:cNvGrpSpPr>
              <a:grpSpLocks/>
            </p:cNvGrpSpPr>
            <p:nvPr/>
          </p:nvGrpSpPr>
          <p:grpSpPr bwMode="auto">
            <a:xfrm>
              <a:off x="3024" y="1680"/>
              <a:ext cx="624" cy="336"/>
              <a:chOff x="2256" y="1152"/>
              <a:chExt cx="624" cy="336"/>
            </a:xfrm>
          </p:grpSpPr>
          <p:sp>
            <p:nvSpPr>
              <p:cNvPr id="41" name="Oval 12"/>
              <p:cNvSpPr>
                <a:spLocks noChangeArrowheads="1"/>
              </p:cNvSpPr>
              <p:nvPr/>
            </p:nvSpPr>
            <p:spPr bwMode="auto">
              <a:xfrm>
                <a:off x="2544" y="1152"/>
                <a:ext cx="336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 algn="l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 algn="l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 algn="l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 algn="l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/>
                <a:r>
                  <a:rPr lang="en-US" altLang="zh-TW" sz="2400">
                    <a:latin typeface="Times New Roman" panose="02020603050405020304" pitchFamily="18" charset="0"/>
                  </a:rPr>
                  <a:t>59</a:t>
                </a:r>
              </a:p>
            </p:txBody>
          </p:sp>
          <p:sp>
            <p:nvSpPr>
              <p:cNvPr id="42" name="Text Box 13"/>
              <p:cNvSpPr txBox="1">
                <a:spLocks noChangeArrowheads="1"/>
              </p:cNvSpPr>
              <p:nvPr/>
            </p:nvSpPr>
            <p:spPr bwMode="auto">
              <a:xfrm>
                <a:off x="2256" y="1152"/>
                <a:ext cx="34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 algn="l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 algn="l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 algn="l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 algn="l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r>
                  <a:rPr lang="en-US" altLang="zh-TW" sz="2400">
                    <a:latin typeface="Times New Roman" panose="02020603050405020304" pitchFamily="18" charset="0"/>
                  </a:rPr>
                  <a:t>[3]</a:t>
                </a:r>
              </a:p>
            </p:txBody>
          </p:sp>
        </p:grpSp>
        <p:grpSp>
          <p:nvGrpSpPr>
            <p:cNvPr id="12" name="Group 14"/>
            <p:cNvGrpSpPr>
              <a:grpSpLocks/>
            </p:cNvGrpSpPr>
            <p:nvPr/>
          </p:nvGrpSpPr>
          <p:grpSpPr bwMode="auto">
            <a:xfrm>
              <a:off x="912" y="2256"/>
              <a:ext cx="624" cy="336"/>
              <a:chOff x="2256" y="1152"/>
              <a:chExt cx="624" cy="336"/>
            </a:xfrm>
          </p:grpSpPr>
          <p:sp>
            <p:nvSpPr>
              <p:cNvPr id="39" name="Oval 15"/>
              <p:cNvSpPr>
                <a:spLocks noChangeArrowheads="1"/>
              </p:cNvSpPr>
              <p:nvPr/>
            </p:nvSpPr>
            <p:spPr bwMode="auto">
              <a:xfrm>
                <a:off x="2544" y="1152"/>
                <a:ext cx="336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 algn="l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 algn="l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 algn="l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 algn="l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/>
                <a:r>
                  <a:rPr lang="en-US" altLang="zh-TW" sz="2400">
                    <a:latin typeface="Times New Roman" panose="02020603050405020304" pitchFamily="18" charset="0"/>
                  </a:rPr>
                  <a:t>48</a:t>
                </a:r>
              </a:p>
            </p:txBody>
          </p:sp>
          <p:sp>
            <p:nvSpPr>
              <p:cNvPr id="40" name="Text Box 16"/>
              <p:cNvSpPr txBox="1">
                <a:spLocks noChangeArrowheads="1"/>
              </p:cNvSpPr>
              <p:nvPr/>
            </p:nvSpPr>
            <p:spPr bwMode="auto">
              <a:xfrm>
                <a:off x="2256" y="1152"/>
                <a:ext cx="34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 algn="l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 algn="l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 algn="l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 algn="l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r>
                  <a:rPr lang="en-US" altLang="zh-TW" sz="2400">
                    <a:latin typeface="Times New Roman" panose="02020603050405020304" pitchFamily="18" charset="0"/>
                  </a:rPr>
                  <a:t>[4]</a:t>
                </a:r>
              </a:p>
            </p:txBody>
          </p:sp>
        </p:grpSp>
        <p:grpSp>
          <p:nvGrpSpPr>
            <p:cNvPr id="13" name="Group 17"/>
            <p:cNvGrpSpPr>
              <a:grpSpLocks/>
            </p:cNvGrpSpPr>
            <p:nvPr/>
          </p:nvGrpSpPr>
          <p:grpSpPr bwMode="auto">
            <a:xfrm>
              <a:off x="2016" y="2256"/>
              <a:ext cx="624" cy="336"/>
              <a:chOff x="2256" y="1152"/>
              <a:chExt cx="624" cy="336"/>
            </a:xfrm>
          </p:grpSpPr>
          <p:sp>
            <p:nvSpPr>
              <p:cNvPr id="37" name="Oval 18"/>
              <p:cNvSpPr>
                <a:spLocks noChangeArrowheads="1"/>
              </p:cNvSpPr>
              <p:nvPr/>
            </p:nvSpPr>
            <p:spPr bwMode="auto">
              <a:xfrm>
                <a:off x="2544" y="1152"/>
                <a:ext cx="336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 algn="l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 algn="l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 algn="l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 algn="l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/>
                <a:r>
                  <a:rPr lang="en-US" altLang="zh-TW" sz="2400">
                    <a:latin typeface="Times New Roman" panose="02020603050405020304" pitchFamily="18" charset="0"/>
                  </a:rPr>
                  <a:t>19</a:t>
                </a:r>
              </a:p>
            </p:txBody>
          </p:sp>
          <p:sp>
            <p:nvSpPr>
              <p:cNvPr id="38" name="Text Box 19"/>
              <p:cNvSpPr txBox="1">
                <a:spLocks noChangeArrowheads="1"/>
              </p:cNvSpPr>
              <p:nvPr/>
            </p:nvSpPr>
            <p:spPr bwMode="auto">
              <a:xfrm>
                <a:off x="2256" y="1152"/>
                <a:ext cx="34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 algn="l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 algn="l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 algn="l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 algn="l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r>
                  <a:rPr lang="en-US" altLang="zh-TW" sz="2400">
                    <a:latin typeface="Times New Roman" panose="02020603050405020304" pitchFamily="18" charset="0"/>
                  </a:rPr>
                  <a:t>[5]</a:t>
                </a:r>
              </a:p>
            </p:txBody>
          </p:sp>
        </p:grpSp>
        <p:grpSp>
          <p:nvGrpSpPr>
            <p:cNvPr id="14" name="Group 20"/>
            <p:cNvGrpSpPr>
              <a:grpSpLocks/>
            </p:cNvGrpSpPr>
            <p:nvPr/>
          </p:nvGrpSpPr>
          <p:grpSpPr bwMode="auto">
            <a:xfrm>
              <a:off x="2592" y="2256"/>
              <a:ext cx="624" cy="336"/>
              <a:chOff x="2256" y="1152"/>
              <a:chExt cx="624" cy="336"/>
            </a:xfrm>
          </p:grpSpPr>
          <p:sp>
            <p:nvSpPr>
              <p:cNvPr id="35" name="Oval 21"/>
              <p:cNvSpPr>
                <a:spLocks noChangeArrowheads="1"/>
              </p:cNvSpPr>
              <p:nvPr/>
            </p:nvSpPr>
            <p:spPr bwMode="auto">
              <a:xfrm>
                <a:off x="2544" y="1152"/>
                <a:ext cx="336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 algn="l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 algn="l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 algn="l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 algn="l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/>
                <a:r>
                  <a:rPr lang="en-US" altLang="zh-TW" sz="2400">
                    <a:latin typeface="Times New Roman" panose="02020603050405020304" pitchFamily="18" charset="0"/>
                  </a:rPr>
                  <a:t>11</a:t>
                </a:r>
              </a:p>
            </p:txBody>
          </p:sp>
          <p:sp>
            <p:nvSpPr>
              <p:cNvPr id="36" name="Text Box 22"/>
              <p:cNvSpPr txBox="1">
                <a:spLocks noChangeArrowheads="1"/>
              </p:cNvSpPr>
              <p:nvPr/>
            </p:nvSpPr>
            <p:spPr bwMode="auto">
              <a:xfrm>
                <a:off x="2256" y="1152"/>
                <a:ext cx="34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 algn="l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 algn="l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 algn="l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 algn="l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r>
                  <a:rPr lang="en-US" altLang="zh-TW" sz="2400">
                    <a:latin typeface="Times New Roman" panose="02020603050405020304" pitchFamily="18" charset="0"/>
                  </a:rPr>
                  <a:t>[6]</a:t>
                </a:r>
              </a:p>
            </p:txBody>
          </p:sp>
        </p:grpSp>
        <p:grpSp>
          <p:nvGrpSpPr>
            <p:cNvPr id="15" name="Group 23"/>
            <p:cNvGrpSpPr>
              <a:grpSpLocks/>
            </p:cNvGrpSpPr>
            <p:nvPr/>
          </p:nvGrpSpPr>
          <p:grpSpPr bwMode="auto">
            <a:xfrm>
              <a:off x="3696" y="2208"/>
              <a:ext cx="624" cy="336"/>
              <a:chOff x="2256" y="1152"/>
              <a:chExt cx="624" cy="336"/>
            </a:xfrm>
          </p:grpSpPr>
          <p:sp>
            <p:nvSpPr>
              <p:cNvPr id="33" name="Oval 24"/>
              <p:cNvSpPr>
                <a:spLocks noChangeArrowheads="1"/>
              </p:cNvSpPr>
              <p:nvPr/>
            </p:nvSpPr>
            <p:spPr bwMode="auto">
              <a:xfrm>
                <a:off x="2544" y="1152"/>
                <a:ext cx="336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 algn="l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 algn="l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 algn="l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 algn="l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/>
                <a:r>
                  <a:rPr lang="en-US" altLang="zh-TW" sz="2400">
                    <a:latin typeface="Times New Roman" panose="02020603050405020304" pitchFamily="18" charset="0"/>
                  </a:rPr>
                  <a:t>26</a:t>
                </a:r>
              </a:p>
            </p:txBody>
          </p:sp>
          <p:sp>
            <p:nvSpPr>
              <p:cNvPr id="34" name="Text Box 25"/>
              <p:cNvSpPr txBox="1">
                <a:spLocks noChangeArrowheads="1"/>
              </p:cNvSpPr>
              <p:nvPr/>
            </p:nvSpPr>
            <p:spPr bwMode="auto">
              <a:xfrm>
                <a:off x="2256" y="1152"/>
                <a:ext cx="34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 algn="l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 algn="l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 algn="l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 algn="l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r>
                  <a:rPr lang="en-US" altLang="zh-TW" sz="2400">
                    <a:latin typeface="Times New Roman" panose="02020603050405020304" pitchFamily="18" charset="0"/>
                  </a:rPr>
                  <a:t>[7]</a:t>
                </a:r>
              </a:p>
            </p:txBody>
          </p:sp>
        </p:grpSp>
        <p:grpSp>
          <p:nvGrpSpPr>
            <p:cNvPr id="16" name="Group 26"/>
            <p:cNvGrpSpPr>
              <a:grpSpLocks/>
            </p:cNvGrpSpPr>
            <p:nvPr/>
          </p:nvGrpSpPr>
          <p:grpSpPr bwMode="auto">
            <a:xfrm>
              <a:off x="336" y="2832"/>
              <a:ext cx="624" cy="336"/>
              <a:chOff x="2256" y="1152"/>
              <a:chExt cx="624" cy="336"/>
            </a:xfrm>
          </p:grpSpPr>
          <p:sp>
            <p:nvSpPr>
              <p:cNvPr id="31" name="Oval 27"/>
              <p:cNvSpPr>
                <a:spLocks noChangeArrowheads="1"/>
              </p:cNvSpPr>
              <p:nvPr/>
            </p:nvSpPr>
            <p:spPr bwMode="auto">
              <a:xfrm>
                <a:off x="2544" y="1152"/>
                <a:ext cx="336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 algn="l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 algn="l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 algn="l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 algn="l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/>
                <a:r>
                  <a:rPr lang="en-US" altLang="zh-TW" sz="2400">
                    <a:latin typeface="Times New Roman" panose="02020603050405020304" pitchFamily="18" charset="0"/>
                  </a:rPr>
                  <a:t>15</a:t>
                </a:r>
              </a:p>
            </p:txBody>
          </p:sp>
          <p:sp>
            <p:nvSpPr>
              <p:cNvPr id="32" name="Text Box 28"/>
              <p:cNvSpPr txBox="1">
                <a:spLocks noChangeArrowheads="1"/>
              </p:cNvSpPr>
              <p:nvPr/>
            </p:nvSpPr>
            <p:spPr bwMode="auto">
              <a:xfrm>
                <a:off x="2256" y="1152"/>
                <a:ext cx="34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 algn="l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 algn="l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 algn="l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 algn="l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r>
                  <a:rPr lang="en-US" altLang="zh-TW" sz="2400">
                    <a:latin typeface="Times New Roman" panose="02020603050405020304" pitchFamily="18" charset="0"/>
                  </a:rPr>
                  <a:t>[8]</a:t>
                </a:r>
              </a:p>
            </p:txBody>
          </p:sp>
        </p:grpSp>
        <p:grpSp>
          <p:nvGrpSpPr>
            <p:cNvPr id="17" name="Group 29"/>
            <p:cNvGrpSpPr>
              <a:grpSpLocks/>
            </p:cNvGrpSpPr>
            <p:nvPr/>
          </p:nvGrpSpPr>
          <p:grpSpPr bwMode="auto">
            <a:xfrm>
              <a:off x="1248" y="2832"/>
              <a:ext cx="624" cy="336"/>
              <a:chOff x="2256" y="1152"/>
              <a:chExt cx="624" cy="336"/>
            </a:xfrm>
          </p:grpSpPr>
          <p:sp>
            <p:nvSpPr>
              <p:cNvPr id="29" name="Oval 30"/>
              <p:cNvSpPr>
                <a:spLocks noChangeArrowheads="1"/>
              </p:cNvSpPr>
              <p:nvPr/>
            </p:nvSpPr>
            <p:spPr bwMode="auto">
              <a:xfrm>
                <a:off x="2544" y="1152"/>
                <a:ext cx="336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 algn="l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 algn="l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 algn="l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 algn="l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/>
                <a:r>
                  <a:rPr lang="en-US" altLang="zh-TW" sz="2400"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30" name="Text Box 31"/>
              <p:cNvSpPr txBox="1">
                <a:spLocks noChangeArrowheads="1"/>
              </p:cNvSpPr>
              <p:nvPr/>
            </p:nvSpPr>
            <p:spPr bwMode="auto">
              <a:xfrm>
                <a:off x="2256" y="1152"/>
                <a:ext cx="34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 algn="l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 algn="l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 algn="l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 algn="l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r>
                  <a:rPr lang="en-US" altLang="zh-TW" sz="2400">
                    <a:latin typeface="Times New Roman" panose="02020603050405020304" pitchFamily="18" charset="0"/>
                  </a:rPr>
                  <a:t>[9]</a:t>
                </a:r>
              </a:p>
            </p:txBody>
          </p:sp>
        </p:grpSp>
        <p:sp>
          <p:nvSpPr>
            <p:cNvPr id="18" name="Oval 32"/>
            <p:cNvSpPr>
              <a:spLocks noChangeArrowheads="1"/>
            </p:cNvSpPr>
            <p:nvPr/>
          </p:nvSpPr>
          <p:spPr bwMode="auto">
            <a:xfrm>
              <a:off x="2256" y="2832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240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9" name="Text Box 33"/>
            <p:cNvSpPr txBox="1">
              <a:spLocks noChangeArrowheads="1"/>
            </p:cNvSpPr>
            <p:nvPr/>
          </p:nvSpPr>
          <p:spPr bwMode="auto">
            <a:xfrm>
              <a:off x="1872" y="2832"/>
              <a:ext cx="4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2400">
                  <a:latin typeface="Times New Roman" panose="02020603050405020304" pitchFamily="18" charset="0"/>
                </a:rPr>
                <a:t>[10]</a:t>
              </a:r>
            </a:p>
          </p:txBody>
        </p:sp>
        <p:cxnSp>
          <p:nvCxnSpPr>
            <p:cNvPr id="20" name="AutoShape 34"/>
            <p:cNvCxnSpPr>
              <a:cxnSpLocks noChangeShapeType="1"/>
              <a:stCxn id="45" idx="3"/>
              <a:endCxn id="43" idx="7"/>
            </p:cNvCxnSpPr>
            <p:nvPr/>
          </p:nvCxnSpPr>
          <p:spPr bwMode="auto">
            <a:xfrm flipH="1">
              <a:off x="2063" y="1439"/>
              <a:ext cx="530" cy="29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AutoShape 35"/>
            <p:cNvCxnSpPr>
              <a:cxnSpLocks noChangeShapeType="1"/>
              <a:stCxn id="45" idx="5"/>
              <a:endCxn id="41" idx="1"/>
            </p:cNvCxnSpPr>
            <p:nvPr/>
          </p:nvCxnSpPr>
          <p:spPr bwMode="auto">
            <a:xfrm>
              <a:off x="2831" y="1439"/>
              <a:ext cx="530" cy="29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6"/>
            <p:cNvCxnSpPr>
              <a:cxnSpLocks noChangeShapeType="1"/>
              <a:stCxn id="43" idx="3"/>
              <a:endCxn id="39" idx="7"/>
            </p:cNvCxnSpPr>
            <p:nvPr/>
          </p:nvCxnSpPr>
          <p:spPr bwMode="auto">
            <a:xfrm flipH="1">
              <a:off x="1487" y="1967"/>
              <a:ext cx="338" cy="3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" name="AutoShape 37"/>
            <p:cNvCxnSpPr>
              <a:cxnSpLocks noChangeShapeType="1"/>
              <a:stCxn id="43" idx="5"/>
              <a:endCxn id="37" idx="1"/>
            </p:cNvCxnSpPr>
            <p:nvPr/>
          </p:nvCxnSpPr>
          <p:spPr bwMode="auto">
            <a:xfrm>
              <a:off x="2063" y="1967"/>
              <a:ext cx="290" cy="3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" name="AutoShape 38"/>
            <p:cNvCxnSpPr>
              <a:cxnSpLocks noChangeShapeType="1"/>
              <a:stCxn id="39" idx="3"/>
              <a:endCxn id="31" idx="7"/>
            </p:cNvCxnSpPr>
            <p:nvPr/>
          </p:nvCxnSpPr>
          <p:spPr bwMode="auto">
            <a:xfrm flipH="1">
              <a:off x="911" y="2543"/>
              <a:ext cx="338" cy="3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" name="AutoShape 39"/>
            <p:cNvCxnSpPr>
              <a:cxnSpLocks noChangeShapeType="1"/>
              <a:stCxn id="39" idx="5"/>
              <a:endCxn id="29" idx="0"/>
            </p:cNvCxnSpPr>
            <p:nvPr/>
          </p:nvCxnSpPr>
          <p:spPr bwMode="auto">
            <a:xfrm>
              <a:off x="1487" y="2543"/>
              <a:ext cx="217" cy="28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" name="AutoShape 40"/>
            <p:cNvCxnSpPr>
              <a:cxnSpLocks noChangeShapeType="1"/>
            </p:cNvCxnSpPr>
            <p:nvPr/>
          </p:nvCxnSpPr>
          <p:spPr bwMode="auto">
            <a:xfrm flipH="1">
              <a:off x="2400" y="2592"/>
              <a:ext cx="96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" name="AutoShape 41"/>
            <p:cNvCxnSpPr>
              <a:cxnSpLocks noChangeShapeType="1"/>
              <a:stCxn id="41" idx="3"/>
              <a:endCxn id="35" idx="7"/>
            </p:cNvCxnSpPr>
            <p:nvPr/>
          </p:nvCxnSpPr>
          <p:spPr bwMode="auto">
            <a:xfrm flipH="1">
              <a:off x="3167" y="1967"/>
              <a:ext cx="194" cy="3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" name="AutoShape 42"/>
            <p:cNvCxnSpPr>
              <a:cxnSpLocks noChangeShapeType="1"/>
              <a:stCxn id="41" idx="5"/>
              <a:endCxn id="33" idx="0"/>
            </p:cNvCxnSpPr>
            <p:nvPr/>
          </p:nvCxnSpPr>
          <p:spPr bwMode="auto">
            <a:xfrm>
              <a:off x="3599" y="1967"/>
              <a:ext cx="553" cy="24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7" name="Line 43"/>
          <p:cNvSpPr>
            <a:spLocks noChangeShapeType="1"/>
          </p:cNvSpPr>
          <p:nvPr/>
        </p:nvSpPr>
        <p:spPr bwMode="auto">
          <a:xfrm flipH="1">
            <a:off x="5867400" y="4279900"/>
            <a:ext cx="3657600" cy="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Line 44"/>
          <p:cNvSpPr>
            <a:spLocks noChangeShapeType="1"/>
          </p:cNvSpPr>
          <p:nvPr/>
        </p:nvSpPr>
        <p:spPr bwMode="auto">
          <a:xfrm flipV="1">
            <a:off x="9525000" y="1460500"/>
            <a:ext cx="0" cy="28194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Line 45"/>
          <p:cNvSpPr>
            <a:spLocks noChangeShapeType="1"/>
          </p:cNvSpPr>
          <p:nvPr/>
        </p:nvSpPr>
        <p:spPr bwMode="auto">
          <a:xfrm flipH="1">
            <a:off x="6324600" y="1460500"/>
            <a:ext cx="3200400" cy="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Text Box 46"/>
          <p:cNvSpPr txBox="1">
            <a:spLocks noChangeArrowheads="1"/>
          </p:cNvSpPr>
          <p:nvPr/>
        </p:nvSpPr>
        <p:spPr bwMode="auto">
          <a:xfrm>
            <a:off x="8115300" y="2222500"/>
            <a:ext cx="1333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>
                <a:solidFill>
                  <a:srgbClr val="006600"/>
                </a:solidFill>
                <a:latin typeface="Times New Roman" panose="02020603050405020304" pitchFamily="18" charset="0"/>
              </a:rPr>
              <a:t>exchange</a:t>
            </a:r>
          </a:p>
        </p:txBody>
      </p:sp>
    </p:spTree>
    <p:extLst>
      <p:ext uri="{BB962C8B-B14F-4D97-AF65-F5344CB8AC3E}">
        <p14:creationId xmlns:p14="http://schemas.microsoft.com/office/powerpoint/2010/main" val="19666261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41500" y="0"/>
            <a:ext cx="8229600" cy="798476"/>
          </a:xfrm>
        </p:spPr>
        <p:txBody>
          <a:bodyPr/>
          <a:lstStyle/>
          <a:p>
            <a:r>
              <a:rPr lang="en-US" altLang="zh-CN" dirty="0">
                <a:solidFill>
                  <a:srgbClr val="00B050"/>
                </a:solidFill>
              </a:rPr>
              <a:t>Heap Sort</a:t>
            </a:r>
            <a:endParaRPr lang="en-US" altLang="zh-TW" dirty="0">
              <a:solidFill>
                <a:srgbClr val="00B050"/>
              </a:solidFill>
            </a:endParaRPr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4230688" y="1050925"/>
            <a:ext cx="752475" cy="433388"/>
            <a:chOff x="2256" y="1152"/>
            <a:chExt cx="624" cy="425"/>
          </a:xfrm>
        </p:grpSpPr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2544" y="1152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1600">
                  <a:latin typeface="Times New Roman" panose="02020603050405020304" pitchFamily="18" charset="0"/>
                </a:rPr>
                <a:t>61</a:t>
              </a:r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2256" y="1247"/>
              <a:ext cx="35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1600">
                  <a:latin typeface="Times New Roman" panose="02020603050405020304" pitchFamily="18" charset="0"/>
                </a:rPr>
                <a:t>[1]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3305175" y="1589088"/>
            <a:ext cx="752475" cy="433387"/>
            <a:chOff x="2255" y="1152"/>
            <a:chExt cx="625" cy="424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2544" y="1152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1600">
                  <a:latin typeface="Times New Roman" panose="02020603050405020304" pitchFamily="18" charset="0"/>
                </a:rPr>
                <a:t>48</a:t>
              </a:r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2255" y="1246"/>
              <a:ext cx="351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1600">
                  <a:latin typeface="Times New Roman" panose="02020603050405020304" pitchFamily="18" charset="0"/>
                </a:rPr>
                <a:t>[2]</a:t>
              </a:r>
            </a:p>
          </p:txBody>
        </p:sp>
      </p:grpSp>
      <p:grpSp>
        <p:nvGrpSpPr>
          <p:cNvPr id="13" name="Group 10"/>
          <p:cNvGrpSpPr>
            <a:grpSpLocks/>
          </p:cNvGrpSpPr>
          <p:nvPr/>
        </p:nvGrpSpPr>
        <p:grpSpPr bwMode="auto">
          <a:xfrm>
            <a:off x="5156200" y="1589088"/>
            <a:ext cx="752475" cy="433387"/>
            <a:chOff x="2256" y="1152"/>
            <a:chExt cx="624" cy="424"/>
          </a:xfrm>
        </p:grpSpPr>
        <p:sp>
          <p:nvSpPr>
            <p:cNvPr id="14" name="Oval 11"/>
            <p:cNvSpPr>
              <a:spLocks noChangeArrowheads="1"/>
            </p:cNvSpPr>
            <p:nvPr/>
          </p:nvSpPr>
          <p:spPr bwMode="auto">
            <a:xfrm>
              <a:off x="2544" y="1152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1600">
                  <a:latin typeface="Times New Roman" panose="02020603050405020304" pitchFamily="18" charset="0"/>
                </a:rPr>
                <a:t>59</a:t>
              </a:r>
            </a:p>
          </p:txBody>
        </p:sp>
        <p:sp>
          <p:nvSpPr>
            <p:cNvPr id="15" name="Text Box 12"/>
            <p:cNvSpPr txBox="1">
              <a:spLocks noChangeArrowheads="1"/>
            </p:cNvSpPr>
            <p:nvPr/>
          </p:nvSpPr>
          <p:spPr bwMode="auto">
            <a:xfrm>
              <a:off x="2256" y="1246"/>
              <a:ext cx="35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1600">
                  <a:latin typeface="Times New Roman" panose="02020603050405020304" pitchFamily="18" charset="0"/>
                </a:rPr>
                <a:t>[3]</a:t>
              </a:r>
            </a:p>
          </p:txBody>
        </p:sp>
      </p:grpSp>
      <p:grpSp>
        <p:nvGrpSpPr>
          <p:cNvPr id="16" name="Group 13"/>
          <p:cNvGrpSpPr>
            <a:grpSpLocks/>
          </p:cNvGrpSpPr>
          <p:nvPr/>
        </p:nvGrpSpPr>
        <p:grpSpPr bwMode="auto">
          <a:xfrm>
            <a:off x="2611438" y="2178050"/>
            <a:ext cx="752475" cy="433388"/>
            <a:chOff x="2256" y="1152"/>
            <a:chExt cx="624" cy="425"/>
          </a:xfrm>
        </p:grpSpPr>
        <p:sp>
          <p:nvSpPr>
            <p:cNvPr id="17" name="Oval 14"/>
            <p:cNvSpPr>
              <a:spLocks noChangeArrowheads="1"/>
            </p:cNvSpPr>
            <p:nvPr/>
          </p:nvSpPr>
          <p:spPr bwMode="auto">
            <a:xfrm>
              <a:off x="2544" y="1152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1600">
                  <a:latin typeface="Times New Roman" panose="02020603050405020304" pitchFamily="18" charset="0"/>
                </a:rPr>
                <a:t>15</a:t>
              </a:r>
            </a:p>
          </p:txBody>
        </p:sp>
        <p:sp>
          <p:nvSpPr>
            <p:cNvPr id="18" name="Text Box 15"/>
            <p:cNvSpPr txBox="1">
              <a:spLocks noChangeArrowheads="1"/>
            </p:cNvSpPr>
            <p:nvPr/>
          </p:nvSpPr>
          <p:spPr bwMode="auto">
            <a:xfrm>
              <a:off x="2256" y="1247"/>
              <a:ext cx="35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1600">
                  <a:latin typeface="Times New Roman" panose="02020603050405020304" pitchFamily="18" charset="0"/>
                </a:rPr>
                <a:t>[4]</a:t>
              </a:r>
            </a:p>
          </p:txBody>
        </p:sp>
      </p:grpSp>
      <p:grpSp>
        <p:nvGrpSpPr>
          <p:cNvPr id="19" name="Group 16"/>
          <p:cNvGrpSpPr>
            <a:grpSpLocks/>
          </p:cNvGrpSpPr>
          <p:nvPr/>
        </p:nvGrpSpPr>
        <p:grpSpPr bwMode="auto">
          <a:xfrm>
            <a:off x="3941763" y="2178050"/>
            <a:ext cx="752475" cy="433388"/>
            <a:chOff x="2256" y="1152"/>
            <a:chExt cx="624" cy="425"/>
          </a:xfrm>
        </p:grpSpPr>
        <p:sp>
          <p:nvSpPr>
            <p:cNvPr id="20" name="Oval 17"/>
            <p:cNvSpPr>
              <a:spLocks noChangeArrowheads="1"/>
            </p:cNvSpPr>
            <p:nvPr/>
          </p:nvSpPr>
          <p:spPr bwMode="auto">
            <a:xfrm>
              <a:off x="2544" y="1152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1600">
                  <a:latin typeface="Times New Roman" panose="02020603050405020304" pitchFamily="18" charset="0"/>
                </a:rPr>
                <a:t>19</a:t>
              </a:r>
            </a:p>
          </p:txBody>
        </p:sp>
        <p:sp>
          <p:nvSpPr>
            <p:cNvPr id="21" name="Text Box 18"/>
            <p:cNvSpPr txBox="1">
              <a:spLocks noChangeArrowheads="1"/>
            </p:cNvSpPr>
            <p:nvPr/>
          </p:nvSpPr>
          <p:spPr bwMode="auto">
            <a:xfrm>
              <a:off x="2256" y="1247"/>
              <a:ext cx="35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1600">
                  <a:latin typeface="Times New Roman" panose="02020603050405020304" pitchFamily="18" charset="0"/>
                </a:rPr>
                <a:t>[5]</a:t>
              </a:r>
            </a:p>
          </p:txBody>
        </p:sp>
      </p:grpSp>
      <p:grpSp>
        <p:nvGrpSpPr>
          <p:cNvPr id="22" name="Group 19"/>
          <p:cNvGrpSpPr>
            <a:grpSpLocks/>
          </p:cNvGrpSpPr>
          <p:nvPr/>
        </p:nvGrpSpPr>
        <p:grpSpPr bwMode="auto">
          <a:xfrm>
            <a:off x="4635500" y="2178050"/>
            <a:ext cx="752475" cy="433388"/>
            <a:chOff x="2255" y="1152"/>
            <a:chExt cx="625" cy="425"/>
          </a:xfrm>
        </p:grpSpPr>
        <p:sp>
          <p:nvSpPr>
            <p:cNvPr id="23" name="Oval 20"/>
            <p:cNvSpPr>
              <a:spLocks noChangeArrowheads="1"/>
            </p:cNvSpPr>
            <p:nvPr/>
          </p:nvSpPr>
          <p:spPr bwMode="auto">
            <a:xfrm>
              <a:off x="2544" y="1152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1600">
                  <a:latin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24" name="Text Box 21"/>
            <p:cNvSpPr txBox="1">
              <a:spLocks noChangeArrowheads="1"/>
            </p:cNvSpPr>
            <p:nvPr/>
          </p:nvSpPr>
          <p:spPr bwMode="auto">
            <a:xfrm>
              <a:off x="2255" y="1247"/>
              <a:ext cx="351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1600">
                  <a:latin typeface="Times New Roman" panose="02020603050405020304" pitchFamily="18" charset="0"/>
                </a:rPr>
                <a:t>[6]</a:t>
              </a:r>
            </a:p>
          </p:txBody>
        </p:sp>
      </p:grpSp>
      <p:grpSp>
        <p:nvGrpSpPr>
          <p:cNvPr id="25" name="Group 22"/>
          <p:cNvGrpSpPr>
            <a:grpSpLocks/>
          </p:cNvGrpSpPr>
          <p:nvPr/>
        </p:nvGrpSpPr>
        <p:grpSpPr bwMode="auto">
          <a:xfrm>
            <a:off x="5965825" y="2128838"/>
            <a:ext cx="752475" cy="433387"/>
            <a:chOff x="2256" y="1152"/>
            <a:chExt cx="624" cy="425"/>
          </a:xfrm>
        </p:grpSpPr>
        <p:sp>
          <p:nvSpPr>
            <p:cNvPr id="26" name="Oval 23"/>
            <p:cNvSpPr>
              <a:spLocks noChangeArrowheads="1"/>
            </p:cNvSpPr>
            <p:nvPr/>
          </p:nvSpPr>
          <p:spPr bwMode="auto">
            <a:xfrm>
              <a:off x="2544" y="1152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1600">
                  <a:latin typeface="Times New Roman" panose="02020603050405020304" pitchFamily="18" charset="0"/>
                </a:rPr>
                <a:t>26</a:t>
              </a:r>
            </a:p>
          </p:txBody>
        </p:sp>
        <p:sp>
          <p:nvSpPr>
            <p:cNvPr id="27" name="Text Box 24"/>
            <p:cNvSpPr txBox="1">
              <a:spLocks noChangeArrowheads="1"/>
            </p:cNvSpPr>
            <p:nvPr/>
          </p:nvSpPr>
          <p:spPr bwMode="auto">
            <a:xfrm>
              <a:off x="2256" y="1247"/>
              <a:ext cx="35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1600">
                  <a:latin typeface="Times New Roman" panose="02020603050405020304" pitchFamily="18" charset="0"/>
                </a:rPr>
                <a:t>[7]</a:t>
              </a:r>
            </a:p>
          </p:txBody>
        </p:sp>
      </p:grpSp>
      <p:grpSp>
        <p:nvGrpSpPr>
          <p:cNvPr id="28" name="Group 25"/>
          <p:cNvGrpSpPr>
            <a:grpSpLocks/>
          </p:cNvGrpSpPr>
          <p:nvPr/>
        </p:nvGrpSpPr>
        <p:grpSpPr bwMode="auto">
          <a:xfrm>
            <a:off x="1917700" y="2765425"/>
            <a:ext cx="752475" cy="433388"/>
            <a:chOff x="2256" y="1152"/>
            <a:chExt cx="624" cy="425"/>
          </a:xfrm>
        </p:grpSpPr>
        <p:sp>
          <p:nvSpPr>
            <p:cNvPr id="29" name="Oval 26"/>
            <p:cNvSpPr>
              <a:spLocks noChangeArrowheads="1"/>
            </p:cNvSpPr>
            <p:nvPr/>
          </p:nvSpPr>
          <p:spPr bwMode="auto">
            <a:xfrm>
              <a:off x="2544" y="1152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160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0" name="Text Box 27"/>
            <p:cNvSpPr txBox="1">
              <a:spLocks noChangeArrowheads="1"/>
            </p:cNvSpPr>
            <p:nvPr/>
          </p:nvSpPr>
          <p:spPr bwMode="auto">
            <a:xfrm>
              <a:off x="2256" y="1247"/>
              <a:ext cx="35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1600">
                  <a:latin typeface="Times New Roman" panose="02020603050405020304" pitchFamily="18" charset="0"/>
                </a:rPr>
                <a:t>[8]</a:t>
              </a:r>
            </a:p>
          </p:txBody>
        </p:sp>
      </p:grpSp>
      <p:grpSp>
        <p:nvGrpSpPr>
          <p:cNvPr id="31" name="Group 28"/>
          <p:cNvGrpSpPr>
            <a:grpSpLocks/>
          </p:cNvGrpSpPr>
          <p:nvPr/>
        </p:nvGrpSpPr>
        <p:grpSpPr bwMode="auto">
          <a:xfrm>
            <a:off x="3016250" y="2765425"/>
            <a:ext cx="752475" cy="433388"/>
            <a:chOff x="2256" y="1152"/>
            <a:chExt cx="624" cy="425"/>
          </a:xfrm>
        </p:grpSpPr>
        <p:sp>
          <p:nvSpPr>
            <p:cNvPr id="32" name="Oval 29"/>
            <p:cNvSpPr>
              <a:spLocks noChangeArrowheads="1"/>
            </p:cNvSpPr>
            <p:nvPr/>
          </p:nvSpPr>
          <p:spPr bwMode="auto">
            <a:xfrm>
              <a:off x="2544" y="1152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16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3" name="Text Box 30"/>
            <p:cNvSpPr txBox="1">
              <a:spLocks noChangeArrowheads="1"/>
            </p:cNvSpPr>
            <p:nvPr/>
          </p:nvSpPr>
          <p:spPr bwMode="auto">
            <a:xfrm>
              <a:off x="2256" y="1247"/>
              <a:ext cx="35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1600">
                  <a:latin typeface="Times New Roman" panose="02020603050405020304" pitchFamily="18" charset="0"/>
                </a:rPr>
                <a:t>[9]</a:t>
              </a:r>
            </a:p>
          </p:txBody>
        </p:sp>
      </p:grpSp>
      <p:sp>
        <p:nvSpPr>
          <p:cNvPr id="34" name="Oval 31"/>
          <p:cNvSpPr>
            <a:spLocks noChangeArrowheads="1"/>
          </p:cNvSpPr>
          <p:nvPr/>
        </p:nvSpPr>
        <p:spPr bwMode="auto">
          <a:xfrm>
            <a:off x="4230688" y="2765425"/>
            <a:ext cx="404812" cy="3429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1600">
                <a:latin typeface="Times New Roman" panose="02020603050405020304" pitchFamily="18" charset="0"/>
              </a:rPr>
              <a:t>77</a:t>
            </a:r>
          </a:p>
        </p:txBody>
      </p:sp>
      <p:sp>
        <p:nvSpPr>
          <p:cNvPr id="35" name="Text Box 32"/>
          <p:cNvSpPr txBox="1">
            <a:spLocks noChangeArrowheads="1"/>
          </p:cNvSpPr>
          <p:nvPr/>
        </p:nvSpPr>
        <p:spPr bwMode="auto">
          <a:xfrm>
            <a:off x="3768725" y="2862263"/>
            <a:ext cx="523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600">
                <a:latin typeface="Times New Roman" panose="02020603050405020304" pitchFamily="18" charset="0"/>
              </a:rPr>
              <a:t>[10]</a:t>
            </a:r>
          </a:p>
        </p:txBody>
      </p:sp>
      <p:cxnSp>
        <p:nvCxnSpPr>
          <p:cNvPr id="36" name="AutoShape 33"/>
          <p:cNvCxnSpPr>
            <a:cxnSpLocks noChangeShapeType="1"/>
            <a:stCxn id="8" idx="3"/>
            <a:endCxn id="11" idx="7"/>
          </p:cNvCxnSpPr>
          <p:nvPr/>
        </p:nvCxnSpPr>
        <p:spPr bwMode="auto">
          <a:xfrm flipH="1">
            <a:off x="3998913" y="1343025"/>
            <a:ext cx="638175" cy="2968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" name="AutoShape 34"/>
          <p:cNvCxnSpPr>
            <a:cxnSpLocks noChangeShapeType="1"/>
            <a:stCxn id="8" idx="5"/>
            <a:endCxn id="14" idx="1"/>
          </p:cNvCxnSpPr>
          <p:nvPr/>
        </p:nvCxnSpPr>
        <p:spPr bwMode="auto">
          <a:xfrm>
            <a:off x="4924425" y="1343025"/>
            <a:ext cx="638175" cy="2968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AutoShape 35"/>
          <p:cNvCxnSpPr>
            <a:cxnSpLocks noChangeShapeType="1"/>
            <a:stCxn id="11" idx="3"/>
            <a:endCxn id="17" idx="7"/>
          </p:cNvCxnSpPr>
          <p:nvPr/>
        </p:nvCxnSpPr>
        <p:spPr bwMode="auto">
          <a:xfrm flipH="1">
            <a:off x="3305175" y="1881188"/>
            <a:ext cx="406400" cy="3476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" name="AutoShape 36"/>
          <p:cNvCxnSpPr>
            <a:cxnSpLocks noChangeShapeType="1"/>
            <a:stCxn id="11" idx="5"/>
            <a:endCxn id="20" idx="1"/>
          </p:cNvCxnSpPr>
          <p:nvPr/>
        </p:nvCxnSpPr>
        <p:spPr bwMode="auto">
          <a:xfrm>
            <a:off x="3998913" y="1881188"/>
            <a:ext cx="349250" cy="3476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" name="AutoShape 37"/>
          <p:cNvCxnSpPr>
            <a:cxnSpLocks noChangeShapeType="1"/>
            <a:stCxn id="17" idx="3"/>
            <a:endCxn id="29" idx="7"/>
          </p:cNvCxnSpPr>
          <p:nvPr/>
        </p:nvCxnSpPr>
        <p:spPr bwMode="auto">
          <a:xfrm flipH="1">
            <a:off x="2611438" y="2470150"/>
            <a:ext cx="406400" cy="346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" name="AutoShape 38"/>
          <p:cNvCxnSpPr>
            <a:cxnSpLocks noChangeShapeType="1"/>
            <a:stCxn id="17" idx="5"/>
            <a:endCxn id="32" idx="0"/>
          </p:cNvCxnSpPr>
          <p:nvPr/>
        </p:nvCxnSpPr>
        <p:spPr bwMode="auto">
          <a:xfrm>
            <a:off x="3305175" y="2470150"/>
            <a:ext cx="261938" cy="295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" name="AutoShape 39"/>
          <p:cNvCxnSpPr>
            <a:cxnSpLocks noChangeShapeType="1"/>
          </p:cNvCxnSpPr>
          <p:nvPr/>
        </p:nvCxnSpPr>
        <p:spPr bwMode="auto">
          <a:xfrm flipH="1">
            <a:off x="4405313" y="2520950"/>
            <a:ext cx="115887" cy="244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" name="AutoShape 40"/>
          <p:cNvCxnSpPr>
            <a:cxnSpLocks noChangeShapeType="1"/>
            <a:stCxn id="14" idx="3"/>
            <a:endCxn id="23" idx="7"/>
          </p:cNvCxnSpPr>
          <p:nvPr/>
        </p:nvCxnSpPr>
        <p:spPr bwMode="auto">
          <a:xfrm flipH="1">
            <a:off x="5329238" y="1881188"/>
            <a:ext cx="233362" cy="3476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" name="AutoShape 41"/>
          <p:cNvCxnSpPr>
            <a:cxnSpLocks noChangeShapeType="1"/>
            <a:stCxn id="14" idx="5"/>
            <a:endCxn id="26" idx="0"/>
          </p:cNvCxnSpPr>
          <p:nvPr/>
        </p:nvCxnSpPr>
        <p:spPr bwMode="auto">
          <a:xfrm>
            <a:off x="5849938" y="1881188"/>
            <a:ext cx="666750" cy="2476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5" name="Group 42"/>
          <p:cNvGrpSpPr>
            <a:grpSpLocks/>
          </p:cNvGrpSpPr>
          <p:nvPr/>
        </p:nvGrpSpPr>
        <p:grpSpPr bwMode="auto">
          <a:xfrm>
            <a:off x="7278688" y="2692400"/>
            <a:ext cx="752475" cy="433388"/>
            <a:chOff x="2256" y="1152"/>
            <a:chExt cx="624" cy="425"/>
          </a:xfrm>
        </p:grpSpPr>
        <p:sp>
          <p:nvSpPr>
            <p:cNvPr id="46" name="Oval 43"/>
            <p:cNvSpPr>
              <a:spLocks noChangeArrowheads="1"/>
            </p:cNvSpPr>
            <p:nvPr/>
          </p:nvSpPr>
          <p:spPr bwMode="auto">
            <a:xfrm>
              <a:off x="2544" y="1152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1600">
                  <a:latin typeface="Times New Roman" panose="02020603050405020304" pitchFamily="18" charset="0"/>
                </a:rPr>
                <a:t>59</a:t>
              </a:r>
            </a:p>
          </p:txBody>
        </p:sp>
        <p:sp>
          <p:nvSpPr>
            <p:cNvPr id="47" name="Text Box 44"/>
            <p:cNvSpPr txBox="1">
              <a:spLocks noChangeArrowheads="1"/>
            </p:cNvSpPr>
            <p:nvPr/>
          </p:nvSpPr>
          <p:spPr bwMode="auto">
            <a:xfrm>
              <a:off x="2256" y="1247"/>
              <a:ext cx="35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1600">
                  <a:latin typeface="Times New Roman" panose="02020603050405020304" pitchFamily="18" charset="0"/>
                </a:rPr>
                <a:t>[1]</a:t>
              </a:r>
            </a:p>
          </p:txBody>
        </p:sp>
      </p:grpSp>
      <p:grpSp>
        <p:nvGrpSpPr>
          <p:cNvPr id="48" name="Group 45"/>
          <p:cNvGrpSpPr>
            <a:grpSpLocks/>
          </p:cNvGrpSpPr>
          <p:nvPr/>
        </p:nvGrpSpPr>
        <p:grpSpPr bwMode="auto">
          <a:xfrm>
            <a:off x="6353175" y="3230563"/>
            <a:ext cx="752475" cy="433387"/>
            <a:chOff x="2255" y="1152"/>
            <a:chExt cx="625" cy="424"/>
          </a:xfrm>
        </p:grpSpPr>
        <p:sp>
          <p:nvSpPr>
            <p:cNvPr id="49" name="Oval 46"/>
            <p:cNvSpPr>
              <a:spLocks noChangeArrowheads="1"/>
            </p:cNvSpPr>
            <p:nvPr/>
          </p:nvSpPr>
          <p:spPr bwMode="auto">
            <a:xfrm>
              <a:off x="2544" y="1152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1600">
                  <a:latin typeface="Times New Roman" panose="02020603050405020304" pitchFamily="18" charset="0"/>
                </a:rPr>
                <a:t>48</a:t>
              </a:r>
            </a:p>
          </p:txBody>
        </p:sp>
        <p:sp>
          <p:nvSpPr>
            <p:cNvPr id="50" name="Text Box 47"/>
            <p:cNvSpPr txBox="1">
              <a:spLocks noChangeArrowheads="1"/>
            </p:cNvSpPr>
            <p:nvPr/>
          </p:nvSpPr>
          <p:spPr bwMode="auto">
            <a:xfrm>
              <a:off x="2255" y="1246"/>
              <a:ext cx="351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1600">
                  <a:latin typeface="Times New Roman" panose="02020603050405020304" pitchFamily="18" charset="0"/>
                </a:rPr>
                <a:t>[2]</a:t>
              </a:r>
            </a:p>
          </p:txBody>
        </p:sp>
      </p:grpSp>
      <p:grpSp>
        <p:nvGrpSpPr>
          <p:cNvPr id="51" name="Group 48"/>
          <p:cNvGrpSpPr>
            <a:grpSpLocks/>
          </p:cNvGrpSpPr>
          <p:nvPr/>
        </p:nvGrpSpPr>
        <p:grpSpPr bwMode="auto">
          <a:xfrm>
            <a:off x="8204200" y="3230563"/>
            <a:ext cx="752475" cy="433387"/>
            <a:chOff x="2256" y="1152"/>
            <a:chExt cx="624" cy="424"/>
          </a:xfrm>
        </p:grpSpPr>
        <p:sp>
          <p:nvSpPr>
            <p:cNvPr id="52" name="Oval 49"/>
            <p:cNvSpPr>
              <a:spLocks noChangeArrowheads="1"/>
            </p:cNvSpPr>
            <p:nvPr/>
          </p:nvSpPr>
          <p:spPr bwMode="auto">
            <a:xfrm>
              <a:off x="2544" y="1152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1600">
                  <a:latin typeface="Times New Roman" panose="02020603050405020304" pitchFamily="18" charset="0"/>
                </a:rPr>
                <a:t>26</a:t>
              </a:r>
            </a:p>
          </p:txBody>
        </p:sp>
        <p:sp>
          <p:nvSpPr>
            <p:cNvPr id="53" name="Text Box 50"/>
            <p:cNvSpPr txBox="1">
              <a:spLocks noChangeArrowheads="1"/>
            </p:cNvSpPr>
            <p:nvPr/>
          </p:nvSpPr>
          <p:spPr bwMode="auto">
            <a:xfrm>
              <a:off x="2256" y="1246"/>
              <a:ext cx="35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1600">
                  <a:latin typeface="Times New Roman" panose="02020603050405020304" pitchFamily="18" charset="0"/>
                </a:rPr>
                <a:t>[3]</a:t>
              </a:r>
            </a:p>
          </p:txBody>
        </p:sp>
      </p:grpSp>
      <p:grpSp>
        <p:nvGrpSpPr>
          <p:cNvPr id="54" name="Group 51"/>
          <p:cNvGrpSpPr>
            <a:grpSpLocks/>
          </p:cNvGrpSpPr>
          <p:nvPr/>
        </p:nvGrpSpPr>
        <p:grpSpPr bwMode="auto">
          <a:xfrm>
            <a:off x="5659438" y="3819525"/>
            <a:ext cx="752475" cy="433388"/>
            <a:chOff x="2256" y="1152"/>
            <a:chExt cx="624" cy="425"/>
          </a:xfrm>
        </p:grpSpPr>
        <p:sp>
          <p:nvSpPr>
            <p:cNvPr id="55" name="Oval 52"/>
            <p:cNvSpPr>
              <a:spLocks noChangeArrowheads="1"/>
            </p:cNvSpPr>
            <p:nvPr/>
          </p:nvSpPr>
          <p:spPr bwMode="auto">
            <a:xfrm>
              <a:off x="2544" y="1152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1600">
                  <a:latin typeface="Times New Roman" panose="02020603050405020304" pitchFamily="18" charset="0"/>
                </a:rPr>
                <a:t>15</a:t>
              </a:r>
            </a:p>
          </p:txBody>
        </p:sp>
        <p:sp>
          <p:nvSpPr>
            <p:cNvPr id="56" name="Text Box 53"/>
            <p:cNvSpPr txBox="1">
              <a:spLocks noChangeArrowheads="1"/>
            </p:cNvSpPr>
            <p:nvPr/>
          </p:nvSpPr>
          <p:spPr bwMode="auto">
            <a:xfrm>
              <a:off x="2256" y="1247"/>
              <a:ext cx="35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1600">
                  <a:latin typeface="Times New Roman" panose="02020603050405020304" pitchFamily="18" charset="0"/>
                </a:rPr>
                <a:t>[4]</a:t>
              </a:r>
            </a:p>
          </p:txBody>
        </p:sp>
      </p:grpSp>
      <p:grpSp>
        <p:nvGrpSpPr>
          <p:cNvPr id="57" name="Group 54"/>
          <p:cNvGrpSpPr>
            <a:grpSpLocks/>
          </p:cNvGrpSpPr>
          <p:nvPr/>
        </p:nvGrpSpPr>
        <p:grpSpPr bwMode="auto">
          <a:xfrm>
            <a:off x="6989763" y="3819525"/>
            <a:ext cx="752475" cy="433388"/>
            <a:chOff x="2256" y="1152"/>
            <a:chExt cx="624" cy="425"/>
          </a:xfrm>
        </p:grpSpPr>
        <p:sp>
          <p:nvSpPr>
            <p:cNvPr id="58" name="Oval 55"/>
            <p:cNvSpPr>
              <a:spLocks noChangeArrowheads="1"/>
            </p:cNvSpPr>
            <p:nvPr/>
          </p:nvSpPr>
          <p:spPr bwMode="auto">
            <a:xfrm>
              <a:off x="2544" y="1152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1600">
                  <a:latin typeface="Times New Roman" panose="02020603050405020304" pitchFamily="18" charset="0"/>
                </a:rPr>
                <a:t>19</a:t>
              </a:r>
            </a:p>
          </p:txBody>
        </p:sp>
        <p:sp>
          <p:nvSpPr>
            <p:cNvPr id="59" name="Text Box 56"/>
            <p:cNvSpPr txBox="1">
              <a:spLocks noChangeArrowheads="1"/>
            </p:cNvSpPr>
            <p:nvPr/>
          </p:nvSpPr>
          <p:spPr bwMode="auto">
            <a:xfrm>
              <a:off x="2256" y="1247"/>
              <a:ext cx="35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1600">
                  <a:latin typeface="Times New Roman" panose="02020603050405020304" pitchFamily="18" charset="0"/>
                </a:rPr>
                <a:t>[5]</a:t>
              </a:r>
            </a:p>
          </p:txBody>
        </p:sp>
      </p:grpSp>
      <p:grpSp>
        <p:nvGrpSpPr>
          <p:cNvPr id="60" name="Group 57"/>
          <p:cNvGrpSpPr>
            <a:grpSpLocks/>
          </p:cNvGrpSpPr>
          <p:nvPr/>
        </p:nvGrpSpPr>
        <p:grpSpPr bwMode="auto">
          <a:xfrm>
            <a:off x="7683500" y="3819525"/>
            <a:ext cx="752475" cy="433388"/>
            <a:chOff x="2255" y="1152"/>
            <a:chExt cx="625" cy="425"/>
          </a:xfrm>
        </p:grpSpPr>
        <p:sp>
          <p:nvSpPr>
            <p:cNvPr id="61" name="Oval 58"/>
            <p:cNvSpPr>
              <a:spLocks noChangeArrowheads="1"/>
            </p:cNvSpPr>
            <p:nvPr/>
          </p:nvSpPr>
          <p:spPr bwMode="auto">
            <a:xfrm>
              <a:off x="2544" y="1152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1600">
                  <a:latin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62" name="Text Box 59"/>
            <p:cNvSpPr txBox="1">
              <a:spLocks noChangeArrowheads="1"/>
            </p:cNvSpPr>
            <p:nvPr/>
          </p:nvSpPr>
          <p:spPr bwMode="auto">
            <a:xfrm>
              <a:off x="2255" y="1247"/>
              <a:ext cx="351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1600">
                  <a:latin typeface="Times New Roman" panose="02020603050405020304" pitchFamily="18" charset="0"/>
                </a:rPr>
                <a:t>[6]</a:t>
              </a:r>
            </a:p>
          </p:txBody>
        </p:sp>
      </p:grpSp>
      <p:grpSp>
        <p:nvGrpSpPr>
          <p:cNvPr id="63" name="Group 60"/>
          <p:cNvGrpSpPr>
            <a:grpSpLocks/>
          </p:cNvGrpSpPr>
          <p:nvPr/>
        </p:nvGrpSpPr>
        <p:grpSpPr bwMode="auto">
          <a:xfrm>
            <a:off x="9013825" y="3770313"/>
            <a:ext cx="752475" cy="433387"/>
            <a:chOff x="2256" y="1152"/>
            <a:chExt cx="624" cy="425"/>
          </a:xfrm>
        </p:grpSpPr>
        <p:sp>
          <p:nvSpPr>
            <p:cNvPr id="64" name="Oval 61"/>
            <p:cNvSpPr>
              <a:spLocks noChangeArrowheads="1"/>
            </p:cNvSpPr>
            <p:nvPr/>
          </p:nvSpPr>
          <p:spPr bwMode="auto">
            <a:xfrm>
              <a:off x="2544" y="1152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16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65" name="Text Box 62"/>
            <p:cNvSpPr txBox="1">
              <a:spLocks noChangeArrowheads="1"/>
            </p:cNvSpPr>
            <p:nvPr/>
          </p:nvSpPr>
          <p:spPr bwMode="auto">
            <a:xfrm>
              <a:off x="2256" y="1247"/>
              <a:ext cx="35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1600">
                  <a:latin typeface="Times New Roman" panose="02020603050405020304" pitchFamily="18" charset="0"/>
                </a:rPr>
                <a:t>[7]</a:t>
              </a:r>
            </a:p>
          </p:txBody>
        </p:sp>
      </p:grpSp>
      <p:grpSp>
        <p:nvGrpSpPr>
          <p:cNvPr id="66" name="Group 63"/>
          <p:cNvGrpSpPr>
            <a:grpSpLocks/>
          </p:cNvGrpSpPr>
          <p:nvPr/>
        </p:nvGrpSpPr>
        <p:grpSpPr bwMode="auto">
          <a:xfrm>
            <a:off x="4965700" y="4406900"/>
            <a:ext cx="752475" cy="433388"/>
            <a:chOff x="2256" y="1152"/>
            <a:chExt cx="624" cy="425"/>
          </a:xfrm>
        </p:grpSpPr>
        <p:sp>
          <p:nvSpPr>
            <p:cNvPr id="67" name="Oval 64"/>
            <p:cNvSpPr>
              <a:spLocks noChangeArrowheads="1"/>
            </p:cNvSpPr>
            <p:nvPr/>
          </p:nvSpPr>
          <p:spPr bwMode="auto">
            <a:xfrm>
              <a:off x="2544" y="1152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160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68" name="Text Box 65"/>
            <p:cNvSpPr txBox="1">
              <a:spLocks noChangeArrowheads="1"/>
            </p:cNvSpPr>
            <p:nvPr/>
          </p:nvSpPr>
          <p:spPr bwMode="auto">
            <a:xfrm>
              <a:off x="2256" y="1247"/>
              <a:ext cx="35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1600">
                  <a:latin typeface="Times New Roman" panose="02020603050405020304" pitchFamily="18" charset="0"/>
                </a:rPr>
                <a:t>[8]</a:t>
              </a:r>
            </a:p>
          </p:txBody>
        </p:sp>
      </p:grpSp>
      <p:sp>
        <p:nvSpPr>
          <p:cNvPr id="69" name="Oval 66"/>
          <p:cNvSpPr>
            <a:spLocks noChangeArrowheads="1"/>
          </p:cNvSpPr>
          <p:nvPr/>
        </p:nvSpPr>
        <p:spPr bwMode="auto">
          <a:xfrm>
            <a:off x="6411913" y="4406900"/>
            <a:ext cx="404812" cy="3429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1600">
                <a:latin typeface="Times New Roman" panose="02020603050405020304" pitchFamily="18" charset="0"/>
              </a:rPr>
              <a:t>61</a:t>
            </a:r>
          </a:p>
        </p:txBody>
      </p:sp>
      <p:sp>
        <p:nvSpPr>
          <p:cNvPr id="70" name="Text Box 67"/>
          <p:cNvSpPr txBox="1">
            <a:spLocks noChangeArrowheads="1"/>
          </p:cNvSpPr>
          <p:nvPr/>
        </p:nvSpPr>
        <p:spPr bwMode="auto">
          <a:xfrm>
            <a:off x="6064250" y="4503738"/>
            <a:ext cx="422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600">
                <a:latin typeface="Times New Roman" panose="02020603050405020304" pitchFamily="18" charset="0"/>
              </a:rPr>
              <a:t>[9]</a:t>
            </a:r>
          </a:p>
        </p:txBody>
      </p:sp>
      <p:sp>
        <p:nvSpPr>
          <p:cNvPr id="71" name="Oval 68"/>
          <p:cNvSpPr>
            <a:spLocks noChangeArrowheads="1"/>
          </p:cNvSpPr>
          <p:nvPr/>
        </p:nvSpPr>
        <p:spPr bwMode="auto">
          <a:xfrm>
            <a:off x="7278688" y="4406900"/>
            <a:ext cx="404812" cy="3429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1600">
                <a:latin typeface="Times New Roman" panose="02020603050405020304" pitchFamily="18" charset="0"/>
              </a:rPr>
              <a:t>77</a:t>
            </a:r>
          </a:p>
        </p:txBody>
      </p:sp>
      <p:sp>
        <p:nvSpPr>
          <p:cNvPr id="72" name="Text Box 69"/>
          <p:cNvSpPr txBox="1">
            <a:spLocks noChangeArrowheads="1"/>
          </p:cNvSpPr>
          <p:nvPr/>
        </p:nvSpPr>
        <p:spPr bwMode="auto">
          <a:xfrm>
            <a:off x="6816725" y="4503738"/>
            <a:ext cx="523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600">
                <a:latin typeface="Times New Roman" panose="02020603050405020304" pitchFamily="18" charset="0"/>
              </a:rPr>
              <a:t>[10]</a:t>
            </a:r>
          </a:p>
        </p:txBody>
      </p:sp>
      <p:cxnSp>
        <p:nvCxnSpPr>
          <p:cNvPr id="73" name="AutoShape 70"/>
          <p:cNvCxnSpPr>
            <a:cxnSpLocks noChangeShapeType="1"/>
            <a:stCxn id="46" idx="3"/>
            <a:endCxn id="49" idx="7"/>
          </p:cNvCxnSpPr>
          <p:nvPr/>
        </p:nvCxnSpPr>
        <p:spPr bwMode="auto">
          <a:xfrm flipH="1">
            <a:off x="7046913" y="2984500"/>
            <a:ext cx="638175" cy="2968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" name="AutoShape 71"/>
          <p:cNvCxnSpPr>
            <a:cxnSpLocks noChangeShapeType="1"/>
            <a:stCxn id="46" idx="5"/>
            <a:endCxn id="52" idx="1"/>
          </p:cNvCxnSpPr>
          <p:nvPr/>
        </p:nvCxnSpPr>
        <p:spPr bwMode="auto">
          <a:xfrm>
            <a:off x="7972425" y="2984500"/>
            <a:ext cx="638175" cy="2968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5" name="AutoShape 72"/>
          <p:cNvCxnSpPr>
            <a:cxnSpLocks noChangeShapeType="1"/>
            <a:stCxn id="49" idx="3"/>
            <a:endCxn id="55" idx="7"/>
          </p:cNvCxnSpPr>
          <p:nvPr/>
        </p:nvCxnSpPr>
        <p:spPr bwMode="auto">
          <a:xfrm flipH="1">
            <a:off x="6353175" y="3522663"/>
            <a:ext cx="406400" cy="3476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6" name="AutoShape 73"/>
          <p:cNvCxnSpPr>
            <a:cxnSpLocks noChangeShapeType="1"/>
            <a:stCxn id="49" idx="5"/>
            <a:endCxn id="58" idx="1"/>
          </p:cNvCxnSpPr>
          <p:nvPr/>
        </p:nvCxnSpPr>
        <p:spPr bwMode="auto">
          <a:xfrm>
            <a:off x="7046913" y="3522663"/>
            <a:ext cx="349250" cy="3476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7" name="AutoShape 74"/>
          <p:cNvCxnSpPr>
            <a:cxnSpLocks noChangeShapeType="1"/>
            <a:stCxn id="55" idx="3"/>
            <a:endCxn id="67" idx="7"/>
          </p:cNvCxnSpPr>
          <p:nvPr/>
        </p:nvCxnSpPr>
        <p:spPr bwMode="auto">
          <a:xfrm flipH="1">
            <a:off x="5659438" y="4111625"/>
            <a:ext cx="406400" cy="346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8" name="AutoShape 75"/>
          <p:cNvCxnSpPr>
            <a:cxnSpLocks noChangeShapeType="1"/>
            <a:stCxn id="55" idx="5"/>
            <a:endCxn id="69" idx="0"/>
          </p:cNvCxnSpPr>
          <p:nvPr/>
        </p:nvCxnSpPr>
        <p:spPr bwMode="auto">
          <a:xfrm>
            <a:off x="6353175" y="4111625"/>
            <a:ext cx="261938" cy="295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9" name="AutoShape 76"/>
          <p:cNvCxnSpPr>
            <a:cxnSpLocks noChangeShapeType="1"/>
          </p:cNvCxnSpPr>
          <p:nvPr/>
        </p:nvCxnSpPr>
        <p:spPr bwMode="auto">
          <a:xfrm flipH="1">
            <a:off x="7453313" y="4162425"/>
            <a:ext cx="115887" cy="244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0" name="AutoShape 77"/>
          <p:cNvCxnSpPr>
            <a:cxnSpLocks noChangeShapeType="1"/>
            <a:stCxn id="52" idx="3"/>
            <a:endCxn id="61" idx="7"/>
          </p:cNvCxnSpPr>
          <p:nvPr/>
        </p:nvCxnSpPr>
        <p:spPr bwMode="auto">
          <a:xfrm flipH="1">
            <a:off x="8377238" y="3522663"/>
            <a:ext cx="233362" cy="3476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1" name="AutoShape 78"/>
          <p:cNvCxnSpPr>
            <a:cxnSpLocks noChangeShapeType="1"/>
            <a:stCxn id="52" idx="5"/>
            <a:endCxn id="64" idx="0"/>
          </p:cNvCxnSpPr>
          <p:nvPr/>
        </p:nvCxnSpPr>
        <p:spPr bwMode="auto">
          <a:xfrm>
            <a:off x="8897938" y="3522663"/>
            <a:ext cx="666750" cy="2476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" name="Text Box 79"/>
          <p:cNvSpPr txBox="1">
            <a:spLocks noChangeArrowheads="1"/>
          </p:cNvSpPr>
          <p:nvPr/>
        </p:nvSpPr>
        <p:spPr bwMode="auto">
          <a:xfrm>
            <a:off x="4111625" y="3149600"/>
            <a:ext cx="522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>
                <a:latin typeface="Times New Roman" panose="02020603050405020304" pitchFamily="18" charset="0"/>
              </a:rPr>
              <a:t>(a)</a:t>
            </a:r>
          </a:p>
        </p:txBody>
      </p:sp>
      <p:sp>
        <p:nvSpPr>
          <p:cNvPr id="83" name="Text Box 80"/>
          <p:cNvSpPr txBox="1">
            <a:spLocks noChangeArrowheads="1"/>
          </p:cNvSpPr>
          <p:nvPr/>
        </p:nvSpPr>
        <p:spPr bwMode="auto">
          <a:xfrm>
            <a:off x="7083425" y="4867275"/>
            <a:ext cx="539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>
                <a:latin typeface="Times New Roman" panose="02020603050405020304" pitchFamily="18" charset="0"/>
              </a:rPr>
              <a:t>(b)</a:t>
            </a:r>
          </a:p>
        </p:txBody>
      </p:sp>
      <p:sp>
        <p:nvSpPr>
          <p:cNvPr id="84" name="Line 81"/>
          <p:cNvSpPr>
            <a:spLocks noChangeShapeType="1"/>
          </p:cNvSpPr>
          <p:nvPr/>
        </p:nvSpPr>
        <p:spPr bwMode="auto">
          <a:xfrm>
            <a:off x="6261100" y="4292600"/>
            <a:ext cx="2286000" cy="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" name="Line 82"/>
          <p:cNvSpPr>
            <a:spLocks noChangeShapeType="1"/>
          </p:cNvSpPr>
          <p:nvPr/>
        </p:nvSpPr>
        <p:spPr bwMode="auto">
          <a:xfrm flipH="1">
            <a:off x="5651500" y="4292600"/>
            <a:ext cx="609600" cy="6096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" name="Line 83"/>
          <p:cNvSpPr>
            <a:spLocks noChangeShapeType="1"/>
          </p:cNvSpPr>
          <p:nvPr/>
        </p:nvSpPr>
        <p:spPr bwMode="auto">
          <a:xfrm>
            <a:off x="4127500" y="2651125"/>
            <a:ext cx="1066800" cy="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" name="Line 84"/>
          <p:cNvSpPr>
            <a:spLocks noChangeShapeType="1"/>
          </p:cNvSpPr>
          <p:nvPr/>
        </p:nvSpPr>
        <p:spPr bwMode="auto">
          <a:xfrm flipH="1">
            <a:off x="3594100" y="2651125"/>
            <a:ext cx="533400" cy="6096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7992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84300" y="8770"/>
            <a:ext cx="8229600" cy="881062"/>
          </a:xfrm>
        </p:spPr>
        <p:txBody>
          <a:bodyPr/>
          <a:lstStyle/>
          <a:p>
            <a:r>
              <a:rPr lang="en-US" altLang="zh-CN" dirty="0">
                <a:solidFill>
                  <a:srgbClr val="00B050"/>
                </a:solidFill>
              </a:rPr>
              <a:t>Heap Sort</a:t>
            </a:r>
            <a:endParaRPr lang="en-US" altLang="zh-TW" dirty="0">
              <a:solidFill>
                <a:srgbClr val="00B050"/>
              </a:solidFill>
            </a:endParaRPr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4230688" y="1063625"/>
            <a:ext cx="752475" cy="433388"/>
            <a:chOff x="2256" y="1152"/>
            <a:chExt cx="624" cy="425"/>
          </a:xfrm>
        </p:grpSpPr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2544" y="1152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1600">
                  <a:latin typeface="Times New Roman" panose="02020603050405020304" pitchFamily="18" charset="0"/>
                </a:rPr>
                <a:t>48</a:t>
              </a:r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2256" y="1247"/>
              <a:ext cx="35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1600">
                  <a:latin typeface="Times New Roman" panose="02020603050405020304" pitchFamily="18" charset="0"/>
                </a:rPr>
                <a:t>[1]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3305175" y="1601788"/>
            <a:ext cx="752475" cy="433387"/>
            <a:chOff x="2255" y="1152"/>
            <a:chExt cx="625" cy="424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2544" y="1152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1600">
                  <a:latin typeface="Times New Roman" panose="02020603050405020304" pitchFamily="18" charset="0"/>
                </a:rPr>
                <a:t>19</a:t>
              </a:r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2255" y="1246"/>
              <a:ext cx="351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1600">
                  <a:latin typeface="Times New Roman" panose="02020603050405020304" pitchFamily="18" charset="0"/>
                </a:rPr>
                <a:t>[2]</a:t>
              </a:r>
            </a:p>
          </p:txBody>
        </p:sp>
      </p:grpSp>
      <p:grpSp>
        <p:nvGrpSpPr>
          <p:cNvPr id="13" name="Group 10"/>
          <p:cNvGrpSpPr>
            <a:grpSpLocks/>
          </p:cNvGrpSpPr>
          <p:nvPr/>
        </p:nvGrpSpPr>
        <p:grpSpPr bwMode="auto">
          <a:xfrm>
            <a:off x="5156200" y="1601788"/>
            <a:ext cx="752475" cy="433387"/>
            <a:chOff x="2256" y="1152"/>
            <a:chExt cx="624" cy="424"/>
          </a:xfrm>
        </p:grpSpPr>
        <p:sp>
          <p:nvSpPr>
            <p:cNvPr id="14" name="Oval 11"/>
            <p:cNvSpPr>
              <a:spLocks noChangeArrowheads="1"/>
            </p:cNvSpPr>
            <p:nvPr/>
          </p:nvSpPr>
          <p:spPr bwMode="auto">
            <a:xfrm>
              <a:off x="2544" y="1152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1600">
                  <a:latin typeface="Times New Roman" panose="02020603050405020304" pitchFamily="18" charset="0"/>
                </a:rPr>
                <a:t>26</a:t>
              </a:r>
            </a:p>
          </p:txBody>
        </p:sp>
        <p:sp>
          <p:nvSpPr>
            <p:cNvPr id="15" name="Text Box 12"/>
            <p:cNvSpPr txBox="1">
              <a:spLocks noChangeArrowheads="1"/>
            </p:cNvSpPr>
            <p:nvPr/>
          </p:nvSpPr>
          <p:spPr bwMode="auto">
            <a:xfrm>
              <a:off x="2256" y="1246"/>
              <a:ext cx="35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1600">
                  <a:latin typeface="Times New Roman" panose="02020603050405020304" pitchFamily="18" charset="0"/>
                </a:rPr>
                <a:t>[3]</a:t>
              </a:r>
            </a:p>
          </p:txBody>
        </p:sp>
      </p:grpSp>
      <p:grpSp>
        <p:nvGrpSpPr>
          <p:cNvPr id="16" name="Group 13"/>
          <p:cNvGrpSpPr>
            <a:grpSpLocks/>
          </p:cNvGrpSpPr>
          <p:nvPr/>
        </p:nvGrpSpPr>
        <p:grpSpPr bwMode="auto">
          <a:xfrm>
            <a:off x="2611438" y="2190750"/>
            <a:ext cx="752475" cy="433388"/>
            <a:chOff x="2256" y="1152"/>
            <a:chExt cx="624" cy="425"/>
          </a:xfrm>
        </p:grpSpPr>
        <p:sp>
          <p:nvSpPr>
            <p:cNvPr id="17" name="Oval 14"/>
            <p:cNvSpPr>
              <a:spLocks noChangeArrowheads="1"/>
            </p:cNvSpPr>
            <p:nvPr/>
          </p:nvSpPr>
          <p:spPr bwMode="auto">
            <a:xfrm>
              <a:off x="2544" y="1152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1600">
                  <a:latin typeface="Times New Roman" panose="02020603050405020304" pitchFamily="18" charset="0"/>
                </a:rPr>
                <a:t>15</a:t>
              </a:r>
            </a:p>
          </p:txBody>
        </p:sp>
        <p:sp>
          <p:nvSpPr>
            <p:cNvPr id="18" name="Text Box 15"/>
            <p:cNvSpPr txBox="1">
              <a:spLocks noChangeArrowheads="1"/>
            </p:cNvSpPr>
            <p:nvPr/>
          </p:nvSpPr>
          <p:spPr bwMode="auto">
            <a:xfrm>
              <a:off x="2256" y="1247"/>
              <a:ext cx="35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1600">
                  <a:latin typeface="Times New Roman" panose="02020603050405020304" pitchFamily="18" charset="0"/>
                </a:rPr>
                <a:t>[4]</a:t>
              </a:r>
            </a:p>
          </p:txBody>
        </p:sp>
      </p:grpSp>
      <p:grpSp>
        <p:nvGrpSpPr>
          <p:cNvPr id="19" name="Group 16"/>
          <p:cNvGrpSpPr>
            <a:grpSpLocks/>
          </p:cNvGrpSpPr>
          <p:nvPr/>
        </p:nvGrpSpPr>
        <p:grpSpPr bwMode="auto">
          <a:xfrm>
            <a:off x="3941763" y="2190750"/>
            <a:ext cx="752475" cy="433388"/>
            <a:chOff x="2256" y="1152"/>
            <a:chExt cx="624" cy="425"/>
          </a:xfrm>
        </p:grpSpPr>
        <p:sp>
          <p:nvSpPr>
            <p:cNvPr id="20" name="Oval 17"/>
            <p:cNvSpPr>
              <a:spLocks noChangeArrowheads="1"/>
            </p:cNvSpPr>
            <p:nvPr/>
          </p:nvSpPr>
          <p:spPr bwMode="auto">
            <a:xfrm>
              <a:off x="2544" y="1152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160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21" name="Text Box 18"/>
            <p:cNvSpPr txBox="1">
              <a:spLocks noChangeArrowheads="1"/>
            </p:cNvSpPr>
            <p:nvPr/>
          </p:nvSpPr>
          <p:spPr bwMode="auto">
            <a:xfrm>
              <a:off x="2256" y="1247"/>
              <a:ext cx="35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1600">
                  <a:latin typeface="Times New Roman" panose="02020603050405020304" pitchFamily="18" charset="0"/>
                </a:rPr>
                <a:t>[5]</a:t>
              </a:r>
            </a:p>
          </p:txBody>
        </p:sp>
      </p:grpSp>
      <p:grpSp>
        <p:nvGrpSpPr>
          <p:cNvPr id="22" name="Group 19"/>
          <p:cNvGrpSpPr>
            <a:grpSpLocks/>
          </p:cNvGrpSpPr>
          <p:nvPr/>
        </p:nvGrpSpPr>
        <p:grpSpPr bwMode="auto">
          <a:xfrm>
            <a:off x="4635500" y="2190750"/>
            <a:ext cx="752475" cy="433388"/>
            <a:chOff x="2255" y="1152"/>
            <a:chExt cx="625" cy="425"/>
          </a:xfrm>
        </p:grpSpPr>
        <p:sp>
          <p:nvSpPr>
            <p:cNvPr id="23" name="Oval 20"/>
            <p:cNvSpPr>
              <a:spLocks noChangeArrowheads="1"/>
            </p:cNvSpPr>
            <p:nvPr/>
          </p:nvSpPr>
          <p:spPr bwMode="auto">
            <a:xfrm>
              <a:off x="2544" y="1152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1600">
                  <a:latin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24" name="Text Box 21"/>
            <p:cNvSpPr txBox="1">
              <a:spLocks noChangeArrowheads="1"/>
            </p:cNvSpPr>
            <p:nvPr/>
          </p:nvSpPr>
          <p:spPr bwMode="auto">
            <a:xfrm>
              <a:off x="2255" y="1247"/>
              <a:ext cx="351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1600">
                  <a:latin typeface="Times New Roman" panose="02020603050405020304" pitchFamily="18" charset="0"/>
                </a:rPr>
                <a:t>[6]</a:t>
              </a:r>
            </a:p>
          </p:txBody>
        </p:sp>
      </p:grpSp>
      <p:grpSp>
        <p:nvGrpSpPr>
          <p:cNvPr id="25" name="Group 22"/>
          <p:cNvGrpSpPr>
            <a:grpSpLocks/>
          </p:cNvGrpSpPr>
          <p:nvPr/>
        </p:nvGrpSpPr>
        <p:grpSpPr bwMode="auto">
          <a:xfrm>
            <a:off x="5965825" y="2141538"/>
            <a:ext cx="752475" cy="433387"/>
            <a:chOff x="2256" y="1152"/>
            <a:chExt cx="624" cy="425"/>
          </a:xfrm>
        </p:grpSpPr>
        <p:sp>
          <p:nvSpPr>
            <p:cNvPr id="26" name="Oval 23"/>
            <p:cNvSpPr>
              <a:spLocks noChangeArrowheads="1"/>
            </p:cNvSpPr>
            <p:nvPr/>
          </p:nvSpPr>
          <p:spPr bwMode="auto">
            <a:xfrm>
              <a:off x="2544" y="1152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16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7" name="Text Box 24"/>
            <p:cNvSpPr txBox="1">
              <a:spLocks noChangeArrowheads="1"/>
            </p:cNvSpPr>
            <p:nvPr/>
          </p:nvSpPr>
          <p:spPr bwMode="auto">
            <a:xfrm>
              <a:off x="2256" y="1247"/>
              <a:ext cx="35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1600">
                  <a:latin typeface="Times New Roman" panose="02020603050405020304" pitchFamily="18" charset="0"/>
                </a:rPr>
                <a:t>[7]</a:t>
              </a:r>
            </a:p>
          </p:txBody>
        </p:sp>
      </p:grpSp>
      <p:grpSp>
        <p:nvGrpSpPr>
          <p:cNvPr id="28" name="Group 25"/>
          <p:cNvGrpSpPr>
            <a:grpSpLocks/>
          </p:cNvGrpSpPr>
          <p:nvPr/>
        </p:nvGrpSpPr>
        <p:grpSpPr bwMode="auto">
          <a:xfrm>
            <a:off x="1917700" y="2740025"/>
            <a:ext cx="752475" cy="433388"/>
            <a:chOff x="2256" y="1152"/>
            <a:chExt cx="624" cy="425"/>
          </a:xfrm>
        </p:grpSpPr>
        <p:sp>
          <p:nvSpPr>
            <p:cNvPr id="29" name="Oval 26"/>
            <p:cNvSpPr>
              <a:spLocks noChangeArrowheads="1"/>
            </p:cNvSpPr>
            <p:nvPr/>
          </p:nvSpPr>
          <p:spPr bwMode="auto">
            <a:xfrm>
              <a:off x="2544" y="1152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1600">
                  <a:latin typeface="Times New Roman" panose="02020603050405020304" pitchFamily="18" charset="0"/>
                </a:rPr>
                <a:t>59</a:t>
              </a:r>
            </a:p>
          </p:txBody>
        </p:sp>
        <p:sp>
          <p:nvSpPr>
            <p:cNvPr id="30" name="Text Box 27"/>
            <p:cNvSpPr txBox="1">
              <a:spLocks noChangeArrowheads="1"/>
            </p:cNvSpPr>
            <p:nvPr/>
          </p:nvSpPr>
          <p:spPr bwMode="auto">
            <a:xfrm>
              <a:off x="2256" y="1247"/>
              <a:ext cx="35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1600">
                  <a:latin typeface="Times New Roman" panose="02020603050405020304" pitchFamily="18" charset="0"/>
                </a:rPr>
                <a:t>[8]</a:t>
              </a:r>
            </a:p>
          </p:txBody>
        </p:sp>
      </p:grpSp>
      <p:grpSp>
        <p:nvGrpSpPr>
          <p:cNvPr id="31" name="Group 28"/>
          <p:cNvGrpSpPr>
            <a:grpSpLocks/>
          </p:cNvGrpSpPr>
          <p:nvPr/>
        </p:nvGrpSpPr>
        <p:grpSpPr bwMode="auto">
          <a:xfrm>
            <a:off x="2984500" y="2740025"/>
            <a:ext cx="752475" cy="433388"/>
            <a:chOff x="2256" y="1152"/>
            <a:chExt cx="624" cy="425"/>
          </a:xfrm>
        </p:grpSpPr>
        <p:sp>
          <p:nvSpPr>
            <p:cNvPr id="32" name="Oval 29"/>
            <p:cNvSpPr>
              <a:spLocks noChangeArrowheads="1"/>
            </p:cNvSpPr>
            <p:nvPr/>
          </p:nvSpPr>
          <p:spPr bwMode="auto">
            <a:xfrm>
              <a:off x="2544" y="1152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1600">
                  <a:latin typeface="Times New Roman" panose="02020603050405020304" pitchFamily="18" charset="0"/>
                </a:rPr>
                <a:t>61</a:t>
              </a:r>
            </a:p>
          </p:txBody>
        </p:sp>
        <p:sp>
          <p:nvSpPr>
            <p:cNvPr id="33" name="Text Box 30"/>
            <p:cNvSpPr txBox="1">
              <a:spLocks noChangeArrowheads="1"/>
            </p:cNvSpPr>
            <p:nvPr/>
          </p:nvSpPr>
          <p:spPr bwMode="auto">
            <a:xfrm>
              <a:off x="2256" y="1247"/>
              <a:ext cx="35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1600">
                  <a:latin typeface="Times New Roman" panose="02020603050405020304" pitchFamily="18" charset="0"/>
                </a:rPr>
                <a:t>[9]</a:t>
              </a:r>
            </a:p>
          </p:txBody>
        </p:sp>
      </p:grpSp>
      <p:sp>
        <p:nvSpPr>
          <p:cNvPr id="34" name="Oval 31"/>
          <p:cNvSpPr>
            <a:spLocks noChangeArrowheads="1"/>
          </p:cNvSpPr>
          <p:nvPr/>
        </p:nvSpPr>
        <p:spPr bwMode="auto">
          <a:xfrm>
            <a:off x="4230688" y="2778125"/>
            <a:ext cx="404812" cy="3429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1600">
                <a:latin typeface="Times New Roman" panose="02020603050405020304" pitchFamily="18" charset="0"/>
              </a:rPr>
              <a:t>77</a:t>
            </a:r>
          </a:p>
        </p:txBody>
      </p:sp>
      <p:sp>
        <p:nvSpPr>
          <p:cNvPr id="35" name="Text Box 32"/>
          <p:cNvSpPr txBox="1">
            <a:spLocks noChangeArrowheads="1"/>
          </p:cNvSpPr>
          <p:nvPr/>
        </p:nvSpPr>
        <p:spPr bwMode="auto">
          <a:xfrm>
            <a:off x="3768725" y="2874963"/>
            <a:ext cx="523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600">
                <a:latin typeface="Times New Roman" panose="02020603050405020304" pitchFamily="18" charset="0"/>
              </a:rPr>
              <a:t>[10]</a:t>
            </a:r>
          </a:p>
        </p:txBody>
      </p:sp>
      <p:cxnSp>
        <p:nvCxnSpPr>
          <p:cNvPr id="36" name="AutoShape 33"/>
          <p:cNvCxnSpPr>
            <a:cxnSpLocks noChangeShapeType="1"/>
            <a:stCxn id="8" idx="3"/>
            <a:endCxn id="11" idx="7"/>
          </p:cNvCxnSpPr>
          <p:nvPr/>
        </p:nvCxnSpPr>
        <p:spPr bwMode="auto">
          <a:xfrm flipH="1">
            <a:off x="3998913" y="1355725"/>
            <a:ext cx="638175" cy="2968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" name="AutoShape 34"/>
          <p:cNvCxnSpPr>
            <a:cxnSpLocks noChangeShapeType="1"/>
            <a:stCxn id="8" idx="5"/>
            <a:endCxn id="14" idx="1"/>
          </p:cNvCxnSpPr>
          <p:nvPr/>
        </p:nvCxnSpPr>
        <p:spPr bwMode="auto">
          <a:xfrm>
            <a:off x="4924425" y="1355725"/>
            <a:ext cx="638175" cy="2968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AutoShape 35"/>
          <p:cNvCxnSpPr>
            <a:cxnSpLocks noChangeShapeType="1"/>
            <a:stCxn id="11" idx="3"/>
            <a:endCxn id="17" idx="7"/>
          </p:cNvCxnSpPr>
          <p:nvPr/>
        </p:nvCxnSpPr>
        <p:spPr bwMode="auto">
          <a:xfrm flipH="1">
            <a:off x="3305175" y="1893888"/>
            <a:ext cx="406400" cy="3476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" name="AutoShape 36"/>
          <p:cNvCxnSpPr>
            <a:cxnSpLocks noChangeShapeType="1"/>
            <a:stCxn id="11" idx="5"/>
            <a:endCxn id="20" idx="1"/>
          </p:cNvCxnSpPr>
          <p:nvPr/>
        </p:nvCxnSpPr>
        <p:spPr bwMode="auto">
          <a:xfrm>
            <a:off x="3998913" y="1893888"/>
            <a:ext cx="349250" cy="3476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" name="AutoShape 37"/>
          <p:cNvCxnSpPr>
            <a:cxnSpLocks noChangeShapeType="1"/>
            <a:stCxn id="17" idx="3"/>
            <a:endCxn id="29" idx="7"/>
          </p:cNvCxnSpPr>
          <p:nvPr/>
        </p:nvCxnSpPr>
        <p:spPr bwMode="auto">
          <a:xfrm flipH="1">
            <a:off x="2611438" y="2482850"/>
            <a:ext cx="406400" cy="307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" name="AutoShape 38"/>
          <p:cNvCxnSpPr>
            <a:cxnSpLocks noChangeShapeType="1"/>
            <a:stCxn id="17" idx="5"/>
            <a:endCxn id="32" idx="0"/>
          </p:cNvCxnSpPr>
          <p:nvPr/>
        </p:nvCxnSpPr>
        <p:spPr bwMode="auto">
          <a:xfrm>
            <a:off x="3305175" y="2482850"/>
            <a:ext cx="230188" cy="257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" name="AutoShape 39"/>
          <p:cNvCxnSpPr>
            <a:cxnSpLocks noChangeShapeType="1"/>
          </p:cNvCxnSpPr>
          <p:nvPr/>
        </p:nvCxnSpPr>
        <p:spPr bwMode="auto">
          <a:xfrm flipH="1">
            <a:off x="4405313" y="2533650"/>
            <a:ext cx="115887" cy="244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" name="AutoShape 40"/>
          <p:cNvCxnSpPr>
            <a:cxnSpLocks noChangeShapeType="1"/>
            <a:stCxn id="14" idx="3"/>
            <a:endCxn id="23" idx="7"/>
          </p:cNvCxnSpPr>
          <p:nvPr/>
        </p:nvCxnSpPr>
        <p:spPr bwMode="auto">
          <a:xfrm flipH="1">
            <a:off x="5329238" y="1893888"/>
            <a:ext cx="233362" cy="3476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" name="AutoShape 41"/>
          <p:cNvCxnSpPr>
            <a:cxnSpLocks noChangeShapeType="1"/>
            <a:stCxn id="14" idx="5"/>
            <a:endCxn id="26" idx="0"/>
          </p:cNvCxnSpPr>
          <p:nvPr/>
        </p:nvCxnSpPr>
        <p:spPr bwMode="auto">
          <a:xfrm>
            <a:off x="5849938" y="1893888"/>
            <a:ext cx="666750" cy="2476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5" name="Group 42"/>
          <p:cNvGrpSpPr>
            <a:grpSpLocks/>
          </p:cNvGrpSpPr>
          <p:nvPr/>
        </p:nvGrpSpPr>
        <p:grpSpPr bwMode="auto">
          <a:xfrm>
            <a:off x="6950075" y="2933700"/>
            <a:ext cx="752475" cy="433388"/>
            <a:chOff x="2256" y="1152"/>
            <a:chExt cx="624" cy="425"/>
          </a:xfrm>
        </p:grpSpPr>
        <p:sp>
          <p:nvSpPr>
            <p:cNvPr id="46" name="Oval 43"/>
            <p:cNvSpPr>
              <a:spLocks noChangeArrowheads="1"/>
            </p:cNvSpPr>
            <p:nvPr/>
          </p:nvSpPr>
          <p:spPr bwMode="auto">
            <a:xfrm>
              <a:off x="2544" y="1152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1600">
                  <a:latin typeface="Times New Roman" panose="02020603050405020304" pitchFamily="18" charset="0"/>
                </a:rPr>
                <a:t>26</a:t>
              </a:r>
            </a:p>
          </p:txBody>
        </p:sp>
        <p:sp>
          <p:nvSpPr>
            <p:cNvPr id="47" name="Text Box 44"/>
            <p:cNvSpPr txBox="1">
              <a:spLocks noChangeArrowheads="1"/>
            </p:cNvSpPr>
            <p:nvPr/>
          </p:nvSpPr>
          <p:spPr bwMode="auto">
            <a:xfrm>
              <a:off x="2256" y="1247"/>
              <a:ext cx="35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1600">
                  <a:latin typeface="Times New Roman" panose="02020603050405020304" pitchFamily="18" charset="0"/>
                </a:rPr>
                <a:t>[1]</a:t>
              </a:r>
            </a:p>
          </p:txBody>
        </p:sp>
      </p:grpSp>
      <p:grpSp>
        <p:nvGrpSpPr>
          <p:cNvPr id="48" name="Group 45"/>
          <p:cNvGrpSpPr>
            <a:grpSpLocks/>
          </p:cNvGrpSpPr>
          <p:nvPr/>
        </p:nvGrpSpPr>
        <p:grpSpPr bwMode="auto">
          <a:xfrm>
            <a:off x="6024563" y="3471863"/>
            <a:ext cx="752475" cy="433387"/>
            <a:chOff x="2255" y="1152"/>
            <a:chExt cx="625" cy="424"/>
          </a:xfrm>
        </p:grpSpPr>
        <p:sp>
          <p:nvSpPr>
            <p:cNvPr id="49" name="Oval 46"/>
            <p:cNvSpPr>
              <a:spLocks noChangeArrowheads="1"/>
            </p:cNvSpPr>
            <p:nvPr/>
          </p:nvSpPr>
          <p:spPr bwMode="auto">
            <a:xfrm>
              <a:off x="2544" y="1152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1600">
                  <a:latin typeface="Times New Roman" panose="02020603050405020304" pitchFamily="18" charset="0"/>
                </a:rPr>
                <a:t>19</a:t>
              </a:r>
            </a:p>
          </p:txBody>
        </p:sp>
        <p:sp>
          <p:nvSpPr>
            <p:cNvPr id="50" name="Text Box 47"/>
            <p:cNvSpPr txBox="1">
              <a:spLocks noChangeArrowheads="1"/>
            </p:cNvSpPr>
            <p:nvPr/>
          </p:nvSpPr>
          <p:spPr bwMode="auto">
            <a:xfrm>
              <a:off x="2255" y="1246"/>
              <a:ext cx="351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1600">
                  <a:latin typeface="Times New Roman" panose="02020603050405020304" pitchFamily="18" charset="0"/>
                </a:rPr>
                <a:t>[2]</a:t>
              </a:r>
            </a:p>
          </p:txBody>
        </p:sp>
      </p:grpSp>
      <p:grpSp>
        <p:nvGrpSpPr>
          <p:cNvPr id="51" name="Group 48"/>
          <p:cNvGrpSpPr>
            <a:grpSpLocks/>
          </p:cNvGrpSpPr>
          <p:nvPr/>
        </p:nvGrpSpPr>
        <p:grpSpPr bwMode="auto">
          <a:xfrm>
            <a:off x="7875588" y="3471863"/>
            <a:ext cx="752475" cy="433387"/>
            <a:chOff x="2256" y="1152"/>
            <a:chExt cx="624" cy="424"/>
          </a:xfrm>
        </p:grpSpPr>
        <p:sp>
          <p:nvSpPr>
            <p:cNvPr id="52" name="Oval 49"/>
            <p:cNvSpPr>
              <a:spLocks noChangeArrowheads="1"/>
            </p:cNvSpPr>
            <p:nvPr/>
          </p:nvSpPr>
          <p:spPr bwMode="auto">
            <a:xfrm>
              <a:off x="2544" y="1152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1600">
                  <a:latin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53" name="Text Box 50"/>
            <p:cNvSpPr txBox="1">
              <a:spLocks noChangeArrowheads="1"/>
            </p:cNvSpPr>
            <p:nvPr/>
          </p:nvSpPr>
          <p:spPr bwMode="auto">
            <a:xfrm>
              <a:off x="2256" y="1246"/>
              <a:ext cx="35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1600">
                  <a:latin typeface="Times New Roman" panose="02020603050405020304" pitchFamily="18" charset="0"/>
                </a:rPr>
                <a:t>[3]</a:t>
              </a:r>
            </a:p>
          </p:txBody>
        </p:sp>
      </p:grpSp>
      <p:grpSp>
        <p:nvGrpSpPr>
          <p:cNvPr id="54" name="Group 51"/>
          <p:cNvGrpSpPr>
            <a:grpSpLocks/>
          </p:cNvGrpSpPr>
          <p:nvPr/>
        </p:nvGrpSpPr>
        <p:grpSpPr bwMode="auto">
          <a:xfrm>
            <a:off x="5330825" y="4060825"/>
            <a:ext cx="752475" cy="433388"/>
            <a:chOff x="2256" y="1152"/>
            <a:chExt cx="624" cy="425"/>
          </a:xfrm>
        </p:grpSpPr>
        <p:sp>
          <p:nvSpPr>
            <p:cNvPr id="55" name="Oval 52"/>
            <p:cNvSpPr>
              <a:spLocks noChangeArrowheads="1"/>
            </p:cNvSpPr>
            <p:nvPr/>
          </p:nvSpPr>
          <p:spPr bwMode="auto">
            <a:xfrm>
              <a:off x="2544" y="1152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1600">
                  <a:latin typeface="Times New Roman" panose="02020603050405020304" pitchFamily="18" charset="0"/>
                </a:rPr>
                <a:t>15</a:t>
              </a:r>
            </a:p>
          </p:txBody>
        </p:sp>
        <p:sp>
          <p:nvSpPr>
            <p:cNvPr id="56" name="Text Box 53"/>
            <p:cNvSpPr txBox="1">
              <a:spLocks noChangeArrowheads="1"/>
            </p:cNvSpPr>
            <p:nvPr/>
          </p:nvSpPr>
          <p:spPr bwMode="auto">
            <a:xfrm>
              <a:off x="2256" y="1247"/>
              <a:ext cx="35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1600">
                  <a:latin typeface="Times New Roman" panose="02020603050405020304" pitchFamily="18" charset="0"/>
                </a:rPr>
                <a:t>[4]</a:t>
              </a:r>
            </a:p>
          </p:txBody>
        </p:sp>
      </p:grpSp>
      <p:grpSp>
        <p:nvGrpSpPr>
          <p:cNvPr id="57" name="Group 54"/>
          <p:cNvGrpSpPr>
            <a:grpSpLocks/>
          </p:cNvGrpSpPr>
          <p:nvPr/>
        </p:nvGrpSpPr>
        <p:grpSpPr bwMode="auto">
          <a:xfrm>
            <a:off x="6661150" y="4060825"/>
            <a:ext cx="752475" cy="433388"/>
            <a:chOff x="2256" y="1152"/>
            <a:chExt cx="624" cy="425"/>
          </a:xfrm>
        </p:grpSpPr>
        <p:sp>
          <p:nvSpPr>
            <p:cNvPr id="58" name="Oval 55"/>
            <p:cNvSpPr>
              <a:spLocks noChangeArrowheads="1"/>
            </p:cNvSpPr>
            <p:nvPr/>
          </p:nvSpPr>
          <p:spPr bwMode="auto">
            <a:xfrm>
              <a:off x="2544" y="1152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160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59" name="Text Box 56"/>
            <p:cNvSpPr txBox="1">
              <a:spLocks noChangeArrowheads="1"/>
            </p:cNvSpPr>
            <p:nvPr/>
          </p:nvSpPr>
          <p:spPr bwMode="auto">
            <a:xfrm>
              <a:off x="2256" y="1247"/>
              <a:ext cx="35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1600">
                  <a:latin typeface="Times New Roman" panose="02020603050405020304" pitchFamily="18" charset="0"/>
                </a:rPr>
                <a:t>[5]</a:t>
              </a:r>
            </a:p>
          </p:txBody>
        </p:sp>
      </p:grpSp>
      <p:grpSp>
        <p:nvGrpSpPr>
          <p:cNvPr id="60" name="Group 57"/>
          <p:cNvGrpSpPr>
            <a:grpSpLocks/>
          </p:cNvGrpSpPr>
          <p:nvPr/>
        </p:nvGrpSpPr>
        <p:grpSpPr bwMode="auto">
          <a:xfrm>
            <a:off x="7354888" y="4060825"/>
            <a:ext cx="752475" cy="433388"/>
            <a:chOff x="2255" y="1152"/>
            <a:chExt cx="625" cy="425"/>
          </a:xfrm>
        </p:grpSpPr>
        <p:sp>
          <p:nvSpPr>
            <p:cNvPr id="61" name="Oval 58"/>
            <p:cNvSpPr>
              <a:spLocks noChangeArrowheads="1"/>
            </p:cNvSpPr>
            <p:nvPr/>
          </p:nvSpPr>
          <p:spPr bwMode="auto">
            <a:xfrm>
              <a:off x="2544" y="1152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16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62" name="Text Box 59"/>
            <p:cNvSpPr txBox="1">
              <a:spLocks noChangeArrowheads="1"/>
            </p:cNvSpPr>
            <p:nvPr/>
          </p:nvSpPr>
          <p:spPr bwMode="auto">
            <a:xfrm>
              <a:off x="2255" y="1247"/>
              <a:ext cx="351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1600">
                  <a:latin typeface="Times New Roman" panose="02020603050405020304" pitchFamily="18" charset="0"/>
                </a:rPr>
                <a:t>[6]</a:t>
              </a:r>
            </a:p>
          </p:txBody>
        </p:sp>
      </p:grpSp>
      <p:grpSp>
        <p:nvGrpSpPr>
          <p:cNvPr id="63" name="Group 60"/>
          <p:cNvGrpSpPr>
            <a:grpSpLocks/>
          </p:cNvGrpSpPr>
          <p:nvPr/>
        </p:nvGrpSpPr>
        <p:grpSpPr bwMode="auto">
          <a:xfrm>
            <a:off x="8685213" y="4011613"/>
            <a:ext cx="752475" cy="433387"/>
            <a:chOff x="2256" y="1152"/>
            <a:chExt cx="624" cy="425"/>
          </a:xfrm>
        </p:grpSpPr>
        <p:sp>
          <p:nvSpPr>
            <p:cNvPr id="64" name="Oval 61"/>
            <p:cNvSpPr>
              <a:spLocks noChangeArrowheads="1"/>
            </p:cNvSpPr>
            <p:nvPr/>
          </p:nvSpPr>
          <p:spPr bwMode="auto">
            <a:xfrm>
              <a:off x="2544" y="1152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1600">
                  <a:latin typeface="Times New Roman" panose="02020603050405020304" pitchFamily="18" charset="0"/>
                </a:rPr>
                <a:t>48</a:t>
              </a:r>
            </a:p>
          </p:txBody>
        </p:sp>
        <p:sp>
          <p:nvSpPr>
            <p:cNvPr id="65" name="Text Box 62"/>
            <p:cNvSpPr txBox="1">
              <a:spLocks noChangeArrowheads="1"/>
            </p:cNvSpPr>
            <p:nvPr/>
          </p:nvSpPr>
          <p:spPr bwMode="auto">
            <a:xfrm>
              <a:off x="2256" y="1247"/>
              <a:ext cx="35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1600">
                  <a:latin typeface="Times New Roman" panose="02020603050405020304" pitchFamily="18" charset="0"/>
                </a:rPr>
                <a:t>[7]</a:t>
              </a:r>
            </a:p>
          </p:txBody>
        </p:sp>
      </p:grpSp>
      <p:grpSp>
        <p:nvGrpSpPr>
          <p:cNvPr id="66" name="Group 63"/>
          <p:cNvGrpSpPr>
            <a:grpSpLocks/>
          </p:cNvGrpSpPr>
          <p:nvPr/>
        </p:nvGrpSpPr>
        <p:grpSpPr bwMode="auto">
          <a:xfrm>
            <a:off x="4637088" y="4648200"/>
            <a:ext cx="752475" cy="433388"/>
            <a:chOff x="2256" y="1152"/>
            <a:chExt cx="624" cy="425"/>
          </a:xfrm>
        </p:grpSpPr>
        <p:sp>
          <p:nvSpPr>
            <p:cNvPr id="67" name="Oval 64"/>
            <p:cNvSpPr>
              <a:spLocks noChangeArrowheads="1"/>
            </p:cNvSpPr>
            <p:nvPr/>
          </p:nvSpPr>
          <p:spPr bwMode="auto">
            <a:xfrm>
              <a:off x="2544" y="1152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1600">
                  <a:latin typeface="Times New Roman" panose="02020603050405020304" pitchFamily="18" charset="0"/>
                </a:rPr>
                <a:t>59</a:t>
              </a:r>
            </a:p>
          </p:txBody>
        </p:sp>
        <p:sp>
          <p:nvSpPr>
            <p:cNvPr id="68" name="Text Box 65"/>
            <p:cNvSpPr txBox="1">
              <a:spLocks noChangeArrowheads="1"/>
            </p:cNvSpPr>
            <p:nvPr/>
          </p:nvSpPr>
          <p:spPr bwMode="auto">
            <a:xfrm>
              <a:off x="2256" y="1247"/>
              <a:ext cx="35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1600">
                  <a:latin typeface="Times New Roman" panose="02020603050405020304" pitchFamily="18" charset="0"/>
                </a:rPr>
                <a:t>[8]</a:t>
              </a:r>
            </a:p>
          </p:txBody>
        </p:sp>
      </p:grpSp>
      <p:sp>
        <p:nvSpPr>
          <p:cNvPr id="69" name="Oval 66"/>
          <p:cNvSpPr>
            <a:spLocks noChangeArrowheads="1"/>
          </p:cNvSpPr>
          <p:nvPr/>
        </p:nvSpPr>
        <p:spPr bwMode="auto">
          <a:xfrm>
            <a:off x="6083300" y="4648200"/>
            <a:ext cx="404813" cy="3429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1600">
                <a:latin typeface="Times New Roman" panose="02020603050405020304" pitchFamily="18" charset="0"/>
              </a:rPr>
              <a:t>61</a:t>
            </a:r>
          </a:p>
        </p:txBody>
      </p:sp>
      <p:sp>
        <p:nvSpPr>
          <p:cNvPr id="70" name="Text Box 67"/>
          <p:cNvSpPr txBox="1">
            <a:spLocks noChangeArrowheads="1"/>
          </p:cNvSpPr>
          <p:nvPr/>
        </p:nvSpPr>
        <p:spPr bwMode="auto">
          <a:xfrm>
            <a:off x="5735638" y="4745038"/>
            <a:ext cx="422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600">
                <a:latin typeface="Times New Roman" panose="02020603050405020304" pitchFamily="18" charset="0"/>
              </a:rPr>
              <a:t>[9]</a:t>
            </a:r>
          </a:p>
        </p:txBody>
      </p:sp>
      <p:sp>
        <p:nvSpPr>
          <p:cNvPr id="71" name="Oval 68"/>
          <p:cNvSpPr>
            <a:spLocks noChangeArrowheads="1"/>
          </p:cNvSpPr>
          <p:nvPr/>
        </p:nvSpPr>
        <p:spPr bwMode="auto">
          <a:xfrm>
            <a:off x="6950075" y="4648200"/>
            <a:ext cx="404813" cy="3429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1600">
                <a:latin typeface="Times New Roman" panose="02020603050405020304" pitchFamily="18" charset="0"/>
              </a:rPr>
              <a:t>77</a:t>
            </a:r>
          </a:p>
        </p:txBody>
      </p:sp>
      <p:sp>
        <p:nvSpPr>
          <p:cNvPr id="72" name="Text Box 69"/>
          <p:cNvSpPr txBox="1">
            <a:spLocks noChangeArrowheads="1"/>
          </p:cNvSpPr>
          <p:nvPr/>
        </p:nvSpPr>
        <p:spPr bwMode="auto">
          <a:xfrm>
            <a:off x="6488113" y="4745038"/>
            <a:ext cx="523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600">
                <a:latin typeface="Times New Roman" panose="02020603050405020304" pitchFamily="18" charset="0"/>
              </a:rPr>
              <a:t>[10]</a:t>
            </a:r>
          </a:p>
        </p:txBody>
      </p:sp>
      <p:cxnSp>
        <p:nvCxnSpPr>
          <p:cNvPr id="73" name="AutoShape 70"/>
          <p:cNvCxnSpPr>
            <a:cxnSpLocks noChangeShapeType="1"/>
            <a:stCxn id="46" idx="3"/>
            <a:endCxn id="49" idx="7"/>
          </p:cNvCxnSpPr>
          <p:nvPr/>
        </p:nvCxnSpPr>
        <p:spPr bwMode="auto">
          <a:xfrm flipH="1">
            <a:off x="6718300" y="3225800"/>
            <a:ext cx="638175" cy="2968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" name="AutoShape 71"/>
          <p:cNvCxnSpPr>
            <a:cxnSpLocks noChangeShapeType="1"/>
            <a:stCxn id="46" idx="5"/>
            <a:endCxn id="52" idx="1"/>
          </p:cNvCxnSpPr>
          <p:nvPr/>
        </p:nvCxnSpPr>
        <p:spPr bwMode="auto">
          <a:xfrm>
            <a:off x="7643813" y="3225800"/>
            <a:ext cx="638175" cy="2968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5" name="AutoShape 72"/>
          <p:cNvCxnSpPr>
            <a:cxnSpLocks noChangeShapeType="1"/>
            <a:stCxn id="49" idx="3"/>
            <a:endCxn id="55" idx="7"/>
          </p:cNvCxnSpPr>
          <p:nvPr/>
        </p:nvCxnSpPr>
        <p:spPr bwMode="auto">
          <a:xfrm flipH="1">
            <a:off x="6024563" y="3763963"/>
            <a:ext cx="406400" cy="3476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6" name="AutoShape 73"/>
          <p:cNvCxnSpPr>
            <a:cxnSpLocks noChangeShapeType="1"/>
            <a:stCxn id="49" idx="5"/>
            <a:endCxn id="58" idx="1"/>
          </p:cNvCxnSpPr>
          <p:nvPr/>
        </p:nvCxnSpPr>
        <p:spPr bwMode="auto">
          <a:xfrm>
            <a:off x="6718300" y="3763963"/>
            <a:ext cx="349250" cy="3476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7" name="AutoShape 74"/>
          <p:cNvCxnSpPr>
            <a:cxnSpLocks noChangeShapeType="1"/>
            <a:stCxn id="55" idx="3"/>
            <a:endCxn id="67" idx="7"/>
          </p:cNvCxnSpPr>
          <p:nvPr/>
        </p:nvCxnSpPr>
        <p:spPr bwMode="auto">
          <a:xfrm flipH="1">
            <a:off x="5330825" y="4352925"/>
            <a:ext cx="406400" cy="346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8" name="AutoShape 75"/>
          <p:cNvCxnSpPr>
            <a:cxnSpLocks noChangeShapeType="1"/>
            <a:stCxn id="55" idx="5"/>
            <a:endCxn id="69" idx="0"/>
          </p:cNvCxnSpPr>
          <p:nvPr/>
        </p:nvCxnSpPr>
        <p:spPr bwMode="auto">
          <a:xfrm>
            <a:off x="6024563" y="4352925"/>
            <a:ext cx="261937" cy="295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9" name="AutoShape 76"/>
          <p:cNvCxnSpPr>
            <a:cxnSpLocks noChangeShapeType="1"/>
          </p:cNvCxnSpPr>
          <p:nvPr/>
        </p:nvCxnSpPr>
        <p:spPr bwMode="auto">
          <a:xfrm flipH="1">
            <a:off x="7124700" y="4403725"/>
            <a:ext cx="115888" cy="244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0" name="AutoShape 77"/>
          <p:cNvCxnSpPr>
            <a:cxnSpLocks noChangeShapeType="1"/>
            <a:stCxn id="52" idx="3"/>
            <a:endCxn id="61" idx="7"/>
          </p:cNvCxnSpPr>
          <p:nvPr/>
        </p:nvCxnSpPr>
        <p:spPr bwMode="auto">
          <a:xfrm flipH="1">
            <a:off x="8048625" y="3763963"/>
            <a:ext cx="233363" cy="3476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1" name="AutoShape 78"/>
          <p:cNvCxnSpPr>
            <a:cxnSpLocks noChangeShapeType="1"/>
            <a:stCxn id="52" idx="5"/>
            <a:endCxn id="64" idx="0"/>
          </p:cNvCxnSpPr>
          <p:nvPr/>
        </p:nvCxnSpPr>
        <p:spPr bwMode="auto">
          <a:xfrm>
            <a:off x="8569325" y="3763963"/>
            <a:ext cx="666750" cy="2476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" name="Text Box 79"/>
          <p:cNvSpPr txBox="1">
            <a:spLocks noChangeArrowheads="1"/>
          </p:cNvSpPr>
          <p:nvPr/>
        </p:nvSpPr>
        <p:spPr bwMode="auto">
          <a:xfrm>
            <a:off x="4111625" y="3162300"/>
            <a:ext cx="522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>
                <a:latin typeface="Times New Roman" panose="02020603050405020304" pitchFamily="18" charset="0"/>
              </a:rPr>
              <a:t>(c)</a:t>
            </a:r>
          </a:p>
        </p:txBody>
      </p:sp>
      <p:sp>
        <p:nvSpPr>
          <p:cNvPr id="83" name="Text Box 80"/>
          <p:cNvSpPr txBox="1">
            <a:spLocks noChangeArrowheads="1"/>
          </p:cNvSpPr>
          <p:nvPr/>
        </p:nvSpPr>
        <p:spPr bwMode="auto">
          <a:xfrm>
            <a:off x="6754813" y="5108575"/>
            <a:ext cx="539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>
                <a:latin typeface="Times New Roman" panose="02020603050405020304" pitchFamily="18" charset="0"/>
              </a:rPr>
              <a:t>(d)</a:t>
            </a:r>
          </a:p>
        </p:txBody>
      </p:sp>
      <p:sp>
        <p:nvSpPr>
          <p:cNvPr id="84" name="Line 81"/>
          <p:cNvSpPr>
            <a:spLocks noChangeShapeType="1"/>
          </p:cNvSpPr>
          <p:nvPr/>
        </p:nvSpPr>
        <p:spPr bwMode="auto">
          <a:xfrm>
            <a:off x="1536700" y="2663825"/>
            <a:ext cx="6248400" cy="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" name="Line 82"/>
          <p:cNvSpPr>
            <a:spLocks noChangeShapeType="1"/>
          </p:cNvSpPr>
          <p:nvPr/>
        </p:nvSpPr>
        <p:spPr bwMode="auto">
          <a:xfrm>
            <a:off x="4484688" y="4533900"/>
            <a:ext cx="4038600" cy="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" name="Line 83"/>
          <p:cNvSpPr>
            <a:spLocks noChangeShapeType="1"/>
          </p:cNvSpPr>
          <p:nvPr/>
        </p:nvSpPr>
        <p:spPr bwMode="auto">
          <a:xfrm flipV="1">
            <a:off x="8523288" y="3086100"/>
            <a:ext cx="762000" cy="14478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" name="Oval 84"/>
          <p:cNvSpPr>
            <a:spLocks noChangeArrowheads="1"/>
          </p:cNvSpPr>
          <p:nvPr/>
        </p:nvSpPr>
        <p:spPr bwMode="auto">
          <a:xfrm>
            <a:off x="4941888" y="4610100"/>
            <a:ext cx="404812" cy="3429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1600">
                <a:latin typeface="Times New Roman" panose="02020603050405020304" pitchFamily="18" charset="0"/>
              </a:rPr>
              <a:t>59</a:t>
            </a:r>
          </a:p>
        </p:txBody>
      </p:sp>
      <p:sp>
        <p:nvSpPr>
          <p:cNvPr id="88" name="Oval 85"/>
          <p:cNvSpPr>
            <a:spLocks noChangeArrowheads="1"/>
          </p:cNvSpPr>
          <p:nvPr/>
        </p:nvSpPr>
        <p:spPr bwMode="auto">
          <a:xfrm>
            <a:off x="3365500" y="2740025"/>
            <a:ext cx="404813" cy="3429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1600">
                <a:latin typeface="Times New Roman" panose="02020603050405020304" pitchFamily="18" charset="0"/>
              </a:rPr>
              <a:t>61</a:t>
            </a:r>
          </a:p>
        </p:txBody>
      </p:sp>
      <p:sp>
        <p:nvSpPr>
          <p:cNvPr id="89" name="Oval 86"/>
          <p:cNvSpPr>
            <a:spLocks noChangeArrowheads="1"/>
          </p:cNvSpPr>
          <p:nvPr/>
        </p:nvSpPr>
        <p:spPr bwMode="auto">
          <a:xfrm>
            <a:off x="2298700" y="2740025"/>
            <a:ext cx="404813" cy="3429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1600">
                <a:latin typeface="Times New Roman" panose="02020603050405020304" pitchFamily="18" charset="0"/>
              </a:rPr>
              <a:t>59</a:t>
            </a:r>
          </a:p>
        </p:txBody>
      </p:sp>
      <p:sp>
        <p:nvSpPr>
          <p:cNvPr id="90" name="Oval 87"/>
          <p:cNvSpPr>
            <a:spLocks noChangeArrowheads="1"/>
          </p:cNvSpPr>
          <p:nvPr/>
        </p:nvSpPr>
        <p:spPr bwMode="auto">
          <a:xfrm>
            <a:off x="9056688" y="4000500"/>
            <a:ext cx="404812" cy="3429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1600">
                <a:latin typeface="Times New Roman" panose="02020603050405020304" pitchFamily="18" charset="0"/>
              </a:rPr>
              <a:t>48</a:t>
            </a:r>
          </a:p>
        </p:txBody>
      </p:sp>
    </p:spTree>
    <p:extLst>
      <p:ext uri="{BB962C8B-B14F-4D97-AF65-F5344CB8AC3E}">
        <p14:creationId xmlns:p14="http://schemas.microsoft.com/office/powerpoint/2010/main" val="8917278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35100" y="0"/>
            <a:ext cx="8229600" cy="822325"/>
          </a:xfrm>
        </p:spPr>
        <p:txBody>
          <a:bodyPr/>
          <a:lstStyle/>
          <a:p>
            <a:r>
              <a:rPr lang="en-US" altLang="zh-CN" dirty="0">
                <a:solidFill>
                  <a:srgbClr val="00B050"/>
                </a:solidFill>
              </a:rPr>
              <a:t>Heap Sort</a:t>
            </a:r>
            <a:endParaRPr lang="en-US" altLang="zh-TW" dirty="0">
              <a:solidFill>
                <a:srgbClr val="00B050"/>
              </a:solidFill>
            </a:endParaRPr>
          </a:p>
        </p:txBody>
      </p:sp>
      <p:grpSp>
        <p:nvGrpSpPr>
          <p:cNvPr id="7" name="Group 88"/>
          <p:cNvGrpSpPr>
            <a:grpSpLocks/>
          </p:cNvGrpSpPr>
          <p:nvPr/>
        </p:nvGrpSpPr>
        <p:grpSpPr bwMode="auto">
          <a:xfrm>
            <a:off x="4281488" y="1050925"/>
            <a:ext cx="752475" cy="433388"/>
            <a:chOff x="2256" y="1152"/>
            <a:chExt cx="624" cy="425"/>
          </a:xfrm>
        </p:grpSpPr>
        <p:sp>
          <p:nvSpPr>
            <p:cNvPr id="8" name="Oval 89"/>
            <p:cNvSpPr>
              <a:spLocks noChangeArrowheads="1"/>
            </p:cNvSpPr>
            <p:nvPr/>
          </p:nvSpPr>
          <p:spPr bwMode="auto">
            <a:xfrm>
              <a:off x="2544" y="1152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CN" sz="1600">
                  <a:latin typeface="Times New Roman" panose="02020603050405020304" pitchFamily="18" charset="0"/>
                </a:rPr>
                <a:t>19</a:t>
              </a:r>
              <a:endParaRPr lang="en-US" altLang="zh-TW" sz="1600">
                <a:latin typeface="Times New Roman" panose="02020603050405020304" pitchFamily="18" charset="0"/>
              </a:endParaRPr>
            </a:p>
          </p:txBody>
        </p:sp>
        <p:sp>
          <p:nvSpPr>
            <p:cNvPr id="9" name="Text Box 90"/>
            <p:cNvSpPr txBox="1">
              <a:spLocks noChangeArrowheads="1"/>
            </p:cNvSpPr>
            <p:nvPr/>
          </p:nvSpPr>
          <p:spPr bwMode="auto">
            <a:xfrm>
              <a:off x="2256" y="1247"/>
              <a:ext cx="35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1600">
                  <a:latin typeface="Times New Roman" panose="02020603050405020304" pitchFamily="18" charset="0"/>
                </a:rPr>
                <a:t>[1]</a:t>
              </a:r>
            </a:p>
          </p:txBody>
        </p:sp>
      </p:grpSp>
      <p:grpSp>
        <p:nvGrpSpPr>
          <p:cNvPr id="10" name="Group 91"/>
          <p:cNvGrpSpPr>
            <a:grpSpLocks/>
          </p:cNvGrpSpPr>
          <p:nvPr/>
        </p:nvGrpSpPr>
        <p:grpSpPr bwMode="auto">
          <a:xfrm>
            <a:off x="3355975" y="1589088"/>
            <a:ext cx="752475" cy="433387"/>
            <a:chOff x="2255" y="1152"/>
            <a:chExt cx="625" cy="424"/>
          </a:xfrm>
        </p:grpSpPr>
        <p:sp>
          <p:nvSpPr>
            <p:cNvPr id="11" name="Oval 92"/>
            <p:cNvSpPr>
              <a:spLocks noChangeArrowheads="1"/>
            </p:cNvSpPr>
            <p:nvPr/>
          </p:nvSpPr>
          <p:spPr bwMode="auto">
            <a:xfrm>
              <a:off x="2544" y="1152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CN" sz="1600">
                  <a:latin typeface="Times New Roman" panose="02020603050405020304" pitchFamily="18" charset="0"/>
                </a:rPr>
                <a:t>15</a:t>
              </a:r>
              <a:endParaRPr lang="en-US" altLang="zh-TW" sz="1600">
                <a:latin typeface="Times New Roman" panose="02020603050405020304" pitchFamily="18" charset="0"/>
              </a:endParaRPr>
            </a:p>
          </p:txBody>
        </p:sp>
        <p:sp>
          <p:nvSpPr>
            <p:cNvPr id="12" name="Text Box 93"/>
            <p:cNvSpPr txBox="1">
              <a:spLocks noChangeArrowheads="1"/>
            </p:cNvSpPr>
            <p:nvPr/>
          </p:nvSpPr>
          <p:spPr bwMode="auto">
            <a:xfrm>
              <a:off x="2255" y="1246"/>
              <a:ext cx="351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1600">
                  <a:latin typeface="Times New Roman" panose="02020603050405020304" pitchFamily="18" charset="0"/>
                </a:rPr>
                <a:t>[2]</a:t>
              </a:r>
            </a:p>
          </p:txBody>
        </p:sp>
      </p:grpSp>
      <p:grpSp>
        <p:nvGrpSpPr>
          <p:cNvPr id="13" name="Group 94"/>
          <p:cNvGrpSpPr>
            <a:grpSpLocks/>
          </p:cNvGrpSpPr>
          <p:nvPr/>
        </p:nvGrpSpPr>
        <p:grpSpPr bwMode="auto">
          <a:xfrm>
            <a:off x="5207000" y="1589088"/>
            <a:ext cx="752475" cy="433387"/>
            <a:chOff x="2256" y="1152"/>
            <a:chExt cx="624" cy="424"/>
          </a:xfrm>
        </p:grpSpPr>
        <p:sp>
          <p:nvSpPr>
            <p:cNvPr id="14" name="Oval 95"/>
            <p:cNvSpPr>
              <a:spLocks noChangeArrowheads="1"/>
            </p:cNvSpPr>
            <p:nvPr/>
          </p:nvSpPr>
          <p:spPr bwMode="auto">
            <a:xfrm>
              <a:off x="2544" y="1152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CN" sz="1600">
                  <a:latin typeface="Times New Roman" panose="02020603050405020304" pitchFamily="18" charset="0"/>
                </a:rPr>
                <a:t>11</a:t>
              </a:r>
              <a:endParaRPr lang="en-US" altLang="zh-TW" sz="1600">
                <a:latin typeface="Times New Roman" panose="02020603050405020304" pitchFamily="18" charset="0"/>
              </a:endParaRPr>
            </a:p>
          </p:txBody>
        </p:sp>
        <p:sp>
          <p:nvSpPr>
            <p:cNvPr id="15" name="Text Box 96"/>
            <p:cNvSpPr txBox="1">
              <a:spLocks noChangeArrowheads="1"/>
            </p:cNvSpPr>
            <p:nvPr/>
          </p:nvSpPr>
          <p:spPr bwMode="auto">
            <a:xfrm>
              <a:off x="2256" y="1246"/>
              <a:ext cx="35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1600">
                  <a:latin typeface="Times New Roman" panose="02020603050405020304" pitchFamily="18" charset="0"/>
                </a:rPr>
                <a:t>[3]</a:t>
              </a:r>
            </a:p>
          </p:txBody>
        </p:sp>
      </p:grpSp>
      <p:grpSp>
        <p:nvGrpSpPr>
          <p:cNvPr id="16" name="Group 97"/>
          <p:cNvGrpSpPr>
            <a:grpSpLocks/>
          </p:cNvGrpSpPr>
          <p:nvPr/>
        </p:nvGrpSpPr>
        <p:grpSpPr bwMode="auto">
          <a:xfrm>
            <a:off x="2662238" y="2178050"/>
            <a:ext cx="752475" cy="433388"/>
            <a:chOff x="2256" y="1152"/>
            <a:chExt cx="624" cy="425"/>
          </a:xfrm>
        </p:grpSpPr>
        <p:sp>
          <p:nvSpPr>
            <p:cNvPr id="17" name="Oval 98"/>
            <p:cNvSpPr>
              <a:spLocks noChangeArrowheads="1"/>
            </p:cNvSpPr>
            <p:nvPr/>
          </p:nvSpPr>
          <p:spPr bwMode="auto">
            <a:xfrm>
              <a:off x="2544" y="1152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CN" sz="1600">
                  <a:latin typeface="Times New Roman" panose="02020603050405020304" pitchFamily="18" charset="0"/>
                </a:rPr>
                <a:t>1</a:t>
              </a:r>
              <a:endParaRPr lang="en-US" altLang="zh-TW" sz="1600">
                <a:latin typeface="Times New Roman" panose="02020603050405020304" pitchFamily="18" charset="0"/>
              </a:endParaRPr>
            </a:p>
          </p:txBody>
        </p:sp>
        <p:sp>
          <p:nvSpPr>
            <p:cNvPr id="18" name="Text Box 99"/>
            <p:cNvSpPr txBox="1">
              <a:spLocks noChangeArrowheads="1"/>
            </p:cNvSpPr>
            <p:nvPr/>
          </p:nvSpPr>
          <p:spPr bwMode="auto">
            <a:xfrm>
              <a:off x="2256" y="1247"/>
              <a:ext cx="35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1600">
                  <a:latin typeface="Times New Roman" panose="02020603050405020304" pitchFamily="18" charset="0"/>
                </a:rPr>
                <a:t>[4]</a:t>
              </a:r>
            </a:p>
          </p:txBody>
        </p:sp>
      </p:grpSp>
      <p:grpSp>
        <p:nvGrpSpPr>
          <p:cNvPr id="19" name="Group 100"/>
          <p:cNvGrpSpPr>
            <a:grpSpLocks/>
          </p:cNvGrpSpPr>
          <p:nvPr/>
        </p:nvGrpSpPr>
        <p:grpSpPr bwMode="auto">
          <a:xfrm>
            <a:off x="3992563" y="2178050"/>
            <a:ext cx="752475" cy="433388"/>
            <a:chOff x="2256" y="1152"/>
            <a:chExt cx="624" cy="425"/>
          </a:xfrm>
        </p:grpSpPr>
        <p:sp>
          <p:nvSpPr>
            <p:cNvPr id="20" name="Oval 101"/>
            <p:cNvSpPr>
              <a:spLocks noChangeArrowheads="1"/>
            </p:cNvSpPr>
            <p:nvPr/>
          </p:nvSpPr>
          <p:spPr bwMode="auto">
            <a:xfrm>
              <a:off x="2544" y="1152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160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21" name="Text Box 102"/>
            <p:cNvSpPr txBox="1">
              <a:spLocks noChangeArrowheads="1"/>
            </p:cNvSpPr>
            <p:nvPr/>
          </p:nvSpPr>
          <p:spPr bwMode="auto">
            <a:xfrm>
              <a:off x="2256" y="1247"/>
              <a:ext cx="35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1600">
                  <a:latin typeface="Times New Roman" panose="02020603050405020304" pitchFamily="18" charset="0"/>
                </a:rPr>
                <a:t>[5]</a:t>
              </a:r>
            </a:p>
          </p:txBody>
        </p:sp>
      </p:grpSp>
      <p:grpSp>
        <p:nvGrpSpPr>
          <p:cNvPr id="22" name="Group 103"/>
          <p:cNvGrpSpPr>
            <a:grpSpLocks/>
          </p:cNvGrpSpPr>
          <p:nvPr/>
        </p:nvGrpSpPr>
        <p:grpSpPr bwMode="auto">
          <a:xfrm>
            <a:off x="4686300" y="2178050"/>
            <a:ext cx="752475" cy="433388"/>
            <a:chOff x="2255" y="1152"/>
            <a:chExt cx="625" cy="425"/>
          </a:xfrm>
        </p:grpSpPr>
        <p:sp>
          <p:nvSpPr>
            <p:cNvPr id="23" name="Oval 104"/>
            <p:cNvSpPr>
              <a:spLocks noChangeArrowheads="1"/>
            </p:cNvSpPr>
            <p:nvPr/>
          </p:nvSpPr>
          <p:spPr bwMode="auto">
            <a:xfrm>
              <a:off x="2544" y="1152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CN" sz="1600">
                  <a:latin typeface="Times New Roman" panose="02020603050405020304" pitchFamily="18" charset="0"/>
                </a:rPr>
                <a:t>26</a:t>
              </a:r>
              <a:endParaRPr lang="en-US" altLang="zh-TW" sz="1600">
                <a:latin typeface="Times New Roman" panose="02020603050405020304" pitchFamily="18" charset="0"/>
              </a:endParaRPr>
            </a:p>
          </p:txBody>
        </p:sp>
        <p:sp>
          <p:nvSpPr>
            <p:cNvPr id="24" name="Text Box 105"/>
            <p:cNvSpPr txBox="1">
              <a:spLocks noChangeArrowheads="1"/>
            </p:cNvSpPr>
            <p:nvPr/>
          </p:nvSpPr>
          <p:spPr bwMode="auto">
            <a:xfrm>
              <a:off x="2255" y="1247"/>
              <a:ext cx="351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1600">
                  <a:latin typeface="Times New Roman" panose="02020603050405020304" pitchFamily="18" charset="0"/>
                </a:rPr>
                <a:t>[6]</a:t>
              </a:r>
            </a:p>
          </p:txBody>
        </p:sp>
      </p:grpSp>
      <p:grpSp>
        <p:nvGrpSpPr>
          <p:cNvPr id="25" name="Group 106"/>
          <p:cNvGrpSpPr>
            <a:grpSpLocks/>
          </p:cNvGrpSpPr>
          <p:nvPr/>
        </p:nvGrpSpPr>
        <p:grpSpPr bwMode="auto">
          <a:xfrm>
            <a:off x="6016625" y="2128838"/>
            <a:ext cx="752475" cy="433387"/>
            <a:chOff x="2256" y="1152"/>
            <a:chExt cx="624" cy="425"/>
          </a:xfrm>
        </p:grpSpPr>
        <p:sp>
          <p:nvSpPr>
            <p:cNvPr id="26" name="Oval 107"/>
            <p:cNvSpPr>
              <a:spLocks noChangeArrowheads="1"/>
            </p:cNvSpPr>
            <p:nvPr/>
          </p:nvSpPr>
          <p:spPr bwMode="auto">
            <a:xfrm>
              <a:off x="2544" y="1152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16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7" name="Text Box 108"/>
            <p:cNvSpPr txBox="1">
              <a:spLocks noChangeArrowheads="1"/>
            </p:cNvSpPr>
            <p:nvPr/>
          </p:nvSpPr>
          <p:spPr bwMode="auto">
            <a:xfrm>
              <a:off x="2256" y="1247"/>
              <a:ext cx="35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1600">
                  <a:latin typeface="Times New Roman" panose="02020603050405020304" pitchFamily="18" charset="0"/>
                </a:rPr>
                <a:t>[7]</a:t>
              </a:r>
            </a:p>
          </p:txBody>
        </p:sp>
      </p:grpSp>
      <p:grpSp>
        <p:nvGrpSpPr>
          <p:cNvPr id="28" name="Group 109"/>
          <p:cNvGrpSpPr>
            <a:grpSpLocks/>
          </p:cNvGrpSpPr>
          <p:nvPr/>
        </p:nvGrpSpPr>
        <p:grpSpPr bwMode="auto">
          <a:xfrm>
            <a:off x="1968500" y="2727325"/>
            <a:ext cx="752475" cy="433388"/>
            <a:chOff x="2256" y="1152"/>
            <a:chExt cx="624" cy="425"/>
          </a:xfrm>
        </p:grpSpPr>
        <p:sp>
          <p:nvSpPr>
            <p:cNvPr id="29" name="Oval 110"/>
            <p:cNvSpPr>
              <a:spLocks noChangeArrowheads="1"/>
            </p:cNvSpPr>
            <p:nvPr/>
          </p:nvSpPr>
          <p:spPr bwMode="auto">
            <a:xfrm>
              <a:off x="2544" y="1152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1600">
                  <a:latin typeface="Times New Roman" panose="02020603050405020304" pitchFamily="18" charset="0"/>
                </a:rPr>
                <a:t>59</a:t>
              </a:r>
            </a:p>
          </p:txBody>
        </p:sp>
        <p:sp>
          <p:nvSpPr>
            <p:cNvPr id="30" name="Text Box 111"/>
            <p:cNvSpPr txBox="1">
              <a:spLocks noChangeArrowheads="1"/>
            </p:cNvSpPr>
            <p:nvPr/>
          </p:nvSpPr>
          <p:spPr bwMode="auto">
            <a:xfrm>
              <a:off x="2256" y="1247"/>
              <a:ext cx="35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1600">
                  <a:latin typeface="Times New Roman" panose="02020603050405020304" pitchFamily="18" charset="0"/>
                </a:rPr>
                <a:t>[8]</a:t>
              </a:r>
            </a:p>
          </p:txBody>
        </p:sp>
      </p:grpSp>
      <p:grpSp>
        <p:nvGrpSpPr>
          <p:cNvPr id="31" name="Group 112"/>
          <p:cNvGrpSpPr>
            <a:grpSpLocks/>
          </p:cNvGrpSpPr>
          <p:nvPr/>
        </p:nvGrpSpPr>
        <p:grpSpPr bwMode="auto">
          <a:xfrm>
            <a:off x="3035300" y="2727325"/>
            <a:ext cx="752475" cy="433388"/>
            <a:chOff x="2256" y="1152"/>
            <a:chExt cx="624" cy="425"/>
          </a:xfrm>
        </p:grpSpPr>
        <p:sp>
          <p:nvSpPr>
            <p:cNvPr id="32" name="Oval 113"/>
            <p:cNvSpPr>
              <a:spLocks noChangeArrowheads="1"/>
            </p:cNvSpPr>
            <p:nvPr/>
          </p:nvSpPr>
          <p:spPr bwMode="auto">
            <a:xfrm>
              <a:off x="2544" y="1152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1600">
                  <a:latin typeface="Times New Roman" panose="02020603050405020304" pitchFamily="18" charset="0"/>
                </a:rPr>
                <a:t>61</a:t>
              </a:r>
            </a:p>
          </p:txBody>
        </p:sp>
        <p:sp>
          <p:nvSpPr>
            <p:cNvPr id="33" name="Text Box 114"/>
            <p:cNvSpPr txBox="1">
              <a:spLocks noChangeArrowheads="1"/>
            </p:cNvSpPr>
            <p:nvPr/>
          </p:nvSpPr>
          <p:spPr bwMode="auto">
            <a:xfrm>
              <a:off x="2256" y="1247"/>
              <a:ext cx="35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1600">
                  <a:latin typeface="Times New Roman" panose="02020603050405020304" pitchFamily="18" charset="0"/>
                </a:rPr>
                <a:t>[9]</a:t>
              </a:r>
            </a:p>
          </p:txBody>
        </p:sp>
      </p:grpSp>
      <p:sp>
        <p:nvSpPr>
          <p:cNvPr id="34" name="Oval 115"/>
          <p:cNvSpPr>
            <a:spLocks noChangeArrowheads="1"/>
          </p:cNvSpPr>
          <p:nvPr/>
        </p:nvSpPr>
        <p:spPr bwMode="auto">
          <a:xfrm>
            <a:off x="4281488" y="2765425"/>
            <a:ext cx="404812" cy="3429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1600">
                <a:latin typeface="Times New Roman" panose="02020603050405020304" pitchFamily="18" charset="0"/>
              </a:rPr>
              <a:t>77</a:t>
            </a:r>
          </a:p>
        </p:txBody>
      </p:sp>
      <p:sp>
        <p:nvSpPr>
          <p:cNvPr id="35" name="Text Box 116"/>
          <p:cNvSpPr txBox="1">
            <a:spLocks noChangeArrowheads="1"/>
          </p:cNvSpPr>
          <p:nvPr/>
        </p:nvSpPr>
        <p:spPr bwMode="auto">
          <a:xfrm>
            <a:off x="3819525" y="2862263"/>
            <a:ext cx="523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600">
                <a:latin typeface="Times New Roman" panose="02020603050405020304" pitchFamily="18" charset="0"/>
              </a:rPr>
              <a:t>[10]</a:t>
            </a:r>
          </a:p>
        </p:txBody>
      </p:sp>
      <p:cxnSp>
        <p:nvCxnSpPr>
          <p:cNvPr id="36" name="AutoShape 117"/>
          <p:cNvCxnSpPr>
            <a:cxnSpLocks noChangeShapeType="1"/>
            <a:stCxn id="8" idx="3"/>
            <a:endCxn id="11" idx="7"/>
          </p:cNvCxnSpPr>
          <p:nvPr/>
        </p:nvCxnSpPr>
        <p:spPr bwMode="auto">
          <a:xfrm flipH="1">
            <a:off x="4049713" y="1343025"/>
            <a:ext cx="638175" cy="2968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" name="AutoShape 118"/>
          <p:cNvCxnSpPr>
            <a:cxnSpLocks noChangeShapeType="1"/>
            <a:stCxn id="8" idx="5"/>
            <a:endCxn id="14" idx="1"/>
          </p:cNvCxnSpPr>
          <p:nvPr/>
        </p:nvCxnSpPr>
        <p:spPr bwMode="auto">
          <a:xfrm>
            <a:off x="4975225" y="1343025"/>
            <a:ext cx="638175" cy="2968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AutoShape 119"/>
          <p:cNvCxnSpPr>
            <a:cxnSpLocks noChangeShapeType="1"/>
            <a:stCxn id="11" idx="3"/>
            <a:endCxn id="17" idx="7"/>
          </p:cNvCxnSpPr>
          <p:nvPr/>
        </p:nvCxnSpPr>
        <p:spPr bwMode="auto">
          <a:xfrm flipH="1">
            <a:off x="3355975" y="1881188"/>
            <a:ext cx="406400" cy="3476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" name="AutoShape 120"/>
          <p:cNvCxnSpPr>
            <a:cxnSpLocks noChangeShapeType="1"/>
            <a:stCxn id="11" idx="5"/>
            <a:endCxn id="20" idx="1"/>
          </p:cNvCxnSpPr>
          <p:nvPr/>
        </p:nvCxnSpPr>
        <p:spPr bwMode="auto">
          <a:xfrm>
            <a:off x="4049713" y="1881188"/>
            <a:ext cx="349250" cy="3476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" name="AutoShape 121"/>
          <p:cNvCxnSpPr>
            <a:cxnSpLocks noChangeShapeType="1"/>
            <a:stCxn id="17" idx="3"/>
            <a:endCxn id="29" idx="7"/>
          </p:cNvCxnSpPr>
          <p:nvPr/>
        </p:nvCxnSpPr>
        <p:spPr bwMode="auto">
          <a:xfrm flipH="1">
            <a:off x="2662238" y="2470150"/>
            <a:ext cx="406400" cy="307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" name="AutoShape 122"/>
          <p:cNvCxnSpPr>
            <a:cxnSpLocks noChangeShapeType="1"/>
            <a:stCxn id="17" idx="5"/>
            <a:endCxn id="32" idx="0"/>
          </p:cNvCxnSpPr>
          <p:nvPr/>
        </p:nvCxnSpPr>
        <p:spPr bwMode="auto">
          <a:xfrm>
            <a:off x="3355975" y="2470150"/>
            <a:ext cx="230188" cy="257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" name="AutoShape 123"/>
          <p:cNvCxnSpPr>
            <a:cxnSpLocks noChangeShapeType="1"/>
          </p:cNvCxnSpPr>
          <p:nvPr/>
        </p:nvCxnSpPr>
        <p:spPr bwMode="auto">
          <a:xfrm flipH="1">
            <a:off x="4456113" y="2520950"/>
            <a:ext cx="115887" cy="244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" name="AutoShape 124"/>
          <p:cNvCxnSpPr>
            <a:cxnSpLocks noChangeShapeType="1"/>
            <a:stCxn id="14" idx="3"/>
            <a:endCxn id="23" idx="7"/>
          </p:cNvCxnSpPr>
          <p:nvPr/>
        </p:nvCxnSpPr>
        <p:spPr bwMode="auto">
          <a:xfrm flipH="1">
            <a:off x="5380038" y="1881188"/>
            <a:ext cx="233362" cy="3476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" name="AutoShape 125"/>
          <p:cNvCxnSpPr>
            <a:cxnSpLocks noChangeShapeType="1"/>
            <a:stCxn id="14" idx="5"/>
            <a:endCxn id="26" idx="0"/>
          </p:cNvCxnSpPr>
          <p:nvPr/>
        </p:nvCxnSpPr>
        <p:spPr bwMode="auto">
          <a:xfrm>
            <a:off x="5900738" y="1881188"/>
            <a:ext cx="666750" cy="2476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5" name="Group 126"/>
          <p:cNvGrpSpPr>
            <a:grpSpLocks/>
          </p:cNvGrpSpPr>
          <p:nvPr/>
        </p:nvGrpSpPr>
        <p:grpSpPr bwMode="auto">
          <a:xfrm>
            <a:off x="7000875" y="2921000"/>
            <a:ext cx="752475" cy="433388"/>
            <a:chOff x="2256" y="1152"/>
            <a:chExt cx="624" cy="425"/>
          </a:xfrm>
        </p:grpSpPr>
        <p:sp>
          <p:nvSpPr>
            <p:cNvPr id="46" name="Oval 127"/>
            <p:cNvSpPr>
              <a:spLocks noChangeArrowheads="1"/>
            </p:cNvSpPr>
            <p:nvPr/>
          </p:nvSpPr>
          <p:spPr bwMode="auto">
            <a:xfrm>
              <a:off x="2544" y="1152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CN" sz="1600">
                  <a:latin typeface="Times New Roman" panose="02020603050405020304" pitchFamily="18" charset="0"/>
                </a:rPr>
                <a:t>15</a:t>
              </a:r>
              <a:endParaRPr lang="en-US" altLang="zh-TW" sz="1600">
                <a:latin typeface="Times New Roman" panose="02020603050405020304" pitchFamily="18" charset="0"/>
              </a:endParaRPr>
            </a:p>
          </p:txBody>
        </p:sp>
        <p:sp>
          <p:nvSpPr>
            <p:cNvPr id="47" name="Text Box 128"/>
            <p:cNvSpPr txBox="1">
              <a:spLocks noChangeArrowheads="1"/>
            </p:cNvSpPr>
            <p:nvPr/>
          </p:nvSpPr>
          <p:spPr bwMode="auto">
            <a:xfrm>
              <a:off x="2256" y="1247"/>
              <a:ext cx="35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1600">
                  <a:latin typeface="Times New Roman" panose="02020603050405020304" pitchFamily="18" charset="0"/>
                </a:rPr>
                <a:t>[1]</a:t>
              </a:r>
            </a:p>
          </p:txBody>
        </p:sp>
      </p:grpSp>
      <p:grpSp>
        <p:nvGrpSpPr>
          <p:cNvPr id="48" name="Group 129"/>
          <p:cNvGrpSpPr>
            <a:grpSpLocks/>
          </p:cNvGrpSpPr>
          <p:nvPr/>
        </p:nvGrpSpPr>
        <p:grpSpPr bwMode="auto">
          <a:xfrm>
            <a:off x="6075363" y="3459163"/>
            <a:ext cx="752475" cy="433387"/>
            <a:chOff x="2255" y="1152"/>
            <a:chExt cx="625" cy="424"/>
          </a:xfrm>
        </p:grpSpPr>
        <p:sp>
          <p:nvSpPr>
            <p:cNvPr id="49" name="Oval 130"/>
            <p:cNvSpPr>
              <a:spLocks noChangeArrowheads="1"/>
            </p:cNvSpPr>
            <p:nvPr/>
          </p:nvSpPr>
          <p:spPr bwMode="auto">
            <a:xfrm>
              <a:off x="2544" y="1152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CN" sz="1600">
                  <a:latin typeface="Times New Roman" panose="02020603050405020304" pitchFamily="18" charset="0"/>
                </a:rPr>
                <a:t>5</a:t>
              </a:r>
              <a:endParaRPr lang="en-US" altLang="zh-TW" sz="1600">
                <a:latin typeface="Times New Roman" panose="02020603050405020304" pitchFamily="18" charset="0"/>
              </a:endParaRPr>
            </a:p>
          </p:txBody>
        </p:sp>
        <p:sp>
          <p:nvSpPr>
            <p:cNvPr id="50" name="Text Box 131"/>
            <p:cNvSpPr txBox="1">
              <a:spLocks noChangeArrowheads="1"/>
            </p:cNvSpPr>
            <p:nvPr/>
          </p:nvSpPr>
          <p:spPr bwMode="auto">
            <a:xfrm>
              <a:off x="2255" y="1246"/>
              <a:ext cx="351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1600">
                  <a:latin typeface="Times New Roman" panose="02020603050405020304" pitchFamily="18" charset="0"/>
                </a:rPr>
                <a:t>[2]</a:t>
              </a:r>
            </a:p>
          </p:txBody>
        </p:sp>
      </p:grpSp>
      <p:grpSp>
        <p:nvGrpSpPr>
          <p:cNvPr id="51" name="Group 132"/>
          <p:cNvGrpSpPr>
            <a:grpSpLocks/>
          </p:cNvGrpSpPr>
          <p:nvPr/>
        </p:nvGrpSpPr>
        <p:grpSpPr bwMode="auto">
          <a:xfrm>
            <a:off x="7926388" y="3459163"/>
            <a:ext cx="752475" cy="433387"/>
            <a:chOff x="2256" y="1152"/>
            <a:chExt cx="624" cy="424"/>
          </a:xfrm>
        </p:grpSpPr>
        <p:sp>
          <p:nvSpPr>
            <p:cNvPr id="52" name="Oval 133"/>
            <p:cNvSpPr>
              <a:spLocks noChangeArrowheads="1"/>
            </p:cNvSpPr>
            <p:nvPr/>
          </p:nvSpPr>
          <p:spPr bwMode="auto">
            <a:xfrm>
              <a:off x="2544" y="1152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1600">
                  <a:latin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53" name="Text Box 134"/>
            <p:cNvSpPr txBox="1">
              <a:spLocks noChangeArrowheads="1"/>
            </p:cNvSpPr>
            <p:nvPr/>
          </p:nvSpPr>
          <p:spPr bwMode="auto">
            <a:xfrm>
              <a:off x="2256" y="1246"/>
              <a:ext cx="35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1600">
                  <a:latin typeface="Times New Roman" panose="02020603050405020304" pitchFamily="18" charset="0"/>
                </a:rPr>
                <a:t>[3]</a:t>
              </a:r>
            </a:p>
          </p:txBody>
        </p:sp>
      </p:grpSp>
      <p:grpSp>
        <p:nvGrpSpPr>
          <p:cNvPr id="54" name="Group 135"/>
          <p:cNvGrpSpPr>
            <a:grpSpLocks/>
          </p:cNvGrpSpPr>
          <p:nvPr/>
        </p:nvGrpSpPr>
        <p:grpSpPr bwMode="auto">
          <a:xfrm>
            <a:off x="5381625" y="4048125"/>
            <a:ext cx="752475" cy="433388"/>
            <a:chOff x="2256" y="1152"/>
            <a:chExt cx="624" cy="425"/>
          </a:xfrm>
        </p:grpSpPr>
        <p:sp>
          <p:nvSpPr>
            <p:cNvPr id="55" name="Oval 136"/>
            <p:cNvSpPr>
              <a:spLocks noChangeArrowheads="1"/>
            </p:cNvSpPr>
            <p:nvPr/>
          </p:nvSpPr>
          <p:spPr bwMode="auto">
            <a:xfrm>
              <a:off x="2544" y="1152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CN" sz="1600">
                  <a:latin typeface="Times New Roman" panose="02020603050405020304" pitchFamily="18" charset="0"/>
                </a:rPr>
                <a:t>1</a:t>
              </a:r>
              <a:endParaRPr lang="en-US" altLang="zh-TW" sz="1600">
                <a:latin typeface="Times New Roman" panose="02020603050405020304" pitchFamily="18" charset="0"/>
              </a:endParaRPr>
            </a:p>
          </p:txBody>
        </p:sp>
        <p:sp>
          <p:nvSpPr>
            <p:cNvPr id="56" name="Text Box 137"/>
            <p:cNvSpPr txBox="1">
              <a:spLocks noChangeArrowheads="1"/>
            </p:cNvSpPr>
            <p:nvPr/>
          </p:nvSpPr>
          <p:spPr bwMode="auto">
            <a:xfrm>
              <a:off x="2256" y="1247"/>
              <a:ext cx="35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1600">
                  <a:latin typeface="Times New Roman" panose="02020603050405020304" pitchFamily="18" charset="0"/>
                </a:rPr>
                <a:t>[4]</a:t>
              </a:r>
            </a:p>
          </p:txBody>
        </p:sp>
      </p:grpSp>
      <p:grpSp>
        <p:nvGrpSpPr>
          <p:cNvPr id="57" name="Group 138"/>
          <p:cNvGrpSpPr>
            <a:grpSpLocks/>
          </p:cNvGrpSpPr>
          <p:nvPr/>
        </p:nvGrpSpPr>
        <p:grpSpPr bwMode="auto">
          <a:xfrm>
            <a:off x="6711950" y="4048125"/>
            <a:ext cx="752475" cy="433388"/>
            <a:chOff x="2256" y="1152"/>
            <a:chExt cx="624" cy="425"/>
          </a:xfrm>
        </p:grpSpPr>
        <p:sp>
          <p:nvSpPr>
            <p:cNvPr id="58" name="Oval 139"/>
            <p:cNvSpPr>
              <a:spLocks noChangeArrowheads="1"/>
            </p:cNvSpPr>
            <p:nvPr/>
          </p:nvSpPr>
          <p:spPr bwMode="auto">
            <a:xfrm>
              <a:off x="2544" y="1152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160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59" name="Text Box 140"/>
            <p:cNvSpPr txBox="1">
              <a:spLocks noChangeArrowheads="1"/>
            </p:cNvSpPr>
            <p:nvPr/>
          </p:nvSpPr>
          <p:spPr bwMode="auto">
            <a:xfrm>
              <a:off x="2256" y="1247"/>
              <a:ext cx="35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1600">
                  <a:latin typeface="Times New Roman" panose="02020603050405020304" pitchFamily="18" charset="0"/>
                </a:rPr>
                <a:t>[5]</a:t>
              </a:r>
            </a:p>
          </p:txBody>
        </p:sp>
      </p:grpSp>
      <p:grpSp>
        <p:nvGrpSpPr>
          <p:cNvPr id="60" name="Group 141"/>
          <p:cNvGrpSpPr>
            <a:grpSpLocks/>
          </p:cNvGrpSpPr>
          <p:nvPr/>
        </p:nvGrpSpPr>
        <p:grpSpPr bwMode="auto">
          <a:xfrm>
            <a:off x="7405688" y="4048125"/>
            <a:ext cx="752475" cy="433388"/>
            <a:chOff x="2255" y="1152"/>
            <a:chExt cx="625" cy="425"/>
          </a:xfrm>
        </p:grpSpPr>
        <p:sp>
          <p:nvSpPr>
            <p:cNvPr id="61" name="Oval 142"/>
            <p:cNvSpPr>
              <a:spLocks noChangeArrowheads="1"/>
            </p:cNvSpPr>
            <p:nvPr/>
          </p:nvSpPr>
          <p:spPr bwMode="auto">
            <a:xfrm>
              <a:off x="2544" y="1152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16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62" name="Text Box 143"/>
            <p:cNvSpPr txBox="1">
              <a:spLocks noChangeArrowheads="1"/>
            </p:cNvSpPr>
            <p:nvPr/>
          </p:nvSpPr>
          <p:spPr bwMode="auto">
            <a:xfrm>
              <a:off x="2255" y="1247"/>
              <a:ext cx="351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1600">
                  <a:latin typeface="Times New Roman" panose="02020603050405020304" pitchFamily="18" charset="0"/>
                </a:rPr>
                <a:t>[6]</a:t>
              </a:r>
            </a:p>
          </p:txBody>
        </p:sp>
      </p:grpSp>
      <p:grpSp>
        <p:nvGrpSpPr>
          <p:cNvPr id="63" name="Group 144"/>
          <p:cNvGrpSpPr>
            <a:grpSpLocks/>
          </p:cNvGrpSpPr>
          <p:nvPr/>
        </p:nvGrpSpPr>
        <p:grpSpPr bwMode="auto">
          <a:xfrm>
            <a:off x="8736013" y="3998913"/>
            <a:ext cx="752475" cy="433387"/>
            <a:chOff x="2256" y="1152"/>
            <a:chExt cx="624" cy="425"/>
          </a:xfrm>
        </p:grpSpPr>
        <p:sp>
          <p:nvSpPr>
            <p:cNvPr id="64" name="Oval 145"/>
            <p:cNvSpPr>
              <a:spLocks noChangeArrowheads="1"/>
            </p:cNvSpPr>
            <p:nvPr/>
          </p:nvSpPr>
          <p:spPr bwMode="auto">
            <a:xfrm>
              <a:off x="2544" y="1152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1600">
                  <a:latin typeface="Times New Roman" panose="02020603050405020304" pitchFamily="18" charset="0"/>
                </a:rPr>
                <a:t>48</a:t>
              </a:r>
            </a:p>
          </p:txBody>
        </p:sp>
        <p:sp>
          <p:nvSpPr>
            <p:cNvPr id="65" name="Text Box 146"/>
            <p:cNvSpPr txBox="1">
              <a:spLocks noChangeArrowheads="1"/>
            </p:cNvSpPr>
            <p:nvPr/>
          </p:nvSpPr>
          <p:spPr bwMode="auto">
            <a:xfrm>
              <a:off x="2256" y="1247"/>
              <a:ext cx="35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1600">
                  <a:latin typeface="Times New Roman" panose="02020603050405020304" pitchFamily="18" charset="0"/>
                </a:rPr>
                <a:t>[7]</a:t>
              </a:r>
            </a:p>
          </p:txBody>
        </p:sp>
      </p:grpSp>
      <p:grpSp>
        <p:nvGrpSpPr>
          <p:cNvPr id="66" name="Group 147"/>
          <p:cNvGrpSpPr>
            <a:grpSpLocks/>
          </p:cNvGrpSpPr>
          <p:nvPr/>
        </p:nvGrpSpPr>
        <p:grpSpPr bwMode="auto">
          <a:xfrm>
            <a:off x="4687888" y="4635500"/>
            <a:ext cx="752475" cy="433388"/>
            <a:chOff x="2256" y="1152"/>
            <a:chExt cx="624" cy="425"/>
          </a:xfrm>
        </p:grpSpPr>
        <p:sp>
          <p:nvSpPr>
            <p:cNvPr id="67" name="Oval 148"/>
            <p:cNvSpPr>
              <a:spLocks noChangeArrowheads="1"/>
            </p:cNvSpPr>
            <p:nvPr/>
          </p:nvSpPr>
          <p:spPr bwMode="auto">
            <a:xfrm>
              <a:off x="2544" y="1152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1600">
                  <a:latin typeface="Times New Roman" panose="02020603050405020304" pitchFamily="18" charset="0"/>
                </a:rPr>
                <a:t>59</a:t>
              </a:r>
            </a:p>
          </p:txBody>
        </p:sp>
        <p:sp>
          <p:nvSpPr>
            <p:cNvPr id="68" name="Text Box 149"/>
            <p:cNvSpPr txBox="1">
              <a:spLocks noChangeArrowheads="1"/>
            </p:cNvSpPr>
            <p:nvPr/>
          </p:nvSpPr>
          <p:spPr bwMode="auto">
            <a:xfrm>
              <a:off x="2256" y="1247"/>
              <a:ext cx="35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1600">
                  <a:latin typeface="Times New Roman" panose="02020603050405020304" pitchFamily="18" charset="0"/>
                </a:rPr>
                <a:t>[8]</a:t>
              </a:r>
            </a:p>
          </p:txBody>
        </p:sp>
      </p:grpSp>
      <p:sp>
        <p:nvSpPr>
          <p:cNvPr id="69" name="Oval 150"/>
          <p:cNvSpPr>
            <a:spLocks noChangeArrowheads="1"/>
          </p:cNvSpPr>
          <p:nvPr/>
        </p:nvSpPr>
        <p:spPr bwMode="auto">
          <a:xfrm>
            <a:off x="6134100" y="4635500"/>
            <a:ext cx="404813" cy="3429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1600">
                <a:latin typeface="Times New Roman" panose="02020603050405020304" pitchFamily="18" charset="0"/>
              </a:rPr>
              <a:t>61</a:t>
            </a:r>
          </a:p>
        </p:txBody>
      </p:sp>
      <p:sp>
        <p:nvSpPr>
          <p:cNvPr id="70" name="Text Box 151"/>
          <p:cNvSpPr txBox="1">
            <a:spLocks noChangeArrowheads="1"/>
          </p:cNvSpPr>
          <p:nvPr/>
        </p:nvSpPr>
        <p:spPr bwMode="auto">
          <a:xfrm>
            <a:off x="5786438" y="4732338"/>
            <a:ext cx="422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600">
                <a:latin typeface="Times New Roman" panose="02020603050405020304" pitchFamily="18" charset="0"/>
              </a:rPr>
              <a:t>[9]</a:t>
            </a:r>
          </a:p>
        </p:txBody>
      </p:sp>
      <p:sp>
        <p:nvSpPr>
          <p:cNvPr id="71" name="Oval 152"/>
          <p:cNvSpPr>
            <a:spLocks noChangeArrowheads="1"/>
          </p:cNvSpPr>
          <p:nvPr/>
        </p:nvSpPr>
        <p:spPr bwMode="auto">
          <a:xfrm>
            <a:off x="7000875" y="4635500"/>
            <a:ext cx="404813" cy="3429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1600">
                <a:latin typeface="Times New Roman" panose="02020603050405020304" pitchFamily="18" charset="0"/>
              </a:rPr>
              <a:t>77</a:t>
            </a:r>
          </a:p>
        </p:txBody>
      </p:sp>
      <p:sp>
        <p:nvSpPr>
          <p:cNvPr id="72" name="Text Box 153"/>
          <p:cNvSpPr txBox="1">
            <a:spLocks noChangeArrowheads="1"/>
          </p:cNvSpPr>
          <p:nvPr/>
        </p:nvSpPr>
        <p:spPr bwMode="auto">
          <a:xfrm>
            <a:off x="6538913" y="4732338"/>
            <a:ext cx="523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600">
                <a:latin typeface="Times New Roman" panose="02020603050405020304" pitchFamily="18" charset="0"/>
              </a:rPr>
              <a:t>[10]</a:t>
            </a:r>
          </a:p>
        </p:txBody>
      </p:sp>
      <p:cxnSp>
        <p:nvCxnSpPr>
          <p:cNvPr id="73" name="AutoShape 154"/>
          <p:cNvCxnSpPr>
            <a:cxnSpLocks noChangeShapeType="1"/>
            <a:stCxn id="46" idx="3"/>
            <a:endCxn id="49" idx="7"/>
          </p:cNvCxnSpPr>
          <p:nvPr/>
        </p:nvCxnSpPr>
        <p:spPr bwMode="auto">
          <a:xfrm flipH="1">
            <a:off x="6769100" y="3213100"/>
            <a:ext cx="638175" cy="2968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" name="AutoShape 155"/>
          <p:cNvCxnSpPr>
            <a:cxnSpLocks noChangeShapeType="1"/>
            <a:stCxn id="46" idx="5"/>
            <a:endCxn id="52" idx="1"/>
          </p:cNvCxnSpPr>
          <p:nvPr/>
        </p:nvCxnSpPr>
        <p:spPr bwMode="auto">
          <a:xfrm>
            <a:off x="7694613" y="3213100"/>
            <a:ext cx="638175" cy="2968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5" name="AutoShape 156"/>
          <p:cNvCxnSpPr>
            <a:cxnSpLocks noChangeShapeType="1"/>
            <a:stCxn id="49" idx="3"/>
            <a:endCxn id="55" idx="7"/>
          </p:cNvCxnSpPr>
          <p:nvPr/>
        </p:nvCxnSpPr>
        <p:spPr bwMode="auto">
          <a:xfrm flipH="1">
            <a:off x="6075363" y="3751263"/>
            <a:ext cx="406400" cy="3476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6" name="AutoShape 157"/>
          <p:cNvCxnSpPr>
            <a:cxnSpLocks noChangeShapeType="1"/>
            <a:stCxn id="49" idx="5"/>
            <a:endCxn id="58" idx="1"/>
          </p:cNvCxnSpPr>
          <p:nvPr/>
        </p:nvCxnSpPr>
        <p:spPr bwMode="auto">
          <a:xfrm>
            <a:off x="6769100" y="3751263"/>
            <a:ext cx="349250" cy="3476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7" name="AutoShape 158"/>
          <p:cNvCxnSpPr>
            <a:cxnSpLocks noChangeShapeType="1"/>
            <a:stCxn id="55" idx="3"/>
            <a:endCxn id="67" idx="7"/>
          </p:cNvCxnSpPr>
          <p:nvPr/>
        </p:nvCxnSpPr>
        <p:spPr bwMode="auto">
          <a:xfrm flipH="1">
            <a:off x="5381625" y="4340225"/>
            <a:ext cx="406400" cy="346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8" name="AutoShape 159"/>
          <p:cNvCxnSpPr>
            <a:cxnSpLocks noChangeShapeType="1"/>
            <a:stCxn id="55" idx="5"/>
            <a:endCxn id="69" idx="0"/>
          </p:cNvCxnSpPr>
          <p:nvPr/>
        </p:nvCxnSpPr>
        <p:spPr bwMode="auto">
          <a:xfrm>
            <a:off x="6075363" y="4340225"/>
            <a:ext cx="261937" cy="295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9" name="AutoShape 160"/>
          <p:cNvCxnSpPr>
            <a:cxnSpLocks noChangeShapeType="1"/>
          </p:cNvCxnSpPr>
          <p:nvPr/>
        </p:nvCxnSpPr>
        <p:spPr bwMode="auto">
          <a:xfrm flipH="1">
            <a:off x="7175500" y="4391025"/>
            <a:ext cx="115888" cy="244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0" name="AutoShape 161"/>
          <p:cNvCxnSpPr>
            <a:cxnSpLocks noChangeShapeType="1"/>
            <a:stCxn id="52" idx="3"/>
            <a:endCxn id="61" idx="7"/>
          </p:cNvCxnSpPr>
          <p:nvPr/>
        </p:nvCxnSpPr>
        <p:spPr bwMode="auto">
          <a:xfrm flipH="1">
            <a:off x="8099425" y="3751263"/>
            <a:ext cx="233363" cy="3476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1" name="AutoShape 162"/>
          <p:cNvCxnSpPr>
            <a:cxnSpLocks noChangeShapeType="1"/>
            <a:stCxn id="52" idx="5"/>
            <a:endCxn id="64" idx="0"/>
          </p:cNvCxnSpPr>
          <p:nvPr/>
        </p:nvCxnSpPr>
        <p:spPr bwMode="auto">
          <a:xfrm>
            <a:off x="8620125" y="3751263"/>
            <a:ext cx="666750" cy="2476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" name="Text Box 163"/>
          <p:cNvSpPr txBox="1">
            <a:spLocks noChangeArrowheads="1"/>
          </p:cNvSpPr>
          <p:nvPr/>
        </p:nvSpPr>
        <p:spPr bwMode="auto">
          <a:xfrm>
            <a:off x="4162425" y="3149600"/>
            <a:ext cx="522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>
                <a:latin typeface="Times New Roman" panose="02020603050405020304" pitchFamily="18" charset="0"/>
              </a:rPr>
              <a:t>(</a:t>
            </a:r>
            <a:r>
              <a:rPr lang="en-US" altLang="zh-CN" sz="2400">
                <a:latin typeface="Times New Roman" panose="02020603050405020304" pitchFamily="18" charset="0"/>
              </a:rPr>
              <a:t>e</a:t>
            </a:r>
            <a:r>
              <a:rPr lang="en-US" altLang="zh-TW" sz="2400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83" name="Text Box 164"/>
          <p:cNvSpPr txBox="1">
            <a:spLocks noChangeArrowheads="1"/>
          </p:cNvSpPr>
          <p:nvPr/>
        </p:nvSpPr>
        <p:spPr bwMode="auto">
          <a:xfrm>
            <a:off x="6805613" y="509587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>
                <a:latin typeface="Times New Roman" panose="02020603050405020304" pitchFamily="18" charset="0"/>
              </a:rPr>
              <a:t>(</a:t>
            </a:r>
            <a:r>
              <a:rPr lang="en-US" altLang="zh-CN" sz="2400">
                <a:latin typeface="Times New Roman" panose="02020603050405020304" pitchFamily="18" charset="0"/>
              </a:rPr>
              <a:t>f</a:t>
            </a:r>
            <a:r>
              <a:rPr lang="en-US" altLang="zh-TW" sz="2400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84" name="Oval 168"/>
          <p:cNvSpPr>
            <a:spLocks noChangeArrowheads="1"/>
          </p:cNvSpPr>
          <p:nvPr/>
        </p:nvSpPr>
        <p:spPr bwMode="auto">
          <a:xfrm>
            <a:off x="4992688" y="4597400"/>
            <a:ext cx="404812" cy="3429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1600">
                <a:latin typeface="Times New Roman" panose="02020603050405020304" pitchFamily="18" charset="0"/>
              </a:rPr>
              <a:t>59</a:t>
            </a:r>
          </a:p>
        </p:txBody>
      </p:sp>
      <p:sp>
        <p:nvSpPr>
          <p:cNvPr id="85" name="Oval 169"/>
          <p:cNvSpPr>
            <a:spLocks noChangeArrowheads="1"/>
          </p:cNvSpPr>
          <p:nvPr/>
        </p:nvSpPr>
        <p:spPr bwMode="auto">
          <a:xfrm>
            <a:off x="3416300" y="2727325"/>
            <a:ext cx="404813" cy="3429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1600">
                <a:latin typeface="Times New Roman" panose="02020603050405020304" pitchFamily="18" charset="0"/>
              </a:rPr>
              <a:t>61</a:t>
            </a:r>
          </a:p>
        </p:txBody>
      </p:sp>
      <p:sp>
        <p:nvSpPr>
          <p:cNvPr id="86" name="Oval 170"/>
          <p:cNvSpPr>
            <a:spLocks noChangeArrowheads="1"/>
          </p:cNvSpPr>
          <p:nvPr/>
        </p:nvSpPr>
        <p:spPr bwMode="auto">
          <a:xfrm>
            <a:off x="2349500" y="2727325"/>
            <a:ext cx="404813" cy="3429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1600">
                <a:latin typeface="Times New Roman" panose="02020603050405020304" pitchFamily="18" charset="0"/>
              </a:rPr>
              <a:t>59</a:t>
            </a:r>
          </a:p>
        </p:txBody>
      </p:sp>
      <p:sp>
        <p:nvSpPr>
          <p:cNvPr id="87" name="Oval 171"/>
          <p:cNvSpPr>
            <a:spLocks noChangeArrowheads="1"/>
          </p:cNvSpPr>
          <p:nvPr/>
        </p:nvSpPr>
        <p:spPr bwMode="auto">
          <a:xfrm>
            <a:off x="9107488" y="3987800"/>
            <a:ext cx="404812" cy="3429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1600">
                <a:latin typeface="Times New Roman" panose="02020603050405020304" pitchFamily="18" charset="0"/>
              </a:rPr>
              <a:t>48</a:t>
            </a:r>
          </a:p>
        </p:txBody>
      </p:sp>
      <p:sp>
        <p:nvSpPr>
          <p:cNvPr id="88" name="Oval 173"/>
          <p:cNvSpPr>
            <a:spLocks noChangeArrowheads="1"/>
          </p:cNvSpPr>
          <p:nvPr/>
        </p:nvSpPr>
        <p:spPr bwMode="auto">
          <a:xfrm>
            <a:off x="6364288" y="2120900"/>
            <a:ext cx="404812" cy="3429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1600">
                <a:latin typeface="Times New Roman" panose="02020603050405020304" pitchFamily="18" charset="0"/>
              </a:rPr>
              <a:t>48</a:t>
            </a:r>
          </a:p>
        </p:txBody>
      </p:sp>
      <p:sp>
        <p:nvSpPr>
          <p:cNvPr id="89" name="Line 174"/>
          <p:cNvSpPr>
            <a:spLocks noChangeShapeType="1"/>
          </p:cNvSpPr>
          <p:nvPr/>
        </p:nvSpPr>
        <p:spPr bwMode="auto">
          <a:xfrm>
            <a:off x="1663700" y="2616200"/>
            <a:ext cx="3124200" cy="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" name="Line 175"/>
          <p:cNvSpPr>
            <a:spLocks noChangeShapeType="1"/>
          </p:cNvSpPr>
          <p:nvPr/>
        </p:nvSpPr>
        <p:spPr bwMode="auto">
          <a:xfrm flipV="1">
            <a:off x="4787900" y="2006600"/>
            <a:ext cx="304800" cy="6096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" name="Line 176"/>
          <p:cNvSpPr>
            <a:spLocks noChangeShapeType="1"/>
          </p:cNvSpPr>
          <p:nvPr/>
        </p:nvSpPr>
        <p:spPr bwMode="auto">
          <a:xfrm>
            <a:off x="5092700" y="2006600"/>
            <a:ext cx="2133600" cy="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" name="Oval 178"/>
          <p:cNvSpPr>
            <a:spLocks noChangeArrowheads="1"/>
          </p:cNvSpPr>
          <p:nvPr/>
        </p:nvSpPr>
        <p:spPr bwMode="auto">
          <a:xfrm>
            <a:off x="5068888" y="2159000"/>
            <a:ext cx="404812" cy="3429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CN" sz="1600">
                <a:latin typeface="Times New Roman" panose="02020603050405020304" pitchFamily="18" charset="0"/>
              </a:rPr>
              <a:t>26</a:t>
            </a:r>
            <a:endParaRPr lang="en-US" altLang="zh-TW" sz="1600">
              <a:latin typeface="Times New Roman" panose="02020603050405020304" pitchFamily="18" charset="0"/>
            </a:endParaRPr>
          </a:p>
        </p:txBody>
      </p:sp>
      <p:sp>
        <p:nvSpPr>
          <p:cNvPr id="93" name="Line 179"/>
          <p:cNvSpPr>
            <a:spLocks noChangeShapeType="1"/>
          </p:cNvSpPr>
          <p:nvPr/>
        </p:nvSpPr>
        <p:spPr bwMode="auto">
          <a:xfrm>
            <a:off x="4787900" y="4521200"/>
            <a:ext cx="1828800" cy="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" name="Line 180"/>
          <p:cNvSpPr>
            <a:spLocks noChangeShapeType="1"/>
          </p:cNvSpPr>
          <p:nvPr/>
        </p:nvSpPr>
        <p:spPr bwMode="auto">
          <a:xfrm flipV="1">
            <a:off x="6616700" y="3911600"/>
            <a:ext cx="304800" cy="6096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" name="Line 181"/>
          <p:cNvSpPr>
            <a:spLocks noChangeShapeType="1"/>
          </p:cNvSpPr>
          <p:nvPr/>
        </p:nvSpPr>
        <p:spPr bwMode="auto">
          <a:xfrm>
            <a:off x="6921500" y="3911600"/>
            <a:ext cx="2514600" cy="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" name="Oval 182"/>
          <p:cNvSpPr>
            <a:spLocks noChangeArrowheads="1"/>
          </p:cNvSpPr>
          <p:nvPr/>
        </p:nvSpPr>
        <p:spPr bwMode="auto">
          <a:xfrm>
            <a:off x="7759700" y="4025900"/>
            <a:ext cx="404813" cy="3429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CN" sz="1600">
                <a:latin typeface="Times New Roman" panose="02020603050405020304" pitchFamily="18" charset="0"/>
              </a:rPr>
              <a:t>26</a:t>
            </a:r>
            <a:endParaRPr lang="en-US" altLang="zh-TW" sz="1600">
              <a:latin typeface="Times New Roman" panose="02020603050405020304" pitchFamily="18" charset="0"/>
            </a:endParaRPr>
          </a:p>
        </p:txBody>
      </p:sp>
      <p:sp>
        <p:nvSpPr>
          <p:cNvPr id="97" name="Oval 184"/>
          <p:cNvSpPr>
            <a:spLocks noChangeArrowheads="1"/>
          </p:cNvSpPr>
          <p:nvPr/>
        </p:nvSpPr>
        <p:spPr bwMode="auto">
          <a:xfrm>
            <a:off x="7073900" y="4064000"/>
            <a:ext cx="404813" cy="3429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CN" sz="1600">
                <a:latin typeface="Times New Roman" panose="02020603050405020304" pitchFamily="18" charset="0"/>
              </a:rPr>
              <a:t>19</a:t>
            </a:r>
            <a:endParaRPr lang="en-US" altLang="zh-TW" sz="16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97775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04900" y="0"/>
            <a:ext cx="8229600" cy="761963"/>
          </a:xfrm>
        </p:spPr>
        <p:txBody>
          <a:bodyPr/>
          <a:lstStyle/>
          <a:p>
            <a:r>
              <a:rPr lang="en-US" altLang="zh-CN" dirty="0">
                <a:solidFill>
                  <a:srgbClr val="00B050"/>
                </a:solidFill>
              </a:rPr>
              <a:t>Heap Sort</a:t>
            </a:r>
            <a:endParaRPr lang="en-US" altLang="zh-TW" dirty="0">
              <a:solidFill>
                <a:srgbClr val="00B050"/>
              </a:solidFill>
            </a:endParaRPr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3951288" y="974725"/>
            <a:ext cx="752475" cy="433388"/>
            <a:chOff x="2256" y="1152"/>
            <a:chExt cx="624" cy="425"/>
          </a:xfrm>
        </p:grpSpPr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2544" y="1152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CN" sz="1600">
                  <a:latin typeface="Times New Roman" panose="02020603050405020304" pitchFamily="18" charset="0"/>
                </a:rPr>
                <a:t>11</a:t>
              </a:r>
              <a:endParaRPr lang="en-US" altLang="zh-TW" sz="1600">
                <a:latin typeface="Times New Roman" panose="02020603050405020304" pitchFamily="18" charset="0"/>
              </a:endParaRPr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2256" y="1247"/>
              <a:ext cx="35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1600">
                  <a:latin typeface="Times New Roman" panose="02020603050405020304" pitchFamily="18" charset="0"/>
                </a:rPr>
                <a:t>[1]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3025775" y="1512888"/>
            <a:ext cx="752475" cy="433387"/>
            <a:chOff x="2255" y="1152"/>
            <a:chExt cx="625" cy="424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2544" y="1152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CN" sz="1600">
                  <a:latin typeface="Times New Roman" panose="02020603050405020304" pitchFamily="18" charset="0"/>
                </a:rPr>
                <a:t>5</a:t>
              </a:r>
              <a:endParaRPr lang="en-US" altLang="zh-TW" sz="1600">
                <a:latin typeface="Times New Roman" panose="02020603050405020304" pitchFamily="18" charset="0"/>
              </a:endParaRPr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2255" y="1246"/>
              <a:ext cx="351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1600">
                  <a:latin typeface="Times New Roman" panose="02020603050405020304" pitchFamily="18" charset="0"/>
                </a:rPr>
                <a:t>[2]</a:t>
              </a:r>
            </a:p>
          </p:txBody>
        </p:sp>
      </p:grpSp>
      <p:grpSp>
        <p:nvGrpSpPr>
          <p:cNvPr id="13" name="Group 10"/>
          <p:cNvGrpSpPr>
            <a:grpSpLocks/>
          </p:cNvGrpSpPr>
          <p:nvPr/>
        </p:nvGrpSpPr>
        <p:grpSpPr bwMode="auto">
          <a:xfrm>
            <a:off x="4876800" y="1512888"/>
            <a:ext cx="752475" cy="433387"/>
            <a:chOff x="2256" y="1152"/>
            <a:chExt cx="624" cy="424"/>
          </a:xfrm>
        </p:grpSpPr>
        <p:sp>
          <p:nvSpPr>
            <p:cNvPr id="14" name="Oval 11"/>
            <p:cNvSpPr>
              <a:spLocks noChangeArrowheads="1"/>
            </p:cNvSpPr>
            <p:nvPr/>
          </p:nvSpPr>
          <p:spPr bwMode="auto">
            <a:xfrm>
              <a:off x="2544" y="1152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CN" sz="1600">
                  <a:latin typeface="Times New Roman" panose="02020603050405020304" pitchFamily="18" charset="0"/>
                </a:rPr>
                <a:t>1</a:t>
              </a:r>
              <a:endParaRPr lang="en-US" altLang="zh-TW" sz="1600">
                <a:latin typeface="Times New Roman" panose="02020603050405020304" pitchFamily="18" charset="0"/>
              </a:endParaRPr>
            </a:p>
          </p:txBody>
        </p:sp>
        <p:sp>
          <p:nvSpPr>
            <p:cNvPr id="15" name="Text Box 12"/>
            <p:cNvSpPr txBox="1">
              <a:spLocks noChangeArrowheads="1"/>
            </p:cNvSpPr>
            <p:nvPr/>
          </p:nvSpPr>
          <p:spPr bwMode="auto">
            <a:xfrm>
              <a:off x="2256" y="1246"/>
              <a:ext cx="35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1600">
                  <a:latin typeface="Times New Roman" panose="02020603050405020304" pitchFamily="18" charset="0"/>
                </a:rPr>
                <a:t>[3]</a:t>
              </a:r>
            </a:p>
          </p:txBody>
        </p:sp>
      </p:grpSp>
      <p:grpSp>
        <p:nvGrpSpPr>
          <p:cNvPr id="16" name="Group 13"/>
          <p:cNvGrpSpPr>
            <a:grpSpLocks/>
          </p:cNvGrpSpPr>
          <p:nvPr/>
        </p:nvGrpSpPr>
        <p:grpSpPr bwMode="auto">
          <a:xfrm>
            <a:off x="2332038" y="2101850"/>
            <a:ext cx="752475" cy="433388"/>
            <a:chOff x="2256" y="1152"/>
            <a:chExt cx="624" cy="425"/>
          </a:xfrm>
        </p:grpSpPr>
        <p:sp>
          <p:nvSpPr>
            <p:cNvPr id="17" name="Oval 14"/>
            <p:cNvSpPr>
              <a:spLocks noChangeArrowheads="1"/>
            </p:cNvSpPr>
            <p:nvPr/>
          </p:nvSpPr>
          <p:spPr bwMode="auto">
            <a:xfrm>
              <a:off x="2544" y="1152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CN" sz="1600">
                  <a:latin typeface="Times New Roman" panose="02020603050405020304" pitchFamily="18" charset="0"/>
                </a:rPr>
                <a:t>1</a:t>
              </a:r>
              <a:endParaRPr lang="en-US" altLang="zh-TW" sz="1600">
                <a:latin typeface="Times New Roman" panose="02020603050405020304" pitchFamily="18" charset="0"/>
              </a:endParaRPr>
            </a:p>
          </p:txBody>
        </p:sp>
        <p:sp>
          <p:nvSpPr>
            <p:cNvPr id="18" name="Text Box 15"/>
            <p:cNvSpPr txBox="1">
              <a:spLocks noChangeArrowheads="1"/>
            </p:cNvSpPr>
            <p:nvPr/>
          </p:nvSpPr>
          <p:spPr bwMode="auto">
            <a:xfrm>
              <a:off x="2256" y="1247"/>
              <a:ext cx="35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1600">
                  <a:latin typeface="Times New Roman" panose="02020603050405020304" pitchFamily="18" charset="0"/>
                </a:rPr>
                <a:t>[4]</a:t>
              </a:r>
            </a:p>
          </p:txBody>
        </p:sp>
      </p:grpSp>
      <p:grpSp>
        <p:nvGrpSpPr>
          <p:cNvPr id="19" name="Group 16"/>
          <p:cNvGrpSpPr>
            <a:grpSpLocks/>
          </p:cNvGrpSpPr>
          <p:nvPr/>
        </p:nvGrpSpPr>
        <p:grpSpPr bwMode="auto">
          <a:xfrm>
            <a:off x="3662363" y="2101850"/>
            <a:ext cx="752475" cy="433388"/>
            <a:chOff x="2256" y="1152"/>
            <a:chExt cx="624" cy="425"/>
          </a:xfrm>
        </p:grpSpPr>
        <p:sp>
          <p:nvSpPr>
            <p:cNvPr id="20" name="Oval 17"/>
            <p:cNvSpPr>
              <a:spLocks noChangeArrowheads="1"/>
            </p:cNvSpPr>
            <p:nvPr/>
          </p:nvSpPr>
          <p:spPr bwMode="auto">
            <a:xfrm>
              <a:off x="2544" y="1152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160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21" name="Text Box 18"/>
            <p:cNvSpPr txBox="1">
              <a:spLocks noChangeArrowheads="1"/>
            </p:cNvSpPr>
            <p:nvPr/>
          </p:nvSpPr>
          <p:spPr bwMode="auto">
            <a:xfrm>
              <a:off x="2256" y="1247"/>
              <a:ext cx="35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1600">
                  <a:latin typeface="Times New Roman" panose="02020603050405020304" pitchFamily="18" charset="0"/>
                </a:rPr>
                <a:t>[5]</a:t>
              </a:r>
            </a:p>
          </p:txBody>
        </p:sp>
      </p:grpSp>
      <p:grpSp>
        <p:nvGrpSpPr>
          <p:cNvPr id="22" name="Group 19"/>
          <p:cNvGrpSpPr>
            <a:grpSpLocks/>
          </p:cNvGrpSpPr>
          <p:nvPr/>
        </p:nvGrpSpPr>
        <p:grpSpPr bwMode="auto">
          <a:xfrm>
            <a:off x="4356100" y="2101850"/>
            <a:ext cx="752475" cy="433388"/>
            <a:chOff x="2255" y="1152"/>
            <a:chExt cx="625" cy="425"/>
          </a:xfrm>
        </p:grpSpPr>
        <p:sp>
          <p:nvSpPr>
            <p:cNvPr id="23" name="Oval 20"/>
            <p:cNvSpPr>
              <a:spLocks noChangeArrowheads="1"/>
            </p:cNvSpPr>
            <p:nvPr/>
          </p:nvSpPr>
          <p:spPr bwMode="auto">
            <a:xfrm>
              <a:off x="2544" y="1152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CN" sz="1600">
                  <a:latin typeface="Times New Roman" panose="02020603050405020304" pitchFamily="18" charset="0"/>
                </a:rPr>
                <a:t>26</a:t>
              </a:r>
              <a:endParaRPr lang="en-US" altLang="zh-TW" sz="1600">
                <a:latin typeface="Times New Roman" panose="02020603050405020304" pitchFamily="18" charset="0"/>
              </a:endParaRPr>
            </a:p>
          </p:txBody>
        </p:sp>
        <p:sp>
          <p:nvSpPr>
            <p:cNvPr id="24" name="Text Box 21"/>
            <p:cNvSpPr txBox="1">
              <a:spLocks noChangeArrowheads="1"/>
            </p:cNvSpPr>
            <p:nvPr/>
          </p:nvSpPr>
          <p:spPr bwMode="auto">
            <a:xfrm>
              <a:off x="2255" y="1247"/>
              <a:ext cx="351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1600">
                  <a:latin typeface="Times New Roman" panose="02020603050405020304" pitchFamily="18" charset="0"/>
                </a:rPr>
                <a:t>[6]</a:t>
              </a:r>
            </a:p>
          </p:txBody>
        </p:sp>
      </p:grpSp>
      <p:grpSp>
        <p:nvGrpSpPr>
          <p:cNvPr id="25" name="Group 22"/>
          <p:cNvGrpSpPr>
            <a:grpSpLocks/>
          </p:cNvGrpSpPr>
          <p:nvPr/>
        </p:nvGrpSpPr>
        <p:grpSpPr bwMode="auto">
          <a:xfrm>
            <a:off x="5686425" y="2052638"/>
            <a:ext cx="752475" cy="433387"/>
            <a:chOff x="2256" y="1152"/>
            <a:chExt cx="624" cy="425"/>
          </a:xfrm>
        </p:grpSpPr>
        <p:sp>
          <p:nvSpPr>
            <p:cNvPr id="26" name="Oval 23"/>
            <p:cNvSpPr>
              <a:spLocks noChangeArrowheads="1"/>
            </p:cNvSpPr>
            <p:nvPr/>
          </p:nvSpPr>
          <p:spPr bwMode="auto">
            <a:xfrm>
              <a:off x="2544" y="1152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16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7" name="Text Box 24"/>
            <p:cNvSpPr txBox="1">
              <a:spLocks noChangeArrowheads="1"/>
            </p:cNvSpPr>
            <p:nvPr/>
          </p:nvSpPr>
          <p:spPr bwMode="auto">
            <a:xfrm>
              <a:off x="2256" y="1247"/>
              <a:ext cx="35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1600">
                  <a:latin typeface="Times New Roman" panose="02020603050405020304" pitchFamily="18" charset="0"/>
                </a:rPr>
                <a:t>[7]</a:t>
              </a:r>
            </a:p>
          </p:txBody>
        </p:sp>
      </p:grpSp>
      <p:grpSp>
        <p:nvGrpSpPr>
          <p:cNvPr id="28" name="Group 25"/>
          <p:cNvGrpSpPr>
            <a:grpSpLocks/>
          </p:cNvGrpSpPr>
          <p:nvPr/>
        </p:nvGrpSpPr>
        <p:grpSpPr bwMode="auto">
          <a:xfrm>
            <a:off x="1638300" y="2651125"/>
            <a:ext cx="752475" cy="433388"/>
            <a:chOff x="2256" y="1152"/>
            <a:chExt cx="624" cy="425"/>
          </a:xfrm>
        </p:grpSpPr>
        <p:sp>
          <p:nvSpPr>
            <p:cNvPr id="29" name="Oval 26"/>
            <p:cNvSpPr>
              <a:spLocks noChangeArrowheads="1"/>
            </p:cNvSpPr>
            <p:nvPr/>
          </p:nvSpPr>
          <p:spPr bwMode="auto">
            <a:xfrm>
              <a:off x="2544" y="1152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1600">
                  <a:latin typeface="Times New Roman" panose="02020603050405020304" pitchFamily="18" charset="0"/>
                </a:rPr>
                <a:t>59</a:t>
              </a:r>
            </a:p>
          </p:txBody>
        </p:sp>
        <p:sp>
          <p:nvSpPr>
            <p:cNvPr id="30" name="Text Box 27"/>
            <p:cNvSpPr txBox="1">
              <a:spLocks noChangeArrowheads="1"/>
            </p:cNvSpPr>
            <p:nvPr/>
          </p:nvSpPr>
          <p:spPr bwMode="auto">
            <a:xfrm>
              <a:off x="2256" y="1247"/>
              <a:ext cx="35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1600">
                  <a:latin typeface="Times New Roman" panose="02020603050405020304" pitchFamily="18" charset="0"/>
                </a:rPr>
                <a:t>[8]</a:t>
              </a:r>
            </a:p>
          </p:txBody>
        </p:sp>
      </p:grpSp>
      <p:grpSp>
        <p:nvGrpSpPr>
          <p:cNvPr id="31" name="Group 28"/>
          <p:cNvGrpSpPr>
            <a:grpSpLocks/>
          </p:cNvGrpSpPr>
          <p:nvPr/>
        </p:nvGrpSpPr>
        <p:grpSpPr bwMode="auto">
          <a:xfrm>
            <a:off x="2705100" y="2651125"/>
            <a:ext cx="752475" cy="433388"/>
            <a:chOff x="2256" y="1152"/>
            <a:chExt cx="624" cy="425"/>
          </a:xfrm>
        </p:grpSpPr>
        <p:sp>
          <p:nvSpPr>
            <p:cNvPr id="32" name="Oval 29"/>
            <p:cNvSpPr>
              <a:spLocks noChangeArrowheads="1"/>
            </p:cNvSpPr>
            <p:nvPr/>
          </p:nvSpPr>
          <p:spPr bwMode="auto">
            <a:xfrm>
              <a:off x="2544" y="1152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1600">
                  <a:latin typeface="Times New Roman" panose="02020603050405020304" pitchFamily="18" charset="0"/>
                </a:rPr>
                <a:t>61</a:t>
              </a:r>
            </a:p>
          </p:txBody>
        </p:sp>
        <p:sp>
          <p:nvSpPr>
            <p:cNvPr id="33" name="Text Box 30"/>
            <p:cNvSpPr txBox="1">
              <a:spLocks noChangeArrowheads="1"/>
            </p:cNvSpPr>
            <p:nvPr/>
          </p:nvSpPr>
          <p:spPr bwMode="auto">
            <a:xfrm>
              <a:off x="2256" y="1247"/>
              <a:ext cx="35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1600">
                  <a:latin typeface="Times New Roman" panose="02020603050405020304" pitchFamily="18" charset="0"/>
                </a:rPr>
                <a:t>[9]</a:t>
              </a:r>
            </a:p>
          </p:txBody>
        </p:sp>
      </p:grpSp>
      <p:sp>
        <p:nvSpPr>
          <p:cNvPr id="34" name="Oval 31"/>
          <p:cNvSpPr>
            <a:spLocks noChangeArrowheads="1"/>
          </p:cNvSpPr>
          <p:nvPr/>
        </p:nvSpPr>
        <p:spPr bwMode="auto">
          <a:xfrm>
            <a:off x="3951288" y="2689225"/>
            <a:ext cx="404812" cy="3429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1600">
                <a:latin typeface="Times New Roman" panose="02020603050405020304" pitchFamily="18" charset="0"/>
              </a:rPr>
              <a:t>77</a:t>
            </a:r>
          </a:p>
        </p:txBody>
      </p:sp>
      <p:sp>
        <p:nvSpPr>
          <p:cNvPr id="35" name="Text Box 32"/>
          <p:cNvSpPr txBox="1">
            <a:spLocks noChangeArrowheads="1"/>
          </p:cNvSpPr>
          <p:nvPr/>
        </p:nvSpPr>
        <p:spPr bwMode="auto">
          <a:xfrm>
            <a:off x="3489325" y="2786063"/>
            <a:ext cx="523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600">
                <a:latin typeface="Times New Roman" panose="02020603050405020304" pitchFamily="18" charset="0"/>
              </a:rPr>
              <a:t>[10]</a:t>
            </a:r>
          </a:p>
        </p:txBody>
      </p:sp>
      <p:cxnSp>
        <p:nvCxnSpPr>
          <p:cNvPr id="36" name="AutoShape 33"/>
          <p:cNvCxnSpPr>
            <a:cxnSpLocks noChangeShapeType="1"/>
            <a:stCxn id="8" idx="3"/>
            <a:endCxn id="11" idx="7"/>
          </p:cNvCxnSpPr>
          <p:nvPr/>
        </p:nvCxnSpPr>
        <p:spPr bwMode="auto">
          <a:xfrm flipH="1">
            <a:off x="3719513" y="1266825"/>
            <a:ext cx="638175" cy="2968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" name="AutoShape 34"/>
          <p:cNvCxnSpPr>
            <a:cxnSpLocks noChangeShapeType="1"/>
            <a:stCxn id="8" idx="5"/>
            <a:endCxn id="14" idx="1"/>
          </p:cNvCxnSpPr>
          <p:nvPr/>
        </p:nvCxnSpPr>
        <p:spPr bwMode="auto">
          <a:xfrm>
            <a:off x="4645025" y="1266825"/>
            <a:ext cx="638175" cy="2968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AutoShape 35"/>
          <p:cNvCxnSpPr>
            <a:cxnSpLocks noChangeShapeType="1"/>
            <a:stCxn id="11" idx="3"/>
            <a:endCxn id="17" idx="7"/>
          </p:cNvCxnSpPr>
          <p:nvPr/>
        </p:nvCxnSpPr>
        <p:spPr bwMode="auto">
          <a:xfrm flipH="1">
            <a:off x="3025775" y="1804988"/>
            <a:ext cx="406400" cy="3476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" name="AutoShape 36"/>
          <p:cNvCxnSpPr>
            <a:cxnSpLocks noChangeShapeType="1"/>
            <a:stCxn id="11" idx="5"/>
            <a:endCxn id="20" idx="1"/>
          </p:cNvCxnSpPr>
          <p:nvPr/>
        </p:nvCxnSpPr>
        <p:spPr bwMode="auto">
          <a:xfrm>
            <a:off x="3719513" y="1804988"/>
            <a:ext cx="349250" cy="3476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" name="AutoShape 37"/>
          <p:cNvCxnSpPr>
            <a:cxnSpLocks noChangeShapeType="1"/>
            <a:stCxn id="17" idx="3"/>
            <a:endCxn id="29" idx="7"/>
          </p:cNvCxnSpPr>
          <p:nvPr/>
        </p:nvCxnSpPr>
        <p:spPr bwMode="auto">
          <a:xfrm flipH="1">
            <a:off x="2332038" y="2393950"/>
            <a:ext cx="406400" cy="307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" name="AutoShape 38"/>
          <p:cNvCxnSpPr>
            <a:cxnSpLocks noChangeShapeType="1"/>
            <a:stCxn id="17" idx="5"/>
            <a:endCxn id="32" idx="0"/>
          </p:cNvCxnSpPr>
          <p:nvPr/>
        </p:nvCxnSpPr>
        <p:spPr bwMode="auto">
          <a:xfrm>
            <a:off x="3025775" y="2393950"/>
            <a:ext cx="230188" cy="257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" name="AutoShape 39"/>
          <p:cNvCxnSpPr>
            <a:cxnSpLocks noChangeShapeType="1"/>
          </p:cNvCxnSpPr>
          <p:nvPr/>
        </p:nvCxnSpPr>
        <p:spPr bwMode="auto">
          <a:xfrm flipH="1">
            <a:off x="4125913" y="2444750"/>
            <a:ext cx="115887" cy="244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" name="AutoShape 40"/>
          <p:cNvCxnSpPr>
            <a:cxnSpLocks noChangeShapeType="1"/>
            <a:stCxn id="14" idx="3"/>
            <a:endCxn id="23" idx="7"/>
          </p:cNvCxnSpPr>
          <p:nvPr/>
        </p:nvCxnSpPr>
        <p:spPr bwMode="auto">
          <a:xfrm flipH="1">
            <a:off x="5049838" y="1804988"/>
            <a:ext cx="233362" cy="3476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" name="AutoShape 41"/>
          <p:cNvCxnSpPr>
            <a:cxnSpLocks noChangeShapeType="1"/>
            <a:stCxn id="14" idx="5"/>
            <a:endCxn id="26" idx="0"/>
          </p:cNvCxnSpPr>
          <p:nvPr/>
        </p:nvCxnSpPr>
        <p:spPr bwMode="auto">
          <a:xfrm>
            <a:off x="5570538" y="1804988"/>
            <a:ext cx="666750" cy="2476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5" name="Group 42"/>
          <p:cNvGrpSpPr>
            <a:grpSpLocks/>
          </p:cNvGrpSpPr>
          <p:nvPr/>
        </p:nvGrpSpPr>
        <p:grpSpPr bwMode="auto">
          <a:xfrm>
            <a:off x="6670675" y="2844800"/>
            <a:ext cx="752475" cy="433388"/>
            <a:chOff x="2256" y="1152"/>
            <a:chExt cx="624" cy="425"/>
          </a:xfrm>
        </p:grpSpPr>
        <p:sp>
          <p:nvSpPr>
            <p:cNvPr id="46" name="Oval 43"/>
            <p:cNvSpPr>
              <a:spLocks noChangeArrowheads="1"/>
            </p:cNvSpPr>
            <p:nvPr/>
          </p:nvSpPr>
          <p:spPr bwMode="auto">
            <a:xfrm>
              <a:off x="2544" y="1152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CN" sz="1600">
                  <a:latin typeface="Times New Roman" panose="02020603050405020304" pitchFamily="18" charset="0"/>
                </a:rPr>
                <a:t>5</a:t>
              </a:r>
              <a:endParaRPr lang="en-US" altLang="zh-TW" sz="1600">
                <a:latin typeface="Times New Roman" panose="02020603050405020304" pitchFamily="18" charset="0"/>
              </a:endParaRPr>
            </a:p>
          </p:txBody>
        </p:sp>
        <p:sp>
          <p:nvSpPr>
            <p:cNvPr id="47" name="Text Box 44"/>
            <p:cNvSpPr txBox="1">
              <a:spLocks noChangeArrowheads="1"/>
            </p:cNvSpPr>
            <p:nvPr/>
          </p:nvSpPr>
          <p:spPr bwMode="auto">
            <a:xfrm>
              <a:off x="2256" y="1247"/>
              <a:ext cx="35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1600">
                  <a:latin typeface="Times New Roman" panose="02020603050405020304" pitchFamily="18" charset="0"/>
                </a:rPr>
                <a:t>[1]</a:t>
              </a:r>
            </a:p>
          </p:txBody>
        </p:sp>
      </p:grpSp>
      <p:grpSp>
        <p:nvGrpSpPr>
          <p:cNvPr id="48" name="Group 45"/>
          <p:cNvGrpSpPr>
            <a:grpSpLocks/>
          </p:cNvGrpSpPr>
          <p:nvPr/>
        </p:nvGrpSpPr>
        <p:grpSpPr bwMode="auto">
          <a:xfrm>
            <a:off x="5745163" y="3382963"/>
            <a:ext cx="752475" cy="433387"/>
            <a:chOff x="2255" y="1152"/>
            <a:chExt cx="625" cy="424"/>
          </a:xfrm>
        </p:grpSpPr>
        <p:sp>
          <p:nvSpPr>
            <p:cNvPr id="49" name="Oval 46"/>
            <p:cNvSpPr>
              <a:spLocks noChangeArrowheads="1"/>
            </p:cNvSpPr>
            <p:nvPr/>
          </p:nvSpPr>
          <p:spPr bwMode="auto">
            <a:xfrm>
              <a:off x="2544" y="1152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CN" sz="1600">
                  <a:latin typeface="Times New Roman" panose="02020603050405020304" pitchFamily="18" charset="0"/>
                </a:rPr>
                <a:t>1</a:t>
              </a:r>
              <a:endParaRPr lang="en-US" altLang="zh-TW" sz="1600">
                <a:latin typeface="Times New Roman" panose="02020603050405020304" pitchFamily="18" charset="0"/>
              </a:endParaRPr>
            </a:p>
          </p:txBody>
        </p:sp>
        <p:sp>
          <p:nvSpPr>
            <p:cNvPr id="50" name="Text Box 47"/>
            <p:cNvSpPr txBox="1">
              <a:spLocks noChangeArrowheads="1"/>
            </p:cNvSpPr>
            <p:nvPr/>
          </p:nvSpPr>
          <p:spPr bwMode="auto">
            <a:xfrm>
              <a:off x="2255" y="1246"/>
              <a:ext cx="351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1600">
                  <a:latin typeface="Times New Roman" panose="02020603050405020304" pitchFamily="18" charset="0"/>
                </a:rPr>
                <a:t>[2]</a:t>
              </a:r>
            </a:p>
          </p:txBody>
        </p:sp>
      </p:grpSp>
      <p:grpSp>
        <p:nvGrpSpPr>
          <p:cNvPr id="51" name="Group 48"/>
          <p:cNvGrpSpPr>
            <a:grpSpLocks/>
          </p:cNvGrpSpPr>
          <p:nvPr/>
        </p:nvGrpSpPr>
        <p:grpSpPr bwMode="auto">
          <a:xfrm>
            <a:off x="7596188" y="3382963"/>
            <a:ext cx="752475" cy="433387"/>
            <a:chOff x="2256" y="1152"/>
            <a:chExt cx="624" cy="424"/>
          </a:xfrm>
        </p:grpSpPr>
        <p:sp>
          <p:nvSpPr>
            <p:cNvPr id="52" name="Oval 49"/>
            <p:cNvSpPr>
              <a:spLocks noChangeArrowheads="1"/>
            </p:cNvSpPr>
            <p:nvPr/>
          </p:nvSpPr>
          <p:spPr bwMode="auto">
            <a:xfrm>
              <a:off x="2544" y="1152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CN" sz="1600">
                  <a:latin typeface="Times New Roman" panose="02020603050405020304" pitchFamily="18" charset="0"/>
                </a:rPr>
                <a:t>1</a:t>
              </a:r>
              <a:endParaRPr lang="en-US" altLang="zh-TW" sz="1600">
                <a:latin typeface="Times New Roman" panose="02020603050405020304" pitchFamily="18" charset="0"/>
              </a:endParaRPr>
            </a:p>
          </p:txBody>
        </p:sp>
        <p:sp>
          <p:nvSpPr>
            <p:cNvPr id="53" name="Text Box 50"/>
            <p:cNvSpPr txBox="1">
              <a:spLocks noChangeArrowheads="1"/>
            </p:cNvSpPr>
            <p:nvPr/>
          </p:nvSpPr>
          <p:spPr bwMode="auto">
            <a:xfrm>
              <a:off x="2256" y="1246"/>
              <a:ext cx="35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1600">
                  <a:latin typeface="Times New Roman" panose="02020603050405020304" pitchFamily="18" charset="0"/>
                </a:rPr>
                <a:t>[3]</a:t>
              </a:r>
            </a:p>
          </p:txBody>
        </p:sp>
      </p:grpSp>
      <p:grpSp>
        <p:nvGrpSpPr>
          <p:cNvPr id="54" name="Group 51"/>
          <p:cNvGrpSpPr>
            <a:grpSpLocks/>
          </p:cNvGrpSpPr>
          <p:nvPr/>
        </p:nvGrpSpPr>
        <p:grpSpPr bwMode="auto">
          <a:xfrm>
            <a:off x="5051425" y="3971925"/>
            <a:ext cx="752475" cy="433388"/>
            <a:chOff x="2256" y="1152"/>
            <a:chExt cx="624" cy="425"/>
          </a:xfrm>
        </p:grpSpPr>
        <p:sp>
          <p:nvSpPr>
            <p:cNvPr id="55" name="Oval 52"/>
            <p:cNvSpPr>
              <a:spLocks noChangeArrowheads="1"/>
            </p:cNvSpPr>
            <p:nvPr/>
          </p:nvSpPr>
          <p:spPr bwMode="auto">
            <a:xfrm>
              <a:off x="2544" y="1152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CN" sz="1600">
                  <a:latin typeface="Times New Roman" panose="02020603050405020304" pitchFamily="18" charset="0"/>
                </a:rPr>
                <a:t>1</a:t>
              </a:r>
              <a:endParaRPr lang="en-US" altLang="zh-TW" sz="1600">
                <a:latin typeface="Times New Roman" panose="02020603050405020304" pitchFamily="18" charset="0"/>
              </a:endParaRPr>
            </a:p>
          </p:txBody>
        </p:sp>
        <p:sp>
          <p:nvSpPr>
            <p:cNvPr id="56" name="Text Box 53"/>
            <p:cNvSpPr txBox="1">
              <a:spLocks noChangeArrowheads="1"/>
            </p:cNvSpPr>
            <p:nvPr/>
          </p:nvSpPr>
          <p:spPr bwMode="auto">
            <a:xfrm>
              <a:off x="2256" y="1247"/>
              <a:ext cx="35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1600">
                  <a:latin typeface="Times New Roman" panose="02020603050405020304" pitchFamily="18" charset="0"/>
                </a:rPr>
                <a:t>[4]</a:t>
              </a:r>
            </a:p>
          </p:txBody>
        </p:sp>
      </p:grpSp>
      <p:grpSp>
        <p:nvGrpSpPr>
          <p:cNvPr id="57" name="Group 54"/>
          <p:cNvGrpSpPr>
            <a:grpSpLocks/>
          </p:cNvGrpSpPr>
          <p:nvPr/>
        </p:nvGrpSpPr>
        <p:grpSpPr bwMode="auto">
          <a:xfrm>
            <a:off x="6381750" y="3971925"/>
            <a:ext cx="752475" cy="433388"/>
            <a:chOff x="2256" y="1152"/>
            <a:chExt cx="624" cy="425"/>
          </a:xfrm>
        </p:grpSpPr>
        <p:sp>
          <p:nvSpPr>
            <p:cNvPr id="58" name="Oval 55"/>
            <p:cNvSpPr>
              <a:spLocks noChangeArrowheads="1"/>
            </p:cNvSpPr>
            <p:nvPr/>
          </p:nvSpPr>
          <p:spPr bwMode="auto">
            <a:xfrm>
              <a:off x="2544" y="1152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160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59" name="Text Box 56"/>
            <p:cNvSpPr txBox="1">
              <a:spLocks noChangeArrowheads="1"/>
            </p:cNvSpPr>
            <p:nvPr/>
          </p:nvSpPr>
          <p:spPr bwMode="auto">
            <a:xfrm>
              <a:off x="2256" y="1247"/>
              <a:ext cx="35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1600">
                  <a:latin typeface="Times New Roman" panose="02020603050405020304" pitchFamily="18" charset="0"/>
                </a:rPr>
                <a:t>[5]</a:t>
              </a:r>
            </a:p>
          </p:txBody>
        </p:sp>
      </p:grpSp>
      <p:grpSp>
        <p:nvGrpSpPr>
          <p:cNvPr id="60" name="Group 57"/>
          <p:cNvGrpSpPr>
            <a:grpSpLocks/>
          </p:cNvGrpSpPr>
          <p:nvPr/>
        </p:nvGrpSpPr>
        <p:grpSpPr bwMode="auto">
          <a:xfrm>
            <a:off x="7075488" y="3971925"/>
            <a:ext cx="752475" cy="433388"/>
            <a:chOff x="2255" y="1152"/>
            <a:chExt cx="625" cy="425"/>
          </a:xfrm>
        </p:grpSpPr>
        <p:sp>
          <p:nvSpPr>
            <p:cNvPr id="61" name="Oval 58"/>
            <p:cNvSpPr>
              <a:spLocks noChangeArrowheads="1"/>
            </p:cNvSpPr>
            <p:nvPr/>
          </p:nvSpPr>
          <p:spPr bwMode="auto">
            <a:xfrm>
              <a:off x="2544" y="1152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16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62" name="Text Box 59"/>
            <p:cNvSpPr txBox="1">
              <a:spLocks noChangeArrowheads="1"/>
            </p:cNvSpPr>
            <p:nvPr/>
          </p:nvSpPr>
          <p:spPr bwMode="auto">
            <a:xfrm>
              <a:off x="2255" y="1247"/>
              <a:ext cx="351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1600">
                  <a:latin typeface="Times New Roman" panose="02020603050405020304" pitchFamily="18" charset="0"/>
                </a:rPr>
                <a:t>[6]</a:t>
              </a:r>
            </a:p>
          </p:txBody>
        </p:sp>
      </p:grpSp>
      <p:grpSp>
        <p:nvGrpSpPr>
          <p:cNvPr id="63" name="Group 60"/>
          <p:cNvGrpSpPr>
            <a:grpSpLocks/>
          </p:cNvGrpSpPr>
          <p:nvPr/>
        </p:nvGrpSpPr>
        <p:grpSpPr bwMode="auto">
          <a:xfrm>
            <a:off x="8405813" y="3922713"/>
            <a:ext cx="752475" cy="433387"/>
            <a:chOff x="2256" y="1152"/>
            <a:chExt cx="624" cy="425"/>
          </a:xfrm>
        </p:grpSpPr>
        <p:sp>
          <p:nvSpPr>
            <p:cNvPr id="64" name="Oval 61"/>
            <p:cNvSpPr>
              <a:spLocks noChangeArrowheads="1"/>
            </p:cNvSpPr>
            <p:nvPr/>
          </p:nvSpPr>
          <p:spPr bwMode="auto">
            <a:xfrm>
              <a:off x="2544" y="1152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1600">
                  <a:latin typeface="Times New Roman" panose="02020603050405020304" pitchFamily="18" charset="0"/>
                </a:rPr>
                <a:t>48</a:t>
              </a:r>
            </a:p>
          </p:txBody>
        </p:sp>
        <p:sp>
          <p:nvSpPr>
            <p:cNvPr id="65" name="Text Box 62"/>
            <p:cNvSpPr txBox="1">
              <a:spLocks noChangeArrowheads="1"/>
            </p:cNvSpPr>
            <p:nvPr/>
          </p:nvSpPr>
          <p:spPr bwMode="auto">
            <a:xfrm>
              <a:off x="2256" y="1247"/>
              <a:ext cx="35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1600">
                  <a:latin typeface="Times New Roman" panose="02020603050405020304" pitchFamily="18" charset="0"/>
                </a:rPr>
                <a:t>[7]</a:t>
              </a:r>
            </a:p>
          </p:txBody>
        </p:sp>
      </p:grpSp>
      <p:grpSp>
        <p:nvGrpSpPr>
          <p:cNvPr id="66" name="Group 63"/>
          <p:cNvGrpSpPr>
            <a:grpSpLocks/>
          </p:cNvGrpSpPr>
          <p:nvPr/>
        </p:nvGrpSpPr>
        <p:grpSpPr bwMode="auto">
          <a:xfrm>
            <a:off x="4357688" y="4559300"/>
            <a:ext cx="752475" cy="433388"/>
            <a:chOff x="2256" y="1152"/>
            <a:chExt cx="624" cy="425"/>
          </a:xfrm>
        </p:grpSpPr>
        <p:sp>
          <p:nvSpPr>
            <p:cNvPr id="67" name="Oval 64"/>
            <p:cNvSpPr>
              <a:spLocks noChangeArrowheads="1"/>
            </p:cNvSpPr>
            <p:nvPr/>
          </p:nvSpPr>
          <p:spPr bwMode="auto">
            <a:xfrm>
              <a:off x="2544" y="1152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1600">
                  <a:latin typeface="Times New Roman" panose="02020603050405020304" pitchFamily="18" charset="0"/>
                </a:rPr>
                <a:t>59</a:t>
              </a:r>
            </a:p>
          </p:txBody>
        </p:sp>
        <p:sp>
          <p:nvSpPr>
            <p:cNvPr id="68" name="Text Box 65"/>
            <p:cNvSpPr txBox="1">
              <a:spLocks noChangeArrowheads="1"/>
            </p:cNvSpPr>
            <p:nvPr/>
          </p:nvSpPr>
          <p:spPr bwMode="auto">
            <a:xfrm>
              <a:off x="2256" y="1247"/>
              <a:ext cx="35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1600">
                  <a:latin typeface="Times New Roman" panose="02020603050405020304" pitchFamily="18" charset="0"/>
                </a:rPr>
                <a:t>[8]</a:t>
              </a:r>
            </a:p>
          </p:txBody>
        </p:sp>
      </p:grpSp>
      <p:sp>
        <p:nvSpPr>
          <p:cNvPr id="69" name="Oval 66"/>
          <p:cNvSpPr>
            <a:spLocks noChangeArrowheads="1"/>
          </p:cNvSpPr>
          <p:nvPr/>
        </p:nvSpPr>
        <p:spPr bwMode="auto">
          <a:xfrm>
            <a:off x="5803900" y="4559300"/>
            <a:ext cx="404813" cy="3429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1600">
                <a:latin typeface="Times New Roman" panose="02020603050405020304" pitchFamily="18" charset="0"/>
              </a:rPr>
              <a:t>61</a:t>
            </a:r>
          </a:p>
        </p:txBody>
      </p:sp>
      <p:sp>
        <p:nvSpPr>
          <p:cNvPr id="70" name="Text Box 67"/>
          <p:cNvSpPr txBox="1">
            <a:spLocks noChangeArrowheads="1"/>
          </p:cNvSpPr>
          <p:nvPr/>
        </p:nvSpPr>
        <p:spPr bwMode="auto">
          <a:xfrm>
            <a:off x="5456238" y="4656138"/>
            <a:ext cx="422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600">
                <a:latin typeface="Times New Roman" panose="02020603050405020304" pitchFamily="18" charset="0"/>
              </a:rPr>
              <a:t>[9]</a:t>
            </a:r>
          </a:p>
        </p:txBody>
      </p:sp>
      <p:sp>
        <p:nvSpPr>
          <p:cNvPr id="71" name="Oval 68"/>
          <p:cNvSpPr>
            <a:spLocks noChangeArrowheads="1"/>
          </p:cNvSpPr>
          <p:nvPr/>
        </p:nvSpPr>
        <p:spPr bwMode="auto">
          <a:xfrm>
            <a:off x="6670675" y="4559300"/>
            <a:ext cx="404813" cy="3429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1600">
                <a:latin typeface="Times New Roman" panose="02020603050405020304" pitchFamily="18" charset="0"/>
              </a:rPr>
              <a:t>77</a:t>
            </a:r>
          </a:p>
        </p:txBody>
      </p:sp>
      <p:sp>
        <p:nvSpPr>
          <p:cNvPr id="72" name="Text Box 69"/>
          <p:cNvSpPr txBox="1">
            <a:spLocks noChangeArrowheads="1"/>
          </p:cNvSpPr>
          <p:nvPr/>
        </p:nvSpPr>
        <p:spPr bwMode="auto">
          <a:xfrm>
            <a:off x="6208713" y="4656138"/>
            <a:ext cx="523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600">
                <a:latin typeface="Times New Roman" panose="02020603050405020304" pitchFamily="18" charset="0"/>
              </a:rPr>
              <a:t>[10]</a:t>
            </a:r>
          </a:p>
        </p:txBody>
      </p:sp>
      <p:cxnSp>
        <p:nvCxnSpPr>
          <p:cNvPr id="73" name="AutoShape 70"/>
          <p:cNvCxnSpPr>
            <a:cxnSpLocks noChangeShapeType="1"/>
            <a:stCxn id="46" idx="3"/>
            <a:endCxn id="49" idx="7"/>
          </p:cNvCxnSpPr>
          <p:nvPr/>
        </p:nvCxnSpPr>
        <p:spPr bwMode="auto">
          <a:xfrm flipH="1">
            <a:off x="6438900" y="3136900"/>
            <a:ext cx="638175" cy="2968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" name="AutoShape 71"/>
          <p:cNvCxnSpPr>
            <a:cxnSpLocks noChangeShapeType="1"/>
            <a:stCxn id="46" idx="5"/>
            <a:endCxn id="52" idx="1"/>
          </p:cNvCxnSpPr>
          <p:nvPr/>
        </p:nvCxnSpPr>
        <p:spPr bwMode="auto">
          <a:xfrm>
            <a:off x="7364413" y="3136900"/>
            <a:ext cx="638175" cy="2968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5" name="AutoShape 72"/>
          <p:cNvCxnSpPr>
            <a:cxnSpLocks noChangeShapeType="1"/>
            <a:stCxn id="49" idx="3"/>
            <a:endCxn id="55" idx="7"/>
          </p:cNvCxnSpPr>
          <p:nvPr/>
        </p:nvCxnSpPr>
        <p:spPr bwMode="auto">
          <a:xfrm flipH="1">
            <a:off x="5745163" y="3675063"/>
            <a:ext cx="406400" cy="3476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6" name="AutoShape 73"/>
          <p:cNvCxnSpPr>
            <a:cxnSpLocks noChangeShapeType="1"/>
            <a:stCxn id="49" idx="5"/>
            <a:endCxn id="58" idx="1"/>
          </p:cNvCxnSpPr>
          <p:nvPr/>
        </p:nvCxnSpPr>
        <p:spPr bwMode="auto">
          <a:xfrm>
            <a:off x="6438900" y="3675063"/>
            <a:ext cx="349250" cy="3476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7" name="AutoShape 74"/>
          <p:cNvCxnSpPr>
            <a:cxnSpLocks noChangeShapeType="1"/>
            <a:stCxn id="55" idx="3"/>
            <a:endCxn id="67" idx="7"/>
          </p:cNvCxnSpPr>
          <p:nvPr/>
        </p:nvCxnSpPr>
        <p:spPr bwMode="auto">
          <a:xfrm flipH="1">
            <a:off x="5051425" y="4264025"/>
            <a:ext cx="406400" cy="346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8" name="AutoShape 75"/>
          <p:cNvCxnSpPr>
            <a:cxnSpLocks noChangeShapeType="1"/>
            <a:stCxn id="55" idx="5"/>
            <a:endCxn id="69" idx="0"/>
          </p:cNvCxnSpPr>
          <p:nvPr/>
        </p:nvCxnSpPr>
        <p:spPr bwMode="auto">
          <a:xfrm>
            <a:off x="5745163" y="4264025"/>
            <a:ext cx="261937" cy="295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9" name="AutoShape 76"/>
          <p:cNvCxnSpPr>
            <a:cxnSpLocks noChangeShapeType="1"/>
          </p:cNvCxnSpPr>
          <p:nvPr/>
        </p:nvCxnSpPr>
        <p:spPr bwMode="auto">
          <a:xfrm flipH="1">
            <a:off x="6845300" y="4314825"/>
            <a:ext cx="115888" cy="244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0" name="AutoShape 77"/>
          <p:cNvCxnSpPr>
            <a:cxnSpLocks noChangeShapeType="1"/>
            <a:stCxn id="52" idx="3"/>
            <a:endCxn id="61" idx="7"/>
          </p:cNvCxnSpPr>
          <p:nvPr/>
        </p:nvCxnSpPr>
        <p:spPr bwMode="auto">
          <a:xfrm flipH="1">
            <a:off x="7769225" y="3675063"/>
            <a:ext cx="233363" cy="3476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1" name="AutoShape 78"/>
          <p:cNvCxnSpPr>
            <a:cxnSpLocks noChangeShapeType="1"/>
            <a:stCxn id="52" idx="5"/>
            <a:endCxn id="64" idx="0"/>
          </p:cNvCxnSpPr>
          <p:nvPr/>
        </p:nvCxnSpPr>
        <p:spPr bwMode="auto">
          <a:xfrm>
            <a:off x="8289925" y="3675063"/>
            <a:ext cx="666750" cy="2476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" name="Text Box 79"/>
          <p:cNvSpPr txBox="1">
            <a:spLocks noChangeArrowheads="1"/>
          </p:cNvSpPr>
          <p:nvPr/>
        </p:nvSpPr>
        <p:spPr bwMode="auto">
          <a:xfrm>
            <a:off x="3832225" y="3073400"/>
            <a:ext cx="539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>
                <a:latin typeface="Times New Roman" panose="02020603050405020304" pitchFamily="18" charset="0"/>
              </a:rPr>
              <a:t>(</a:t>
            </a:r>
            <a:r>
              <a:rPr lang="en-US" altLang="zh-CN" sz="2400">
                <a:latin typeface="Times New Roman" panose="02020603050405020304" pitchFamily="18" charset="0"/>
              </a:rPr>
              <a:t>g</a:t>
            </a:r>
            <a:r>
              <a:rPr lang="en-US" altLang="zh-TW" sz="2400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83" name="Text Box 80"/>
          <p:cNvSpPr txBox="1">
            <a:spLocks noChangeArrowheads="1"/>
          </p:cNvSpPr>
          <p:nvPr/>
        </p:nvSpPr>
        <p:spPr bwMode="auto">
          <a:xfrm>
            <a:off x="6475413" y="5019675"/>
            <a:ext cx="539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>
                <a:latin typeface="Times New Roman" panose="02020603050405020304" pitchFamily="18" charset="0"/>
              </a:rPr>
              <a:t>(</a:t>
            </a:r>
            <a:r>
              <a:rPr lang="en-US" altLang="zh-CN" sz="2400">
                <a:latin typeface="Times New Roman" panose="02020603050405020304" pitchFamily="18" charset="0"/>
              </a:rPr>
              <a:t>h</a:t>
            </a:r>
            <a:r>
              <a:rPr lang="en-US" altLang="zh-TW" sz="2400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84" name="Oval 81"/>
          <p:cNvSpPr>
            <a:spLocks noChangeArrowheads="1"/>
          </p:cNvSpPr>
          <p:nvPr/>
        </p:nvSpPr>
        <p:spPr bwMode="auto">
          <a:xfrm>
            <a:off x="4687888" y="4546600"/>
            <a:ext cx="404812" cy="3429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1600" dirty="0">
                <a:latin typeface="Times New Roman" panose="02020603050405020304" pitchFamily="18" charset="0"/>
              </a:rPr>
              <a:t>59</a:t>
            </a:r>
          </a:p>
        </p:txBody>
      </p:sp>
      <p:sp>
        <p:nvSpPr>
          <p:cNvPr id="85" name="Oval 82"/>
          <p:cNvSpPr>
            <a:spLocks noChangeArrowheads="1"/>
          </p:cNvSpPr>
          <p:nvPr/>
        </p:nvSpPr>
        <p:spPr bwMode="auto">
          <a:xfrm>
            <a:off x="3086100" y="2651125"/>
            <a:ext cx="404813" cy="3429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1600">
                <a:latin typeface="Times New Roman" panose="02020603050405020304" pitchFamily="18" charset="0"/>
              </a:rPr>
              <a:t>61</a:t>
            </a:r>
          </a:p>
        </p:txBody>
      </p:sp>
      <p:sp>
        <p:nvSpPr>
          <p:cNvPr id="86" name="Oval 83"/>
          <p:cNvSpPr>
            <a:spLocks noChangeArrowheads="1"/>
          </p:cNvSpPr>
          <p:nvPr/>
        </p:nvSpPr>
        <p:spPr bwMode="auto">
          <a:xfrm>
            <a:off x="1993900" y="2651125"/>
            <a:ext cx="404813" cy="3429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1600">
                <a:latin typeface="Times New Roman" panose="02020603050405020304" pitchFamily="18" charset="0"/>
              </a:rPr>
              <a:t>59</a:t>
            </a:r>
          </a:p>
        </p:txBody>
      </p:sp>
      <p:sp>
        <p:nvSpPr>
          <p:cNvPr id="87" name="Oval 84"/>
          <p:cNvSpPr>
            <a:spLocks noChangeArrowheads="1"/>
          </p:cNvSpPr>
          <p:nvPr/>
        </p:nvSpPr>
        <p:spPr bwMode="auto">
          <a:xfrm>
            <a:off x="8777288" y="3911600"/>
            <a:ext cx="404812" cy="3429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1600">
                <a:latin typeface="Times New Roman" panose="02020603050405020304" pitchFamily="18" charset="0"/>
              </a:rPr>
              <a:t>48</a:t>
            </a:r>
          </a:p>
        </p:txBody>
      </p:sp>
      <p:sp>
        <p:nvSpPr>
          <p:cNvPr id="88" name="Oval 85"/>
          <p:cNvSpPr>
            <a:spLocks noChangeArrowheads="1"/>
          </p:cNvSpPr>
          <p:nvPr/>
        </p:nvSpPr>
        <p:spPr bwMode="auto">
          <a:xfrm>
            <a:off x="6034088" y="2044700"/>
            <a:ext cx="404812" cy="3429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1600">
                <a:latin typeface="Times New Roman" panose="02020603050405020304" pitchFamily="18" charset="0"/>
              </a:rPr>
              <a:t>48</a:t>
            </a:r>
          </a:p>
        </p:txBody>
      </p:sp>
      <p:sp>
        <p:nvSpPr>
          <p:cNvPr id="89" name="Oval 89"/>
          <p:cNvSpPr>
            <a:spLocks noChangeArrowheads="1"/>
          </p:cNvSpPr>
          <p:nvPr/>
        </p:nvSpPr>
        <p:spPr bwMode="auto">
          <a:xfrm>
            <a:off x="4713288" y="2082800"/>
            <a:ext cx="404812" cy="3429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CN" sz="1600">
                <a:latin typeface="Times New Roman" panose="02020603050405020304" pitchFamily="18" charset="0"/>
              </a:rPr>
              <a:t>26</a:t>
            </a:r>
            <a:endParaRPr lang="en-US" altLang="zh-TW" sz="1600">
              <a:latin typeface="Times New Roman" panose="02020603050405020304" pitchFamily="18" charset="0"/>
            </a:endParaRPr>
          </a:p>
        </p:txBody>
      </p:sp>
      <p:sp>
        <p:nvSpPr>
          <p:cNvPr id="90" name="Line 90"/>
          <p:cNvSpPr>
            <a:spLocks noChangeShapeType="1"/>
          </p:cNvSpPr>
          <p:nvPr/>
        </p:nvSpPr>
        <p:spPr bwMode="auto">
          <a:xfrm>
            <a:off x="4914900" y="3835400"/>
            <a:ext cx="1828800" cy="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" name="Line 91"/>
          <p:cNvSpPr>
            <a:spLocks noChangeShapeType="1"/>
          </p:cNvSpPr>
          <p:nvPr/>
        </p:nvSpPr>
        <p:spPr bwMode="auto">
          <a:xfrm flipV="1">
            <a:off x="6743700" y="3302000"/>
            <a:ext cx="381000" cy="5334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" name="Line 92"/>
          <p:cNvSpPr>
            <a:spLocks noChangeShapeType="1"/>
          </p:cNvSpPr>
          <p:nvPr/>
        </p:nvSpPr>
        <p:spPr bwMode="auto">
          <a:xfrm>
            <a:off x="7124700" y="3302000"/>
            <a:ext cx="2057400" cy="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" name="Oval 93"/>
          <p:cNvSpPr>
            <a:spLocks noChangeArrowheads="1"/>
          </p:cNvSpPr>
          <p:nvPr/>
        </p:nvSpPr>
        <p:spPr bwMode="auto">
          <a:xfrm>
            <a:off x="7429500" y="3962400"/>
            <a:ext cx="404813" cy="3429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CN" sz="1600">
                <a:latin typeface="Times New Roman" panose="02020603050405020304" pitchFamily="18" charset="0"/>
              </a:rPr>
              <a:t>26</a:t>
            </a:r>
            <a:endParaRPr lang="en-US" altLang="zh-TW" sz="1600">
              <a:latin typeface="Times New Roman" panose="02020603050405020304" pitchFamily="18" charset="0"/>
            </a:endParaRPr>
          </a:p>
        </p:txBody>
      </p:sp>
      <p:sp>
        <p:nvSpPr>
          <p:cNvPr id="94" name="Oval 94"/>
          <p:cNvSpPr>
            <a:spLocks noChangeArrowheads="1"/>
          </p:cNvSpPr>
          <p:nvPr/>
        </p:nvSpPr>
        <p:spPr bwMode="auto">
          <a:xfrm>
            <a:off x="6743700" y="3987800"/>
            <a:ext cx="404813" cy="3429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CN" sz="1600">
                <a:latin typeface="Times New Roman" panose="02020603050405020304" pitchFamily="18" charset="0"/>
              </a:rPr>
              <a:t>19</a:t>
            </a:r>
            <a:endParaRPr lang="en-US" altLang="zh-TW" sz="1600">
              <a:latin typeface="Times New Roman" panose="02020603050405020304" pitchFamily="18" charset="0"/>
            </a:endParaRPr>
          </a:p>
        </p:txBody>
      </p:sp>
      <p:sp>
        <p:nvSpPr>
          <p:cNvPr id="95" name="Line 97"/>
          <p:cNvSpPr>
            <a:spLocks noChangeShapeType="1"/>
          </p:cNvSpPr>
          <p:nvPr/>
        </p:nvSpPr>
        <p:spPr bwMode="auto">
          <a:xfrm flipV="1">
            <a:off x="2171700" y="1930400"/>
            <a:ext cx="4495800" cy="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" name="Oval 98"/>
          <p:cNvSpPr>
            <a:spLocks noChangeArrowheads="1"/>
          </p:cNvSpPr>
          <p:nvPr/>
        </p:nvSpPr>
        <p:spPr bwMode="auto">
          <a:xfrm>
            <a:off x="4000500" y="2082800"/>
            <a:ext cx="404813" cy="3429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CN" sz="1600">
                <a:latin typeface="Times New Roman" panose="02020603050405020304" pitchFamily="18" charset="0"/>
              </a:rPr>
              <a:t>19</a:t>
            </a:r>
            <a:endParaRPr lang="en-US" altLang="zh-TW" sz="1600">
              <a:latin typeface="Times New Roman" panose="02020603050405020304" pitchFamily="18" charset="0"/>
            </a:endParaRPr>
          </a:p>
        </p:txBody>
      </p:sp>
      <p:sp>
        <p:nvSpPr>
          <p:cNvPr id="97" name="Oval 100"/>
          <p:cNvSpPr>
            <a:spLocks noChangeArrowheads="1"/>
          </p:cNvSpPr>
          <p:nvPr/>
        </p:nvSpPr>
        <p:spPr bwMode="auto">
          <a:xfrm>
            <a:off x="2681288" y="2082800"/>
            <a:ext cx="404812" cy="3429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CN" sz="1600">
                <a:latin typeface="Times New Roman" panose="02020603050405020304" pitchFamily="18" charset="0"/>
              </a:rPr>
              <a:t>15</a:t>
            </a:r>
            <a:endParaRPr lang="en-US" altLang="zh-TW" sz="1600">
              <a:latin typeface="Times New Roman" panose="02020603050405020304" pitchFamily="18" charset="0"/>
            </a:endParaRPr>
          </a:p>
        </p:txBody>
      </p:sp>
      <p:sp>
        <p:nvSpPr>
          <p:cNvPr id="98" name="Oval 101"/>
          <p:cNvSpPr>
            <a:spLocks noChangeArrowheads="1"/>
          </p:cNvSpPr>
          <p:nvPr/>
        </p:nvSpPr>
        <p:spPr bwMode="auto">
          <a:xfrm>
            <a:off x="5424488" y="3987800"/>
            <a:ext cx="404812" cy="3429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CN" sz="1600">
                <a:latin typeface="Times New Roman" panose="02020603050405020304" pitchFamily="18" charset="0"/>
              </a:rPr>
              <a:t>15</a:t>
            </a:r>
            <a:endParaRPr lang="en-US" altLang="zh-TW" sz="1600">
              <a:latin typeface="Times New Roman" panose="02020603050405020304" pitchFamily="18" charset="0"/>
            </a:endParaRPr>
          </a:p>
        </p:txBody>
      </p:sp>
      <p:sp>
        <p:nvSpPr>
          <p:cNvPr id="99" name="Oval 102"/>
          <p:cNvSpPr>
            <a:spLocks noChangeArrowheads="1"/>
          </p:cNvSpPr>
          <p:nvPr/>
        </p:nvSpPr>
        <p:spPr bwMode="auto">
          <a:xfrm>
            <a:off x="7962900" y="3378200"/>
            <a:ext cx="404813" cy="3429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CN" sz="1600">
                <a:latin typeface="Times New Roman" panose="02020603050405020304" pitchFamily="18" charset="0"/>
              </a:rPr>
              <a:t>11</a:t>
            </a:r>
            <a:endParaRPr lang="en-US" altLang="zh-TW" sz="16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105485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39900" y="13240"/>
            <a:ext cx="8229600" cy="661448"/>
          </a:xfrm>
        </p:spPr>
        <p:txBody>
          <a:bodyPr/>
          <a:lstStyle/>
          <a:p>
            <a:r>
              <a:rPr lang="en-US" altLang="zh-CN" dirty="0">
                <a:solidFill>
                  <a:srgbClr val="00B050"/>
                </a:solidFill>
              </a:rPr>
              <a:t>Heap Sort</a:t>
            </a:r>
            <a:endParaRPr lang="en-US" altLang="zh-TW" dirty="0">
              <a:solidFill>
                <a:srgbClr val="00B050"/>
              </a:solidFill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893888" y="846138"/>
            <a:ext cx="7927975" cy="4043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pitchFamily="2" charset="2"/>
              <a:defRPr kumimoji="1" b="1" kern="1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346075" indent="-231775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35000"/>
              <a:buFont typeface="Monotype Sorts" pitchFamily="2" charset="2"/>
              <a:buChar char="n"/>
              <a:defRPr kumimoji="1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7063" indent="-166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80000"/>
              <a:buChar char="–"/>
              <a:defRPr kumimoji="1" b="1" kern="1200">
                <a:solidFill>
                  <a:srgbClr val="004000"/>
                </a:solidFill>
                <a:latin typeface="+mn-lt"/>
                <a:ea typeface="+mn-ea"/>
                <a:cs typeface="+mn-cs"/>
              </a:defRPr>
            </a:lvl3pPr>
            <a:lvl4pPr marL="1147763" indent="-4048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!"/>
              <a:defRPr kumimoji="1" b="1" kern="1200">
                <a:solidFill>
                  <a:schemeClr val="folHlink"/>
                </a:solidFill>
                <a:latin typeface="+mn-lt"/>
                <a:ea typeface="+mn-ea"/>
                <a:cs typeface="+mn-cs"/>
              </a:defRPr>
            </a:lvl4pPr>
            <a:lvl5pPr marL="1539875" indent="-1698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endParaRPr lang="en-US" altLang="zh-TW" dirty="0"/>
          </a:p>
          <a:p>
            <a:pPr>
              <a:lnSpc>
                <a:spcPct val="90000"/>
              </a:lnSpc>
            </a:pPr>
            <a:endParaRPr lang="en-US" altLang="zh-TW" dirty="0"/>
          </a:p>
          <a:p>
            <a:pPr>
              <a:lnSpc>
                <a:spcPct val="90000"/>
              </a:lnSpc>
            </a:pPr>
            <a:endParaRPr lang="en-US" altLang="zh-TW" dirty="0"/>
          </a:p>
          <a:p>
            <a:pPr>
              <a:lnSpc>
                <a:spcPct val="90000"/>
              </a:lnSpc>
            </a:pPr>
            <a:endParaRPr lang="en-US" altLang="zh-TW" dirty="0"/>
          </a:p>
          <a:p>
            <a:pPr>
              <a:lnSpc>
                <a:spcPct val="90000"/>
              </a:lnSpc>
            </a:pPr>
            <a:endParaRPr lang="en-US" altLang="zh-TW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	</a:t>
            </a:r>
            <a:endParaRPr lang="en-US" altLang="zh-TW" dirty="0"/>
          </a:p>
        </p:txBody>
      </p:sp>
      <p:grpSp>
        <p:nvGrpSpPr>
          <p:cNvPr id="8" name="Group 42"/>
          <p:cNvGrpSpPr>
            <a:grpSpLocks/>
          </p:cNvGrpSpPr>
          <p:nvPr/>
        </p:nvGrpSpPr>
        <p:grpSpPr bwMode="auto">
          <a:xfrm>
            <a:off x="5019675" y="1190625"/>
            <a:ext cx="752475" cy="433388"/>
            <a:chOff x="2256" y="1152"/>
            <a:chExt cx="624" cy="425"/>
          </a:xfrm>
        </p:grpSpPr>
        <p:sp>
          <p:nvSpPr>
            <p:cNvPr id="9" name="Oval 43"/>
            <p:cNvSpPr>
              <a:spLocks noChangeArrowheads="1"/>
            </p:cNvSpPr>
            <p:nvPr/>
          </p:nvSpPr>
          <p:spPr bwMode="auto">
            <a:xfrm>
              <a:off x="2544" y="1152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CN" sz="1600">
                  <a:latin typeface="Times New Roman" panose="02020603050405020304" pitchFamily="18" charset="0"/>
                </a:rPr>
                <a:t>1</a:t>
              </a:r>
              <a:endParaRPr lang="en-US" altLang="zh-TW" sz="1600">
                <a:latin typeface="Times New Roman" panose="02020603050405020304" pitchFamily="18" charset="0"/>
              </a:endParaRPr>
            </a:p>
          </p:txBody>
        </p:sp>
        <p:sp>
          <p:nvSpPr>
            <p:cNvPr id="10" name="Text Box 44"/>
            <p:cNvSpPr txBox="1">
              <a:spLocks noChangeArrowheads="1"/>
            </p:cNvSpPr>
            <p:nvPr/>
          </p:nvSpPr>
          <p:spPr bwMode="auto">
            <a:xfrm>
              <a:off x="2256" y="1247"/>
              <a:ext cx="35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1600">
                  <a:latin typeface="Times New Roman" panose="02020603050405020304" pitchFamily="18" charset="0"/>
                </a:rPr>
                <a:t>[1]</a:t>
              </a:r>
            </a:p>
          </p:txBody>
        </p:sp>
      </p:grpSp>
      <p:grpSp>
        <p:nvGrpSpPr>
          <p:cNvPr id="11" name="Group 45"/>
          <p:cNvGrpSpPr>
            <a:grpSpLocks/>
          </p:cNvGrpSpPr>
          <p:nvPr/>
        </p:nvGrpSpPr>
        <p:grpSpPr bwMode="auto">
          <a:xfrm>
            <a:off x="4094163" y="1728788"/>
            <a:ext cx="752475" cy="433387"/>
            <a:chOff x="2255" y="1152"/>
            <a:chExt cx="625" cy="424"/>
          </a:xfrm>
        </p:grpSpPr>
        <p:sp>
          <p:nvSpPr>
            <p:cNvPr id="12" name="Oval 46"/>
            <p:cNvSpPr>
              <a:spLocks noChangeArrowheads="1"/>
            </p:cNvSpPr>
            <p:nvPr/>
          </p:nvSpPr>
          <p:spPr bwMode="auto">
            <a:xfrm>
              <a:off x="2544" y="1152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CN" sz="1600">
                  <a:latin typeface="Times New Roman" panose="02020603050405020304" pitchFamily="18" charset="0"/>
                </a:rPr>
                <a:t>1</a:t>
              </a:r>
              <a:endParaRPr lang="en-US" altLang="zh-TW" sz="1600">
                <a:latin typeface="Times New Roman" panose="02020603050405020304" pitchFamily="18" charset="0"/>
              </a:endParaRPr>
            </a:p>
          </p:txBody>
        </p:sp>
        <p:sp>
          <p:nvSpPr>
            <p:cNvPr id="13" name="Text Box 47"/>
            <p:cNvSpPr txBox="1">
              <a:spLocks noChangeArrowheads="1"/>
            </p:cNvSpPr>
            <p:nvPr/>
          </p:nvSpPr>
          <p:spPr bwMode="auto">
            <a:xfrm>
              <a:off x="2255" y="1246"/>
              <a:ext cx="351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1600">
                  <a:latin typeface="Times New Roman" panose="02020603050405020304" pitchFamily="18" charset="0"/>
                </a:rPr>
                <a:t>[2]</a:t>
              </a:r>
            </a:p>
          </p:txBody>
        </p:sp>
      </p:grpSp>
      <p:grpSp>
        <p:nvGrpSpPr>
          <p:cNvPr id="14" name="Group 48"/>
          <p:cNvGrpSpPr>
            <a:grpSpLocks/>
          </p:cNvGrpSpPr>
          <p:nvPr/>
        </p:nvGrpSpPr>
        <p:grpSpPr bwMode="auto">
          <a:xfrm>
            <a:off x="5945188" y="1728788"/>
            <a:ext cx="752475" cy="433387"/>
            <a:chOff x="2256" y="1152"/>
            <a:chExt cx="624" cy="424"/>
          </a:xfrm>
        </p:grpSpPr>
        <p:sp>
          <p:nvSpPr>
            <p:cNvPr id="15" name="Oval 49"/>
            <p:cNvSpPr>
              <a:spLocks noChangeArrowheads="1"/>
            </p:cNvSpPr>
            <p:nvPr/>
          </p:nvSpPr>
          <p:spPr bwMode="auto">
            <a:xfrm>
              <a:off x="2544" y="1152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CN" sz="1600">
                  <a:latin typeface="Times New Roman" panose="02020603050405020304" pitchFamily="18" charset="0"/>
                </a:rPr>
                <a:t>1</a:t>
              </a:r>
              <a:endParaRPr lang="en-US" altLang="zh-TW" sz="1600">
                <a:latin typeface="Times New Roman" panose="02020603050405020304" pitchFamily="18" charset="0"/>
              </a:endParaRPr>
            </a:p>
          </p:txBody>
        </p:sp>
        <p:sp>
          <p:nvSpPr>
            <p:cNvPr id="16" name="Text Box 50"/>
            <p:cNvSpPr txBox="1">
              <a:spLocks noChangeArrowheads="1"/>
            </p:cNvSpPr>
            <p:nvPr/>
          </p:nvSpPr>
          <p:spPr bwMode="auto">
            <a:xfrm>
              <a:off x="2256" y="1246"/>
              <a:ext cx="35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1600">
                  <a:latin typeface="Times New Roman" panose="02020603050405020304" pitchFamily="18" charset="0"/>
                </a:rPr>
                <a:t>[3]</a:t>
              </a:r>
            </a:p>
          </p:txBody>
        </p:sp>
      </p:grpSp>
      <p:grpSp>
        <p:nvGrpSpPr>
          <p:cNvPr id="17" name="Group 51"/>
          <p:cNvGrpSpPr>
            <a:grpSpLocks/>
          </p:cNvGrpSpPr>
          <p:nvPr/>
        </p:nvGrpSpPr>
        <p:grpSpPr bwMode="auto">
          <a:xfrm>
            <a:off x="3400425" y="2317750"/>
            <a:ext cx="752475" cy="433388"/>
            <a:chOff x="2256" y="1152"/>
            <a:chExt cx="624" cy="425"/>
          </a:xfrm>
        </p:grpSpPr>
        <p:sp>
          <p:nvSpPr>
            <p:cNvPr id="18" name="Oval 52"/>
            <p:cNvSpPr>
              <a:spLocks noChangeArrowheads="1"/>
            </p:cNvSpPr>
            <p:nvPr/>
          </p:nvSpPr>
          <p:spPr bwMode="auto">
            <a:xfrm>
              <a:off x="2544" y="1152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CN" sz="1600">
                  <a:latin typeface="Times New Roman" panose="02020603050405020304" pitchFamily="18" charset="0"/>
                </a:rPr>
                <a:t>1</a:t>
              </a:r>
              <a:endParaRPr lang="en-US" altLang="zh-TW" sz="1600">
                <a:latin typeface="Times New Roman" panose="02020603050405020304" pitchFamily="18" charset="0"/>
              </a:endParaRPr>
            </a:p>
          </p:txBody>
        </p:sp>
        <p:sp>
          <p:nvSpPr>
            <p:cNvPr id="19" name="Text Box 53"/>
            <p:cNvSpPr txBox="1">
              <a:spLocks noChangeArrowheads="1"/>
            </p:cNvSpPr>
            <p:nvPr/>
          </p:nvSpPr>
          <p:spPr bwMode="auto">
            <a:xfrm>
              <a:off x="2256" y="1247"/>
              <a:ext cx="35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1600">
                  <a:latin typeface="Times New Roman" panose="02020603050405020304" pitchFamily="18" charset="0"/>
                </a:rPr>
                <a:t>[4]</a:t>
              </a:r>
            </a:p>
          </p:txBody>
        </p:sp>
      </p:grpSp>
      <p:grpSp>
        <p:nvGrpSpPr>
          <p:cNvPr id="20" name="Group 54"/>
          <p:cNvGrpSpPr>
            <a:grpSpLocks/>
          </p:cNvGrpSpPr>
          <p:nvPr/>
        </p:nvGrpSpPr>
        <p:grpSpPr bwMode="auto">
          <a:xfrm>
            <a:off x="4730750" y="2317750"/>
            <a:ext cx="752475" cy="433388"/>
            <a:chOff x="2256" y="1152"/>
            <a:chExt cx="624" cy="425"/>
          </a:xfrm>
        </p:grpSpPr>
        <p:sp>
          <p:nvSpPr>
            <p:cNvPr id="21" name="Oval 55"/>
            <p:cNvSpPr>
              <a:spLocks noChangeArrowheads="1"/>
            </p:cNvSpPr>
            <p:nvPr/>
          </p:nvSpPr>
          <p:spPr bwMode="auto">
            <a:xfrm>
              <a:off x="2544" y="1152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160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22" name="Text Box 56"/>
            <p:cNvSpPr txBox="1">
              <a:spLocks noChangeArrowheads="1"/>
            </p:cNvSpPr>
            <p:nvPr/>
          </p:nvSpPr>
          <p:spPr bwMode="auto">
            <a:xfrm>
              <a:off x="2256" y="1247"/>
              <a:ext cx="35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1600">
                  <a:latin typeface="Times New Roman" panose="02020603050405020304" pitchFamily="18" charset="0"/>
                </a:rPr>
                <a:t>[5]</a:t>
              </a:r>
            </a:p>
          </p:txBody>
        </p:sp>
      </p:grpSp>
      <p:grpSp>
        <p:nvGrpSpPr>
          <p:cNvPr id="23" name="Group 57"/>
          <p:cNvGrpSpPr>
            <a:grpSpLocks/>
          </p:cNvGrpSpPr>
          <p:nvPr/>
        </p:nvGrpSpPr>
        <p:grpSpPr bwMode="auto">
          <a:xfrm>
            <a:off x="5424488" y="2317750"/>
            <a:ext cx="752475" cy="433388"/>
            <a:chOff x="2255" y="1152"/>
            <a:chExt cx="625" cy="425"/>
          </a:xfrm>
        </p:grpSpPr>
        <p:sp>
          <p:nvSpPr>
            <p:cNvPr id="24" name="Oval 58"/>
            <p:cNvSpPr>
              <a:spLocks noChangeArrowheads="1"/>
            </p:cNvSpPr>
            <p:nvPr/>
          </p:nvSpPr>
          <p:spPr bwMode="auto">
            <a:xfrm>
              <a:off x="2544" y="1152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16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5" name="Text Box 59"/>
            <p:cNvSpPr txBox="1">
              <a:spLocks noChangeArrowheads="1"/>
            </p:cNvSpPr>
            <p:nvPr/>
          </p:nvSpPr>
          <p:spPr bwMode="auto">
            <a:xfrm>
              <a:off x="2255" y="1247"/>
              <a:ext cx="351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1600">
                  <a:latin typeface="Times New Roman" panose="02020603050405020304" pitchFamily="18" charset="0"/>
                </a:rPr>
                <a:t>[6]</a:t>
              </a:r>
            </a:p>
          </p:txBody>
        </p:sp>
      </p:grpSp>
      <p:grpSp>
        <p:nvGrpSpPr>
          <p:cNvPr id="26" name="Group 60"/>
          <p:cNvGrpSpPr>
            <a:grpSpLocks/>
          </p:cNvGrpSpPr>
          <p:nvPr/>
        </p:nvGrpSpPr>
        <p:grpSpPr bwMode="auto">
          <a:xfrm>
            <a:off x="6754813" y="2268538"/>
            <a:ext cx="752475" cy="433387"/>
            <a:chOff x="2256" y="1152"/>
            <a:chExt cx="624" cy="425"/>
          </a:xfrm>
        </p:grpSpPr>
        <p:sp>
          <p:nvSpPr>
            <p:cNvPr id="27" name="Oval 61"/>
            <p:cNvSpPr>
              <a:spLocks noChangeArrowheads="1"/>
            </p:cNvSpPr>
            <p:nvPr/>
          </p:nvSpPr>
          <p:spPr bwMode="auto">
            <a:xfrm>
              <a:off x="2544" y="1152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1600">
                  <a:latin typeface="Times New Roman" panose="02020603050405020304" pitchFamily="18" charset="0"/>
                </a:rPr>
                <a:t>48</a:t>
              </a:r>
            </a:p>
          </p:txBody>
        </p:sp>
        <p:sp>
          <p:nvSpPr>
            <p:cNvPr id="28" name="Text Box 62"/>
            <p:cNvSpPr txBox="1">
              <a:spLocks noChangeArrowheads="1"/>
            </p:cNvSpPr>
            <p:nvPr/>
          </p:nvSpPr>
          <p:spPr bwMode="auto">
            <a:xfrm>
              <a:off x="2256" y="1247"/>
              <a:ext cx="35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1600">
                  <a:latin typeface="Times New Roman" panose="02020603050405020304" pitchFamily="18" charset="0"/>
                </a:rPr>
                <a:t>[7]</a:t>
              </a:r>
            </a:p>
          </p:txBody>
        </p:sp>
      </p:grpSp>
      <p:grpSp>
        <p:nvGrpSpPr>
          <p:cNvPr id="29" name="Group 63"/>
          <p:cNvGrpSpPr>
            <a:grpSpLocks/>
          </p:cNvGrpSpPr>
          <p:nvPr/>
        </p:nvGrpSpPr>
        <p:grpSpPr bwMode="auto">
          <a:xfrm>
            <a:off x="2706688" y="2905125"/>
            <a:ext cx="752475" cy="433388"/>
            <a:chOff x="2256" y="1152"/>
            <a:chExt cx="624" cy="425"/>
          </a:xfrm>
        </p:grpSpPr>
        <p:sp>
          <p:nvSpPr>
            <p:cNvPr id="30" name="Oval 64"/>
            <p:cNvSpPr>
              <a:spLocks noChangeArrowheads="1"/>
            </p:cNvSpPr>
            <p:nvPr/>
          </p:nvSpPr>
          <p:spPr bwMode="auto">
            <a:xfrm>
              <a:off x="2544" y="1152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1600">
                  <a:latin typeface="Times New Roman" panose="02020603050405020304" pitchFamily="18" charset="0"/>
                </a:rPr>
                <a:t>59</a:t>
              </a:r>
            </a:p>
          </p:txBody>
        </p:sp>
        <p:sp>
          <p:nvSpPr>
            <p:cNvPr id="31" name="Text Box 65"/>
            <p:cNvSpPr txBox="1">
              <a:spLocks noChangeArrowheads="1"/>
            </p:cNvSpPr>
            <p:nvPr/>
          </p:nvSpPr>
          <p:spPr bwMode="auto">
            <a:xfrm>
              <a:off x="2256" y="1247"/>
              <a:ext cx="35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1600">
                  <a:latin typeface="Times New Roman" panose="02020603050405020304" pitchFamily="18" charset="0"/>
                </a:rPr>
                <a:t>[8]</a:t>
              </a:r>
            </a:p>
          </p:txBody>
        </p:sp>
      </p:grpSp>
      <p:sp>
        <p:nvSpPr>
          <p:cNvPr id="32" name="Oval 66"/>
          <p:cNvSpPr>
            <a:spLocks noChangeArrowheads="1"/>
          </p:cNvSpPr>
          <p:nvPr/>
        </p:nvSpPr>
        <p:spPr bwMode="auto">
          <a:xfrm>
            <a:off x="4152900" y="2905125"/>
            <a:ext cx="404813" cy="3429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1600">
                <a:latin typeface="Times New Roman" panose="02020603050405020304" pitchFamily="18" charset="0"/>
              </a:rPr>
              <a:t>61</a:t>
            </a:r>
          </a:p>
        </p:txBody>
      </p:sp>
      <p:sp>
        <p:nvSpPr>
          <p:cNvPr id="33" name="Text Box 67"/>
          <p:cNvSpPr txBox="1">
            <a:spLocks noChangeArrowheads="1"/>
          </p:cNvSpPr>
          <p:nvPr/>
        </p:nvSpPr>
        <p:spPr bwMode="auto">
          <a:xfrm>
            <a:off x="3805238" y="3001963"/>
            <a:ext cx="422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600">
                <a:latin typeface="Times New Roman" panose="02020603050405020304" pitchFamily="18" charset="0"/>
              </a:rPr>
              <a:t>[9]</a:t>
            </a:r>
          </a:p>
        </p:txBody>
      </p:sp>
      <p:sp>
        <p:nvSpPr>
          <p:cNvPr id="34" name="Oval 68"/>
          <p:cNvSpPr>
            <a:spLocks noChangeArrowheads="1"/>
          </p:cNvSpPr>
          <p:nvPr/>
        </p:nvSpPr>
        <p:spPr bwMode="auto">
          <a:xfrm>
            <a:off x="5019675" y="2905125"/>
            <a:ext cx="404813" cy="3429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1600">
                <a:latin typeface="Times New Roman" panose="02020603050405020304" pitchFamily="18" charset="0"/>
              </a:rPr>
              <a:t>77</a:t>
            </a:r>
          </a:p>
        </p:txBody>
      </p:sp>
      <p:sp>
        <p:nvSpPr>
          <p:cNvPr id="35" name="Text Box 69"/>
          <p:cNvSpPr txBox="1">
            <a:spLocks noChangeArrowheads="1"/>
          </p:cNvSpPr>
          <p:nvPr/>
        </p:nvSpPr>
        <p:spPr bwMode="auto">
          <a:xfrm>
            <a:off x="4557713" y="3001963"/>
            <a:ext cx="523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600">
                <a:latin typeface="Times New Roman" panose="02020603050405020304" pitchFamily="18" charset="0"/>
              </a:rPr>
              <a:t>[10]</a:t>
            </a:r>
          </a:p>
        </p:txBody>
      </p:sp>
      <p:cxnSp>
        <p:nvCxnSpPr>
          <p:cNvPr id="36" name="AutoShape 70"/>
          <p:cNvCxnSpPr>
            <a:cxnSpLocks noChangeShapeType="1"/>
            <a:stCxn id="9" idx="3"/>
            <a:endCxn id="12" idx="7"/>
          </p:cNvCxnSpPr>
          <p:nvPr/>
        </p:nvCxnSpPr>
        <p:spPr bwMode="auto">
          <a:xfrm flipH="1">
            <a:off x="4787900" y="1482725"/>
            <a:ext cx="638175" cy="2968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" name="AutoShape 71"/>
          <p:cNvCxnSpPr>
            <a:cxnSpLocks noChangeShapeType="1"/>
            <a:stCxn id="9" idx="5"/>
            <a:endCxn id="15" idx="1"/>
          </p:cNvCxnSpPr>
          <p:nvPr/>
        </p:nvCxnSpPr>
        <p:spPr bwMode="auto">
          <a:xfrm>
            <a:off x="5713413" y="1482725"/>
            <a:ext cx="638175" cy="2968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AutoShape 72"/>
          <p:cNvCxnSpPr>
            <a:cxnSpLocks noChangeShapeType="1"/>
            <a:stCxn id="12" idx="3"/>
            <a:endCxn id="18" idx="7"/>
          </p:cNvCxnSpPr>
          <p:nvPr/>
        </p:nvCxnSpPr>
        <p:spPr bwMode="auto">
          <a:xfrm flipH="1">
            <a:off x="4094163" y="2020888"/>
            <a:ext cx="406400" cy="3476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" name="AutoShape 73"/>
          <p:cNvCxnSpPr>
            <a:cxnSpLocks noChangeShapeType="1"/>
            <a:stCxn id="12" idx="5"/>
            <a:endCxn id="21" idx="1"/>
          </p:cNvCxnSpPr>
          <p:nvPr/>
        </p:nvCxnSpPr>
        <p:spPr bwMode="auto">
          <a:xfrm>
            <a:off x="4787900" y="2020888"/>
            <a:ext cx="349250" cy="3476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" name="AutoShape 74"/>
          <p:cNvCxnSpPr>
            <a:cxnSpLocks noChangeShapeType="1"/>
            <a:stCxn id="18" idx="3"/>
            <a:endCxn id="30" idx="7"/>
          </p:cNvCxnSpPr>
          <p:nvPr/>
        </p:nvCxnSpPr>
        <p:spPr bwMode="auto">
          <a:xfrm flipH="1">
            <a:off x="3400425" y="2609850"/>
            <a:ext cx="406400" cy="346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" name="AutoShape 75"/>
          <p:cNvCxnSpPr>
            <a:cxnSpLocks noChangeShapeType="1"/>
            <a:stCxn id="18" idx="5"/>
            <a:endCxn id="32" idx="0"/>
          </p:cNvCxnSpPr>
          <p:nvPr/>
        </p:nvCxnSpPr>
        <p:spPr bwMode="auto">
          <a:xfrm>
            <a:off x="4094163" y="2609850"/>
            <a:ext cx="261937" cy="295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" name="AutoShape 76"/>
          <p:cNvCxnSpPr>
            <a:cxnSpLocks noChangeShapeType="1"/>
          </p:cNvCxnSpPr>
          <p:nvPr/>
        </p:nvCxnSpPr>
        <p:spPr bwMode="auto">
          <a:xfrm flipH="1">
            <a:off x="5194300" y="2660650"/>
            <a:ext cx="115888" cy="244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" name="AutoShape 77"/>
          <p:cNvCxnSpPr>
            <a:cxnSpLocks noChangeShapeType="1"/>
            <a:stCxn id="15" idx="3"/>
            <a:endCxn id="24" idx="7"/>
          </p:cNvCxnSpPr>
          <p:nvPr/>
        </p:nvCxnSpPr>
        <p:spPr bwMode="auto">
          <a:xfrm flipH="1">
            <a:off x="6118225" y="2020888"/>
            <a:ext cx="233363" cy="3476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" name="AutoShape 78"/>
          <p:cNvCxnSpPr>
            <a:cxnSpLocks noChangeShapeType="1"/>
            <a:stCxn id="15" idx="5"/>
            <a:endCxn id="27" idx="0"/>
          </p:cNvCxnSpPr>
          <p:nvPr/>
        </p:nvCxnSpPr>
        <p:spPr bwMode="auto">
          <a:xfrm>
            <a:off x="6638925" y="2020888"/>
            <a:ext cx="666750" cy="2476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" name="Text Box 80"/>
          <p:cNvSpPr txBox="1">
            <a:spLocks noChangeArrowheads="1"/>
          </p:cNvSpPr>
          <p:nvPr/>
        </p:nvSpPr>
        <p:spPr bwMode="auto">
          <a:xfrm>
            <a:off x="4824413" y="3365500"/>
            <a:ext cx="4714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>
                <a:latin typeface="Times New Roman" panose="02020603050405020304" pitchFamily="18" charset="0"/>
              </a:rPr>
              <a:t>(</a:t>
            </a:r>
            <a:r>
              <a:rPr lang="en-US" altLang="zh-CN" sz="2400">
                <a:latin typeface="Times New Roman" panose="02020603050405020304" pitchFamily="18" charset="0"/>
              </a:rPr>
              <a:t>i</a:t>
            </a:r>
            <a:r>
              <a:rPr lang="en-US" altLang="zh-TW" sz="2400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46" name="Oval 81"/>
          <p:cNvSpPr>
            <a:spLocks noChangeArrowheads="1"/>
          </p:cNvSpPr>
          <p:nvPr/>
        </p:nvSpPr>
        <p:spPr bwMode="auto">
          <a:xfrm>
            <a:off x="3062288" y="2908300"/>
            <a:ext cx="404812" cy="3429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1600">
                <a:latin typeface="Times New Roman" panose="02020603050405020304" pitchFamily="18" charset="0"/>
              </a:rPr>
              <a:t>59</a:t>
            </a:r>
          </a:p>
        </p:txBody>
      </p:sp>
      <p:sp>
        <p:nvSpPr>
          <p:cNvPr id="47" name="Oval 84"/>
          <p:cNvSpPr>
            <a:spLocks noChangeArrowheads="1"/>
          </p:cNvSpPr>
          <p:nvPr/>
        </p:nvSpPr>
        <p:spPr bwMode="auto">
          <a:xfrm>
            <a:off x="7115176" y="2268538"/>
            <a:ext cx="404812" cy="3429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1600">
                <a:latin typeface="Times New Roman" panose="02020603050405020304" pitchFamily="18" charset="0"/>
              </a:rPr>
              <a:t>48</a:t>
            </a:r>
          </a:p>
        </p:txBody>
      </p:sp>
      <p:sp>
        <p:nvSpPr>
          <p:cNvPr id="48" name="Line 89"/>
          <p:cNvSpPr>
            <a:spLocks noChangeShapeType="1"/>
          </p:cNvSpPr>
          <p:nvPr/>
        </p:nvSpPr>
        <p:spPr bwMode="auto">
          <a:xfrm>
            <a:off x="3492500" y="1612900"/>
            <a:ext cx="4343400" cy="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Oval 90"/>
          <p:cNvSpPr>
            <a:spLocks noChangeArrowheads="1"/>
          </p:cNvSpPr>
          <p:nvPr/>
        </p:nvSpPr>
        <p:spPr bwMode="auto">
          <a:xfrm>
            <a:off x="5778500" y="2295525"/>
            <a:ext cx="404813" cy="3429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CN" sz="1600">
                <a:latin typeface="Times New Roman" panose="02020603050405020304" pitchFamily="18" charset="0"/>
              </a:rPr>
              <a:t>26</a:t>
            </a:r>
            <a:endParaRPr lang="en-US" altLang="zh-TW" sz="1600">
              <a:latin typeface="Times New Roman" panose="02020603050405020304" pitchFamily="18" charset="0"/>
            </a:endParaRPr>
          </a:p>
        </p:txBody>
      </p:sp>
      <p:sp>
        <p:nvSpPr>
          <p:cNvPr id="50" name="Oval 91"/>
          <p:cNvSpPr>
            <a:spLocks noChangeArrowheads="1"/>
          </p:cNvSpPr>
          <p:nvPr/>
        </p:nvSpPr>
        <p:spPr bwMode="auto">
          <a:xfrm>
            <a:off x="5092700" y="2333625"/>
            <a:ext cx="404813" cy="3429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CN" sz="1600">
                <a:latin typeface="Times New Roman" panose="02020603050405020304" pitchFamily="18" charset="0"/>
              </a:rPr>
              <a:t>19</a:t>
            </a:r>
            <a:endParaRPr lang="en-US" altLang="zh-TW" sz="1600">
              <a:latin typeface="Times New Roman" panose="02020603050405020304" pitchFamily="18" charset="0"/>
            </a:endParaRPr>
          </a:p>
        </p:txBody>
      </p:sp>
      <p:sp>
        <p:nvSpPr>
          <p:cNvPr id="51" name="Oval 95"/>
          <p:cNvSpPr>
            <a:spLocks noChangeArrowheads="1"/>
          </p:cNvSpPr>
          <p:nvPr/>
        </p:nvSpPr>
        <p:spPr bwMode="auto">
          <a:xfrm>
            <a:off x="3760788" y="2333625"/>
            <a:ext cx="404812" cy="3429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CN" sz="1600">
                <a:latin typeface="Times New Roman" panose="02020603050405020304" pitchFamily="18" charset="0"/>
              </a:rPr>
              <a:t>15</a:t>
            </a:r>
            <a:endParaRPr lang="en-US" altLang="zh-TW" sz="1600">
              <a:latin typeface="Times New Roman" panose="02020603050405020304" pitchFamily="18" charset="0"/>
            </a:endParaRPr>
          </a:p>
        </p:txBody>
      </p:sp>
      <p:sp>
        <p:nvSpPr>
          <p:cNvPr id="52" name="Oval 96"/>
          <p:cNvSpPr>
            <a:spLocks noChangeArrowheads="1"/>
          </p:cNvSpPr>
          <p:nvPr/>
        </p:nvSpPr>
        <p:spPr bwMode="auto">
          <a:xfrm>
            <a:off x="6311900" y="1724025"/>
            <a:ext cx="404813" cy="3429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CN" sz="1600">
                <a:latin typeface="Times New Roman" panose="02020603050405020304" pitchFamily="18" charset="0"/>
              </a:rPr>
              <a:t>11</a:t>
            </a:r>
            <a:endParaRPr lang="en-US" altLang="zh-TW" sz="1600">
              <a:latin typeface="Times New Roman" panose="02020603050405020304" pitchFamily="18" charset="0"/>
            </a:endParaRPr>
          </a:p>
        </p:txBody>
      </p:sp>
      <p:sp>
        <p:nvSpPr>
          <p:cNvPr id="53" name="Oval 97"/>
          <p:cNvSpPr>
            <a:spLocks noChangeArrowheads="1"/>
          </p:cNvSpPr>
          <p:nvPr/>
        </p:nvSpPr>
        <p:spPr bwMode="auto">
          <a:xfrm>
            <a:off x="4459288" y="1727200"/>
            <a:ext cx="404812" cy="3429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CN" sz="1600">
                <a:latin typeface="Times New Roman" panose="02020603050405020304" pitchFamily="18" charset="0"/>
              </a:rPr>
              <a:t>5</a:t>
            </a:r>
            <a:endParaRPr lang="en-US" altLang="zh-TW" sz="16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61702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Oval 2"/>
          <p:cNvSpPr>
            <a:spLocks noChangeArrowheads="1"/>
          </p:cNvSpPr>
          <p:nvPr/>
        </p:nvSpPr>
        <p:spPr bwMode="auto">
          <a:xfrm>
            <a:off x="5410200" y="1371600"/>
            <a:ext cx="457200" cy="457200"/>
          </a:xfrm>
          <a:prstGeom prst="ellipse">
            <a:avLst/>
          </a:prstGeom>
          <a:noFill/>
          <a:ln w="9525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16</a:t>
            </a:r>
          </a:p>
        </p:txBody>
      </p:sp>
      <p:sp>
        <p:nvSpPr>
          <p:cNvPr id="52227" name="Oval 3"/>
          <p:cNvSpPr>
            <a:spLocks noChangeArrowheads="1"/>
          </p:cNvSpPr>
          <p:nvPr/>
        </p:nvSpPr>
        <p:spPr bwMode="auto">
          <a:xfrm>
            <a:off x="4343400" y="2286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14</a:t>
            </a:r>
          </a:p>
        </p:txBody>
      </p:sp>
      <p:sp>
        <p:nvSpPr>
          <p:cNvPr id="52228" name="Oval 4"/>
          <p:cNvSpPr>
            <a:spLocks noChangeArrowheads="1"/>
          </p:cNvSpPr>
          <p:nvPr/>
        </p:nvSpPr>
        <p:spPr bwMode="auto">
          <a:xfrm>
            <a:off x="5867400" y="3352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2229" name="Oval 5"/>
          <p:cNvSpPr>
            <a:spLocks noChangeArrowheads="1"/>
          </p:cNvSpPr>
          <p:nvPr/>
        </p:nvSpPr>
        <p:spPr bwMode="auto">
          <a:xfrm>
            <a:off x="3429000" y="3429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2230" name="Oval 6"/>
          <p:cNvSpPr>
            <a:spLocks noChangeArrowheads="1"/>
          </p:cNvSpPr>
          <p:nvPr/>
        </p:nvSpPr>
        <p:spPr bwMode="auto">
          <a:xfrm>
            <a:off x="4724400" y="3429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7</a:t>
            </a:r>
          </a:p>
        </p:txBody>
      </p:sp>
      <p:sp>
        <p:nvSpPr>
          <p:cNvPr id="52231" name="Oval 7"/>
          <p:cNvSpPr>
            <a:spLocks noChangeArrowheads="1"/>
          </p:cNvSpPr>
          <p:nvPr/>
        </p:nvSpPr>
        <p:spPr bwMode="auto">
          <a:xfrm>
            <a:off x="7010400" y="3352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3</a:t>
            </a:r>
          </a:p>
        </p:txBody>
      </p:sp>
      <p:sp>
        <p:nvSpPr>
          <p:cNvPr id="52232" name="Oval 8"/>
          <p:cNvSpPr>
            <a:spLocks noChangeArrowheads="1"/>
          </p:cNvSpPr>
          <p:nvPr/>
        </p:nvSpPr>
        <p:spPr bwMode="auto">
          <a:xfrm>
            <a:off x="2590800" y="4724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2233" name="Oval 9"/>
          <p:cNvSpPr>
            <a:spLocks noChangeArrowheads="1"/>
          </p:cNvSpPr>
          <p:nvPr/>
        </p:nvSpPr>
        <p:spPr bwMode="auto">
          <a:xfrm>
            <a:off x="3657600" y="4724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2234" name="Oval 10"/>
          <p:cNvSpPr>
            <a:spLocks noChangeArrowheads="1"/>
          </p:cNvSpPr>
          <p:nvPr/>
        </p:nvSpPr>
        <p:spPr bwMode="auto">
          <a:xfrm>
            <a:off x="4724400" y="4724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1</a:t>
            </a:r>
          </a:p>
        </p:txBody>
      </p:sp>
      <p:sp>
        <p:nvSpPr>
          <p:cNvPr id="52235" name="Text Box 11"/>
          <p:cNvSpPr txBox="1">
            <a:spLocks noChangeArrowheads="1"/>
          </p:cNvSpPr>
          <p:nvPr/>
        </p:nvSpPr>
        <p:spPr bwMode="auto">
          <a:xfrm>
            <a:off x="3200400" y="1371601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/>
          </a:p>
        </p:txBody>
      </p:sp>
      <p:sp>
        <p:nvSpPr>
          <p:cNvPr id="52236" name="Text Box 12"/>
          <p:cNvSpPr txBox="1">
            <a:spLocks noChangeArrowheads="1"/>
          </p:cNvSpPr>
          <p:nvPr/>
        </p:nvSpPr>
        <p:spPr bwMode="auto">
          <a:xfrm>
            <a:off x="3505200" y="35052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8</a:t>
            </a:r>
          </a:p>
        </p:txBody>
      </p:sp>
      <p:sp>
        <p:nvSpPr>
          <p:cNvPr id="52237" name="Text Box 13"/>
          <p:cNvSpPr txBox="1">
            <a:spLocks noChangeArrowheads="1"/>
          </p:cNvSpPr>
          <p:nvPr/>
        </p:nvSpPr>
        <p:spPr bwMode="auto">
          <a:xfrm>
            <a:off x="5927725" y="33893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9</a:t>
            </a:r>
          </a:p>
        </p:txBody>
      </p:sp>
      <p:sp>
        <p:nvSpPr>
          <p:cNvPr id="52238" name="Text Box 14"/>
          <p:cNvSpPr txBox="1">
            <a:spLocks noChangeArrowheads="1"/>
          </p:cNvSpPr>
          <p:nvPr/>
        </p:nvSpPr>
        <p:spPr bwMode="auto">
          <a:xfrm>
            <a:off x="2667000" y="47244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2</a:t>
            </a:r>
          </a:p>
        </p:txBody>
      </p:sp>
      <p:sp>
        <p:nvSpPr>
          <p:cNvPr id="52239" name="Text Box 15"/>
          <p:cNvSpPr txBox="1">
            <a:spLocks noChangeArrowheads="1"/>
          </p:cNvSpPr>
          <p:nvPr/>
        </p:nvSpPr>
        <p:spPr bwMode="auto">
          <a:xfrm>
            <a:off x="3733800" y="47244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4</a:t>
            </a:r>
          </a:p>
        </p:txBody>
      </p:sp>
      <p:sp>
        <p:nvSpPr>
          <p:cNvPr id="52240" name="Line 16"/>
          <p:cNvSpPr>
            <a:spLocks noChangeShapeType="1"/>
          </p:cNvSpPr>
          <p:nvPr/>
        </p:nvSpPr>
        <p:spPr bwMode="auto">
          <a:xfrm flipH="1">
            <a:off x="4724400" y="16764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41" name="Line 17"/>
          <p:cNvSpPr>
            <a:spLocks noChangeShapeType="1"/>
          </p:cNvSpPr>
          <p:nvPr/>
        </p:nvSpPr>
        <p:spPr bwMode="auto">
          <a:xfrm>
            <a:off x="5791200" y="17526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42" name="Line 18"/>
          <p:cNvSpPr>
            <a:spLocks noChangeShapeType="1"/>
          </p:cNvSpPr>
          <p:nvPr/>
        </p:nvSpPr>
        <p:spPr bwMode="auto">
          <a:xfrm flipH="1">
            <a:off x="3810000" y="2667000"/>
            <a:ext cx="609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43" name="Line 19"/>
          <p:cNvSpPr>
            <a:spLocks noChangeShapeType="1"/>
          </p:cNvSpPr>
          <p:nvPr/>
        </p:nvSpPr>
        <p:spPr bwMode="auto">
          <a:xfrm>
            <a:off x="4648200" y="2743200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44" name="Line 20"/>
          <p:cNvSpPr>
            <a:spLocks noChangeShapeType="1"/>
          </p:cNvSpPr>
          <p:nvPr/>
        </p:nvSpPr>
        <p:spPr bwMode="auto">
          <a:xfrm flipH="1">
            <a:off x="6172200" y="28194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45" name="Line 21"/>
          <p:cNvSpPr>
            <a:spLocks noChangeShapeType="1"/>
          </p:cNvSpPr>
          <p:nvPr/>
        </p:nvSpPr>
        <p:spPr bwMode="auto">
          <a:xfrm>
            <a:off x="6781800" y="28194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46" name="Line 22"/>
          <p:cNvSpPr>
            <a:spLocks noChangeShapeType="1"/>
          </p:cNvSpPr>
          <p:nvPr/>
        </p:nvSpPr>
        <p:spPr bwMode="auto">
          <a:xfrm flipH="1">
            <a:off x="2895600" y="3810000"/>
            <a:ext cx="609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47" name="Line 23"/>
          <p:cNvSpPr>
            <a:spLocks noChangeShapeType="1"/>
          </p:cNvSpPr>
          <p:nvPr/>
        </p:nvSpPr>
        <p:spPr bwMode="auto">
          <a:xfrm>
            <a:off x="3733800" y="3886200"/>
            <a:ext cx="152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48" name="Line 24"/>
          <p:cNvSpPr>
            <a:spLocks noChangeShapeType="1"/>
          </p:cNvSpPr>
          <p:nvPr/>
        </p:nvSpPr>
        <p:spPr bwMode="auto">
          <a:xfrm>
            <a:off x="4953000" y="38862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49" name="Text Box 25"/>
          <p:cNvSpPr txBox="1">
            <a:spLocks noChangeArrowheads="1"/>
          </p:cNvSpPr>
          <p:nvPr/>
        </p:nvSpPr>
        <p:spPr bwMode="auto">
          <a:xfrm>
            <a:off x="2057400" y="2590801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2250" name="Text Box 26"/>
          <p:cNvSpPr txBox="1">
            <a:spLocks noChangeArrowheads="1"/>
          </p:cNvSpPr>
          <p:nvPr/>
        </p:nvSpPr>
        <p:spPr bwMode="auto">
          <a:xfrm>
            <a:off x="3200400" y="-18415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/>
          </a:p>
        </p:txBody>
      </p:sp>
      <p:sp>
        <p:nvSpPr>
          <p:cNvPr id="52251" name="Oval 27"/>
          <p:cNvSpPr>
            <a:spLocks noChangeArrowheads="1"/>
          </p:cNvSpPr>
          <p:nvPr/>
        </p:nvSpPr>
        <p:spPr bwMode="auto">
          <a:xfrm>
            <a:off x="6400800" y="2362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10</a:t>
            </a:r>
          </a:p>
        </p:txBody>
      </p:sp>
      <p:sp>
        <p:nvSpPr>
          <p:cNvPr id="52252" name="Text Box 6"/>
          <p:cNvSpPr txBox="1">
            <a:spLocks noChangeArrowheads="1"/>
          </p:cNvSpPr>
          <p:nvPr/>
        </p:nvSpPr>
        <p:spPr bwMode="auto">
          <a:xfrm>
            <a:off x="2483487" y="-49908"/>
            <a:ext cx="5974713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b="1" dirty="0">
                <a:solidFill>
                  <a:srgbClr val="00B050"/>
                </a:solidFill>
              </a:rPr>
              <a:t>Heap Sort Example 2</a:t>
            </a:r>
          </a:p>
          <a:p>
            <a:pPr eaLnBrk="1" hangingPunct="1"/>
            <a:r>
              <a:rPr lang="en-US" altLang="en-US" sz="2800" b="1" dirty="0">
                <a:solidFill>
                  <a:srgbClr val="00B050"/>
                </a:solidFill>
              </a:rPr>
              <a:t>Input:  </a:t>
            </a:r>
            <a:r>
              <a:rPr lang="en-US" altLang="en-US" sz="2800" dirty="0">
                <a:solidFill>
                  <a:srgbClr val="00B050"/>
                </a:solidFill>
              </a:rPr>
              <a:t>4, 1, 3, 2, 16, 9, 10, 14, 8, 7.</a:t>
            </a:r>
          </a:p>
          <a:p>
            <a:pPr eaLnBrk="1" hangingPunct="1"/>
            <a:r>
              <a:rPr lang="en-US" altLang="en-US" sz="2800" b="1" dirty="0">
                <a:solidFill>
                  <a:srgbClr val="0066FF"/>
                </a:solidFill>
              </a:rPr>
              <a:t>Build a max-heap</a:t>
            </a:r>
            <a:r>
              <a:rPr lang="en-US" altLang="en-US" sz="2800" b="1" dirty="0"/>
              <a:t> </a:t>
            </a:r>
          </a:p>
        </p:txBody>
      </p:sp>
      <p:sp>
        <p:nvSpPr>
          <p:cNvPr id="52253" name="TextBox 28"/>
          <p:cNvSpPr txBox="1">
            <a:spLocks noChangeArrowheads="1"/>
          </p:cNvSpPr>
          <p:nvPr/>
        </p:nvSpPr>
        <p:spPr bwMode="auto">
          <a:xfrm>
            <a:off x="3810001" y="5715001"/>
            <a:ext cx="46783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>
                <a:solidFill>
                  <a:srgbClr val="0066FF"/>
                </a:solidFill>
              </a:rPr>
              <a:t>16, 14, 10, 8, 7, 9, 3, 2, 4, 1.</a:t>
            </a:r>
            <a:endParaRPr lang="en-US" altLang="en-US" sz="2800"/>
          </a:p>
        </p:txBody>
      </p:sp>
      <p:sp>
        <p:nvSpPr>
          <p:cNvPr id="30" name="Rectangle 29"/>
          <p:cNvSpPr/>
          <p:nvPr/>
        </p:nvSpPr>
        <p:spPr>
          <a:xfrm>
            <a:off x="3733800" y="5715000"/>
            <a:ext cx="4724400" cy="5334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909999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Oval 2"/>
          <p:cNvSpPr>
            <a:spLocks noChangeArrowheads="1"/>
          </p:cNvSpPr>
          <p:nvPr/>
        </p:nvSpPr>
        <p:spPr bwMode="auto">
          <a:xfrm>
            <a:off x="5410200" y="1371600"/>
            <a:ext cx="457200" cy="457200"/>
          </a:xfrm>
          <a:prstGeom prst="ellipse">
            <a:avLst/>
          </a:prstGeom>
          <a:noFill/>
          <a:ln w="9525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1</a:t>
            </a:r>
          </a:p>
        </p:txBody>
      </p:sp>
      <p:sp>
        <p:nvSpPr>
          <p:cNvPr id="53251" name="Oval 3"/>
          <p:cNvSpPr>
            <a:spLocks noChangeArrowheads="1"/>
          </p:cNvSpPr>
          <p:nvPr/>
        </p:nvSpPr>
        <p:spPr bwMode="auto">
          <a:xfrm>
            <a:off x="4343400" y="2286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14</a:t>
            </a:r>
          </a:p>
        </p:txBody>
      </p:sp>
      <p:sp>
        <p:nvSpPr>
          <p:cNvPr id="53252" name="Oval 4"/>
          <p:cNvSpPr>
            <a:spLocks noChangeArrowheads="1"/>
          </p:cNvSpPr>
          <p:nvPr/>
        </p:nvSpPr>
        <p:spPr bwMode="auto">
          <a:xfrm>
            <a:off x="5867400" y="3352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3253" name="Oval 5"/>
          <p:cNvSpPr>
            <a:spLocks noChangeArrowheads="1"/>
          </p:cNvSpPr>
          <p:nvPr/>
        </p:nvSpPr>
        <p:spPr bwMode="auto">
          <a:xfrm>
            <a:off x="3429000" y="3429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3254" name="Oval 6"/>
          <p:cNvSpPr>
            <a:spLocks noChangeArrowheads="1"/>
          </p:cNvSpPr>
          <p:nvPr/>
        </p:nvSpPr>
        <p:spPr bwMode="auto">
          <a:xfrm>
            <a:off x="4724400" y="3429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7</a:t>
            </a:r>
          </a:p>
        </p:txBody>
      </p:sp>
      <p:sp>
        <p:nvSpPr>
          <p:cNvPr id="53255" name="Oval 7"/>
          <p:cNvSpPr>
            <a:spLocks noChangeArrowheads="1"/>
          </p:cNvSpPr>
          <p:nvPr/>
        </p:nvSpPr>
        <p:spPr bwMode="auto">
          <a:xfrm>
            <a:off x="7010400" y="3352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3</a:t>
            </a:r>
          </a:p>
        </p:txBody>
      </p:sp>
      <p:sp>
        <p:nvSpPr>
          <p:cNvPr id="53256" name="Oval 8"/>
          <p:cNvSpPr>
            <a:spLocks noChangeArrowheads="1"/>
          </p:cNvSpPr>
          <p:nvPr/>
        </p:nvSpPr>
        <p:spPr bwMode="auto">
          <a:xfrm>
            <a:off x="2590800" y="4724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3257" name="Oval 9"/>
          <p:cNvSpPr>
            <a:spLocks noChangeArrowheads="1"/>
          </p:cNvSpPr>
          <p:nvPr/>
        </p:nvSpPr>
        <p:spPr bwMode="auto">
          <a:xfrm>
            <a:off x="3657600" y="4724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3258" name="Oval 10"/>
          <p:cNvSpPr>
            <a:spLocks noChangeArrowheads="1"/>
          </p:cNvSpPr>
          <p:nvPr/>
        </p:nvSpPr>
        <p:spPr bwMode="auto">
          <a:xfrm>
            <a:off x="4724400" y="4724400"/>
            <a:ext cx="457200" cy="457200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16</a:t>
            </a:r>
          </a:p>
        </p:txBody>
      </p:sp>
      <p:sp>
        <p:nvSpPr>
          <p:cNvPr id="53259" name="Text Box 11"/>
          <p:cNvSpPr txBox="1">
            <a:spLocks noChangeArrowheads="1"/>
          </p:cNvSpPr>
          <p:nvPr/>
        </p:nvSpPr>
        <p:spPr bwMode="auto">
          <a:xfrm>
            <a:off x="3200400" y="1371601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/>
          </a:p>
        </p:txBody>
      </p:sp>
      <p:sp>
        <p:nvSpPr>
          <p:cNvPr id="53260" name="Text Box 12"/>
          <p:cNvSpPr txBox="1">
            <a:spLocks noChangeArrowheads="1"/>
          </p:cNvSpPr>
          <p:nvPr/>
        </p:nvSpPr>
        <p:spPr bwMode="auto">
          <a:xfrm>
            <a:off x="3505200" y="35052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8</a:t>
            </a:r>
          </a:p>
        </p:txBody>
      </p:sp>
      <p:sp>
        <p:nvSpPr>
          <p:cNvPr id="53261" name="Text Box 13"/>
          <p:cNvSpPr txBox="1">
            <a:spLocks noChangeArrowheads="1"/>
          </p:cNvSpPr>
          <p:nvPr/>
        </p:nvSpPr>
        <p:spPr bwMode="auto">
          <a:xfrm>
            <a:off x="5927725" y="33893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9</a:t>
            </a:r>
          </a:p>
        </p:txBody>
      </p:sp>
      <p:sp>
        <p:nvSpPr>
          <p:cNvPr id="53262" name="Text Box 14"/>
          <p:cNvSpPr txBox="1">
            <a:spLocks noChangeArrowheads="1"/>
          </p:cNvSpPr>
          <p:nvPr/>
        </p:nvSpPr>
        <p:spPr bwMode="auto">
          <a:xfrm>
            <a:off x="2667000" y="47244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2</a:t>
            </a:r>
          </a:p>
        </p:txBody>
      </p:sp>
      <p:sp>
        <p:nvSpPr>
          <p:cNvPr id="53263" name="Text Box 15"/>
          <p:cNvSpPr txBox="1">
            <a:spLocks noChangeArrowheads="1"/>
          </p:cNvSpPr>
          <p:nvPr/>
        </p:nvSpPr>
        <p:spPr bwMode="auto">
          <a:xfrm>
            <a:off x="3733800" y="47244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4</a:t>
            </a:r>
          </a:p>
        </p:txBody>
      </p:sp>
      <p:sp>
        <p:nvSpPr>
          <p:cNvPr id="53264" name="Line 16"/>
          <p:cNvSpPr>
            <a:spLocks noChangeShapeType="1"/>
          </p:cNvSpPr>
          <p:nvPr/>
        </p:nvSpPr>
        <p:spPr bwMode="auto">
          <a:xfrm flipH="1">
            <a:off x="4724400" y="16764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65" name="Line 17"/>
          <p:cNvSpPr>
            <a:spLocks noChangeShapeType="1"/>
          </p:cNvSpPr>
          <p:nvPr/>
        </p:nvSpPr>
        <p:spPr bwMode="auto">
          <a:xfrm>
            <a:off x="5791200" y="17526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66" name="Line 18"/>
          <p:cNvSpPr>
            <a:spLocks noChangeShapeType="1"/>
          </p:cNvSpPr>
          <p:nvPr/>
        </p:nvSpPr>
        <p:spPr bwMode="auto">
          <a:xfrm flipH="1">
            <a:off x="3810000" y="2667000"/>
            <a:ext cx="609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67" name="Line 19"/>
          <p:cNvSpPr>
            <a:spLocks noChangeShapeType="1"/>
          </p:cNvSpPr>
          <p:nvPr/>
        </p:nvSpPr>
        <p:spPr bwMode="auto">
          <a:xfrm>
            <a:off x="4648200" y="2743200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68" name="Line 20"/>
          <p:cNvSpPr>
            <a:spLocks noChangeShapeType="1"/>
          </p:cNvSpPr>
          <p:nvPr/>
        </p:nvSpPr>
        <p:spPr bwMode="auto">
          <a:xfrm flipH="1">
            <a:off x="6172200" y="28194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69" name="Line 21"/>
          <p:cNvSpPr>
            <a:spLocks noChangeShapeType="1"/>
          </p:cNvSpPr>
          <p:nvPr/>
        </p:nvSpPr>
        <p:spPr bwMode="auto">
          <a:xfrm>
            <a:off x="6781800" y="28194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70" name="Line 22"/>
          <p:cNvSpPr>
            <a:spLocks noChangeShapeType="1"/>
          </p:cNvSpPr>
          <p:nvPr/>
        </p:nvSpPr>
        <p:spPr bwMode="auto">
          <a:xfrm flipH="1">
            <a:off x="2895600" y="3810000"/>
            <a:ext cx="609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71" name="Line 23"/>
          <p:cNvSpPr>
            <a:spLocks noChangeShapeType="1"/>
          </p:cNvSpPr>
          <p:nvPr/>
        </p:nvSpPr>
        <p:spPr bwMode="auto">
          <a:xfrm>
            <a:off x="3733800" y="3886200"/>
            <a:ext cx="152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72" name="Line 24"/>
          <p:cNvSpPr>
            <a:spLocks noChangeShapeType="1"/>
          </p:cNvSpPr>
          <p:nvPr/>
        </p:nvSpPr>
        <p:spPr bwMode="auto">
          <a:xfrm>
            <a:off x="4953000" y="38862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73" name="Text Box 25"/>
          <p:cNvSpPr txBox="1">
            <a:spLocks noChangeArrowheads="1"/>
          </p:cNvSpPr>
          <p:nvPr/>
        </p:nvSpPr>
        <p:spPr bwMode="auto">
          <a:xfrm>
            <a:off x="2057400" y="2590801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3274" name="Text Box 26"/>
          <p:cNvSpPr txBox="1">
            <a:spLocks noChangeArrowheads="1"/>
          </p:cNvSpPr>
          <p:nvPr/>
        </p:nvSpPr>
        <p:spPr bwMode="auto">
          <a:xfrm>
            <a:off x="3200400" y="-18415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/>
          </a:p>
        </p:txBody>
      </p:sp>
      <p:sp>
        <p:nvSpPr>
          <p:cNvPr id="53275" name="Oval 27"/>
          <p:cNvSpPr>
            <a:spLocks noChangeArrowheads="1"/>
          </p:cNvSpPr>
          <p:nvPr/>
        </p:nvSpPr>
        <p:spPr bwMode="auto">
          <a:xfrm>
            <a:off x="6400800" y="2362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5525422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Oval 2"/>
          <p:cNvSpPr>
            <a:spLocks noChangeArrowheads="1"/>
          </p:cNvSpPr>
          <p:nvPr/>
        </p:nvSpPr>
        <p:spPr bwMode="auto">
          <a:xfrm>
            <a:off x="5410200" y="1371600"/>
            <a:ext cx="457200" cy="457200"/>
          </a:xfrm>
          <a:prstGeom prst="ellipse">
            <a:avLst/>
          </a:prstGeom>
          <a:noFill/>
          <a:ln w="9525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1</a:t>
            </a:r>
          </a:p>
        </p:txBody>
      </p:sp>
      <p:sp>
        <p:nvSpPr>
          <p:cNvPr id="54275" name="Oval 3"/>
          <p:cNvSpPr>
            <a:spLocks noChangeArrowheads="1"/>
          </p:cNvSpPr>
          <p:nvPr/>
        </p:nvSpPr>
        <p:spPr bwMode="auto">
          <a:xfrm>
            <a:off x="4343400" y="2286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14</a:t>
            </a:r>
          </a:p>
        </p:txBody>
      </p:sp>
      <p:sp>
        <p:nvSpPr>
          <p:cNvPr id="54276" name="Oval 4"/>
          <p:cNvSpPr>
            <a:spLocks noChangeArrowheads="1"/>
          </p:cNvSpPr>
          <p:nvPr/>
        </p:nvSpPr>
        <p:spPr bwMode="auto">
          <a:xfrm>
            <a:off x="5867400" y="3352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4277" name="Oval 5"/>
          <p:cNvSpPr>
            <a:spLocks noChangeArrowheads="1"/>
          </p:cNvSpPr>
          <p:nvPr/>
        </p:nvSpPr>
        <p:spPr bwMode="auto">
          <a:xfrm>
            <a:off x="3429000" y="3429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4278" name="Oval 6"/>
          <p:cNvSpPr>
            <a:spLocks noChangeArrowheads="1"/>
          </p:cNvSpPr>
          <p:nvPr/>
        </p:nvSpPr>
        <p:spPr bwMode="auto">
          <a:xfrm>
            <a:off x="4724400" y="3429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7</a:t>
            </a:r>
          </a:p>
        </p:txBody>
      </p:sp>
      <p:sp>
        <p:nvSpPr>
          <p:cNvPr id="54279" name="Oval 7"/>
          <p:cNvSpPr>
            <a:spLocks noChangeArrowheads="1"/>
          </p:cNvSpPr>
          <p:nvPr/>
        </p:nvSpPr>
        <p:spPr bwMode="auto">
          <a:xfrm>
            <a:off x="7010400" y="3352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3</a:t>
            </a:r>
          </a:p>
        </p:txBody>
      </p:sp>
      <p:sp>
        <p:nvSpPr>
          <p:cNvPr id="54280" name="Oval 8"/>
          <p:cNvSpPr>
            <a:spLocks noChangeArrowheads="1"/>
          </p:cNvSpPr>
          <p:nvPr/>
        </p:nvSpPr>
        <p:spPr bwMode="auto">
          <a:xfrm>
            <a:off x="2590800" y="4724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4281" name="Oval 9"/>
          <p:cNvSpPr>
            <a:spLocks noChangeArrowheads="1"/>
          </p:cNvSpPr>
          <p:nvPr/>
        </p:nvSpPr>
        <p:spPr bwMode="auto">
          <a:xfrm>
            <a:off x="3657600" y="4724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4282" name="Oval 10"/>
          <p:cNvSpPr>
            <a:spLocks noChangeArrowheads="1"/>
          </p:cNvSpPr>
          <p:nvPr/>
        </p:nvSpPr>
        <p:spPr bwMode="auto">
          <a:xfrm>
            <a:off x="4724400" y="4724400"/>
            <a:ext cx="457200" cy="457200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16</a:t>
            </a:r>
          </a:p>
        </p:txBody>
      </p:sp>
      <p:sp>
        <p:nvSpPr>
          <p:cNvPr id="54283" name="Text Box 11"/>
          <p:cNvSpPr txBox="1">
            <a:spLocks noChangeArrowheads="1"/>
          </p:cNvSpPr>
          <p:nvPr/>
        </p:nvSpPr>
        <p:spPr bwMode="auto">
          <a:xfrm>
            <a:off x="3200400" y="1371601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/>
          </a:p>
        </p:txBody>
      </p:sp>
      <p:sp>
        <p:nvSpPr>
          <p:cNvPr id="54284" name="Text Box 12"/>
          <p:cNvSpPr txBox="1">
            <a:spLocks noChangeArrowheads="1"/>
          </p:cNvSpPr>
          <p:nvPr/>
        </p:nvSpPr>
        <p:spPr bwMode="auto">
          <a:xfrm>
            <a:off x="3505200" y="35052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8</a:t>
            </a:r>
          </a:p>
        </p:txBody>
      </p:sp>
      <p:sp>
        <p:nvSpPr>
          <p:cNvPr id="54285" name="Text Box 13"/>
          <p:cNvSpPr txBox="1">
            <a:spLocks noChangeArrowheads="1"/>
          </p:cNvSpPr>
          <p:nvPr/>
        </p:nvSpPr>
        <p:spPr bwMode="auto">
          <a:xfrm>
            <a:off x="5927725" y="33893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9</a:t>
            </a:r>
          </a:p>
        </p:txBody>
      </p:sp>
      <p:sp>
        <p:nvSpPr>
          <p:cNvPr id="54286" name="Text Box 14"/>
          <p:cNvSpPr txBox="1">
            <a:spLocks noChangeArrowheads="1"/>
          </p:cNvSpPr>
          <p:nvPr/>
        </p:nvSpPr>
        <p:spPr bwMode="auto">
          <a:xfrm>
            <a:off x="2667000" y="47244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2</a:t>
            </a:r>
          </a:p>
        </p:txBody>
      </p:sp>
      <p:sp>
        <p:nvSpPr>
          <p:cNvPr id="54287" name="Text Box 15"/>
          <p:cNvSpPr txBox="1">
            <a:spLocks noChangeArrowheads="1"/>
          </p:cNvSpPr>
          <p:nvPr/>
        </p:nvSpPr>
        <p:spPr bwMode="auto">
          <a:xfrm>
            <a:off x="3733800" y="47244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4</a:t>
            </a:r>
          </a:p>
        </p:txBody>
      </p:sp>
      <p:sp>
        <p:nvSpPr>
          <p:cNvPr id="54288" name="Line 16"/>
          <p:cNvSpPr>
            <a:spLocks noChangeShapeType="1"/>
          </p:cNvSpPr>
          <p:nvPr/>
        </p:nvSpPr>
        <p:spPr bwMode="auto">
          <a:xfrm flipH="1">
            <a:off x="4724400" y="16764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89" name="Line 17"/>
          <p:cNvSpPr>
            <a:spLocks noChangeShapeType="1"/>
          </p:cNvSpPr>
          <p:nvPr/>
        </p:nvSpPr>
        <p:spPr bwMode="auto">
          <a:xfrm>
            <a:off x="5791200" y="17526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90" name="Line 18"/>
          <p:cNvSpPr>
            <a:spLocks noChangeShapeType="1"/>
          </p:cNvSpPr>
          <p:nvPr/>
        </p:nvSpPr>
        <p:spPr bwMode="auto">
          <a:xfrm flipH="1">
            <a:off x="3810000" y="2667000"/>
            <a:ext cx="609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91" name="Line 19"/>
          <p:cNvSpPr>
            <a:spLocks noChangeShapeType="1"/>
          </p:cNvSpPr>
          <p:nvPr/>
        </p:nvSpPr>
        <p:spPr bwMode="auto">
          <a:xfrm>
            <a:off x="4648200" y="2743200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92" name="Line 20"/>
          <p:cNvSpPr>
            <a:spLocks noChangeShapeType="1"/>
          </p:cNvSpPr>
          <p:nvPr/>
        </p:nvSpPr>
        <p:spPr bwMode="auto">
          <a:xfrm flipH="1">
            <a:off x="6172200" y="28194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93" name="Line 21"/>
          <p:cNvSpPr>
            <a:spLocks noChangeShapeType="1"/>
          </p:cNvSpPr>
          <p:nvPr/>
        </p:nvSpPr>
        <p:spPr bwMode="auto">
          <a:xfrm>
            <a:off x="6781800" y="28194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94" name="Line 22"/>
          <p:cNvSpPr>
            <a:spLocks noChangeShapeType="1"/>
          </p:cNvSpPr>
          <p:nvPr/>
        </p:nvSpPr>
        <p:spPr bwMode="auto">
          <a:xfrm flipH="1">
            <a:off x="2895600" y="3810000"/>
            <a:ext cx="609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95" name="Line 23"/>
          <p:cNvSpPr>
            <a:spLocks noChangeShapeType="1"/>
          </p:cNvSpPr>
          <p:nvPr/>
        </p:nvSpPr>
        <p:spPr bwMode="auto">
          <a:xfrm>
            <a:off x="3733800" y="3886200"/>
            <a:ext cx="152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96" name="Line 24"/>
          <p:cNvSpPr>
            <a:spLocks noChangeShapeType="1"/>
          </p:cNvSpPr>
          <p:nvPr/>
        </p:nvSpPr>
        <p:spPr bwMode="auto">
          <a:xfrm>
            <a:off x="4953000" y="38862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97" name="Text Box 25"/>
          <p:cNvSpPr txBox="1">
            <a:spLocks noChangeArrowheads="1"/>
          </p:cNvSpPr>
          <p:nvPr/>
        </p:nvSpPr>
        <p:spPr bwMode="auto">
          <a:xfrm>
            <a:off x="2057400" y="2590801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4298" name="Text Box 26"/>
          <p:cNvSpPr txBox="1">
            <a:spLocks noChangeArrowheads="1"/>
          </p:cNvSpPr>
          <p:nvPr/>
        </p:nvSpPr>
        <p:spPr bwMode="auto">
          <a:xfrm>
            <a:off x="3200400" y="-18415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/>
          </a:p>
        </p:txBody>
      </p:sp>
      <p:sp>
        <p:nvSpPr>
          <p:cNvPr id="54299" name="Oval 27"/>
          <p:cNvSpPr>
            <a:spLocks noChangeArrowheads="1"/>
          </p:cNvSpPr>
          <p:nvPr/>
        </p:nvSpPr>
        <p:spPr bwMode="auto">
          <a:xfrm>
            <a:off x="6400800" y="2362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10</a:t>
            </a:r>
          </a:p>
        </p:txBody>
      </p:sp>
      <p:sp>
        <p:nvSpPr>
          <p:cNvPr id="54300" name="TextBox 27"/>
          <p:cNvSpPr txBox="1">
            <a:spLocks noChangeArrowheads="1"/>
          </p:cNvSpPr>
          <p:nvPr/>
        </p:nvSpPr>
        <p:spPr bwMode="auto">
          <a:xfrm>
            <a:off x="3810001" y="5715001"/>
            <a:ext cx="46783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>
                <a:solidFill>
                  <a:srgbClr val="0066FF"/>
                </a:solidFill>
              </a:rPr>
              <a:t>1, 14, 10, 8, 7, 9, 3, 2, 4, </a:t>
            </a:r>
            <a:r>
              <a:rPr lang="en-US" altLang="en-US" sz="2800">
                <a:solidFill>
                  <a:srgbClr val="FF0000"/>
                </a:solidFill>
              </a:rPr>
              <a:t>16</a:t>
            </a:r>
            <a:r>
              <a:rPr lang="en-US" altLang="en-US" sz="2800">
                <a:solidFill>
                  <a:srgbClr val="0066FF"/>
                </a:solidFill>
              </a:rPr>
              <a:t>.</a:t>
            </a:r>
            <a:endParaRPr lang="en-US" altLang="en-US" sz="2800"/>
          </a:p>
        </p:txBody>
      </p:sp>
      <p:sp>
        <p:nvSpPr>
          <p:cNvPr id="29" name="Rectangle 28"/>
          <p:cNvSpPr/>
          <p:nvPr/>
        </p:nvSpPr>
        <p:spPr>
          <a:xfrm>
            <a:off x="3733800" y="5715000"/>
            <a:ext cx="4724400" cy="5334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788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98450" y="152400"/>
            <a:ext cx="12192000" cy="762000"/>
          </a:xfrm>
        </p:spPr>
        <p:txBody>
          <a:bodyPr/>
          <a:lstStyle/>
          <a:p>
            <a:r>
              <a:rPr lang="en-US" dirty="0"/>
              <a:t>Heap Implementation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7500" y="914400"/>
            <a:ext cx="10960100" cy="5410200"/>
          </a:xfrm>
        </p:spPr>
        <p:txBody>
          <a:bodyPr/>
          <a:lstStyle/>
          <a:p>
            <a:pPr marL="114300" lvl="1" indent="0">
              <a:buNone/>
            </a:pPr>
            <a:r>
              <a:rPr lang="en-US" sz="2400" dirty="0"/>
              <a:t>Several ways to implement heaps/priority queues </a:t>
            </a:r>
          </a:p>
          <a:p>
            <a:pPr lvl="2"/>
            <a:r>
              <a:rPr lang="en-US" sz="2400" dirty="0">
                <a:solidFill>
                  <a:schemeClr val="tx1"/>
                </a:solidFill>
              </a:rPr>
              <a:t>Linked list: </a:t>
            </a:r>
            <a:r>
              <a:rPr lang="en-US" sz="2400" b="0" dirty="0">
                <a:solidFill>
                  <a:schemeClr val="tx1"/>
                </a:solidFill>
              </a:rPr>
              <a:t>fast insertion at the front but delete could be slow.</a:t>
            </a:r>
          </a:p>
          <a:p>
            <a:pPr lvl="2"/>
            <a:r>
              <a:rPr lang="en-US" sz="2400" dirty="0">
                <a:solidFill>
                  <a:schemeClr val="tx1"/>
                </a:solidFill>
              </a:rPr>
              <a:t>Sorted list: </a:t>
            </a:r>
            <a:r>
              <a:rPr lang="en-US" sz="2400" b="0" dirty="0">
                <a:solidFill>
                  <a:schemeClr val="tx1"/>
                </a:solidFill>
              </a:rPr>
              <a:t>fast deletion but insertion is expensive.</a:t>
            </a:r>
          </a:p>
          <a:p>
            <a:pPr lvl="2"/>
            <a:r>
              <a:rPr lang="en-US" sz="2400" dirty="0">
                <a:solidFill>
                  <a:schemeClr val="tx1"/>
                </a:solidFill>
              </a:rPr>
              <a:t>Binary search tree:</a:t>
            </a:r>
            <a:r>
              <a:rPr lang="en-US" sz="2400" b="0" dirty="0">
                <a:solidFill>
                  <a:schemeClr val="tx1"/>
                </a:solidFill>
              </a:rPr>
              <a:t> O(log N) for insert and delete operations </a:t>
            </a:r>
          </a:p>
          <a:p>
            <a:pPr lvl="2"/>
            <a:r>
              <a:rPr lang="en-US" sz="2400" dirty="0">
                <a:solidFill>
                  <a:srgbClr val="0070C0"/>
                </a:solidFill>
              </a:rPr>
              <a:t>Array or vector:</a:t>
            </a:r>
            <a:r>
              <a:rPr lang="en-US" sz="2400" b="0" dirty="0">
                <a:solidFill>
                  <a:srgbClr val="0070C0"/>
                </a:solidFill>
              </a:rPr>
              <a:t> No nodes, no pointers and no links.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</a:p>
          <a:p>
            <a:pPr marL="912813" lvl="2" indent="-285750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rgbClr val="00B050"/>
                </a:solidFill>
              </a:rPr>
              <a:t>The problem with the array implementation is</a:t>
            </a:r>
            <a:r>
              <a:rPr lang="en-US" sz="2400" b="0" dirty="0">
                <a:solidFill>
                  <a:schemeClr val="tx1"/>
                </a:solidFill>
              </a:rPr>
              <a:t> that an estimate of the maximum heap size is required in advance, but typically this is not a problem (and we can </a:t>
            </a:r>
            <a:r>
              <a:rPr lang="en-US" sz="2400" dirty="0">
                <a:solidFill>
                  <a:schemeClr val="tx1"/>
                </a:solidFill>
              </a:rPr>
              <a:t>resize</a:t>
            </a:r>
            <a:r>
              <a:rPr lang="en-US" sz="2400" b="0" dirty="0">
                <a:solidFill>
                  <a:schemeClr val="tx1"/>
                </a:solidFill>
              </a:rPr>
              <a:t> if needed).</a:t>
            </a:r>
          </a:p>
          <a:p>
            <a:pPr marL="912813" lvl="2" indent="-285750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rgbClr val="00B050"/>
                </a:solidFill>
              </a:rPr>
              <a:t>We shall draw the heaps as </a:t>
            </a:r>
            <a:r>
              <a:rPr lang="en-US" sz="2400" dirty="0">
                <a:solidFill>
                  <a:schemeClr val="tx1"/>
                </a:solidFill>
              </a:rPr>
              <a:t>trees</a:t>
            </a:r>
            <a:r>
              <a:rPr lang="en-US" sz="2400" b="0" dirty="0">
                <a:solidFill>
                  <a:schemeClr val="tx1"/>
                </a:solidFill>
              </a:rPr>
              <a:t>, with the implication that an actual implementation will use simple arrays.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0" dirty="0">
              <a:solidFill>
                <a:schemeClr val="tx1"/>
              </a:solidFill>
            </a:endParaRPr>
          </a:p>
          <a:p>
            <a:endParaRPr lang="en-US" sz="2400" b="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0448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Oval 2"/>
          <p:cNvSpPr>
            <a:spLocks noChangeArrowheads="1"/>
          </p:cNvSpPr>
          <p:nvPr/>
        </p:nvSpPr>
        <p:spPr bwMode="auto">
          <a:xfrm>
            <a:off x="5410200" y="1371600"/>
            <a:ext cx="457200" cy="457200"/>
          </a:xfrm>
          <a:prstGeom prst="ellipse">
            <a:avLst/>
          </a:prstGeom>
          <a:noFill/>
          <a:ln w="9525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14</a:t>
            </a:r>
          </a:p>
        </p:txBody>
      </p:sp>
      <p:sp>
        <p:nvSpPr>
          <p:cNvPr id="55299" name="Oval 3"/>
          <p:cNvSpPr>
            <a:spLocks noChangeArrowheads="1"/>
          </p:cNvSpPr>
          <p:nvPr/>
        </p:nvSpPr>
        <p:spPr bwMode="auto">
          <a:xfrm>
            <a:off x="4343400" y="2286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sp>
        <p:nvSpPr>
          <p:cNvPr id="55300" name="Oval 4"/>
          <p:cNvSpPr>
            <a:spLocks noChangeArrowheads="1"/>
          </p:cNvSpPr>
          <p:nvPr/>
        </p:nvSpPr>
        <p:spPr bwMode="auto">
          <a:xfrm>
            <a:off x="5867400" y="3352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5301" name="Oval 5"/>
          <p:cNvSpPr>
            <a:spLocks noChangeArrowheads="1"/>
          </p:cNvSpPr>
          <p:nvPr/>
        </p:nvSpPr>
        <p:spPr bwMode="auto">
          <a:xfrm>
            <a:off x="3429000" y="3429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5302" name="Oval 6"/>
          <p:cNvSpPr>
            <a:spLocks noChangeArrowheads="1"/>
          </p:cNvSpPr>
          <p:nvPr/>
        </p:nvSpPr>
        <p:spPr bwMode="auto">
          <a:xfrm>
            <a:off x="4724400" y="3429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7</a:t>
            </a:r>
          </a:p>
        </p:txBody>
      </p:sp>
      <p:sp>
        <p:nvSpPr>
          <p:cNvPr id="55303" name="Oval 7"/>
          <p:cNvSpPr>
            <a:spLocks noChangeArrowheads="1"/>
          </p:cNvSpPr>
          <p:nvPr/>
        </p:nvSpPr>
        <p:spPr bwMode="auto">
          <a:xfrm>
            <a:off x="7010400" y="3352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3</a:t>
            </a:r>
          </a:p>
        </p:txBody>
      </p:sp>
      <p:sp>
        <p:nvSpPr>
          <p:cNvPr id="55304" name="Oval 8"/>
          <p:cNvSpPr>
            <a:spLocks noChangeArrowheads="1"/>
          </p:cNvSpPr>
          <p:nvPr/>
        </p:nvSpPr>
        <p:spPr bwMode="auto">
          <a:xfrm>
            <a:off x="2590800" y="4724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5305" name="Oval 9"/>
          <p:cNvSpPr>
            <a:spLocks noChangeArrowheads="1"/>
          </p:cNvSpPr>
          <p:nvPr/>
        </p:nvSpPr>
        <p:spPr bwMode="auto">
          <a:xfrm>
            <a:off x="3657600" y="4724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5306" name="Oval 10"/>
          <p:cNvSpPr>
            <a:spLocks noChangeArrowheads="1"/>
          </p:cNvSpPr>
          <p:nvPr/>
        </p:nvSpPr>
        <p:spPr bwMode="auto">
          <a:xfrm>
            <a:off x="4724400" y="4724400"/>
            <a:ext cx="457200" cy="457200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16</a:t>
            </a:r>
          </a:p>
        </p:txBody>
      </p:sp>
      <p:sp>
        <p:nvSpPr>
          <p:cNvPr id="55307" name="Text Box 11"/>
          <p:cNvSpPr txBox="1">
            <a:spLocks noChangeArrowheads="1"/>
          </p:cNvSpPr>
          <p:nvPr/>
        </p:nvSpPr>
        <p:spPr bwMode="auto">
          <a:xfrm>
            <a:off x="3200400" y="1371601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/>
          </a:p>
        </p:txBody>
      </p:sp>
      <p:sp>
        <p:nvSpPr>
          <p:cNvPr id="55308" name="Text Box 12"/>
          <p:cNvSpPr txBox="1">
            <a:spLocks noChangeArrowheads="1"/>
          </p:cNvSpPr>
          <p:nvPr/>
        </p:nvSpPr>
        <p:spPr bwMode="auto">
          <a:xfrm>
            <a:off x="3505200" y="35052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4</a:t>
            </a:r>
          </a:p>
        </p:txBody>
      </p:sp>
      <p:sp>
        <p:nvSpPr>
          <p:cNvPr id="55309" name="Text Box 13"/>
          <p:cNvSpPr txBox="1">
            <a:spLocks noChangeArrowheads="1"/>
          </p:cNvSpPr>
          <p:nvPr/>
        </p:nvSpPr>
        <p:spPr bwMode="auto">
          <a:xfrm>
            <a:off x="5927725" y="33893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9</a:t>
            </a:r>
          </a:p>
        </p:txBody>
      </p:sp>
      <p:sp>
        <p:nvSpPr>
          <p:cNvPr id="55310" name="Text Box 14"/>
          <p:cNvSpPr txBox="1">
            <a:spLocks noChangeArrowheads="1"/>
          </p:cNvSpPr>
          <p:nvPr/>
        </p:nvSpPr>
        <p:spPr bwMode="auto">
          <a:xfrm>
            <a:off x="2667000" y="47244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2</a:t>
            </a:r>
          </a:p>
        </p:txBody>
      </p:sp>
      <p:sp>
        <p:nvSpPr>
          <p:cNvPr id="55311" name="Text Box 15"/>
          <p:cNvSpPr txBox="1">
            <a:spLocks noChangeArrowheads="1"/>
          </p:cNvSpPr>
          <p:nvPr/>
        </p:nvSpPr>
        <p:spPr bwMode="auto">
          <a:xfrm>
            <a:off x="3733800" y="47244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1</a:t>
            </a:r>
          </a:p>
        </p:txBody>
      </p:sp>
      <p:sp>
        <p:nvSpPr>
          <p:cNvPr id="55312" name="Line 16"/>
          <p:cNvSpPr>
            <a:spLocks noChangeShapeType="1"/>
          </p:cNvSpPr>
          <p:nvPr/>
        </p:nvSpPr>
        <p:spPr bwMode="auto">
          <a:xfrm flipH="1">
            <a:off x="4724400" y="16764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13" name="Line 17"/>
          <p:cNvSpPr>
            <a:spLocks noChangeShapeType="1"/>
          </p:cNvSpPr>
          <p:nvPr/>
        </p:nvSpPr>
        <p:spPr bwMode="auto">
          <a:xfrm>
            <a:off x="5791200" y="17526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14" name="Line 18"/>
          <p:cNvSpPr>
            <a:spLocks noChangeShapeType="1"/>
          </p:cNvSpPr>
          <p:nvPr/>
        </p:nvSpPr>
        <p:spPr bwMode="auto">
          <a:xfrm flipH="1">
            <a:off x="3810000" y="2667000"/>
            <a:ext cx="609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15" name="Line 19"/>
          <p:cNvSpPr>
            <a:spLocks noChangeShapeType="1"/>
          </p:cNvSpPr>
          <p:nvPr/>
        </p:nvSpPr>
        <p:spPr bwMode="auto">
          <a:xfrm>
            <a:off x="4648200" y="2743200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16" name="Line 20"/>
          <p:cNvSpPr>
            <a:spLocks noChangeShapeType="1"/>
          </p:cNvSpPr>
          <p:nvPr/>
        </p:nvSpPr>
        <p:spPr bwMode="auto">
          <a:xfrm flipH="1">
            <a:off x="6172200" y="28194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17" name="Line 21"/>
          <p:cNvSpPr>
            <a:spLocks noChangeShapeType="1"/>
          </p:cNvSpPr>
          <p:nvPr/>
        </p:nvSpPr>
        <p:spPr bwMode="auto">
          <a:xfrm>
            <a:off x="6781800" y="28194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18" name="Line 22"/>
          <p:cNvSpPr>
            <a:spLocks noChangeShapeType="1"/>
          </p:cNvSpPr>
          <p:nvPr/>
        </p:nvSpPr>
        <p:spPr bwMode="auto">
          <a:xfrm flipH="1">
            <a:off x="2895600" y="3810000"/>
            <a:ext cx="609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19" name="Line 23"/>
          <p:cNvSpPr>
            <a:spLocks noChangeShapeType="1"/>
          </p:cNvSpPr>
          <p:nvPr/>
        </p:nvSpPr>
        <p:spPr bwMode="auto">
          <a:xfrm>
            <a:off x="3733800" y="3886200"/>
            <a:ext cx="152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20" name="Line 24"/>
          <p:cNvSpPr>
            <a:spLocks noChangeShapeType="1"/>
          </p:cNvSpPr>
          <p:nvPr/>
        </p:nvSpPr>
        <p:spPr bwMode="auto">
          <a:xfrm>
            <a:off x="4953000" y="38862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21" name="Text Box 25"/>
          <p:cNvSpPr txBox="1">
            <a:spLocks noChangeArrowheads="1"/>
          </p:cNvSpPr>
          <p:nvPr/>
        </p:nvSpPr>
        <p:spPr bwMode="auto">
          <a:xfrm>
            <a:off x="2057400" y="2590801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5322" name="Text Box 26"/>
          <p:cNvSpPr txBox="1">
            <a:spLocks noChangeArrowheads="1"/>
          </p:cNvSpPr>
          <p:nvPr/>
        </p:nvSpPr>
        <p:spPr bwMode="auto">
          <a:xfrm>
            <a:off x="3200400" y="-18415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/>
          </a:p>
        </p:txBody>
      </p:sp>
      <p:sp>
        <p:nvSpPr>
          <p:cNvPr id="55323" name="Oval 27"/>
          <p:cNvSpPr>
            <a:spLocks noChangeArrowheads="1"/>
          </p:cNvSpPr>
          <p:nvPr/>
        </p:nvSpPr>
        <p:spPr bwMode="auto">
          <a:xfrm>
            <a:off x="6400800" y="2362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09619485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Oval 2"/>
          <p:cNvSpPr>
            <a:spLocks noChangeArrowheads="1"/>
          </p:cNvSpPr>
          <p:nvPr/>
        </p:nvSpPr>
        <p:spPr bwMode="auto">
          <a:xfrm>
            <a:off x="5410200" y="1371600"/>
            <a:ext cx="457200" cy="457200"/>
          </a:xfrm>
          <a:prstGeom prst="ellipse">
            <a:avLst/>
          </a:prstGeom>
          <a:noFill/>
          <a:ln w="9525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14</a:t>
            </a:r>
          </a:p>
        </p:txBody>
      </p:sp>
      <p:sp>
        <p:nvSpPr>
          <p:cNvPr id="56323" name="Oval 3"/>
          <p:cNvSpPr>
            <a:spLocks noChangeArrowheads="1"/>
          </p:cNvSpPr>
          <p:nvPr/>
        </p:nvSpPr>
        <p:spPr bwMode="auto">
          <a:xfrm>
            <a:off x="4343400" y="2286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sp>
        <p:nvSpPr>
          <p:cNvPr id="56324" name="Oval 4"/>
          <p:cNvSpPr>
            <a:spLocks noChangeArrowheads="1"/>
          </p:cNvSpPr>
          <p:nvPr/>
        </p:nvSpPr>
        <p:spPr bwMode="auto">
          <a:xfrm>
            <a:off x="5867400" y="3352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6325" name="Oval 5"/>
          <p:cNvSpPr>
            <a:spLocks noChangeArrowheads="1"/>
          </p:cNvSpPr>
          <p:nvPr/>
        </p:nvSpPr>
        <p:spPr bwMode="auto">
          <a:xfrm>
            <a:off x="3429000" y="3429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6326" name="Oval 6"/>
          <p:cNvSpPr>
            <a:spLocks noChangeArrowheads="1"/>
          </p:cNvSpPr>
          <p:nvPr/>
        </p:nvSpPr>
        <p:spPr bwMode="auto">
          <a:xfrm>
            <a:off x="4724400" y="3429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7</a:t>
            </a:r>
          </a:p>
        </p:txBody>
      </p:sp>
      <p:sp>
        <p:nvSpPr>
          <p:cNvPr id="56327" name="Oval 7"/>
          <p:cNvSpPr>
            <a:spLocks noChangeArrowheads="1"/>
          </p:cNvSpPr>
          <p:nvPr/>
        </p:nvSpPr>
        <p:spPr bwMode="auto">
          <a:xfrm>
            <a:off x="7010400" y="3352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3</a:t>
            </a:r>
          </a:p>
        </p:txBody>
      </p:sp>
      <p:sp>
        <p:nvSpPr>
          <p:cNvPr id="56328" name="Oval 8"/>
          <p:cNvSpPr>
            <a:spLocks noChangeArrowheads="1"/>
          </p:cNvSpPr>
          <p:nvPr/>
        </p:nvSpPr>
        <p:spPr bwMode="auto">
          <a:xfrm>
            <a:off x="2590800" y="4724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6329" name="Oval 9"/>
          <p:cNvSpPr>
            <a:spLocks noChangeArrowheads="1"/>
          </p:cNvSpPr>
          <p:nvPr/>
        </p:nvSpPr>
        <p:spPr bwMode="auto">
          <a:xfrm>
            <a:off x="3657600" y="4724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6330" name="Oval 10"/>
          <p:cNvSpPr>
            <a:spLocks noChangeArrowheads="1"/>
          </p:cNvSpPr>
          <p:nvPr/>
        </p:nvSpPr>
        <p:spPr bwMode="auto">
          <a:xfrm>
            <a:off x="4724400" y="4724400"/>
            <a:ext cx="457200" cy="457200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16</a:t>
            </a:r>
          </a:p>
        </p:txBody>
      </p:sp>
      <p:sp>
        <p:nvSpPr>
          <p:cNvPr id="56331" name="Text Box 11"/>
          <p:cNvSpPr txBox="1">
            <a:spLocks noChangeArrowheads="1"/>
          </p:cNvSpPr>
          <p:nvPr/>
        </p:nvSpPr>
        <p:spPr bwMode="auto">
          <a:xfrm>
            <a:off x="3200400" y="1371601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/>
          </a:p>
        </p:txBody>
      </p:sp>
      <p:sp>
        <p:nvSpPr>
          <p:cNvPr id="56332" name="Text Box 12"/>
          <p:cNvSpPr txBox="1">
            <a:spLocks noChangeArrowheads="1"/>
          </p:cNvSpPr>
          <p:nvPr/>
        </p:nvSpPr>
        <p:spPr bwMode="auto">
          <a:xfrm>
            <a:off x="3505200" y="35052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4</a:t>
            </a:r>
          </a:p>
        </p:txBody>
      </p:sp>
      <p:sp>
        <p:nvSpPr>
          <p:cNvPr id="56333" name="Text Box 13"/>
          <p:cNvSpPr txBox="1">
            <a:spLocks noChangeArrowheads="1"/>
          </p:cNvSpPr>
          <p:nvPr/>
        </p:nvSpPr>
        <p:spPr bwMode="auto">
          <a:xfrm>
            <a:off x="5927725" y="33893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9</a:t>
            </a:r>
          </a:p>
        </p:txBody>
      </p:sp>
      <p:sp>
        <p:nvSpPr>
          <p:cNvPr id="56334" name="Text Box 14"/>
          <p:cNvSpPr txBox="1">
            <a:spLocks noChangeArrowheads="1"/>
          </p:cNvSpPr>
          <p:nvPr/>
        </p:nvSpPr>
        <p:spPr bwMode="auto">
          <a:xfrm>
            <a:off x="2667000" y="47244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2</a:t>
            </a:r>
          </a:p>
        </p:txBody>
      </p:sp>
      <p:sp>
        <p:nvSpPr>
          <p:cNvPr id="56335" name="Text Box 15"/>
          <p:cNvSpPr txBox="1">
            <a:spLocks noChangeArrowheads="1"/>
          </p:cNvSpPr>
          <p:nvPr/>
        </p:nvSpPr>
        <p:spPr bwMode="auto">
          <a:xfrm>
            <a:off x="3733800" y="47244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1</a:t>
            </a:r>
          </a:p>
        </p:txBody>
      </p:sp>
      <p:sp>
        <p:nvSpPr>
          <p:cNvPr id="56336" name="Line 16"/>
          <p:cNvSpPr>
            <a:spLocks noChangeShapeType="1"/>
          </p:cNvSpPr>
          <p:nvPr/>
        </p:nvSpPr>
        <p:spPr bwMode="auto">
          <a:xfrm flipH="1">
            <a:off x="4724400" y="16764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37" name="Line 17"/>
          <p:cNvSpPr>
            <a:spLocks noChangeShapeType="1"/>
          </p:cNvSpPr>
          <p:nvPr/>
        </p:nvSpPr>
        <p:spPr bwMode="auto">
          <a:xfrm>
            <a:off x="5791200" y="17526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38" name="Line 18"/>
          <p:cNvSpPr>
            <a:spLocks noChangeShapeType="1"/>
          </p:cNvSpPr>
          <p:nvPr/>
        </p:nvSpPr>
        <p:spPr bwMode="auto">
          <a:xfrm flipH="1">
            <a:off x="3810000" y="2667000"/>
            <a:ext cx="609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39" name="Line 19"/>
          <p:cNvSpPr>
            <a:spLocks noChangeShapeType="1"/>
          </p:cNvSpPr>
          <p:nvPr/>
        </p:nvSpPr>
        <p:spPr bwMode="auto">
          <a:xfrm>
            <a:off x="4648200" y="2743200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40" name="Line 20"/>
          <p:cNvSpPr>
            <a:spLocks noChangeShapeType="1"/>
          </p:cNvSpPr>
          <p:nvPr/>
        </p:nvSpPr>
        <p:spPr bwMode="auto">
          <a:xfrm flipH="1">
            <a:off x="6172200" y="28194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41" name="Line 21"/>
          <p:cNvSpPr>
            <a:spLocks noChangeShapeType="1"/>
          </p:cNvSpPr>
          <p:nvPr/>
        </p:nvSpPr>
        <p:spPr bwMode="auto">
          <a:xfrm>
            <a:off x="6781800" y="28194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42" name="Line 22"/>
          <p:cNvSpPr>
            <a:spLocks noChangeShapeType="1"/>
          </p:cNvSpPr>
          <p:nvPr/>
        </p:nvSpPr>
        <p:spPr bwMode="auto">
          <a:xfrm flipH="1">
            <a:off x="2895600" y="3810000"/>
            <a:ext cx="609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43" name="Line 23"/>
          <p:cNvSpPr>
            <a:spLocks noChangeShapeType="1"/>
          </p:cNvSpPr>
          <p:nvPr/>
        </p:nvSpPr>
        <p:spPr bwMode="auto">
          <a:xfrm>
            <a:off x="3733800" y="3886200"/>
            <a:ext cx="152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44" name="Line 24"/>
          <p:cNvSpPr>
            <a:spLocks noChangeShapeType="1"/>
          </p:cNvSpPr>
          <p:nvPr/>
        </p:nvSpPr>
        <p:spPr bwMode="auto">
          <a:xfrm>
            <a:off x="4953000" y="38862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45" name="Text Box 25"/>
          <p:cNvSpPr txBox="1">
            <a:spLocks noChangeArrowheads="1"/>
          </p:cNvSpPr>
          <p:nvPr/>
        </p:nvSpPr>
        <p:spPr bwMode="auto">
          <a:xfrm>
            <a:off x="2057400" y="2590801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6346" name="Text Box 26"/>
          <p:cNvSpPr txBox="1">
            <a:spLocks noChangeArrowheads="1"/>
          </p:cNvSpPr>
          <p:nvPr/>
        </p:nvSpPr>
        <p:spPr bwMode="auto">
          <a:xfrm>
            <a:off x="3200400" y="-18415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/>
          </a:p>
        </p:txBody>
      </p:sp>
      <p:sp>
        <p:nvSpPr>
          <p:cNvPr id="56347" name="Oval 27"/>
          <p:cNvSpPr>
            <a:spLocks noChangeArrowheads="1"/>
          </p:cNvSpPr>
          <p:nvPr/>
        </p:nvSpPr>
        <p:spPr bwMode="auto">
          <a:xfrm>
            <a:off x="6400800" y="2362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10</a:t>
            </a:r>
          </a:p>
        </p:txBody>
      </p:sp>
      <p:sp>
        <p:nvSpPr>
          <p:cNvPr id="56348" name="TextBox 27"/>
          <p:cNvSpPr txBox="1">
            <a:spLocks noChangeArrowheads="1"/>
          </p:cNvSpPr>
          <p:nvPr/>
        </p:nvSpPr>
        <p:spPr bwMode="auto">
          <a:xfrm>
            <a:off x="3810001" y="5715001"/>
            <a:ext cx="46783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>
                <a:solidFill>
                  <a:srgbClr val="0066FF"/>
                </a:solidFill>
              </a:rPr>
              <a:t>14, 8, 10, 4, 7, 9, 3, 2, 1, </a:t>
            </a:r>
            <a:r>
              <a:rPr lang="en-US" altLang="en-US" sz="2800">
                <a:solidFill>
                  <a:srgbClr val="FF0000"/>
                </a:solidFill>
              </a:rPr>
              <a:t>16</a:t>
            </a:r>
            <a:r>
              <a:rPr lang="en-US" altLang="en-US" sz="2800">
                <a:solidFill>
                  <a:srgbClr val="0066FF"/>
                </a:solidFill>
              </a:rPr>
              <a:t>.</a:t>
            </a:r>
            <a:endParaRPr lang="en-US" altLang="en-US" sz="2800"/>
          </a:p>
        </p:txBody>
      </p:sp>
      <p:sp>
        <p:nvSpPr>
          <p:cNvPr id="29" name="Rectangle 28"/>
          <p:cNvSpPr/>
          <p:nvPr/>
        </p:nvSpPr>
        <p:spPr>
          <a:xfrm>
            <a:off x="3733800" y="5715000"/>
            <a:ext cx="4724400" cy="5334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25525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Oval 2"/>
          <p:cNvSpPr>
            <a:spLocks noChangeArrowheads="1"/>
          </p:cNvSpPr>
          <p:nvPr/>
        </p:nvSpPr>
        <p:spPr bwMode="auto">
          <a:xfrm>
            <a:off x="5410200" y="1371600"/>
            <a:ext cx="457200" cy="457200"/>
          </a:xfrm>
          <a:prstGeom prst="ellipse">
            <a:avLst/>
          </a:prstGeom>
          <a:noFill/>
          <a:ln w="9525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1</a:t>
            </a:r>
          </a:p>
        </p:txBody>
      </p:sp>
      <p:sp>
        <p:nvSpPr>
          <p:cNvPr id="57347" name="Oval 3"/>
          <p:cNvSpPr>
            <a:spLocks noChangeArrowheads="1"/>
          </p:cNvSpPr>
          <p:nvPr/>
        </p:nvSpPr>
        <p:spPr bwMode="auto">
          <a:xfrm>
            <a:off x="4343400" y="2286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sp>
        <p:nvSpPr>
          <p:cNvPr id="57348" name="Oval 4"/>
          <p:cNvSpPr>
            <a:spLocks noChangeArrowheads="1"/>
          </p:cNvSpPr>
          <p:nvPr/>
        </p:nvSpPr>
        <p:spPr bwMode="auto">
          <a:xfrm>
            <a:off x="5867400" y="3352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7349" name="Oval 5"/>
          <p:cNvSpPr>
            <a:spLocks noChangeArrowheads="1"/>
          </p:cNvSpPr>
          <p:nvPr/>
        </p:nvSpPr>
        <p:spPr bwMode="auto">
          <a:xfrm>
            <a:off x="3429000" y="3429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7350" name="Oval 6"/>
          <p:cNvSpPr>
            <a:spLocks noChangeArrowheads="1"/>
          </p:cNvSpPr>
          <p:nvPr/>
        </p:nvSpPr>
        <p:spPr bwMode="auto">
          <a:xfrm>
            <a:off x="4724400" y="3429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7</a:t>
            </a:r>
          </a:p>
        </p:txBody>
      </p:sp>
      <p:sp>
        <p:nvSpPr>
          <p:cNvPr id="57351" name="Oval 7"/>
          <p:cNvSpPr>
            <a:spLocks noChangeArrowheads="1"/>
          </p:cNvSpPr>
          <p:nvPr/>
        </p:nvSpPr>
        <p:spPr bwMode="auto">
          <a:xfrm>
            <a:off x="7010400" y="3352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3</a:t>
            </a:r>
          </a:p>
        </p:txBody>
      </p:sp>
      <p:sp>
        <p:nvSpPr>
          <p:cNvPr id="57352" name="Oval 8"/>
          <p:cNvSpPr>
            <a:spLocks noChangeArrowheads="1"/>
          </p:cNvSpPr>
          <p:nvPr/>
        </p:nvSpPr>
        <p:spPr bwMode="auto">
          <a:xfrm>
            <a:off x="2590800" y="4724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7353" name="Oval 9"/>
          <p:cNvSpPr>
            <a:spLocks noChangeArrowheads="1"/>
          </p:cNvSpPr>
          <p:nvPr/>
        </p:nvSpPr>
        <p:spPr bwMode="auto">
          <a:xfrm>
            <a:off x="3657600" y="4724400"/>
            <a:ext cx="457200" cy="457200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7354" name="Oval 10"/>
          <p:cNvSpPr>
            <a:spLocks noChangeArrowheads="1"/>
          </p:cNvSpPr>
          <p:nvPr/>
        </p:nvSpPr>
        <p:spPr bwMode="auto">
          <a:xfrm>
            <a:off x="4724400" y="4724400"/>
            <a:ext cx="457200" cy="457200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16</a:t>
            </a:r>
          </a:p>
        </p:txBody>
      </p:sp>
      <p:sp>
        <p:nvSpPr>
          <p:cNvPr id="57355" name="Text Box 11"/>
          <p:cNvSpPr txBox="1">
            <a:spLocks noChangeArrowheads="1"/>
          </p:cNvSpPr>
          <p:nvPr/>
        </p:nvSpPr>
        <p:spPr bwMode="auto">
          <a:xfrm>
            <a:off x="3200400" y="1371601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/>
          </a:p>
        </p:txBody>
      </p:sp>
      <p:sp>
        <p:nvSpPr>
          <p:cNvPr id="57356" name="Text Box 12"/>
          <p:cNvSpPr txBox="1">
            <a:spLocks noChangeArrowheads="1"/>
          </p:cNvSpPr>
          <p:nvPr/>
        </p:nvSpPr>
        <p:spPr bwMode="auto">
          <a:xfrm>
            <a:off x="3505200" y="35052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4</a:t>
            </a:r>
          </a:p>
        </p:txBody>
      </p:sp>
      <p:sp>
        <p:nvSpPr>
          <p:cNvPr id="57357" name="Text Box 13"/>
          <p:cNvSpPr txBox="1">
            <a:spLocks noChangeArrowheads="1"/>
          </p:cNvSpPr>
          <p:nvPr/>
        </p:nvSpPr>
        <p:spPr bwMode="auto">
          <a:xfrm>
            <a:off x="5927725" y="33893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9</a:t>
            </a:r>
          </a:p>
        </p:txBody>
      </p:sp>
      <p:sp>
        <p:nvSpPr>
          <p:cNvPr id="57358" name="Text Box 14"/>
          <p:cNvSpPr txBox="1">
            <a:spLocks noChangeArrowheads="1"/>
          </p:cNvSpPr>
          <p:nvPr/>
        </p:nvSpPr>
        <p:spPr bwMode="auto">
          <a:xfrm>
            <a:off x="2667000" y="47244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2</a:t>
            </a:r>
          </a:p>
        </p:txBody>
      </p:sp>
      <p:sp>
        <p:nvSpPr>
          <p:cNvPr id="57359" name="Text Box 15"/>
          <p:cNvSpPr txBox="1">
            <a:spLocks noChangeArrowheads="1"/>
          </p:cNvSpPr>
          <p:nvPr/>
        </p:nvSpPr>
        <p:spPr bwMode="auto">
          <a:xfrm>
            <a:off x="3657600" y="4724401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14</a:t>
            </a:r>
          </a:p>
        </p:txBody>
      </p:sp>
      <p:sp>
        <p:nvSpPr>
          <p:cNvPr id="57360" name="Line 16"/>
          <p:cNvSpPr>
            <a:spLocks noChangeShapeType="1"/>
          </p:cNvSpPr>
          <p:nvPr/>
        </p:nvSpPr>
        <p:spPr bwMode="auto">
          <a:xfrm flipH="1">
            <a:off x="4724400" y="16764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61" name="Line 17"/>
          <p:cNvSpPr>
            <a:spLocks noChangeShapeType="1"/>
          </p:cNvSpPr>
          <p:nvPr/>
        </p:nvSpPr>
        <p:spPr bwMode="auto">
          <a:xfrm>
            <a:off x="5791200" y="17526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62" name="Line 18"/>
          <p:cNvSpPr>
            <a:spLocks noChangeShapeType="1"/>
          </p:cNvSpPr>
          <p:nvPr/>
        </p:nvSpPr>
        <p:spPr bwMode="auto">
          <a:xfrm flipH="1">
            <a:off x="3810000" y="2667000"/>
            <a:ext cx="609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63" name="Line 19"/>
          <p:cNvSpPr>
            <a:spLocks noChangeShapeType="1"/>
          </p:cNvSpPr>
          <p:nvPr/>
        </p:nvSpPr>
        <p:spPr bwMode="auto">
          <a:xfrm>
            <a:off x="4648200" y="2743200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64" name="Line 20"/>
          <p:cNvSpPr>
            <a:spLocks noChangeShapeType="1"/>
          </p:cNvSpPr>
          <p:nvPr/>
        </p:nvSpPr>
        <p:spPr bwMode="auto">
          <a:xfrm flipH="1">
            <a:off x="6172200" y="28194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65" name="Line 21"/>
          <p:cNvSpPr>
            <a:spLocks noChangeShapeType="1"/>
          </p:cNvSpPr>
          <p:nvPr/>
        </p:nvSpPr>
        <p:spPr bwMode="auto">
          <a:xfrm>
            <a:off x="6781800" y="28194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66" name="Line 22"/>
          <p:cNvSpPr>
            <a:spLocks noChangeShapeType="1"/>
          </p:cNvSpPr>
          <p:nvPr/>
        </p:nvSpPr>
        <p:spPr bwMode="auto">
          <a:xfrm flipH="1">
            <a:off x="2895600" y="3810000"/>
            <a:ext cx="609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67" name="Line 23"/>
          <p:cNvSpPr>
            <a:spLocks noChangeShapeType="1"/>
          </p:cNvSpPr>
          <p:nvPr/>
        </p:nvSpPr>
        <p:spPr bwMode="auto">
          <a:xfrm>
            <a:off x="3733800" y="3886200"/>
            <a:ext cx="152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68" name="Line 24"/>
          <p:cNvSpPr>
            <a:spLocks noChangeShapeType="1"/>
          </p:cNvSpPr>
          <p:nvPr/>
        </p:nvSpPr>
        <p:spPr bwMode="auto">
          <a:xfrm>
            <a:off x="4953000" y="38862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69" name="Text Box 25"/>
          <p:cNvSpPr txBox="1">
            <a:spLocks noChangeArrowheads="1"/>
          </p:cNvSpPr>
          <p:nvPr/>
        </p:nvSpPr>
        <p:spPr bwMode="auto">
          <a:xfrm>
            <a:off x="2057400" y="2590801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7370" name="Text Box 26"/>
          <p:cNvSpPr txBox="1">
            <a:spLocks noChangeArrowheads="1"/>
          </p:cNvSpPr>
          <p:nvPr/>
        </p:nvSpPr>
        <p:spPr bwMode="auto">
          <a:xfrm>
            <a:off x="3200400" y="-18415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/>
          </a:p>
        </p:txBody>
      </p:sp>
      <p:sp>
        <p:nvSpPr>
          <p:cNvPr id="57371" name="Oval 27"/>
          <p:cNvSpPr>
            <a:spLocks noChangeArrowheads="1"/>
          </p:cNvSpPr>
          <p:nvPr/>
        </p:nvSpPr>
        <p:spPr bwMode="auto">
          <a:xfrm>
            <a:off x="6400800" y="2362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21413443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Oval 2"/>
          <p:cNvSpPr>
            <a:spLocks noChangeArrowheads="1"/>
          </p:cNvSpPr>
          <p:nvPr/>
        </p:nvSpPr>
        <p:spPr bwMode="auto">
          <a:xfrm>
            <a:off x="5410200" y="1371600"/>
            <a:ext cx="457200" cy="457200"/>
          </a:xfrm>
          <a:prstGeom prst="ellipse">
            <a:avLst/>
          </a:prstGeom>
          <a:noFill/>
          <a:ln w="9525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1</a:t>
            </a:r>
          </a:p>
        </p:txBody>
      </p:sp>
      <p:sp>
        <p:nvSpPr>
          <p:cNvPr id="58371" name="Oval 3"/>
          <p:cNvSpPr>
            <a:spLocks noChangeArrowheads="1"/>
          </p:cNvSpPr>
          <p:nvPr/>
        </p:nvSpPr>
        <p:spPr bwMode="auto">
          <a:xfrm>
            <a:off x="4343400" y="2286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sp>
        <p:nvSpPr>
          <p:cNvPr id="58372" name="Oval 4"/>
          <p:cNvSpPr>
            <a:spLocks noChangeArrowheads="1"/>
          </p:cNvSpPr>
          <p:nvPr/>
        </p:nvSpPr>
        <p:spPr bwMode="auto">
          <a:xfrm>
            <a:off x="5867400" y="3352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8373" name="Oval 5"/>
          <p:cNvSpPr>
            <a:spLocks noChangeArrowheads="1"/>
          </p:cNvSpPr>
          <p:nvPr/>
        </p:nvSpPr>
        <p:spPr bwMode="auto">
          <a:xfrm>
            <a:off x="3429000" y="3429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8374" name="Oval 6"/>
          <p:cNvSpPr>
            <a:spLocks noChangeArrowheads="1"/>
          </p:cNvSpPr>
          <p:nvPr/>
        </p:nvSpPr>
        <p:spPr bwMode="auto">
          <a:xfrm>
            <a:off x="4724400" y="3429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7</a:t>
            </a:r>
          </a:p>
        </p:txBody>
      </p:sp>
      <p:sp>
        <p:nvSpPr>
          <p:cNvPr id="58375" name="Oval 7"/>
          <p:cNvSpPr>
            <a:spLocks noChangeArrowheads="1"/>
          </p:cNvSpPr>
          <p:nvPr/>
        </p:nvSpPr>
        <p:spPr bwMode="auto">
          <a:xfrm>
            <a:off x="7010400" y="3352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3</a:t>
            </a:r>
          </a:p>
        </p:txBody>
      </p:sp>
      <p:sp>
        <p:nvSpPr>
          <p:cNvPr id="58376" name="Oval 8"/>
          <p:cNvSpPr>
            <a:spLocks noChangeArrowheads="1"/>
          </p:cNvSpPr>
          <p:nvPr/>
        </p:nvSpPr>
        <p:spPr bwMode="auto">
          <a:xfrm>
            <a:off x="2590800" y="4724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8377" name="Oval 9"/>
          <p:cNvSpPr>
            <a:spLocks noChangeArrowheads="1"/>
          </p:cNvSpPr>
          <p:nvPr/>
        </p:nvSpPr>
        <p:spPr bwMode="auto">
          <a:xfrm>
            <a:off x="3657600" y="4724400"/>
            <a:ext cx="457200" cy="457200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8378" name="Oval 10"/>
          <p:cNvSpPr>
            <a:spLocks noChangeArrowheads="1"/>
          </p:cNvSpPr>
          <p:nvPr/>
        </p:nvSpPr>
        <p:spPr bwMode="auto">
          <a:xfrm>
            <a:off x="4724400" y="4724400"/>
            <a:ext cx="457200" cy="457200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16</a:t>
            </a:r>
          </a:p>
        </p:txBody>
      </p:sp>
      <p:sp>
        <p:nvSpPr>
          <p:cNvPr id="58379" name="Text Box 11"/>
          <p:cNvSpPr txBox="1">
            <a:spLocks noChangeArrowheads="1"/>
          </p:cNvSpPr>
          <p:nvPr/>
        </p:nvSpPr>
        <p:spPr bwMode="auto">
          <a:xfrm>
            <a:off x="3200400" y="1371601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/>
          </a:p>
        </p:txBody>
      </p:sp>
      <p:sp>
        <p:nvSpPr>
          <p:cNvPr id="58380" name="Text Box 12"/>
          <p:cNvSpPr txBox="1">
            <a:spLocks noChangeArrowheads="1"/>
          </p:cNvSpPr>
          <p:nvPr/>
        </p:nvSpPr>
        <p:spPr bwMode="auto">
          <a:xfrm>
            <a:off x="3505200" y="35052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4</a:t>
            </a:r>
          </a:p>
        </p:txBody>
      </p:sp>
      <p:sp>
        <p:nvSpPr>
          <p:cNvPr id="58381" name="Text Box 13"/>
          <p:cNvSpPr txBox="1">
            <a:spLocks noChangeArrowheads="1"/>
          </p:cNvSpPr>
          <p:nvPr/>
        </p:nvSpPr>
        <p:spPr bwMode="auto">
          <a:xfrm>
            <a:off x="5927725" y="33893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9</a:t>
            </a:r>
          </a:p>
        </p:txBody>
      </p:sp>
      <p:sp>
        <p:nvSpPr>
          <p:cNvPr id="58382" name="Text Box 14"/>
          <p:cNvSpPr txBox="1">
            <a:spLocks noChangeArrowheads="1"/>
          </p:cNvSpPr>
          <p:nvPr/>
        </p:nvSpPr>
        <p:spPr bwMode="auto">
          <a:xfrm>
            <a:off x="2667000" y="47244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2</a:t>
            </a:r>
          </a:p>
        </p:txBody>
      </p:sp>
      <p:sp>
        <p:nvSpPr>
          <p:cNvPr id="58383" name="Text Box 15"/>
          <p:cNvSpPr txBox="1">
            <a:spLocks noChangeArrowheads="1"/>
          </p:cNvSpPr>
          <p:nvPr/>
        </p:nvSpPr>
        <p:spPr bwMode="auto">
          <a:xfrm>
            <a:off x="3657600" y="4724401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14</a:t>
            </a:r>
          </a:p>
        </p:txBody>
      </p:sp>
      <p:sp>
        <p:nvSpPr>
          <p:cNvPr id="58384" name="Line 16"/>
          <p:cNvSpPr>
            <a:spLocks noChangeShapeType="1"/>
          </p:cNvSpPr>
          <p:nvPr/>
        </p:nvSpPr>
        <p:spPr bwMode="auto">
          <a:xfrm flipH="1">
            <a:off x="4724400" y="16764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85" name="Line 17"/>
          <p:cNvSpPr>
            <a:spLocks noChangeShapeType="1"/>
          </p:cNvSpPr>
          <p:nvPr/>
        </p:nvSpPr>
        <p:spPr bwMode="auto">
          <a:xfrm>
            <a:off x="5791200" y="17526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86" name="Line 18"/>
          <p:cNvSpPr>
            <a:spLocks noChangeShapeType="1"/>
          </p:cNvSpPr>
          <p:nvPr/>
        </p:nvSpPr>
        <p:spPr bwMode="auto">
          <a:xfrm flipH="1">
            <a:off x="3810000" y="2667000"/>
            <a:ext cx="609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87" name="Line 19"/>
          <p:cNvSpPr>
            <a:spLocks noChangeShapeType="1"/>
          </p:cNvSpPr>
          <p:nvPr/>
        </p:nvSpPr>
        <p:spPr bwMode="auto">
          <a:xfrm>
            <a:off x="4648200" y="2743200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88" name="Line 20"/>
          <p:cNvSpPr>
            <a:spLocks noChangeShapeType="1"/>
          </p:cNvSpPr>
          <p:nvPr/>
        </p:nvSpPr>
        <p:spPr bwMode="auto">
          <a:xfrm flipH="1">
            <a:off x="6172200" y="28194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89" name="Line 21"/>
          <p:cNvSpPr>
            <a:spLocks noChangeShapeType="1"/>
          </p:cNvSpPr>
          <p:nvPr/>
        </p:nvSpPr>
        <p:spPr bwMode="auto">
          <a:xfrm>
            <a:off x="6781800" y="28194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90" name="Line 22"/>
          <p:cNvSpPr>
            <a:spLocks noChangeShapeType="1"/>
          </p:cNvSpPr>
          <p:nvPr/>
        </p:nvSpPr>
        <p:spPr bwMode="auto">
          <a:xfrm flipH="1">
            <a:off x="2895600" y="3810000"/>
            <a:ext cx="609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91" name="Line 23"/>
          <p:cNvSpPr>
            <a:spLocks noChangeShapeType="1"/>
          </p:cNvSpPr>
          <p:nvPr/>
        </p:nvSpPr>
        <p:spPr bwMode="auto">
          <a:xfrm>
            <a:off x="3733800" y="3886200"/>
            <a:ext cx="152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92" name="Line 24"/>
          <p:cNvSpPr>
            <a:spLocks noChangeShapeType="1"/>
          </p:cNvSpPr>
          <p:nvPr/>
        </p:nvSpPr>
        <p:spPr bwMode="auto">
          <a:xfrm>
            <a:off x="4953000" y="38862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93" name="Text Box 25"/>
          <p:cNvSpPr txBox="1">
            <a:spLocks noChangeArrowheads="1"/>
          </p:cNvSpPr>
          <p:nvPr/>
        </p:nvSpPr>
        <p:spPr bwMode="auto">
          <a:xfrm>
            <a:off x="2057400" y="2590801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8394" name="Text Box 26"/>
          <p:cNvSpPr txBox="1">
            <a:spLocks noChangeArrowheads="1"/>
          </p:cNvSpPr>
          <p:nvPr/>
        </p:nvSpPr>
        <p:spPr bwMode="auto">
          <a:xfrm>
            <a:off x="3200400" y="-18415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/>
          </a:p>
        </p:txBody>
      </p:sp>
      <p:sp>
        <p:nvSpPr>
          <p:cNvPr id="58395" name="Oval 27"/>
          <p:cNvSpPr>
            <a:spLocks noChangeArrowheads="1"/>
          </p:cNvSpPr>
          <p:nvPr/>
        </p:nvSpPr>
        <p:spPr bwMode="auto">
          <a:xfrm>
            <a:off x="6400800" y="2362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10</a:t>
            </a:r>
          </a:p>
        </p:txBody>
      </p:sp>
      <p:sp>
        <p:nvSpPr>
          <p:cNvPr id="58396" name="TextBox 27"/>
          <p:cNvSpPr txBox="1">
            <a:spLocks noChangeArrowheads="1"/>
          </p:cNvSpPr>
          <p:nvPr/>
        </p:nvSpPr>
        <p:spPr bwMode="auto">
          <a:xfrm>
            <a:off x="3810001" y="5715001"/>
            <a:ext cx="46783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>
                <a:solidFill>
                  <a:srgbClr val="0066FF"/>
                </a:solidFill>
              </a:rPr>
              <a:t>1, 8, 10, 4, 7, 9, 3, 2, </a:t>
            </a:r>
            <a:r>
              <a:rPr lang="en-US" altLang="en-US" sz="2800">
                <a:solidFill>
                  <a:srgbClr val="FF0000"/>
                </a:solidFill>
              </a:rPr>
              <a:t>14</a:t>
            </a:r>
            <a:r>
              <a:rPr lang="en-US" altLang="en-US" sz="2800">
                <a:solidFill>
                  <a:srgbClr val="0066FF"/>
                </a:solidFill>
              </a:rPr>
              <a:t>, </a:t>
            </a:r>
            <a:r>
              <a:rPr lang="en-US" altLang="en-US" sz="2800">
                <a:solidFill>
                  <a:srgbClr val="FF0000"/>
                </a:solidFill>
              </a:rPr>
              <a:t>16</a:t>
            </a:r>
            <a:r>
              <a:rPr lang="en-US" altLang="en-US" sz="2800">
                <a:solidFill>
                  <a:srgbClr val="0066FF"/>
                </a:solidFill>
              </a:rPr>
              <a:t>.</a:t>
            </a:r>
            <a:endParaRPr lang="en-US" altLang="en-US" sz="2800"/>
          </a:p>
        </p:txBody>
      </p:sp>
      <p:sp>
        <p:nvSpPr>
          <p:cNvPr id="29" name="Rectangle 28"/>
          <p:cNvSpPr/>
          <p:nvPr/>
        </p:nvSpPr>
        <p:spPr>
          <a:xfrm>
            <a:off x="3733800" y="5715000"/>
            <a:ext cx="4724400" cy="5334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890986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Oval 2"/>
          <p:cNvSpPr>
            <a:spLocks noChangeArrowheads="1"/>
          </p:cNvSpPr>
          <p:nvPr/>
        </p:nvSpPr>
        <p:spPr bwMode="auto">
          <a:xfrm>
            <a:off x="5410200" y="1371600"/>
            <a:ext cx="457200" cy="457200"/>
          </a:xfrm>
          <a:prstGeom prst="ellipse">
            <a:avLst/>
          </a:prstGeom>
          <a:noFill/>
          <a:ln w="9525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10</a:t>
            </a:r>
          </a:p>
        </p:txBody>
      </p:sp>
      <p:sp>
        <p:nvSpPr>
          <p:cNvPr id="59395" name="Oval 3"/>
          <p:cNvSpPr>
            <a:spLocks noChangeArrowheads="1"/>
          </p:cNvSpPr>
          <p:nvPr/>
        </p:nvSpPr>
        <p:spPr bwMode="auto">
          <a:xfrm>
            <a:off x="4343400" y="2286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sp>
        <p:nvSpPr>
          <p:cNvPr id="59396" name="Oval 4"/>
          <p:cNvSpPr>
            <a:spLocks noChangeArrowheads="1"/>
          </p:cNvSpPr>
          <p:nvPr/>
        </p:nvSpPr>
        <p:spPr bwMode="auto">
          <a:xfrm>
            <a:off x="5867400" y="3352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9397" name="Oval 5"/>
          <p:cNvSpPr>
            <a:spLocks noChangeArrowheads="1"/>
          </p:cNvSpPr>
          <p:nvPr/>
        </p:nvSpPr>
        <p:spPr bwMode="auto">
          <a:xfrm>
            <a:off x="3429000" y="3429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9398" name="Oval 6"/>
          <p:cNvSpPr>
            <a:spLocks noChangeArrowheads="1"/>
          </p:cNvSpPr>
          <p:nvPr/>
        </p:nvSpPr>
        <p:spPr bwMode="auto">
          <a:xfrm>
            <a:off x="4724400" y="3429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7</a:t>
            </a:r>
          </a:p>
        </p:txBody>
      </p:sp>
      <p:sp>
        <p:nvSpPr>
          <p:cNvPr id="59399" name="Oval 7"/>
          <p:cNvSpPr>
            <a:spLocks noChangeArrowheads="1"/>
          </p:cNvSpPr>
          <p:nvPr/>
        </p:nvSpPr>
        <p:spPr bwMode="auto">
          <a:xfrm>
            <a:off x="7010400" y="3352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3</a:t>
            </a:r>
          </a:p>
        </p:txBody>
      </p:sp>
      <p:sp>
        <p:nvSpPr>
          <p:cNvPr id="59400" name="Oval 8"/>
          <p:cNvSpPr>
            <a:spLocks noChangeArrowheads="1"/>
          </p:cNvSpPr>
          <p:nvPr/>
        </p:nvSpPr>
        <p:spPr bwMode="auto">
          <a:xfrm>
            <a:off x="2590800" y="4724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9401" name="Oval 9"/>
          <p:cNvSpPr>
            <a:spLocks noChangeArrowheads="1"/>
          </p:cNvSpPr>
          <p:nvPr/>
        </p:nvSpPr>
        <p:spPr bwMode="auto">
          <a:xfrm>
            <a:off x="3657600" y="4724400"/>
            <a:ext cx="457200" cy="457200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9402" name="Oval 10"/>
          <p:cNvSpPr>
            <a:spLocks noChangeArrowheads="1"/>
          </p:cNvSpPr>
          <p:nvPr/>
        </p:nvSpPr>
        <p:spPr bwMode="auto">
          <a:xfrm>
            <a:off x="4724400" y="4724400"/>
            <a:ext cx="457200" cy="457200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16</a:t>
            </a:r>
          </a:p>
        </p:txBody>
      </p:sp>
      <p:sp>
        <p:nvSpPr>
          <p:cNvPr id="59403" name="Text Box 11"/>
          <p:cNvSpPr txBox="1">
            <a:spLocks noChangeArrowheads="1"/>
          </p:cNvSpPr>
          <p:nvPr/>
        </p:nvSpPr>
        <p:spPr bwMode="auto">
          <a:xfrm>
            <a:off x="3200400" y="1371601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/>
          </a:p>
        </p:txBody>
      </p:sp>
      <p:sp>
        <p:nvSpPr>
          <p:cNvPr id="59404" name="Text Box 12"/>
          <p:cNvSpPr txBox="1">
            <a:spLocks noChangeArrowheads="1"/>
          </p:cNvSpPr>
          <p:nvPr/>
        </p:nvSpPr>
        <p:spPr bwMode="auto">
          <a:xfrm>
            <a:off x="3505200" y="35052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4</a:t>
            </a:r>
          </a:p>
        </p:txBody>
      </p:sp>
      <p:sp>
        <p:nvSpPr>
          <p:cNvPr id="59405" name="Text Box 13"/>
          <p:cNvSpPr txBox="1">
            <a:spLocks noChangeArrowheads="1"/>
          </p:cNvSpPr>
          <p:nvPr/>
        </p:nvSpPr>
        <p:spPr bwMode="auto">
          <a:xfrm>
            <a:off x="5927725" y="33893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1</a:t>
            </a:r>
          </a:p>
        </p:txBody>
      </p:sp>
      <p:sp>
        <p:nvSpPr>
          <p:cNvPr id="59406" name="Text Box 14"/>
          <p:cNvSpPr txBox="1">
            <a:spLocks noChangeArrowheads="1"/>
          </p:cNvSpPr>
          <p:nvPr/>
        </p:nvSpPr>
        <p:spPr bwMode="auto">
          <a:xfrm>
            <a:off x="2667000" y="47244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2</a:t>
            </a:r>
          </a:p>
        </p:txBody>
      </p:sp>
      <p:sp>
        <p:nvSpPr>
          <p:cNvPr id="59407" name="Text Box 15"/>
          <p:cNvSpPr txBox="1">
            <a:spLocks noChangeArrowheads="1"/>
          </p:cNvSpPr>
          <p:nvPr/>
        </p:nvSpPr>
        <p:spPr bwMode="auto">
          <a:xfrm>
            <a:off x="3657600" y="4724401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14</a:t>
            </a:r>
          </a:p>
        </p:txBody>
      </p:sp>
      <p:sp>
        <p:nvSpPr>
          <p:cNvPr id="59408" name="Line 16"/>
          <p:cNvSpPr>
            <a:spLocks noChangeShapeType="1"/>
          </p:cNvSpPr>
          <p:nvPr/>
        </p:nvSpPr>
        <p:spPr bwMode="auto">
          <a:xfrm flipH="1">
            <a:off x="4724400" y="16764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09" name="Line 17"/>
          <p:cNvSpPr>
            <a:spLocks noChangeShapeType="1"/>
          </p:cNvSpPr>
          <p:nvPr/>
        </p:nvSpPr>
        <p:spPr bwMode="auto">
          <a:xfrm>
            <a:off x="5791200" y="17526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10" name="Line 18"/>
          <p:cNvSpPr>
            <a:spLocks noChangeShapeType="1"/>
          </p:cNvSpPr>
          <p:nvPr/>
        </p:nvSpPr>
        <p:spPr bwMode="auto">
          <a:xfrm flipH="1">
            <a:off x="3810000" y="2667000"/>
            <a:ext cx="609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11" name="Line 19"/>
          <p:cNvSpPr>
            <a:spLocks noChangeShapeType="1"/>
          </p:cNvSpPr>
          <p:nvPr/>
        </p:nvSpPr>
        <p:spPr bwMode="auto">
          <a:xfrm>
            <a:off x="4648200" y="2743200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12" name="Line 20"/>
          <p:cNvSpPr>
            <a:spLocks noChangeShapeType="1"/>
          </p:cNvSpPr>
          <p:nvPr/>
        </p:nvSpPr>
        <p:spPr bwMode="auto">
          <a:xfrm flipH="1">
            <a:off x="6172200" y="28194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13" name="Line 21"/>
          <p:cNvSpPr>
            <a:spLocks noChangeShapeType="1"/>
          </p:cNvSpPr>
          <p:nvPr/>
        </p:nvSpPr>
        <p:spPr bwMode="auto">
          <a:xfrm>
            <a:off x="6781800" y="28194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14" name="Line 22"/>
          <p:cNvSpPr>
            <a:spLocks noChangeShapeType="1"/>
          </p:cNvSpPr>
          <p:nvPr/>
        </p:nvSpPr>
        <p:spPr bwMode="auto">
          <a:xfrm flipH="1">
            <a:off x="2895600" y="3810000"/>
            <a:ext cx="609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15" name="Line 23"/>
          <p:cNvSpPr>
            <a:spLocks noChangeShapeType="1"/>
          </p:cNvSpPr>
          <p:nvPr/>
        </p:nvSpPr>
        <p:spPr bwMode="auto">
          <a:xfrm>
            <a:off x="3733800" y="3886200"/>
            <a:ext cx="152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16" name="Line 24"/>
          <p:cNvSpPr>
            <a:spLocks noChangeShapeType="1"/>
          </p:cNvSpPr>
          <p:nvPr/>
        </p:nvSpPr>
        <p:spPr bwMode="auto">
          <a:xfrm>
            <a:off x="4953000" y="38862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17" name="Text Box 25"/>
          <p:cNvSpPr txBox="1">
            <a:spLocks noChangeArrowheads="1"/>
          </p:cNvSpPr>
          <p:nvPr/>
        </p:nvSpPr>
        <p:spPr bwMode="auto">
          <a:xfrm>
            <a:off x="2057400" y="2590801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9418" name="Text Box 26"/>
          <p:cNvSpPr txBox="1">
            <a:spLocks noChangeArrowheads="1"/>
          </p:cNvSpPr>
          <p:nvPr/>
        </p:nvSpPr>
        <p:spPr bwMode="auto">
          <a:xfrm>
            <a:off x="3200400" y="-18415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/>
          </a:p>
        </p:txBody>
      </p:sp>
      <p:sp>
        <p:nvSpPr>
          <p:cNvPr id="59419" name="Oval 27"/>
          <p:cNvSpPr>
            <a:spLocks noChangeArrowheads="1"/>
          </p:cNvSpPr>
          <p:nvPr/>
        </p:nvSpPr>
        <p:spPr bwMode="auto">
          <a:xfrm>
            <a:off x="6400800" y="2362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64680288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Oval 2"/>
          <p:cNvSpPr>
            <a:spLocks noChangeArrowheads="1"/>
          </p:cNvSpPr>
          <p:nvPr/>
        </p:nvSpPr>
        <p:spPr bwMode="auto">
          <a:xfrm>
            <a:off x="5410200" y="1371600"/>
            <a:ext cx="457200" cy="457200"/>
          </a:xfrm>
          <a:prstGeom prst="ellipse">
            <a:avLst/>
          </a:prstGeom>
          <a:noFill/>
          <a:ln w="9525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10</a:t>
            </a:r>
          </a:p>
        </p:txBody>
      </p:sp>
      <p:sp>
        <p:nvSpPr>
          <p:cNvPr id="60419" name="Oval 3"/>
          <p:cNvSpPr>
            <a:spLocks noChangeArrowheads="1"/>
          </p:cNvSpPr>
          <p:nvPr/>
        </p:nvSpPr>
        <p:spPr bwMode="auto">
          <a:xfrm>
            <a:off x="4343400" y="2286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sp>
        <p:nvSpPr>
          <p:cNvPr id="60420" name="Oval 4"/>
          <p:cNvSpPr>
            <a:spLocks noChangeArrowheads="1"/>
          </p:cNvSpPr>
          <p:nvPr/>
        </p:nvSpPr>
        <p:spPr bwMode="auto">
          <a:xfrm>
            <a:off x="5867400" y="3352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0421" name="Oval 5"/>
          <p:cNvSpPr>
            <a:spLocks noChangeArrowheads="1"/>
          </p:cNvSpPr>
          <p:nvPr/>
        </p:nvSpPr>
        <p:spPr bwMode="auto">
          <a:xfrm>
            <a:off x="3429000" y="3429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0422" name="Oval 6"/>
          <p:cNvSpPr>
            <a:spLocks noChangeArrowheads="1"/>
          </p:cNvSpPr>
          <p:nvPr/>
        </p:nvSpPr>
        <p:spPr bwMode="auto">
          <a:xfrm>
            <a:off x="4724400" y="3429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7</a:t>
            </a:r>
          </a:p>
        </p:txBody>
      </p:sp>
      <p:sp>
        <p:nvSpPr>
          <p:cNvPr id="60423" name="Oval 7"/>
          <p:cNvSpPr>
            <a:spLocks noChangeArrowheads="1"/>
          </p:cNvSpPr>
          <p:nvPr/>
        </p:nvSpPr>
        <p:spPr bwMode="auto">
          <a:xfrm>
            <a:off x="7010400" y="3352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3</a:t>
            </a:r>
          </a:p>
        </p:txBody>
      </p:sp>
      <p:sp>
        <p:nvSpPr>
          <p:cNvPr id="60424" name="Oval 8"/>
          <p:cNvSpPr>
            <a:spLocks noChangeArrowheads="1"/>
          </p:cNvSpPr>
          <p:nvPr/>
        </p:nvSpPr>
        <p:spPr bwMode="auto">
          <a:xfrm>
            <a:off x="2590800" y="4724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0425" name="Oval 9"/>
          <p:cNvSpPr>
            <a:spLocks noChangeArrowheads="1"/>
          </p:cNvSpPr>
          <p:nvPr/>
        </p:nvSpPr>
        <p:spPr bwMode="auto">
          <a:xfrm>
            <a:off x="3657600" y="4724400"/>
            <a:ext cx="457200" cy="457200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0426" name="Oval 10"/>
          <p:cNvSpPr>
            <a:spLocks noChangeArrowheads="1"/>
          </p:cNvSpPr>
          <p:nvPr/>
        </p:nvSpPr>
        <p:spPr bwMode="auto">
          <a:xfrm>
            <a:off x="4724400" y="4724400"/>
            <a:ext cx="457200" cy="457200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16</a:t>
            </a:r>
          </a:p>
        </p:txBody>
      </p:sp>
      <p:sp>
        <p:nvSpPr>
          <p:cNvPr id="60427" name="Text Box 11"/>
          <p:cNvSpPr txBox="1">
            <a:spLocks noChangeArrowheads="1"/>
          </p:cNvSpPr>
          <p:nvPr/>
        </p:nvSpPr>
        <p:spPr bwMode="auto">
          <a:xfrm>
            <a:off x="3200400" y="1371601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/>
          </a:p>
        </p:txBody>
      </p:sp>
      <p:sp>
        <p:nvSpPr>
          <p:cNvPr id="60428" name="Text Box 12"/>
          <p:cNvSpPr txBox="1">
            <a:spLocks noChangeArrowheads="1"/>
          </p:cNvSpPr>
          <p:nvPr/>
        </p:nvSpPr>
        <p:spPr bwMode="auto">
          <a:xfrm>
            <a:off x="3505200" y="35052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4</a:t>
            </a:r>
          </a:p>
        </p:txBody>
      </p:sp>
      <p:sp>
        <p:nvSpPr>
          <p:cNvPr id="60429" name="Text Box 13"/>
          <p:cNvSpPr txBox="1">
            <a:spLocks noChangeArrowheads="1"/>
          </p:cNvSpPr>
          <p:nvPr/>
        </p:nvSpPr>
        <p:spPr bwMode="auto">
          <a:xfrm>
            <a:off x="5927725" y="33893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1</a:t>
            </a:r>
          </a:p>
        </p:txBody>
      </p:sp>
      <p:sp>
        <p:nvSpPr>
          <p:cNvPr id="60430" name="Text Box 14"/>
          <p:cNvSpPr txBox="1">
            <a:spLocks noChangeArrowheads="1"/>
          </p:cNvSpPr>
          <p:nvPr/>
        </p:nvSpPr>
        <p:spPr bwMode="auto">
          <a:xfrm>
            <a:off x="2667000" y="47244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2</a:t>
            </a:r>
          </a:p>
        </p:txBody>
      </p:sp>
      <p:sp>
        <p:nvSpPr>
          <p:cNvPr id="60431" name="Text Box 15"/>
          <p:cNvSpPr txBox="1">
            <a:spLocks noChangeArrowheads="1"/>
          </p:cNvSpPr>
          <p:nvPr/>
        </p:nvSpPr>
        <p:spPr bwMode="auto">
          <a:xfrm>
            <a:off x="3657600" y="4724401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14</a:t>
            </a:r>
          </a:p>
        </p:txBody>
      </p:sp>
      <p:sp>
        <p:nvSpPr>
          <p:cNvPr id="60432" name="Line 16"/>
          <p:cNvSpPr>
            <a:spLocks noChangeShapeType="1"/>
          </p:cNvSpPr>
          <p:nvPr/>
        </p:nvSpPr>
        <p:spPr bwMode="auto">
          <a:xfrm flipH="1">
            <a:off x="4724400" y="16764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33" name="Line 17"/>
          <p:cNvSpPr>
            <a:spLocks noChangeShapeType="1"/>
          </p:cNvSpPr>
          <p:nvPr/>
        </p:nvSpPr>
        <p:spPr bwMode="auto">
          <a:xfrm>
            <a:off x="5791200" y="17526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34" name="Line 18"/>
          <p:cNvSpPr>
            <a:spLocks noChangeShapeType="1"/>
          </p:cNvSpPr>
          <p:nvPr/>
        </p:nvSpPr>
        <p:spPr bwMode="auto">
          <a:xfrm flipH="1">
            <a:off x="3810000" y="2667000"/>
            <a:ext cx="609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35" name="Line 19"/>
          <p:cNvSpPr>
            <a:spLocks noChangeShapeType="1"/>
          </p:cNvSpPr>
          <p:nvPr/>
        </p:nvSpPr>
        <p:spPr bwMode="auto">
          <a:xfrm>
            <a:off x="4648200" y="2743200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36" name="Line 20"/>
          <p:cNvSpPr>
            <a:spLocks noChangeShapeType="1"/>
          </p:cNvSpPr>
          <p:nvPr/>
        </p:nvSpPr>
        <p:spPr bwMode="auto">
          <a:xfrm flipH="1">
            <a:off x="6172200" y="28194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37" name="Line 21"/>
          <p:cNvSpPr>
            <a:spLocks noChangeShapeType="1"/>
          </p:cNvSpPr>
          <p:nvPr/>
        </p:nvSpPr>
        <p:spPr bwMode="auto">
          <a:xfrm>
            <a:off x="6781800" y="28194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38" name="Line 22"/>
          <p:cNvSpPr>
            <a:spLocks noChangeShapeType="1"/>
          </p:cNvSpPr>
          <p:nvPr/>
        </p:nvSpPr>
        <p:spPr bwMode="auto">
          <a:xfrm flipH="1">
            <a:off x="2895600" y="3810000"/>
            <a:ext cx="609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39" name="Line 23"/>
          <p:cNvSpPr>
            <a:spLocks noChangeShapeType="1"/>
          </p:cNvSpPr>
          <p:nvPr/>
        </p:nvSpPr>
        <p:spPr bwMode="auto">
          <a:xfrm>
            <a:off x="3733800" y="3886200"/>
            <a:ext cx="152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40" name="Line 24"/>
          <p:cNvSpPr>
            <a:spLocks noChangeShapeType="1"/>
          </p:cNvSpPr>
          <p:nvPr/>
        </p:nvSpPr>
        <p:spPr bwMode="auto">
          <a:xfrm>
            <a:off x="4953000" y="38862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41" name="Text Box 25"/>
          <p:cNvSpPr txBox="1">
            <a:spLocks noChangeArrowheads="1"/>
          </p:cNvSpPr>
          <p:nvPr/>
        </p:nvSpPr>
        <p:spPr bwMode="auto">
          <a:xfrm>
            <a:off x="2057400" y="2590801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0442" name="Text Box 26"/>
          <p:cNvSpPr txBox="1">
            <a:spLocks noChangeArrowheads="1"/>
          </p:cNvSpPr>
          <p:nvPr/>
        </p:nvSpPr>
        <p:spPr bwMode="auto">
          <a:xfrm>
            <a:off x="3200400" y="-18415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/>
          </a:p>
        </p:txBody>
      </p:sp>
      <p:sp>
        <p:nvSpPr>
          <p:cNvPr id="60443" name="Oval 27"/>
          <p:cNvSpPr>
            <a:spLocks noChangeArrowheads="1"/>
          </p:cNvSpPr>
          <p:nvPr/>
        </p:nvSpPr>
        <p:spPr bwMode="auto">
          <a:xfrm>
            <a:off x="6400800" y="2362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9</a:t>
            </a:r>
          </a:p>
        </p:txBody>
      </p:sp>
      <p:sp>
        <p:nvSpPr>
          <p:cNvPr id="60444" name="TextBox 27"/>
          <p:cNvSpPr txBox="1">
            <a:spLocks noChangeArrowheads="1"/>
          </p:cNvSpPr>
          <p:nvPr/>
        </p:nvSpPr>
        <p:spPr bwMode="auto">
          <a:xfrm>
            <a:off x="3810001" y="5715001"/>
            <a:ext cx="46783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>
                <a:solidFill>
                  <a:srgbClr val="0066FF"/>
                </a:solidFill>
              </a:rPr>
              <a:t>10, 8, 9, 4, 7, 1, 3, 2, </a:t>
            </a:r>
            <a:r>
              <a:rPr lang="en-US" altLang="en-US" sz="2800">
                <a:solidFill>
                  <a:srgbClr val="FF0000"/>
                </a:solidFill>
              </a:rPr>
              <a:t>14</a:t>
            </a:r>
            <a:r>
              <a:rPr lang="en-US" altLang="en-US" sz="2800">
                <a:solidFill>
                  <a:srgbClr val="0066FF"/>
                </a:solidFill>
              </a:rPr>
              <a:t>, </a:t>
            </a:r>
            <a:r>
              <a:rPr lang="en-US" altLang="en-US" sz="2800">
                <a:solidFill>
                  <a:srgbClr val="FF0000"/>
                </a:solidFill>
              </a:rPr>
              <a:t>16</a:t>
            </a:r>
            <a:r>
              <a:rPr lang="en-US" altLang="en-US" sz="2800">
                <a:solidFill>
                  <a:srgbClr val="0066FF"/>
                </a:solidFill>
              </a:rPr>
              <a:t>.</a:t>
            </a:r>
            <a:endParaRPr lang="en-US" altLang="en-US" sz="2800"/>
          </a:p>
        </p:txBody>
      </p:sp>
      <p:sp>
        <p:nvSpPr>
          <p:cNvPr id="29" name="Rectangle 28"/>
          <p:cNvSpPr/>
          <p:nvPr/>
        </p:nvSpPr>
        <p:spPr>
          <a:xfrm>
            <a:off x="3733800" y="5715000"/>
            <a:ext cx="4724400" cy="5334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46827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Oval 2"/>
          <p:cNvSpPr>
            <a:spLocks noChangeArrowheads="1"/>
          </p:cNvSpPr>
          <p:nvPr/>
        </p:nvSpPr>
        <p:spPr bwMode="auto">
          <a:xfrm>
            <a:off x="5410200" y="1371600"/>
            <a:ext cx="457200" cy="457200"/>
          </a:xfrm>
          <a:prstGeom prst="ellipse">
            <a:avLst/>
          </a:prstGeom>
          <a:noFill/>
          <a:ln w="9525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2</a:t>
            </a:r>
          </a:p>
        </p:txBody>
      </p:sp>
      <p:sp>
        <p:nvSpPr>
          <p:cNvPr id="61443" name="Oval 3"/>
          <p:cNvSpPr>
            <a:spLocks noChangeArrowheads="1"/>
          </p:cNvSpPr>
          <p:nvPr/>
        </p:nvSpPr>
        <p:spPr bwMode="auto">
          <a:xfrm>
            <a:off x="4343400" y="2286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sp>
        <p:nvSpPr>
          <p:cNvPr id="61444" name="Oval 4"/>
          <p:cNvSpPr>
            <a:spLocks noChangeArrowheads="1"/>
          </p:cNvSpPr>
          <p:nvPr/>
        </p:nvSpPr>
        <p:spPr bwMode="auto">
          <a:xfrm>
            <a:off x="5867400" y="3352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445" name="Oval 5"/>
          <p:cNvSpPr>
            <a:spLocks noChangeArrowheads="1"/>
          </p:cNvSpPr>
          <p:nvPr/>
        </p:nvSpPr>
        <p:spPr bwMode="auto">
          <a:xfrm>
            <a:off x="3429000" y="3429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446" name="Oval 6"/>
          <p:cNvSpPr>
            <a:spLocks noChangeArrowheads="1"/>
          </p:cNvSpPr>
          <p:nvPr/>
        </p:nvSpPr>
        <p:spPr bwMode="auto">
          <a:xfrm>
            <a:off x="4724400" y="3429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7</a:t>
            </a:r>
          </a:p>
        </p:txBody>
      </p:sp>
      <p:sp>
        <p:nvSpPr>
          <p:cNvPr id="61447" name="Oval 7"/>
          <p:cNvSpPr>
            <a:spLocks noChangeArrowheads="1"/>
          </p:cNvSpPr>
          <p:nvPr/>
        </p:nvSpPr>
        <p:spPr bwMode="auto">
          <a:xfrm>
            <a:off x="7010400" y="3352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3</a:t>
            </a:r>
          </a:p>
        </p:txBody>
      </p:sp>
      <p:sp>
        <p:nvSpPr>
          <p:cNvPr id="61448" name="Oval 8"/>
          <p:cNvSpPr>
            <a:spLocks noChangeArrowheads="1"/>
          </p:cNvSpPr>
          <p:nvPr/>
        </p:nvSpPr>
        <p:spPr bwMode="auto">
          <a:xfrm>
            <a:off x="2590800" y="4724400"/>
            <a:ext cx="457200" cy="457200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449" name="Oval 9"/>
          <p:cNvSpPr>
            <a:spLocks noChangeArrowheads="1"/>
          </p:cNvSpPr>
          <p:nvPr/>
        </p:nvSpPr>
        <p:spPr bwMode="auto">
          <a:xfrm>
            <a:off x="3657600" y="4724400"/>
            <a:ext cx="457200" cy="457200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450" name="Oval 10"/>
          <p:cNvSpPr>
            <a:spLocks noChangeArrowheads="1"/>
          </p:cNvSpPr>
          <p:nvPr/>
        </p:nvSpPr>
        <p:spPr bwMode="auto">
          <a:xfrm>
            <a:off x="4724400" y="4724400"/>
            <a:ext cx="457200" cy="457200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16</a:t>
            </a:r>
          </a:p>
        </p:txBody>
      </p:sp>
      <p:sp>
        <p:nvSpPr>
          <p:cNvPr id="61451" name="Text Box 11"/>
          <p:cNvSpPr txBox="1">
            <a:spLocks noChangeArrowheads="1"/>
          </p:cNvSpPr>
          <p:nvPr/>
        </p:nvSpPr>
        <p:spPr bwMode="auto">
          <a:xfrm>
            <a:off x="3200400" y="1371601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/>
          </a:p>
        </p:txBody>
      </p:sp>
      <p:sp>
        <p:nvSpPr>
          <p:cNvPr id="61452" name="Text Box 12"/>
          <p:cNvSpPr txBox="1">
            <a:spLocks noChangeArrowheads="1"/>
          </p:cNvSpPr>
          <p:nvPr/>
        </p:nvSpPr>
        <p:spPr bwMode="auto">
          <a:xfrm>
            <a:off x="3505200" y="35052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4</a:t>
            </a:r>
          </a:p>
        </p:txBody>
      </p:sp>
      <p:sp>
        <p:nvSpPr>
          <p:cNvPr id="61453" name="Text Box 13"/>
          <p:cNvSpPr txBox="1">
            <a:spLocks noChangeArrowheads="1"/>
          </p:cNvSpPr>
          <p:nvPr/>
        </p:nvSpPr>
        <p:spPr bwMode="auto">
          <a:xfrm>
            <a:off x="5927725" y="33893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1</a:t>
            </a:r>
          </a:p>
        </p:txBody>
      </p:sp>
      <p:sp>
        <p:nvSpPr>
          <p:cNvPr id="61454" name="Text Box 14"/>
          <p:cNvSpPr txBox="1">
            <a:spLocks noChangeArrowheads="1"/>
          </p:cNvSpPr>
          <p:nvPr/>
        </p:nvSpPr>
        <p:spPr bwMode="auto">
          <a:xfrm>
            <a:off x="2590800" y="4800601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10</a:t>
            </a:r>
          </a:p>
        </p:txBody>
      </p:sp>
      <p:sp>
        <p:nvSpPr>
          <p:cNvPr id="61455" name="Text Box 15"/>
          <p:cNvSpPr txBox="1">
            <a:spLocks noChangeArrowheads="1"/>
          </p:cNvSpPr>
          <p:nvPr/>
        </p:nvSpPr>
        <p:spPr bwMode="auto">
          <a:xfrm>
            <a:off x="3657600" y="4724401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14</a:t>
            </a:r>
          </a:p>
        </p:txBody>
      </p:sp>
      <p:sp>
        <p:nvSpPr>
          <p:cNvPr id="61456" name="Line 16"/>
          <p:cNvSpPr>
            <a:spLocks noChangeShapeType="1"/>
          </p:cNvSpPr>
          <p:nvPr/>
        </p:nvSpPr>
        <p:spPr bwMode="auto">
          <a:xfrm flipH="1">
            <a:off x="4724400" y="16764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57" name="Line 17"/>
          <p:cNvSpPr>
            <a:spLocks noChangeShapeType="1"/>
          </p:cNvSpPr>
          <p:nvPr/>
        </p:nvSpPr>
        <p:spPr bwMode="auto">
          <a:xfrm>
            <a:off x="5791200" y="17526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58" name="Line 18"/>
          <p:cNvSpPr>
            <a:spLocks noChangeShapeType="1"/>
          </p:cNvSpPr>
          <p:nvPr/>
        </p:nvSpPr>
        <p:spPr bwMode="auto">
          <a:xfrm flipH="1">
            <a:off x="3810000" y="2667000"/>
            <a:ext cx="609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59" name="Line 19"/>
          <p:cNvSpPr>
            <a:spLocks noChangeShapeType="1"/>
          </p:cNvSpPr>
          <p:nvPr/>
        </p:nvSpPr>
        <p:spPr bwMode="auto">
          <a:xfrm>
            <a:off x="4648200" y="2743200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60" name="Line 20"/>
          <p:cNvSpPr>
            <a:spLocks noChangeShapeType="1"/>
          </p:cNvSpPr>
          <p:nvPr/>
        </p:nvSpPr>
        <p:spPr bwMode="auto">
          <a:xfrm flipH="1">
            <a:off x="6172200" y="28194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61" name="Line 21"/>
          <p:cNvSpPr>
            <a:spLocks noChangeShapeType="1"/>
          </p:cNvSpPr>
          <p:nvPr/>
        </p:nvSpPr>
        <p:spPr bwMode="auto">
          <a:xfrm>
            <a:off x="6781800" y="28194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62" name="Line 22"/>
          <p:cNvSpPr>
            <a:spLocks noChangeShapeType="1"/>
          </p:cNvSpPr>
          <p:nvPr/>
        </p:nvSpPr>
        <p:spPr bwMode="auto">
          <a:xfrm flipH="1">
            <a:off x="2895600" y="3810000"/>
            <a:ext cx="609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63" name="Line 23"/>
          <p:cNvSpPr>
            <a:spLocks noChangeShapeType="1"/>
          </p:cNvSpPr>
          <p:nvPr/>
        </p:nvSpPr>
        <p:spPr bwMode="auto">
          <a:xfrm>
            <a:off x="3733800" y="3886200"/>
            <a:ext cx="152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64" name="Line 24"/>
          <p:cNvSpPr>
            <a:spLocks noChangeShapeType="1"/>
          </p:cNvSpPr>
          <p:nvPr/>
        </p:nvSpPr>
        <p:spPr bwMode="auto">
          <a:xfrm>
            <a:off x="4953000" y="38862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65" name="Text Box 25"/>
          <p:cNvSpPr txBox="1">
            <a:spLocks noChangeArrowheads="1"/>
          </p:cNvSpPr>
          <p:nvPr/>
        </p:nvSpPr>
        <p:spPr bwMode="auto">
          <a:xfrm>
            <a:off x="2057400" y="2590801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466" name="Text Box 26"/>
          <p:cNvSpPr txBox="1">
            <a:spLocks noChangeArrowheads="1"/>
          </p:cNvSpPr>
          <p:nvPr/>
        </p:nvSpPr>
        <p:spPr bwMode="auto">
          <a:xfrm>
            <a:off x="3200400" y="-18415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/>
          </a:p>
        </p:txBody>
      </p:sp>
      <p:sp>
        <p:nvSpPr>
          <p:cNvPr id="61467" name="Oval 27"/>
          <p:cNvSpPr>
            <a:spLocks noChangeArrowheads="1"/>
          </p:cNvSpPr>
          <p:nvPr/>
        </p:nvSpPr>
        <p:spPr bwMode="auto">
          <a:xfrm>
            <a:off x="6400800" y="2362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37784506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Oval 2"/>
          <p:cNvSpPr>
            <a:spLocks noChangeArrowheads="1"/>
          </p:cNvSpPr>
          <p:nvPr/>
        </p:nvSpPr>
        <p:spPr bwMode="auto">
          <a:xfrm>
            <a:off x="5410200" y="1371600"/>
            <a:ext cx="457200" cy="457200"/>
          </a:xfrm>
          <a:prstGeom prst="ellipse">
            <a:avLst/>
          </a:prstGeom>
          <a:noFill/>
          <a:ln w="9525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2</a:t>
            </a:r>
          </a:p>
        </p:txBody>
      </p:sp>
      <p:sp>
        <p:nvSpPr>
          <p:cNvPr id="62467" name="Oval 3"/>
          <p:cNvSpPr>
            <a:spLocks noChangeArrowheads="1"/>
          </p:cNvSpPr>
          <p:nvPr/>
        </p:nvSpPr>
        <p:spPr bwMode="auto">
          <a:xfrm>
            <a:off x="4343400" y="2286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sp>
        <p:nvSpPr>
          <p:cNvPr id="62468" name="Oval 4"/>
          <p:cNvSpPr>
            <a:spLocks noChangeArrowheads="1"/>
          </p:cNvSpPr>
          <p:nvPr/>
        </p:nvSpPr>
        <p:spPr bwMode="auto">
          <a:xfrm>
            <a:off x="5867400" y="3352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2469" name="Oval 5"/>
          <p:cNvSpPr>
            <a:spLocks noChangeArrowheads="1"/>
          </p:cNvSpPr>
          <p:nvPr/>
        </p:nvSpPr>
        <p:spPr bwMode="auto">
          <a:xfrm>
            <a:off x="3429000" y="3429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2470" name="Oval 6"/>
          <p:cNvSpPr>
            <a:spLocks noChangeArrowheads="1"/>
          </p:cNvSpPr>
          <p:nvPr/>
        </p:nvSpPr>
        <p:spPr bwMode="auto">
          <a:xfrm>
            <a:off x="4724400" y="3429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7</a:t>
            </a:r>
          </a:p>
        </p:txBody>
      </p:sp>
      <p:sp>
        <p:nvSpPr>
          <p:cNvPr id="62471" name="Oval 7"/>
          <p:cNvSpPr>
            <a:spLocks noChangeArrowheads="1"/>
          </p:cNvSpPr>
          <p:nvPr/>
        </p:nvSpPr>
        <p:spPr bwMode="auto">
          <a:xfrm>
            <a:off x="7010400" y="3352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3</a:t>
            </a:r>
          </a:p>
        </p:txBody>
      </p:sp>
      <p:sp>
        <p:nvSpPr>
          <p:cNvPr id="62472" name="Oval 8"/>
          <p:cNvSpPr>
            <a:spLocks noChangeArrowheads="1"/>
          </p:cNvSpPr>
          <p:nvPr/>
        </p:nvSpPr>
        <p:spPr bwMode="auto">
          <a:xfrm>
            <a:off x="2590800" y="4724400"/>
            <a:ext cx="457200" cy="457200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2473" name="Oval 9"/>
          <p:cNvSpPr>
            <a:spLocks noChangeArrowheads="1"/>
          </p:cNvSpPr>
          <p:nvPr/>
        </p:nvSpPr>
        <p:spPr bwMode="auto">
          <a:xfrm>
            <a:off x="3657600" y="4724400"/>
            <a:ext cx="457200" cy="457200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2474" name="Oval 10"/>
          <p:cNvSpPr>
            <a:spLocks noChangeArrowheads="1"/>
          </p:cNvSpPr>
          <p:nvPr/>
        </p:nvSpPr>
        <p:spPr bwMode="auto">
          <a:xfrm>
            <a:off x="4724400" y="4724400"/>
            <a:ext cx="457200" cy="457200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16</a:t>
            </a:r>
          </a:p>
        </p:txBody>
      </p:sp>
      <p:sp>
        <p:nvSpPr>
          <p:cNvPr id="62475" name="Text Box 11"/>
          <p:cNvSpPr txBox="1">
            <a:spLocks noChangeArrowheads="1"/>
          </p:cNvSpPr>
          <p:nvPr/>
        </p:nvSpPr>
        <p:spPr bwMode="auto">
          <a:xfrm>
            <a:off x="3200400" y="1371601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/>
          </a:p>
        </p:txBody>
      </p:sp>
      <p:sp>
        <p:nvSpPr>
          <p:cNvPr id="62476" name="Text Box 12"/>
          <p:cNvSpPr txBox="1">
            <a:spLocks noChangeArrowheads="1"/>
          </p:cNvSpPr>
          <p:nvPr/>
        </p:nvSpPr>
        <p:spPr bwMode="auto">
          <a:xfrm>
            <a:off x="3505200" y="35052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4</a:t>
            </a:r>
          </a:p>
        </p:txBody>
      </p:sp>
      <p:sp>
        <p:nvSpPr>
          <p:cNvPr id="62477" name="Text Box 13"/>
          <p:cNvSpPr txBox="1">
            <a:spLocks noChangeArrowheads="1"/>
          </p:cNvSpPr>
          <p:nvPr/>
        </p:nvSpPr>
        <p:spPr bwMode="auto">
          <a:xfrm>
            <a:off x="5927725" y="33893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1</a:t>
            </a:r>
          </a:p>
        </p:txBody>
      </p:sp>
      <p:sp>
        <p:nvSpPr>
          <p:cNvPr id="62478" name="Text Box 14"/>
          <p:cNvSpPr txBox="1">
            <a:spLocks noChangeArrowheads="1"/>
          </p:cNvSpPr>
          <p:nvPr/>
        </p:nvSpPr>
        <p:spPr bwMode="auto">
          <a:xfrm>
            <a:off x="2590800" y="4800601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10</a:t>
            </a:r>
          </a:p>
        </p:txBody>
      </p:sp>
      <p:sp>
        <p:nvSpPr>
          <p:cNvPr id="62479" name="Text Box 15"/>
          <p:cNvSpPr txBox="1">
            <a:spLocks noChangeArrowheads="1"/>
          </p:cNvSpPr>
          <p:nvPr/>
        </p:nvSpPr>
        <p:spPr bwMode="auto">
          <a:xfrm>
            <a:off x="3657600" y="4724401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14</a:t>
            </a:r>
          </a:p>
        </p:txBody>
      </p:sp>
      <p:sp>
        <p:nvSpPr>
          <p:cNvPr id="62480" name="Line 16"/>
          <p:cNvSpPr>
            <a:spLocks noChangeShapeType="1"/>
          </p:cNvSpPr>
          <p:nvPr/>
        </p:nvSpPr>
        <p:spPr bwMode="auto">
          <a:xfrm flipH="1">
            <a:off x="4724400" y="16764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81" name="Line 17"/>
          <p:cNvSpPr>
            <a:spLocks noChangeShapeType="1"/>
          </p:cNvSpPr>
          <p:nvPr/>
        </p:nvSpPr>
        <p:spPr bwMode="auto">
          <a:xfrm>
            <a:off x="5791200" y="17526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82" name="Line 18"/>
          <p:cNvSpPr>
            <a:spLocks noChangeShapeType="1"/>
          </p:cNvSpPr>
          <p:nvPr/>
        </p:nvSpPr>
        <p:spPr bwMode="auto">
          <a:xfrm flipH="1">
            <a:off x="3810000" y="2667000"/>
            <a:ext cx="609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83" name="Line 19"/>
          <p:cNvSpPr>
            <a:spLocks noChangeShapeType="1"/>
          </p:cNvSpPr>
          <p:nvPr/>
        </p:nvSpPr>
        <p:spPr bwMode="auto">
          <a:xfrm>
            <a:off x="4648200" y="2743200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84" name="Line 20"/>
          <p:cNvSpPr>
            <a:spLocks noChangeShapeType="1"/>
          </p:cNvSpPr>
          <p:nvPr/>
        </p:nvSpPr>
        <p:spPr bwMode="auto">
          <a:xfrm flipH="1">
            <a:off x="6172200" y="28194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85" name="Line 21"/>
          <p:cNvSpPr>
            <a:spLocks noChangeShapeType="1"/>
          </p:cNvSpPr>
          <p:nvPr/>
        </p:nvSpPr>
        <p:spPr bwMode="auto">
          <a:xfrm>
            <a:off x="6781800" y="28194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86" name="Line 22"/>
          <p:cNvSpPr>
            <a:spLocks noChangeShapeType="1"/>
          </p:cNvSpPr>
          <p:nvPr/>
        </p:nvSpPr>
        <p:spPr bwMode="auto">
          <a:xfrm flipH="1">
            <a:off x="2895600" y="3810000"/>
            <a:ext cx="609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87" name="Line 23"/>
          <p:cNvSpPr>
            <a:spLocks noChangeShapeType="1"/>
          </p:cNvSpPr>
          <p:nvPr/>
        </p:nvSpPr>
        <p:spPr bwMode="auto">
          <a:xfrm>
            <a:off x="3733800" y="3886200"/>
            <a:ext cx="152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88" name="Line 24"/>
          <p:cNvSpPr>
            <a:spLocks noChangeShapeType="1"/>
          </p:cNvSpPr>
          <p:nvPr/>
        </p:nvSpPr>
        <p:spPr bwMode="auto">
          <a:xfrm>
            <a:off x="4953000" y="38862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89" name="Text Box 25"/>
          <p:cNvSpPr txBox="1">
            <a:spLocks noChangeArrowheads="1"/>
          </p:cNvSpPr>
          <p:nvPr/>
        </p:nvSpPr>
        <p:spPr bwMode="auto">
          <a:xfrm>
            <a:off x="2057400" y="2590801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2490" name="Text Box 26"/>
          <p:cNvSpPr txBox="1">
            <a:spLocks noChangeArrowheads="1"/>
          </p:cNvSpPr>
          <p:nvPr/>
        </p:nvSpPr>
        <p:spPr bwMode="auto">
          <a:xfrm>
            <a:off x="3200400" y="-18415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/>
          </a:p>
        </p:txBody>
      </p:sp>
      <p:sp>
        <p:nvSpPr>
          <p:cNvPr id="62491" name="Oval 27"/>
          <p:cNvSpPr>
            <a:spLocks noChangeArrowheads="1"/>
          </p:cNvSpPr>
          <p:nvPr/>
        </p:nvSpPr>
        <p:spPr bwMode="auto">
          <a:xfrm>
            <a:off x="6400800" y="2362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9</a:t>
            </a:r>
          </a:p>
        </p:txBody>
      </p:sp>
      <p:sp>
        <p:nvSpPr>
          <p:cNvPr id="62492" name="TextBox 27"/>
          <p:cNvSpPr txBox="1">
            <a:spLocks noChangeArrowheads="1"/>
          </p:cNvSpPr>
          <p:nvPr/>
        </p:nvSpPr>
        <p:spPr bwMode="auto">
          <a:xfrm>
            <a:off x="3810001" y="5715001"/>
            <a:ext cx="46783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dirty="0">
                <a:solidFill>
                  <a:srgbClr val="0066FF"/>
                </a:solidFill>
              </a:rPr>
              <a:t>2, 8, 9, 4, 7, 1, 3, </a:t>
            </a:r>
            <a:r>
              <a:rPr lang="en-US" altLang="en-US" sz="2800" dirty="0">
                <a:solidFill>
                  <a:srgbClr val="FF0000"/>
                </a:solidFill>
              </a:rPr>
              <a:t>10, 14, 16.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733800" y="5715000"/>
            <a:ext cx="4724400" cy="5334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93603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Oval 2"/>
          <p:cNvSpPr>
            <a:spLocks noChangeArrowheads="1"/>
          </p:cNvSpPr>
          <p:nvPr/>
        </p:nvSpPr>
        <p:spPr bwMode="auto">
          <a:xfrm>
            <a:off x="5410200" y="1371600"/>
            <a:ext cx="457200" cy="457200"/>
          </a:xfrm>
          <a:prstGeom prst="ellipse">
            <a:avLst/>
          </a:prstGeom>
          <a:noFill/>
          <a:ln w="9525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9</a:t>
            </a:r>
          </a:p>
        </p:txBody>
      </p:sp>
      <p:sp>
        <p:nvSpPr>
          <p:cNvPr id="63491" name="Oval 3"/>
          <p:cNvSpPr>
            <a:spLocks noChangeArrowheads="1"/>
          </p:cNvSpPr>
          <p:nvPr/>
        </p:nvSpPr>
        <p:spPr bwMode="auto">
          <a:xfrm>
            <a:off x="4343400" y="2286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sp>
        <p:nvSpPr>
          <p:cNvPr id="63492" name="Oval 4"/>
          <p:cNvSpPr>
            <a:spLocks noChangeArrowheads="1"/>
          </p:cNvSpPr>
          <p:nvPr/>
        </p:nvSpPr>
        <p:spPr bwMode="auto">
          <a:xfrm>
            <a:off x="5867400" y="3352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3493" name="Oval 5"/>
          <p:cNvSpPr>
            <a:spLocks noChangeArrowheads="1"/>
          </p:cNvSpPr>
          <p:nvPr/>
        </p:nvSpPr>
        <p:spPr bwMode="auto">
          <a:xfrm>
            <a:off x="3429000" y="3429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3494" name="Oval 6"/>
          <p:cNvSpPr>
            <a:spLocks noChangeArrowheads="1"/>
          </p:cNvSpPr>
          <p:nvPr/>
        </p:nvSpPr>
        <p:spPr bwMode="auto">
          <a:xfrm>
            <a:off x="4724400" y="3429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7</a:t>
            </a:r>
          </a:p>
        </p:txBody>
      </p:sp>
      <p:sp>
        <p:nvSpPr>
          <p:cNvPr id="63495" name="Oval 7"/>
          <p:cNvSpPr>
            <a:spLocks noChangeArrowheads="1"/>
          </p:cNvSpPr>
          <p:nvPr/>
        </p:nvSpPr>
        <p:spPr bwMode="auto">
          <a:xfrm>
            <a:off x="7010400" y="3352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2</a:t>
            </a:r>
          </a:p>
        </p:txBody>
      </p:sp>
      <p:sp>
        <p:nvSpPr>
          <p:cNvPr id="63496" name="Oval 8"/>
          <p:cNvSpPr>
            <a:spLocks noChangeArrowheads="1"/>
          </p:cNvSpPr>
          <p:nvPr/>
        </p:nvSpPr>
        <p:spPr bwMode="auto">
          <a:xfrm>
            <a:off x="2590800" y="4724400"/>
            <a:ext cx="457200" cy="457200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3497" name="Oval 9"/>
          <p:cNvSpPr>
            <a:spLocks noChangeArrowheads="1"/>
          </p:cNvSpPr>
          <p:nvPr/>
        </p:nvSpPr>
        <p:spPr bwMode="auto">
          <a:xfrm>
            <a:off x="3657600" y="4724400"/>
            <a:ext cx="457200" cy="457200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3498" name="Oval 10"/>
          <p:cNvSpPr>
            <a:spLocks noChangeArrowheads="1"/>
          </p:cNvSpPr>
          <p:nvPr/>
        </p:nvSpPr>
        <p:spPr bwMode="auto">
          <a:xfrm>
            <a:off x="4724400" y="4724400"/>
            <a:ext cx="457200" cy="457200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16</a:t>
            </a:r>
          </a:p>
        </p:txBody>
      </p:sp>
      <p:sp>
        <p:nvSpPr>
          <p:cNvPr id="63499" name="Text Box 11"/>
          <p:cNvSpPr txBox="1">
            <a:spLocks noChangeArrowheads="1"/>
          </p:cNvSpPr>
          <p:nvPr/>
        </p:nvSpPr>
        <p:spPr bwMode="auto">
          <a:xfrm>
            <a:off x="3200400" y="1371601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/>
          </a:p>
        </p:txBody>
      </p:sp>
      <p:sp>
        <p:nvSpPr>
          <p:cNvPr id="63500" name="Text Box 12"/>
          <p:cNvSpPr txBox="1">
            <a:spLocks noChangeArrowheads="1"/>
          </p:cNvSpPr>
          <p:nvPr/>
        </p:nvSpPr>
        <p:spPr bwMode="auto">
          <a:xfrm>
            <a:off x="3505200" y="35052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4</a:t>
            </a:r>
          </a:p>
        </p:txBody>
      </p:sp>
      <p:sp>
        <p:nvSpPr>
          <p:cNvPr id="63501" name="Text Box 13"/>
          <p:cNvSpPr txBox="1">
            <a:spLocks noChangeArrowheads="1"/>
          </p:cNvSpPr>
          <p:nvPr/>
        </p:nvSpPr>
        <p:spPr bwMode="auto">
          <a:xfrm>
            <a:off x="5927725" y="33893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1</a:t>
            </a:r>
          </a:p>
        </p:txBody>
      </p:sp>
      <p:sp>
        <p:nvSpPr>
          <p:cNvPr id="63502" name="Text Box 14"/>
          <p:cNvSpPr txBox="1">
            <a:spLocks noChangeArrowheads="1"/>
          </p:cNvSpPr>
          <p:nvPr/>
        </p:nvSpPr>
        <p:spPr bwMode="auto">
          <a:xfrm>
            <a:off x="2590800" y="4800601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10</a:t>
            </a:r>
          </a:p>
        </p:txBody>
      </p:sp>
      <p:sp>
        <p:nvSpPr>
          <p:cNvPr id="63503" name="Text Box 15"/>
          <p:cNvSpPr txBox="1">
            <a:spLocks noChangeArrowheads="1"/>
          </p:cNvSpPr>
          <p:nvPr/>
        </p:nvSpPr>
        <p:spPr bwMode="auto">
          <a:xfrm>
            <a:off x="3657600" y="4724401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14</a:t>
            </a:r>
          </a:p>
        </p:txBody>
      </p:sp>
      <p:sp>
        <p:nvSpPr>
          <p:cNvPr id="63504" name="Line 16"/>
          <p:cNvSpPr>
            <a:spLocks noChangeShapeType="1"/>
          </p:cNvSpPr>
          <p:nvPr/>
        </p:nvSpPr>
        <p:spPr bwMode="auto">
          <a:xfrm flipH="1">
            <a:off x="4724400" y="16764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5" name="Line 17"/>
          <p:cNvSpPr>
            <a:spLocks noChangeShapeType="1"/>
          </p:cNvSpPr>
          <p:nvPr/>
        </p:nvSpPr>
        <p:spPr bwMode="auto">
          <a:xfrm>
            <a:off x="5791200" y="17526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6" name="Line 18"/>
          <p:cNvSpPr>
            <a:spLocks noChangeShapeType="1"/>
          </p:cNvSpPr>
          <p:nvPr/>
        </p:nvSpPr>
        <p:spPr bwMode="auto">
          <a:xfrm flipH="1">
            <a:off x="3810000" y="2667000"/>
            <a:ext cx="609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7" name="Line 19"/>
          <p:cNvSpPr>
            <a:spLocks noChangeShapeType="1"/>
          </p:cNvSpPr>
          <p:nvPr/>
        </p:nvSpPr>
        <p:spPr bwMode="auto">
          <a:xfrm>
            <a:off x="4648200" y="2743200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8" name="Line 20"/>
          <p:cNvSpPr>
            <a:spLocks noChangeShapeType="1"/>
          </p:cNvSpPr>
          <p:nvPr/>
        </p:nvSpPr>
        <p:spPr bwMode="auto">
          <a:xfrm flipH="1">
            <a:off x="6172200" y="28194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9" name="Line 21"/>
          <p:cNvSpPr>
            <a:spLocks noChangeShapeType="1"/>
          </p:cNvSpPr>
          <p:nvPr/>
        </p:nvSpPr>
        <p:spPr bwMode="auto">
          <a:xfrm>
            <a:off x="6781800" y="28194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0" name="Line 22"/>
          <p:cNvSpPr>
            <a:spLocks noChangeShapeType="1"/>
          </p:cNvSpPr>
          <p:nvPr/>
        </p:nvSpPr>
        <p:spPr bwMode="auto">
          <a:xfrm flipH="1">
            <a:off x="2895600" y="3810000"/>
            <a:ext cx="609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1" name="Line 23"/>
          <p:cNvSpPr>
            <a:spLocks noChangeShapeType="1"/>
          </p:cNvSpPr>
          <p:nvPr/>
        </p:nvSpPr>
        <p:spPr bwMode="auto">
          <a:xfrm>
            <a:off x="3733800" y="3886200"/>
            <a:ext cx="152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2" name="Line 24"/>
          <p:cNvSpPr>
            <a:spLocks noChangeShapeType="1"/>
          </p:cNvSpPr>
          <p:nvPr/>
        </p:nvSpPr>
        <p:spPr bwMode="auto">
          <a:xfrm>
            <a:off x="4953000" y="38862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3" name="Text Box 25"/>
          <p:cNvSpPr txBox="1">
            <a:spLocks noChangeArrowheads="1"/>
          </p:cNvSpPr>
          <p:nvPr/>
        </p:nvSpPr>
        <p:spPr bwMode="auto">
          <a:xfrm>
            <a:off x="2057400" y="2590801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3514" name="Text Box 26"/>
          <p:cNvSpPr txBox="1">
            <a:spLocks noChangeArrowheads="1"/>
          </p:cNvSpPr>
          <p:nvPr/>
        </p:nvSpPr>
        <p:spPr bwMode="auto">
          <a:xfrm>
            <a:off x="3200400" y="-18415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/>
          </a:p>
        </p:txBody>
      </p:sp>
      <p:sp>
        <p:nvSpPr>
          <p:cNvPr id="63515" name="Oval 27"/>
          <p:cNvSpPr>
            <a:spLocks noChangeArrowheads="1"/>
          </p:cNvSpPr>
          <p:nvPr/>
        </p:nvSpPr>
        <p:spPr bwMode="auto">
          <a:xfrm>
            <a:off x="6400800" y="2362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75449874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Oval 2"/>
          <p:cNvSpPr>
            <a:spLocks noChangeArrowheads="1"/>
          </p:cNvSpPr>
          <p:nvPr/>
        </p:nvSpPr>
        <p:spPr bwMode="auto">
          <a:xfrm>
            <a:off x="5410200" y="1371600"/>
            <a:ext cx="457200" cy="457200"/>
          </a:xfrm>
          <a:prstGeom prst="ellipse">
            <a:avLst/>
          </a:prstGeom>
          <a:noFill/>
          <a:ln w="9525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9</a:t>
            </a:r>
          </a:p>
        </p:txBody>
      </p:sp>
      <p:sp>
        <p:nvSpPr>
          <p:cNvPr id="64515" name="Oval 3"/>
          <p:cNvSpPr>
            <a:spLocks noChangeArrowheads="1"/>
          </p:cNvSpPr>
          <p:nvPr/>
        </p:nvSpPr>
        <p:spPr bwMode="auto">
          <a:xfrm>
            <a:off x="4343400" y="2286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sp>
        <p:nvSpPr>
          <p:cNvPr id="64516" name="Oval 4"/>
          <p:cNvSpPr>
            <a:spLocks noChangeArrowheads="1"/>
          </p:cNvSpPr>
          <p:nvPr/>
        </p:nvSpPr>
        <p:spPr bwMode="auto">
          <a:xfrm>
            <a:off x="5867400" y="3352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4517" name="Oval 5"/>
          <p:cNvSpPr>
            <a:spLocks noChangeArrowheads="1"/>
          </p:cNvSpPr>
          <p:nvPr/>
        </p:nvSpPr>
        <p:spPr bwMode="auto">
          <a:xfrm>
            <a:off x="3429000" y="3429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4518" name="Oval 6"/>
          <p:cNvSpPr>
            <a:spLocks noChangeArrowheads="1"/>
          </p:cNvSpPr>
          <p:nvPr/>
        </p:nvSpPr>
        <p:spPr bwMode="auto">
          <a:xfrm>
            <a:off x="4724400" y="3429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7</a:t>
            </a:r>
          </a:p>
        </p:txBody>
      </p:sp>
      <p:sp>
        <p:nvSpPr>
          <p:cNvPr id="64519" name="Oval 7"/>
          <p:cNvSpPr>
            <a:spLocks noChangeArrowheads="1"/>
          </p:cNvSpPr>
          <p:nvPr/>
        </p:nvSpPr>
        <p:spPr bwMode="auto">
          <a:xfrm>
            <a:off x="7010400" y="3352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2</a:t>
            </a:r>
          </a:p>
        </p:txBody>
      </p:sp>
      <p:sp>
        <p:nvSpPr>
          <p:cNvPr id="64520" name="Oval 8"/>
          <p:cNvSpPr>
            <a:spLocks noChangeArrowheads="1"/>
          </p:cNvSpPr>
          <p:nvPr/>
        </p:nvSpPr>
        <p:spPr bwMode="auto">
          <a:xfrm>
            <a:off x="2590800" y="4724400"/>
            <a:ext cx="457200" cy="457200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4521" name="Oval 9"/>
          <p:cNvSpPr>
            <a:spLocks noChangeArrowheads="1"/>
          </p:cNvSpPr>
          <p:nvPr/>
        </p:nvSpPr>
        <p:spPr bwMode="auto">
          <a:xfrm>
            <a:off x="3657600" y="4724400"/>
            <a:ext cx="457200" cy="457200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4522" name="Oval 10"/>
          <p:cNvSpPr>
            <a:spLocks noChangeArrowheads="1"/>
          </p:cNvSpPr>
          <p:nvPr/>
        </p:nvSpPr>
        <p:spPr bwMode="auto">
          <a:xfrm>
            <a:off x="4724400" y="4724400"/>
            <a:ext cx="457200" cy="457200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16</a:t>
            </a:r>
          </a:p>
        </p:txBody>
      </p:sp>
      <p:sp>
        <p:nvSpPr>
          <p:cNvPr id="64523" name="Text Box 11"/>
          <p:cNvSpPr txBox="1">
            <a:spLocks noChangeArrowheads="1"/>
          </p:cNvSpPr>
          <p:nvPr/>
        </p:nvSpPr>
        <p:spPr bwMode="auto">
          <a:xfrm>
            <a:off x="3200400" y="1371601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/>
          </a:p>
        </p:txBody>
      </p:sp>
      <p:sp>
        <p:nvSpPr>
          <p:cNvPr id="64524" name="Text Box 12"/>
          <p:cNvSpPr txBox="1">
            <a:spLocks noChangeArrowheads="1"/>
          </p:cNvSpPr>
          <p:nvPr/>
        </p:nvSpPr>
        <p:spPr bwMode="auto">
          <a:xfrm>
            <a:off x="3505200" y="35052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4</a:t>
            </a:r>
          </a:p>
        </p:txBody>
      </p:sp>
      <p:sp>
        <p:nvSpPr>
          <p:cNvPr id="64525" name="Text Box 13"/>
          <p:cNvSpPr txBox="1">
            <a:spLocks noChangeArrowheads="1"/>
          </p:cNvSpPr>
          <p:nvPr/>
        </p:nvSpPr>
        <p:spPr bwMode="auto">
          <a:xfrm>
            <a:off x="5927725" y="33893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1</a:t>
            </a:r>
          </a:p>
        </p:txBody>
      </p:sp>
      <p:sp>
        <p:nvSpPr>
          <p:cNvPr id="64526" name="Text Box 14"/>
          <p:cNvSpPr txBox="1">
            <a:spLocks noChangeArrowheads="1"/>
          </p:cNvSpPr>
          <p:nvPr/>
        </p:nvSpPr>
        <p:spPr bwMode="auto">
          <a:xfrm>
            <a:off x="2590800" y="4800601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10</a:t>
            </a:r>
          </a:p>
        </p:txBody>
      </p:sp>
      <p:sp>
        <p:nvSpPr>
          <p:cNvPr id="64527" name="Text Box 15"/>
          <p:cNvSpPr txBox="1">
            <a:spLocks noChangeArrowheads="1"/>
          </p:cNvSpPr>
          <p:nvPr/>
        </p:nvSpPr>
        <p:spPr bwMode="auto">
          <a:xfrm>
            <a:off x="3657600" y="4724401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14</a:t>
            </a:r>
          </a:p>
        </p:txBody>
      </p:sp>
      <p:sp>
        <p:nvSpPr>
          <p:cNvPr id="64528" name="Line 16"/>
          <p:cNvSpPr>
            <a:spLocks noChangeShapeType="1"/>
          </p:cNvSpPr>
          <p:nvPr/>
        </p:nvSpPr>
        <p:spPr bwMode="auto">
          <a:xfrm flipH="1">
            <a:off x="4724400" y="16764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29" name="Line 17"/>
          <p:cNvSpPr>
            <a:spLocks noChangeShapeType="1"/>
          </p:cNvSpPr>
          <p:nvPr/>
        </p:nvSpPr>
        <p:spPr bwMode="auto">
          <a:xfrm>
            <a:off x="5791200" y="17526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30" name="Line 18"/>
          <p:cNvSpPr>
            <a:spLocks noChangeShapeType="1"/>
          </p:cNvSpPr>
          <p:nvPr/>
        </p:nvSpPr>
        <p:spPr bwMode="auto">
          <a:xfrm flipH="1">
            <a:off x="3810000" y="2667000"/>
            <a:ext cx="609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31" name="Line 19"/>
          <p:cNvSpPr>
            <a:spLocks noChangeShapeType="1"/>
          </p:cNvSpPr>
          <p:nvPr/>
        </p:nvSpPr>
        <p:spPr bwMode="auto">
          <a:xfrm>
            <a:off x="4648200" y="2743200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32" name="Line 20"/>
          <p:cNvSpPr>
            <a:spLocks noChangeShapeType="1"/>
          </p:cNvSpPr>
          <p:nvPr/>
        </p:nvSpPr>
        <p:spPr bwMode="auto">
          <a:xfrm flipH="1">
            <a:off x="6172200" y="28194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33" name="Line 21"/>
          <p:cNvSpPr>
            <a:spLocks noChangeShapeType="1"/>
          </p:cNvSpPr>
          <p:nvPr/>
        </p:nvSpPr>
        <p:spPr bwMode="auto">
          <a:xfrm>
            <a:off x="6781800" y="28194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34" name="Line 22"/>
          <p:cNvSpPr>
            <a:spLocks noChangeShapeType="1"/>
          </p:cNvSpPr>
          <p:nvPr/>
        </p:nvSpPr>
        <p:spPr bwMode="auto">
          <a:xfrm flipH="1">
            <a:off x="2895600" y="3810000"/>
            <a:ext cx="609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35" name="Line 23"/>
          <p:cNvSpPr>
            <a:spLocks noChangeShapeType="1"/>
          </p:cNvSpPr>
          <p:nvPr/>
        </p:nvSpPr>
        <p:spPr bwMode="auto">
          <a:xfrm>
            <a:off x="3733800" y="3886200"/>
            <a:ext cx="152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36" name="Line 24"/>
          <p:cNvSpPr>
            <a:spLocks noChangeShapeType="1"/>
          </p:cNvSpPr>
          <p:nvPr/>
        </p:nvSpPr>
        <p:spPr bwMode="auto">
          <a:xfrm>
            <a:off x="4953000" y="38862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37" name="Text Box 25"/>
          <p:cNvSpPr txBox="1">
            <a:spLocks noChangeArrowheads="1"/>
          </p:cNvSpPr>
          <p:nvPr/>
        </p:nvSpPr>
        <p:spPr bwMode="auto">
          <a:xfrm>
            <a:off x="2057400" y="2590801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4538" name="Text Box 26"/>
          <p:cNvSpPr txBox="1">
            <a:spLocks noChangeArrowheads="1"/>
          </p:cNvSpPr>
          <p:nvPr/>
        </p:nvSpPr>
        <p:spPr bwMode="auto">
          <a:xfrm>
            <a:off x="3200400" y="-18415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/>
          </a:p>
        </p:txBody>
      </p:sp>
      <p:sp>
        <p:nvSpPr>
          <p:cNvPr id="64539" name="Oval 27"/>
          <p:cNvSpPr>
            <a:spLocks noChangeArrowheads="1"/>
          </p:cNvSpPr>
          <p:nvPr/>
        </p:nvSpPr>
        <p:spPr bwMode="auto">
          <a:xfrm>
            <a:off x="6400800" y="2362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3</a:t>
            </a:r>
          </a:p>
        </p:txBody>
      </p:sp>
      <p:sp>
        <p:nvSpPr>
          <p:cNvPr id="64540" name="TextBox 27"/>
          <p:cNvSpPr txBox="1">
            <a:spLocks noChangeArrowheads="1"/>
          </p:cNvSpPr>
          <p:nvPr/>
        </p:nvSpPr>
        <p:spPr bwMode="auto">
          <a:xfrm>
            <a:off x="3810001" y="5715001"/>
            <a:ext cx="46783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>
                <a:solidFill>
                  <a:srgbClr val="0066FF"/>
                </a:solidFill>
              </a:rPr>
              <a:t>9, 8, 3, 4, 7, 1, 2, </a:t>
            </a:r>
            <a:r>
              <a:rPr lang="en-US" altLang="en-US" sz="2800">
                <a:solidFill>
                  <a:srgbClr val="FF0000"/>
                </a:solidFill>
              </a:rPr>
              <a:t>10, 14, 16.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733800" y="5715000"/>
            <a:ext cx="4724400" cy="5334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049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/>
          <p:cNvSpPr>
            <a:spLocks noGrp="1" noChangeArrowheads="1"/>
          </p:cNvSpPr>
          <p:nvPr>
            <p:ph type="title"/>
          </p:nvPr>
        </p:nvSpPr>
        <p:spPr>
          <a:xfrm>
            <a:off x="1828800" y="38100"/>
            <a:ext cx="7772400" cy="1143000"/>
          </a:xfrm>
        </p:spPr>
        <p:txBody>
          <a:bodyPr/>
          <a:lstStyle/>
          <a:p>
            <a:pPr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/>
              <a:t>Implementing a Heap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30147" y="1676400"/>
            <a:ext cx="4456253" cy="843023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400" b="0" dirty="0"/>
              <a:t>We will store the data from the nodes in a partially-filled array.</a:t>
            </a:r>
          </a:p>
        </p:txBody>
      </p:sp>
      <p:sp>
        <p:nvSpPr>
          <p:cNvPr id="24580" name="AutoShape 3"/>
          <p:cNvSpPr>
            <a:spLocks noChangeArrowheads="1"/>
          </p:cNvSpPr>
          <p:nvPr/>
        </p:nvSpPr>
        <p:spPr bwMode="auto">
          <a:xfrm>
            <a:off x="3232150" y="4365626"/>
            <a:ext cx="6046788" cy="785813"/>
          </a:xfrm>
          <a:prstGeom prst="roundRect">
            <a:avLst>
              <a:gd name="adj" fmla="val 199"/>
            </a:avLst>
          </a:prstGeom>
          <a:solidFill>
            <a:srgbClr val="8080FF"/>
          </a:solidFill>
          <a:ln w="12600">
            <a:solidFill>
              <a:srgbClr val="E0E0E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1pPr>
            <a:lvl2pPr marL="742950" indent="-285750"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2pPr>
            <a:lvl3pPr marL="1143000" indent="-228600"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3pPr>
            <a:lvl4pPr marL="1600200" indent="-228600"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4pPr>
            <a:lvl5pPr marL="2057400" indent="-228600"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4581" name="Line 4"/>
          <p:cNvSpPr>
            <a:spLocks noChangeShapeType="1"/>
          </p:cNvSpPr>
          <p:nvPr/>
        </p:nvSpPr>
        <p:spPr bwMode="auto">
          <a:xfrm>
            <a:off x="4144964" y="4362451"/>
            <a:ext cx="1587" cy="792163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2" name="Line 5"/>
          <p:cNvSpPr>
            <a:spLocks noChangeShapeType="1"/>
          </p:cNvSpPr>
          <p:nvPr/>
        </p:nvSpPr>
        <p:spPr bwMode="auto">
          <a:xfrm>
            <a:off x="5059364" y="4362451"/>
            <a:ext cx="1587" cy="792163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3" name="Line 6"/>
          <p:cNvSpPr>
            <a:spLocks noChangeShapeType="1"/>
          </p:cNvSpPr>
          <p:nvPr/>
        </p:nvSpPr>
        <p:spPr bwMode="auto">
          <a:xfrm>
            <a:off x="5972175" y="4362451"/>
            <a:ext cx="1588" cy="792163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4" name="Line 7"/>
          <p:cNvSpPr>
            <a:spLocks noChangeShapeType="1"/>
          </p:cNvSpPr>
          <p:nvPr/>
        </p:nvSpPr>
        <p:spPr bwMode="auto">
          <a:xfrm>
            <a:off x="6888164" y="4365626"/>
            <a:ext cx="1587" cy="784225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5" name="Line 8"/>
          <p:cNvSpPr>
            <a:spLocks noChangeShapeType="1"/>
          </p:cNvSpPr>
          <p:nvPr/>
        </p:nvSpPr>
        <p:spPr bwMode="auto">
          <a:xfrm>
            <a:off x="7802564" y="4365626"/>
            <a:ext cx="1587" cy="784225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6" name="Line 9"/>
          <p:cNvSpPr>
            <a:spLocks noChangeShapeType="1"/>
          </p:cNvSpPr>
          <p:nvPr/>
        </p:nvSpPr>
        <p:spPr bwMode="auto">
          <a:xfrm>
            <a:off x="8716964" y="4360863"/>
            <a:ext cx="1587" cy="793750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7" name="AutoShape 10"/>
          <p:cNvSpPr>
            <a:spLocks noChangeArrowheads="1"/>
          </p:cNvSpPr>
          <p:nvPr/>
        </p:nvSpPr>
        <p:spPr bwMode="auto">
          <a:xfrm>
            <a:off x="2620963" y="5260975"/>
            <a:ext cx="2189162" cy="433388"/>
          </a:xfrm>
          <a:prstGeom prst="roundRect">
            <a:avLst>
              <a:gd name="adj" fmla="val 34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93000"/>
              </a:lnSpc>
              <a:buClr>
                <a:srgbClr val="E0E0E0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US" sz="2400"/>
              <a:t>An array of data</a:t>
            </a:r>
          </a:p>
        </p:txBody>
      </p:sp>
      <p:sp>
        <p:nvSpPr>
          <p:cNvPr id="24588" name="Freeform 11"/>
          <p:cNvSpPr>
            <a:spLocks noChangeArrowheads="1"/>
          </p:cNvSpPr>
          <p:nvPr/>
        </p:nvSpPr>
        <p:spPr bwMode="auto">
          <a:xfrm>
            <a:off x="8988426" y="3856038"/>
            <a:ext cx="982663" cy="1725612"/>
          </a:xfrm>
          <a:custGeom>
            <a:avLst/>
            <a:gdLst>
              <a:gd name="T0" fmla="*/ 1588 w 2731"/>
              <a:gd name="T1" fmla="*/ 0 h 4795"/>
              <a:gd name="T2" fmla="*/ 0 w 2731"/>
              <a:gd name="T3" fmla="*/ 1971 h 4795"/>
              <a:gd name="T4" fmla="*/ 445 w 2731"/>
              <a:gd name="T5" fmla="*/ 2677 h 4795"/>
              <a:gd name="T6" fmla="*/ 189 w 2731"/>
              <a:gd name="T7" fmla="*/ 3171 h 4795"/>
              <a:gd name="T8" fmla="*/ 886 w 2731"/>
              <a:gd name="T9" fmla="*/ 4794 h 4795"/>
              <a:gd name="T10" fmla="*/ 2730 w 2731"/>
              <a:gd name="T11" fmla="*/ 4230 h 4795"/>
              <a:gd name="T12" fmla="*/ 1588 w 2731"/>
              <a:gd name="T13" fmla="*/ 0 h 479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31"/>
              <a:gd name="T22" fmla="*/ 0 h 4795"/>
              <a:gd name="T23" fmla="*/ 2731 w 2731"/>
              <a:gd name="T24" fmla="*/ 4795 h 479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31" h="4795">
                <a:moveTo>
                  <a:pt x="1588" y="0"/>
                </a:moveTo>
                <a:lnTo>
                  <a:pt x="0" y="1971"/>
                </a:lnTo>
                <a:lnTo>
                  <a:pt x="445" y="2677"/>
                </a:lnTo>
                <a:lnTo>
                  <a:pt x="189" y="3171"/>
                </a:lnTo>
                <a:lnTo>
                  <a:pt x="886" y="4794"/>
                </a:lnTo>
                <a:lnTo>
                  <a:pt x="2730" y="4230"/>
                </a:lnTo>
                <a:lnTo>
                  <a:pt x="158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9" name="Line 12"/>
          <p:cNvSpPr>
            <a:spLocks noChangeShapeType="1"/>
          </p:cNvSpPr>
          <p:nvPr/>
        </p:nvSpPr>
        <p:spPr bwMode="auto">
          <a:xfrm>
            <a:off x="7040563" y="2636838"/>
            <a:ext cx="563562" cy="639762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4590" name="Group 13"/>
          <p:cNvGrpSpPr>
            <a:grpSpLocks/>
          </p:cNvGrpSpPr>
          <p:nvPr/>
        </p:nvGrpSpPr>
        <p:grpSpPr bwMode="auto">
          <a:xfrm>
            <a:off x="7404100" y="3008314"/>
            <a:ext cx="793750" cy="731837"/>
            <a:chOff x="3704" y="2087"/>
            <a:chExt cx="500" cy="461"/>
          </a:xfrm>
        </p:grpSpPr>
        <p:sp>
          <p:nvSpPr>
            <p:cNvPr id="24606" name="AutoShape 14"/>
            <p:cNvSpPr>
              <a:spLocks noChangeArrowheads="1"/>
            </p:cNvSpPr>
            <p:nvPr/>
          </p:nvSpPr>
          <p:spPr bwMode="auto">
            <a:xfrm>
              <a:off x="3704" y="2087"/>
              <a:ext cx="501" cy="462"/>
            </a:xfrm>
            <a:prstGeom prst="roundRect">
              <a:avLst>
                <a:gd name="adj" fmla="val 12551"/>
              </a:avLst>
            </a:prstGeom>
            <a:solidFill>
              <a:srgbClr val="8080FF"/>
            </a:solidFill>
            <a:ln w="12600">
              <a:solidFill>
                <a:srgbClr val="E0E0E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1pPr>
              <a:lvl2pPr marL="742950" indent="-285750"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2pPr>
              <a:lvl3pPr marL="1143000" indent="-228600"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3pPr>
              <a:lvl4pPr marL="1600200" indent="-228600"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4pPr>
              <a:lvl5pPr marL="2057400" indent="-228600"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4607" name="AutoShape 15"/>
            <p:cNvSpPr>
              <a:spLocks noChangeArrowheads="1"/>
            </p:cNvSpPr>
            <p:nvPr/>
          </p:nvSpPr>
          <p:spPr bwMode="auto">
            <a:xfrm>
              <a:off x="3723" y="2106"/>
              <a:ext cx="463" cy="424"/>
            </a:xfrm>
            <a:prstGeom prst="roundRect">
              <a:avLst>
                <a:gd name="adj" fmla="val 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9pPr>
            </a:lstStyle>
            <a:p>
              <a:pPr algn="ctr">
                <a:lnSpc>
                  <a:spcPct val="95000"/>
                </a:lnSpc>
                <a:buClr>
                  <a:srgbClr val="E0E0E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en-US" sz="2400" b="1">
                  <a:solidFill>
                    <a:schemeClr val="tx1"/>
                  </a:solidFill>
                </a:rPr>
                <a:t>21</a:t>
              </a:r>
            </a:p>
          </p:txBody>
        </p:sp>
      </p:grpSp>
      <p:sp>
        <p:nvSpPr>
          <p:cNvPr id="24591" name="Line 16"/>
          <p:cNvSpPr>
            <a:spLocks noChangeShapeType="1"/>
          </p:cNvSpPr>
          <p:nvPr/>
        </p:nvSpPr>
        <p:spPr bwMode="auto">
          <a:xfrm flipH="1">
            <a:off x="6797675" y="2636838"/>
            <a:ext cx="566738" cy="639762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4592" name="Group 17"/>
          <p:cNvGrpSpPr>
            <a:grpSpLocks/>
          </p:cNvGrpSpPr>
          <p:nvPr/>
        </p:nvGrpSpPr>
        <p:grpSpPr bwMode="auto">
          <a:xfrm>
            <a:off x="6203950" y="3008314"/>
            <a:ext cx="793750" cy="731837"/>
            <a:chOff x="2948" y="2087"/>
            <a:chExt cx="500" cy="461"/>
          </a:xfrm>
        </p:grpSpPr>
        <p:sp>
          <p:nvSpPr>
            <p:cNvPr id="24604" name="AutoShape 18"/>
            <p:cNvSpPr>
              <a:spLocks noChangeArrowheads="1"/>
            </p:cNvSpPr>
            <p:nvPr/>
          </p:nvSpPr>
          <p:spPr bwMode="auto">
            <a:xfrm>
              <a:off x="2948" y="2087"/>
              <a:ext cx="501" cy="462"/>
            </a:xfrm>
            <a:prstGeom prst="roundRect">
              <a:avLst>
                <a:gd name="adj" fmla="val 12551"/>
              </a:avLst>
            </a:prstGeom>
            <a:solidFill>
              <a:srgbClr val="8080FF"/>
            </a:solidFill>
            <a:ln w="12600">
              <a:solidFill>
                <a:srgbClr val="E0E0E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1pPr>
              <a:lvl2pPr marL="742950" indent="-285750"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2pPr>
              <a:lvl3pPr marL="1143000" indent="-228600"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3pPr>
              <a:lvl4pPr marL="1600200" indent="-228600"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4pPr>
              <a:lvl5pPr marL="2057400" indent="-228600"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4605" name="AutoShape 19"/>
            <p:cNvSpPr>
              <a:spLocks noChangeArrowheads="1"/>
            </p:cNvSpPr>
            <p:nvPr/>
          </p:nvSpPr>
          <p:spPr bwMode="auto">
            <a:xfrm>
              <a:off x="2967" y="2106"/>
              <a:ext cx="463" cy="424"/>
            </a:xfrm>
            <a:prstGeom prst="roundRect">
              <a:avLst>
                <a:gd name="adj" fmla="val 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9pPr>
            </a:lstStyle>
            <a:p>
              <a:pPr algn="ctr">
                <a:lnSpc>
                  <a:spcPct val="95000"/>
                </a:lnSpc>
                <a:buClr>
                  <a:srgbClr val="E0E0E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en-US" sz="2400" b="1">
                  <a:solidFill>
                    <a:schemeClr val="tx1"/>
                  </a:solidFill>
                </a:rPr>
                <a:t>27</a:t>
              </a:r>
            </a:p>
          </p:txBody>
        </p:sp>
      </p:grpSp>
      <p:sp>
        <p:nvSpPr>
          <p:cNvPr id="24593" name="Line 20"/>
          <p:cNvSpPr>
            <a:spLocks noChangeShapeType="1"/>
          </p:cNvSpPr>
          <p:nvPr/>
        </p:nvSpPr>
        <p:spPr bwMode="auto">
          <a:xfrm>
            <a:off x="8626476" y="1676401"/>
            <a:ext cx="563563" cy="639763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4594" name="Group 21"/>
          <p:cNvGrpSpPr>
            <a:grpSpLocks/>
          </p:cNvGrpSpPr>
          <p:nvPr/>
        </p:nvGrpSpPr>
        <p:grpSpPr bwMode="auto">
          <a:xfrm>
            <a:off x="8961438" y="2093914"/>
            <a:ext cx="793750" cy="731837"/>
            <a:chOff x="4685" y="1511"/>
            <a:chExt cx="500" cy="461"/>
          </a:xfrm>
        </p:grpSpPr>
        <p:sp>
          <p:nvSpPr>
            <p:cNvPr id="24602" name="AutoShape 22"/>
            <p:cNvSpPr>
              <a:spLocks noChangeArrowheads="1"/>
            </p:cNvSpPr>
            <p:nvPr/>
          </p:nvSpPr>
          <p:spPr bwMode="auto">
            <a:xfrm>
              <a:off x="4685" y="1511"/>
              <a:ext cx="501" cy="462"/>
            </a:xfrm>
            <a:prstGeom prst="roundRect">
              <a:avLst>
                <a:gd name="adj" fmla="val 12551"/>
              </a:avLst>
            </a:prstGeom>
            <a:solidFill>
              <a:srgbClr val="8080FF"/>
            </a:solidFill>
            <a:ln w="12600">
              <a:solidFill>
                <a:srgbClr val="E0E0E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1pPr>
              <a:lvl2pPr marL="742950" indent="-285750"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2pPr>
              <a:lvl3pPr marL="1143000" indent="-228600"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3pPr>
              <a:lvl4pPr marL="1600200" indent="-228600"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4pPr>
              <a:lvl5pPr marL="2057400" indent="-228600"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4603" name="AutoShape 23"/>
            <p:cNvSpPr>
              <a:spLocks noChangeArrowheads="1"/>
            </p:cNvSpPr>
            <p:nvPr/>
          </p:nvSpPr>
          <p:spPr bwMode="auto">
            <a:xfrm>
              <a:off x="4704" y="1530"/>
              <a:ext cx="463" cy="424"/>
            </a:xfrm>
            <a:prstGeom prst="roundRect">
              <a:avLst>
                <a:gd name="adj" fmla="val 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9pPr>
            </a:lstStyle>
            <a:p>
              <a:pPr algn="ctr">
                <a:lnSpc>
                  <a:spcPct val="95000"/>
                </a:lnSpc>
                <a:buClr>
                  <a:srgbClr val="E0E0E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en-US" sz="2400" b="1">
                  <a:solidFill>
                    <a:schemeClr val="tx1"/>
                  </a:solidFill>
                </a:rPr>
                <a:t>23</a:t>
              </a:r>
            </a:p>
          </p:txBody>
        </p:sp>
      </p:grpSp>
      <p:sp>
        <p:nvSpPr>
          <p:cNvPr id="24595" name="Line 24"/>
          <p:cNvSpPr>
            <a:spLocks noChangeShapeType="1"/>
          </p:cNvSpPr>
          <p:nvPr/>
        </p:nvSpPr>
        <p:spPr bwMode="auto">
          <a:xfrm flipH="1">
            <a:off x="7391400" y="1722438"/>
            <a:ext cx="566738" cy="639762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4596" name="Group 25"/>
          <p:cNvGrpSpPr>
            <a:grpSpLocks/>
          </p:cNvGrpSpPr>
          <p:nvPr/>
        </p:nvGrpSpPr>
        <p:grpSpPr bwMode="auto">
          <a:xfrm>
            <a:off x="7900988" y="1027114"/>
            <a:ext cx="793750" cy="731837"/>
            <a:chOff x="4017" y="839"/>
            <a:chExt cx="500" cy="461"/>
          </a:xfrm>
        </p:grpSpPr>
        <p:sp>
          <p:nvSpPr>
            <p:cNvPr id="24600" name="AutoShape 26"/>
            <p:cNvSpPr>
              <a:spLocks noChangeArrowheads="1"/>
            </p:cNvSpPr>
            <p:nvPr/>
          </p:nvSpPr>
          <p:spPr bwMode="auto">
            <a:xfrm>
              <a:off x="4017" y="839"/>
              <a:ext cx="501" cy="462"/>
            </a:xfrm>
            <a:prstGeom prst="roundRect">
              <a:avLst>
                <a:gd name="adj" fmla="val 12551"/>
              </a:avLst>
            </a:prstGeom>
            <a:solidFill>
              <a:srgbClr val="8080FF"/>
            </a:solidFill>
            <a:ln w="12600">
              <a:solidFill>
                <a:srgbClr val="E0E0E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1pPr>
              <a:lvl2pPr marL="742950" indent="-285750"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2pPr>
              <a:lvl3pPr marL="1143000" indent="-228600"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3pPr>
              <a:lvl4pPr marL="1600200" indent="-228600"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4pPr>
              <a:lvl5pPr marL="2057400" indent="-228600"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4601" name="AutoShape 27"/>
            <p:cNvSpPr>
              <a:spLocks noChangeArrowheads="1"/>
            </p:cNvSpPr>
            <p:nvPr/>
          </p:nvSpPr>
          <p:spPr bwMode="auto">
            <a:xfrm>
              <a:off x="4036" y="858"/>
              <a:ext cx="463" cy="424"/>
            </a:xfrm>
            <a:prstGeom prst="roundRect">
              <a:avLst>
                <a:gd name="adj" fmla="val 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9pPr>
            </a:lstStyle>
            <a:p>
              <a:pPr algn="ctr">
                <a:lnSpc>
                  <a:spcPct val="95000"/>
                </a:lnSpc>
                <a:buClr>
                  <a:srgbClr val="E0E0E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en-US" sz="2400" b="1">
                  <a:solidFill>
                    <a:schemeClr val="tx1"/>
                  </a:solidFill>
                </a:rPr>
                <a:t>42</a:t>
              </a:r>
            </a:p>
          </p:txBody>
        </p:sp>
      </p:grpSp>
      <p:grpSp>
        <p:nvGrpSpPr>
          <p:cNvPr id="24597" name="Group 28"/>
          <p:cNvGrpSpPr>
            <a:grpSpLocks/>
          </p:cNvGrpSpPr>
          <p:nvPr/>
        </p:nvGrpSpPr>
        <p:grpSpPr bwMode="auto">
          <a:xfrm>
            <a:off x="6797675" y="2093914"/>
            <a:ext cx="793750" cy="731837"/>
            <a:chOff x="3322" y="1511"/>
            <a:chExt cx="500" cy="461"/>
          </a:xfrm>
        </p:grpSpPr>
        <p:sp>
          <p:nvSpPr>
            <p:cNvPr id="24598" name="AutoShape 29"/>
            <p:cNvSpPr>
              <a:spLocks noChangeArrowheads="1"/>
            </p:cNvSpPr>
            <p:nvPr/>
          </p:nvSpPr>
          <p:spPr bwMode="auto">
            <a:xfrm>
              <a:off x="3322" y="1511"/>
              <a:ext cx="501" cy="462"/>
            </a:xfrm>
            <a:prstGeom prst="roundRect">
              <a:avLst>
                <a:gd name="adj" fmla="val 12551"/>
              </a:avLst>
            </a:prstGeom>
            <a:solidFill>
              <a:srgbClr val="8080FF"/>
            </a:solidFill>
            <a:ln w="12600">
              <a:solidFill>
                <a:srgbClr val="E0E0E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1pPr>
              <a:lvl2pPr marL="742950" indent="-285750"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2pPr>
              <a:lvl3pPr marL="1143000" indent="-228600"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3pPr>
              <a:lvl4pPr marL="1600200" indent="-228600"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4pPr>
              <a:lvl5pPr marL="2057400" indent="-228600"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4599" name="AutoShape 30"/>
            <p:cNvSpPr>
              <a:spLocks noChangeArrowheads="1"/>
            </p:cNvSpPr>
            <p:nvPr/>
          </p:nvSpPr>
          <p:spPr bwMode="auto">
            <a:xfrm>
              <a:off x="3341" y="1530"/>
              <a:ext cx="463" cy="424"/>
            </a:xfrm>
            <a:prstGeom prst="roundRect">
              <a:avLst>
                <a:gd name="adj" fmla="val 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9pPr>
            </a:lstStyle>
            <a:p>
              <a:pPr algn="ctr">
                <a:lnSpc>
                  <a:spcPct val="95000"/>
                </a:lnSpc>
                <a:buClr>
                  <a:srgbClr val="E0E0E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en-US" sz="2400" b="1">
                  <a:solidFill>
                    <a:schemeClr val="tx1"/>
                  </a:solidFill>
                </a:rPr>
                <a:t>35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7850612"/>
      </p:ext>
    </p:extLst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Oval 2"/>
          <p:cNvSpPr>
            <a:spLocks noChangeArrowheads="1"/>
          </p:cNvSpPr>
          <p:nvPr/>
        </p:nvSpPr>
        <p:spPr bwMode="auto">
          <a:xfrm>
            <a:off x="5410200" y="1371600"/>
            <a:ext cx="457200" cy="457200"/>
          </a:xfrm>
          <a:prstGeom prst="ellipse">
            <a:avLst/>
          </a:prstGeom>
          <a:noFill/>
          <a:ln w="9525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2</a:t>
            </a:r>
          </a:p>
        </p:txBody>
      </p:sp>
      <p:sp>
        <p:nvSpPr>
          <p:cNvPr id="65539" name="Oval 3"/>
          <p:cNvSpPr>
            <a:spLocks noChangeArrowheads="1"/>
          </p:cNvSpPr>
          <p:nvPr/>
        </p:nvSpPr>
        <p:spPr bwMode="auto">
          <a:xfrm>
            <a:off x="4343400" y="2286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sp>
        <p:nvSpPr>
          <p:cNvPr id="65540" name="Oval 4"/>
          <p:cNvSpPr>
            <a:spLocks noChangeArrowheads="1"/>
          </p:cNvSpPr>
          <p:nvPr/>
        </p:nvSpPr>
        <p:spPr bwMode="auto">
          <a:xfrm>
            <a:off x="5867400" y="3352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5541" name="Oval 5"/>
          <p:cNvSpPr>
            <a:spLocks noChangeArrowheads="1"/>
          </p:cNvSpPr>
          <p:nvPr/>
        </p:nvSpPr>
        <p:spPr bwMode="auto">
          <a:xfrm>
            <a:off x="3429000" y="3429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5542" name="Oval 6"/>
          <p:cNvSpPr>
            <a:spLocks noChangeArrowheads="1"/>
          </p:cNvSpPr>
          <p:nvPr/>
        </p:nvSpPr>
        <p:spPr bwMode="auto">
          <a:xfrm>
            <a:off x="4724400" y="3429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7</a:t>
            </a:r>
          </a:p>
        </p:txBody>
      </p:sp>
      <p:sp>
        <p:nvSpPr>
          <p:cNvPr id="65543" name="Oval 7"/>
          <p:cNvSpPr>
            <a:spLocks noChangeArrowheads="1"/>
          </p:cNvSpPr>
          <p:nvPr/>
        </p:nvSpPr>
        <p:spPr bwMode="auto">
          <a:xfrm>
            <a:off x="7010400" y="3352800"/>
            <a:ext cx="457200" cy="457200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9</a:t>
            </a:r>
          </a:p>
        </p:txBody>
      </p:sp>
      <p:sp>
        <p:nvSpPr>
          <p:cNvPr id="65544" name="Oval 8"/>
          <p:cNvSpPr>
            <a:spLocks noChangeArrowheads="1"/>
          </p:cNvSpPr>
          <p:nvPr/>
        </p:nvSpPr>
        <p:spPr bwMode="auto">
          <a:xfrm>
            <a:off x="2590800" y="4724400"/>
            <a:ext cx="457200" cy="457200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5545" name="Oval 9"/>
          <p:cNvSpPr>
            <a:spLocks noChangeArrowheads="1"/>
          </p:cNvSpPr>
          <p:nvPr/>
        </p:nvSpPr>
        <p:spPr bwMode="auto">
          <a:xfrm>
            <a:off x="3657600" y="4724400"/>
            <a:ext cx="457200" cy="457200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5546" name="Oval 10"/>
          <p:cNvSpPr>
            <a:spLocks noChangeArrowheads="1"/>
          </p:cNvSpPr>
          <p:nvPr/>
        </p:nvSpPr>
        <p:spPr bwMode="auto">
          <a:xfrm>
            <a:off x="4724400" y="4724400"/>
            <a:ext cx="457200" cy="457200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16</a:t>
            </a:r>
          </a:p>
        </p:txBody>
      </p:sp>
      <p:sp>
        <p:nvSpPr>
          <p:cNvPr id="65547" name="Text Box 11"/>
          <p:cNvSpPr txBox="1">
            <a:spLocks noChangeArrowheads="1"/>
          </p:cNvSpPr>
          <p:nvPr/>
        </p:nvSpPr>
        <p:spPr bwMode="auto">
          <a:xfrm>
            <a:off x="3200400" y="1371601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/>
          </a:p>
        </p:txBody>
      </p:sp>
      <p:sp>
        <p:nvSpPr>
          <p:cNvPr id="65548" name="Text Box 12"/>
          <p:cNvSpPr txBox="1">
            <a:spLocks noChangeArrowheads="1"/>
          </p:cNvSpPr>
          <p:nvPr/>
        </p:nvSpPr>
        <p:spPr bwMode="auto">
          <a:xfrm>
            <a:off x="3505200" y="35052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4</a:t>
            </a:r>
          </a:p>
        </p:txBody>
      </p:sp>
      <p:sp>
        <p:nvSpPr>
          <p:cNvPr id="65549" name="Text Box 13"/>
          <p:cNvSpPr txBox="1">
            <a:spLocks noChangeArrowheads="1"/>
          </p:cNvSpPr>
          <p:nvPr/>
        </p:nvSpPr>
        <p:spPr bwMode="auto">
          <a:xfrm>
            <a:off x="5927725" y="33893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1</a:t>
            </a:r>
          </a:p>
        </p:txBody>
      </p:sp>
      <p:sp>
        <p:nvSpPr>
          <p:cNvPr id="65550" name="Text Box 14"/>
          <p:cNvSpPr txBox="1">
            <a:spLocks noChangeArrowheads="1"/>
          </p:cNvSpPr>
          <p:nvPr/>
        </p:nvSpPr>
        <p:spPr bwMode="auto">
          <a:xfrm>
            <a:off x="2590800" y="4800601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10</a:t>
            </a:r>
          </a:p>
        </p:txBody>
      </p:sp>
      <p:sp>
        <p:nvSpPr>
          <p:cNvPr id="65551" name="Text Box 15"/>
          <p:cNvSpPr txBox="1">
            <a:spLocks noChangeArrowheads="1"/>
          </p:cNvSpPr>
          <p:nvPr/>
        </p:nvSpPr>
        <p:spPr bwMode="auto">
          <a:xfrm>
            <a:off x="3657600" y="4724401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14</a:t>
            </a:r>
          </a:p>
        </p:txBody>
      </p:sp>
      <p:sp>
        <p:nvSpPr>
          <p:cNvPr id="65552" name="Line 16"/>
          <p:cNvSpPr>
            <a:spLocks noChangeShapeType="1"/>
          </p:cNvSpPr>
          <p:nvPr/>
        </p:nvSpPr>
        <p:spPr bwMode="auto">
          <a:xfrm flipH="1">
            <a:off x="4724400" y="16764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53" name="Line 17"/>
          <p:cNvSpPr>
            <a:spLocks noChangeShapeType="1"/>
          </p:cNvSpPr>
          <p:nvPr/>
        </p:nvSpPr>
        <p:spPr bwMode="auto">
          <a:xfrm>
            <a:off x="5791200" y="17526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54" name="Line 18"/>
          <p:cNvSpPr>
            <a:spLocks noChangeShapeType="1"/>
          </p:cNvSpPr>
          <p:nvPr/>
        </p:nvSpPr>
        <p:spPr bwMode="auto">
          <a:xfrm flipH="1">
            <a:off x="3810000" y="2667000"/>
            <a:ext cx="609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55" name="Line 19"/>
          <p:cNvSpPr>
            <a:spLocks noChangeShapeType="1"/>
          </p:cNvSpPr>
          <p:nvPr/>
        </p:nvSpPr>
        <p:spPr bwMode="auto">
          <a:xfrm>
            <a:off x="4648200" y="2743200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56" name="Line 20"/>
          <p:cNvSpPr>
            <a:spLocks noChangeShapeType="1"/>
          </p:cNvSpPr>
          <p:nvPr/>
        </p:nvSpPr>
        <p:spPr bwMode="auto">
          <a:xfrm flipH="1">
            <a:off x="6172200" y="28194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57" name="Line 21"/>
          <p:cNvSpPr>
            <a:spLocks noChangeShapeType="1"/>
          </p:cNvSpPr>
          <p:nvPr/>
        </p:nvSpPr>
        <p:spPr bwMode="auto">
          <a:xfrm>
            <a:off x="6781800" y="28194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58" name="Line 22"/>
          <p:cNvSpPr>
            <a:spLocks noChangeShapeType="1"/>
          </p:cNvSpPr>
          <p:nvPr/>
        </p:nvSpPr>
        <p:spPr bwMode="auto">
          <a:xfrm flipH="1">
            <a:off x="2895600" y="3810000"/>
            <a:ext cx="609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59" name="Line 23"/>
          <p:cNvSpPr>
            <a:spLocks noChangeShapeType="1"/>
          </p:cNvSpPr>
          <p:nvPr/>
        </p:nvSpPr>
        <p:spPr bwMode="auto">
          <a:xfrm>
            <a:off x="3733800" y="3886200"/>
            <a:ext cx="152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60" name="Line 24"/>
          <p:cNvSpPr>
            <a:spLocks noChangeShapeType="1"/>
          </p:cNvSpPr>
          <p:nvPr/>
        </p:nvSpPr>
        <p:spPr bwMode="auto">
          <a:xfrm>
            <a:off x="4953000" y="38862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61" name="Text Box 25"/>
          <p:cNvSpPr txBox="1">
            <a:spLocks noChangeArrowheads="1"/>
          </p:cNvSpPr>
          <p:nvPr/>
        </p:nvSpPr>
        <p:spPr bwMode="auto">
          <a:xfrm>
            <a:off x="2057400" y="2590801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5562" name="Text Box 26"/>
          <p:cNvSpPr txBox="1">
            <a:spLocks noChangeArrowheads="1"/>
          </p:cNvSpPr>
          <p:nvPr/>
        </p:nvSpPr>
        <p:spPr bwMode="auto">
          <a:xfrm>
            <a:off x="3200400" y="-18415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/>
          </a:p>
        </p:txBody>
      </p:sp>
      <p:sp>
        <p:nvSpPr>
          <p:cNvPr id="65563" name="Oval 27"/>
          <p:cNvSpPr>
            <a:spLocks noChangeArrowheads="1"/>
          </p:cNvSpPr>
          <p:nvPr/>
        </p:nvSpPr>
        <p:spPr bwMode="auto">
          <a:xfrm>
            <a:off x="6400800" y="2362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89175696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Oval 2"/>
          <p:cNvSpPr>
            <a:spLocks noChangeArrowheads="1"/>
          </p:cNvSpPr>
          <p:nvPr/>
        </p:nvSpPr>
        <p:spPr bwMode="auto">
          <a:xfrm>
            <a:off x="5410200" y="1371600"/>
            <a:ext cx="457200" cy="457200"/>
          </a:xfrm>
          <a:prstGeom prst="ellipse">
            <a:avLst/>
          </a:prstGeom>
          <a:noFill/>
          <a:ln w="9525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sp>
        <p:nvSpPr>
          <p:cNvPr id="66563" name="Oval 3"/>
          <p:cNvSpPr>
            <a:spLocks noChangeArrowheads="1"/>
          </p:cNvSpPr>
          <p:nvPr/>
        </p:nvSpPr>
        <p:spPr bwMode="auto">
          <a:xfrm>
            <a:off x="4343400" y="2286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7</a:t>
            </a:r>
          </a:p>
        </p:txBody>
      </p:sp>
      <p:sp>
        <p:nvSpPr>
          <p:cNvPr id="66564" name="Oval 4"/>
          <p:cNvSpPr>
            <a:spLocks noChangeArrowheads="1"/>
          </p:cNvSpPr>
          <p:nvPr/>
        </p:nvSpPr>
        <p:spPr bwMode="auto">
          <a:xfrm>
            <a:off x="5867400" y="3352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6565" name="Oval 5"/>
          <p:cNvSpPr>
            <a:spLocks noChangeArrowheads="1"/>
          </p:cNvSpPr>
          <p:nvPr/>
        </p:nvSpPr>
        <p:spPr bwMode="auto">
          <a:xfrm>
            <a:off x="3429000" y="3429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6566" name="Oval 6"/>
          <p:cNvSpPr>
            <a:spLocks noChangeArrowheads="1"/>
          </p:cNvSpPr>
          <p:nvPr/>
        </p:nvSpPr>
        <p:spPr bwMode="auto">
          <a:xfrm>
            <a:off x="4724400" y="3429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2</a:t>
            </a:r>
          </a:p>
        </p:txBody>
      </p:sp>
      <p:sp>
        <p:nvSpPr>
          <p:cNvPr id="66567" name="Oval 7"/>
          <p:cNvSpPr>
            <a:spLocks noChangeArrowheads="1"/>
          </p:cNvSpPr>
          <p:nvPr/>
        </p:nvSpPr>
        <p:spPr bwMode="auto">
          <a:xfrm>
            <a:off x="7010400" y="3352800"/>
            <a:ext cx="457200" cy="457200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9</a:t>
            </a:r>
          </a:p>
        </p:txBody>
      </p:sp>
      <p:sp>
        <p:nvSpPr>
          <p:cNvPr id="66568" name="Oval 8"/>
          <p:cNvSpPr>
            <a:spLocks noChangeArrowheads="1"/>
          </p:cNvSpPr>
          <p:nvPr/>
        </p:nvSpPr>
        <p:spPr bwMode="auto">
          <a:xfrm>
            <a:off x="2590800" y="4724400"/>
            <a:ext cx="457200" cy="457200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6569" name="Oval 9"/>
          <p:cNvSpPr>
            <a:spLocks noChangeArrowheads="1"/>
          </p:cNvSpPr>
          <p:nvPr/>
        </p:nvSpPr>
        <p:spPr bwMode="auto">
          <a:xfrm>
            <a:off x="3657600" y="4724400"/>
            <a:ext cx="457200" cy="457200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6570" name="Oval 10"/>
          <p:cNvSpPr>
            <a:spLocks noChangeArrowheads="1"/>
          </p:cNvSpPr>
          <p:nvPr/>
        </p:nvSpPr>
        <p:spPr bwMode="auto">
          <a:xfrm>
            <a:off x="4724400" y="4724400"/>
            <a:ext cx="457200" cy="457200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16</a:t>
            </a:r>
          </a:p>
        </p:txBody>
      </p:sp>
      <p:sp>
        <p:nvSpPr>
          <p:cNvPr id="66571" name="Text Box 11"/>
          <p:cNvSpPr txBox="1">
            <a:spLocks noChangeArrowheads="1"/>
          </p:cNvSpPr>
          <p:nvPr/>
        </p:nvSpPr>
        <p:spPr bwMode="auto">
          <a:xfrm>
            <a:off x="3200400" y="1371601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/>
          </a:p>
        </p:txBody>
      </p:sp>
      <p:sp>
        <p:nvSpPr>
          <p:cNvPr id="66572" name="Text Box 12"/>
          <p:cNvSpPr txBox="1">
            <a:spLocks noChangeArrowheads="1"/>
          </p:cNvSpPr>
          <p:nvPr/>
        </p:nvSpPr>
        <p:spPr bwMode="auto">
          <a:xfrm>
            <a:off x="3505200" y="35052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4</a:t>
            </a:r>
          </a:p>
        </p:txBody>
      </p:sp>
      <p:sp>
        <p:nvSpPr>
          <p:cNvPr id="66573" name="Text Box 13"/>
          <p:cNvSpPr txBox="1">
            <a:spLocks noChangeArrowheads="1"/>
          </p:cNvSpPr>
          <p:nvPr/>
        </p:nvSpPr>
        <p:spPr bwMode="auto">
          <a:xfrm>
            <a:off x="5943600" y="34290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1</a:t>
            </a:r>
          </a:p>
        </p:txBody>
      </p:sp>
      <p:sp>
        <p:nvSpPr>
          <p:cNvPr id="66574" name="Text Box 14"/>
          <p:cNvSpPr txBox="1">
            <a:spLocks noChangeArrowheads="1"/>
          </p:cNvSpPr>
          <p:nvPr/>
        </p:nvSpPr>
        <p:spPr bwMode="auto">
          <a:xfrm>
            <a:off x="2590800" y="4800601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10</a:t>
            </a:r>
          </a:p>
        </p:txBody>
      </p:sp>
      <p:sp>
        <p:nvSpPr>
          <p:cNvPr id="66575" name="Text Box 15"/>
          <p:cNvSpPr txBox="1">
            <a:spLocks noChangeArrowheads="1"/>
          </p:cNvSpPr>
          <p:nvPr/>
        </p:nvSpPr>
        <p:spPr bwMode="auto">
          <a:xfrm>
            <a:off x="3657600" y="4724401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14</a:t>
            </a:r>
          </a:p>
        </p:txBody>
      </p:sp>
      <p:sp>
        <p:nvSpPr>
          <p:cNvPr id="66576" name="Line 16"/>
          <p:cNvSpPr>
            <a:spLocks noChangeShapeType="1"/>
          </p:cNvSpPr>
          <p:nvPr/>
        </p:nvSpPr>
        <p:spPr bwMode="auto">
          <a:xfrm flipH="1">
            <a:off x="4724400" y="16764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77" name="Line 17"/>
          <p:cNvSpPr>
            <a:spLocks noChangeShapeType="1"/>
          </p:cNvSpPr>
          <p:nvPr/>
        </p:nvSpPr>
        <p:spPr bwMode="auto">
          <a:xfrm>
            <a:off x="5791200" y="17526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78" name="Line 18"/>
          <p:cNvSpPr>
            <a:spLocks noChangeShapeType="1"/>
          </p:cNvSpPr>
          <p:nvPr/>
        </p:nvSpPr>
        <p:spPr bwMode="auto">
          <a:xfrm flipH="1">
            <a:off x="3810000" y="2667000"/>
            <a:ext cx="609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79" name="Line 19"/>
          <p:cNvSpPr>
            <a:spLocks noChangeShapeType="1"/>
          </p:cNvSpPr>
          <p:nvPr/>
        </p:nvSpPr>
        <p:spPr bwMode="auto">
          <a:xfrm>
            <a:off x="4648200" y="2743200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80" name="Line 20"/>
          <p:cNvSpPr>
            <a:spLocks noChangeShapeType="1"/>
          </p:cNvSpPr>
          <p:nvPr/>
        </p:nvSpPr>
        <p:spPr bwMode="auto">
          <a:xfrm flipH="1">
            <a:off x="6172200" y="28194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81" name="Line 21"/>
          <p:cNvSpPr>
            <a:spLocks noChangeShapeType="1"/>
          </p:cNvSpPr>
          <p:nvPr/>
        </p:nvSpPr>
        <p:spPr bwMode="auto">
          <a:xfrm>
            <a:off x="6781800" y="28194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82" name="Line 22"/>
          <p:cNvSpPr>
            <a:spLocks noChangeShapeType="1"/>
          </p:cNvSpPr>
          <p:nvPr/>
        </p:nvSpPr>
        <p:spPr bwMode="auto">
          <a:xfrm flipH="1">
            <a:off x="2895600" y="3810000"/>
            <a:ext cx="609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83" name="Line 23"/>
          <p:cNvSpPr>
            <a:spLocks noChangeShapeType="1"/>
          </p:cNvSpPr>
          <p:nvPr/>
        </p:nvSpPr>
        <p:spPr bwMode="auto">
          <a:xfrm>
            <a:off x="3733800" y="3886200"/>
            <a:ext cx="152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84" name="Line 24"/>
          <p:cNvSpPr>
            <a:spLocks noChangeShapeType="1"/>
          </p:cNvSpPr>
          <p:nvPr/>
        </p:nvSpPr>
        <p:spPr bwMode="auto">
          <a:xfrm>
            <a:off x="4953000" y="38862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85" name="Text Box 25"/>
          <p:cNvSpPr txBox="1">
            <a:spLocks noChangeArrowheads="1"/>
          </p:cNvSpPr>
          <p:nvPr/>
        </p:nvSpPr>
        <p:spPr bwMode="auto">
          <a:xfrm>
            <a:off x="2057400" y="2590801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6586" name="Text Box 26"/>
          <p:cNvSpPr txBox="1">
            <a:spLocks noChangeArrowheads="1"/>
          </p:cNvSpPr>
          <p:nvPr/>
        </p:nvSpPr>
        <p:spPr bwMode="auto">
          <a:xfrm>
            <a:off x="3200400" y="-18415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/>
          </a:p>
        </p:txBody>
      </p:sp>
      <p:sp>
        <p:nvSpPr>
          <p:cNvPr id="66587" name="Oval 27"/>
          <p:cNvSpPr>
            <a:spLocks noChangeArrowheads="1"/>
          </p:cNvSpPr>
          <p:nvPr/>
        </p:nvSpPr>
        <p:spPr bwMode="auto">
          <a:xfrm>
            <a:off x="6400800" y="2362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00002913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Oval 2"/>
          <p:cNvSpPr>
            <a:spLocks noChangeArrowheads="1"/>
          </p:cNvSpPr>
          <p:nvPr/>
        </p:nvSpPr>
        <p:spPr bwMode="auto">
          <a:xfrm>
            <a:off x="5410200" y="1371600"/>
            <a:ext cx="457200" cy="457200"/>
          </a:xfrm>
          <a:prstGeom prst="ellipse">
            <a:avLst/>
          </a:prstGeom>
          <a:noFill/>
          <a:ln w="9525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1</a:t>
            </a:r>
          </a:p>
        </p:txBody>
      </p:sp>
      <p:sp>
        <p:nvSpPr>
          <p:cNvPr id="67587" name="Oval 3"/>
          <p:cNvSpPr>
            <a:spLocks noChangeArrowheads="1"/>
          </p:cNvSpPr>
          <p:nvPr/>
        </p:nvSpPr>
        <p:spPr bwMode="auto">
          <a:xfrm>
            <a:off x="4343400" y="2286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7</a:t>
            </a:r>
          </a:p>
        </p:txBody>
      </p:sp>
      <p:sp>
        <p:nvSpPr>
          <p:cNvPr id="67588" name="Oval 4"/>
          <p:cNvSpPr>
            <a:spLocks noChangeArrowheads="1"/>
          </p:cNvSpPr>
          <p:nvPr/>
        </p:nvSpPr>
        <p:spPr bwMode="auto">
          <a:xfrm>
            <a:off x="5867400" y="3352800"/>
            <a:ext cx="457200" cy="457200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7589" name="Oval 5"/>
          <p:cNvSpPr>
            <a:spLocks noChangeArrowheads="1"/>
          </p:cNvSpPr>
          <p:nvPr/>
        </p:nvSpPr>
        <p:spPr bwMode="auto">
          <a:xfrm>
            <a:off x="3429000" y="3429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7590" name="Oval 6"/>
          <p:cNvSpPr>
            <a:spLocks noChangeArrowheads="1"/>
          </p:cNvSpPr>
          <p:nvPr/>
        </p:nvSpPr>
        <p:spPr bwMode="auto">
          <a:xfrm>
            <a:off x="4724400" y="3429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2</a:t>
            </a:r>
          </a:p>
        </p:txBody>
      </p:sp>
      <p:sp>
        <p:nvSpPr>
          <p:cNvPr id="67591" name="Oval 7"/>
          <p:cNvSpPr>
            <a:spLocks noChangeArrowheads="1"/>
          </p:cNvSpPr>
          <p:nvPr/>
        </p:nvSpPr>
        <p:spPr bwMode="auto">
          <a:xfrm>
            <a:off x="7010400" y="3352800"/>
            <a:ext cx="457200" cy="457200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9</a:t>
            </a:r>
          </a:p>
        </p:txBody>
      </p:sp>
      <p:sp>
        <p:nvSpPr>
          <p:cNvPr id="67592" name="Oval 8"/>
          <p:cNvSpPr>
            <a:spLocks noChangeArrowheads="1"/>
          </p:cNvSpPr>
          <p:nvPr/>
        </p:nvSpPr>
        <p:spPr bwMode="auto">
          <a:xfrm>
            <a:off x="2590800" y="4724400"/>
            <a:ext cx="457200" cy="457200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7593" name="Oval 9"/>
          <p:cNvSpPr>
            <a:spLocks noChangeArrowheads="1"/>
          </p:cNvSpPr>
          <p:nvPr/>
        </p:nvSpPr>
        <p:spPr bwMode="auto">
          <a:xfrm>
            <a:off x="3657600" y="4724400"/>
            <a:ext cx="457200" cy="457200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7594" name="Oval 10"/>
          <p:cNvSpPr>
            <a:spLocks noChangeArrowheads="1"/>
          </p:cNvSpPr>
          <p:nvPr/>
        </p:nvSpPr>
        <p:spPr bwMode="auto">
          <a:xfrm>
            <a:off x="4724400" y="4724400"/>
            <a:ext cx="457200" cy="457200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16</a:t>
            </a:r>
          </a:p>
        </p:txBody>
      </p:sp>
      <p:sp>
        <p:nvSpPr>
          <p:cNvPr id="67595" name="Text Box 11"/>
          <p:cNvSpPr txBox="1">
            <a:spLocks noChangeArrowheads="1"/>
          </p:cNvSpPr>
          <p:nvPr/>
        </p:nvSpPr>
        <p:spPr bwMode="auto">
          <a:xfrm>
            <a:off x="3200400" y="1371601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/>
          </a:p>
        </p:txBody>
      </p:sp>
      <p:sp>
        <p:nvSpPr>
          <p:cNvPr id="67596" name="Text Box 12"/>
          <p:cNvSpPr txBox="1">
            <a:spLocks noChangeArrowheads="1"/>
          </p:cNvSpPr>
          <p:nvPr/>
        </p:nvSpPr>
        <p:spPr bwMode="auto">
          <a:xfrm>
            <a:off x="3505200" y="35052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4</a:t>
            </a:r>
          </a:p>
        </p:txBody>
      </p:sp>
      <p:sp>
        <p:nvSpPr>
          <p:cNvPr id="67597" name="Text Box 13"/>
          <p:cNvSpPr txBox="1">
            <a:spLocks noChangeArrowheads="1"/>
          </p:cNvSpPr>
          <p:nvPr/>
        </p:nvSpPr>
        <p:spPr bwMode="auto">
          <a:xfrm>
            <a:off x="5943600" y="34290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8</a:t>
            </a:r>
          </a:p>
        </p:txBody>
      </p:sp>
      <p:sp>
        <p:nvSpPr>
          <p:cNvPr id="67598" name="Text Box 14"/>
          <p:cNvSpPr txBox="1">
            <a:spLocks noChangeArrowheads="1"/>
          </p:cNvSpPr>
          <p:nvPr/>
        </p:nvSpPr>
        <p:spPr bwMode="auto">
          <a:xfrm>
            <a:off x="2590800" y="4800601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10</a:t>
            </a:r>
          </a:p>
        </p:txBody>
      </p:sp>
      <p:sp>
        <p:nvSpPr>
          <p:cNvPr id="67599" name="Text Box 15"/>
          <p:cNvSpPr txBox="1">
            <a:spLocks noChangeArrowheads="1"/>
          </p:cNvSpPr>
          <p:nvPr/>
        </p:nvSpPr>
        <p:spPr bwMode="auto">
          <a:xfrm>
            <a:off x="3657600" y="4724401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14</a:t>
            </a:r>
          </a:p>
        </p:txBody>
      </p:sp>
      <p:sp>
        <p:nvSpPr>
          <p:cNvPr id="67600" name="Line 16"/>
          <p:cNvSpPr>
            <a:spLocks noChangeShapeType="1"/>
          </p:cNvSpPr>
          <p:nvPr/>
        </p:nvSpPr>
        <p:spPr bwMode="auto">
          <a:xfrm flipH="1">
            <a:off x="4724400" y="16764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01" name="Line 17"/>
          <p:cNvSpPr>
            <a:spLocks noChangeShapeType="1"/>
          </p:cNvSpPr>
          <p:nvPr/>
        </p:nvSpPr>
        <p:spPr bwMode="auto">
          <a:xfrm>
            <a:off x="5791200" y="17526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02" name="Line 18"/>
          <p:cNvSpPr>
            <a:spLocks noChangeShapeType="1"/>
          </p:cNvSpPr>
          <p:nvPr/>
        </p:nvSpPr>
        <p:spPr bwMode="auto">
          <a:xfrm flipH="1">
            <a:off x="3810000" y="2667000"/>
            <a:ext cx="609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03" name="Line 19"/>
          <p:cNvSpPr>
            <a:spLocks noChangeShapeType="1"/>
          </p:cNvSpPr>
          <p:nvPr/>
        </p:nvSpPr>
        <p:spPr bwMode="auto">
          <a:xfrm>
            <a:off x="4648200" y="2743200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04" name="Line 20"/>
          <p:cNvSpPr>
            <a:spLocks noChangeShapeType="1"/>
          </p:cNvSpPr>
          <p:nvPr/>
        </p:nvSpPr>
        <p:spPr bwMode="auto">
          <a:xfrm flipH="1">
            <a:off x="6172200" y="28194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05" name="Line 21"/>
          <p:cNvSpPr>
            <a:spLocks noChangeShapeType="1"/>
          </p:cNvSpPr>
          <p:nvPr/>
        </p:nvSpPr>
        <p:spPr bwMode="auto">
          <a:xfrm>
            <a:off x="6781800" y="28194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06" name="Line 22"/>
          <p:cNvSpPr>
            <a:spLocks noChangeShapeType="1"/>
          </p:cNvSpPr>
          <p:nvPr/>
        </p:nvSpPr>
        <p:spPr bwMode="auto">
          <a:xfrm flipH="1">
            <a:off x="2895600" y="3810000"/>
            <a:ext cx="609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07" name="Line 23"/>
          <p:cNvSpPr>
            <a:spLocks noChangeShapeType="1"/>
          </p:cNvSpPr>
          <p:nvPr/>
        </p:nvSpPr>
        <p:spPr bwMode="auto">
          <a:xfrm>
            <a:off x="3733800" y="3886200"/>
            <a:ext cx="152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08" name="Line 24"/>
          <p:cNvSpPr>
            <a:spLocks noChangeShapeType="1"/>
          </p:cNvSpPr>
          <p:nvPr/>
        </p:nvSpPr>
        <p:spPr bwMode="auto">
          <a:xfrm>
            <a:off x="4953000" y="38862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09" name="Text Box 25"/>
          <p:cNvSpPr txBox="1">
            <a:spLocks noChangeArrowheads="1"/>
          </p:cNvSpPr>
          <p:nvPr/>
        </p:nvSpPr>
        <p:spPr bwMode="auto">
          <a:xfrm>
            <a:off x="2057400" y="2590801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7610" name="Text Box 26"/>
          <p:cNvSpPr txBox="1">
            <a:spLocks noChangeArrowheads="1"/>
          </p:cNvSpPr>
          <p:nvPr/>
        </p:nvSpPr>
        <p:spPr bwMode="auto">
          <a:xfrm>
            <a:off x="3200400" y="-18415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/>
          </a:p>
        </p:txBody>
      </p:sp>
      <p:sp>
        <p:nvSpPr>
          <p:cNvPr id="67611" name="Oval 27"/>
          <p:cNvSpPr>
            <a:spLocks noChangeArrowheads="1"/>
          </p:cNvSpPr>
          <p:nvPr/>
        </p:nvSpPr>
        <p:spPr bwMode="auto">
          <a:xfrm>
            <a:off x="6400800" y="2362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33256250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Oval 2"/>
          <p:cNvSpPr>
            <a:spLocks noChangeArrowheads="1"/>
          </p:cNvSpPr>
          <p:nvPr/>
        </p:nvSpPr>
        <p:spPr bwMode="auto">
          <a:xfrm>
            <a:off x="5410200" y="1371600"/>
            <a:ext cx="457200" cy="457200"/>
          </a:xfrm>
          <a:prstGeom prst="ellipse">
            <a:avLst/>
          </a:prstGeom>
          <a:noFill/>
          <a:ln w="9525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7</a:t>
            </a:r>
          </a:p>
        </p:txBody>
      </p:sp>
      <p:sp>
        <p:nvSpPr>
          <p:cNvPr id="68611" name="Oval 3"/>
          <p:cNvSpPr>
            <a:spLocks noChangeArrowheads="1"/>
          </p:cNvSpPr>
          <p:nvPr/>
        </p:nvSpPr>
        <p:spPr bwMode="auto">
          <a:xfrm>
            <a:off x="4343400" y="2286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4</a:t>
            </a:r>
          </a:p>
        </p:txBody>
      </p:sp>
      <p:sp>
        <p:nvSpPr>
          <p:cNvPr id="68612" name="Oval 4"/>
          <p:cNvSpPr>
            <a:spLocks noChangeArrowheads="1"/>
          </p:cNvSpPr>
          <p:nvPr/>
        </p:nvSpPr>
        <p:spPr bwMode="auto">
          <a:xfrm>
            <a:off x="5867400" y="3352800"/>
            <a:ext cx="457200" cy="457200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8613" name="Oval 5"/>
          <p:cNvSpPr>
            <a:spLocks noChangeArrowheads="1"/>
          </p:cNvSpPr>
          <p:nvPr/>
        </p:nvSpPr>
        <p:spPr bwMode="auto">
          <a:xfrm>
            <a:off x="3429000" y="3429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8614" name="Oval 6"/>
          <p:cNvSpPr>
            <a:spLocks noChangeArrowheads="1"/>
          </p:cNvSpPr>
          <p:nvPr/>
        </p:nvSpPr>
        <p:spPr bwMode="auto">
          <a:xfrm>
            <a:off x="4724400" y="3429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2</a:t>
            </a:r>
          </a:p>
        </p:txBody>
      </p:sp>
      <p:sp>
        <p:nvSpPr>
          <p:cNvPr id="68615" name="Oval 7"/>
          <p:cNvSpPr>
            <a:spLocks noChangeArrowheads="1"/>
          </p:cNvSpPr>
          <p:nvPr/>
        </p:nvSpPr>
        <p:spPr bwMode="auto">
          <a:xfrm>
            <a:off x="7010400" y="3352800"/>
            <a:ext cx="457200" cy="457200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9</a:t>
            </a:r>
          </a:p>
        </p:txBody>
      </p:sp>
      <p:sp>
        <p:nvSpPr>
          <p:cNvPr id="68616" name="Oval 8"/>
          <p:cNvSpPr>
            <a:spLocks noChangeArrowheads="1"/>
          </p:cNvSpPr>
          <p:nvPr/>
        </p:nvSpPr>
        <p:spPr bwMode="auto">
          <a:xfrm>
            <a:off x="2590800" y="4724400"/>
            <a:ext cx="457200" cy="457200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8617" name="Oval 9"/>
          <p:cNvSpPr>
            <a:spLocks noChangeArrowheads="1"/>
          </p:cNvSpPr>
          <p:nvPr/>
        </p:nvSpPr>
        <p:spPr bwMode="auto">
          <a:xfrm>
            <a:off x="3657600" y="4724400"/>
            <a:ext cx="457200" cy="457200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8618" name="Oval 10"/>
          <p:cNvSpPr>
            <a:spLocks noChangeArrowheads="1"/>
          </p:cNvSpPr>
          <p:nvPr/>
        </p:nvSpPr>
        <p:spPr bwMode="auto">
          <a:xfrm>
            <a:off x="4724400" y="4724400"/>
            <a:ext cx="457200" cy="457200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16</a:t>
            </a:r>
          </a:p>
        </p:txBody>
      </p:sp>
      <p:sp>
        <p:nvSpPr>
          <p:cNvPr id="68619" name="Text Box 11"/>
          <p:cNvSpPr txBox="1">
            <a:spLocks noChangeArrowheads="1"/>
          </p:cNvSpPr>
          <p:nvPr/>
        </p:nvSpPr>
        <p:spPr bwMode="auto">
          <a:xfrm>
            <a:off x="3200400" y="1371601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/>
          </a:p>
        </p:txBody>
      </p:sp>
      <p:sp>
        <p:nvSpPr>
          <p:cNvPr id="68620" name="Text Box 12"/>
          <p:cNvSpPr txBox="1">
            <a:spLocks noChangeArrowheads="1"/>
          </p:cNvSpPr>
          <p:nvPr/>
        </p:nvSpPr>
        <p:spPr bwMode="auto">
          <a:xfrm>
            <a:off x="3505200" y="35052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1</a:t>
            </a:r>
          </a:p>
        </p:txBody>
      </p:sp>
      <p:sp>
        <p:nvSpPr>
          <p:cNvPr id="68621" name="Text Box 13"/>
          <p:cNvSpPr txBox="1">
            <a:spLocks noChangeArrowheads="1"/>
          </p:cNvSpPr>
          <p:nvPr/>
        </p:nvSpPr>
        <p:spPr bwMode="auto">
          <a:xfrm>
            <a:off x="5943600" y="34290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8</a:t>
            </a:r>
          </a:p>
        </p:txBody>
      </p:sp>
      <p:sp>
        <p:nvSpPr>
          <p:cNvPr id="68622" name="Text Box 14"/>
          <p:cNvSpPr txBox="1">
            <a:spLocks noChangeArrowheads="1"/>
          </p:cNvSpPr>
          <p:nvPr/>
        </p:nvSpPr>
        <p:spPr bwMode="auto">
          <a:xfrm>
            <a:off x="2590800" y="4800601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10</a:t>
            </a:r>
          </a:p>
        </p:txBody>
      </p:sp>
      <p:sp>
        <p:nvSpPr>
          <p:cNvPr id="68623" name="Text Box 15"/>
          <p:cNvSpPr txBox="1">
            <a:spLocks noChangeArrowheads="1"/>
          </p:cNvSpPr>
          <p:nvPr/>
        </p:nvSpPr>
        <p:spPr bwMode="auto">
          <a:xfrm>
            <a:off x="3657600" y="4724401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14</a:t>
            </a:r>
          </a:p>
        </p:txBody>
      </p:sp>
      <p:sp>
        <p:nvSpPr>
          <p:cNvPr id="68624" name="Line 16"/>
          <p:cNvSpPr>
            <a:spLocks noChangeShapeType="1"/>
          </p:cNvSpPr>
          <p:nvPr/>
        </p:nvSpPr>
        <p:spPr bwMode="auto">
          <a:xfrm flipH="1">
            <a:off x="4724400" y="16764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25" name="Line 17"/>
          <p:cNvSpPr>
            <a:spLocks noChangeShapeType="1"/>
          </p:cNvSpPr>
          <p:nvPr/>
        </p:nvSpPr>
        <p:spPr bwMode="auto">
          <a:xfrm>
            <a:off x="5791200" y="17526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26" name="Line 18"/>
          <p:cNvSpPr>
            <a:spLocks noChangeShapeType="1"/>
          </p:cNvSpPr>
          <p:nvPr/>
        </p:nvSpPr>
        <p:spPr bwMode="auto">
          <a:xfrm flipH="1">
            <a:off x="3810000" y="2667000"/>
            <a:ext cx="609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27" name="Line 19"/>
          <p:cNvSpPr>
            <a:spLocks noChangeShapeType="1"/>
          </p:cNvSpPr>
          <p:nvPr/>
        </p:nvSpPr>
        <p:spPr bwMode="auto">
          <a:xfrm>
            <a:off x="4648200" y="2743200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28" name="Line 20"/>
          <p:cNvSpPr>
            <a:spLocks noChangeShapeType="1"/>
          </p:cNvSpPr>
          <p:nvPr/>
        </p:nvSpPr>
        <p:spPr bwMode="auto">
          <a:xfrm flipH="1">
            <a:off x="6172200" y="28194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29" name="Line 21"/>
          <p:cNvSpPr>
            <a:spLocks noChangeShapeType="1"/>
          </p:cNvSpPr>
          <p:nvPr/>
        </p:nvSpPr>
        <p:spPr bwMode="auto">
          <a:xfrm>
            <a:off x="6781800" y="28194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30" name="Line 22"/>
          <p:cNvSpPr>
            <a:spLocks noChangeShapeType="1"/>
          </p:cNvSpPr>
          <p:nvPr/>
        </p:nvSpPr>
        <p:spPr bwMode="auto">
          <a:xfrm flipH="1">
            <a:off x="2895600" y="3810000"/>
            <a:ext cx="609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31" name="Line 23"/>
          <p:cNvSpPr>
            <a:spLocks noChangeShapeType="1"/>
          </p:cNvSpPr>
          <p:nvPr/>
        </p:nvSpPr>
        <p:spPr bwMode="auto">
          <a:xfrm>
            <a:off x="3733800" y="3886200"/>
            <a:ext cx="152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32" name="Line 24"/>
          <p:cNvSpPr>
            <a:spLocks noChangeShapeType="1"/>
          </p:cNvSpPr>
          <p:nvPr/>
        </p:nvSpPr>
        <p:spPr bwMode="auto">
          <a:xfrm>
            <a:off x="4953000" y="38862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33" name="Text Box 25"/>
          <p:cNvSpPr txBox="1">
            <a:spLocks noChangeArrowheads="1"/>
          </p:cNvSpPr>
          <p:nvPr/>
        </p:nvSpPr>
        <p:spPr bwMode="auto">
          <a:xfrm>
            <a:off x="2057400" y="2590801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8634" name="Text Box 26"/>
          <p:cNvSpPr txBox="1">
            <a:spLocks noChangeArrowheads="1"/>
          </p:cNvSpPr>
          <p:nvPr/>
        </p:nvSpPr>
        <p:spPr bwMode="auto">
          <a:xfrm>
            <a:off x="3200400" y="-18415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/>
          </a:p>
        </p:txBody>
      </p:sp>
      <p:sp>
        <p:nvSpPr>
          <p:cNvPr id="68635" name="Oval 27"/>
          <p:cNvSpPr>
            <a:spLocks noChangeArrowheads="1"/>
          </p:cNvSpPr>
          <p:nvPr/>
        </p:nvSpPr>
        <p:spPr bwMode="auto">
          <a:xfrm>
            <a:off x="6400800" y="2362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93019685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Oval 2"/>
          <p:cNvSpPr>
            <a:spLocks noChangeArrowheads="1"/>
          </p:cNvSpPr>
          <p:nvPr/>
        </p:nvSpPr>
        <p:spPr bwMode="auto">
          <a:xfrm>
            <a:off x="5410200" y="1371600"/>
            <a:ext cx="457200" cy="457200"/>
          </a:xfrm>
          <a:prstGeom prst="ellipse">
            <a:avLst/>
          </a:prstGeom>
          <a:noFill/>
          <a:ln w="9525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2</a:t>
            </a:r>
          </a:p>
        </p:txBody>
      </p:sp>
      <p:sp>
        <p:nvSpPr>
          <p:cNvPr id="69635" name="Oval 3"/>
          <p:cNvSpPr>
            <a:spLocks noChangeArrowheads="1"/>
          </p:cNvSpPr>
          <p:nvPr/>
        </p:nvSpPr>
        <p:spPr bwMode="auto">
          <a:xfrm>
            <a:off x="4343400" y="2286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4</a:t>
            </a:r>
          </a:p>
        </p:txBody>
      </p:sp>
      <p:sp>
        <p:nvSpPr>
          <p:cNvPr id="69636" name="Oval 4"/>
          <p:cNvSpPr>
            <a:spLocks noChangeArrowheads="1"/>
          </p:cNvSpPr>
          <p:nvPr/>
        </p:nvSpPr>
        <p:spPr bwMode="auto">
          <a:xfrm>
            <a:off x="5867400" y="3352800"/>
            <a:ext cx="457200" cy="457200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9637" name="Oval 5"/>
          <p:cNvSpPr>
            <a:spLocks noChangeArrowheads="1"/>
          </p:cNvSpPr>
          <p:nvPr/>
        </p:nvSpPr>
        <p:spPr bwMode="auto">
          <a:xfrm>
            <a:off x="3429000" y="3429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9638" name="Oval 6"/>
          <p:cNvSpPr>
            <a:spLocks noChangeArrowheads="1"/>
          </p:cNvSpPr>
          <p:nvPr/>
        </p:nvSpPr>
        <p:spPr bwMode="auto">
          <a:xfrm>
            <a:off x="4724400" y="3429000"/>
            <a:ext cx="457200" cy="457200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7</a:t>
            </a:r>
          </a:p>
        </p:txBody>
      </p:sp>
      <p:sp>
        <p:nvSpPr>
          <p:cNvPr id="69639" name="Oval 7"/>
          <p:cNvSpPr>
            <a:spLocks noChangeArrowheads="1"/>
          </p:cNvSpPr>
          <p:nvPr/>
        </p:nvSpPr>
        <p:spPr bwMode="auto">
          <a:xfrm>
            <a:off x="7010400" y="3352800"/>
            <a:ext cx="457200" cy="457200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9</a:t>
            </a:r>
          </a:p>
        </p:txBody>
      </p:sp>
      <p:sp>
        <p:nvSpPr>
          <p:cNvPr id="69640" name="Oval 8"/>
          <p:cNvSpPr>
            <a:spLocks noChangeArrowheads="1"/>
          </p:cNvSpPr>
          <p:nvPr/>
        </p:nvSpPr>
        <p:spPr bwMode="auto">
          <a:xfrm>
            <a:off x="2590800" y="4724400"/>
            <a:ext cx="457200" cy="457200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9641" name="Oval 9"/>
          <p:cNvSpPr>
            <a:spLocks noChangeArrowheads="1"/>
          </p:cNvSpPr>
          <p:nvPr/>
        </p:nvSpPr>
        <p:spPr bwMode="auto">
          <a:xfrm>
            <a:off x="3657600" y="4724400"/>
            <a:ext cx="457200" cy="457200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9642" name="Oval 10"/>
          <p:cNvSpPr>
            <a:spLocks noChangeArrowheads="1"/>
          </p:cNvSpPr>
          <p:nvPr/>
        </p:nvSpPr>
        <p:spPr bwMode="auto">
          <a:xfrm>
            <a:off x="4724400" y="4724400"/>
            <a:ext cx="457200" cy="457200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16</a:t>
            </a:r>
          </a:p>
        </p:txBody>
      </p:sp>
      <p:sp>
        <p:nvSpPr>
          <p:cNvPr id="69643" name="Text Box 11"/>
          <p:cNvSpPr txBox="1">
            <a:spLocks noChangeArrowheads="1"/>
          </p:cNvSpPr>
          <p:nvPr/>
        </p:nvSpPr>
        <p:spPr bwMode="auto">
          <a:xfrm>
            <a:off x="3200400" y="1371601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/>
          </a:p>
        </p:txBody>
      </p:sp>
      <p:sp>
        <p:nvSpPr>
          <p:cNvPr id="69644" name="Text Box 12"/>
          <p:cNvSpPr txBox="1">
            <a:spLocks noChangeArrowheads="1"/>
          </p:cNvSpPr>
          <p:nvPr/>
        </p:nvSpPr>
        <p:spPr bwMode="auto">
          <a:xfrm>
            <a:off x="3505200" y="35052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1</a:t>
            </a:r>
          </a:p>
        </p:txBody>
      </p:sp>
      <p:sp>
        <p:nvSpPr>
          <p:cNvPr id="69645" name="Text Box 13"/>
          <p:cNvSpPr txBox="1">
            <a:spLocks noChangeArrowheads="1"/>
          </p:cNvSpPr>
          <p:nvPr/>
        </p:nvSpPr>
        <p:spPr bwMode="auto">
          <a:xfrm>
            <a:off x="5943600" y="34290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8</a:t>
            </a:r>
          </a:p>
        </p:txBody>
      </p:sp>
      <p:sp>
        <p:nvSpPr>
          <p:cNvPr id="69646" name="Text Box 14"/>
          <p:cNvSpPr txBox="1">
            <a:spLocks noChangeArrowheads="1"/>
          </p:cNvSpPr>
          <p:nvPr/>
        </p:nvSpPr>
        <p:spPr bwMode="auto">
          <a:xfrm>
            <a:off x="2590800" y="4800601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10</a:t>
            </a:r>
          </a:p>
        </p:txBody>
      </p:sp>
      <p:sp>
        <p:nvSpPr>
          <p:cNvPr id="69647" name="Text Box 15"/>
          <p:cNvSpPr txBox="1">
            <a:spLocks noChangeArrowheads="1"/>
          </p:cNvSpPr>
          <p:nvPr/>
        </p:nvSpPr>
        <p:spPr bwMode="auto">
          <a:xfrm>
            <a:off x="3657600" y="4724401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14</a:t>
            </a:r>
          </a:p>
        </p:txBody>
      </p:sp>
      <p:sp>
        <p:nvSpPr>
          <p:cNvPr id="69648" name="Line 16"/>
          <p:cNvSpPr>
            <a:spLocks noChangeShapeType="1"/>
          </p:cNvSpPr>
          <p:nvPr/>
        </p:nvSpPr>
        <p:spPr bwMode="auto">
          <a:xfrm flipH="1">
            <a:off x="4724400" y="16764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9" name="Line 17"/>
          <p:cNvSpPr>
            <a:spLocks noChangeShapeType="1"/>
          </p:cNvSpPr>
          <p:nvPr/>
        </p:nvSpPr>
        <p:spPr bwMode="auto">
          <a:xfrm>
            <a:off x="5791200" y="17526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0" name="Line 18"/>
          <p:cNvSpPr>
            <a:spLocks noChangeShapeType="1"/>
          </p:cNvSpPr>
          <p:nvPr/>
        </p:nvSpPr>
        <p:spPr bwMode="auto">
          <a:xfrm flipH="1">
            <a:off x="3810000" y="2667000"/>
            <a:ext cx="609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1" name="Line 19"/>
          <p:cNvSpPr>
            <a:spLocks noChangeShapeType="1"/>
          </p:cNvSpPr>
          <p:nvPr/>
        </p:nvSpPr>
        <p:spPr bwMode="auto">
          <a:xfrm>
            <a:off x="4648200" y="2743200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2" name="Line 20"/>
          <p:cNvSpPr>
            <a:spLocks noChangeShapeType="1"/>
          </p:cNvSpPr>
          <p:nvPr/>
        </p:nvSpPr>
        <p:spPr bwMode="auto">
          <a:xfrm flipH="1">
            <a:off x="6172200" y="28194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3" name="Line 21"/>
          <p:cNvSpPr>
            <a:spLocks noChangeShapeType="1"/>
          </p:cNvSpPr>
          <p:nvPr/>
        </p:nvSpPr>
        <p:spPr bwMode="auto">
          <a:xfrm>
            <a:off x="6781800" y="28194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4" name="Line 22"/>
          <p:cNvSpPr>
            <a:spLocks noChangeShapeType="1"/>
          </p:cNvSpPr>
          <p:nvPr/>
        </p:nvSpPr>
        <p:spPr bwMode="auto">
          <a:xfrm flipH="1">
            <a:off x="2895600" y="3810000"/>
            <a:ext cx="609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5" name="Line 23"/>
          <p:cNvSpPr>
            <a:spLocks noChangeShapeType="1"/>
          </p:cNvSpPr>
          <p:nvPr/>
        </p:nvSpPr>
        <p:spPr bwMode="auto">
          <a:xfrm>
            <a:off x="3733800" y="3886200"/>
            <a:ext cx="152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6" name="Line 24"/>
          <p:cNvSpPr>
            <a:spLocks noChangeShapeType="1"/>
          </p:cNvSpPr>
          <p:nvPr/>
        </p:nvSpPr>
        <p:spPr bwMode="auto">
          <a:xfrm>
            <a:off x="4953000" y="38862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7" name="Text Box 25"/>
          <p:cNvSpPr txBox="1">
            <a:spLocks noChangeArrowheads="1"/>
          </p:cNvSpPr>
          <p:nvPr/>
        </p:nvSpPr>
        <p:spPr bwMode="auto">
          <a:xfrm>
            <a:off x="2057400" y="2590801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9658" name="Text Box 26"/>
          <p:cNvSpPr txBox="1">
            <a:spLocks noChangeArrowheads="1"/>
          </p:cNvSpPr>
          <p:nvPr/>
        </p:nvSpPr>
        <p:spPr bwMode="auto">
          <a:xfrm>
            <a:off x="3200400" y="-18415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/>
          </a:p>
        </p:txBody>
      </p:sp>
      <p:sp>
        <p:nvSpPr>
          <p:cNvPr id="69659" name="Oval 27"/>
          <p:cNvSpPr>
            <a:spLocks noChangeArrowheads="1"/>
          </p:cNvSpPr>
          <p:nvPr/>
        </p:nvSpPr>
        <p:spPr bwMode="auto">
          <a:xfrm>
            <a:off x="6400800" y="2362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90563434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Oval 2"/>
          <p:cNvSpPr>
            <a:spLocks noChangeArrowheads="1"/>
          </p:cNvSpPr>
          <p:nvPr/>
        </p:nvSpPr>
        <p:spPr bwMode="auto">
          <a:xfrm>
            <a:off x="5410200" y="1371600"/>
            <a:ext cx="457200" cy="457200"/>
          </a:xfrm>
          <a:prstGeom prst="ellipse">
            <a:avLst/>
          </a:prstGeom>
          <a:noFill/>
          <a:ln w="9525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4</a:t>
            </a:r>
          </a:p>
        </p:txBody>
      </p:sp>
      <p:sp>
        <p:nvSpPr>
          <p:cNvPr id="70659" name="Oval 3"/>
          <p:cNvSpPr>
            <a:spLocks noChangeArrowheads="1"/>
          </p:cNvSpPr>
          <p:nvPr/>
        </p:nvSpPr>
        <p:spPr bwMode="auto">
          <a:xfrm>
            <a:off x="4343400" y="2286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2</a:t>
            </a:r>
          </a:p>
        </p:txBody>
      </p:sp>
      <p:sp>
        <p:nvSpPr>
          <p:cNvPr id="70660" name="Oval 4"/>
          <p:cNvSpPr>
            <a:spLocks noChangeArrowheads="1"/>
          </p:cNvSpPr>
          <p:nvPr/>
        </p:nvSpPr>
        <p:spPr bwMode="auto">
          <a:xfrm>
            <a:off x="5867400" y="3352800"/>
            <a:ext cx="457200" cy="457200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0661" name="Oval 5"/>
          <p:cNvSpPr>
            <a:spLocks noChangeArrowheads="1"/>
          </p:cNvSpPr>
          <p:nvPr/>
        </p:nvSpPr>
        <p:spPr bwMode="auto">
          <a:xfrm>
            <a:off x="3429000" y="3429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0662" name="Oval 6"/>
          <p:cNvSpPr>
            <a:spLocks noChangeArrowheads="1"/>
          </p:cNvSpPr>
          <p:nvPr/>
        </p:nvSpPr>
        <p:spPr bwMode="auto">
          <a:xfrm>
            <a:off x="4724400" y="3429000"/>
            <a:ext cx="457200" cy="457200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7</a:t>
            </a:r>
          </a:p>
        </p:txBody>
      </p:sp>
      <p:sp>
        <p:nvSpPr>
          <p:cNvPr id="70663" name="Oval 7"/>
          <p:cNvSpPr>
            <a:spLocks noChangeArrowheads="1"/>
          </p:cNvSpPr>
          <p:nvPr/>
        </p:nvSpPr>
        <p:spPr bwMode="auto">
          <a:xfrm>
            <a:off x="7010400" y="3352800"/>
            <a:ext cx="457200" cy="457200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9</a:t>
            </a:r>
          </a:p>
        </p:txBody>
      </p:sp>
      <p:sp>
        <p:nvSpPr>
          <p:cNvPr id="70664" name="Oval 8"/>
          <p:cNvSpPr>
            <a:spLocks noChangeArrowheads="1"/>
          </p:cNvSpPr>
          <p:nvPr/>
        </p:nvSpPr>
        <p:spPr bwMode="auto">
          <a:xfrm>
            <a:off x="2590800" y="4724400"/>
            <a:ext cx="457200" cy="457200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0665" name="Oval 9"/>
          <p:cNvSpPr>
            <a:spLocks noChangeArrowheads="1"/>
          </p:cNvSpPr>
          <p:nvPr/>
        </p:nvSpPr>
        <p:spPr bwMode="auto">
          <a:xfrm>
            <a:off x="3657600" y="4724400"/>
            <a:ext cx="457200" cy="457200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0666" name="Oval 10"/>
          <p:cNvSpPr>
            <a:spLocks noChangeArrowheads="1"/>
          </p:cNvSpPr>
          <p:nvPr/>
        </p:nvSpPr>
        <p:spPr bwMode="auto">
          <a:xfrm>
            <a:off x="4724400" y="4724400"/>
            <a:ext cx="457200" cy="457200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16</a:t>
            </a:r>
          </a:p>
        </p:txBody>
      </p:sp>
      <p:sp>
        <p:nvSpPr>
          <p:cNvPr id="70667" name="Text Box 11"/>
          <p:cNvSpPr txBox="1">
            <a:spLocks noChangeArrowheads="1"/>
          </p:cNvSpPr>
          <p:nvPr/>
        </p:nvSpPr>
        <p:spPr bwMode="auto">
          <a:xfrm>
            <a:off x="3200400" y="1371601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/>
          </a:p>
        </p:txBody>
      </p:sp>
      <p:sp>
        <p:nvSpPr>
          <p:cNvPr id="70668" name="Text Box 12"/>
          <p:cNvSpPr txBox="1">
            <a:spLocks noChangeArrowheads="1"/>
          </p:cNvSpPr>
          <p:nvPr/>
        </p:nvSpPr>
        <p:spPr bwMode="auto">
          <a:xfrm>
            <a:off x="3505200" y="35052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1</a:t>
            </a:r>
          </a:p>
        </p:txBody>
      </p:sp>
      <p:sp>
        <p:nvSpPr>
          <p:cNvPr id="70669" name="Text Box 13"/>
          <p:cNvSpPr txBox="1">
            <a:spLocks noChangeArrowheads="1"/>
          </p:cNvSpPr>
          <p:nvPr/>
        </p:nvSpPr>
        <p:spPr bwMode="auto">
          <a:xfrm>
            <a:off x="5943600" y="34290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8</a:t>
            </a:r>
          </a:p>
        </p:txBody>
      </p:sp>
      <p:sp>
        <p:nvSpPr>
          <p:cNvPr id="70670" name="Text Box 14"/>
          <p:cNvSpPr txBox="1">
            <a:spLocks noChangeArrowheads="1"/>
          </p:cNvSpPr>
          <p:nvPr/>
        </p:nvSpPr>
        <p:spPr bwMode="auto">
          <a:xfrm>
            <a:off x="2590800" y="4800601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10</a:t>
            </a:r>
          </a:p>
        </p:txBody>
      </p:sp>
      <p:sp>
        <p:nvSpPr>
          <p:cNvPr id="70671" name="Text Box 15"/>
          <p:cNvSpPr txBox="1">
            <a:spLocks noChangeArrowheads="1"/>
          </p:cNvSpPr>
          <p:nvPr/>
        </p:nvSpPr>
        <p:spPr bwMode="auto">
          <a:xfrm>
            <a:off x="3657600" y="4724401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14</a:t>
            </a:r>
          </a:p>
        </p:txBody>
      </p:sp>
      <p:sp>
        <p:nvSpPr>
          <p:cNvPr id="70672" name="Line 16"/>
          <p:cNvSpPr>
            <a:spLocks noChangeShapeType="1"/>
          </p:cNvSpPr>
          <p:nvPr/>
        </p:nvSpPr>
        <p:spPr bwMode="auto">
          <a:xfrm flipH="1">
            <a:off x="4724400" y="16764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73" name="Line 17"/>
          <p:cNvSpPr>
            <a:spLocks noChangeShapeType="1"/>
          </p:cNvSpPr>
          <p:nvPr/>
        </p:nvSpPr>
        <p:spPr bwMode="auto">
          <a:xfrm>
            <a:off x="5791200" y="17526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74" name="Line 18"/>
          <p:cNvSpPr>
            <a:spLocks noChangeShapeType="1"/>
          </p:cNvSpPr>
          <p:nvPr/>
        </p:nvSpPr>
        <p:spPr bwMode="auto">
          <a:xfrm flipH="1">
            <a:off x="3810000" y="2667000"/>
            <a:ext cx="609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75" name="Line 19"/>
          <p:cNvSpPr>
            <a:spLocks noChangeShapeType="1"/>
          </p:cNvSpPr>
          <p:nvPr/>
        </p:nvSpPr>
        <p:spPr bwMode="auto">
          <a:xfrm>
            <a:off x="4648200" y="2743200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76" name="Line 20"/>
          <p:cNvSpPr>
            <a:spLocks noChangeShapeType="1"/>
          </p:cNvSpPr>
          <p:nvPr/>
        </p:nvSpPr>
        <p:spPr bwMode="auto">
          <a:xfrm flipH="1">
            <a:off x="6172200" y="28194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77" name="Line 21"/>
          <p:cNvSpPr>
            <a:spLocks noChangeShapeType="1"/>
          </p:cNvSpPr>
          <p:nvPr/>
        </p:nvSpPr>
        <p:spPr bwMode="auto">
          <a:xfrm>
            <a:off x="6781800" y="28194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78" name="Line 22"/>
          <p:cNvSpPr>
            <a:spLocks noChangeShapeType="1"/>
          </p:cNvSpPr>
          <p:nvPr/>
        </p:nvSpPr>
        <p:spPr bwMode="auto">
          <a:xfrm flipH="1">
            <a:off x="2895600" y="3810000"/>
            <a:ext cx="609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79" name="Line 23"/>
          <p:cNvSpPr>
            <a:spLocks noChangeShapeType="1"/>
          </p:cNvSpPr>
          <p:nvPr/>
        </p:nvSpPr>
        <p:spPr bwMode="auto">
          <a:xfrm>
            <a:off x="3733800" y="3886200"/>
            <a:ext cx="152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80" name="Line 24"/>
          <p:cNvSpPr>
            <a:spLocks noChangeShapeType="1"/>
          </p:cNvSpPr>
          <p:nvPr/>
        </p:nvSpPr>
        <p:spPr bwMode="auto">
          <a:xfrm>
            <a:off x="4953000" y="38862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81" name="Text Box 25"/>
          <p:cNvSpPr txBox="1">
            <a:spLocks noChangeArrowheads="1"/>
          </p:cNvSpPr>
          <p:nvPr/>
        </p:nvSpPr>
        <p:spPr bwMode="auto">
          <a:xfrm>
            <a:off x="2057400" y="2590801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0682" name="Text Box 26"/>
          <p:cNvSpPr txBox="1">
            <a:spLocks noChangeArrowheads="1"/>
          </p:cNvSpPr>
          <p:nvPr/>
        </p:nvSpPr>
        <p:spPr bwMode="auto">
          <a:xfrm>
            <a:off x="3200400" y="-18415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/>
          </a:p>
        </p:txBody>
      </p:sp>
      <p:sp>
        <p:nvSpPr>
          <p:cNvPr id="70683" name="Oval 27"/>
          <p:cNvSpPr>
            <a:spLocks noChangeArrowheads="1"/>
          </p:cNvSpPr>
          <p:nvPr/>
        </p:nvSpPr>
        <p:spPr bwMode="auto">
          <a:xfrm>
            <a:off x="6400800" y="2362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2660981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Oval 2"/>
          <p:cNvSpPr>
            <a:spLocks noChangeArrowheads="1"/>
          </p:cNvSpPr>
          <p:nvPr/>
        </p:nvSpPr>
        <p:spPr bwMode="auto">
          <a:xfrm>
            <a:off x="5410200" y="1371600"/>
            <a:ext cx="457200" cy="457200"/>
          </a:xfrm>
          <a:prstGeom prst="ellipse">
            <a:avLst/>
          </a:prstGeom>
          <a:noFill/>
          <a:ln w="9525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1</a:t>
            </a:r>
          </a:p>
        </p:txBody>
      </p:sp>
      <p:sp>
        <p:nvSpPr>
          <p:cNvPr id="71683" name="Oval 3"/>
          <p:cNvSpPr>
            <a:spLocks noChangeArrowheads="1"/>
          </p:cNvSpPr>
          <p:nvPr/>
        </p:nvSpPr>
        <p:spPr bwMode="auto">
          <a:xfrm>
            <a:off x="4343400" y="2286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2</a:t>
            </a:r>
          </a:p>
        </p:txBody>
      </p:sp>
      <p:sp>
        <p:nvSpPr>
          <p:cNvPr id="71684" name="Oval 4"/>
          <p:cNvSpPr>
            <a:spLocks noChangeArrowheads="1"/>
          </p:cNvSpPr>
          <p:nvPr/>
        </p:nvSpPr>
        <p:spPr bwMode="auto">
          <a:xfrm>
            <a:off x="5867400" y="3352800"/>
            <a:ext cx="457200" cy="457200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685" name="Oval 5"/>
          <p:cNvSpPr>
            <a:spLocks noChangeArrowheads="1"/>
          </p:cNvSpPr>
          <p:nvPr/>
        </p:nvSpPr>
        <p:spPr bwMode="auto">
          <a:xfrm>
            <a:off x="3429000" y="3429000"/>
            <a:ext cx="457200" cy="457200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686" name="Oval 6"/>
          <p:cNvSpPr>
            <a:spLocks noChangeArrowheads="1"/>
          </p:cNvSpPr>
          <p:nvPr/>
        </p:nvSpPr>
        <p:spPr bwMode="auto">
          <a:xfrm>
            <a:off x="4724400" y="3429000"/>
            <a:ext cx="457200" cy="457200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7</a:t>
            </a:r>
          </a:p>
        </p:txBody>
      </p:sp>
      <p:sp>
        <p:nvSpPr>
          <p:cNvPr id="71687" name="Oval 7"/>
          <p:cNvSpPr>
            <a:spLocks noChangeArrowheads="1"/>
          </p:cNvSpPr>
          <p:nvPr/>
        </p:nvSpPr>
        <p:spPr bwMode="auto">
          <a:xfrm>
            <a:off x="7010400" y="3352800"/>
            <a:ext cx="457200" cy="457200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9</a:t>
            </a:r>
          </a:p>
        </p:txBody>
      </p:sp>
      <p:sp>
        <p:nvSpPr>
          <p:cNvPr id="71688" name="Oval 8"/>
          <p:cNvSpPr>
            <a:spLocks noChangeArrowheads="1"/>
          </p:cNvSpPr>
          <p:nvPr/>
        </p:nvSpPr>
        <p:spPr bwMode="auto">
          <a:xfrm>
            <a:off x="2590800" y="4724400"/>
            <a:ext cx="457200" cy="457200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689" name="Oval 9"/>
          <p:cNvSpPr>
            <a:spLocks noChangeArrowheads="1"/>
          </p:cNvSpPr>
          <p:nvPr/>
        </p:nvSpPr>
        <p:spPr bwMode="auto">
          <a:xfrm>
            <a:off x="3657600" y="4724400"/>
            <a:ext cx="457200" cy="457200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690" name="Oval 10"/>
          <p:cNvSpPr>
            <a:spLocks noChangeArrowheads="1"/>
          </p:cNvSpPr>
          <p:nvPr/>
        </p:nvSpPr>
        <p:spPr bwMode="auto">
          <a:xfrm>
            <a:off x="4724400" y="4724400"/>
            <a:ext cx="457200" cy="457200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16</a:t>
            </a:r>
          </a:p>
        </p:txBody>
      </p:sp>
      <p:sp>
        <p:nvSpPr>
          <p:cNvPr id="71691" name="Text Box 11"/>
          <p:cNvSpPr txBox="1">
            <a:spLocks noChangeArrowheads="1"/>
          </p:cNvSpPr>
          <p:nvPr/>
        </p:nvSpPr>
        <p:spPr bwMode="auto">
          <a:xfrm>
            <a:off x="3200400" y="1371601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/>
          </a:p>
        </p:txBody>
      </p:sp>
      <p:sp>
        <p:nvSpPr>
          <p:cNvPr id="71692" name="Text Box 12"/>
          <p:cNvSpPr txBox="1">
            <a:spLocks noChangeArrowheads="1"/>
          </p:cNvSpPr>
          <p:nvPr/>
        </p:nvSpPr>
        <p:spPr bwMode="auto">
          <a:xfrm>
            <a:off x="3505200" y="34290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4</a:t>
            </a:r>
          </a:p>
        </p:txBody>
      </p:sp>
      <p:sp>
        <p:nvSpPr>
          <p:cNvPr id="71693" name="Text Box 13"/>
          <p:cNvSpPr txBox="1">
            <a:spLocks noChangeArrowheads="1"/>
          </p:cNvSpPr>
          <p:nvPr/>
        </p:nvSpPr>
        <p:spPr bwMode="auto">
          <a:xfrm>
            <a:off x="5943600" y="34290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8</a:t>
            </a:r>
          </a:p>
        </p:txBody>
      </p:sp>
      <p:sp>
        <p:nvSpPr>
          <p:cNvPr id="71694" name="Text Box 14"/>
          <p:cNvSpPr txBox="1">
            <a:spLocks noChangeArrowheads="1"/>
          </p:cNvSpPr>
          <p:nvPr/>
        </p:nvSpPr>
        <p:spPr bwMode="auto">
          <a:xfrm>
            <a:off x="2590800" y="4800601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10</a:t>
            </a:r>
          </a:p>
        </p:txBody>
      </p:sp>
      <p:sp>
        <p:nvSpPr>
          <p:cNvPr id="71695" name="Text Box 15"/>
          <p:cNvSpPr txBox="1">
            <a:spLocks noChangeArrowheads="1"/>
          </p:cNvSpPr>
          <p:nvPr/>
        </p:nvSpPr>
        <p:spPr bwMode="auto">
          <a:xfrm>
            <a:off x="3657600" y="4724401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14</a:t>
            </a:r>
          </a:p>
        </p:txBody>
      </p:sp>
      <p:sp>
        <p:nvSpPr>
          <p:cNvPr id="71696" name="Line 16"/>
          <p:cNvSpPr>
            <a:spLocks noChangeShapeType="1"/>
          </p:cNvSpPr>
          <p:nvPr/>
        </p:nvSpPr>
        <p:spPr bwMode="auto">
          <a:xfrm flipH="1">
            <a:off x="4724400" y="16764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697" name="Line 17"/>
          <p:cNvSpPr>
            <a:spLocks noChangeShapeType="1"/>
          </p:cNvSpPr>
          <p:nvPr/>
        </p:nvSpPr>
        <p:spPr bwMode="auto">
          <a:xfrm>
            <a:off x="5791200" y="17526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698" name="Line 18"/>
          <p:cNvSpPr>
            <a:spLocks noChangeShapeType="1"/>
          </p:cNvSpPr>
          <p:nvPr/>
        </p:nvSpPr>
        <p:spPr bwMode="auto">
          <a:xfrm flipH="1">
            <a:off x="3810000" y="2667000"/>
            <a:ext cx="609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699" name="Line 19"/>
          <p:cNvSpPr>
            <a:spLocks noChangeShapeType="1"/>
          </p:cNvSpPr>
          <p:nvPr/>
        </p:nvSpPr>
        <p:spPr bwMode="auto">
          <a:xfrm>
            <a:off x="4648200" y="2743200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00" name="Line 20"/>
          <p:cNvSpPr>
            <a:spLocks noChangeShapeType="1"/>
          </p:cNvSpPr>
          <p:nvPr/>
        </p:nvSpPr>
        <p:spPr bwMode="auto">
          <a:xfrm flipH="1">
            <a:off x="6172200" y="28194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01" name="Line 21"/>
          <p:cNvSpPr>
            <a:spLocks noChangeShapeType="1"/>
          </p:cNvSpPr>
          <p:nvPr/>
        </p:nvSpPr>
        <p:spPr bwMode="auto">
          <a:xfrm>
            <a:off x="6781800" y="28194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02" name="Line 22"/>
          <p:cNvSpPr>
            <a:spLocks noChangeShapeType="1"/>
          </p:cNvSpPr>
          <p:nvPr/>
        </p:nvSpPr>
        <p:spPr bwMode="auto">
          <a:xfrm flipH="1">
            <a:off x="2895600" y="3810000"/>
            <a:ext cx="609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03" name="Line 23"/>
          <p:cNvSpPr>
            <a:spLocks noChangeShapeType="1"/>
          </p:cNvSpPr>
          <p:nvPr/>
        </p:nvSpPr>
        <p:spPr bwMode="auto">
          <a:xfrm>
            <a:off x="3733800" y="3886200"/>
            <a:ext cx="152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04" name="Line 24"/>
          <p:cNvSpPr>
            <a:spLocks noChangeShapeType="1"/>
          </p:cNvSpPr>
          <p:nvPr/>
        </p:nvSpPr>
        <p:spPr bwMode="auto">
          <a:xfrm>
            <a:off x="4953000" y="38862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05" name="Text Box 25"/>
          <p:cNvSpPr txBox="1">
            <a:spLocks noChangeArrowheads="1"/>
          </p:cNvSpPr>
          <p:nvPr/>
        </p:nvSpPr>
        <p:spPr bwMode="auto">
          <a:xfrm>
            <a:off x="2057400" y="2590801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706" name="Text Box 26"/>
          <p:cNvSpPr txBox="1">
            <a:spLocks noChangeArrowheads="1"/>
          </p:cNvSpPr>
          <p:nvPr/>
        </p:nvSpPr>
        <p:spPr bwMode="auto">
          <a:xfrm>
            <a:off x="3200400" y="-18415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/>
          </a:p>
        </p:txBody>
      </p:sp>
      <p:sp>
        <p:nvSpPr>
          <p:cNvPr id="71707" name="Oval 27"/>
          <p:cNvSpPr>
            <a:spLocks noChangeArrowheads="1"/>
          </p:cNvSpPr>
          <p:nvPr/>
        </p:nvSpPr>
        <p:spPr bwMode="auto">
          <a:xfrm>
            <a:off x="6400800" y="2362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34619457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Oval 2"/>
          <p:cNvSpPr>
            <a:spLocks noChangeArrowheads="1"/>
          </p:cNvSpPr>
          <p:nvPr/>
        </p:nvSpPr>
        <p:spPr bwMode="auto">
          <a:xfrm>
            <a:off x="5410200" y="1371600"/>
            <a:ext cx="457200" cy="457200"/>
          </a:xfrm>
          <a:prstGeom prst="ellipse">
            <a:avLst/>
          </a:prstGeom>
          <a:noFill/>
          <a:ln w="9525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3</a:t>
            </a:r>
          </a:p>
        </p:txBody>
      </p:sp>
      <p:sp>
        <p:nvSpPr>
          <p:cNvPr id="72707" name="Oval 3"/>
          <p:cNvSpPr>
            <a:spLocks noChangeArrowheads="1"/>
          </p:cNvSpPr>
          <p:nvPr/>
        </p:nvSpPr>
        <p:spPr bwMode="auto">
          <a:xfrm>
            <a:off x="4343400" y="2286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2</a:t>
            </a:r>
          </a:p>
        </p:txBody>
      </p:sp>
      <p:sp>
        <p:nvSpPr>
          <p:cNvPr id="72708" name="Oval 4"/>
          <p:cNvSpPr>
            <a:spLocks noChangeArrowheads="1"/>
          </p:cNvSpPr>
          <p:nvPr/>
        </p:nvSpPr>
        <p:spPr bwMode="auto">
          <a:xfrm>
            <a:off x="5867400" y="3352800"/>
            <a:ext cx="457200" cy="457200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2709" name="Oval 5"/>
          <p:cNvSpPr>
            <a:spLocks noChangeArrowheads="1"/>
          </p:cNvSpPr>
          <p:nvPr/>
        </p:nvSpPr>
        <p:spPr bwMode="auto">
          <a:xfrm>
            <a:off x="3429000" y="3429000"/>
            <a:ext cx="457200" cy="457200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2710" name="Oval 6"/>
          <p:cNvSpPr>
            <a:spLocks noChangeArrowheads="1"/>
          </p:cNvSpPr>
          <p:nvPr/>
        </p:nvSpPr>
        <p:spPr bwMode="auto">
          <a:xfrm>
            <a:off x="4724400" y="3429000"/>
            <a:ext cx="457200" cy="457200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7</a:t>
            </a:r>
          </a:p>
        </p:txBody>
      </p:sp>
      <p:sp>
        <p:nvSpPr>
          <p:cNvPr id="72711" name="Oval 7"/>
          <p:cNvSpPr>
            <a:spLocks noChangeArrowheads="1"/>
          </p:cNvSpPr>
          <p:nvPr/>
        </p:nvSpPr>
        <p:spPr bwMode="auto">
          <a:xfrm>
            <a:off x="7010400" y="3352800"/>
            <a:ext cx="457200" cy="457200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9</a:t>
            </a:r>
          </a:p>
        </p:txBody>
      </p:sp>
      <p:sp>
        <p:nvSpPr>
          <p:cNvPr id="72712" name="Oval 8"/>
          <p:cNvSpPr>
            <a:spLocks noChangeArrowheads="1"/>
          </p:cNvSpPr>
          <p:nvPr/>
        </p:nvSpPr>
        <p:spPr bwMode="auto">
          <a:xfrm>
            <a:off x="2590800" y="4724400"/>
            <a:ext cx="457200" cy="457200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2713" name="Oval 9"/>
          <p:cNvSpPr>
            <a:spLocks noChangeArrowheads="1"/>
          </p:cNvSpPr>
          <p:nvPr/>
        </p:nvSpPr>
        <p:spPr bwMode="auto">
          <a:xfrm>
            <a:off x="3657600" y="4724400"/>
            <a:ext cx="457200" cy="457200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2714" name="Oval 10"/>
          <p:cNvSpPr>
            <a:spLocks noChangeArrowheads="1"/>
          </p:cNvSpPr>
          <p:nvPr/>
        </p:nvSpPr>
        <p:spPr bwMode="auto">
          <a:xfrm>
            <a:off x="4724400" y="4724400"/>
            <a:ext cx="457200" cy="457200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16</a:t>
            </a:r>
          </a:p>
        </p:txBody>
      </p:sp>
      <p:sp>
        <p:nvSpPr>
          <p:cNvPr id="72715" name="Text Box 11"/>
          <p:cNvSpPr txBox="1">
            <a:spLocks noChangeArrowheads="1"/>
          </p:cNvSpPr>
          <p:nvPr/>
        </p:nvSpPr>
        <p:spPr bwMode="auto">
          <a:xfrm>
            <a:off x="3200400" y="1371601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/>
          </a:p>
        </p:txBody>
      </p:sp>
      <p:sp>
        <p:nvSpPr>
          <p:cNvPr id="72716" name="Text Box 12"/>
          <p:cNvSpPr txBox="1">
            <a:spLocks noChangeArrowheads="1"/>
          </p:cNvSpPr>
          <p:nvPr/>
        </p:nvSpPr>
        <p:spPr bwMode="auto">
          <a:xfrm>
            <a:off x="3505200" y="34290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4</a:t>
            </a:r>
          </a:p>
        </p:txBody>
      </p:sp>
      <p:sp>
        <p:nvSpPr>
          <p:cNvPr id="72717" name="Text Box 13"/>
          <p:cNvSpPr txBox="1">
            <a:spLocks noChangeArrowheads="1"/>
          </p:cNvSpPr>
          <p:nvPr/>
        </p:nvSpPr>
        <p:spPr bwMode="auto">
          <a:xfrm>
            <a:off x="5943600" y="34290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8</a:t>
            </a:r>
          </a:p>
        </p:txBody>
      </p:sp>
      <p:sp>
        <p:nvSpPr>
          <p:cNvPr id="72718" name="Text Box 14"/>
          <p:cNvSpPr txBox="1">
            <a:spLocks noChangeArrowheads="1"/>
          </p:cNvSpPr>
          <p:nvPr/>
        </p:nvSpPr>
        <p:spPr bwMode="auto">
          <a:xfrm>
            <a:off x="2590800" y="4800601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10</a:t>
            </a:r>
          </a:p>
        </p:txBody>
      </p:sp>
      <p:sp>
        <p:nvSpPr>
          <p:cNvPr id="72719" name="Text Box 15"/>
          <p:cNvSpPr txBox="1">
            <a:spLocks noChangeArrowheads="1"/>
          </p:cNvSpPr>
          <p:nvPr/>
        </p:nvSpPr>
        <p:spPr bwMode="auto">
          <a:xfrm>
            <a:off x="3657600" y="4724401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14</a:t>
            </a:r>
          </a:p>
        </p:txBody>
      </p:sp>
      <p:sp>
        <p:nvSpPr>
          <p:cNvPr id="72720" name="Line 16"/>
          <p:cNvSpPr>
            <a:spLocks noChangeShapeType="1"/>
          </p:cNvSpPr>
          <p:nvPr/>
        </p:nvSpPr>
        <p:spPr bwMode="auto">
          <a:xfrm flipH="1">
            <a:off x="4724400" y="16764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21" name="Line 17"/>
          <p:cNvSpPr>
            <a:spLocks noChangeShapeType="1"/>
          </p:cNvSpPr>
          <p:nvPr/>
        </p:nvSpPr>
        <p:spPr bwMode="auto">
          <a:xfrm>
            <a:off x="5791200" y="17526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22" name="Line 18"/>
          <p:cNvSpPr>
            <a:spLocks noChangeShapeType="1"/>
          </p:cNvSpPr>
          <p:nvPr/>
        </p:nvSpPr>
        <p:spPr bwMode="auto">
          <a:xfrm flipH="1">
            <a:off x="3810000" y="2667000"/>
            <a:ext cx="609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23" name="Line 19"/>
          <p:cNvSpPr>
            <a:spLocks noChangeShapeType="1"/>
          </p:cNvSpPr>
          <p:nvPr/>
        </p:nvSpPr>
        <p:spPr bwMode="auto">
          <a:xfrm>
            <a:off x="4648200" y="2743200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24" name="Line 20"/>
          <p:cNvSpPr>
            <a:spLocks noChangeShapeType="1"/>
          </p:cNvSpPr>
          <p:nvPr/>
        </p:nvSpPr>
        <p:spPr bwMode="auto">
          <a:xfrm flipH="1">
            <a:off x="6172200" y="28194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25" name="Line 21"/>
          <p:cNvSpPr>
            <a:spLocks noChangeShapeType="1"/>
          </p:cNvSpPr>
          <p:nvPr/>
        </p:nvSpPr>
        <p:spPr bwMode="auto">
          <a:xfrm>
            <a:off x="6781800" y="28194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26" name="Line 22"/>
          <p:cNvSpPr>
            <a:spLocks noChangeShapeType="1"/>
          </p:cNvSpPr>
          <p:nvPr/>
        </p:nvSpPr>
        <p:spPr bwMode="auto">
          <a:xfrm flipH="1">
            <a:off x="2895600" y="3810000"/>
            <a:ext cx="609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27" name="Line 23"/>
          <p:cNvSpPr>
            <a:spLocks noChangeShapeType="1"/>
          </p:cNvSpPr>
          <p:nvPr/>
        </p:nvSpPr>
        <p:spPr bwMode="auto">
          <a:xfrm>
            <a:off x="3733800" y="3886200"/>
            <a:ext cx="152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28" name="Line 24"/>
          <p:cNvSpPr>
            <a:spLocks noChangeShapeType="1"/>
          </p:cNvSpPr>
          <p:nvPr/>
        </p:nvSpPr>
        <p:spPr bwMode="auto">
          <a:xfrm>
            <a:off x="4953000" y="38862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29" name="Text Box 25"/>
          <p:cNvSpPr txBox="1">
            <a:spLocks noChangeArrowheads="1"/>
          </p:cNvSpPr>
          <p:nvPr/>
        </p:nvSpPr>
        <p:spPr bwMode="auto">
          <a:xfrm>
            <a:off x="2057400" y="2590801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2730" name="Text Box 26"/>
          <p:cNvSpPr txBox="1">
            <a:spLocks noChangeArrowheads="1"/>
          </p:cNvSpPr>
          <p:nvPr/>
        </p:nvSpPr>
        <p:spPr bwMode="auto">
          <a:xfrm>
            <a:off x="3200400" y="-18415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/>
          </a:p>
        </p:txBody>
      </p:sp>
      <p:sp>
        <p:nvSpPr>
          <p:cNvPr id="72731" name="Oval 27"/>
          <p:cNvSpPr>
            <a:spLocks noChangeArrowheads="1"/>
          </p:cNvSpPr>
          <p:nvPr/>
        </p:nvSpPr>
        <p:spPr bwMode="auto">
          <a:xfrm>
            <a:off x="6400800" y="2362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846940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Oval 2"/>
          <p:cNvSpPr>
            <a:spLocks noChangeArrowheads="1"/>
          </p:cNvSpPr>
          <p:nvPr/>
        </p:nvSpPr>
        <p:spPr bwMode="auto">
          <a:xfrm>
            <a:off x="5410200" y="1371600"/>
            <a:ext cx="457200" cy="457200"/>
          </a:xfrm>
          <a:prstGeom prst="ellipse">
            <a:avLst/>
          </a:prstGeom>
          <a:noFill/>
          <a:ln w="9525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1</a:t>
            </a:r>
          </a:p>
        </p:txBody>
      </p:sp>
      <p:sp>
        <p:nvSpPr>
          <p:cNvPr id="73731" name="Oval 3"/>
          <p:cNvSpPr>
            <a:spLocks noChangeArrowheads="1"/>
          </p:cNvSpPr>
          <p:nvPr/>
        </p:nvSpPr>
        <p:spPr bwMode="auto">
          <a:xfrm>
            <a:off x="4343400" y="2286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2</a:t>
            </a:r>
          </a:p>
        </p:txBody>
      </p:sp>
      <p:sp>
        <p:nvSpPr>
          <p:cNvPr id="73732" name="Oval 4"/>
          <p:cNvSpPr>
            <a:spLocks noChangeArrowheads="1"/>
          </p:cNvSpPr>
          <p:nvPr/>
        </p:nvSpPr>
        <p:spPr bwMode="auto">
          <a:xfrm>
            <a:off x="5867400" y="3352800"/>
            <a:ext cx="457200" cy="457200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3733" name="Oval 5"/>
          <p:cNvSpPr>
            <a:spLocks noChangeArrowheads="1"/>
          </p:cNvSpPr>
          <p:nvPr/>
        </p:nvSpPr>
        <p:spPr bwMode="auto">
          <a:xfrm>
            <a:off x="3429000" y="3429000"/>
            <a:ext cx="457200" cy="457200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3734" name="Oval 6"/>
          <p:cNvSpPr>
            <a:spLocks noChangeArrowheads="1"/>
          </p:cNvSpPr>
          <p:nvPr/>
        </p:nvSpPr>
        <p:spPr bwMode="auto">
          <a:xfrm>
            <a:off x="4724400" y="3429000"/>
            <a:ext cx="457200" cy="457200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7</a:t>
            </a:r>
          </a:p>
        </p:txBody>
      </p:sp>
      <p:sp>
        <p:nvSpPr>
          <p:cNvPr id="73735" name="Oval 7"/>
          <p:cNvSpPr>
            <a:spLocks noChangeArrowheads="1"/>
          </p:cNvSpPr>
          <p:nvPr/>
        </p:nvSpPr>
        <p:spPr bwMode="auto">
          <a:xfrm>
            <a:off x="7010400" y="3352800"/>
            <a:ext cx="457200" cy="457200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9</a:t>
            </a:r>
          </a:p>
        </p:txBody>
      </p:sp>
      <p:sp>
        <p:nvSpPr>
          <p:cNvPr id="73736" name="Oval 8"/>
          <p:cNvSpPr>
            <a:spLocks noChangeArrowheads="1"/>
          </p:cNvSpPr>
          <p:nvPr/>
        </p:nvSpPr>
        <p:spPr bwMode="auto">
          <a:xfrm>
            <a:off x="2590800" y="4724400"/>
            <a:ext cx="457200" cy="457200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3737" name="Oval 9"/>
          <p:cNvSpPr>
            <a:spLocks noChangeArrowheads="1"/>
          </p:cNvSpPr>
          <p:nvPr/>
        </p:nvSpPr>
        <p:spPr bwMode="auto">
          <a:xfrm>
            <a:off x="3657600" y="4724400"/>
            <a:ext cx="457200" cy="457200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3738" name="Oval 10"/>
          <p:cNvSpPr>
            <a:spLocks noChangeArrowheads="1"/>
          </p:cNvSpPr>
          <p:nvPr/>
        </p:nvSpPr>
        <p:spPr bwMode="auto">
          <a:xfrm>
            <a:off x="4724400" y="4724400"/>
            <a:ext cx="457200" cy="457200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16</a:t>
            </a:r>
          </a:p>
        </p:txBody>
      </p:sp>
      <p:sp>
        <p:nvSpPr>
          <p:cNvPr id="73739" name="Text Box 11"/>
          <p:cNvSpPr txBox="1">
            <a:spLocks noChangeArrowheads="1"/>
          </p:cNvSpPr>
          <p:nvPr/>
        </p:nvSpPr>
        <p:spPr bwMode="auto">
          <a:xfrm>
            <a:off x="3200400" y="1371601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/>
          </a:p>
        </p:txBody>
      </p:sp>
      <p:sp>
        <p:nvSpPr>
          <p:cNvPr id="73740" name="Text Box 12"/>
          <p:cNvSpPr txBox="1">
            <a:spLocks noChangeArrowheads="1"/>
          </p:cNvSpPr>
          <p:nvPr/>
        </p:nvSpPr>
        <p:spPr bwMode="auto">
          <a:xfrm>
            <a:off x="3505200" y="34290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4</a:t>
            </a:r>
          </a:p>
        </p:txBody>
      </p:sp>
      <p:sp>
        <p:nvSpPr>
          <p:cNvPr id="73741" name="Text Box 13"/>
          <p:cNvSpPr txBox="1">
            <a:spLocks noChangeArrowheads="1"/>
          </p:cNvSpPr>
          <p:nvPr/>
        </p:nvSpPr>
        <p:spPr bwMode="auto">
          <a:xfrm>
            <a:off x="5943600" y="34290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8</a:t>
            </a:r>
          </a:p>
        </p:txBody>
      </p:sp>
      <p:sp>
        <p:nvSpPr>
          <p:cNvPr id="73742" name="Text Box 14"/>
          <p:cNvSpPr txBox="1">
            <a:spLocks noChangeArrowheads="1"/>
          </p:cNvSpPr>
          <p:nvPr/>
        </p:nvSpPr>
        <p:spPr bwMode="auto">
          <a:xfrm>
            <a:off x="2590800" y="4800601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10</a:t>
            </a:r>
          </a:p>
        </p:txBody>
      </p:sp>
      <p:sp>
        <p:nvSpPr>
          <p:cNvPr id="73743" name="Text Box 15"/>
          <p:cNvSpPr txBox="1">
            <a:spLocks noChangeArrowheads="1"/>
          </p:cNvSpPr>
          <p:nvPr/>
        </p:nvSpPr>
        <p:spPr bwMode="auto">
          <a:xfrm>
            <a:off x="3657600" y="4724401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14</a:t>
            </a:r>
          </a:p>
        </p:txBody>
      </p:sp>
      <p:sp>
        <p:nvSpPr>
          <p:cNvPr id="73744" name="Line 16"/>
          <p:cNvSpPr>
            <a:spLocks noChangeShapeType="1"/>
          </p:cNvSpPr>
          <p:nvPr/>
        </p:nvSpPr>
        <p:spPr bwMode="auto">
          <a:xfrm flipH="1">
            <a:off x="4724400" y="16764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45" name="Line 17"/>
          <p:cNvSpPr>
            <a:spLocks noChangeShapeType="1"/>
          </p:cNvSpPr>
          <p:nvPr/>
        </p:nvSpPr>
        <p:spPr bwMode="auto">
          <a:xfrm>
            <a:off x="5791200" y="17526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46" name="Line 18"/>
          <p:cNvSpPr>
            <a:spLocks noChangeShapeType="1"/>
          </p:cNvSpPr>
          <p:nvPr/>
        </p:nvSpPr>
        <p:spPr bwMode="auto">
          <a:xfrm flipH="1">
            <a:off x="3810000" y="2667000"/>
            <a:ext cx="609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47" name="Line 19"/>
          <p:cNvSpPr>
            <a:spLocks noChangeShapeType="1"/>
          </p:cNvSpPr>
          <p:nvPr/>
        </p:nvSpPr>
        <p:spPr bwMode="auto">
          <a:xfrm>
            <a:off x="4648200" y="2743200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48" name="Line 20"/>
          <p:cNvSpPr>
            <a:spLocks noChangeShapeType="1"/>
          </p:cNvSpPr>
          <p:nvPr/>
        </p:nvSpPr>
        <p:spPr bwMode="auto">
          <a:xfrm flipH="1">
            <a:off x="6172200" y="28194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49" name="Line 21"/>
          <p:cNvSpPr>
            <a:spLocks noChangeShapeType="1"/>
          </p:cNvSpPr>
          <p:nvPr/>
        </p:nvSpPr>
        <p:spPr bwMode="auto">
          <a:xfrm>
            <a:off x="6781800" y="28194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50" name="Line 22"/>
          <p:cNvSpPr>
            <a:spLocks noChangeShapeType="1"/>
          </p:cNvSpPr>
          <p:nvPr/>
        </p:nvSpPr>
        <p:spPr bwMode="auto">
          <a:xfrm flipH="1">
            <a:off x="2895600" y="3810000"/>
            <a:ext cx="609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51" name="Line 23"/>
          <p:cNvSpPr>
            <a:spLocks noChangeShapeType="1"/>
          </p:cNvSpPr>
          <p:nvPr/>
        </p:nvSpPr>
        <p:spPr bwMode="auto">
          <a:xfrm>
            <a:off x="3733800" y="3886200"/>
            <a:ext cx="152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52" name="Line 24"/>
          <p:cNvSpPr>
            <a:spLocks noChangeShapeType="1"/>
          </p:cNvSpPr>
          <p:nvPr/>
        </p:nvSpPr>
        <p:spPr bwMode="auto">
          <a:xfrm>
            <a:off x="4953000" y="38862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53" name="Text Box 25"/>
          <p:cNvSpPr txBox="1">
            <a:spLocks noChangeArrowheads="1"/>
          </p:cNvSpPr>
          <p:nvPr/>
        </p:nvSpPr>
        <p:spPr bwMode="auto">
          <a:xfrm>
            <a:off x="2057400" y="2590801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3754" name="Text Box 26"/>
          <p:cNvSpPr txBox="1">
            <a:spLocks noChangeArrowheads="1"/>
          </p:cNvSpPr>
          <p:nvPr/>
        </p:nvSpPr>
        <p:spPr bwMode="auto">
          <a:xfrm>
            <a:off x="3200400" y="-18415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/>
          </a:p>
        </p:txBody>
      </p:sp>
      <p:sp>
        <p:nvSpPr>
          <p:cNvPr id="73755" name="Oval 27"/>
          <p:cNvSpPr>
            <a:spLocks noChangeArrowheads="1"/>
          </p:cNvSpPr>
          <p:nvPr/>
        </p:nvSpPr>
        <p:spPr bwMode="auto">
          <a:xfrm>
            <a:off x="6400800" y="2362200"/>
            <a:ext cx="457200" cy="457200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8697987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Oval 2"/>
          <p:cNvSpPr>
            <a:spLocks noChangeArrowheads="1"/>
          </p:cNvSpPr>
          <p:nvPr/>
        </p:nvSpPr>
        <p:spPr bwMode="auto">
          <a:xfrm>
            <a:off x="5410200" y="1371600"/>
            <a:ext cx="457200" cy="457200"/>
          </a:xfrm>
          <a:prstGeom prst="ellipse">
            <a:avLst/>
          </a:prstGeom>
          <a:noFill/>
          <a:ln w="9525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2</a:t>
            </a:r>
          </a:p>
        </p:txBody>
      </p:sp>
      <p:sp>
        <p:nvSpPr>
          <p:cNvPr id="74755" name="Oval 3"/>
          <p:cNvSpPr>
            <a:spLocks noChangeArrowheads="1"/>
          </p:cNvSpPr>
          <p:nvPr/>
        </p:nvSpPr>
        <p:spPr bwMode="auto">
          <a:xfrm>
            <a:off x="4343400" y="2286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1</a:t>
            </a:r>
          </a:p>
        </p:txBody>
      </p:sp>
      <p:sp>
        <p:nvSpPr>
          <p:cNvPr id="74756" name="Oval 4"/>
          <p:cNvSpPr>
            <a:spLocks noChangeArrowheads="1"/>
          </p:cNvSpPr>
          <p:nvPr/>
        </p:nvSpPr>
        <p:spPr bwMode="auto">
          <a:xfrm>
            <a:off x="5867400" y="3352800"/>
            <a:ext cx="457200" cy="457200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4757" name="Oval 5"/>
          <p:cNvSpPr>
            <a:spLocks noChangeArrowheads="1"/>
          </p:cNvSpPr>
          <p:nvPr/>
        </p:nvSpPr>
        <p:spPr bwMode="auto">
          <a:xfrm>
            <a:off x="3429000" y="3429000"/>
            <a:ext cx="457200" cy="457200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4758" name="Oval 6"/>
          <p:cNvSpPr>
            <a:spLocks noChangeArrowheads="1"/>
          </p:cNvSpPr>
          <p:nvPr/>
        </p:nvSpPr>
        <p:spPr bwMode="auto">
          <a:xfrm>
            <a:off x="4724400" y="3429000"/>
            <a:ext cx="457200" cy="457200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7</a:t>
            </a:r>
          </a:p>
        </p:txBody>
      </p:sp>
      <p:sp>
        <p:nvSpPr>
          <p:cNvPr id="74759" name="Oval 7"/>
          <p:cNvSpPr>
            <a:spLocks noChangeArrowheads="1"/>
          </p:cNvSpPr>
          <p:nvPr/>
        </p:nvSpPr>
        <p:spPr bwMode="auto">
          <a:xfrm>
            <a:off x="7010400" y="3352800"/>
            <a:ext cx="457200" cy="457200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9</a:t>
            </a:r>
          </a:p>
        </p:txBody>
      </p:sp>
      <p:sp>
        <p:nvSpPr>
          <p:cNvPr id="74760" name="Oval 8"/>
          <p:cNvSpPr>
            <a:spLocks noChangeArrowheads="1"/>
          </p:cNvSpPr>
          <p:nvPr/>
        </p:nvSpPr>
        <p:spPr bwMode="auto">
          <a:xfrm>
            <a:off x="2590800" y="4724400"/>
            <a:ext cx="457200" cy="457200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4761" name="Oval 9"/>
          <p:cNvSpPr>
            <a:spLocks noChangeArrowheads="1"/>
          </p:cNvSpPr>
          <p:nvPr/>
        </p:nvSpPr>
        <p:spPr bwMode="auto">
          <a:xfrm>
            <a:off x="3657600" y="4724400"/>
            <a:ext cx="457200" cy="457200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4762" name="Oval 10"/>
          <p:cNvSpPr>
            <a:spLocks noChangeArrowheads="1"/>
          </p:cNvSpPr>
          <p:nvPr/>
        </p:nvSpPr>
        <p:spPr bwMode="auto">
          <a:xfrm>
            <a:off x="4724400" y="4724400"/>
            <a:ext cx="457200" cy="457200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16</a:t>
            </a:r>
          </a:p>
        </p:txBody>
      </p:sp>
      <p:sp>
        <p:nvSpPr>
          <p:cNvPr id="74763" name="Text Box 11"/>
          <p:cNvSpPr txBox="1">
            <a:spLocks noChangeArrowheads="1"/>
          </p:cNvSpPr>
          <p:nvPr/>
        </p:nvSpPr>
        <p:spPr bwMode="auto">
          <a:xfrm>
            <a:off x="3200400" y="1371601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/>
          </a:p>
        </p:txBody>
      </p:sp>
      <p:sp>
        <p:nvSpPr>
          <p:cNvPr id="74764" name="Text Box 12"/>
          <p:cNvSpPr txBox="1">
            <a:spLocks noChangeArrowheads="1"/>
          </p:cNvSpPr>
          <p:nvPr/>
        </p:nvSpPr>
        <p:spPr bwMode="auto">
          <a:xfrm>
            <a:off x="3505200" y="34290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4</a:t>
            </a:r>
          </a:p>
        </p:txBody>
      </p:sp>
      <p:sp>
        <p:nvSpPr>
          <p:cNvPr id="74765" name="Text Box 13"/>
          <p:cNvSpPr txBox="1">
            <a:spLocks noChangeArrowheads="1"/>
          </p:cNvSpPr>
          <p:nvPr/>
        </p:nvSpPr>
        <p:spPr bwMode="auto">
          <a:xfrm>
            <a:off x="5943600" y="34290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8</a:t>
            </a:r>
          </a:p>
        </p:txBody>
      </p:sp>
      <p:sp>
        <p:nvSpPr>
          <p:cNvPr id="74766" name="Text Box 14"/>
          <p:cNvSpPr txBox="1">
            <a:spLocks noChangeArrowheads="1"/>
          </p:cNvSpPr>
          <p:nvPr/>
        </p:nvSpPr>
        <p:spPr bwMode="auto">
          <a:xfrm>
            <a:off x="2590800" y="4800601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10</a:t>
            </a:r>
          </a:p>
        </p:txBody>
      </p:sp>
      <p:sp>
        <p:nvSpPr>
          <p:cNvPr id="74767" name="Text Box 15"/>
          <p:cNvSpPr txBox="1">
            <a:spLocks noChangeArrowheads="1"/>
          </p:cNvSpPr>
          <p:nvPr/>
        </p:nvSpPr>
        <p:spPr bwMode="auto">
          <a:xfrm>
            <a:off x="3657600" y="4724401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14</a:t>
            </a:r>
          </a:p>
        </p:txBody>
      </p:sp>
      <p:sp>
        <p:nvSpPr>
          <p:cNvPr id="74768" name="Line 16"/>
          <p:cNvSpPr>
            <a:spLocks noChangeShapeType="1"/>
          </p:cNvSpPr>
          <p:nvPr/>
        </p:nvSpPr>
        <p:spPr bwMode="auto">
          <a:xfrm flipH="1">
            <a:off x="4724400" y="16764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69" name="Line 17"/>
          <p:cNvSpPr>
            <a:spLocks noChangeShapeType="1"/>
          </p:cNvSpPr>
          <p:nvPr/>
        </p:nvSpPr>
        <p:spPr bwMode="auto">
          <a:xfrm>
            <a:off x="5791200" y="17526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70" name="Line 18"/>
          <p:cNvSpPr>
            <a:spLocks noChangeShapeType="1"/>
          </p:cNvSpPr>
          <p:nvPr/>
        </p:nvSpPr>
        <p:spPr bwMode="auto">
          <a:xfrm flipH="1">
            <a:off x="3810000" y="2667000"/>
            <a:ext cx="609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71" name="Line 19"/>
          <p:cNvSpPr>
            <a:spLocks noChangeShapeType="1"/>
          </p:cNvSpPr>
          <p:nvPr/>
        </p:nvSpPr>
        <p:spPr bwMode="auto">
          <a:xfrm>
            <a:off x="4648200" y="2743200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72" name="Line 20"/>
          <p:cNvSpPr>
            <a:spLocks noChangeShapeType="1"/>
          </p:cNvSpPr>
          <p:nvPr/>
        </p:nvSpPr>
        <p:spPr bwMode="auto">
          <a:xfrm flipH="1">
            <a:off x="6172200" y="28194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73" name="Line 21"/>
          <p:cNvSpPr>
            <a:spLocks noChangeShapeType="1"/>
          </p:cNvSpPr>
          <p:nvPr/>
        </p:nvSpPr>
        <p:spPr bwMode="auto">
          <a:xfrm>
            <a:off x="6781800" y="28194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74" name="Line 22"/>
          <p:cNvSpPr>
            <a:spLocks noChangeShapeType="1"/>
          </p:cNvSpPr>
          <p:nvPr/>
        </p:nvSpPr>
        <p:spPr bwMode="auto">
          <a:xfrm flipH="1">
            <a:off x="2895600" y="3810000"/>
            <a:ext cx="609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75" name="Line 23"/>
          <p:cNvSpPr>
            <a:spLocks noChangeShapeType="1"/>
          </p:cNvSpPr>
          <p:nvPr/>
        </p:nvSpPr>
        <p:spPr bwMode="auto">
          <a:xfrm>
            <a:off x="3733800" y="3886200"/>
            <a:ext cx="152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76" name="Line 24"/>
          <p:cNvSpPr>
            <a:spLocks noChangeShapeType="1"/>
          </p:cNvSpPr>
          <p:nvPr/>
        </p:nvSpPr>
        <p:spPr bwMode="auto">
          <a:xfrm>
            <a:off x="4953000" y="38862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77" name="Text Box 25"/>
          <p:cNvSpPr txBox="1">
            <a:spLocks noChangeArrowheads="1"/>
          </p:cNvSpPr>
          <p:nvPr/>
        </p:nvSpPr>
        <p:spPr bwMode="auto">
          <a:xfrm>
            <a:off x="2057400" y="2590801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4778" name="Text Box 26"/>
          <p:cNvSpPr txBox="1">
            <a:spLocks noChangeArrowheads="1"/>
          </p:cNvSpPr>
          <p:nvPr/>
        </p:nvSpPr>
        <p:spPr bwMode="auto">
          <a:xfrm>
            <a:off x="3200400" y="-18415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/>
          </a:p>
        </p:txBody>
      </p:sp>
      <p:sp>
        <p:nvSpPr>
          <p:cNvPr id="74779" name="Oval 27"/>
          <p:cNvSpPr>
            <a:spLocks noChangeArrowheads="1"/>
          </p:cNvSpPr>
          <p:nvPr/>
        </p:nvSpPr>
        <p:spPr bwMode="auto">
          <a:xfrm>
            <a:off x="6400800" y="2362200"/>
            <a:ext cx="457200" cy="457200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394538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2" name="Group 1"/>
          <p:cNvGrpSpPr>
            <a:grpSpLocks/>
          </p:cNvGrpSpPr>
          <p:nvPr/>
        </p:nvGrpSpPr>
        <p:grpSpPr bwMode="auto">
          <a:xfrm>
            <a:off x="3781425" y="1782763"/>
            <a:ext cx="4021138" cy="2741612"/>
            <a:chOff x="1422" y="1123"/>
            <a:chExt cx="2533" cy="1727"/>
          </a:xfrm>
        </p:grpSpPr>
        <p:sp>
          <p:nvSpPr>
            <p:cNvPr id="25634" name="AutoShape 2"/>
            <p:cNvSpPr>
              <a:spLocks noChangeArrowheads="1"/>
            </p:cNvSpPr>
            <p:nvPr/>
          </p:nvSpPr>
          <p:spPr bwMode="auto">
            <a:xfrm>
              <a:off x="1422" y="1123"/>
              <a:ext cx="2534" cy="1728"/>
            </a:xfrm>
            <a:prstGeom prst="roundRect">
              <a:avLst>
                <a:gd name="adj" fmla="val 56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76320">
                  <a:solidFill>
                    <a:srgbClr val="000000"/>
                  </a:solidFill>
                  <a:round/>
                  <a:headEnd type="triangle" w="med" len="med"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1pPr>
              <a:lvl2pPr marL="742950" indent="-285750"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2pPr>
              <a:lvl3pPr marL="1143000" indent="-228600"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3pPr>
              <a:lvl4pPr marL="1600200" indent="-228600"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4pPr>
              <a:lvl5pPr marL="2057400" indent="-228600"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5635" name="Freeform 3"/>
            <p:cNvSpPr>
              <a:spLocks/>
            </p:cNvSpPr>
            <p:nvPr/>
          </p:nvSpPr>
          <p:spPr bwMode="auto">
            <a:xfrm>
              <a:off x="1422" y="1123"/>
              <a:ext cx="2534" cy="1728"/>
            </a:xfrm>
            <a:custGeom>
              <a:avLst/>
              <a:gdLst>
                <a:gd name="T0" fmla="*/ 11174 w 11175"/>
                <a:gd name="T1" fmla="*/ 0 h 7621"/>
                <a:gd name="T2" fmla="*/ 10891 w 11175"/>
                <a:gd name="T3" fmla="*/ 2 h 7621"/>
                <a:gd name="T4" fmla="*/ 10608 w 11175"/>
                <a:gd name="T5" fmla="*/ 10 h 7621"/>
                <a:gd name="T6" fmla="*/ 10326 w 11175"/>
                <a:gd name="T7" fmla="*/ 22 h 7621"/>
                <a:gd name="T8" fmla="*/ 10044 w 11175"/>
                <a:gd name="T9" fmla="*/ 39 h 7621"/>
                <a:gd name="T10" fmla="*/ 9762 w 11175"/>
                <a:gd name="T11" fmla="*/ 61 h 7621"/>
                <a:gd name="T12" fmla="*/ 9482 w 11175"/>
                <a:gd name="T13" fmla="*/ 88 h 7621"/>
                <a:gd name="T14" fmla="*/ 9203 w 11175"/>
                <a:gd name="T15" fmla="*/ 120 h 7621"/>
                <a:gd name="T16" fmla="*/ 8925 w 11175"/>
                <a:gd name="T17" fmla="*/ 156 h 7621"/>
                <a:gd name="T18" fmla="*/ 8648 w 11175"/>
                <a:gd name="T19" fmla="*/ 197 h 7621"/>
                <a:gd name="T20" fmla="*/ 8373 w 11175"/>
                <a:gd name="T21" fmla="*/ 243 h 7621"/>
                <a:gd name="T22" fmla="*/ 8100 w 11175"/>
                <a:gd name="T23" fmla="*/ 294 h 7621"/>
                <a:gd name="T24" fmla="*/ 7829 w 11175"/>
                <a:gd name="T25" fmla="*/ 349 h 7621"/>
                <a:gd name="T26" fmla="*/ 7560 w 11175"/>
                <a:gd name="T27" fmla="*/ 410 h 7621"/>
                <a:gd name="T28" fmla="*/ 7293 w 11175"/>
                <a:gd name="T29" fmla="*/ 474 h 7621"/>
                <a:gd name="T30" fmla="*/ 7029 w 11175"/>
                <a:gd name="T31" fmla="*/ 544 h 7621"/>
                <a:gd name="T32" fmla="*/ 6767 w 11175"/>
                <a:gd name="T33" fmla="*/ 618 h 7621"/>
                <a:gd name="T34" fmla="*/ 6509 w 11175"/>
                <a:gd name="T35" fmla="*/ 696 h 7621"/>
                <a:gd name="T36" fmla="*/ 6253 w 11175"/>
                <a:gd name="T37" fmla="*/ 779 h 7621"/>
                <a:gd name="T38" fmla="*/ 6000 w 11175"/>
                <a:gd name="T39" fmla="*/ 866 h 7621"/>
                <a:gd name="T40" fmla="*/ 5751 w 11175"/>
                <a:gd name="T41" fmla="*/ 957 h 7621"/>
                <a:gd name="T42" fmla="*/ 5505 w 11175"/>
                <a:gd name="T43" fmla="*/ 1053 h 7621"/>
                <a:gd name="T44" fmla="*/ 5263 w 11175"/>
                <a:gd name="T45" fmla="*/ 1153 h 7621"/>
                <a:gd name="T46" fmla="*/ 5025 w 11175"/>
                <a:gd name="T47" fmla="*/ 1258 h 7621"/>
                <a:gd name="T48" fmla="*/ 4791 w 11175"/>
                <a:gd name="T49" fmla="*/ 1366 h 7621"/>
                <a:gd name="T50" fmla="*/ 4560 w 11175"/>
                <a:gd name="T51" fmla="*/ 1478 h 7621"/>
                <a:gd name="T52" fmla="*/ 4334 w 11175"/>
                <a:gd name="T53" fmla="*/ 1594 h 7621"/>
                <a:gd name="T54" fmla="*/ 4113 w 11175"/>
                <a:gd name="T55" fmla="*/ 1714 h 7621"/>
                <a:gd name="T56" fmla="*/ 3896 w 11175"/>
                <a:gd name="T57" fmla="*/ 1838 h 7621"/>
                <a:gd name="T58" fmla="*/ 3683 w 11175"/>
                <a:gd name="T59" fmla="*/ 1966 h 7621"/>
                <a:gd name="T60" fmla="*/ 3475 w 11175"/>
                <a:gd name="T61" fmla="*/ 2097 h 7621"/>
                <a:gd name="T62" fmla="*/ 3273 w 11175"/>
                <a:gd name="T63" fmla="*/ 2232 h 7621"/>
                <a:gd name="T64" fmla="*/ 3075 w 11175"/>
                <a:gd name="T65" fmla="*/ 2370 h 7621"/>
                <a:gd name="T66" fmla="*/ 2883 w 11175"/>
                <a:gd name="T67" fmla="*/ 2512 h 7621"/>
                <a:gd name="T68" fmla="*/ 2696 w 11175"/>
                <a:gd name="T69" fmla="*/ 2657 h 7621"/>
                <a:gd name="T70" fmla="*/ 2514 w 11175"/>
                <a:gd name="T71" fmla="*/ 2805 h 7621"/>
                <a:gd name="T72" fmla="*/ 2338 w 11175"/>
                <a:gd name="T73" fmla="*/ 2956 h 7621"/>
                <a:gd name="T74" fmla="*/ 2167 w 11175"/>
                <a:gd name="T75" fmla="*/ 3110 h 7621"/>
                <a:gd name="T76" fmla="*/ 2003 w 11175"/>
                <a:gd name="T77" fmla="*/ 3267 h 7621"/>
                <a:gd name="T78" fmla="*/ 1844 w 11175"/>
                <a:gd name="T79" fmla="*/ 3427 h 7621"/>
                <a:gd name="T80" fmla="*/ 1691 w 11175"/>
                <a:gd name="T81" fmla="*/ 3589 h 7621"/>
                <a:gd name="T82" fmla="*/ 1545 w 11175"/>
                <a:gd name="T83" fmla="*/ 3754 h 7621"/>
                <a:gd name="T84" fmla="*/ 1404 w 11175"/>
                <a:gd name="T85" fmla="*/ 3922 h 7621"/>
                <a:gd name="T86" fmla="*/ 1270 w 11175"/>
                <a:gd name="T87" fmla="*/ 4092 h 7621"/>
                <a:gd name="T88" fmla="*/ 1142 w 11175"/>
                <a:gd name="T89" fmla="*/ 4264 h 7621"/>
                <a:gd name="T90" fmla="*/ 1020 w 11175"/>
                <a:gd name="T91" fmla="*/ 4439 h 7621"/>
                <a:gd name="T92" fmla="*/ 906 w 11175"/>
                <a:gd name="T93" fmla="*/ 4615 h 7621"/>
                <a:gd name="T94" fmla="*/ 797 w 11175"/>
                <a:gd name="T95" fmla="*/ 4793 h 7621"/>
                <a:gd name="T96" fmla="*/ 696 w 11175"/>
                <a:gd name="T97" fmla="*/ 4974 h 7621"/>
                <a:gd name="T98" fmla="*/ 601 w 11175"/>
                <a:gd name="T99" fmla="*/ 5155 h 7621"/>
                <a:gd name="T100" fmla="*/ 512 w 11175"/>
                <a:gd name="T101" fmla="*/ 5339 h 7621"/>
                <a:gd name="T102" fmla="*/ 431 w 11175"/>
                <a:gd name="T103" fmla="*/ 5524 h 7621"/>
                <a:gd name="T104" fmla="*/ 357 w 11175"/>
                <a:gd name="T105" fmla="*/ 5710 h 7621"/>
                <a:gd name="T106" fmla="*/ 289 w 11175"/>
                <a:gd name="T107" fmla="*/ 5898 h 7621"/>
                <a:gd name="T108" fmla="*/ 229 w 11175"/>
                <a:gd name="T109" fmla="*/ 6086 h 7621"/>
                <a:gd name="T110" fmla="*/ 175 w 11175"/>
                <a:gd name="T111" fmla="*/ 6276 h 7621"/>
                <a:gd name="T112" fmla="*/ 129 w 11175"/>
                <a:gd name="T113" fmla="*/ 6466 h 7621"/>
                <a:gd name="T114" fmla="*/ 90 w 11175"/>
                <a:gd name="T115" fmla="*/ 6657 h 7621"/>
                <a:gd name="T116" fmla="*/ 57 w 11175"/>
                <a:gd name="T117" fmla="*/ 6849 h 7621"/>
                <a:gd name="T118" fmla="*/ 32 w 11175"/>
                <a:gd name="T119" fmla="*/ 7041 h 7621"/>
                <a:gd name="T120" fmla="*/ 14 w 11175"/>
                <a:gd name="T121" fmla="*/ 7234 h 7621"/>
                <a:gd name="T122" fmla="*/ 4 w 11175"/>
                <a:gd name="T123" fmla="*/ 7427 h 7621"/>
                <a:gd name="T124" fmla="*/ 0 w 11175"/>
                <a:gd name="T125" fmla="*/ 7620 h 762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1175"/>
                <a:gd name="T190" fmla="*/ 0 h 7621"/>
                <a:gd name="T191" fmla="*/ 11175 w 11175"/>
                <a:gd name="T192" fmla="*/ 7621 h 7621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1175" h="7621">
                  <a:moveTo>
                    <a:pt x="11174" y="0"/>
                  </a:moveTo>
                  <a:lnTo>
                    <a:pt x="10891" y="2"/>
                  </a:lnTo>
                  <a:lnTo>
                    <a:pt x="10608" y="10"/>
                  </a:lnTo>
                  <a:lnTo>
                    <a:pt x="10326" y="22"/>
                  </a:lnTo>
                  <a:lnTo>
                    <a:pt x="10044" y="39"/>
                  </a:lnTo>
                  <a:lnTo>
                    <a:pt x="9762" y="61"/>
                  </a:lnTo>
                  <a:lnTo>
                    <a:pt x="9482" y="88"/>
                  </a:lnTo>
                  <a:lnTo>
                    <a:pt x="9203" y="120"/>
                  </a:lnTo>
                  <a:lnTo>
                    <a:pt x="8925" y="156"/>
                  </a:lnTo>
                  <a:lnTo>
                    <a:pt x="8648" y="197"/>
                  </a:lnTo>
                  <a:lnTo>
                    <a:pt x="8373" y="243"/>
                  </a:lnTo>
                  <a:lnTo>
                    <a:pt x="8100" y="294"/>
                  </a:lnTo>
                  <a:lnTo>
                    <a:pt x="7829" y="349"/>
                  </a:lnTo>
                  <a:lnTo>
                    <a:pt x="7560" y="410"/>
                  </a:lnTo>
                  <a:lnTo>
                    <a:pt x="7293" y="474"/>
                  </a:lnTo>
                  <a:lnTo>
                    <a:pt x="7029" y="544"/>
                  </a:lnTo>
                  <a:lnTo>
                    <a:pt x="6767" y="618"/>
                  </a:lnTo>
                  <a:lnTo>
                    <a:pt x="6509" y="696"/>
                  </a:lnTo>
                  <a:lnTo>
                    <a:pt x="6253" y="779"/>
                  </a:lnTo>
                  <a:lnTo>
                    <a:pt x="6000" y="866"/>
                  </a:lnTo>
                  <a:lnTo>
                    <a:pt x="5751" y="957"/>
                  </a:lnTo>
                  <a:lnTo>
                    <a:pt x="5505" y="1053"/>
                  </a:lnTo>
                  <a:lnTo>
                    <a:pt x="5263" y="1153"/>
                  </a:lnTo>
                  <a:lnTo>
                    <a:pt x="5025" y="1258"/>
                  </a:lnTo>
                  <a:lnTo>
                    <a:pt x="4791" y="1366"/>
                  </a:lnTo>
                  <a:lnTo>
                    <a:pt x="4560" y="1478"/>
                  </a:lnTo>
                  <a:lnTo>
                    <a:pt x="4334" y="1594"/>
                  </a:lnTo>
                  <a:lnTo>
                    <a:pt x="4113" y="1714"/>
                  </a:lnTo>
                  <a:lnTo>
                    <a:pt x="3896" y="1838"/>
                  </a:lnTo>
                  <a:lnTo>
                    <a:pt x="3683" y="1966"/>
                  </a:lnTo>
                  <a:lnTo>
                    <a:pt x="3475" y="2097"/>
                  </a:lnTo>
                  <a:lnTo>
                    <a:pt x="3273" y="2232"/>
                  </a:lnTo>
                  <a:lnTo>
                    <a:pt x="3075" y="2370"/>
                  </a:lnTo>
                  <a:lnTo>
                    <a:pt x="2883" y="2512"/>
                  </a:lnTo>
                  <a:lnTo>
                    <a:pt x="2696" y="2657"/>
                  </a:lnTo>
                  <a:lnTo>
                    <a:pt x="2514" y="2805"/>
                  </a:lnTo>
                  <a:lnTo>
                    <a:pt x="2338" y="2956"/>
                  </a:lnTo>
                  <a:lnTo>
                    <a:pt x="2167" y="3110"/>
                  </a:lnTo>
                  <a:lnTo>
                    <a:pt x="2003" y="3267"/>
                  </a:lnTo>
                  <a:lnTo>
                    <a:pt x="1844" y="3427"/>
                  </a:lnTo>
                  <a:lnTo>
                    <a:pt x="1691" y="3589"/>
                  </a:lnTo>
                  <a:lnTo>
                    <a:pt x="1545" y="3754"/>
                  </a:lnTo>
                  <a:lnTo>
                    <a:pt x="1404" y="3922"/>
                  </a:lnTo>
                  <a:lnTo>
                    <a:pt x="1270" y="4092"/>
                  </a:lnTo>
                  <a:lnTo>
                    <a:pt x="1142" y="4264"/>
                  </a:lnTo>
                  <a:lnTo>
                    <a:pt x="1020" y="4439"/>
                  </a:lnTo>
                  <a:lnTo>
                    <a:pt x="906" y="4615"/>
                  </a:lnTo>
                  <a:lnTo>
                    <a:pt x="797" y="4793"/>
                  </a:lnTo>
                  <a:lnTo>
                    <a:pt x="696" y="4974"/>
                  </a:lnTo>
                  <a:lnTo>
                    <a:pt x="601" y="5155"/>
                  </a:lnTo>
                  <a:lnTo>
                    <a:pt x="512" y="5339"/>
                  </a:lnTo>
                  <a:lnTo>
                    <a:pt x="431" y="5524"/>
                  </a:lnTo>
                  <a:lnTo>
                    <a:pt x="357" y="5710"/>
                  </a:lnTo>
                  <a:lnTo>
                    <a:pt x="289" y="5898"/>
                  </a:lnTo>
                  <a:lnTo>
                    <a:pt x="229" y="6086"/>
                  </a:lnTo>
                  <a:lnTo>
                    <a:pt x="175" y="6276"/>
                  </a:lnTo>
                  <a:lnTo>
                    <a:pt x="129" y="6466"/>
                  </a:lnTo>
                  <a:lnTo>
                    <a:pt x="90" y="6657"/>
                  </a:lnTo>
                  <a:lnTo>
                    <a:pt x="57" y="6849"/>
                  </a:lnTo>
                  <a:lnTo>
                    <a:pt x="32" y="7041"/>
                  </a:lnTo>
                  <a:lnTo>
                    <a:pt x="14" y="7234"/>
                  </a:lnTo>
                  <a:lnTo>
                    <a:pt x="4" y="7427"/>
                  </a:lnTo>
                  <a:lnTo>
                    <a:pt x="0" y="7620"/>
                  </a:lnTo>
                </a:path>
              </a:pathLst>
            </a:custGeom>
            <a:noFill/>
            <a:ln w="76320">
              <a:solidFill>
                <a:srgbClr val="FF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603" name="Rectangle 4"/>
          <p:cNvSpPr>
            <a:spLocks noGrp="1" noChangeArrowheads="1"/>
          </p:cNvSpPr>
          <p:nvPr>
            <p:ph type="title"/>
          </p:nvPr>
        </p:nvSpPr>
        <p:spPr>
          <a:xfrm>
            <a:off x="1828800" y="342900"/>
            <a:ext cx="7772400" cy="1143000"/>
          </a:xfrm>
        </p:spPr>
        <p:txBody>
          <a:bodyPr/>
          <a:lstStyle/>
          <a:p>
            <a:pPr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/>
              <a:t>Implementing a Heap</a:t>
            </a:r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960699" y="1592261"/>
            <a:ext cx="4057390" cy="1349377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400" b="0" dirty="0"/>
              <a:t>Data from the root goes in the first location of the array.</a:t>
            </a:r>
          </a:p>
        </p:txBody>
      </p:sp>
      <p:sp>
        <p:nvSpPr>
          <p:cNvPr id="25605" name="AutoShape 6"/>
          <p:cNvSpPr>
            <a:spLocks noChangeArrowheads="1"/>
          </p:cNvSpPr>
          <p:nvPr/>
        </p:nvSpPr>
        <p:spPr bwMode="auto">
          <a:xfrm>
            <a:off x="3232150" y="4670426"/>
            <a:ext cx="6046788" cy="785813"/>
          </a:xfrm>
          <a:prstGeom prst="roundRect">
            <a:avLst>
              <a:gd name="adj" fmla="val 199"/>
            </a:avLst>
          </a:prstGeom>
          <a:solidFill>
            <a:srgbClr val="8080FF"/>
          </a:solidFill>
          <a:ln w="12600">
            <a:solidFill>
              <a:srgbClr val="E0E0E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1pPr>
            <a:lvl2pPr marL="742950" indent="-285750"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2pPr>
            <a:lvl3pPr marL="1143000" indent="-228600"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3pPr>
            <a:lvl4pPr marL="1600200" indent="-228600"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4pPr>
            <a:lvl5pPr marL="2057400" indent="-228600"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5606" name="Line 7"/>
          <p:cNvSpPr>
            <a:spLocks noChangeShapeType="1"/>
          </p:cNvSpPr>
          <p:nvPr/>
        </p:nvSpPr>
        <p:spPr bwMode="auto">
          <a:xfrm>
            <a:off x="4144964" y="4667251"/>
            <a:ext cx="1587" cy="792163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7" name="Line 8"/>
          <p:cNvSpPr>
            <a:spLocks noChangeShapeType="1"/>
          </p:cNvSpPr>
          <p:nvPr/>
        </p:nvSpPr>
        <p:spPr bwMode="auto">
          <a:xfrm>
            <a:off x="5059364" y="4667251"/>
            <a:ext cx="1587" cy="792163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8" name="Line 9"/>
          <p:cNvSpPr>
            <a:spLocks noChangeShapeType="1"/>
          </p:cNvSpPr>
          <p:nvPr/>
        </p:nvSpPr>
        <p:spPr bwMode="auto">
          <a:xfrm>
            <a:off x="5972175" y="4667251"/>
            <a:ext cx="1588" cy="792163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9" name="Line 10"/>
          <p:cNvSpPr>
            <a:spLocks noChangeShapeType="1"/>
          </p:cNvSpPr>
          <p:nvPr/>
        </p:nvSpPr>
        <p:spPr bwMode="auto">
          <a:xfrm>
            <a:off x="6888164" y="4670426"/>
            <a:ext cx="1587" cy="784225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0" name="Line 11"/>
          <p:cNvSpPr>
            <a:spLocks noChangeShapeType="1"/>
          </p:cNvSpPr>
          <p:nvPr/>
        </p:nvSpPr>
        <p:spPr bwMode="auto">
          <a:xfrm>
            <a:off x="7802564" y="4670426"/>
            <a:ext cx="1587" cy="784225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1" name="Line 12"/>
          <p:cNvSpPr>
            <a:spLocks noChangeShapeType="1"/>
          </p:cNvSpPr>
          <p:nvPr/>
        </p:nvSpPr>
        <p:spPr bwMode="auto">
          <a:xfrm>
            <a:off x="8716964" y="4665663"/>
            <a:ext cx="1587" cy="793750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2" name="AutoShape 13"/>
          <p:cNvSpPr>
            <a:spLocks noChangeArrowheads="1"/>
          </p:cNvSpPr>
          <p:nvPr/>
        </p:nvSpPr>
        <p:spPr bwMode="auto">
          <a:xfrm>
            <a:off x="2620963" y="5565775"/>
            <a:ext cx="2189162" cy="433388"/>
          </a:xfrm>
          <a:prstGeom prst="roundRect">
            <a:avLst>
              <a:gd name="adj" fmla="val 34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93000"/>
              </a:lnSpc>
              <a:buClr>
                <a:srgbClr val="E0E0E0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US" sz="2400"/>
              <a:t>An array of data</a:t>
            </a:r>
          </a:p>
        </p:txBody>
      </p:sp>
      <p:sp>
        <p:nvSpPr>
          <p:cNvPr id="25613" name="Freeform 14"/>
          <p:cNvSpPr>
            <a:spLocks noChangeArrowheads="1"/>
          </p:cNvSpPr>
          <p:nvPr/>
        </p:nvSpPr>
        <p:spPr bwMode="auto">
          <a:xfrm>
            <a:off x="8988426" y="4160838"/>
            <a:ext cx="982663" cy="1725612"/>
          </a:xfrm>
          <a:custGeom>
            <a:avLst/>
            <a:gdLst>
              <a:gd name="T0" fmla="*/ 1588 w 2731"/>
              <a:gd name="T1" fmla="*/ 0 h 4795"/>
              <a:gd name="T2" fmla="*/ 0 w 2731"/>
              <a:gd name="T3" fmla="*/ 1971 h 4795"/>
              <a:gd name="T4" fmla="*/ 445 w 2731"/>
              <a:gd name="T5" fmla="*/ 2677 h 4795"/>
              <a:gd name="T6" fmla="*/ 189 w 2731"/>
              <a:gd name="T7" fmla="*/ 3171 h 4795"/>
              <a:gd name="T8" fmla="*/ 886 w 2731"/>
              <a:gd name="T9" fmla="*/ 4794 h 4795"/>
              <a:gd name="T10" fmla="*/ 2730 w 2731"/>
              <a:gd name="T11" fmla="*/ 4230 h 4795"/>
              <a:gd name="T12" fmla="*/ 1588 w 2731"/>
              <a:gd name="T13" fmla="*/ 0 h 479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31"/>
              <a:gd name="T22" fmla="*/ 0 h 4795"/>
              <a:gd name="T23" fmla="*/ 2731 w 2731"/>
              <a:gd name="T24" fmla="*/ 4795 h 479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31" h="4795">
                <a:moveTo>
                  <a:pt x="1588" y="0"/>
                </a:moveTo>
                <a:lnTo>
                  <a:pt x="0" y="1971"/>
                </a:lnTo>
                <a:lnTo>
                  <a:pt x="445" y="2677"/>
                </a:lnTo>
                <a:lnTo>
                  <a:pt x="189" y="3171"/>
                </a:lnTo>
                <a:lnTo>
                  <a:pt x="886" y="4794"/>
                </a:lnTo>
                <a:lnTo>
                  <a:pt x="2730" y="4230"/>
                </a:lnTo>
                <a:lnTo>
                  <a:pt x="158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4" name="Line 15"/>
          <p:cNvSpPr>
            <a:spLocks noChangeShapeType="1"/>
          </p:cNvSpPr>
          <p:nvPr/>
        </p:nvSpPr>
        <p:spPr bwMode="auto">
          <a:xfrm>
            <a:off x="7040563" y="2941638"/>
            <a:ext cx="563562" cy="639762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5615" name="Group 16"/>
          <p:cNvGrpSpPr>
            <a:grpSpLocks/>
          </p:cNvGrpSpPr>
          <p:nvPr/>
        </p:nvGrpSpPr>
        <p:grpSpPr bwMode="auto">
          <a:xfrm>
            <a:off x="7404100" y="3313114"/>
            <a:ext cx="793750" cy="731837"/>
            <a:chOff x="3704" y="2087"/>
            <a:chExt cx="500" cy="461"/>
          </a:xfrm>
        </p:grpSpPr>
        <p:sp>
          <p:nvSpPr>
            <p:cNvPr id="25632" name="AutoShape 17"/>
            <p:cNvSpPr>
              <a:spLocks noChangeArrowheads="1"/>
            </p:cNvSpPr>
            <p:nvPr/>
          </p:nvSpPr>
          <p:spPr bwMode="auto">
            <a:xfrm>
              <a:off x="3704" y="2087"/>
              <a:ext cx="501" cy="462"/>
            </a:xfrm>
            <a:prstGeom prst="roundRect">
              <a:avLst>
                <a:gd name="adj" fmla="val 12551"/>
              </a:avLst>
            </a:prstGeom>
            <a:solidFill>
              <a:srgbClr val="8080FF"/>
            </a:solidFill>
            <a:ln w="12600">
              <a:solidFill>
                <a:srgbClr val="E0E0E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1pPr>
              <a:lvl2pPr marL="742950" indent="-285750"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2pPr>
              <a:lvl3pPr marL="1143000" indent="-228600"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3pPr>
              <a:lvl4pPr marL="1600200" indent="-228600"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4pPr>
              <a:lvl5pPr marL="2057400" indent="-228600"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5633" name="AutoShape 18"/>
            <p:cNvSpPr>
              <a:spLocks noChangeArrowheads="1"/>
            </p:cNvSpPr>
            <p:nvPr/>
          </p:nvSpPr>
          <p:spPr bwMode="auto">
            <a:xfrm>
              <a:off x="3723" y="2106"/>
              <a:ext cx="463" cy="424"/>
            </a:xfrm>
            <a:prstGeom prst="roundRect">
              <a:avLst>
                <a:gd name="adj" fmla="val 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9pPr>
            </a:lstStyle>
            <a:p>
              <a:pPr algn="ctr">
                <a:lnSpc>
                  <a:spcPct val="95000"/>
                </a:lnSpc>
                <a:buClr>
                  <a:srgbClr val="E0E0E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en-US" sz="2400" b="1">
                  <a:solidFill>
                    <a:schemeClr val="tx1"/>
                  </a:solidFill>
                </a:rPr>
                <a:t>21</a:t>
              </a:r>
            </a:p>
          </p:txBody>
        </p:sp>
      </p:grpSp>
      <p:sp>
        <p:nvSpPr>
          <p:cNvPr id="25616" name="Line 19"/>
          <p:cNvSpPr>
            <a:spLocks noChangeShapeType="1"/>
          </p:cNvSpPr>
          <p:nvPr/>
        </p:nvSpPr>
        <p:spPr bwMode="auto">
          <a:xfrm flipH="1">
            <a:off x="6797675" y="2941638"/>
            <a:ext cx="566738" cy="639762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5617" name="Group 20"/>
          <p:cNvGrpSpPr>
            <a:grpSpLocks/>
          </p:cNvGrpSpPr>
          <p:nvPr/>
        </p:nvGrpSpPr>
        <p:grpSpPr bwMode="auto">
          <a:xfrm>
            <a:off x="6203950" y="3313114"/>
            <a:ext cx="793750" cy="731837"/>
            <a:chOff x="2948" y="2087"/>
            <a:chExt cx="500" cy="461"/>
          </a:xfrm>
        </p:grpSpPr>
        <p:sp>
          <p:nvSpPr>
            <p:cNvPr id="25630" name="AutoShape 21"/>
            <p:cNvSpPr>
              <a:spLocks noChangeArrowheads="1"/>
            </p:cNvSpPr>
            <p:nvPr/>
          </p:nvSpPr>
          <p:spPr bwMode="auto">
            <a:xfrm>
              <a:off x="2948" y="2087"/>
              <a:ext cx="501" cy="462"/>
            </a:xfrm>
            <a:prstGeom prst="roundRect">
              <a:avLst>
                <a:gd name="adj" fmla="val 12551"/>
              </a:avLst>
            </a:prstGeom>
            <a:solidFill>
              <a:srgbClr val="8080FF"/>
            </a:solidFill>
            <a:ln w="12600">
              <a:solidFill>
                <a:srgbClr val="E0E0E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1pPr>
              <a:lvl2pPr marL="742950" indent="-285750"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2pPr>
              <a:lvl3pPr marL="1143000" indent="-228600"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3pPr>
              <a:lvl4pPr marL="1600200" indent="-228600"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4pPr>
              <a:lvl5pPr marL="2057400" indent="-228600"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5631" name="AutoShape 22"/>
            <p:cNvSpPr>
              <a:spLocks noChangeArrowheads="1"/>
            </p:cNvSpPr>
            <p:nvPr/>
          </p:nvSpPr>
          <p:spPr bwMode="auto">
            <a:xfrm>
              <a:off x="2967" y="2106"/>
              <a:ext cx="463" cy="424"/>
            </a:xfrm>
            <a:prstGeom prst="roundRect">
              <a:avLst>
                <a:gd name="adj" fmla="val 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9pPr>
            </a:lstStyle>
            <a:p>
              <a:pPr algn="ctr">
                <a:lnSpc>
                  <a:spcPct val="95000"/>
                </a:lnSpc>
                <a:buClr>
                  <a:srgbClr val="E0E0E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en-US" sz="2400" b="1">
                  <a:solidFill>
                    <a:schemeClr val="tx1"/>
                  </a:solidFill>
                </a:rPr>
                <a:t>27</a:t>
              </a:r>
            </a:p>
          </p:txBody>
        </p:sp>
      </p:grpSp>
      <p:sp>
        <p:nvSpPr>
          <p:cNvPr id="25618" name="Line 23"/>
          <p:cNvSpPr>
            <a:spLocks noChangeShapeType="1"/>
          </p:cNvSpPr>
          <p:nvPr/>
        </p:nvSpPr>
        <p:spPr bwMode="auto">
          <a:xfrm>
            <a:off x="8626476" y="1981201"/>
            <a:ext cx="563563" cy="639763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5619" name="Group 24"/>
          <p:cNvGrpSpPr>
            <a:grpSpLocks/>
          </p:cNvGrpSpPr>
          <p:nvPr/>
        </p:nvGrpSpPr>
        <p:grpSpPr bwMode="auto">
          <a:xfrm>
            <a:off x="8961438" y="2398714"/>
            <a:ext cx="793750" cy="731837"/>
            <a:chOff x="4685" y="1511"/>
            <a:chExt cx="500" cy="461"/>
          </a:xfrm>
        </p:grpSpPr>
        <p:sp>
          <p:nvSpPr>
            <p:cNvPr id="25628" name="AutoShape 25"/>
            <p:cNvSpPr>
              <a:spLocks noChangeArrowheads="1"/>
            </p:cNvSpPr>
            <p:nvPr/>
          </p:nvSpPr>
          <p:spPr bwMode="auto">
            <a:xfrm>
              <a:off x="4685" y="1511"/>
              <a:ext cx="501" cy="462"/>
            </a:xfrm>
            <a:prstGeom prst="roundRect">
              <a:avLst>
                <a:gd name="adj" fmla="val 12551"/>
              </a:avLst>
            </a:prstGeom>
            <a:solidFill>
              <a:srgbClr val="8080FF"/>
            </a:solidFill>
            <a:ln w="12600">
              <a:solidFill>
                <a:srgbClr val="E0E0E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1pPr>
              <a:lvl2pPr marL="742950" indent="-285750"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2pPr>
              <a:lvl3pPr marL="1143000" indent="-228600"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3pPr>
              <a:lvl4pPr marL="1600200" indent="-228600"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4pPr>
              <a:lvl5pPr marL="2057400" indent="-228600"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5629" name="AutoShape 26"/>
            <p:cNvSpPr>
              <a:spLocks noChangeArrowheads="1"/>
            </p:cNvSpPr>
            <p:nvPr/>
          </p:nvSpPr>
          <p:spPr bwMode="auto">
            <a:xfrm>
              <a:off x="4704" y="1530"/>
              <a:ext cx="463" cy="424"/>
            </a:xfrm>
            <a:prstGeom prst="roundRect">
              <a:avLst>
                <a:gd name="adj" fmla="val 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9pPr>
            </a:lstStyle>
            <a:p>
              <a:pPr algn="ctr">
                <a:lnSpc>
                  <a:spcPct val="95000"/>
                </a:lnSpc>
                <a:buClr>
                  <a:srgbClr val="E0E0E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en-US" sz="2400" b="1">
                  <a:solidFill>
                    <a:schemeClr val="tx1"/>
                  </a:solidFill>
                </a:rPr>
                <a:t>23</a:t>
              </a:r>
            </a:p>
          </p:txBody>
        </p:sp>
      </p:grpSp>
      <p:sp>
        <p:nvSpPr>
          <p:cNvPr id="25620" name="Line 27"/>
          <p:cNvSpPr>
            <a:spLocks noChangeShapeType="1"/>
          </p:cNvSpPr>
          <p:nvPr/>
        </p:nvSpPr>
        <p:spPr bwMode="auto">
          <a:xfrm flipH="1">
            <a:off x="7391400" y="2027238"/>
            <a:ext cx="566738" cy="639762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5621" name="Group 28"/>
          <p:cNvGrpSpPr>
            <a:grpSpLocks/>
          </p:cNvGrpSpPr>
          <p:nvPr/>
        </p:nvGrpSpPr>
        <p:grpSpPr bwMode="auto">
          <a:xfrm>
            <a:off x="7900988" y="1331914"/>
            <a:ext cx="793750" cy="731837"/>
            <a:chOff x="4017" y="839"/>
            <a:chExt cx="500" cy="461"/>
          </a:xfrm>
        </p:grpSpPr>
        <p:sp>
          <p:nvSpPr>
            <p:cNvPr id="25626" name="AutoShape 29"/>
            <p:cNvSpPr>
              <a:spLocks noChangeArrowheads="1"/>
            </p:cNvSpPr>
            <p:nvPr/>
          </p:nvSpPr>
          <p:spPr bwMode="auto">
            <a:xfrm>
              <a:off x="4017" y="839"/>
              <a:ext cx="501" cy="462"/>
            </a:xfrm>
            <a:prstGeom prst="roundRect">
              <a:avLst>
                <a:gd name="adj" fmla="val 12551"/>
              </a:avLst>
            </a:prstGeom>
            <a:solidFill>
              <a:srgbClr val="8080FF"/>
            </a:solidFill>
            <a:ln w="12600">
              <a:solidFill>
                <a:srgbClr val="E0E0E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1pPr>
              <a:lvl2pPr marL="742950" indent="-285750"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2pPr>
              <a:lvl3pPr marL="1143000" indent="-228600"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3pPr>
              <a:lvl4pPr marL="1600200" indent="-228600"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4pPr>
              <a:lvl5pPr marL="2057400" indent="-228600"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5627" name="AutoShape 30"/>
            <p:cNvSpPr>
              <a:spLocks noChangeArrowheads="1"/>
            </p:cNvSpPr>
            <p:nvPr/>
          </p:nvSpPr>
          <p:spPr bwMode="auto">
            <a:xfrm>
              <a:off x="4036" y="858"/>
              <a:ext cx="463" cy="424"/>
            </a:xfrm>
            <a:prstGeom prst="roundRect">
              <a:avLst>
                <a:gd name="adj" fmla="val 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9pPr>
            </a:lstStyle>
            <a:p>
              <a:pPr algn="ctr">
                <a:lnSpc>
                  <a:spcPct val="95000"/>
                </a:lnSpc>
                <a:buClr>
                  <a:srgbClr val="E0E0E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en-US" sz="2400" b="1">
                  <a:solidFill>
                    <a:schemeClr val="tx1"/>
                  </a:solidFill>
                </a:rPr>
                <a:t>42</a:t>
              </a:r>
            </a:p>
          </p:txBody>
        </p:sp>
      </p:grpSp>
      <p:grpSp>
        <p:nvGrpSpPr>
          <p:cNvPr id="25622" name="Group 31"/>
          <p:cNvGrpSpPr>
            <a:grpSpLocks/>
          </p:cNvGrpSpPr>
          <p:nvPr/>
        </p:nvGrpSpPr>
        <p:grpSpPr bwMode="auto">
          <a:xfrm>
            <a:off x="6797675" y="2398714"/>
            <a:ext cx="793750" cy="731837"/>
            <a:chOff x="3322" y="1511"/>
            <a:chExt cx="500" cy="461"/>
          </a:xfrm>
        </p:grpSpPr>
        <p:sp>
          <p:nvSpPr>
            <p:cNvPr id="25624" name="AutoShape 32"/>
            <p:cNvSpPr>
              <a:spLocks noChangeArrowheads="1"/>
            </p:cNvSpPr>
            <p:nvPr/>
          </p:nvSpPr>
          <p:spPr bwMode="auto">
            <a:xfrm>
              <a:off x="3322" y="1511"/>
              <a:ext cx="501" cy="462"/>
            </a:xfrm>
            <a:prstGeom prst="roundRect">
              <a:avLst>
                <a:gd name="adj" fmla="val 12551"/>
              </a:avLst>
            </a:prstGeom>
            <a:solidFill>
              <a:srgbClr val="8080FF"/>
            </a:solidFill>
            <a:ln w="12600">
              <a:solidFill>
                <a:srgbClr val="E0E0E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1pPr>
              <a:lvl2pPr marL="742950" indent="-285750"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2pPr>
              <a:lvl3pPr marL="1143000" indent="-228600"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3pPr>
              <a:lvl4pPr marL="1600200" indent="-228600"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4pPr>
              <a:lvl5pPr marL="2057400" indent="-228600"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5625" name="AutoShape 33"/>
            <p:cNvSpPr>
              <a:spLocks noChangeArrowheads="1"/>
            </p:cNvSpPr>
            <p:nvPr/>
          </p:nvSpPr>
          <p:spPr bwMode="auto">
            <a:xfrm>
              <a:off x="3341" y="1530"/>
              <a:ext cx="463" cy="424"/>
            </a:xfrm>
            <a:prstGeom prst="roundRect">
              <a:avLst>
                <a:gd name="adj" fmla="val 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9pPr>
            </a:lstStyle>
            <a:p>
              <a:pPr algn="ctr">
                <a:lnSpc>
                  <a:spcPct val="95000"/>
                </a:lnSpc>
                <a:buClr>
                  <a:srgbClr val="E0E0E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en-US" sz="2400" b="1">
                  <a:solidFill>
                    <a:schemeClr val="tx1"/>
                  </a:solidFill>
                </a:rPr>
                <a:t>35</a:t>
              </a:r>
            </a:p>
          </p:txBody>
        </p:sp>
      </p:grpSp>
      <p:sp>
        <p:nvSpPr>
          <p:cNvPr id="25623" name="AutoShape 34"/>
          <p:cNvSpPr>
            <a:spLocks noChangeArrowheads="1"/>
          </p:cNvSpPr>
          <p:nvPr/>
        </p:nvSpPr>
        <p:spPr bwMode="auto">
          <a:xfrm>
            <a:off x="3438525" y="4860925"/>
            <a:ext cx="488950" cy="457200"/>
          </a:xfrm>
          <a:prstGeom prst="roundRect">
            <a:avLst>
              <a:gd name="adj" fmla="val 34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95000"/>
              </a:lnSpc>
              <a:buClr>
                <a:srgbClr val="E0E0E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sz="2400" b="1">
                <a:solidFill>
                  <a:schemeClr val="tx1"/>
                </a:solidFill>
              </a:rPr>
              <a:t>42</a:t>
            </a:r>
          </a:p>
        </p:txBody>
      </p:sp>
    </p:spTree>
    <p:extLst>
      <p:ext uri="{BB962C8B-B14F-4D97-AF65-F5344CB8AC3E}">
        <p14:creationId xmlns:p14="http://schemas.microsoft.com/office/powerpoint/2010/main" val="2024768887"/>
      </p:ext>
    </p:extLst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Oval 2"/>
          <p:cNvSpPr>
            <a:spLocks noChangeArrowheads="1"/>
          </p:cNvSpPr>
          <p:nvPr/>
        </p:nvSpPr>
        <p:spPr bwMode="auto">
          <a:xfrm>
            <a:off x="5410200" y="1371600"/>
            <a:ext cx="457200" cy="457200"/>
          </a:xfrm>
          <a:prstGeom prst="ellipse">
            <a:avLst/>
          </a:prstGeom>
          <a:noFill/>
          <a:ln w="9525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1</a:t>
            </a:r>
          </a:p>
        </p:txBody>
      </p:sp>
      <p:sp>
        <p:nvSpPr>
          <p:cNvPr id="75779" name="Oval 3"/>
          <p:cNvSpPr>
            <a:spLocks noChangeArrowheads="1"/>
          </p:cNvSpPr>
          <p:nvPr/>
        </p:nvSpPr>
        <p:spPr bwMode="auto">
          <a:xfrm>
            <a:off x="4343400" y="2286000"/>
            <a:ext cx="457200" cy="457200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2</a:t>
            </a:r>
          </a:p>
        </p:txBody>
      </p:sp>
      <p:sp>
        <p:nvSpPr>
          <p:cNvPr id="75780" name="Oval 4"/>
          <p:cNvSpPr>
            <a:spLocks noChangeArrowheads="1"/>
          </p:cNvSpPr>
          <p:nvPr/>
        </p:nvSpPr>
        <p:spPr bwMode="auto">
          <a:xfrm>
            <a:off x="5867400" y="3352800"/>
            <a:ext cx="457200" cy="457200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5781" name="Oval 5"/>
          <p:cNvSpPr>
            <a:spLocks noChangeArrowheads="1"/>
          </p:cNvSpPr>
          <p:nvPr/>
        </p:nvSpPr>
        <p:spPr bwMode="auto">
          <a:xfrm>
            <a:off x="3429000" y="3429000"/>
            <a:ext cx="457200" cy="457200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5782" name="Oval 6"/>
          <p:cNvSpPr>
            <a:spLocks noChangeArrowheads="1"/>
          </p:cNvSpPr>
          <p:nvPr/>
        </p:nvSpPr>
        <p:spPr bwMode="auto">
          <a:xfrm>
            <a:off x="4724400" y="3429000"/>
            <a:ext cx="457200" cy="457200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7</a:t>
            </a:r>
          </a:p>
        </p:txBody>
      </p:sp>
      <p:sp>
        <p:nvSpPr>
          <p:cNvPr id="75783" name="Oval 7"/>
          <p:cNvSpPr>
            <a:spLocks noChangeArrowheads="1"/>
          </p:cNvSpPr>
          <p:nvPr/>
        </p:nvSpPr>
        <p:spPr bwMode="auto">
          <a:xfrm>
            <a:off x="7010400" y="3352800"/>
            <a:ext cx="457200" cy="457200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9</a:t>
            </a:r>
          </a:p>
        </p:txBody>
      </p:sp>
      <p:sp>
        <p:nvSpPr>
          <p:cNvPr id="75784" name="Oval 8"/>
          <p:cNvSpPr>
            <a:spLocks noChangeArrowheads="1"/>
          </p:cNvSpPr>
          <p:nvPr/>
        </p:nvSpPr>
        <p:spPr bwMode="auto">
          <a:xfrm>
            <a:off x="2590800" y="4724400"/>
            <a:ext cx="457200" cy="457200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5785" name="Oval 9"/>
          <p:cNvSpPr>
            <a:spLocks noChangeArrowheads="1"/>
          </p:cNvSpPr>
          <p:nvPr/>
        </p:nvSpPr>
        <p:spPr bwMode="auto">
          <a:xfrm>
            <a:off x="3657600" y="4724400"/>
            <a:ext cx="457200" cy="457200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5786" name="Oval 10"/>
          <p:cNvSpPr>
            <a:spLocks noChangeArrowheads="1"/>
          </p:cNvSpPr>
          <p:nvPr/>
        </p:nvSpPr>
        <p:spPr bwMode="auto">
          <a:xfrm>
            <a:off x="4724400" y="4724400"/>
            <a:ext cx="457200" cy="457200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16</a:t>
            </a:r>
          </a:p>
        </p:txBody>
      </p:sp>
      <p:sp>
        <p:nvSpPr>
          <p:cNvPr id="75787" name="Text Box 11"/>
          <p:cNvSpPr txBox="1">
            <a:spLocks noChangeArrowheads="1"/>
          </p:cNvSpPr>
          <p:nvPr/>
        </p:nvSpPr>
        <p:spPr bwMode="auto">
          <a:xfrm>
            <a:off x="3200400" y="1371601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/>
          </a:p>
        </p:txBody>
      </p:sp>
      <p:sp>
        <p:nvSpPr>
          <p:cNvPr id="75788" name="Text Box 12"/>
          <p:cNvSpPr txBox="1">
            <a:spLocks noChangeArrowheads="1"/>
          </p:cNvSpPr>
          <p:nvPr/>
        </p:nvSpPr>
        <p:spPr bwMode="auto">
          <a:xfrm>
            <a:off x="3505200" y="34290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4</a:t>
            </a:r>
          </a:p>
        </p:txBody>
      </p:sp>
      <p:sp>
        <p:nvSpPr>
          <p:cNvPr id="75789" name="Text Box 13"/>
          <p:cNvSpPr txBox="1">
            <a:spLocks noChangeArrowheads="1"/>
          </p:cNvSpPr>
          <p:nvPr/>
        </p:nvSpPr>
        <p:spPr bwMode="auto">
          <a:xfrm>
            <a:off x="5943600" y="34290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8</a:t>
            </a:r>
          </a:p>
        </p:txBody>
      </p:sp>
      <p:sp>
        <p:nvSpPr>
          <p:cNvPr id="75790" name="Text Box 14"/>
          <p:cNvSpPr txBox="1">
            <a:spLocks noChangeArrowheads="1"/>
          </p:cNvSpPr>
          <p:nvPr/>
        </p:nvSpPr>
        <p:spPr bwMode="auto">
          <a:xfrm>
            <a:off x="2590800" y="4800601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10</a:t>
            </a:r>
          </a:p>
        </p:txBody>
      </p:sp>
      <p:sp>
        <p:nvSpPr>
          <p:cNvPr id="75791" name="Text Box 15"/>
          <p:cNvSpPr txBox="1">
            <a:spLocks noChangeArrowheads="1"/>
          </p:cNvSpPr>
          <p:nvPr/>
        </p:nvSpPr>
        <p:spPr bwMode="auto">
          <a:xfrm>
            <a:off x="3657600" y="4724401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14</a:t>
            </a:r>
          </a:p>
        </p:txBody>
      </p:sp>
      <p:sp>
        <p:nvSpPr>
          <p:cNvPr id="75792" name="Line 16"/>
          <p:cNvSpPr>
            <a:spLocks noChangeShapeType="1"/>
          </p:cNvSpPr>
          <p:nvPr/>
        </p:nvSpPr>
        <p:spPr bwMode="auto">
          <a:xfrm flipH="1">
            <a:off x="4724400" y="16764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93" name="Line 17"/>
          <p:cNvSpPr>
            <a:spLocks noChangeShapeType="1"/>
          </p:cNvSpPr>
          <p:nvPr/>
        </p:nvSpPr>
        <p:spPr bwMode="auto">
          <a:xfrm>
            <a:off x="5791200" y="17526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94" name="Line 18"/>
          <p:cNvSpPr>
            <a:spLocks noChangeShapeType="1"/>
          </p:cNvSpPr>
          <p:nvPr/>
        </p:nvSpPr>
        <p:spPr bwMode="auto">
          <a:xfrm flipH="1">
            <a:off x="3810000" y="2667000"/>
            <a:ext cx="609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95" name="Line 19"/>
          <p:cNvSpPr>
            <a:spLocks noChangeShapeType="1"/>
          </p:cNvSpPr>
          <p:nvPr/>
        </p:nvSpPr>
        <p:spPr bwMode="auto">
          <a:xfrm>
            <a:off x="4648200" y="2743200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96" name="Line 20"/>
          <p:cNvSpPr>
            <a:spLocks noChangeShapeType="1"/>
          </p:cNvSpPr>
          <p:nvPr/>
        </p:nvSpPr>
        <p:spPr bwMode="auto">
          <a:xfrm flipH="1">
            <a:off x="6172200" y="28194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97" name="Line 21"/>
          <p:cNvSpPr>
            <a:spLocks noChangeShapeType="1"/>
          </p:cNvSpPr>
          <p:nvPr/>
        </p:nvSpPr>
        <p:spPr bwMode="auto">
          <a:xfrm>
            <a:off x="6781800" y="28194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98" name="Line 22"/>
          <p:cNvSpPr>
            <a:spLocks noChangeShapeType="1"/>
          </p:cNvSpPr>
          <p:nvPr/>
        </p:nvSpPr>
        <p:spPr bwMode="auto">
          <a:xfrm flipH="1">
            <a:off x="2895600" y="3810000"/>
            <a:ext cx="609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99" name="Line 23"/>
          <p:cNvSpPr>
            <a:spLocks noChangeShapeType="1"/>
          </p:cNvSpPr>
          <p:nvPr/>
        </p:nvSpPr>
        <p:spPr bwMode="auto">
          <a:xfrm>
            <a:off x="3733800" y="3886200"/>
            <a:ext cx="152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800" name="Line 24"/>
          <p:cNvSpPr>
            <a:spLocks noChangeShapeType="1"/>
          </p:cNvSpPr>
          <p:nvPr/>
        </p:nvSpPr>
        <p:spPr bwMode="auto">
          <a:xfrm>
            <a:off x="4953000" y="38862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801" name="Text Box 25"/>
          <p:cNvSpPr txBox="1">
            <a:spLocks noChangeArrowheads="1"/>
          </p:cNvSpPr>
          <p:nvPr/>
        </p:nvSpPr>
        <p:spPr bwMode="auto">
          <a:xfrm>
            <a:off x="2057400" y="2590801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5802" name="Text Box 26"/>
          <p:cNvSpPr txBox="1">
            <a:spLocks noChangeArrowheads="1"/>
          </p:cNvSpPr>
          <p:nvPr/>
        </p:nvSpPr>
        <p:spPr bwMode="auto">
          <a:xfrm>
            <a:off x="3200400" y="-18415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/>
          </a:p>
        </p:txBody>
      </p:sp>
      <p:sp>
        <p:nvSpPr>
          <p:cNvPr id="75803" name="Oval 27"/>
          <p:cNvSpPr>
            <a:spLocks noChangeArrowheads="1"/>
          </p:cNvSpPr>
          <p:nvPr/>
        </p:nvSpPr>
        <p:spPr bwMode="auto">
          <a:xfrm>
            <a:off x="6400800" y="2362200"/>
            <a:ext cx="457200" cy="457200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3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733800" y="5715000"/>
            <a:ext cx="3352800" cy="5334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40329" y="5788582"/>
            <a:ext cx="30059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rgbClr val="0066FF"/>
                </a:solidFill>
              </a:rPr>
              <a:t>1, 2, 3, 4, 7, 8, 9, 10, 14, 16</a:t>
            </a:r>
            <a:endParaRPr lang="en-US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820193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98BA48-0030-4E27-863D-5A7399C58C87}" type="slidenum">
              <a:rPr lang="en-US" altLang="en-US" smtClean="0">
                <a:solidFill>
                  <a:srgbClr val="000000"/>
                </a:solidFill>
              </a:rPr>
              <a:pPr/>
              <a:t>71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663700" y="0"/>
            <a:ext cx="7772400" cy="774700"/>
          </a:xfrm>
        </p:spPr>
        <p:txBody>
          <a:bodyPr/>
          <a:lstStyle/>
          <a:p>
            <a:r>
              <a:rPr lang="en-US" altLang="en-US" dirty="0"/>
              <a:t>Extracting Max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282700" y="774700"/>
            <a:ext cx="81534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pitchFamily="2" charset="2"/>
              <a:defRPr kumimoji="1" b="1" kern="1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346075" indent="-231775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35000"/>
              <a:buFont typeface="Monotype Sorts" pitchFamily="2" charset="2"/>
              <a:buChar char="n"/>
              <a:defRPr kumimoji="1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7063" indent="-166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80000"/>
              <a:buChar char="–"/>
              <a:defRPr kumimoji="1" b="1" kern="1200">
                <a:solidFill>
                  <a:srgbClr val="004000"/>
                </a:solidFill>
                <a:latin typeface="+mn-lt"/>
                <a:ea typeface="+mn-ea"/>
                <a:cs typeface="+mn-cs"/>
              </a:defRPr>
            </a:lvl3pPr>
            <a:lvl4pPr marL="1147763" indent="-4048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!"/>
              <a:defRPr kumimoji="1" b="1" kern="1200">
                <a:solidFill>
                  <a:schemeClr val="folHlink"/>
                </a:solidFill>
                <a:latin typeface="+mn-lt"/>
                <a:ea typeface="+mn-ea"/>
                <a:cs typeface="+mn-cs"/>
              </a:defRPr>
            </a:lvl4pPr>
            <a:lvl5pPr marL="1539875" indent="-1698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dirty="0"/>
              <a:t>Extract the maximum element from the heap:</a:t>
            </a:r>
          </a:p>
        </p:txBody>
      </p:sp>
      <p:sp>
        <p:nvSpPr>
          <p:cNvPr id="9" name="Rectangle 8"/>
          <p:cNvSpPr/>
          <p:nvPr/>
        </p:nvSpPr>
        <p:spPr>
          <a:xfrm>
            <a:off x="1790700" y="1821160"/>
            <a:ext cx="796925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Heap-Extract-Max(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    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 size of heap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if n &lt; 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error “heap underflow”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max = A[1]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A[1] = A[n]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 = n - 1                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decrease size of heap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Max-Heapify(A,1,n)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return max</a:t>
            </a:r>
          </a:p>
        </p:txBody>
      </p:sp>
    </p:spTree>
    <p:extLst>
      <p:ext uri="{BB962C8B-B14F-4D97-AF65-F5344CB8AC3E}">
        <p14:creationId xmlns:p14="http://schemas.microsoft.com/office/powerpoint/2010/main" val="514779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Heap-Insert (</a:t>
            </a:r>
            <a:r>
              <a:rPr lang="en-US" dirty="0" err="1"/>
              <a:t>A,x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 idea to </a:t>
            </a:r>
            <a:r>
              <a:rPr lang="en-US" dirty="0" err="1"/>
              <a:t>heapify</a:t>
            </a:r>
            <a:r>
              <a:rPr lang="en-US" dirty="0"/>
              <a:t>, put new element at end, bubble up to proper place toward root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790700" y="1821160"/>
            <a:ext cx="796925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Max-Heap-Insert(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A,key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    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 size of heap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 &lt;- n+1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n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&gt;1 and 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/2] &lt;key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do 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&lt;- 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/2]   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/2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&lt;- key</a:t>
            </a:r>
          </a:p>
        </p:txBody>
      </p:sp>
    </p:spTree>
    <p:extLst>
      <p:ext uri="{BB962C8B-B14F-4D97-AF65-F5344CB8AC3E}">
        <p14:creationId xmlns:p14="http://schemas.microsoft.com/office/powerpoint/2010/main" val="4159806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0"/>
            <a:ext cx="7772400" cy="825500"/>
          </a:xfrm>
        </p:spPr>
        <p:txBody>
          <a:bodyPr/>
          <a:lstStyle/>
          <a:p>
            <a:r>
              <a:rPr lang="en-US" altLang="en-US" dirty="0">
                <a:solidFill>
                  <a:srgbClr val="00B050"/>
                </a:solidFill>
              </a:rPr>
              <a:t>Insert Example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676400" y="10541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pitchFamily="2" charset="2"/>
              <a:defRPr kumimoji="1" b="1" kern="1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346075" indent="-231775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35000"/>
              <a:buFont typeface="Monotype Sorts" pitchFamily="2" charset="2"/>
              <a:buChar char="n"/>
              <a:defRPr kumimoji="1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7063" indent="-166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80000"/>
              <a:buChar char="–"/>
              <a:defRPr kumimoji="1" b="1" kern="1200">
                <a:solidFill>
                  <a:srgbClr val="004000"/>
                </a:solidFill>
                <a:latin typeface="+mn-lt"/>
                <a:ea typeface="+mn-ea"/>
                <a:cs typeface="+mn-cs"/>
              </a:defRPr>
            </a:lvl3pPr>
            <a:lvl4pPr marL="1147763" indent="-4048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!"/>
              <a:defRPr kumimoji="1" b="1" kern="1200">
                <a:solidFill>
                  <a:schemeClr val="folHlink"/>
                </a:solidFill>
                <a:latin typeface="+mn-lt"/>
                <a:ea typeface="+mn-ea"/>
                <a:cs typeface="+mn-cs"/>
              </a:defRPr>
            </a:lvl4pPr>
            <a:lvl5pPr marL="1539875" indent="-1698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/>
              <a:t> Insert new element “11” starting at new node on bottom, i=8 </a:t>
            </a:r>
            <a:endParaRPr lang="en-US" altLang="en-US" dirty="0"/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7596718"/>
              </p:ext>
            </p:extLst>
          </p:nvPr>
        </p:nvGraphicFramePr>
        <p:xfrm>
          <a:off x="508000" y="1778000"/>
          <a:ext cx="2041525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0" r:id="rId3" imgW="2667000" imgH="3495675" progId="OrgPlusWOPX.4">
                  <p:embed/>
                </p:oleObj>
              </mc:Choice>
              <mc:Fallback>
                <p:oleObj r:id="rId3" imgW="2667000" imgH="3495675" progId="OrgPlusWOPX.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000" y="1778000"/>
                        <a:ext cx="2041525" cy="2667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2854325" y="2316162"/>
            <a:ext cx="1444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Bubble up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990600" y="17303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4237787"/>
              </p:ext>
            </p:extLst>
          </p:nvPr>
        </p:nvGraphicFramePr>
        <p:xfrm>
          <a:off x="4571206" y="1854200"/>
          <a:ext cx="1982788" cy="25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1" r:id="rId5" imgW="2667000" imgH="3495675" progId="OrgPlusWOPX.4">
                  <p:embed/>
                </p:oleObj>
              </mc:Choice>
              <mc:Fallback>
                <p:oleObj r:id="rId5" imgW="2667000" imgH="3495675" progId="OrgPlusWOPX.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1206" y="1854200"/>
                        <a:ext cx="1982788" cy="2590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Straight Arrow Connector 13"/>
          <p:cNvCxnSpPr/>
          <p:nvPr/>
        </p:nvCxnSpPr>
        <p:spPr bwMode="auto">
          <a:xfrm>
            <a:off x="2895600" y="3046412"/>
            <a:ext cx="1219200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aphicFrame>
        <p:nvGraphicFramePr>
          <p:cNvPr id="1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8014032"/>
              </p:ext>
            </p:extLst>
          </p:nvPr>
        </p:nvGraphicFramePr>
        <p:xfrm>
          <a:off x="8721847" y="1854200"/>
          <a:ext cx="1895353" cy="28170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2" r:id="rId7" imgW="2343150" imgH="3495675" progId="OrgPlusWOPX.4">
                  <p:embed/>
                </p:oleObj>
              </mc:Choice>
              <mc:Fallback>
                <p:oleObj r:id="rId7" imgW="2343150" imgH="3495675" progId="OrgPlusWOPX.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21847" y="1854200"/>
                        <a:ext cx="1895353" cy="28170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" name="Straight Arrow Connector 15"/>
          <p:cNvCxnSpPr/>
          <p:nvPr/>
        </p:nvCxnSpPr>
        <p:spPr bwMode="auto">
          <a:xfrm>
            <a:off x="6845300" y="3109912"/>
            <a:ext cx="1219200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7" name="Rectangle 16"/>
          <p:cNvSpPr/>
          <p:nvPr/>
        </p:nvSpPr>
        <p:spPr>
          <a:xfrm>
            <a:off x="6740922" y="2295524"/>
            <a:ext cx="14279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Bubble up once more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845547" y="4839276"/>
            <a:ext cx="40797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Stop at this point, since parent (index 1, value 14) has a larger value</a:t>
            </a:r>
          </a:p>
        </p:txBody>
      </p:sp>
    </p:spTree>
    <p:extLst>
      <p:ext uri="{BB962C8B-B14F-4D97-AF65-F5344CB8AC3E}">
        <p14:creationId xmlns:p14="http://schemas.microsoft.com/office/powerpoint/2010/main" val="377320900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Useful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93800"/>
            <a:ext cx="10515600" cy="4983163"/>
          </a:xfrm>
        </p:spPr>
        <p:txBody>
          <a:bodyPr/>
          <a:lstStyle/>
          <a:p>
            <a:r>
              <a:rPr lang="en-US" dirty="0"/>
              <a:t>Heaps, Part 1: Definition, Insertion, and Deletion </a:t>
            </a:r>
            <a:r>
              <a:rPr lang="en-US" dirty="0">
                <a:hlinkClick r:id="rId2"/>
              </a:rPr>
              <a:t>https://www.youtube.com/watch?v=-6-xKgLOZPM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09874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2175"/>
          </a:xfrm>
        </p:spPr>
        <p:txBody>
          <a:bodyPr/>
          <a:lstStyle/>
          <a:p>
            <a:r>
              <a:rPr lang="en-US" dirty="0"/>
              <a:t>Acknowledgments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5813"/>
            <a:ext cx="10515600" cy="481115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Data Structures and Algorithm Analysis in C++, Mark Allen Weiss, 4th </a:t>
            </a:r>
            <a:r>
              <a:rPr lang="en-US" dirty="0" err="1"/>
              <a:t>ed</a:t>
            </a:r>
            <a:r>
              <a:rPr lang="en-US" dirty="0"/>
              <a:t>, 2013. Chapter 6.</a:t>
            </a:r>
          </a:p>
          <a:p>
            <a:r>
              <a:rPr lang="en-US" dirty="0"/>
              <a:t>Data Structures and Algorithms in C++ (2rd ed.), Michael T. Goodrich, Roberto </a:t>
            </a:r>
            <a:r>
              <a:rPr lang="en-US" dirty="0" err="1"/>
              <a:t>Tamassia</a:t>
            </a:r>
            <a:r>
              <a:rPr lang="en-US" dirty="0"/>
              <a:t>, David M. Mount, 2011. Chapter 8.</a:t>
            </a:r>
          </a:p>
          <a:p>
            <a:r>
              <a:rPr lang="en-US" dirty="0"/>
              <a:t>Data Structures and Algorithms in C++ (4rd ed.), Adam Drozdek,2005. Chapter 6.</a:t>
            </a:r>
          </a:p>
          <a:p>
            <a:r>
              <a:rPr lang="en-US" dirty="0"/>
              <a:t>Data Structures with C++ Using STL 2nd, Ford, 2001. Chapter 14.</a:t>
            </a:r>
          </a:p>
          <a:p>
            <a:r>
              <a:rPr lang="en-US" dirty="0"/>
              <a:t>Data Abstraction &amp; Problem Solving with C++, </a:t>
            </a:r>
            <a:r>
              <a:rPr lang="en-US" dirty="0" err="1"/>
              <a:t>Carrano</a:t>
            </a:r>
            <a:r>
              <a:rPr lang="en-US" dirty="0"/>
              <a:t>, 6th, 2012. Chapter 17.</a:t>
            </a:r>
          </a:p>
          <a:p>
            <a:r>
              <a:rPr lang="en-US" dirty="0"/>
              <a:t>Introduction to Algorithms, (3rd ed.), CLRS, 2009. Chapter 6 </a:t>
            </a:r>
          </a:p>
          <a:p>
            <a:r>
              <a:rPr lang="en-US" dirty="0"/>
              <a:t>Dr. </a:t>
            </a:r>
            <a:r>
              <a:rPr lang="en-US" dirty="0" err="1"/>
              <a:t>Kenrick</a:t>
            </a:r>
            <a:r>
              <a:rPr lang="en-US" dirty="0"/>
              <a:t> Mock notes </a:t>
            </a:r>
          </a:p>
          <a:p>
            <a:r>
              <a:rPr lang="en-US" dirty="0"/>
              <a:t>Dr. Ding-</a:t>
            </a:r>
            <a:r>
              <a:rPr lang="en-US" dirty="0" err="1"/>
              <a:t>zhu</a:t>
            </a:r>
            <a:r>
              <a:rPr lang="en-US" dirty="0"/>
              <a:t> Du notes </a:t>
            </a:r>
          </a:p>
          <a:p>
            <a:r>
              <a:rPr lang="en-US" dirty="0"/>
              <a:t>Kevin Wayne notes</a:t>
            </a:r>
          </a:p>
          <a:p>
            <a:r>
              <a:rPr lang="en-US" dirty="0"/>
              <a:t>Michael Main notes</a:t>
            </a:r>
          </a:p>
          <a:p>
            <a:r>
              <a:rPr lang="en-US" dirty="0" err="1"/>
              <a:t>Jianye</a:t>
            </a:r>
            <a:r>
              <a:rPr lang="en-US" dirty="0"/>
              <a:t> </a:t>
            </a:r>
            <a:r>
              <a:rPr lang="en-US" dirty="0" err="1"/>
              <a:t>Hao</a:t>
            </a:r>
            <a:r>
              <a:rPr lang="en-US" dirty="0"/>
              <a:t> notes</a:t>
            </a:r>
          </a:p>
        </p:txBody>
      </p:sp>
    </p:spTree>
    <p:extLst>
      <p:ext uri="{BB962C8B-B14F-4D97-AF65-F5344CB8AC3E}">
        <p14:creationId xmlns:p14="http://schemas.microsoft.com/office/powerpoint/2010/main" val="3433191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26" name="Group 1"/>
          <p:cNvGrpSpPr>
            <a:grpSpLocks/>
          </p:cNvGrpSpPr>
          <p:nvPr/>
        </p:nvGrpSpPr>
        <p:grpSpPr bwMode="auto">
          <a:xfrm>
            <a:off x="4525963" y="2743201"/>
            <a:ext cx="2406650" cy="1903413"/>
            <a:chOff x="1891" y="1728"/>
            <a:chExt cx="1516" cy="1199"/>
          </a:xfrm>
        </p:grpSpPr>
        <p:sp>
          <p:nvSpPr>
            <p:cNvPr id="26663" name="AutoShape 2"/>
            <p:cNvSpPr>
              <a:spLocks noChangeArrowheads="1"/>
            </p:cNvSpPr>
            <p:nvPr/>
          </p:nvSpPr>
          <p:spPr bwMode="auto">
            <a:xfrm>
              <a:off x="1891" y="1728"/>
              <a:ext cx="1517" cy="1200"/>
            </a:xfrm>
            <a:prstGeom prst="roundRect">
              <a:avLst>
                <a:gd name="adj" fmla="val 83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76320">
                  <a:solidFill>
                    <a:srgbClr val="000000"/>
                  </a:solidFill>
                  <a:round/>
                  <a:headEnd type="triangle" w="med" len="med"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1pPr>
              <a:lvl2pPr marL="742950" indent="-285750"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2pPr>
              <a:lvl3pPr marL="1143000" indent="-228600"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3pPr>
              <a:lvl4pPr marL="1600200" indent="-228600"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4pPr>
              <a:lvl5pPr marL="2057400" indent="-228600"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6664" name="Freeform 3"/>
            <p:cNvSpPr>
              <a:spLocks/>
            </p:cNvSpPr>
            <p:nvPr/>
          </p:nvSpPr>
          <p:spPr bwMode="auto">
            <a:xfrm>
              <a:off x="1891" y="1728"/>
              <a:ext cx="1517" cy="1200"/>
            </a:xfrm>
            <a:custGeom>
              <a:avLst/>
              <a:gdLst>
                <a:gd name="T0" fmla="*/ 6689 w 6690"/>
                <a:gd name="T1" fmla="*/ 0 h 5293"/>
                <a:gd name="T2" fmla="*/ 6520 w 6690"/>
                <a:gd name="T3" fmla="*/ 2 h 5293"/>
                <a:gd name="T4" fmla="*/ 6350 w 6690"/>
                <a:gd name="T5" fmla="*/ 7 h 5293"/>
                <a:gd name="T6" fmla="*/ 6181 w 6690"/>
                <a:gd name="T7" fmla="*/ 15 h 5293"/>
                <a:gd name="T8" fmla="*/ 6012 w 6690"/>
                <a:gd name="T9" fmla="*/ 27 h 5293"/>
                <a:gd name="T10" fmla="*/ 5844 w 6690"/>
                <a:gd name="T11" fmla="*/ 42 h 5293"/>
                <a:gd name="T12" fmla="*/ 5676 w 6690"/>
                <a:gd name="T13" fmla="*/ 61 h 5293"/>
                <a:gd name="T14" fmla="*/ 5509 w 6690"/>
                <a:gd name="T15" fmla="*/ 83 h 5293"/>
                <a:gd name="T16" fmla="*/ 5343 w 6690"/>
                <a:gd name="T17" fmla="*/ 108 h 5293"/>
                <a:gd name="T18" fmla="*/ 5177 w 6690"/>
                <a:gd name="T19" fmla="*/ 137 h 5293"/>
                <a:gd name="T20" fmla="*/ 5012 w 6690"/>
                <a:gd name="T21" fmla="*/ 169 h 5293"/>
                <a:gd name="T22" fmla="*/ 4849 w 6690"/>
                <a:gd name="T23" fmla="*/ 204 h 5293"/>
                <a:gd name="T24" fmla="*/ 4687 w 6690"/>
                <a:gd name="T25" fmla="*/ 243 h 5293"/>
                <a:gd name="T26" fmla="*/ 4526 w 6690"/>
                <a:gd name="T27" fmla="*/ 284 h 5293"/>
                <a:gd name="T28" fmla="*/ 4366 w 6690"/>
                <a:gd name="T29" fmla="*/ 329 h 5293"/>
                <a:gd name="T30" fmla="*/ 4208 w 6690"/>
                <a:gd name="T31" fmla="*/ 378 h 5293"/>
                <a:gd name="T32" fmla="*/ 4051 w 6690"/>
                <a:gd name="T33" fmla="*/ 429 h 5293"/>
                <a:gd name="T34" fmla="*/ 3896 w 6690"/>
                <a:gd name="T35" fmla="*/ 483 h 5293"/>
                <a:gd name="T36" fmla="*/ 3743 w 6690"/>
                <a:gd name="T37" fmla="*/ 541 h 5293"/>
                <a:gd name="T38" fmla="*/ 3592 w 6690"/>
                <a:gd name="T39" fmla="*/ 601 h 5293"/>
                <a:gd name="T40" fmla="*/ 3443 w 6690"/>
                <a:gd name="T41" fmla="*/ 665 h 5293"/>
                <a:gd name="T42" fmla="*/ 3296 w 6690"/>
                <a:gd name="T43" fmla="*/ 732 h 5293"/>
                <a:gd name="T44" fmla="*/ 3151 w 6690"/>
                <a:gd name="T45" fmla="*/ 801 h 5293"/>
                <a:gd name="T46" fmla="*/ 3008 w 6690"/>
                <a:gd name="T47" fmla="*/ 873 h 5293"/>
                <a:gd name="T48" fmla="*/ 2868 w 6690"/>
                <a:gd name="T49" fmla="*/ 949 h 5293"/>
                <a:gd name="T50" fmla="*/ 2730 w 6690"/>
                <a:gd name="T51" fmla="*/ 1026 h 5293"/>
                <a:gd name="T52" fmla="*/ 2595 w 6690"/>
                <a:gd name="T53" fmla="*/ 1107 h 5293"/>
                <a:gd name="T54" fmla="*/ 2462 w 6690"/>
                <a:gd name="T55" fmla="*/ 1191 h 5293"/>
                <a:gd name="T56" fmla="*/ 2332 w 6690"/>
                <a:gd name="T57" fmla="*/ 1277 h 5293"/>
                <a:gd name="T58" fmla="*/ 2205 w 6690"/>
                <a:gd name="T59" fmla="*/ 1365 h 5293"/>
                <a:gd name="T60" fmla="*/ 2081 w 6690"/>
                <a:gd name="T61" fmla="*/ 1456 h 5293"/>
                <a:gd name="T62" fmla="*/ 1959 w 6690"/>
                <a:gd name="T63" fmla="*/ 1550 h 5293"/>
                <a:gd name="T64" fmla="*/ 1841 w 6690"/>
                <a:gd name="T65" fmla="*/ 1646 h 5293"/>
                <a:gd name="T66" fmla="*/ 1726 w 6690"/>
                <a:gd name="T67" fmla="*/ 1744 h 5293"/>
                <a:gd name="T68" fmla="*/ 1614 w 6690"/>
                <a:gd name="T69" fmla="*/ 1845 h 5293"/>
                <a:gd name="T70" fmla="*/ 1505 w 6690"/>
                <a:gd name="T71" fmla="*/ 1948 h 5293"/>
                <a:gd name="T72" fmla="*/ 1400 w 6690"/>
                <a:gd name="T73" fmla="*/ 2053 h 5293"/>
                <a:gd name="T74" fmla="*/ 1297 w 6690"/>
                <a:gd name="T75" fmla="*/ 2160 h 5293"/>
                <a:gd name="T76" fmla="*/ 1199 w 6690"/>
                <a:gd name="T77" fmla="*/ 2269 h 5293"/>
                <a:gd name="T78" fmla="*/ 1104 w 6690"/>
                <a:gd name="T79" fmla="*/ 2380 h 5293"/>
                <a:gd name="T80" fmla="*/ 1012 w 6690"/>
                <a:gd name="T81" fmla="*/ 2493 h 5293"/>
                <a:gd name="T82" fmla="*/ 925 w 6690"/>
                <a:gd name="T83" fmla="*/ 2607 h 5293"/>
                <a:gd name="T84" fmla="*/ 840 w 6690"/>
                <a:gd name="T85" fmla="*/ 2724 h 5293"/>
                <a:gd name="T86" fmla="*/ 760 w 6690"/>
                <a:gd name="T87" fmla="*/ 2842 h 5293"/>
                <a:gd name="T88" fmla="*/ 684 w 6690"/>
                <a:gd name="T89" fmla="*/ 2961 h 5293"/>
                <a:gd name="T90" fmla="*/ 611 w 6690"/>
                <a:gd name="T91" fmla="*/ 3083 h 5293"/>
                <a:gd name="T92" fmla="*/ 542 w 6690"/>
                <a:gd name="T93" fmla="*/ 3205 h 5293"/>
                <a:gd name="T94" fmla="*/ 477 w 6690"/>
                <a:gd name="T95" fmla="*/ 3329 h 5293"/>
                <a:gd name="T96" fmla="*/ 416 w 6690"/>
                <a:gd name="T97" fmla="*/ 3454 h 5293"/>
                <a:gd name="T98" fmla="*/ 360 w 6690"/>
                <a:gd name="T99" fmla="*/ 3580 h 5293"/>
                <a:gd name="T100" fmla="*/ 307 w 6690"/>
                <a:gd name="T101" fmla="*/ 3708 h 5293"/>
                <a:gd name="T102" fmla="*/ 258 w 6690"/>
                <a:gd name="T103" fmla="*/ 3836 h 5293"/>
                <a:gd name="T104" fmla="*/ 214 w 6690"/>
                <a:gd name="T105" fmla="*/ 3966 h 5293"/>
                <a:gd name="T106" fmla="*/ 173 w 6690"/>
                <a:gd name="T107" fmla="*/ 4096 h 5293"/>
                <a:gd name="T108" fmla="*/ 137 w 6690"/>
                <a:gd name="T109" fmla="*/ 4227 h 5293"/>
                <a:gd name="T110" fmla="*/ 105 w 6690"/>
                <a:gd name="T111" fmla="*/ 4358 h 5293"/>
                <a:gd name="T112" fmla="*/ 77 w 6690"/>
                <a:gd name="T113" fmla="*/ 4491 h 5293"/>
                <a:gd name="T114" fmla="*/ 54 w 6690"/>
                <a:gd name="T115" fmla="*/ 4623 h 5293"/>
                <a:gd name="T116" fmla="*/ 34 w 6690"/>
                <a:gd name="T117" fmla="*/ 4757 h 5293"/>
                <a:gd name="T118" fmla="*/ 19 w 6690"/>
                <a:gd name="T119" fmla="*/ 4890 h 5293"/>
                <a:gd name="T120" fmla="*/ 9 w 6690"/>
                <a:gd name="T121" fmla="*/ 5024 h 5293"/>
                <a:gd name="T122" fmla="*/ 2 w 6690"/>
                <a:gd name="T123" fmla="*/ 5158 h 5293"/>
                <a:gd name="T124" fmla="*/ 0 w 6690"/>
                <a:gd name="T125" fmla="*/ 5292 h 5293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6690"/>
                <a:gd name="T190" fmla="*/ 0 h 5293"/>
                <a:gd name="T191" fmla="*/ 6690 w 6690"/>
                <a:gd name="T192" fmla="*/ 5293 h 5293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6690" h="5293">
                  <a:moveTo>
                    <a:pt x="6689" y="0"/>
                  </a:moveTo>
                  <a:lnTo>
                    <a:pt x="6520" y="2"/>
                  </a:lnTo>
                  <a:lnTo>
                    <a:pt x="6350" y="7"/>
                  </a:lnTo>
                  <a:lnTo>
                    <a:pt x="6181" y="15"/>
                  </a:lnTo>
                  <a:lnTo>
                    <a:pt x="6012" y="27"/>
                  </a:lnTo>
                  <a:lnTo>
                    <a:pt x="5844" y="42"/>
                  </a:lnTo>
                  <a:lnTo>
                    <a:pt x="5676" y="61"/>
                  </a:lnTo>
                  <a:lnTo>
                    <a:pt x="5509" y="83"/>
                  </a:lnTo>
                  <a:lnTo>
                    <a:pt x="5343" y="108"/>
                  </a:lnTo>
                  <a:lnTo>
                    <a:pt x="5177" y="137"/>
                  </a:lnTo>
                  <a:lnTo>
                    <a:pt x="5012" y="169"/>
                  </a:lnTo>
                  <a:lnTo>
                    <a:pt x="4849" y="204"/>
                  </a:lnTo>
                  <a:lnTo>
                    <a:pt x="4687" y="243"/>
                  </a:lnTo>
                  <a:lnTo>
                    <a:pt x="4526" y="284"/>
                  </a:lnTo>
                  <a:lnTo>
                    <a:pt x="4366" y="329"/>
                  </a:lnTo>
                  <a:lnTo>
                    <a:pt x="4208" y="378"/>
                  </a:lnTo>
                  <a:lnTo>
                    <a:pt x="4051" y="429"/>
                  </a:lnTo>
                  <a:lnTo>
                    <a:pt x="3896" y="483"/>
                  </a:lnTo>
                  <a:lnTo>
                    <a:pt x="3743" y="541"/>
                  </a:lnTo>
                  <a:lnTo>
                    <a:pt x="3592" y="601"/>
                  </a:lnTo>
                  <a:lnTo>
                    <a:pt x="3443" y="665"/>
                  </a:lnTo>
                  <a:lnTo>
                    <a:pt x="3296" y="732"/>
                  </a:lnTo>
                  <a:lnTo>
                    <a:pt x="3151" y="801"/>
                  </a:lnTo>
                  <a:lnTo>
                    <a:pt x="3008" y="873"/>
                  </a:lnTo>
                  <a:lnTo>
                    <a:pt x="2868" y="949"/>
                  </a:lnTo>
                  <a:lnTo>
                    <a:pt x="2730" y="1026"/>
                  </a:lnTo>
                  <a:lnTo>
                    <a:pt x="2595" y="1107"/>
                  </a:lnTo>
                  <a:lnTo>
                    <a:pt x="2462" y="1191"/>
                  </a:lnTo>
                  <a:lnTo>
                    <a:pt x="2332" y="1277"/>
                  </a:lnTo>
                  <a:lnTo>
                    <a:pt x="2205" y="1365"/>
                  </a:lnTo>
                  <a:lnTo>
                    <a:pt x="2081" y="1456"/>
                  </a:lnTo>
                  <a:lnTo>
                    <a:pt x="1959" y="1550"/>
                  </a:lnTo>
                  <a:lnTo>
                    <a:pt x="1841" y="1646"/>
                  </a:lnTo>
                  <a:lnTo>
                    <a:pt x="1726" y="1744"/>
                  </a:lnTo>
                  <a:lnTo>
                    <a:pt x="1614" y="1845"/>
                  </a:lnTo>
                  <a:lnTo>
                    <a:pt x="1505" y="1948"/>
                  </a:lnTo>
                  <a:lnTo>
                    <a:pt x="1400" y="2053"/>
                  </a:lnTo>
                  <a:lnTo>
                    <a:pt x="1297" y="2160"/>
                  </a:lnTo>
                  <a:lnTo>
                    <a:pt x="1199" y="2269"/>
                  </a:lnTo>
                  <a:lnTo>
                    <a:pt x="1104" y="2380"/>
                  </a:lnTo>
                  <a:lnTo>
                    <a:pt x="1012" y="2493"/>
                  </a:lnTo>
                  <a:lnTo>
                    <a:pt x="925" y="2607"/>
                  </a:lnTo>
                  <a:lnTo>
                    <a:pt x="840" y="2724"/>
                  </a:lnTo>
                  <a:lnTo>
                    <a:pt x="760" y="2842"/>
                  </a:lnTo>
                  <a:lnTo>
                    <a:pt x="684" y="2961"/>
                  </a:lnTo>
                  <a:lnTo>
                    <a:pt x="611" y="3083"/>
                  </a:lnTo>
                  <a:lnTo>
                    <a:pt x="542" y="3205"/>
                  </a:lnTo>
                  <a:lnTo>
                    <a:pt x="477" y="3329"/>
                  </a:lnTo>
                  <a:lnTo>
                    <a:pt x="416" y="3454"/>
                  </a:lnTo>
                  <a:lnTo>
                    <a:pt x="360" y="3580"/>
                  </a:lnTo>
                  <a:lnTo>
                    <a:pt x="307" y="3708"/>
                  </a:lnTo>
                  <a:lnTo>
                    <a:pt x="258" y="3836"/>
                  </a:lnTo>
                  <a:lnTo>
                    <a:pt x="214" y="3966"/>
                  </a:lnTo>
                  <a:lnTo>
                    <a:pt x="173" y="4096"/>
                  </a:lnTo>
                  <a:lnTo>
                    <a:pt x="137" y="4227"/>
                  </a:lnTo>
                  <a:lnTo>
                    <a:pt x="105" y="4358"/>
                  </a:lnTo>
                  <a:lnTo>
                    <a:pt x="77" y="4491"/>
                  </a:lnTo>
                  <a:lnTo>
                    <a:pt x="54" y="4623"/>
                  </a:lnTo>
                  <a:lnTo>
                    <a:pt x="34" y="4757"/>
                  </a:lnTo>
                  <a:lnTo>
                    <a:pt x="19" y="4890"/>
                  </a:lnTo>
                  <a:lnTo>
                    <a:pt x="9" y="5024"/>
                  </a:lnTo>
                  <a:lnTo>
                    <a:pt x="2" y="5158"/>
                  </a:lnTo>
                  <a:lnTo>
                    <a:pt x="0" y="5292"/>
                  </a:lnTo>
                </a:path>
              </a:pathLst>
            </a:custGeom>
            <a:noFill/>
            <a:ln w="76320">
              <a:solidFill>
                <a:srgbClr val="FF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6627" name="Rectangle 4"/>
          <p:cNvSpPr>
            <a:spLocks noGrp="1" noChangeArrowheads="1"/>
          </p:cNvSpPr>
          <p:nvPr>
            <p:ph type="title"/>
          </p:nvPr>
        </p:nvSpPr>
        <p:spPr>
          <a:xfrm>
            <a:off x="1828800" y="342900"/>
            <a:ext cx="7772400" cy="1143000"/>
          </a:xfrm>
        </p:spPr>
        <p:txBody>
          <a:bodyPr/>
          <a:lstStyle/>
          <a:p>
            <a:pPr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/>
              <a:t>Implementing a Heap</a:t>
            </a:r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57249" y="1638301"/>
            <a:ext cx="4613275" cy="1303337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400" b="0" dirty="0"/>
              <a:t>Data from the next row goes</a:t>
            </a:r>
            <a:r>
              <a:rPr lang="en-GB" sz="2400" b="0" dirty="0">
                <a:effectLst/>
              </a:rPr>
              <a:t> </a:t>
            </a:r>
            <a:r>
              <a:rPr lang="en-GB" sz="2400" b="0" dirty="0"/>
              <a:t>in the </a:t>
            </a:r>
            <a:r>
              <a:rPr lang="en-GB" sz="2400" b="0" dirty="0">
                <a:effectLst/>
              </a:rPr>
              <a:t>next two array locations.                  </a:t>
            </a:r>
          </a:p>
        </p:txBody>
      </p:sp>
      <p:sp>
        <p:nvSpPr>
          <p:cNvPr id="26629" name="AutoShape 6"/>
          <p:cNvSpPr>
            <a:spLocks noChangeArrowheads="1"/>
          </p:cNvSpPr>
          <p:nvPr/>
        </p:nvSpPr>
        <p:spPr bwMode="auto">
          <a:xfrm>
            <a:off x="3232150" y="4670426"/>
            <a:ext cx="6046788" cy="785813"/>
          </a:xfrm>
          <a:prstGeom prst="roundRect">
            <a:avLst>
              <a:gd name="adj" fmla="val 199"/>
            </a:avLst>
          </a:prstGeom>
          <a:solidFill>
            <a:srgbClr val="8080FF"/>
          </a:solidFill>
          <a:ln w="12600">
            <a:solidFill>
              <a:srgbClr val="E0E0E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1pPr>
            <a:lvl2pPr marL="742950" indent="-285750"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2pPr>
            <a:lvl3pPr marL="1143000" indent="-228600"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3pPr>
            <a:lvl4pPr marL="1600200" indent="-228600"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4pPr>
            <a:lvl5pPr marL="2057400" indent="-228600"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4144964" y="4667251"/>
            <a:ext cx="1587" cy="792163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1" name="Line 8"/>
          <p:cNvSpPr>
            <a:spLocks noChangeShapeType="1"/>
          </p:cNvSpPr>
          <p:nvPr/>
        </p:nvSpPr>
        <p:spPr bwMode="auto">
          <a:xfrm>
            <a:off x="5059364" y="4667251"/>
            <a:ext cx="1587" cy="792163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2" name="Line 9"/>
          <p:cNvSpPr>
            <a:spLocks noChangeShapeType="1"/>
          </p:cNvSpPr>
          <p:nvPr/>
        </p:nvSpPr>
        <p:spPr bwMode="auto">
          <a:xfrm>
            <a:off x="5972175" y="4667251"/>
            <a:ext cx="1588" cy="792163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3" name="Line 10"/>
          <p:cNvSpPr>
            <a:spLocks noChangeShapeType="1"/>
          </p:cNvSpPr>
          <p:nvPr/>
        </p:nvSpPr>
        <p:spPr bwMode="auto">
          <a:xfrm>
            <a:off x="6888164" y="4670426"/>
            <a:ext cx="1587" cy="784225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4" name="Line 11"/>
          <p:cNvSpPr>
            <a:spLocks noChangeShapeType="1"/>
          </p:cNvSpPr>
          <p:nvPr/>
        </p:nvSpPr>
        <p:spPr bwMode="auto">
          <a:xfrm>
            <a:off x="7802564" y="4670426"/>
            <a:ext cx="1587" cy="784225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5" name="Line 12"/>
          <p:cNvSpPr>
            <a:spLocks noChangeShapeType="1"/>
          </p:cNvSpPr>
          <p:nvPr/>
        </p:nvSpPr>
        <p:spPr bwMode="auto">
          <a:xfrm>
            <a:off x="8716964" y="4665663"/>
            <a:ext cx="1587" cy="793750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6" name="AutoShape 13"/>
          <p:cNvSpPr>
            <a:spLocks noChangeArrowheads="1"/>
          </p:cNvSpPr>
          <p:nvPr/>
        </p:nvSpPr>
        <p:spPr bwMode="auto">
          <a:xfrm>
            <a:off x="2620963" y="5565775"/>
            <a:ext cx="2189162" cy="433388"/>
          </a:xfrm>
          <a:prstGeom prst="roundRect">
            <a:avLst>
              <a:gd name="adj" fmla="val 34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93000"/>
              </a:lnSpc>
              <a:buClr>
                <a:srgbClr val="E0E0E0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US" sz="2400"/>
              <a:t>An array of data</a:t>
            </a:r>
          </a:p>
        </p:txBody>
      </p:sp>
      <p:sp>
        <p:nvSpPr>
          <p:cNvPr id="26637" name="Freeform 14"/>
          <p:cNvSpPr>
            <a:spLocks noChangeArrowheads="1"/>
          </p:cNvSpPr>
          <p:nvPr/>
        </p:nvSpPr>
        <p:spPr bwMode="auto">
          <a:xfrm>
            <a:off x="8988426" y="4160838"/>
            <a:ext cx="982663" cy="1725612"/>
          </a:xfrm>
          <a:custGeom>
            <a:avLst/>
            <a:gdLst>
              <a:gd name="T0" fmla="*/ 1588 w 2731"/>
              <a:gd name="T1" fmla="*/ 0 h 4795"/>
              <a:gd name="T2" fmla="*/ 0 w 2731"/>
              <a:gd name="T3" fmla="*/ 1971 h 4795"/>
              <a:gd name="T4" fmla="*/ 445 w 2731"/>
              <a:gd name="T5" fmla="*/ 2677 h 4795"/>
              <a:gd name="T6" fmla="*/ 189 w 2731"/>
              <a:gd name="T7" fmla="*/ 3171 h 4795"/>
              <a:gd name="T8" fmla="*/ 886 w 2731"/>
              <a:gd name="T9" fmla="*/ 4794 h 4795"/>
              <a:gd name="T10" fmla="*/ 2730 w 2731"/>
              <a:gd name="T11" fmla="*/ 4230 h 4795"/>
              <a:gd name="T12" fmla="*/ 1588 w 2731"/>
              <a:gd name="T13" fmla="*/ 0 h 479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31"/>
              <a:gd name="T22" fmla="*/ 0 h 4795"/>
              <a:gd name="T23" fmla="*/ 2731 w 2731"/>
              <a:gd name="T24" fmla="*/ 4795 h 479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31" h="4795">
                <a:moveTo>
                  <a:pt x="1588" y="0"/>
                </a:moveTo>
                <a:lnTo>
                  <a:pt x="0" y="1971"/>
                </a:lnTo>
                <a:lnTo>
                  <a:pt x="445" y="2677"/>
                </a:lnTo>
                <a:lnTo>
                  <a:pt x="189" y="3171"/>
                </a:lnTo>
                <a:lnTo>
                  <a:pt x="886" y="4794"/>
                </a:lnTo>
                <a:lnTo>
                  <a:pt x="2730" y="4230"/>
                </a:lnTo>
                <a:lnTo>
                  <a:pt x="158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8" name="Line 15"/>
          <p:cNvSpPr>
            <a:spLocks noChangeShapeType="1"/>
          </p:cNvSpPr>
          <p:nvPr/>
        </p:nvSpPr>
        <p:spPr bwMode="auto">
          <a:xfrm>
            <a:off x="7040563" y="2941638"/>
            <a:ext cx="563562" cy="639762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6639" name="Group 16"/>
          <p:cNvGrpSpPr>
            <a:grpSpLocks/>
          </p:cNvGrpSpPr>
          <p:nvPr/>
        </p:nvGrpSpPr>
        <p:grpSpPr bwMode="auto">
          <a:xfrm>
            <a:off x="7404100" y="3313114"/>
            <a:ext cx="793750" cy="731837"/>
            <a:chOff x="3704" y="2087"/>
            <a:chExt cx="500" cy="461"/>
          </a:xfrm>
        </p:grpSpPr>
        <p:sp>
          <p:nvSpPr>
            <p:cNvPr id="26661" name="AutoShape 17"/>
            <p:cNvSpPr>
              <a:spLocks noChangeArrowheads="1"/>
            </p:cNvSpPr>
            <p:nvPr/>
          </p:nvSpPr>
          <p:spPr bwMode="auto">
            <a:xfrm>
              <a:off x="3704" y="2087"/>
              <a:ext cx="501" cy="462"/>
            </a:xfrm>
            <a:prstGeom prst="roundRect">
              <a:avLst>
                <a:gd name="adj" fmla="val 12551"/>
              </a:avLst>
            </a:prstGeom>
            <a:solidFill>
              <a:srgbClr val="8080FF"/>
            </a:solidFill>
            <a:ln w="12600">
              <a:solidFill>
                <a:srgbClr val="E0E0E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1pPr>
              <a:lvl2pPr marL="742950" indent="-285750"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2pPr>
              <a:lvl3pPr marL="1143000" indent="-228600"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3pPr>
              <a:lvl4pPr marL="1600200" indent="-228600"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4pPr>
              <a:lvl5pPr marL="2057400" indent="-228600"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6662" name="AutoShape 18"/>
            <p:cNvSpPr>
              <a:spLocks noChangeArrowheads="1"/>
            </p:cNvSpPr>
            <p:nvPr/>
          </p:nvSpPr>
          <p:spPr bwMode="auto">
            <a:xfrm>
              <a:off x="3723" y="2106"/>
              <a:ext cx="463" cy="424"/>
            </a:xfrm>
            <a:prstGeom prst="roundRect">
              <a:avLst>
                <a:gd name="adj" fmla="val 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9pPr>
            </a:lstStyle>
            <a:p>
              <a:pPr algn="ctr">
                <a:lnSpc>
                  <a:spcPct val="95000"/>
                </a:lnSpc>
                <a:buClr>
                  <a:srgbClr val="E0E0E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en-US" sz="2400" b="1">
                  <a:solidFill>
                    <a:schemeClr val="tx1"/>
                  </a:solidFill>
                </a:rPr>
                <a:t>21</a:t>
              </a:r>
            </a:p>
          </p:txBody>
        </p:sp>
      </p:grpSp>
      <p:sp>
        <p:nvSpPr>
          <p:cNvPr id="26640" name="Line 19"/>
          <p:cNvSpPr>
            <a:spLocks noChangeShapeType="1"/>
          </p:cNvSpPr>
          <p:nvPr/>
        </p:nvSpPr>
        <p:spPr bwMode="auto">
          <a:xfrm flipH="1">
            <a:off x="6797675" y="2941638"/>
            <a:ext cx="566738" cy="639762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6641" name="Group 20"/>
          <p:cNvGrpSpPr>
            <a:grpSpLocks/>
          </p:cNvGrpSpPr>
          <p:nvPr/>
        </p:nvGrpSpPr>
        <p:grpSpPr bwMode="auto">
          <a:xfrm>
            <a:off x="6203950" y="3313114"/>
            <a:ext cx="793750" cy="731837"/>
            <a:chOff x="2948" y="2087"/>
            <a:chExt cx="500" cy="461"/>
          </a:xfrm>
        </p:grpSpPr>
        <p:sp>
          <p:nvSpPr>
            <p:cNvPr id="26659" name="AutoShape 21"/>
            <p:cNvSpPr>
              <a:spLocks noChangeArrowheads="1"/>
            </p:cNvSpPr>
            <p:nvPr/>
          </p:nvSpPr>
          <p:spPr bwMode="auto">
            <a:xfrm>
              <a:off x="2948" y="2087"/>
              <a:ext cx="501" cy="462"/>
            </a:xfrm>
            <a:prstGeom prst="roundRect">
              <a:avLst>
                <a:gd name="adj" fmla="val 12551"/>
              </a:avLst>
            </a:prstGeom>
            <a:solidFill>
              <a:srgbClr val="8080FF"/>
            </a:solidFill>
            <a:ln w="12600">
              <a:solidFill>
                <a:srgbClr val="E0E0E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1pPr>
              <a:lvl2pPr marL="742950" indent="-285750"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2pPr>
              <a:lvl3pPr marL="1143000" indent="-228600"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3pPr>
              <a:lvl4pPr marL="1600200" indent="-228600"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4pPr>
              <a:lvl5pPr marL="2057400" indent="-228600"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6660" name="AutoShape 22"/>
            <p:cNvSpPr>
              <a:spLocks noChangeArrowheads="1"/>
            </p:cNvSpPr>
            <p:nvPr/>
          </p:nvSpPr>
          <p:spPr bwMode="auto">
            <a:xfrm>
              <a:off x="2967" y="2106"/>
              <a:ext cx="463" cy="424"/>
            </a:xfrm>
            <a:prstGeom prst="roundRect">
              <a:avLst>
                <a:gd name="adj" fmla="val 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9pPr>
            </a:lstStyle>
            <a:p>
              <a:pPr algn="ctr">
                <a:lnSpc>
                  <a:spcPct val="95000"/>
                </a:lnSpc>
                <a:buClr>
                  <a:srgbClr val="E0E0E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en-US" sz="2400" b="1">
                  <a:solidFill>
                    <a:schemeClr val="tx1"/>
                  </a:solidFill>
                </a:rPr>
                <a:t>27</a:t>
              </a:r>
            </a:p>
          </p:txBody>
        </p:sp>
      </p:grpSp>
      <p:sp>
        <p:nvSpPr>
          <p:cNvPr id="26642" name="Line 23"/>
          <p:cNvSpPr>
            <a:spLocks noChangeShapeType="1"/>
          </p:cNvSpPr>
          <p:nvPr/>
        </p:nvSpPr>
        <p:spPr bwMode="auto">
          <a:xfrm>
            <a:off x="8626476" y="1981201"/>
            <a:ext cx="563563" cy="639763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6643" name="Group 24"/>
          <p:cNvGrpSpPr>
            <a:grpSpLocks/>
          </p:cNvGrpSpPr>
          <p:nvPr/>
        </p:nvGrpSpPr>
        <p:grpSpPr bwMode="auto">
          <a:xfrm>
            <a:off x="8961438" y="2398714"/>
            <a:ext cx="793750" cy="731837"/>
            <a:chOff x="4685" y="1511"/>
            <a:chExt cx="500" cy="461"/>
          </a:xfrm>
        </p:grpSpPr>
        <p:sp>
          <p:nvSpPr>
            <p:cNvPr id="26657" name="AutoShape 25"/>
            <p:cNvSpPr>
              <a:spLocks noChangeArrowheads="1"/>
            </p:cNvSpPr>
            <p:nvPr/>
          </p:nvSpPr>
          <p:spPr bwMode="auto">
            <a:xfrm>
              <a:off x="4685" y="1511"/>
              <a:ext cx="501" cy="462"/>
            </a:xfrm>
            <a:prstGeom prst="roundRect">
              <a:avLst>
                <a:gd name="adj" fmla="val 12551"/>
              </a:avLst>
            </a:prstGeom>
            <a:solidFill>
              <a:srgbClr val="8080FF"/>
            </a:solidFill>
            <a:ln w="12600">
              <a:solidFill>
                <a:srgbClr val="E0E0E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1pPr>
              <a:lvl2pPr marL="742950" indent="-285750"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2pPr>
              <a:lvl3pPr marL="1143000" indent="-228600"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3pPr>
              <a:lvl4pPr marL="1600200" indent="-228600"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4pPr>
              <a:lvl5pPr marL="2057400" indent="-228600"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6658" name="AutoShape 26"/>
            <p:cNvSpPr>
              <a:spLocks noChangeArrowheads="1"/>
            </p:cNvSpPr>
            <p:nvPr/>
          </p:nvSpPr>
          <p:spPr bwMode="auto">
            <a:xfrm>
              <a:off x="4704" y="1530"/>
              <a:ext cx="463" cy="424"/>
            </a:xfrm>
            <a:prstGeom prst="roundRect">
              <a:avLst>
                <a:gd name="adj" fmla="val 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9pPr>
            </a:lstStyle>
            <a:p>
              <a:pPr algn="ctr">
                <a:lnSpc>
                  <a:spcPct val="95000"/>
                </a:lnSpc>
                <a:buClr>
                  <a:srgbClr val="E0E0E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en-US" sz="2400" b="1">
                  <a:solidFill>
                    <a:schemeClr val="tx1"/>
                  </a:solidFill>
                </a:rPr>
                <a:t>23</a:t>
              </a:r>
            </a:p>
          </p:txBody>
        </p:sp>
      </p:grpSp>
      <p:sp>
        <p:nvSpPr>
          <p:cNvPr id="26644" name="Line 27"/>
          <p:cNvSpPr>
            <a:spLocks noChangeShapeType="1"/>
          </p:cNvSpPr>
          <p:nvPr/>
        </p:nvSpPr>
        <p:spPr bwMode="auto">
          <a:xfrm flipH="1">
            <a:off x="7391400" y="2027238"/>
            <a:ext cx="566738" cy="639762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6645" name="Group 28"/>
          <p:cNvGrpSpPr>
            <a:grpSpLocks/>
          </p:cNvGrpSpPr>
          <p:nvPr/>
        </p:nvGrpSpPr>
        <p:grpSpPr bwMode="auto">
          <a:xfrm>
            <a:off x="7900988" y="1331914"/>
            <a:ext cx="793750" cy="731837"/>
            <a:chOff x="4017" y="839"/>
            <a:chExt cx="500" cy="461"/>
          </a:xfrm>
        </p:grpSpPr>
        <p:sp>
          <p:nvSpPr>
            <p:cNvPr id="26655" name="AutoShape 29"/>
            <p:cNvSpPr>
              <a:spLocks noChangeArrowheads="1"/>
            </p:cNvSpPr>
            <p:nvPr/>
          </p:nvSpPr>
          <p:spPr bwMode="auto">
            <a:xfrm>
              <a:off x="4017" y="839"/>
              <a:ext cx="501" cy="462"/>
            </a:xfrm>
            <a:prstGeom prst="roundRect">
              <a:avLst>
                <a:gd name="adj" fmla="val 12551"/>
              </a:avLst>
            </a:prstGeom>
            <a:solidFill>
              <a:srgbClr val="8080FF"/>
            </a:solidFill>
            <a:ln w="12600">
              <a:solidFill>
                <a:srgbClr val="E0E0E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1pPr>
              <a:lvl2pPr marL="742950" indent="-285750"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2pPr>
              <a:lvl3pPr marL="1143000" indent="-228600"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3pPr>
              <a:lvl4pPr marL="1600200" indent="-228600"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4pPr>
              <a:lvl5pPr marL="2057400" indent="-228600"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6656" name="AutoShape 30"/>
            <p:cNvSpPr>
              <a:spLocks noChangeArrowheads="1"/>
            </p:cNvSpPr>
            <p:nvPr/>
          </p:nvSpPr>
          <p:spPr bwMode="auto">
            <a:xfrm>
              <a:off x="4036" y="858"/>
              <a:ext cx="463" cy="424"/>
            </a:xfrm>
            <a:prstGeom prst="roundRect">
              <a:avLst>
                <a:gd name="adj" fmla="val 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9pPr>
            </a:lstStyle>
            <a:p>
              <a:pPr algn="ctr">
                <a:lnSpc>
                  <a:spcPct val="95000"/>
                </a:lnSpc>
                <a:buClr>
                  <a:srgbClr val="E0E0E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en-US" sz="2400" b="1">
                  <a:solidFill>
                    <a:schemeClr val="tx1"/>
                  </a:solidFill>
                </a:rPr>
                <a:t>42</a:t>
              </a:r>
            </a:p>
          </p:txBody>
        </p:sp>
      </p:grpSp>
      <p:grpSp>
        <p:nvGrpSpPr>
          <p:cNvPr id="26646" name="Group 31"/>
          <p:cNvGrpSpPr>
            <a:grpSpLocks/>
          </p:cNvGrpSpPr>
          <p:nvPr/>
        </p:nvGrpSpPr>
        <p:grpSpPr bwMode="auto">
          <a:xfrm>
            <a:off x="6797675" y="2398714"/>
            <a:ext cx="793750" cy="731837"/>
            <a:chOff x="3322" y="1511"/>
            <a:chExt cx="500" cy="461"/>
          </a:xfrm>
        </p:grpSpPr>
        <p:sp>
          <p:nvSpPr>
            <p:cNvPr id="26653" name="AutoShape 32"/>
            <p:cNvSpPr>
              <a:spLocks noChangeArrowheads="1"/>
            </p:cNvSpPr>
            <p:nvPr/>
          </p:nvSpPr>
          <p:spPr bwMode="auto">
            <a:xfrm>
              <a:off x="3322" y="1511"/>
              <a:ext cx="501" cy="462"/>
            </a:xfrm>
            <a:prstGeom prst="roundRect">
              <a:avLst>
                <a:gd name="adj" fmla="val 12551"/>
              </a:avLst>
            </a:prstGeom>
            <a:solidFill>
              <a:srgbClr val="8080FF"/>
            </a:solidFill>
            <a:ln w="12600">
              <a:solidFill>
                <a:srgbClr val="E0E0E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1pPr>
              <a:lvl2pPr marL="742950" indent="-285750"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2pPr>
              <a:lvl3pPr marL="1143000" indent="-228600"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3pPr>
              <a:lvl4pPr marL="1600200" indent="-228600"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4pPr>
              <a:lvl5pPr marL="2057400" indent="-228600"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6654" name="AutoShape 33"/>
            <p:cNvSpPr>
              <a:spLocks noChangeArrowheads="1"/>
            </p:cNvSpPr>
            <p:nvPr/>
          </p:nvSpPr>
          <p:spPr bwMode="auto">
            <a:xfrm>
              <a:off x="3341" y="1530"/>
              <a:ext cx="463" cy="424"/>
            </a:xfrm>
            <a:prstGeom prst="roundRect">
              <a:avLst>
                <a:gd name="adj" fmla="val 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9pPr>
            </a:lstStyle>
            <a:p>
              <a:pPr algn="ctr">
                <a:lnSpc>
                  <a:spcPct val="95000"/>
                </a:lnSpc>
                <a:buClr>
                  <a:srgbClr val="E0E0E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en-US" sz="2400" b="1">
                  <a:solidFill>
                    <a:schemeClr val="tx1"/>
                  </a:solidFill>
                </a:rPr>
                <a:t>35</a:t>
              </a:r>
            </a:p>
          </p:txBody>
        </p:sp>
      </p:grpSp>
      <p:sp>
        <p:nvSpPr>
          <p:cNvPr id="26647" name="AutoShape 34"/>
          <p:cNvSpPr>
            <a:spLocks noChangeArrowheads="1"/>
          </p:cNvSpPr>
          <p:nvPr/>
        </p:nvSpPr>
        <p:spPr bwMode="auto">
          <a:xfrm>
            <a:off x="3438525" y="4860925"/>
            <a:ext cx="488950" cy="457200"/>
          </a:xfrm>
          <a:prstGeom prst="roundRect">
            <a:avLst>
              <a:gd name="adj" fmla="val 34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95000"/>
              </a:lnSpc>
              <a:buClr>
                <a:srgbClr val="E0E0E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sz="2400" b="1">
                <a:solidFill>
                  <a:schemeClr val="tx1"/>
                </a:solidFill>
              </a:rPr>
              <a:t>42</a:t>
            </a:r>
          </a:p>
        </p:txBody>
      </p:sp>
      <p:grpSp>
        <p:nvGrpSpPr>
          <p:cNvPr id="26648" name="Group 35"/>
          <p:cNvGrpSpPr>
            <a:grpSpLocks/>
          </p:cNvGrpSpPr>
          <p:nvPr/>
        </p:nvGrpSpPr>
        <p:grpSpPr bwMode="auto">
          <a:xfrm>
            <a:off x="5957889" y="3108325"/>
            <a:ext cx="3317875" cy="1906588"/>
            <a:chOff x="2793" y="1958"/>
            <a:chExt cx="2090" cy="1201"/>
          </a:xfrm>
        </p:grpSpPr>
        <p:sp>
          <p:nvSpPr>
            <p:cNvPr id="26651" name="AutoShape 36"/>
            <p:cNvSpPr>
              <a:spLocks noChangeArrowheads="1"/>
            </p:cNvSpPr>
            <p:nvPr/>
          </p:nvSpPr>
          <p:spPr bwMode="auto">
            <a:xfrm rot="5400000">
              <a:off x="3240" y="1514"/>
              <a:ext cx="1202" cy="2091"/>
            </a:xfrm>
            <a:prstGeom prst="roundRect">
              <a:avLst>
                <a:gd name="adj" fmla="val 79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76320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1pPr>
              <a:lvl2pPr marL="742950" indent="-285750"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2pPr>
              <a:lvl3pPr marL="1143000" indent="-228600"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3pPr>
              <a:lvl4pPr marL="1600200" indent="-228600"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4pPr>
              <a:lvl5pPr marL="2057400" indent="-228600"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6652" name="Freeform 37"/>
            <p:cNvSpPr>
              <a:spLocks/>
            </p:cNvSpPr>
            <p:nvPr/>
          </p:nvSpPr>
          <p:spPr bwMode="auto">
            <a:xfrm>
              <a:off x="2793" y="1958"/>
              <a:ext cx="2091" cy="1202"/>
            </a:xfrm>
            <a:custGeom>
              <a:avLst/>
              <a:gdLst>
                <a:gd name="T0" fmla="*/ 0 w 9222"/>
                <a:gd name="T1" fmla="*/ 5301 h 5302"/>
                <a:gd name="T2" fmla="*/ 234 w 9222"/>
                <a:gd name="T3" fmla="*/ 5299 h 5302"/>
                <a:gd name="T4" fmla="*/ 467 w 9222"/>
                <a:gd name="T5" fmla="*/ 5294 h 5302"/>
                <a:gd name="T6" fmla="*/ 700 w 9222"/>
                <a:gd name="T7" fmla="*/ 5286 h 5302"/>
                <a:gd name="T8" fmla="*/ 933 w 9222"/>
                <a:gd name="T9" fmla="*/ 5274 h 5302"/>
                <a:gd name="T10" fmla="*/ 1165 w 9222"/>
                <a:gd name="T11" fmla="*/ 5259 h 5302"/>
                <a:gd name="T12" fmla="*/ 1396 w 9222"/>
                <a:gd name="T13" fmla="*/ 5240 h 5302"/>
                <a:gd name="T14" fmla="*/ 1627 w 9222"/>
                <a:gd name="T15" fmla="*/ 5218 h 5302"/>
                <a:gd name="T16" fmla="*/ 1856 w 9222"/>
                <a:gd name="T17" fmla="*/ 5192 h 5302"/>
                <a:gd name="T18" fmla="*/ 2084 w 9222"/>
                <a:gd name="T19" fmla="*/ 5164 h 5302"/>
                <a:gd name="T20" fmla="*/ 2311 w 9222"/>
                <a:gd name="T21" fmla="*/ 5132 h 5302"/>
                <a:gd name="T22" fmla="*/ 2537 w 9222"/>
                <a:gd name="T23" fmla="*/ 5096 h 5302"/>
                <a:gd name="T24" fmla="*/ 2760 w 9222"/>
                <a:gd name="T25" fmla="*/ 5058 h 5302"/>
                <a:gd name="T26" fmla="*/ 2982 w 9222"/>
                <a:gd name="T27" fmla="*/ 5016 h 5302"/>
                <a:gd name="T28" fmla="*/ 3203 w 9222"/>
                <a:gd name="T29" fmla="*/ 4971 h 5302"/>
                <a:gd name="T30" fmla="*/ 3421 w 9222"/>
                <a:gd name="T31" fmla="*/ 4923 h 5302"/>
                <a:gd name="T32" fmla="*/ 3636 w 9222"/>
                <a:gd name="T33" fmla="*/ 4871 h 5302"/>
                <a:gd name="T34" fmla="*/ 3850 w 9222"/>
                <a:gd name="T35" fmla="*/ 4817 h 5302"/>
                <a:gd name="T36" fmla="*/ 4061 w 9222"/>
                <a:gd name="T37" fmla="*/ 4759 h 5302"/>
                <a:gd name="T38" fmla="*/ 4269 w 9222"/>
                <a:gd name="T39" fmla="*/ 4699 h 5302"/>
                <a:gd name="T40" fmla="*/ 4475 w 9222"/>
                <a:gd name="T41" fmla="*/ 4635 h 5302"/>
                <a:gd name="T42" fmla="*/ 4678 w 9222"/>
                <a:gd name="T43" fmla="*/ 4568 h 5302"/>
                <a:gd name="T44" fmla="*/ 4878 w 9222"/>
                <a:gd name="T45" fmla="*/ 4499 h 5302"/>
                <a:gd name="T46" fmla="*/ 5074 w 9222"/>
                <a:gd name="T47" fmla="*/ 4426 h 5302"/>
                <a:gd name="T48" fmla="*/ 5268 w 9222"/>
                <a:gd name="T49" fmla="*/ 4351 h 5302"/>
                <a:gd name="T50" fmla="*/ 5458 w 9222"/>
                <a:gd name="T51" fmla="*/ 4273 h 5302"/>
                <a:gd name="T52" fmla="*/ 5644 w 9222"/>
                <a:gd name="T53" fmla="*/ 4192 h 5302"/>
                <a:gd name="T54" fmla="*/ 5827 w 9222"/>
                <a:gd name="T55" fmla="*/ 4108 h 5302"/>
                <a:gd name="T56" fmla="*/ 6006 w 9222"/>
                <a:gd name="T57" fmla="*/ 4022 h 5302"/>
                <a:gd name="T58" fmla="*/ 6182 w 9222"/>
                <a:gd name="T59" fmla="*/ 3933 h 5302"/>
                <a:gd name="T60" fmla="*/ 6353 w 9222"/>
                <a:gd name="T61" fmla="*/ 3842 h 5302"/>
                <a:gd name="T62" fmla="*/ 6520 w 9222"/>
                <a:gd name="T63" fmla="*/ 3748 h 5302"/>
                <a:gd name="T64" fmla="*/ 6683 w 9222"/>
                <a:gd name="T65" fmla="*/ 3652 h 5302"/>
                <a:gd name="T66" fmla="*/ 6842 w 9222"/>
                <a:gd name="T67" fmla="*/ 3554 h 5302"/>
                <a:gd name="T68" fmla="*/ 6997 w 9222"/>
                <a:gd name="T69" fmla="*/ 3453 h 5302"/>
                <a:gd name="T70" fmla="*/ 7146 w 9222"/>
                <a:gd name="T71" fmla="*/ 3350 h 5302"/>
                <a:gd name="T72" fmla="*/ 7292 w 9222"/>
                <a:gd name="T73" fmla="*/ 3245 h 5302"/>
                <a:gd name="T74" fmla="*/ 7432 w 9222"/>
                <a:gd name="T75" fmla="*/ 3138 h 5302"/>
                <a:gd name="T76" fmla="*/ 7568 w 9222"/>
                <a:gd name="T77" fmla="*/ 3028 h 5302"/>
                <a:gd name="T78" fmla="*/ 7699 w 9222"/>
                <a:gd name="T79" fmla="*/ 2917 h 5302"/>
                <a:gd name="T80" fmla="*/ 7825 w 9222"/>
                <a:gd name="T81" fmla="*/ 2804 h 5302"/>
                <a:gd name="T82" fmla="*/ 7946 w 9222"/>
                <a:gd name="T83" fmla="*/ 2689 h 5302"/>
                <a:gd name="T84" fmla="*/ 8062 w 9222"/>
                <a:gd name="T85" fmla="*/ 2573 h 5302"/>
                <a:gd name="T86" fmla="*/ 8173 w 9222"/>
                <a:gd name="T87" fmla="*/ 2454 h 5302"/>
                <a:gd name="T88" fmla="*/ 8279 w 9222"/>
                <a:gd name="T89" fmla="*/ 2335 h 5302"/>
                <a:gd name="T90" fmla="*/ 8379 w 9222"/>
                <a:gd name="T91" fmla="*/ 2213 h 5302"/>
                <a:gd name="T92" fmla="*/ 8474 w 9222"/>
                <a:gd name="T93" fmla="*/ 2090 h 5302"/>
                <a:gd name="T94" fmla="*/ 8563 w 9222"/>
                <a:gd name="T95" fmla="*/ 1966 h 5302"/>
                <a:gd name="T96" fmla="*/ 8647 w 9222"/>
                <a:gd name="T97" fmla="*/ 1841 h 5302"/>
                <a:gd name="T98" fmla="*/ 8725 w 9222"/>
                <a:gd name="T99" fmla="*/ 1715 h 5302"/>
                <a:gd name="T100" fmla="*/ 8798 w 9222"/>
                <a:gd name="T101" fmla="*/ 1587 h 5302"/>
                <a:gd name="T102" fmla="*/ 8865 w 9222"/>
                <a:gd name="T103" fmla="*/ 1458 h 5302"/>
                <a:gd name="T104" fmla="*/ 8927 w 9222"/>
                <a:gd name="T105" fmla="*/ 1329 h 5302"/>
                <a:gd name="T106" fmla="*/ 8982 w 9222"/>
                <a:gd name="T107" fmla="*/ 1198 h 5302"/>
                <a:gd name="T108" fmla="*/ 9032 w 9222"/>
                <a:gd name="T109" fmla="*/ 1067 h 5302"/>
                <a:gd name="T110" fmla="*/ 9076 w 9222"/>
                <a:gd name="T111" fmla="*/ 935 h 5302"/>
                <a:gd name="T112" fmla="*/ 9115 w 9222"/>
                <a:gd name="T113" fmla="*/ 803 h 5302"/>
                <a:gd name="T114" fmla="*/ 9147 w 9222"/>
                <a:gd name="T115" fmla="*/ 670 h 5302"/>
                <a:gd name="T116" fmla="*/ 9174 w 9222"/>
                <a:gd name="T117" fmla="*/ 536 h 5302"/>
                <a:gd name="T118" fmla="*/ 9194 w 9222"/>
                <a:gd name="T119" fmla="*/ 403 h 5302"/>
                <a:gd name="T120" fmla="*/ 9209 w 9222"/>
                <a:gd name="T121" fmla="*/ 268 h 5302"/>
                <a:gd name="T122" fmla="*/ 9218 w 9222"/>
                <a:gd name="T123" fmla="*/ 134 h 5302"/>
                <a:gd name="T124" fmla="*/ 9221 w 9222"/>
                <a:gd name="T125" fmla="*/ 0 h 5302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9222"/>
                <a:gd name="T190" fmla="*/ 0 h 5302"/>
                <a:gd name="T191" fmla="*/ 9222 w 9222"/>
                <a:gd name="T192" fmla="*/ 5302 h 5302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9222" h="5302">
                  <a:moveTo>
                    <a:pt x="0" y="5301"/>
                  </a:moveTo>
                  <a:lnTo>
                    <a:pt x="234" y="5299"/>
                  </a:lnTo>
                  <a:lnTo>
                    <a:pt x="467" y="5294"/>
                  </a:lnTo>
                  <a:lnTo>
                    <a:pt x="700" y="5286"/>
                  </a:lnTo>
                  <a:lnTo>
                    <a:pt x="933" y="5274"/>
                  </a:lnTo>
                  <a:lnTo>
                    <a:pt x="1165" y="5259"/>
                  </a:lnTo>
                  <a:lnTo>
                    <a:pt x="1396" y="5240"/>
                  </a:lnTo>
                  <a:lnTo>
                    <a:pt x="1627" y="5218"/>
                  </a:lnTo>
                  <a:lnTo>
                    <a:pt x="1856" y="5192"/>
                  </a:lnTo>
                  <a:lnTo>
                    <a:pt x="2084" y="5164"/>
                  </a:lnTo>
                  <a:lnTo>
                    <a:pt x="2311" y="5132"/>
                  </a:lnTo>
                  <a:lnTo>
                    <a:pt x="2537" y="5096"/>
                  </a:lnTo>
                  <a:lnTo>
                    <a:pt x="2760" y="5058"/>
                  </a:lnTo>
                  <a:lnTo>
                    <a:pt x="2982" y="5016"/>
                  </a:lnTo>
                  <a:lnTo>
                    <a:pt x="3203" y="4971"/>
                  </a:lnTo>
                  <a:lnTo>
                    <a:pt x="3421" y="4923"/>
                  </a:lnTo>
                  <a:lnTo>
                    <a:pt x="3636" y="4871"/>
                  </a:lnTo>
                  <a:lnTo>
                    <a:pt x="3850" y="4817"/>
                  </a:lnTo>
                  <a:lnTo>
                    <a:pt x="4061" y="4759"/>
                  </a:lnTo>
                  <a:lnTo>
                    <a:pt x="4269" y="4699"/>
                  </a:lnTo>
                  <a:lnTo>
                    <a:pt x="4475" y="4635"/>
                  </a:lnTo>
                  <a:lnTo>
                    <a:pt x="4678" y="4568"/>
                  </a:lnTo>
                  <a:lnTo>
                    <a:pt x="4878" y="4499"/>
                  </a:lnTo>
                  <a:lnTo>
                    <a:pt x="5074" y="4426"/>
                  </a:lnTo>
                  <a:lnTo>
                    <a:pt x="5268" y="4351"/>
                  </a:lnTo>
                  <a:lnTo>
                    <a:pt x="5458" y="4273"/>
                  </a:lnTo>
                  <a:lnTo>
                    <a:pt x="5644" y="4192"/>
                  </a:lnTo>
                  <a:lnTo>
                    <a:pt x="5827" y="4108"/>
                  </a:lnTo>
                  <a:lnTo>
                    <a:pt x="6006" y="4022"/>
                  </a:lnTo>
                  <a:lnTo>
                    <a:pt x="6182" y="3933"/>
                  </a:lnTo>
                  <a:lnTo>
                    <a:pt x="6353" y="3842"/>
                  </a:lnTo>
                  <a:lnTo>
                    <a:pt x="6520" y="3748"/>
                  </a:lnTo>
                  <a:lnTo>
                    <a:pt x="6683" y="3652"/>
                  </a:lnTo>
                  <a:lnTo>
                    <a:pt x="6842" y="3554"/>
                  </a:lnTo>
                  <a:lnTo>
                    <a:pt x="6997" y="3453"/>
                  </a:lnTo>
                  <a:lnTo>
                    <a:pt x="7146" y="3350"/>
                  </a:lnTo>
                  <a:lnTo>
                    <a:pt x="7292" y="3245"/>
                  </a:lnTo>
                  <a:lnTo>
                    <a:pt x="7432" y="3138"/>
                  </a:lnTo>
                  <a:lnTo>
                    <a:pt x="7568" y="3028"/>
                  </a:lnTo>
                  <a:lnTo>
                    <a:pt x="7699" y="2917"/>
                  </a:lnTo>
                  <a:lnTo>
                    <a:pt x="7825" y="2804"/>
                  </a:lnTo>
                  <a:lnTo>
                    <a:pt x="7946" y="2689"/>
                  </a:lnTo>
                  <a:lnTo>
                    <a:pt x="8062" y="2573"/>
                  </a:lnTo>
                  <a:lnTo>
                    <a:pt x="8173" y="2454"/>
                  </a:lnTo>
                  <a:lnTo>
                    <a:pt x="8279" y="2335"/>
                  </a:lnTo>
                  <a:lnTo>
                    <a:pt x="8379" y="2213"/>
                  </a:lnTo>
                  <a:lnTo>
                    <a:pt x="8474" y="2090"/>
                  </a:lnTo>
                  <a:lnTo>
                    <a:pt x="8563" y="1966"/>
                  </a:lnTo>
                  <a:lnTo>
                    <a:pt x="8647" y="1841"/>
                  </a:lnTo>
                  <a:lnTo>
                    <a:pt x="8725" y="1715"/>
                  </a:lnTo>
                  <a:lnTo>
                    <a:pt x="8798" y="1587"/>
                  </a:lnTo>
                  <a:lnTo>
                    <a:pt x="8865" y="1458"/>
                  </a:lnTo>
                  <a:lnTo>
                    <a:pt x="8927" y="1329"/>
                  </a:lnTo>
                  <a:lnTo>
                    <a:pt x="8982" y="1198"/>
                  </a:lnTo>
                  <a:lnTo>
                    <a:pt x="9032" y="1067"/>
                  </a:lnTo>
                  <a:lnTo>
                    <a:pt x="9076" y="935"/>
                  </a:lnTo>
                  <a:lnTo>
                    <a:pt x="9115" y="803"/>
                  </a:lnTo>
                  <a:lnTo>
                    <a:pt x="9147" y="670"/>
                  </a:lnTo>
                  <a:lnTo>
                    <a:pt x="9174" y="536"/>
                  </a:lnTo>
                  <a:lnTo>
                    <a:pt x="9194" y="403"/>
                  </a:lnTo>
                  <a:lnTo>
                    <a:pt x="9209" y="268"/>
                  </a:lnTo>
                  <a:lnTo>
                    <a:pt x="9218" y="134"/>
                  </a:lnTo>
                  <a:lnTo>
                    <a:pt x="9221" y="0"/>
                  </a:lnTo>
                </a:path>
              </a:pathLst>
            </a:custGeom>
            <a:noFill/>
            <a:ln w="76320">
              <a:solidFill>
                <a:srgbClr val="FF8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6649" name="AutoShape 38"/>
          <p:cNvSpPr>
            <a:spLocks noChangeArrowheads="1"/>
          </p:cNvSpPr>
          <p:nvPr/>
        </p:nvSpPr>
        <p:spPr bwMode="auto">
          <a:xfrm>
            <a:off x="4322763" y="4860925"/>
            <a:ext cx="488950" cy="457200"/>
          </a:xfrm>
          <a:prstGeom prst="roundRect">
            <a:avLst>
              <a:gd name="adj" fmla="val 34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95000"/>
              </a:lnSpc>
              <a:buClr>
                <a:srgbClr val="E0E0E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sz="2400" b="1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26650" name="AutoShape 39"/>
          <p:cNvSpPr>
            <a:spLocks noChangeArrowheads="1"/>
          </p:cNvSpPr>
          <p:nvPr/>
        </p:nvSpPr>
        <p:spPr bwMode="auto">
          <a:xfrm>
            <a:off x="5207000" y="4860925"/>
            <a:ext cx="488950" cy="457200"/>
          </a:xfrm>
          <a:prstGeom prst="roundRect">
            <a:avLst>
              <a:gd name="adj" fmla="val 34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95000"/>
              </a:lnSpc>
              <a:buClr>
                <a:srgbClr val="E0E0E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sz="2400" b="1">
                <a:solidFill>
                  <a:schemeClr val="tx1"/>
                </a:solidFill>
              </a:rPr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1435735711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"/>
          <p:cNvSpPr>
            <a:spLocks noGrp="1" noChangeArrowheads="1"/>
          </p:cNvSpPr>
          <p:nvPr>
            <p:ph type="title"/>
          </p:nvPr>
        </p:nvSpPr>
        <p:spPr>
          <a:xfrm>
            <a:off x="1828800" y="342900"/>
            <a:ext cx="7772400" cy="1143000"/>
          </a:xfrm>
        </p:spPr>
        <p:txBody>
          <a:bodyPr/>
          <a:lstStyle/>
          <a:p>
            <a:pPr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/>
              <a:t>Implementing a Heap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45894" y="1981200"/>
            <a:ext cx="4462744" cy="1150938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400" b="0" dirty="0"/>
              <a:t>Data from the next row goes</a:t>
            </a:r>
            <a:r>
              <a:rPr lang="en-GB" sz="2400" b="0" dirty="0">
                <a:effectLst/>
              </a:rPr>
              <a:t> </a:t>
            </a:r>
            <a:r>
              <a:rPr lang="en-GB" sz="2400" b="0" dirty="0"/>
              <a:t>in the </a:t>
            </a:r>
            <a:r>
              <a:rPr lang="en-GB" sz="2400" b="0" dirty="0">
                <a:effectLst/>
              </a:rPr>
              <a:t>next two array locations.                  </a:t>
            </a:r>
          </a:p>
        </p:txBody>
      </p:sp>
      <p:sp>
        <p:nvSpPr>
          <p:cNvPr id="27652" name="AutoShape 3"/>
          <p:cNvSpPr>
            <a:spLocks noChangeArrowheads="1"/>
          </p:cNvSpPr>
          <p:nvPr/>
        </p:nvSpPr>
        <p:spPr bwMode="auto">
          <a:xfrm>
            <a:off x="3232150" y="4670426"/>
            <a:ext cx="6046788" cy="785813"/>
          </a:xfrm>
          <a:prstGeom prst="roundRect">
            <a:avLst>
              <a:gd name="adj" fmla="val 199"/>
            </a:avLst>
          </a:prstGeom>
          <a:solidFill>
            <a:srgbClr val="8080FF"/>
          </a:solidFill>
          <a:ln w="12600">
            <a:solidFill>
              <a:srgbClr val="E0E0E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1pPr>
            <a:lvl2pPr marL="742950" indent="-285750"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2pPr>
            <a:lvl3pPr marL="1143000" indent="-228600"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3pPr>
            <a:lvl4pPr marL="1600200" indent="-228600"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4pPr>
            <a:lvl5pPr marL="2057400" indent="-228600"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7653" name="Line 4"/>
          <p:cNvSpPr>
            <a:spLocks noChangeShapeType="1"/>
          </p:cNvSpPr>
          <p:nvPr/>
        </p:nvSpPr>
        <p:spPr bwMode="auto">
          <a:xfrm>
            <a:off x="4144964" y="4667251"/>
            <a:ext cx="1587" cy="792163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4" name="Line 5"/>
          <p:cNvSpPr>
            <a:spLocks noChangeShapeType="1"/>
          </p:cNvSpPr>
          <p:nvPr/>
        </p:nvSpPr>
        <p:spPr bwMode="auto">
          <a:xfrm>
            <a:off x="5059364" y="4667251"/>
            <a:ext cx="1587" cy="792163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5" name="Line 6"/>
          <p:cNvSpPr>
            <a:spLocks noChangeShapeType="1"/>
          </p:cNvSpPr>
          <p:nvPr/>
        </p:nvSpPr>
        <p:spPr bwMode="auto">
          <a:xfrm>
            <a:off x="5972175" y="4667251"/>
            <a:ext cx="1588" cy="792163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6" name="Line 7"/>
          <p:cNvSpPr>
            <a:spLocks noChangeShapeType="1"/>
          </p:cNvSpPr>
          <p:nvPr/>
        </p:nvSpPr>
        <p:spPr bwMode="auto">
          <a:xfrm>
            <a:off x="6888164" y="4670426"/>
            <a:ext cx="1587" cy="784225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7" name="Line 8"/>
          <p:cNvSpPr>
            <a:spLocks noChangeShapeType="1"/>
          </p:cNvSpPr>
          <p:nvPr/>
        </p:nvSpPr>
        <p:spPr bwMode="auto">
          <a:xfrm>
            <a:off x="7802564" y="4670426"/>
            <a:ext cx="1587" cy="784225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8" name="Line 9"/>
          <p:cNvSpPr>
            <a:spLocks noChangeShapeType="1"/>
          </p:cNvSpPr>
          <p:nvPr/>
        </p:nvSpPr>
        <p:spPr bwMode="auto">
          <a:xfrm>
            <a:off x="8716964" y="4665663"/>
            <a:ext cx="1587" cy="793750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9" name="AutoShape 10"/>
          <p:cNvSpPr>
            <a:spLocks noChangeArrowheads="1"/>
          </p:cNvSpPr>
          <p:nvPr/>
        </p:nvSpPr>
        <p:spPr bwMode="auto">
          <a:xfrm>
            <a:off x="2620963" y="5565775"/>
            <a:ext cx="2189162" cy="433388"/>
          </a:xfrm>
          <a:prstGeom prst="roundRect">
            <a:avLst>
              <a:gd name="adj" fmla="val 34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93000"/>
              </a:lnSpc>
              <a:buClr>
                <a:srgbClr val="E0E0E0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US" sz="2400"/>
              <a:t>An array of data</a:t>
            </a:r>
          </a:p>
        </p:txBody>
      </p:sp>
      <p:sp>
        <p:nvSpPr>
          <p:cNvPr id="27660" name="Freeform 11"/>
          <p:cNvSpPr>
            <a:spLocks noChangeArrowheads="1"/>
          </p:cNvSpPr>
          <p:nvPr/>
        </p:nvSpPr>
        <p:spPr bwMode="auto">
          <a:xfrm>
            <a:off x="8988426" y="4160838"/>
            <a:ext cx="982663" cy="1725612"/>
          </a:xfrm>
          <a:custGeom>
            <a:avLst/>
            <a:gdLst>
              <a:gd name="T0" fmla="*/ 1588 w 2731"/>
              <a:gd name="T1" fmla="*/ 0 h 4795"/>
              <a:gd name="T2" fmla="*/ 0 w 2731"/>
              <a:gd name="T3" fmla="*/ 1971 h 4795"/>
              <a:gd name="T4" fmla="*/ 445 w 2731"/>
              <a:gd name="T5" fmla="*/ 2677 h 4795"/>
              <a:gd name="T6" fmla="*/ 189 w 2731"/>
              <a:gd name="T7" fmla="*/ 3171 h 4795"/>
              <a:gd name="T8" fmla="*/ 886 w 2731"/>
              <a:gd name="T9" fmla="*/ 4794 h 4795"/>
              <a:gd name="T10" fmla="*/ 2730 w 2731"/>
              <a:gd name="T11" fmla="*/ 4230 h 4795"/>
              <a:gd name="T12" fmla="*/ 1588 w 2731"/>
              <a:gd name="T13" fmla="*/ 0 h 479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31"/>
              <a:gd name="T22" fmla="*/ 0 h 4795"/>
              <a:gd name="T23" fmla="*/ 2731 w 2731"/>
              <a:gd name="T24" fmla="*/ 4795 h 479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31" h="4795">
                <a:moveTo>
                  <a:pt x="1588" y="0"/>
                </a:moveTo>
                <a:lnTo>
                  <a:pt x="0" y="1971"/>
                </a:lnTo>
                <a:lnTo>
                  <a:pt x="445" y="2677"/>
                </a:lnTo>
                <a:lnTo>
                  <a:pt x="189" y="3171"/>
                </a:lnTo>
                <a:lnTo>
                  <a:pt x="886" y="4794"/>
                </a:lnTo>
                <a:lnTo>
                  <a:pt x="2730" y="4230"/>
                </a:lnTo>
                <a:lnTo>
                  <a:pt x="158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1" name="Line 12"/>
          <p:cNvSpPr>
            <a:spLocks noChangeShapeType="1"/>
          </p:cNvSpPr>
          <p:nvPr/>
        </p:nvSpPr>
        <p:spPr bwMode="auto">
          <a:xfrm>
            <a:off x="7040563" y="2941638"/>
            <a:ext cx="563562" cy="639762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7662" name="Group 13"/>
          <p:cNvGrpSpPr>
            <a:grpSpLocks/>
          </p:cNvGrpSpPr>
          <p:nvPr/>
        </p:nvGrpSpPr>
        <p:grpSpPr bwMode="auto">
          <a:xfrm>
            <a:off x="7404100" y="3313114"/>
            <a:ext cx="793750" cy="731837"/>
            <a:chOff x="3704" y="2087"/>
            <a:chExt cx="500" cy="461"/>
          </a:xfrm>
        </p:grpSpPr>
        <p:sp>
          <p:nvSpPr>
            <p:cNvPr id="27685" name="AutoShape 14"/>
            <p:cNvSpPr>
              <a:spLocks noChangeArrowheads="1"/>
            </p:cNvSpPr>
            <p:nvPr/>
          </p:nvSpPr>
          <p:spPr bwMode="auto">
            <a:xfrm>
              <a:off x="3704" y="2087"/>
              <a:ext cx="501" cy="462"/>
            </a:xfrm>
            <a:prstGeom prst="roundRect">
              <a:avLst>
                <a:gd name="adj" fmla="val 12551"/>
              </a:avLst>
            </a:prstGeom>
            <a:solidFill>
              <a:srgbClr val="8080FF"/>
            </a:solidFill>
            <a:ln w="12600">
              <a:solidFill>
                <a:srgbClr val="E0E0E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1pPr>
              <a:lvl2pPr marL="742950" indent="-285750"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2pPr>
              <a:lvl3pPr marL="1143000" indent="-228600"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3pPr>
              <a:lvl4pPr marL="1600200" indent="-228600"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4pPr>
              <a:lvl5pPr marL="2057400" indent="-228600"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7686" name="AutoShape 15"/>
            <p:cNvSpPr>
              <a:spLocks noChangeArrowheads="1"/>
            </p:cNvSpPr>
            <p:nvPr/>
          </p:nvSpPr>
          <p:spPr bwMode="auto">
            <a:xfrm>
              <a:off x="3723" y="2106"/>
              <a:ext cx="463" cy="424"/>
            </a:xfrm>
            <a:prstGeom prst="roundRect">
              <a:avLst>
                <a:gd name="adj" fmla="val 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9pPr>
            </a:lstStyle>
            <a:p>
              <a:pPr algn="ctr">
                <a:lnSpc>
                  <a:spcPct val="95000"/>
                </a:lnSpc>
                <a:buClr>
                  <a:srgbClr val="E0E0E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en-US" sz="2400" b="1">
                  <a:solidFill>
                    <a:schemeClr val="tx1"/>
                  </a:solidFill>
                </a:rPr>
                <a:t>21</a:t>
              </a:r>
            </a:p>
          </p:txBody>
        </p:sp>
      </p:grpSp>
      <p:sp>
        <p:nvSpPr>
          <p:cNvPr id="27663" name="Line 16"/>
          <p:cNvSpPr>
            <a:spLocks noChangeShapeType="1"/>
          </p:cNvSpPr>
          <p:nvPr/>
        </p:nvSpPr>
        <p:spPr bwMode="auto">
          <a:xfrm flipH="1">
            <a:off x="6797675" y="2941638"/>
            <a:ext cx="566738" cy="639762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7664" name="Group 17"/>
          <p:cNvGrpSpPr>
            <a:grpSpLocks/>
          </p:cNvGrpSpPr>
          <p:nvPr/>
        </p:nvGrpSpPr>
        <p:grpSpPr bwMode="auto">
          <a:xfrm>
            <a:off x="6203950" y="3313114"/>
            <a:ext cx="793750" cy="731837"/>
            <a:chOff x="2948" y="2087"/>
            <a:chExt cx="500" cy="461"/>
          </a:xfrm>
        </p:grpSpPr>
        <p:sp>
          <p:nvSpPr>
            <p:cNvPr id="27683" name="AutoShape 18"/>
            <p:cNvSpPr>
              <a:spLocks noChangeArrowheads="1"/>
            </p:cNvSpPr>
            <p:nvPr/>
          </p:nvSpPr>
          <p:spPr bwMode="auto">
            <a:xfrm>
              <a:off x="2948" y="2087"/>
              <a:ext cx="501" cy="462"/>
            </a:xfrm>
            <a:prstGeom prst="roundRect">
              <a:avLst>
                <a:gd name="adj" fmla="val 12551"/>
              </a:avLst>
            </a:prstGeom>
            <a:solidFill>
              <a:srgbClr val="8080FF"/>
            </a:solidFill>
            <a:ln w="12600">
              <a:solidFill>
                <a:srgbClr val="E0E0E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1pPr>
              <a:lvl2pPr marL="742950" indent="-285750"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2pPr>
              <a:lvl3pPr marL="1143000" indent="-228600"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3pPr>
              <a:lvl4pPr marL="1600200" indent="-228600"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4pPr>
              <a:lvl5pPr marL="2057400" indent="-228600"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7684" name="AutoShape 19"/>
            <p:cNvSpPr>
              <a:spLocks noChangeArrowheads="1"/>
            </p:cNvSpPr>
            <p:nvPr/>
          </p:nvSpPr>
          <p:spPr bwMode="auto">
            <a:xfrm>
              <a:off x="2967" y="2106"/>
              <a:ext cx="463" cy="424"/>
            </a:xfrm>
            <a:prstGeom prst="roundRect">
              <a:avLst>
                <a:gd name="adj" fmla="val 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9pPr>
            </a:lstStyle>
            <a:p>
              <a:pPr algn="ctr">
                <a:lnSpc>
                  <a:spcPct val="95000"/>
                </a:lnSpc>
                <a:buClr>
                  <a:srgbClr val="E0E0E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en-US" sz="2400" b="1">
                  <a:solidFill>
                    <a:schemeClr val="tx1"/>
                  </a:solidFill>
                </a:rPr>
                <a:t>27</a:t>
              </a:r>
            </a:p>
          </p:txBody>
        </p:sp>
      </p:grpSp>
      <p:sp>
        <p:nvSpPr>
          <p:cNvPr id="27665" name="Line 20"/>
          <p:cNvSpPr>
            <a:spLocks noChangeShapeType="1"/>
          </p:cNvSpPr>
          <p:nvPr/>
        </p:nvSpPr>
        <p:spPr bwMode="auto">
          <a:xfrm>
            <a:off x="8626476" y="1981201"/>
            <a:ext cx="563563" cy="639763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7666" name="Group 21"/>
          <p:cNvGrpSpPr>
            <a:grpSpLocks/>
          </p:cNvGrpSpPr>
          <p:nvPr/>
        </p:nvGrpSpPr>
        <p:grpSpPr bwMode="auto">
          <a:xfrm>
            <a:off x="8961438" y="2398714"/>
            <a:ext cx="793750" cy="731837"/>
            <a:chOff x="4685" y="1511"/>
            <a:chExt cx="500" cy="461"/>
          </a:xfrm>
        </p:grpSpPr>
        <p:sp>
          <p:nvSpPr>
            <p:cNvPr id="27681" name="AutoShape 22"/>
            <p:cNvSpPr>
              <a:spLocks noChangeArrowheads="1"/>
            </p:cNvSpPr>
            <p:nvPr/>
          </p:nvSpPr>
          <p:spPr bwMode="auto">
            <a:xfrm>
              <a:off x="4685" y="1511"/>
              <a:ext cx="501" cy="462"/>
            </a:xfrm>
            <a:prstGeom prst="roundRect">
              <a:avLst>
                <a:gd name="adj" fmla="val 12551"/>
              </a:avLst>
            </a:prstGeom>
            <a:solidFill>
              <a:srgbClr val="8080FF"/>
            </a:solidFill>
            <a:ln w="12600">
              <a:solidFill>
                <a:srgbClr val="E0E0E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1pPr>
              <a:lvl2pPr marL="742950" indent="-285750"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2pPr>
              <a:lvl3pPr marL="1143000" indent="-228600"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3pPr>
              <a:lvl4pPr marL="1600200" indent="-228600"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4pPr>
              <a:lvl5pPr marL="2057400" indent="-228600"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7682" name="AutoShape 23"/>
            <p:cNvSpPr>
              <a:spLocks noChangeArrowheads="1"/>
            </p:cNvSpPr>
            <p:nvPr/>
          </p:nvSpPr>
          <p:spPr bwMode="auto">
            <a:xfrm>
              <a:off x="4704" y="1530"/>
              <a:ext cx="463" cy="424"/>
            </a:xfrm>
            <a:prstGeom prst="roundRect">
              <a:avLst>
                <a:gd name="adj" fmla="val 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9pPr>
            </a:lstStyle>
            <a:p>
              <a:pPr algn="ctr">
                <a:lnSpc>
                  <a:spcPct val="95000"/>
                </a:lnSpc>
                <a:buClr>
                  <a:srgbClr val="E0E0E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en-US" sz="2400" b="1">
                  <a:solidFill>
                    <a:schemeClr val="tx1"/>
                  </a:solidFill>
                </a:rPr>
                <a:t>23</a:t>
              </a:r>
            </a:p>
          </p:txBody>
        </p:sp>
      </p:grpSp>
      <p:sp>
        <p:nvSpPr>
          <p:cNvPr id="27667" name="Line 24"/>
          <p:cNvSpPr>
            <a:spLocks noChangeShapeType="1"/>
          </p:cNvSpPr>
          <p:nvPr/>
        </p:nvSpPr>
        <p:spPr bwMode="auto">
          <a:xfrm flipH="1">
            <a:off x="7391400" y="2027238"/>
            <a:ext cx="566738" cy="639762"/>
          </a:xfrm>
          <a:prstGeom prst="line">
            <a:avLst/>
          </a:prstGeom>
          <a:noFill/>
          <a:ln w="126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7668" name="Group 25"/>
          <p:cNvGrpSpPr>
            <a:grpSpLocks/>
          </p:cNvGrpSpPr>
          <p:nvPr/>
        </p:nvGrpSpPr>
        <p:grpSpPr bwMode="auto">
          <a:xfrm>
            <a:off x="7900988" y="1331914"/>
            <a:ext cx="793750" cy="731837"/>
            <a:chOff x="4017" y="839"/>
            <a:chExt cx="500" cy="461"/>
          </a:xfrm>
        </p:grpSpPr>
        <p:sp>
          <p:nvSpPr>
            <p:cNvPr id="27679" name="AutoShape 26"/>
            <p:cNvSpPr>
              <a:spLocks noChangeArrowheads="1"/>
            </p:cNvSpPr>
            <p:nvPr/>
          </p:nvSpPr>
          <p:spPr bwMode="auto">
            <a:xfrm>
              <a:off x="4017" y="839"/>
              <a:ext cx="501" cy="462"/>
            </a:xfrm>
            <a:prstGeom prst="roundRect">
              <a:avLst>
                <a:gd name="adj" fmla="val 12551"/>
              </a:avLst>
            </a:prstGeom>
            <a:solidFill>
              <a:srgbClr val="8080FF"/>
            </a:solidFill>
            <a:ln w="12600">
              <a:solidFill>
                <a:srgbClr val="E0E0E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1pPr>
              <a:lvl2pPr marL="742950" indent="-285750"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2pPr>
              <a:lvl3pPr marL="1143000" indent="-228600"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3pPr>
              <a:lvl4pPr marL="1600200" indent="-228600"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4pPr>
              <a:lvl5pPr marL="2057400" indent="-228600"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7680" name="AutoShape 27"/>
            <p:cNvSpPr>
              <a:spLocks noChangeArrowheads="1"/>
            </p:cNvSpPr>
            <p:nvPr/>
          </p:nvSpPr>
          <p:spPr bwMode="auto">
            <a:xfrm>
              <a:off x="4036" y="858"/>
              <a:ext cx="463" cy="424"/>
            </a:xfrm>
            <a:prstGeom prst="roundRect">
              <a:avLst>
                <a:gd name="adj" fmla="val 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9pPr>
            </a:lstStyle>
            <a:p>
              <a:pPr algn="ctr">
                <a:lnSpc>
                  <a:spcPct val="95000"/>
                </a:lnSpc>
                <a:buClr>
                  <a:srgbClr val="E0E0E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en-US" sz="2400" b="1">
                  <a:solidFill>
                    <a:schemeClr val="tx1"/>
                  </a:solidFill>
                </a:rPr>
                <a:t>42</a:t>
              </a:r>
            </a:p>
          </p:txBody>
        </p:sp>
      </p:grpSp>
      <p:grpSp>
        <p:nvGrpSpPr>
          <p:cNvPr id="27669" name="Group 28"/>
          <p:cNvGrpSpPr>
            <a:grpSpLocks/>
          </p:cNvGrpSpPr>
          <p:nvPr/>
        </p:nvGrpSpPr>
        <p:grpSpPr bwMode="auto">
          <a:xfrm>
            <a:off x="6797675" y="2398714"/>
            <a:ext cx="793750" cy="731837"/>
            <a:chOff x="3322" y="1511"/>
            <a:chExt cx="500" cy="461"/>
          </a:xfrm>
        </p:grpSpPr>
        <p:sp>
          <p:nvSpPr>
            <p:cNvPr id="27677" name="AutoShape 29"/>
            <p:cNvSpPr>
              <a:spLocks noChangeArrowheads="1"/>
            </p:cNvSpPr>
            <p:nvPr/>
          </p:nvSpPr>
          <p:spPr bwMode="auto">
            <a:xfrm>
              <a:off x="3322" y="1511"/>
              <a:ext cx="501" cy="462"/>
            </a:xfrm>
            <a:prstGeom prst="roundRect">
              <a:avLst>
                <a:gd name="adj" fmla="val 12551"/>
              </a:avLst>
            </a:prstGeom>
            <a:solidFill>
              <a:srgbClr val="8080FF"/>
            </a:solidFill>
            <a:ln w="12600">
              <a:solidFill>
                <a:srgbClr val="E0E0E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1pPr>
              <a:lvl2pPr marL="742950" indent="-285750"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2pPr>
              <a:lvl3pPr marL="1143000" indent="-228600"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3pPr>
              <a:lvl4pPr marL="1600200" indent="-228600"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4pPr>
              <a:lvl5pPr marL="2057400" indent="-228600"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7678" name="AutoShape 30"/>
            <p:cNvSpPr>
              <a:spLocks noChangeArrowheads="1"/>
            </p:cNvSpPr>
            <p:nvPr/>
          </p:nvSpPr>
          <p:spPr bwMode="auto">
            <a:xfrm>
              <a:off x="3341" y="1530"/>
              <a:ext cx="463" cy="424"/>
            </a:xfrm>
            <a:prstGeom prst="roundRect">
              <a:avLst>
                <a:gd name="adj" fmla="val 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imes New Roman" panose="02020603050405020304" pitchFamily="18" charset="0"/>
                  <a:cs typeface="Arial Unicode MS" panose="020B0604020202020204" pitchFamily="34" charset="-128"/>
                </a:defRPr>
              </a:lvl9pPr>
            </a:lstStyle>
            <a:p>
              <a:pPr algn="ctr">
                <a:lnSpc>
                  <a:spcPct val="95000"/>
                </a:lnSpc>
                <a:buClr>
                  <a:srgbClr val="E0E0E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en-US" sz="2400" b="1">
                  <a:solidFill>
                    <a:schemeClr val="tx1"/>
                  </a:solidFill>
                </a:rPr>
                <a:t>35</a:t>
              </a:r>
            </a:p>
          </p:txBody>
        </p:sp>
      </p:grpSp>
      <p:sp>
        <p:nvSpPr>
          <p:cNvPr id="27670" name="AutoShape 31"/>
          <p:cNvSpPr>
            <a:spLocks noChangeArrowheads="1"/>
          </p:cNvSpPr>
          <p:nvPr/>
        </p:nvSpPr>
        <p:spPr bwMode="auto">
          <a:xfrm>
            <a:off x="3438525" y="4860925"/>
            <a:ext cx="488950" cy="457200"/>
          </a:xfrm>
          <a:prstGeom prst="roundRect">
            <a:avLst>
              <a:gd name="adj" fmla="val 34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95000"/>
              </a:lnSpc>
              <a:buClr>
                <a:srgbClr val="E0E0E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sz="2400" b="1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27671" name="AutoShape 32"/>
          <p:cNvSpPr>
            <a:spLocks noChangeArrowheads="1"/>
          </p:cNvSpPr>
          <p:nvPr/>
        </p:nvSpPr>
        <p:spPr bwMode="auto">
          <a:xfrm>
            <a:off x="4322763" y="4860925"/>
            <a:ext cx="488950" cy="457200"/>
          </a:xfrm>
          <a:prstGeom prst="roundRect">
            <a:avLst>
              <a:gd name="adj" fmla="val 34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95000"/>
              </a:lnSpc>
              <a:buClr>
                <a:srgbClr val="E0E0E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sz="2400" b="1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27672" name="AutoShape 33"/>
          <p:cNvSpPr>
            <a:spLocks noChangeArrowheads="1"/>
          </p:cNvSpPr>
          <p:nvPr/>
        </p:nvSpPr>
        <p:spPr bwMode="auto">
          <a:xfrm>
            <a:off x="5207000" y="4860925"/>
            <a:ext cx="488950" cy="457200"/>
          </a:xfrm>
          <a:prstGeom prst="roundRect">
            <a:avLst>
              <a:gd name="adj" fmla="val 34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95000"/>
              </a:lnSpc>
              <a:buClr>
                <a:srgbClr val="E0E0E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sz="2400" b="1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27673" name="Line 34"/>
          <p:cNvSpPr>
            <a:spLocks noChangeShapeType="1"/>
          </p:cNvSpPr>
          <p:nvPr/>
        </p:nvSpPr>
        <p:spPr bwMode="auto">
          <a:xfrm flipH="1">
            <a:off x="6415089" y="3856038"/>
            <a:ext cx="155575" cy="838200"/>
          </a:xfrm>
          <a:prstGeom prst="line">
            <a:avLst/>
          </a:prstGeom>
          <a:noFill/>
          <a:ln w="76320">
            <a:solidFill>
              <a:srgbClr val="FF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74" name="Line 35"/>
          <p:cNvSpPr>
            <a:spLocks noChangeShapeType="1"/>
          </p:cNvSpPr>
          <p:nvPr/>
        </p:nvSpPr>
        <p:spPr bwMode="auto">
          <a:xfrm flipH="1">
            <a:off x="7283451" y="3916363"/>
            <a:ext cx="612775" cy="914400"/>
          </a:xfrm>
          <a:prstGeom prst="line">
            <a:avLst/>
          </a:prstGeom>
          <a:noFill/>
          <a:ln w="76320">
            <a:solidFill>
              <a:srgbClr val="FF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75" name="AutoShape 36"/>
          <p:cNvSpPr>
            <a:spLocks noChangeArrowheads="1"/>
          </p:cNvSpPr>
          <p:nvPr/>
        </p:nvSpPr>
        <p:spPr bwMode="auto">
          <a:xfrm>
            <a:off x="6135688" y="4862513"/>
            <a:ext cx="488950" cy="457200"/>
          </a:xfrm>
          <a:prstGeom prst="roundRect">
            <a:avLst>
              <a:gd name="adj" fmla="val 34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95000"/>
              </a:lnSpc>
              <a:buClr>
                <a:srgbClr val="E0E0E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sz="2400" b="1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27676" name="AutoShape 37"/>
          <p:cNvSpPr>
            <a:spLocks noChangeArrowheads="1"/>
          </p:cNvSpPr>
          <p:nvPr/>
        </p:nvSpPr>
        <p:spPr bwMode="auto">
          <a:xfrm>
            <a:off x="7019925" y="4862513"/>
            <a:ext cx="488950" cy="457200"/>
          </a:xfrm>
          <a:prstGeom prst="roundRect">
            <a:avLst>
              <a:gd name="adj" fmla="val 34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95000"/>
              </a:lnSpc>
              <a:buClr>
                <a:srgbClr val="E0E0E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sz="2400" b="1">
                <a:solidFill>
                  <a:schemeClr val="tx1"/>
                </a:solidFill>
              </a:rPr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3491661881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s423-handouts">
  <a:themeElements>
    <a:clrScheme name="">
      <a:dk1>
        <a:srgbClr val="000000"/>
      </a:dk1>
      <a:lt1>
        <a:srgbClr val="FFFFFF"/>
      </a:lt1>
      <a:dk2>
        <a:srgbClr val="B2B2B2"/>
      </a:dk2>
      <a:lt2>
        <a:srgbClr val="010000"/>
      </a:lt2>
      <a:accent1>
        <a:srgbClr val="A50021"/>
      </a:accent1>
      <a:accent2>
        <a:srgbClr val="FFFFCC"/>
      </a:accent2>
      <a:accent3>
        <a:srgbClr val="FFFFFF"/>
      </a:accent3>
      <a:accent4>
        <a:srgbClr val="000000"/>
      </a:accent4>
      <a:accent5>
        <a:srgbClr val="CFAAAB"/>
      </a:accent5>
      <a:accent6>
        <a:srgbClr val="E7E7B9"/>
      </a:accent6>
      <a:hlink>
        <a:srgbClr val="FF6600"/>
      </a:hlink>
      <a:folHlink>
        <a:srgbClr val="660066"/>
      </a:folHlink>
    </a:clrScheme>
    <a:fontScheme name="cs423-handouts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58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58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cs423-handouts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423-handouts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423-handouts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423-handouts 4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423-handouts 5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423-handouts 6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423-handouts 7">
        <a:dk1>
          <a:srgbClr val="000000"/>
        </a:dk1>
        <a:lt1>
          <a:srgbClr val="FFFFFF"/>
        </a:lt1>
        <a:dk2>
          <a:srgbClr val="969696"/>
        </a:dk2>
        <a:lt2>
          <a:srgbClr val="010000"/>
        </a:lt2>
        <a:accent1>
          <a:srgbClr val="A50021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E7E7B9"/>
        </a:accent6>
        <a:hlink>
          <a:srgbClr val="FF6600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2841</Words>
  <Application>Microsoft Office PowerPoint</Application>
  <PresentationFormat>Widescreen</PresentationFormat>
  <Paragraphs>1020</Paragraphs>
  <Slides>75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75</vt:i4>
      </vt:variant>
    </vt:vector>
  </HeadingPairs>
  <TitlesOfParts>
    <vt:vector size="90" baseType="lpstr">
      <vt:lpstr>新細明體</vt:lpstr>
      <vt:lpstr>Arial</vt:lpstr>
      <vt:lpstr>Arial Narrow</vt:lpstr>
      <vt:lpstr>Arial Unicode MS</vt:lpstr>
      <vt:lpstr>Calibri</vt:lpstr>
      <vt:lpstr>Calibri Light</vt:lpstr>
      <vt:lpstr>Courier New</vt:lpstr>
      <vt:lpstr>Monotype Sorts</vt:lpstr>
      <vt:lpstr>Symbol</vt:lpstr>
      <vt:lpstr>Times New Roman</vt:lpstr>
      <vt:lpstr>Wingdings</vt:lpstr>
      <vt:lpstr>Office Theme</vt:lpstr>
      <vt:lpstr>cs423-handouts</vt:lpstr>
      <vt:lpstr>Organization Chart Add-in for Microsoft Office programs</vt:lpstr>
      <vt:lpstr>Document</vt:lpstr>
      <vt:lpstr>Heaps</vt:lpstr>
      <vt:lpstr>Full v.s. Complete Binary Trees</vt:lpstr>
      <vt:lpstr>Binary Heap:  Definition</vt:lpstr>
      <vt:lpstr>Binary Heap</vt:lpstr>
      <vt:lpstr>Heap Implementation </vt:lpstr>
      <vt:lpstr>Implementing a Heap</vt:lpstr>
      <vt:lpstr>Implementing a Heap</vt:lpstr>
      <vt:lpstr>Implementing a Heap</vt:lpstr>
      <vt:lpstr>Implementing a Heap</vt:lpstr>
      <vt:lpstr>Array Implementation</vt:lpstr>
      <vt:lpstr>Binary Heap:  Insertion</vt:lpstr>
      <vt:lpstr>PowerPoint Presentation</vt:lpstr>
      <vt:lpstr>Binary Heap:  Decrease Key</vt:lpstr>
      <vt:lpstr>Binary Heap:  Delete root (min/max)</vt:lpstr>
      <vt:lpstr>PowerPoint Presentation</vt:lpstr>
      <vt:lpstr>Example: delete in a max-heap</vt:lpstr>
      <vt:lpstr>Example: Insertion to max-heap 2,8,6,1,10,15,3,12,11</vt:lpstr>
      <vt:lpstr>Heapify</vt:lpstr>
      <vt:lpstr>Max-Heapify Example</vt:lpstr>
      <vt:lpstr>Building the Heap</vt:lpstr>
      <vt:lpstr>Build-Heap Example</vt:lpstr>
      <vt:lpstr>Build-Heap Example</vt:lpstr>
      <vt:lpstr>Build-Heap Example</vt:lpstr>
      <vt:lpstr>Build-Heap Example</vt:lpstr>
      <vt:lpstr>Build-Heap Example</vt:lpstr>
      <vt:lpstr>Build-Heap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Extracting Max</vt:lpstr>
      <vt:lpstr>Heap-Insert (A,x)</vt:lpstr>
      <vt:lpstr>Insert Example</vt:lpstr>
      <vt:lpstr>Useful Links</vt:lpstr>
      <vt:lpstr>Acknowledgments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2018-12-05T01:40:52Z</dcterms:created>
  <dcterms:modified xsi:type="dcterms:W3CDTF">2018-12-05T01:41:04Z</dcterms:modified>
</cp:coreProperties>
</file>