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6"/>
  </p:notesMasterIdLst>
  <p:sldIdLst>
    <p:sldId id="257" r:id="rId3"/>
    <p:sldId id="272" r:id="rId4"/>
    <p:sldId id="256" r:id="rId5"/>
    <p:sldId id="311" r:id="rId6"/>
    <p:sldId id="261" r:id="rId7"/>
    <p:sldId id="270" r:id="rId8"/>
    <p:sldId id="286" r:id="rId9"/>
    <p:sldId id="283" r:id="rId10"/>
    <p:sldId id="330" r:id="rId11"/>
    <p:sldId id="334" r:id="rId12"/>
    <p:sldId id="284" r:id="rId13"/>
    <p:sldId id="285" r:id="rId14"/>
    <p:sldId id="331" r:id="rId15"/>
    <p:sldId id="332" r:id="rId16"/>
    <p:sldId id="333" r:id="rId17"/>
    <p:sldId id="280" r:id="rId18"/>
    <p:sldId id="281" r:id="rId19"/>
    <p:sldId id="282" r:id="rId20"/>
    <p:sldId id="259" r:id="rId21"/>
    <p:sldId id="275" r:id="rId22"/>
    <p:sldId id="274" r:id="rId23"/>
    <p:sldId id="289" r:id="rId24"/>
    <p:sldId id="335" r:id="rId25"/>
    <p:sldId id="336" r:id="rId26"/>
    <p:sldId id="265" r:id="rId27"/>
    <p:sldId id="266" r:id="rId28"/>
    <p:sldId id="267" r:id="rId29"/>
    <p:sldId id="268" r:id="rId30"/>
    <p:sldId id="273" r:id="rId31"/>
    <p:sldId id="269" r:id="rId32"/>
    <p:sldId id="276" r:id="rId33"/>
    <p:sldId id="292" r:id="rId34"/>
    <p:sldId id="293" r:id="rId35"/>
    <p:sldId id="294" r:id="rId36"/>
    <p:sldId id="295" r:id="rId37"/>
    <p:sldId id="290" r:id="rId38"/>
    <p:sldId id="338" r:id="rId39"/>
    <p:sldId id="339" r:id="rId40"/>
    <p:sldId id="328" r:id="rId41"/>
    <p:sldId id="329" r:id="rId42"/>
    <p:sldId id="312" r:id="rId43"/>
    <p:sldId id="313" r:id="rId44"/>
    <p:sldId id="314" r:id="rId45"/>
    <p:sldId id="319" r:id="rId46"/>
    <p:sldId id="315" r:id="rId47"/>
    <p:sldId id="316" r:id="rId48"/>
    <p:sldId id="317" r:id="rId49"/>
    <p:sldId id="318" r:id="rId50"/>
    <p:sldId id="340" r:id="rId51"/>
    <p:sldId id="341" r:id="rId52"/>
    <p:sldId id="321" r:id="rId53"/>
    <p:sldId id="320" r:id="rId54"/>
    <p:sldId id="322" r:id="rId55"/>
    <p:sldId id="323" r:id="rId56"/>
    <p:sldId id="324" r:id="rId57"/>
    <p:sldId id="263" r:id="rId58"/>
    <p:sldId id="264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37" r:id="rId68"/>
    <p:sldId id="308" r:id="rId69"/>
    <p:sldId id="309" r:id="rId70"/>
    <p:sldId id="310" r:id="rId71"/>
    <p:sldId id="287" r:id="rId72"/>
    <p:sldId id="288" r:id="rId73"/>
    <p:sldId id="306" r:id="rId74"/>
    <p:sldId id="27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CCFF"/>
    <a:srgbClr val="759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5257" autoAdjust="0"/>
  </p:normalViewPr>
  <p:slideViewPr>
    <p:cSldViewPr snapToGrid="0">
      <p:cViewPr varScale="1">
        <p:scale>
          <a:sx n="92" d="100"/>
          <a:sy n="92" d="100"/>
        </p:scale>
        <p:origin x="96" y="329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B4B11-192B-479A-991E-2610E8E4B49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05F74-C3B4-4D54-A853-85AF4F1B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4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4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8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4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5F74-C3B4-4D54-A853-85AF4F1B7B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97E1E-5EEF-4059-BD15-187600EB8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36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758C0-7E84-482D-A60D-16675322F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3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F2162-137C-454D-A0DC-55D2C3BB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66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C2CAD-3A30-4F1F-9D9D-F067823577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15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DE7A-2007-4B62-AE19-3D249D87F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7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9ABF5-8B78-447F-AFFF-C1A3D3CCC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649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A6D52-CCFC-4811-90DD-7B03F0848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67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C9221-75F4-4D3E-A456-97D5D5725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7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9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892E-8923-4130-9221-370DE2C2C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56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C792E-1069-4092-B5CF-15F627E47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235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172E-B302-4E92-B13D-40B2AB3D1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229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81492-84F9-4030-B41B-4D2BA8E572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A0DB-31D0-4BF3-8FDB-F54FE57774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887A-353B-450C-8E3F-4E09ED67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5225"/>
            <a:ext cx="924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4800" y="6245225"/>
            <a:ext cx="111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8234F7B-0085-4017-A759-37BC85758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2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structur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irginia.edu/~skadron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clude_guard" TargetMode="External"/><Relationship Id="rId4" Type="http://schemas.openxmlformats.org/officeDocument/2006/relationships/hyperlink" Target="http://www.cplusplus.com/doc/tutorial/inheritance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cagotribune.com/business/ct-bilingual-employees-niu-0929-biz-20150928-stor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eksforgeeks.org/diameter-of-a-binary-tree/" TargetMode="External"/><Relationship Id="rId3" Type="http://schemas.openxmlformats.org/officeDocument/2006/relationships/hyperlink" Target="http://www.glassdoor.com/Interview/First-explain-what-a-tree-then-binary-tree-then-a-binary-search-tree-is-Now-implement-a-function-that-verifies-whether-a-QTN_228019.htm" TargetMode="External"/><Relationship Id="rId7" Type="http://schemas.openxmlformats.org/officeDocument/2006/relationships/hyperlink" Target="http://www.glassdoor.com/Interview/Hardest-Q-was-Here-s-a-binary-tree-find-the-longest-path-within-it-So-find-a-path-between-any-two-leaf-nodes-where-the-QTN_465987.htm" TargetMode="External"/><Relationship Id="rId2" Type="http://schemas.openxmlformats.org/officeDocument/2006/relationships/hyperlink" Target="http://www.glassdoor.com/Interview/Define-binary-search-tree-Develop-a-procedure-to-verify-a-binary-search-tree-QTN_36765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find-minimum-depth-of-a-binary-tree/" TargetMode="External"/><Relationship Id="rId5" Type="http://schemas.openxmlformats.org/officeDocument/2006/relationships/hyperlink" Target="http://www.glassdoor.com/Interview/Find-the-minimum-depth-of-binary-search-tree-QTN_127018.htm" TargetMode="External"/><Relationship Id="rId4" Type="http://schemas.openxmlformats.org/officeDocument/2006/relationships/hyperlink" Target="http://www.geeksforgeeks.org/a-program-to-check-if-a-binary-tree-is-bst-or-not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door.com/Interview/gave-me-a-tree-of-3-level-and-provided-me-a-number-that-contains-the-level-number-and-asked-me-to-code-a-program-that-would-QTN_609076.htm" TargetMode="External"/><Relationship Id="rId2" Type="http://schemas.openxmlformats.org/officeDocument/2006/relationships/hyperlink" Target="http://www.glassdoor.com/Interview/using-recursion-to-traverse-a-binary-tree-QTN_7009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lowest-common-ancestor-binary-tree-set-1/" TargetMode="External"/><Relationship Id="rId5" Type="http://schemas.openxmlformats.org/officeDocument/2006/relationships/hyperlink" Target="http://www.glassdoor.com/Interview/find-lowest-common-ancestor-of-2-nodes-in-a-binary-tree-QTN_174437.htm" TargetMode="External"/><Relationship Id="rId4" Type="http://schemas.openxmlformats.org/officeDocument/2006/relationships/hyperlink" Target="http://www.glassdoor.com/Interview/Write-a-function-that-takes-2-arguments-a-binary-tree-and-an-integer-n-it-should-return-the-n-th-element-in-the-inorder-t-QTN_325122.htm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rint-ancestors-of-a-given-node-in-binary-tree/" TargetMode="External"/><Relationship Id="rId2" Type="http://schemas.openxmlformats.org/officeDocument/2006/relationships/hyperlink" Target="https://www.youtube.com/watch?v=wcIRPqTR3K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how-to-handle-duplicates-in-binary-search-tree/" TargetMode="External"/><Relationship Id="rId4" Type="http://schemas.openxmlformats.org/officeDocument/2006/relationships/hyperlink" Target="http://www.geeksforgeeks.org/find-sum-left-leaves-given-binary-tre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codemania.com/binary-trees-and-binary-search-trees/" TargetMode="External"/><Relationship Id="rId2" Type="http://schemas.openxmlformats.org/officeDocument/2006/relationships/hyperlink" Target="http://www.geeksforgeeks.org/write-a-c-program-to-find-the-maximum-depth-or-height-of-a-t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~adamchik/15-121/lectures/Trees/tree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701950"/>
          </a:xfrm>
        </p:spPr>
        <p:txBody>
          <a:bodyPr>
            <a:normAutofit/>
          </a:bodyPr>
          <a:lstStyle/>
          <a:p>
            <a:r>
              <a:rPr lang="en-US" b="1" dirty="0"/>
              <a:t>Sequential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Array </a:t>
            </a:r>
          </a:p>
          <a:p>
            <a:pPr lvl="1"/>
            <a:r>
              <a:rPr lang="en-US" dirty="0"/>
              <a:t>Linked list </a:t>
            </a:r>
          </a:p>
          <a:p>
            <a:pPr lvl="1"/>
            <a:r>
              <a:rPr lang="en-US" dirty="0"/>
              <a:t>Stack </a:t>
            </a:r>
          </a:p>
          <a:p>
            <a:r>
              <a:rPr lang="en-US" dirty="0">
                <a:solidFill>
                  <a:srgbClr val="00B050"/>
                </a:solidFill>
              </a:rPr>
              <a:t>What are some limitations of sequential data structure?</a:t>
            </a:r>
          </a:p>
          <a:p>
            <a:r>
              <a:rPr lang="en-US" dirty="0"/>
              <a:t>Fast or slow?</a:t>
            </a:r>
          </a:p>
          <a:p>
            <a:pPr lvl="1"/>
            <a:r>
              <a:rPr lang="en-US" dirty="0"/>
              <a:t>Insertion </a:t>
            </a:r>
          </a:p>
          <a:p>
            <a:pPr lvl="1"/>
            <a:r>
              <a:rPr lang="en-US" dirty="0"/>
              <a:t>Deletion </a:t>
            </a:r>
          </a:p>
          <a:p>
            <a:pPr lvl="1"/>
            <a:r>
              <a:rPr lang="en-US" dirty="0"/>
              <a:t>Searches </a:t>
            </a:r>
          </a:p>
        </p:txBody>
      </p:sp>
    </p:spTree>
    <p:extLst>
      <p:ext uri="{BB962C8B-B14F-4D97-AF65-F5344CB8AC3E}">
        <p14:creationId xmlns:p14="http://schemas.microsoft.com/office/powerpoint/2010/main" val="291823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260"/>
            <a:ext cx="10515600" cy="58207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"push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termination condition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7537" y="788163"/>
            <a:ext cx="977735" cy="28623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push 5</a:t>
            </a:r>
          </a:p>
          <a:p>
            <a:r>
              <a:rPr lang="en-US" dirty="0"/>
              <a:t>push 4</a:t>
            </a:r>
          </a:p>
          <a:p>
            <a:r>
              <a:rPr lang="en-US" dirty="0"/>
              <a:t>push 3</a:t>
            </a:r>
          </a:p>
          <a:p>
            <a:r>
              <a:rPr lang="en-US" dirty="0"/>
              <a:t>push 2</a:t>
            </a:r>
          </a:p>
          <a:p>
            <a:r>
              <a:rPr lang="en-US" dirty="0"/>
              <a:t>push 1</a:t>
            </a:r>
          </a:p>
          <a:p>
            <a:r>
              <a:rPr lang="en-US" dirty="0"/>
              <a:t>pop 1</a:t>
            </a:r>
          </a:p>
          <a:p>
            <a:r>
              <a:rPr lang="en-US" dirty="0"/>
              <a:t>pop 2</a:t>
            </a:r>
          </a:p>
          <a:p>
            <a:r>
              <a:rPr lang="en-US" dirty="0"/>
              <a:t>pop 3</a:t>
            </a:r>
          </a:p>
          <a:p>
            <a:r>
              <a:rPr lang="en-US" dirty="0"/>
              <a:t>pop 4</a:t>
            </a:r>
          </a:p>
          <a:p>
            <a:r>
              <a:rPr lang="en-US" dirty="0"/>
              <a:t>pop 5</a:t>
            </a:r>
          </a:p>
        </p:txBody>
      </p:sp>
    </p:spTree>
    <p:extLst>
      <p:ext uri="{BB962C8B-B14F-4D97-AF65-F5344CB8AC3E}">
        <p14:creationId xmlns:p14="http://schemas.microsoft.com/office/powerpoint/2010/main" val="38293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381000"/>
            <a:ext cx="11176000" cy="579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factorial(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faculty.cs.niu.edu/~freedman/241/241notes/rec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87325"/>
            <a:ext cx="38195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250825"/>
            <a:ext cx="11667410" cy="5872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&lt;2)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(fibonacci(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+ fibonacci(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Fibonacci of 5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users.soe.ucsc.edu/~fire/dev-2008f-12/labs/lab8-Recursion-vs-Iteration/fib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90" y="407406"/>
            <a:ext cx="5108370" cy="240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37927" y="2421228"/>
            <a:ext cx="579549" cy="393877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Fib(0)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334911" y="1916805"/>
            <a:ext cx="579549" cy="393877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Fib(0)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38836" y="1916800"/>
            <a:ext cx="579549" cy="393877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Fib(0)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3D3DCF-0F7E-4377-8727-C553D48AD828}"/>
              </a:ext>
            </a:extLst>
          </p:cNvPr>
          <p:cNvSpPr/>
          <p:nvPr/>
        </p:nvSpPr>
        <p:spPr>
          <a:xfrm>
            <a:off x="8460176" y="5753656"/>
            <a:ext cx="212986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Fibonacci of 5 = 5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981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127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Write a recursive function </a:t>
            </a:r>
            <a:r>
              <a:rPr lang="en-US" sz="2800" dirty="0" err="1">
                <a:solidFill>
                  <a:srgbClr val="00B050"/>
                </a:solidFill>
              </a:rPr>
              <a:t>print_backwards</a:t>
            </a:r>
            <a:r>
              <a:rPr lang="en-US" sz="2800" dirty="0">
                <a:solidFill>
                  <a:srgbClr val="00B050"/>
                </a:solidFill>
              </a:rPr>
              <a:t>, that receives a vector (e.g., 2,4,7) and prints it in reverse order (e.g., 7,4,2).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2"/>
            <a:ext cx="10515600" cy="6026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print_backwards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 = { 2,4,7 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print_backwards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11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831272"/>
            <a:ext cx="10515600" cy="6026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print_backwards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&gt;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.pop_back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print_backwards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 = { 2,4,7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print_backwards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0;}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127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Write a recursive function </a:t>
            </a:r>
            <a:r>
              <a:rPr lang="en-US" sz="2800" dirty="0" err="1">
                <a:solidFill>
                  <a:srgbClr val="00B050"/>
                </a:solidFill>
              </a:rPr>
              <a:t>print_backwards</a:t>
            </a:r>
            <a:r>
              <a:rPr lang="en-US" sz="2800" dirty="0">
                <a:solidFill>
                  <a:srgbClr val="00B050"/>
                </a:solidFill>
              </a:rPr>
              <a:t>(), that receives a vector (e.g., 2,7,4) </a:t>
            </a:r>
            <a:r>
              <a:rPr lang="en-US" sz="2800">
                <a:solidFill>
                  <a:srgbClr val="00B050"/>
                </a:solidFill>
              </a:rPr>
              <a:t>and prints </a:t>
            </a:r>
            <a:r>
              <a:rPr lang="en-US" sz="2800" dirty="0">
                <a:solidFill>
                  <a:srgbClr val="00B050"/>
                </a:solidFill>
              </a:rPr>
              <a:t>it backwards on the screen (e.g., 4,7,2).</a:t>
            </a:r>
          </a:p>
        </p:txBody>
      </p:sp>
    </p:spTree>
    <p:extLst>
      <p:ext uri="{BB962C8B-B14F-4D97-AF65-F5344CB8AC3E}">
        <p14:creationId xmlns:p14="http://schemas.microsoft.com/office/powerpoint/2010/main" val="373170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240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Write a recursive function to sum all the numbers in a vector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403"/>
            <a:ext cx="10515600" cy="6124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.pop_back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 = { 3,7,9 };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10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</a:t>
            </a:r>
            <a:r>
              <a:rPr lang="en-US" b="1" dirty="0">
                <a:latin typeface="+mn-lt"/>
              </a:rPr>
              <a:t>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8700"/>
            <a:ext cx="11849100" cy="5148263"/>
          </a:xfrm>
        </p:spPr>
        <p:txBody>
          <a:bodyPr>
            <a:normAutofit/>
          </a:bodyPr>
          <a:lstStyle/>
          <a:p>
            <a:r>
              <a:rPr lang="en-US" dirty="0"/>
              <a:t>A group of data elements (members) grouped together under one name.</a:t>
            </a:r>
          </a:p>
          <a:p>
            <a:r>
              <a:rPr lang="en-US" dirty="0"/>
              <a:t>To access the members of an object we simply insert a </a:t>
            </a:r>
            <a:r>
              <a:rPr lang="en-US" b="1" dirty="0"/>
              <a:t>dot (.) </a:t>
            </a:r>
            <a:r>
              <a:rPr lang="en-US" dirty="0"/>
              <a:t>between the object name and the member name.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quantity;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apple, orange;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Many objects can be declared from a single structure type.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apple.quantity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Access member of a structure.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77787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Pointers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5275263"/>
          </a:xfrm>
        </p:spPr>
        <p:txBody>
          <a:bodyPr>
            <a:normAutofit/>
          </a:bodyPr>
          <a:lstStyle/>
          <a:p>
            <a:r>
              <a:rPr lang="en-US" dirty="0"/>
              <a:t>To access the members of a pointer to structure</a:t>
            </a:r>
          </a:p>
          <a:p>
            <a:pPr lvl="1"/>
            <a:r>
              <a:rPr lang="en-US" dirty="0"/>
              <a:t>Use the arrow operator </a:t>
            </a:r>
            <a:r>
              <a:rPr lang="en-US" b="1" dirty="0"/>
              <a:t>-&gt;</a:t>
            </a:r>
            <a:r>
              <a:rPr lang="en-US" dirty="0"/>
              <a:t> (minus sign and greater than sign with no whitespace 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PointerToStruct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-&gt;member</a:t>
            </a:r>
          </a:p>
          <a:p>
            <a:pPr lvl="1"/>
            <a:r>
              <a:rPr lang="en-US" dirty="0"/>
              <a:t> Which is equivalent to: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PointerToStruct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).member</a:t>
            </a:r>
          </a:p>
          <a:p>
            <a:pPr marL="457200" lvl="1" indent="0">
              <a:buNone/>
            </a:pP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apple,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&amp;apple;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-&gt;quantity = 5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).quantity = 5;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06500" y="4343400"/>
            <a:ext cx="4089400" cy="1231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8135" y="5992297"/>
            <a:ext cx="838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More details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http://www.cplusplus.com/doc/tutorial/structures/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9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0"/>
            <a:ext cx="109728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hour;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minutes;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current,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current.hour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11;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current.minutes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The time now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current.hour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current.minutes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&amp;current;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-&gt;hour++;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The time after 1 hour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current.hour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current.minutes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current.seconds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9200" y="1010335"/>
            <a:ext cx="32385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time now = 11:2:30</a:t>
            </a:r>
          </a:p>
          <a:p>
            <a:r>
              <a:rPr lang="en-US" dirty="0"/>
              <a:t>The time after 1 hour = 12:2:30</a:t>
            </a:r>
          </a:p>
        </p:txBody>
      </p:sp>
    </p:spTree>
    <p:extLst>
      <p:ext uri="{BB962C8B-B14F-4D97-AF65-F5344CB8AC3E}">
        <p14:creationId xmlns:p14="http://schemas.microsoft.com/office/powerpoint/2010/main" val="7449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0468"/>
            <a:ext cx="10515600" cy="5836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100" b="1" dirty="0"/>
              <a:t>Binary Tree</a:t>
            </a:r>
          </a:p>
          <a:p>
            <a:r>
              <a:rPr lang="en-US" dirty="0"/>
              <a:t>Every node in a </a:t>
            </a:r>
            <a:r>
              <a:rPr lang="en-US" b="1" dirty="0"/>
              <a:t>binary tree </a:t>
            </a:r>
            <a:r>
              <a:rPr lang="en-US" dirty="0"/>
              <a:t>has </a:t>
            </a:r>
            <a:r>
              <a:rPr lang="en-US" b="1" dirty="0"/>
              <a:t>at most two children</a:t>
            </a:r>
            <a:r>
              <a:rPr lang="en-US" dirty="0"/>
              <a:t>.</a:t>
            </a:r>
          </a:p>
          <a:p>
            <a:r>
              <a:rPr lang="en-US" altLang="en-US" dirty="0"/>
              <a:t>Applications:</a:t>
            </a:r>
          </a:p>
          <a:p>
            <a:pPr lvl="1"/>
            <a:r>
              <a:rPr lang="en-US" altLang="en-US" dirty="0"/>
              <a:t>arithmetic expressions (e.g., </a:t>
            </a:r>
            <a:r>
              <a:rPr lang="pt-BR" altLang="en-US" dirty="0"/>
              <a:t>(2 × (a - 1) + (3 × b)) )</a:t>
            </a:r>
          </a:p>
          <a:p>
            <a:pPr lvl="1"/>
            <a:r>
              <a:rPr lang="en-US" altLang="en-US" dirty="0"/>
              <a:t>decision processes (e.g., dining decision)</a:t>
            </a:r>
          </a:p>
          <a:p>
            <a:pPr lvl="1"/>
            <a:r>
              <a:rPr lang="en-US" altLang="en-US" dirty="0"/>
              <a:t>searching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332" y="1750001"/>
            <a:ext cx="2492556" cy="154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53" y="3438813"/>
            <a:ext cx="5169302" cy="18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1" y="863601"/>
            <a:ext cx="4324909" cy="3097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0175" y="419100"/>
            <a:ext cx="628650" cy="238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0" y="2246312"/>
            <a:ext cx="24003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0425" y="257175"/>
            <a:ext cx="513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How can we organize hierarchical data?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50" y="3590925"/>
            <a:ext cx="3453217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Properties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535"/>
            <a:ext cx="10515600" cy="4894428"/>
          </a:xfrm>
        </p:spPr>
        <p:txBody>
          <a:bodyPr>
            <a:normAutofit/>
          </a:bodyPr>
          <a:lstStyle/>
          <a:p>
            <a:r>
              <a:rPr lang="en-US" sz="2400" dirty="0"/>
              <a:t>n  = number of nodes</a:t>
            </a:r>
          </a:p>
          <a:p>
            <a:r>
              <a:rPr lang="en-US" sz="2400" dirty="0"/>
              <a:t>ne  = number of external nodes</a:t>
            </a:r>
          </a:p>
          <a:p>
            <a:r>
              <a:rPr lang="en-US" sz="2400" dirty="0" err="1"/>
              <a:t>ni</a:t>
            </a:r>
            <a:r>
              <a:rPr lang="en-US" sz="2400" dirty="0"/>
              <a:t>  = number of internal  nodes</a:t>
            </a:r>
          </a:p>
          <a:p>
            <a:r>
              <a:rPr lang="en-US" sz="2400" dirty="0"/>
              <a:t>h = height of a binary tree</a:t>
            </a:r>
          </a:p>
          <a:p>
            <a:r>
              <a:rPr lang="en-US" sz="2400" dirty="0"/>
              <a:t>Then the binary tree has the following properties: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h+1  ≤  n  ≤  2</a:t>
            </a:r>
            <a:r>
              <a:rPr lang="en-US" sz="2000" baseline="30000" dirty="0">
                <a:solidFill>
                  <a:srgbClr val="002060"/>
                </a:solidFill>
              </a:rPr>
              <a:t>h+1</a:t>
            </a:r>
            <a:r>
              <a:rPr lang="en-US" sz="2000" dirty="0">
                <a:solidFill>
                  <a:srgbClr val="002060"/>
                </a:solidFill>
              </a:rPr>
              <a:t> – 1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1 ≤ ne ≤ 2</a:t>
            </a:r>
            <a:r>
              <a:rPr lang="en-US" sz="2000" baseline="30000" dirty="0">
                <a:solidFill>
                  <a:srgbClr val="002060"/>
                </a:solidFill>
              </a:rPr>
              <a:t>h </a:t>
            </a:r>
            <a:endParaRPr lang="en-US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h ≤ </a:t>
            </a:r>
            <a:r>
              <a:rPr lang="en-US" sz="2000" dirty="0" err="1">
                <a:solidFill>
                  <a:srgbClr val="002060"/>
                </a:solidFill>
              </a:rPr>
              <a:t>ni</a:t>
            </a:r>
            <a:r>
              <a:rPr lang="en-US" sz="2000" dirty="0">
                <a:solidFill>
                  <a:srgbClr val="002060"/>
                </a:solidFill>
              </a:rPr>
              <a:t> ≤ 2</a:t>
            </a:r>
            <a:r>
              <a:rPr lang="en-US" sz="2000" baseline="30000" dirty="0">
                <a:solidFill>
                  <a:srgbClr val="002060"/>
                </a:solidFill>
              </a:rPr>
              <a:t>h</a:t>
            </a:r>
            <a:r>
              <a:rPr lang="en-US" sz="2000" dirty="0">
                <a:solidFill>
                  <a:srgbClr val="002060"/>
                </a:solidFill>
              </a:rPr>
              <a:t> – 1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log(n+1) – 1 ≤ h ≤ n-1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0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/>
          </a:bodyPr>
          <a:lstStyle/>
          <a:p>
            <a:r>
              <a:rPr lang="en-US" altLang="en-US" dirty="0"/>
              <a:t>For each node</a:t>
            </a:r>
          </a:p>
          <a:p>
            <a:pPr lvl="1"/>
            <a:r>
              <a:rPr lang="en-US" altLang="en-US" dirty="0"/>
              <a:t>The data stored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en-US" dirty="0"/>
              <a:t>A pointer to the left child stored in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altLang="en-US" dirty="0"/>
              <a:t>A pointer to the right child stored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marL="457200" lvl="1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 *left;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 *right;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Pointer to </a:t>
            </a:r>
            <a:r>
              <a:rPr lang="en-US" altLang="en-US" b="1" dirty="0"/>
              <a:t>root</a:t>
            </a:r>
            <a:r>
              <a:rPr lang="en-US" altLang="en-US" dirty="0"/>
              <a:t> node is stored outside the binary tree. The root node defines an entry point into the binary tree.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100611"/>
            <a:ext cx="3200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11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82543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+mn-lt"/>
              </a:rPr>
              <a:t>Write a C++ program to find the maximum depth of a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9478" y="3468758"/>
            <a:ext cx="114664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Helper function that allocates a new node with the given data and NULL left and right pointers.*/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dynamically allocate new objects of type 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n-&gt;data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n-&gt;left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n-&gt;right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68626" y="98446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</a:p>
          <a:p>
            <a:pPr lvl="0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lvl="0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left;</a:t>
            </a:r>
          </a:p>
          <a:p>
            <a:pPr lvl="0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right;</a:t>
            </a:r>
          </a:p>
          <a:p>
            <a:pPr lvl="0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6626" y="6045387"/>
            <a:ext cx="3294492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Replace with constructor</a:t>
            </a:r>
          </a:p>
        </p:txBody>
      </p:sp>
    </p:spTree>
    <p:extLst>
      <p:ext uri="{BB962C8B-B14F-4D97-AF65-F5344CB8AC3E}">
        <p14:creationId xmlns:p14="http://schemas.microsoft.com/office/powerpoint/2010/main" val="3744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53" y="41426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 *root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root-&gt;left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root-&gt;right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root-&gt;left-&gt;left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root-&gt;left-&gt;right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21313"/>
                </a:solidFill>
                <a:latin typeface="Consolas" panose="020B0609020204030204" pitchFamily="49" charset="0"/>
              </a:rPr>
              <a:t>"The maximum depth is "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(root);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return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856708" y="4303941"/>
            <a:ext cx="3755580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Replace with insert function </a:t>
            </a:r>
          </a:p>
        </p:txBody>
      </p:sp>
    </p:spTree>
    <p:extLst>
      <p:ext uri="{BB962C8B-B14F-4D97-AF65-F5344CB8AC3E}">
        <p14:creationId xmlns:p14="http://schemas.microsoft.com/office/powerpoint/2010/main" val="24582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0"/>
            <a:ext cx="10934700" cy="648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Compute the "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 of a tree -- the number of edges along the longest path from the root node down to the farthest leaf node.*/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(Node* n)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 ==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return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depth of an empty tree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compute the depth of each subtree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(n-&gt;left);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(n-&gt;right);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use the larger one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rDepth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OR just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return 1 + max(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(n-&gt;left),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maxDepth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(n-&gt;right));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578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972" y="186996"/>
            <a:ext cx="10515600" cy="905535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+mn-lt"/>
              </a:rPr>
              <a:t>Binary Tree Traversal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427" y="1181760"/>
            <a:ext cx="10273145" cy="4906963"/>
          </a:xfrm>
        </p:spPr>
        <p:txBody>
          <a:bodyPr/>
          <a:lstStyle/>
          <a:p>
            <a:pPr eaLnBrk="1" hangingPunct="1"/>
            <a:r>
              <a:rPr lang="en-US" altLang="en-US" dirty="0"/>
              <a:t>The item insertion, deletion, and lookup operations require that the binary tree be traversed or </a:t>
            </a:r>
            <a:r>
              <a:rPr lang="en-US" altLang="en-US" b="1" dirty="0"/>
              <a:t>visit</a:t>
            </a:r>
            <a:r>
              <a:rPr lang="en-US" altLang="en-US" dirty="0"/>
              <a:t> each node of the binary tree.</a:t>
            </a:r>
          </a:p>
          <a:p>
            <a:pPr eaLnBrk="1" hangingPunct="1"/>
            <a:r>
              <a:rPr lang="en-US" altLang="en-US" dirty="0"/>
              <a:t>Must </a:t>
            </a:r>
            <a:r>
              <a:rPr lang="en-US" altLang="en-US" b="1" dirty="0"/>
              <a:t>start</a:t>
            </a:r>
            <a:r>
              <a:rPr lang="en-US" altLang="en-US" dirty="0"/>
              <a:t> at the </a:t>
            </a:r>
            <a:r>
              <a:rPr lang="en-US" altLang="en-US" b="1" dirty="0"/>
              <a:t>root</a:t>
            </a:r>
            <a:r>
              <a:rPr lang="en-US" altLang="en-US" dirty="0"/>
              <a:t>, and then we can first visit the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/>
              <a:t>node </a:t>
            </a:r>
            <a:r>
              <a:rPr lang="en-US" altLang="en-US" i="1" dirty="0"/>
              <a:t>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/>
              <a:t>subtrees</a:t>
            </a:r>
          </a:p>
          <a:p>
            <a:pPr eaLnBrk="1" hangingPunct="1"/>
            <a:r>
              <a:rPr lang="en-US" altLang="en-US" dirty="0"/>
              <a:t>These choices lead to different recursive traversal algorithms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Depth-first traversal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en-US" dirty="0"/>
              <a:t>Inorder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en-US" dirty="0"/>
              <a:t>Preorder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en-US" dirty="0" err="1"/>
              <a:t>Postorder</a:t>
            </a:r>
            <a:endParaRPr lang="en-US" alt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en-US" dirty="0"/>
              <a:t>Breadth-first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5944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16114"/>
            <a:ext cx="9182100" cy="63440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en-US" b="1" dirty="0" err="1"/>
              <a:t>Inorder</a:t>
            </a:r>
            <a:r>
              <a:rPr lang="en-US" altLang="en-US" b="1" dirty="0"/>
              <a:t> traversal (LNR)</a:t>
            </a:r>
          </a:p>
          <a:p>
            <a:pPr lvl="1" eaLnBrk="1" hangingPunct="1"/>
            <a:r>
              <a:rPr lang="en-US" altLang="en-US" dirty="0"/>
              <a:t>Traverse the left subtree</a:t>
            </a:r>
          </a:p>
          <a:p>
            <a:pPr lvl="1"/>
            <a:r>
              <a:rPr lang="en-US" altLang="en-US" dirty="0"/>
              <a:t>Visit the node (We cannot do step 2 until we have finished step 1).</a:t>
            </a:r>
          </a:p>
          <a:p>
            <a:pPr lvl="1" eaLnBrk="1" hangingPunct="1"/>
            <a:r>
              <a:rPr lang="en-US" altLang="en-US" dirty="0"/>
              <a:t>Traverse the right subtree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58" y="1800635"/>
            <a:ext cx="4126442" cy="2583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5704" y="21393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NULL)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4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39700"/>
            <a:ext cx="9207500" cy="5999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/>
              <a:t>2) Preorder traversal (NLR)</a:t>
            </a:r>
          </a:p>
          <a:p>
            <a:pPr lvl="1"/>
            <a:r>
              <a:rPr lang="en-US" altLang="en-US" dirty="0"/>
              <a:t>Visit the node</a:t>
            </a:r>
          </a:p>
          <a:p>
            <a:pPr lvl="1"/>
            <a:r>
              <a:rPr lang="en-US" altLang="en-US" dirty="0"/>
              <a:t>Traverse the left subtree</a:t>
            </a:r>
          </a:p>
          <a:p>
            <a:pPr lvl="1"/>
            <a:r>
              <a:rPr lang="en-US" altLang="en-US" dirty="0"/>
              <a:t>Traverse the right subtree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8110" y="217525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NULL)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preorder(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preorder(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7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"/>
            <a:ext cx="10515600" cy="596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3) </a:t>
            </a:r>
            <a:r>
              <a:rPr lang="en-US" altLang="en-US" b="1" dirty="0" err="1"/>
              <a:t>Postorder</a:t>
            </a:r>
            <a:r>
              <a:rPr lang="en-US" altLang="en-US" b="1" dirty="0"/>
              <a:t> traversal (LRN)</a:t>
            </a:r>
          </a:p>
          <a:p>
            <a:pPr lvl="1"/>
            <a:r>
              <a:rPr lang="en-US" altLang="en-US" dirty="0"/>
              <a:t>Traverse the left subtree</a:t>
            </a:r>
          </a:p>
          <a:p>
            <a:pPr lvl="1"/>
            <a:r>
              <a:rPr lang="en-US" altLang="en-US" dirty="0"/>
              <a:t>Traverse the right subtree</a:t>
            </a:r>
          </a:p>
          <a:p>
            <a:pPr lvl="1"/>
            <a:r>
              <a:rPr lang="en-US" altLang="en-US" dirty="0"/>
              <a:t>Visit the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b="1" dirty="0"/>
              <a:t>Application:</a:t>
            </a:r>
            <a:r>
              <a:rPr lang="en-US" altLang="en-US" dirty="0"/>
              <a:t> compute space used by files in a directory and its subdirectories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35" y="236638"/>
            <a:ext cx="4176156" cy="14695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561" y="319643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NULL)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134034"/>
            <a:ext cx="10706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4) Breadth-first traversal ( level-order )</a:t>
            </a:r>
            <a:r>
              <a:rPr lang="en-US" sz="2400" dirty="0"/>
              <a:t>:</a:t>
            </a:r>
            <a:r>
              <a:rPr lang="en-US" sz="2000" dirty="0"/>
              <a:t> the root is processed first, all its children are processed next, then all of their children, etc. down to the bottom level. 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4920" y="126411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Push the root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*v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v-&gt;data;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(v-&gt;left !=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(v-&gt;left);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(v-&gt;right !=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(v-&gt;right);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6987"/>
          </a:xfrm>
        </p:spPr>
        <p:txBody>
          <a:bodyPr>
            <a:normAutofit/>
          </a:bodyPr>
          <a:lstStyle/>
          <a:p>
            <a:r>
              <a:rPr lang="en-US" sz="5400" dirty="0"/>
              <a:t>Tree data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00" y="2803348"/>
            <a:ext cx="10553700" cy="138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Productivity experts say that breakthroughs come by thinking “</a:t>
            </a:r>
            <a:r>
              <a:rPr lang="en-US" sz="2000" b="1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nonlinearly</a:t>
            </a:r>
            <a:r>
              <a:rPr lang="en-US" sz="200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Sequentiality</a:t>
            </a:r>
            <a:r>
              <a:rPr lang="en-US" sz="200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 illusion" </a:t>
            </a:r>
            <a:r>
              <a:rPr lang="en-US" sz="2000" i="1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Kevin </a:t>
            </a:r>
            <a:r>
              <a:rPr lang="en-US" sz="2000" i="1" dirty="0" err="1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Skadron</a:t>
            </a:r>
            <a:r>
              <a:rPr lang="en-US" sz="2000" i="1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>
                <a:solidFill>
                  <a:srgbClr val="0563C1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http://www.cs.virginia.edu/~skadron//</a:t>
            </a:r>
            <a:r>
              <a:rPr lang="en-US" sz="200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22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Exercise: Traverse the following binary tree: (a) in </a:t>
            </a:r>
            <a:r>
              <a:rPr lang="en-US" dirty="0" err="1">
                <a:solidFill>
                  <a:srgbClr val="00B050"/>
                </a:solidFill>
              </a:rPr>
              <a:t>inorder</a:t>
            </a:r>
            <a:r>
              <a:rPr lang="en-US" dirty="0">
                <a:solidFill>
                  <a:srgbClr val="00B050"/>
                </a:solidFill>
              </a:rPr>
              <a:t>; (b) in preorder; (c) in </a:t>
            </a:r>
            <a:r>
              <a:rPr lang="en-US" dirty="0" err="1">
                <a:solidFill>
                  <a:srgbClr val="00B050"/>
                </a:solidFill>
              </a:rPr>
              <a:t>postorder</a:t>
            </a:r>
            <a:r>
              <a:rPr lang="en-US" dirty="0">
                <a:solidFill>
                  <a:srgbClr val="00B050"/>
                </a:solidFill>
              </a:rPr>
              <a:t>. Show the contents of the traversal as the algorithm progresses.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66" y="1914578"/>
            <a:ext cx="2979700" cy="26701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2052935"/>
            <a:ext cx="467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Inorder sequence: B D A C </a:t>
            </a:r>
          </a:p>
          <a:p>
            <a:r>
              <a:rPr lang="pt-BR" sz="2400" dirty="0"/>
              <a:t>Preorder sequence: A B D C </a:t>
            </a:r>
          </a:p>
          <a:p>
            <a:r>
              <a:rPr lang="pt-BR" sz="2400" dirty="0"/>
              <a:t>Postorder sequence: D B C A</a:t>
            </a:r>
          </a:p>
          <a:p>
            <a:r>
              <a:rPr lang="en-US" sz="2400" dirty="0"/>
              <a:t>level-order </a:t>
            </a:r>
            <a:r>
              <a:rPr lang="pt-BR" sz="2400" dirty="0"/>
              <a:t>sequence: A B C D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33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561"/>
            <a:ext cx="10515600" cy="38974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Pre-Order: A-B-D-C-E-F</a:t>
            </a:r>
          </a:p>
          <a:p>
            <a:r>
              <a:rPr lang="en-US" dirty="0"/>
              <a:t>In-Order: B-D-A-E-C-F</a:t>
            </a:r>
          </a:p>
          <a:p>
            <a:r>
              <a:rPr lang="en-US" dirty="0"/>
              <a:t>Post-Order: D-B-E-F-C-A</a:t>
            </a:r>
          </a:p>
        </p:txBody>
      </p:sp>
      <p:pic>
        <p:nvPicPr>
          <p:cNvPr id="1026" name="Picture 2" descr="https://webdocs.cs.ualberta.ca/~holte/T26/Lecture8Fi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78" y="402461"/>
            <a:ext cx="2652898" cy="18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ebdocs.cs.ualberta.ca/~holte/T26/Lecture8Fi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353594"/>
            <a:ext cx="5278045" cy="16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8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374"/>
            <a:ext cx="10515600" cy="6866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663"/>
            <a:ext cx="10515600" cy="4941550"/>
          </a:xfrm>
        </p:spPr>
        <p:txBody>
          <a:bodyPr/>
          <a:lstStyle/>
          <a:p>
            <a:r>
              <a:rPr lang="en-US" dirty="0"/>
              <a:t>The binary search tree is a binary tree with the following properties: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key in each node </a:t>
            </a:r>
            <a:r>
              <a:rPr lang="en-US" dirty="0"/>
              <a:t>must be </a:t>
            </a:r>
            <a:r>
              <a:rPr lang="en-US" dirty="0">
                <a:solidFill>
                  <a:srgbClr val="0070C0"/>
                </a:solidFill>
              </a:rPr>
              <a:t>greater</a:t>
            </a:r>
            <a:r>
              <a:rPr lang="en-US" dirty="0"/>
              <a:t> than all keys stored in the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sub-tree, and </a:t>
            </a:r>
            <a:r>
              <a:rPr lang="en-US" dirty="0">
                <a:solidFill>
                  <a:srgbClr val="7030A0"/>
                </a:solidFill>
              </a:rPr>
              <a:t>smaller</a:t>
            </a:r>
            <a:r>
              <a:rPr lang="en-US" dirty="0"/>
              <a:t> than all keys in </a:t>
            </a:r>
            <a:r>
              <a:rPr lang="en-US" dirty="0">
                <a:solidFill>
                  <a:srgbClr val="7030A0"/>
                </a:solidFill>
              </a:rPr>
              <a:t>right</a:t>
            </a:r>
            <a:r>
              <a:rPr lang="en-US" dirty="0"/>
              <a:t> sub-tree.</a:t>
            </a:r>
          </a:p>
          <a:p>
            <a:pPr lvl="1"/>
            <a:r>
              <a:rPr lang="en-US" dirty="0"/>
              <a:t>Each subtree is, itself, a binary search tree.</a:t>
            </a:r>
          </a:p>
        </p:txBody>
      </p:sp>
      <p:pic>
        <p:nvPicPr>
          <p:cNvPr id="1026" name="Picture 2" descr="http://sourcecodemania.com/wp-content/uploads/2012/05/binary-tree-vs-binary-search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74" y="2669406"/>
            <a:ext cx="6187122" cy="36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07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90"/>
            <a:ext cx="10515600" cy="81192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Operations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312"/>
            <a:ext cx="10515600" cy="5116651"/>
          </a:xfrm>
        </p:spPr>
        <p:txBody>
          <a:bodyPr>
            <a:normAutofit/>
          </a:bodyPr>
          <a:lstStyle/>
          <a:p>
            <a:r>
              <a:rPr lang="en-US" dirty="0"/>
              <a:t>Insertion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Traversal</a:t>
            </a:r>
          </a:p>
          <a:p>
            <a:r>
              <a:rPr lang="en-US" dirty="0"/>
              <a:t>Deletion</a:t>
            </a:r>
          </a:p>
          <a:p>
            <a:r>
              <a:rPr lang="en-US" dirty="0"/>
              <a:t>Find minimum</a:t>
            </a:r>
          </a:p>
          <a:p>
            <a:r>
              <a:rPr lang="en-US" dirty="0"/>
              <a:t>Find maximum</a:t>
            </a:r>
          </a:p>
          <a:p>
            <a:r>
              <a:rPr lang="en-US" dirty="0"/>
              <a:t>Successor:  finds the </a:t>
            </a:r>
            <a:r>
              <a:rPr lang="en-US" b="1" dirty="0"/>
              <a:t>next</a:t>
            </a:r>
            <a:r>
              <a:rPr lang="en-US" dirty="0"/>
              <a:t> item in the tree that is greater than the current node</a:t>
            </a:r>
          </a:p>
          <a:p>
            <a:r>
              <a:rPr lang="en-US" dirty="0"/>
              <a:t>Predecessor: finds the </a:t>
            </a:r>
            <a:r>
              <a:rPr lang="en-US" b="1" dirty="0"/>
              <a:t>previous</a:t>
            </a:r>
            <a:r>
              <a:rPr lang="en-US" dirty="0"/>
              <a:t> item in the tree that is smaller than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59763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102869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Inserting an item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40" y="1284177"/>
            <a:ext cx="10515600" cy="47545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first</a:t>
            </a:r>
            <a:r>
              <a:rPr lang="en-US" sz="2400" dirty="0"/>
              <a:t> value inserted goes at the </a:t>
            </a:r>
            <a:r>
              <a:rPr lang="en-US" sz="2400" b="1" dirty="0"/>
              <a:t>root</a:t>
            </a:r>
            <a:r>
              <a:rPr lang="en-US" sz="2400" dirty="0"/>
              <a:t>. </a:t>
            </a:r>
          </a:p>
          <a:p>
            <a:r>
              <a:rPr lang="en-US" sz="2400" dirty="0"/>
              <a:t>Every node inserted becomes a </a:t>
            </a:r>
            <a:r>
              <a:rPr lang="en-US" sz="2400" b="1" dirty="0"/>
              <a:t>leaf</a:t>
            </a:r>
            <a:r>
              <a:rPr lang="en-US" sz="2400" dirty="0"/>
              <a:t>. 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left</a:t>
            </a:r>
            <a:r>
              <a:rPr lang="en-US" sz="2400" dirty="0"/>
              <a:t> or </a:t>
            </a:r>
            <a:r>
              <a:rPr lang="en-US" sz="2400" b="1" dirty="0"/>
              <a:t>right</a:t>
            </a:r>
            <a:r>
              <a:rPr lang="en-US" sz="2400" dirty="0"/>
              <a:t> depending upon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r>
              <a:rPr lang="en-US" sz="2400" b="1" dirty="0"/>
              <a:t>Duplicate</a:t>
            </a:r>
            <a:r>
              <a:rPr lang="en-US" sz="2400" dirty="0"/>
              <a:t> values: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be stored in another data structure (e.g., </a:t>
            </a:r>
            <a:r>
              <a:rPr lang="en-US" b="1" dirty="0"/>
              <a:t>list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b="1" dirty="0"/>
              <a:t>all</a:t>
            </a:r>
            <a:r>
              <a:rPr lang="en-US" dirty="0"/>
              <a:t> be kept in the </a:t>
            </a:r>
            <a:r>
              <a:rPr lang="en-US" b="1" dirty="0"/>
              <a:t>left</a:t>
            </a:r>
            <a:r>
              <a:rPr lang="en-US" dirty="0"/>
              <a:t> subtree, or all in the </a:t>
            </a:r>
            <a:r>
              <a:rPr lang="en-US" b="1" dirty="0"/>
              <a:t>right</a:t>
            </a:r>
            <a:r>
              <a:rPr lang="en-US" dirty="0"/>
              <a:t> subtree (the choice must be same for the whole implementation).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</a:t>
            </a:r>
            <a:r>
              <a:rPr lang="en-US" b="1" dirty="0"/>
              <a:t>extra</a:t>
            </a:r>
            <a:r>
              <a:rPr lang="en-US" dirty="0"/>
              <a:t> </a:t>
            </a:r>
            <a:r>
              <a:rPr lang="en-US" b="1" dirty="0"/>
              <a:t>operations</a:t>
            </a:r>
            <a:r>
              <a:rPr lang="en-US" dirty="0"/>
              <a:t> (e.g., </a:t>
            </a:r>
            <a:r>
              <a:rPr lang="en-US" dirty="0" err="1"/>
              <a:t>getAll</a:t>
            </a:r>
            <a:r>
              <a:rPr lang="en-US" dirty="0"/>
              <a:t> and </a:t>
            </a:r>
            <a:r>
              <a:rPr lang="en-US" dirty="0" err="1"/>
              <a:t>removeAll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sourcecodemania.com/wp-content/uploads/2012/05/inserting-item-to-b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53" y="1075988"/>
            <a:ext cx="4859347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747" y="320631"/>
            <a:ext cx="10515600" cy="36112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insert(Node *&amp;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NULL)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insert(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insert(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943600" y="1370737"/>
            <a:ext cx="56769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ptr</a:t>
            </a:r>
            <a:r>
              <a:rPr lang="en-US" dirty="0"/>
              <a:t> parameter is not simply a pointer to a Node, but a </a:t>
            </a:r>
            <a:r>
              <a:rPr lang="en-US" b="1" dirty="0"/>
              <a:t>reference to a pointer </a:t>
            </a:r>
            <a:r>
              <a:rPr lang="en-US" dirty="0"/>
              <a:t>to a Node. This means that any action performed on </a:t>
            </a:r>
            <a:r>
              <a:rPr lang="en-US" dirty="0" err="1"/>
              <a:t>ptr</a:t>
            </a:r>
            <a:r>
              <a:rPr lang="en-US" dirty="0"/>
              <a:t> is actually performed on the argument that was passed into </a:t>
            </a:r>
            <a:r>
              <a:rPr lang="en-US" dirty="0" err="1"/>
              <a:t>ptr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389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770"/>
            <a:ext cx="10515600" cy="98470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C++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74"/>
            <a:ext cx="10515600" cy="5095489"/>
          </a:xfrm>
        </p:spPr>
        <p:txBody>
          <a:bodyPr>
            <a:normAutofit/>
          </a:bodyPr>
          <a:lstStyle/>
          <a:p>
            <a:r>
              <a:rPr lang="en-US" dirty="0"/>
              <a:t>Classes (I) </a:t>
            </a:r>
            <a:r>
              <a:rPr lang="en-US" dirty="0">
                <a:hlinkClick r:id="rId3"/>
              </a:rPr>
              <a:t>http://www.cplusplus.com/doc/tutorial/classes/</a:t>
            </a:r>
            <a:r>
              <a:rPr lang="en-US" dirty="0"/>
              <a:t> </a:t>
            </a:r>
          </a:p>
          <a:p>
            <a:r>
              <a:rPr lang="en-US" dirty="0"/>
              <a:t>Friendship and inheritance </a:t>
            </a:r>
            <a:r>
              <a:rPr lang="en-US" dirty="0">
                <a:hlinkClick r:id="rId4"/>
              </a:rPr>
              <a:t>http://www.cplusplus.com/doc/tutorial/inheritance/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Private and protected members of a class cannot be accessed from outside the same class in which they are declared. However, this rule does not apply to "friends".</a:t>
            </a:r>
          </a:p>
          <a:p>
            <a:r>
              <a:rPr lang="en-US" b="1" dirty="0"/>
              <a:t>Include guard: </a:t>
            </a:r>
            <a:r>
              <a:rPr lang="en-US" dirty="0"/>
              <a:t> Used to avoid the problem of double inclusion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HEADERFILE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HEADERFILE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code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cs typeface="Courier New" panose="02070309020205020404" pitchFamily="49" charset="0"/>
              </a:rPr>
              <a:t>Example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https://en.wikipedia.org/wiki/Include_guard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17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A1ED-E20B-4B7C-9509-5FADD960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64231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Point()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Default 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20;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Default constructor called automatically when the object is created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6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8606-4205-4E83-BB7C-B934E682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program to illustrate parameterized constructors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y1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Parameterized Constructor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x =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y =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p1(10, 15);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 called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Access values assigned by constructor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"p1.x =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p1.getX()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p1.y =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p1.getY();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130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b="1" dirty="0"/>
              <a:t>C++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4"/>
          </a:xfrm>
        </p:spPr>
        <p:txBody>
          <a:bodyPr/>
          <a:lstStyle/>
          <a:p>
            <a:r>
              <a:rPr lang="en-US" dirty="0"/>
              <a:t>An enumeration is a user-defined type whose value is restricted to one of several explicitly named constants (enumerators). Enumeration are defined using keyword: </a:t>
            </a:r>
            <a:r>
              <a:rPr lang="en-US" b="1" dirty="0" err="1"/>
              <a:t>enum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540"/>
            <a:ext cx="10515600" cy="58244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4000" b="1" dirty="0"/>
              <a:t>Tree Terminology</a:t>
            </a:r>
          </a:p>
          <a:p>
            <a:r>
              <a:rPr lang="en-US" altLang="en-US" b="1" dirty="0"/>
              <a:t>Node </a:t>
            </a:r>
            <a:r>
              <a:rPr lang="en-US" altLang="en-US" dirty="0"/>
              <a:t>is a structure which may contain a value or condition, or represent a separate data structure. </a:t>
            </a:r>
            <a:r>
              <a:rPr lang="en-US" dirty="0"/>
              <a:t>Each node of the tree is represented as a </a:t>
            </a:r>
            <a:r>
              <a:rPr lang="en-US" b="1" dirty="0"/>
              <a:t>circle. </a:t>
            </a:r>
            <a:r>
              <a:rPr lang="en-US" dirty="0"/>
              <a:t>Each node in a tree has zero or more child nodes.</a:t>
            </a:r>
          </a:p>
          <a:p>
            <a:r>
              <a:rPr lang="en-US" altLang="en-US" b="1" dirty="0"/>
              <a:t>Tree: </a:t>
            </a:r>
            <a:r>
              <a:rPr lang="en-US" altLang="en-US" dirty="0"/>
              <a:t>is a data structure made up of nodes or vertices and edges </a:t>
            </a:r>
            <a:r>
              <a:rPr lang="en-US" altLang="en-US" b="1" dirty="0"/>
              <a:t>without having any cycle</a:t>
            </a:r>
            <a:r>
              <a:rPr lang="en-US" altLang="en-US" dirty="0"/>
              <a:t> and stores elements hierarchically.</a:t>
            </a:r>
          </a:p>
          <a:p>
            <a:r>
              <a:rPr lang="en-US" altLang="en-US" b="1" dirty="0"/>
              <a:t>Parent: </a:t>
            </a:r>
            <a:r>
              <a:rPr lang="en-US" altLang="en-US" dirty="0"/>
              <a:t>A node that has a child is called the child's parent node. Each node has one parent with the exception of the root. </a:t>
            </a:r>
          </a:p>
          <a:p>
            <a:r>
              <a:rPr lang="en-US" altLang="en-US" b="1" dirty="0"/>
              <a:t>Child: </a:t>
            </a:r>
            <a:r>
              <a:rPr lang="en-US" altLang="en-US" dirty="0"/>
              <a:t>a node extending from another node.</a:t>
            </a:r>
          </a:p>
          <a:p>
            <a:r>
              <a:rPr lang="en-US" altLang="en-US" b="1" dirty="0"/>
              <a:t>Root: </a:t>
            </a:r>
            <a:r>
              <a:rPr lang="en-US" altLang="en-US" dirty="0"/>
              <a:t>The topmost node in a tree.</a:t>
            </a:r>
          </a:p>
          <a:p>
            <a:r>
              <a:rPr lang="en-US" b="1" dirty="0"/>
              <a:t>Sibling: </a:t>
            </a:r>
            <a:r>
              <a:rPr lang="en-US" dirty="0"/>
              <a:t>Two nodes are siblings if they have same parent.</a:t>
            </a:r>
            <a:endParaRPr lang="en-US" altLang="en-US" dirty="0"/>
          </a:p>
          <a:p>
            <a:r>
              <a:rPr lang="en-US" altLang="en-US" b="1" dirty="0"/>
              <a:t>Leaf:</a:t>
            </a:r>
            <a:r>
              <a:rPr lang="en-US" altLang="en-US" dirty="0"/>
              <a:t> a node with no children (external node).</a:t>
            </a:r>
          </a:p>
          <a:p>
            <a:r>
              <a:rPr lang="en-US" altLang="en-US" b="1" dirty="0"/>
              <a:t>Internal node</a:t>
            </a:r>
            <a:r>
              <a:rPr lang="en-US" altLang="en-US" dirty="0"/>
              <a:t>: a node with at least one child.</a:t>
            </a:r>
          </a:p>
          <a:p>
            <a:r>
              <a:rPr lang="en-US" altLang="en-US" b="1" dirty="0"/>
              <a:t>Ancestor:</a:t>
            </a:r>
            <a:r>
              <a:rPr lang="en-US" altLang="en-US" dirty="0"/>
              <a:t> a node reachable by repeated proceeding from child to parent. (Nodes on the path from the node to the root).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10972800" cy="68579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seasons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400" b="1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autumn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winter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seasons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"summer =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autumn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"autumn =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277350" y="819835"/>
            <a:ext cx="19812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summer = 1</a:t>
            </a:r>
          </a:p>
          <a:p>
            <a:r>
              <a:rPr lang="en-US" sz="2400" dirty="0"/>
              <a:t>autumn = 2</a:t>
            </a:r>
          </a:p>
        </p:txBody>
      </p:sp>
    </p:spTree>
    <p:extLst>
      <p:ext uri="{BB962C8B-B14F-4D97-AF65-F5344CB8AC3E}">
        <p14:creationId xmlns:p14="http://schemas.microsoft.com/office/powerpoint/2010/main" val="40602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C++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18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Templates are the foundation of </a:t>
            </a:r>
            <a:r>
              <a:rPr lang="en-US" b="1" dirty="0"/>
              <a:t>generic programming</a:t>
            </a:r>
            <a:r>
              <a:rPr lang="en-US" dirty="0"/>
              <a:t>, which involves writing code in a way that is independent of any particular type.</a:t>
            </a:r>
          </a:p>
          <a:p>
            <a:endParaRPr lang="en-US" dirty="0"/>
          </a:p>
          <a:p>
            <a:r>
              <a:rPr lang="en-US" dirty="0"/>
              <a:t>A template is a blueprint or formula for creating a generic class or a function. The library containers like </a:t>
            </a:r>
            <a:r>
              <a:rPr lang="en-US" b="1" dirty="0"/>
              <a:t>iterators</a:t>
            </a:r>
            <a:r>
              <a:rPr lang="en-US" dirty="0"/>
              <a:t> and </a:t>
            </a:r>
            <a:r>
              <a:rPr lang="en-US" b="1" dirty="0"/>
              <a:t>algorithms</a:t>
            </a:r>
            <a:r>
              <a:rPr lang="en-US" dirty="0"/>
              <a:t> are examples of generic programming and have been developed using template concept.</a:t>
            </a:r>
          </a:p>
          <a:p>
            <a:endParaRPr lang="en-US" dirty="0"/>
          </a:p>
          <a:p>
            <a:r>
              <a:rPr lang="en-US" dirty="0"/>
              <a:t>There is a single definition of each container, such as </a:t>
            </a:r>
            <a:r>
              <a:rPr lang="en-US" b="1" dirty="0"/>
              <a:t>vector</a:t>
            </a:r>
            <a:r>
              <a:rPr lang="en-US" dirty="0"/>
              <a:t>, but we can define many different kinds of vectors for example, </a:t>
            </a:r>
            <a:r>
              <a:rPr lang="en-US" b="1" dirty="0"/>
              <a:t>vector &lt;</a:t>
            </a:r>
            <a:r>
              <a:rPr lang="en-US" b="1" dirty="0" err="1"/>
              <a:t>int</a:t>
            </a:r>
            <a:r>
              <a:rPr lang="en-US" b="1" dirty="0"/>
              <a:t>&gt; </a:t>
            </a:r>
            <a:r>
              <a:rPr lang="en-US" dirty="0"/>
              <a:t>or </a:t>
            </a:r>
            <a:r>
              <a:rPr lang="en-US" b="1" dirty="0"/>
              <a:t>vector &lt;string&gt;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6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62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24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general form of a template function definition is shown here: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template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type&gt; </a:t>
            </a:r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functionName</a:t>
            </a:r>
            <a:r>
              <a:rPr lang="en-US" dirty="0">
                <a:solidFill>
                  <a:srgbClr val="0070C0"/>
                </a:solidFill>
              </a:rPr>
              <a:t>(parameter list)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// body of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 </a:t>
            </a:r>
          </a:p>
          <a:p>
            <a:r>
              <a:rPr lang="en-US" dirty="0"/>
              <a:t>Here, type is a placeholder name for a data type used by the function. This name can be used within the function definition.</a:t>
            </a:r>
          </a:p>
          <a:p>
            <a:r>
              <a:rPr lang="en-US" dirty="0"/>
              <a:t>The </a:t>
            </a:r>
            <a:r>
              <a:rPr lang="en-US" b="1" dirty="0" err="1"/>
              <a:t>typename</a:t>
            </a:r>
            <a:r>
              <a:rPr lang="en-US" dirty="0"/>
              <a:t> and </a:t>
            </a:r>
            <a:r>
              <a:rPr lang="en-US" b="1" dirty="0"/>
              <a:t>class</a:t>
            </a:r>
            <a:r>
              <a:rPr lang="en-US" dirty="0"/>
              <a:t> keywords can be used interchangeably to state that a template parameter is a type variable.</a:t>
            </a:r>
          </a:p>
          <a:p>
            <a:r>
              <a:rPr lang="en-US" dirty="0"/>
              <a:t>When the compiler sees an instantiation of the function template, for example: the call max(10, 15) in function main, the compiler generates a function max(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). </a:t>
            </a:r>
            <a:r>
              <a:rPr lang="en-US" i="1" dirty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40575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58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39;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20;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j):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= 13.5;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20.7;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"Max(f1, f2):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Max(f1, f2)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"Max(s1, s2):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Max(s1, s2)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7310" y="944571"/>
            <a:ext cx="2327564" cy="92333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Max(</a:t>
            </a:r>
            <a:r>
              <a:rPr lang="en-US" dirty="0" err="1"/>
              <a:t>i</a:t>
            </a:r>
            <a:r>
              <a:rPr lang="en-US" dirty="0"/>
              <a:t>, j): 39</a:t>
            </a:r>
          </a:p>
          <a:p>
            <a:r>
              <a:rPr lang="en-US" dirty="0"/>
              <a:t>Max(f1, f2): 20.7</a:t>
            </a:r>
          </a:p>
          <a:p>
            <a:r>
              <a:rPr lang="en-US" dirty="0"/>
              <a:t>Max(s1, s2): World</a:t>
            </a:r>
          </a:p>
        </p:txBody>
      </p:sp>
    </p:spTree>
    <p:extLst>
      <p:ext uri="{BB962C8B-B14F-4D97-AF65-F5344CB8AC3E}">
        <p14:creationId xmlns:p14="http://schemas.microsoft.com/office/powerpoint/2010/main" val="1706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365125"/>
            <a:ext cx="1177636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Function template with more than one 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// 2 type parameters:</a:t>
            </a:r>
          </a:p>
          <a:p>
            <a:pPr marL="457200" lvl="1" indent="0">
              <a:buNone/>
            </a:pPr>
            <a:r>
              <a:rPr lang="en-US" sz="2800" dirty="0"/>
              <a:t>template&lt;class T1, class T2&gt;</a:t>
            </a:r>
          </a:p>
          <a:p>
            <a:pPr marL="457200" lvl="1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someFunc</a:t>
            </a:r>
            <a:r>
              <a:rPr lang="en-US" sz="2800" dirty="0"/>
              <a:t>(T1 var1, T2 var2 )</a:t>
            </a:r>
          </a:p>
          <a:p>
            <a:pPr marL="457200" lvl="1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// some code in here...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7644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Class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462"/>
            <a:ext cx="10515600" cy="5683538"/>
          </a:xfrm>
        </p:spPr>
        <p:txBody>
          <a:bodyPr/>
          <a:lstStyle/>
          <a:p>
            <a:r>
              <a:rPr lang="en-US" dirty="0"/>
              <a:t>Just as we can define function templates, we can also define class templates. The general form of a generic class declaration is shown here: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template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type&gt;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 class-name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/>
              <a:t>Here, type is the placeholder type name, which will be specified when a class is instantiated. You can define more than one generic data type by using a comma-separated list.</a:t>
            </a:r>
          </a:p>
          <a:p>
            <a:r>
              <a:rPr lang="en-US" i="1" dirty="0">
                <a:solidFill>
                  <a:srgbClr val="00B050"/>
                </a:solidFill>
              </a:rPr>
              <a:t>Example – Stack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9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10"/>
            <a:ext cx="10515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elements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push element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pop();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pop element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top();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top element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5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&gt;::push(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elems.push_back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&gt;::pop()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elems.pop_back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&gt;::top()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elems.back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9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stack of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stack of strings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manipulate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stack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intStack.push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intStack.push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intStack.top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manipulate string stack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stringStack.top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0" y="1032470"/>
            <a:ext cx="1181100" cy="92333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world</a:t>
            </a:r>
          </a:p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9696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5D9C-AA18-4FF7-9CE1-22ABE08B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28B9-7425-4216-A0E5-A9D8B91F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471781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Write a function (</a:t>
            </a:r>
            <a:r>
              <a:rPr lang="en-US" dirty="0" err="1">
                <a:solidFill>
                  <a:srgbClr val="00B050"/>
                </a:solidFill>
              </a:rPr>
              <a:t>mySwap</a:t>
            </a:r>
            <a:r>
              <a:rPr lang="en-US" dirty="0">
                <a:solidFill>
                  <a:srgbClr val="00B050"/>
                </a:solidFill>
              </a:rPr>
              <a:t>) to swap two variables of generic type passed-by-reference.</a:t>
            </a:r>
          </a:p>
          <a:p>
            <a:r>
              <a:rPr lang="en-US" dirty="0">
                <a:solidFill>
                  <a:srgbClr val="00B050"/>
                </a:solidFill>
              </a:rPr>
              <a:t>Call the function 3 times using: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mySwap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int,int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mySwap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char,char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mySwap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double,double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.. and print the new values after each call. </a:t>
            </a:r>
          </a:p>
        </p:txBody>
      </p:sp>
    </p:spTree>
    <p:extLst>
      <p:ext uri="{BB962C8B-B14F-4D97-AF65-F5344CB8AC3E}">
        <p14:creationId xmlns:p14="http://schemas.microsoft.com/office/powerpoint/2010/main" val="252534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2707" y="0"/>
            <a:ext cx="11281273" cy="6284069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Descendant:</a:t>
            </a:r>
            <a:r>
              <a:rPr lang="en-US" altLang="en-US" sz="2400" dirty="0"/>
              <a:t>  a node reachable by repeated proceeding from parent to child.</a:t>
            </a:r>
          </a:p>
          <a:p>
            <a:r>
              <a:rPr lang="en-US" sz="2400" b="1" dirty="0"/>
              <a:t>Edge: </a:t>
            </a:r>
            <a:r>
              <a:rPr lang="en-US" sz="2400" dirty="0"/>
              <a:t>a pair of nodes (</a:t>
            </a:r>
            <a:r>
              <a:rPr lang="en-US" sz="2400" dirty="0" err="1"/>
              <a:t>u,v</a:t>
            </a:r>
            <a:r>
              <a:rPr lang="en-US" sz="2400" dirty="0"/>
              <a:t>) such that u is directly connected to v. Children are connected to the parent by an arrow from the parent to the child. An arrow is usually called a </a:t>
            </a:r>
            <a:r>
              <a:rPr lang="en-US" sz="2400" b="1" dirty="0"/>
              <a:t>directed edge</a:t>
            </a:r>
            <a:r>
              <a:rPr lang="en-US" sz="2400" dirty="0"/>
              <a:t> or a directed branch.</a:t>
            </a:r>
          </a:p>
          <a:p>
            <a:r>
              <a:rPr lang="en-US" altLang="en-US" sz="2400" b="1" dirty="0"/>
              <a:t>Path</a:t>
            </a:r>
            <a:r>
              <a:rPr lang="en-US" altLang="en-US" sz="2400" dirty="0"/>
              <a:t>: sequence of nodes. There is a </a:t>
            </a:r>
            <a:r>
              <a:rPr lang="en-US" altLang="en-US" sz="2400" b="1" dirty="0"/>
              <a:t>unique</a:t>
            </a:r>
            <a:r>
              <a:rPr lang="en-US" altLang="en-US" sz="2400" dirty="0"/>
              <a:t> path from the root to every node in the binary tree.</a:t>
            </a:r>
          </a:p>
          <a:p>
            <a:r>
              <a:rPr lang="en-US" sz="2400" b="1" dirty="0"/>
              <a:t>Length of a path:</a:t>
            </a:r>
            <a:r>
              <a:rPr lang="en-US" sz="2400" dirty="0"/>
              <a:t> # of edges in path.</a:t>
            </a:r>
          </a:p>
          <a:p>
            <a:r>
              <a:rPr lang="en-US" sz="2400" b="1" dirty="0"/>
              <a:t>Level</a:t>
            </a:r>
            <a:r>
              <a:rPr lang="en-US" sz="2400" dirty="0"/>
              <a:t>: The level of a node is defined by the number of connections between the node and the root.</a:t>
            </a:r>
          </a:p>
          <a:p>
            <a:r>
              <a:rPr lang="en-US" altLang="en-US" sz="2400" b="1" dirty="0"/>
              <a:t>Height of a node: </a:t>
            </a:r>
            <a:r>
              <a:rPr lang="en-US" altLang="en-US" sz="2400" dirty="0"/>
              <a:t>Number of edges on the longest path from the node to a </a:t>
            </a:r>
            <a:r>
              <a:rPr lang="en-US" altLang="en-US" sz="2400" b="1" dirty="0">
                <a:solidFill>
                  <a:srgbClr val="0070C0"/>
                </a:solidFill>
              </a:rPr>
              <a:t>leaf. </a:t>
            </a:r>
            <a:r>
              <a:rPr lang="en-US" altLang="en-US" sz="2400" dirty="0"/>
              <a:t>Height of leaf nodes = 0.</a:t>
            </a:r>
          </a:p>
          <a:p>
            <a:r>
              <a:rPr lang="en-US" altLang="en-US" sz="2400" b="1" dirty="0"/>
              <a:t>Height of a binary tree: </a:t>
            </a:r>
            <a:r>
              <a:rPr lang="en-US" altLang="en-US" sz="2400" dirty="0"/>
              <a:t>Number of edges on the longest path from the root to a leaf (height of the root or maximum depth of any node). Height of an empty tree is -1.</a:t>
            </a:r>
          </a:p>
          <a:p>
            <a:r>
              <a:rPr lang="en-US" altLang="en-US" sz="2400" b="1" dirty="0"/>
              <a:t>Depth of a node</a:t>
            </a:r>
            <a:r>
              <a:rPr lang="en-US" altLang="en-US" sz="2400" dirty="0"/>
              <a:t> is the number of edges from the node to the </a:t>
            </a:r>
            <a:r>
              <a:rPr lang="en-US" altLang="en-US" sz="2400" b="1" dirty="0">
                <a:solidFill>
                  <a:srgbClr val="0070C0"/>
                </a:solidFill>
              </a:rPr>
              <a:t>root</a:t>
            </a:r>
            <a:r>
              <a:rPr lang="en-US" altLang="en-US" sz="2400" dirty="0"/>
              <a:t> (number of ancestors). Depth of root = 0.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61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A82C-B221-4AA2-B5E8-3F009415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mySwap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i1 = 1, i2 = 2;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mySwap(i1, i2);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Compiler generates mySwap(int &amp;, int &amp;)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"i1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i2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c2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(c1, c2);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Compiler generates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mySwap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(char &amp;, char &amp;)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"c1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c2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d1 = 1.1, d2 = 2.2;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(d1, d2);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Compiler generates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mySwap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(double &amp;, double &amp;)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"d1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d2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40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Virtual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there are member functions with </a:t>
            </a:r>
            <a:r>
              <a:rPr lang="en-US" b="1" dirty="0"/>
              <a:t>same name in base class and derived class</a:t>
            </a:r>
            <a:r>
              <a:rPr lang="en-US" dirty="0"/>
              <a:t>, virtual functions gives programmer capability to call member function of different class by a same function call depending upon different context. This feature in C++ programming is known as </a:t>
            </a:r>
            <a:r>
              <a:rPr lang="en-US" b="1" dirty="0"/>
              <a:t>polymorphism</a:t>
            </a:r>
            <a:r>
              <a:rPr lang="en-US" dirty="0"/>
              <a:t> which is one of the important features of OOP.</a:t>
            </a:r>
          </a:p>
          <a:p>
            <a:r>
              <a:rPr lang="en-US" dirty="0"/>
              <a:t>One of the key features of class inheritance is that a pointer to a derived class is type-compatible with a pointer to its base class.</a:t>
            </a:r>
          </a:p>
          <a:p>
            <a:r>
              <a:rPr lang="en-US" b="1" dirty="0"/>
              <a:t>A virtual member is a member function that can be redefined in a derived class</a:t>
            </a:r>
            <a:r>
              <a:rPr lang="en-US" dirty="0"/>
              <a:t>, while preserving its calling properties through references. The syntax for a function to become virtual is to precede its declaration with the </a:t>
            </a:r>
            <a:r>
              <a:rPr lang="en-US" b="1" dirty="0">
                <a:solidFill>
                  <a:srgbClr val="7030A0"/>
                </a:solidFill>
              </a:rPr>
              <a:t>virtual</a:t>
            </a:r>
            <a:r>
              <a:rPr lang="en-US" dirty="0"/>
              <a:t>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452"/>
            <a:ext cx="10515600" cy="66592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virtual members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height;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height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7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91" y="139148"/>
            <a:ext cx="10515600" cy="617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 * height;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(width * height / 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05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7" y="318654"/>
            <a:ext cx="10515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trgl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poly;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ppoly1 =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ppoly2 =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trgl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ppoly3 = &amp;poly;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ppoly1-&gt;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ppoly2-&gt;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ppoly3-&gt;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5);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ppoly1-&gt;area()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ppoly2-&gt;area()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ppoly3-&gt;area()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2727" y="751987"/>
            <a:ext cx="1357745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20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01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/>
              <a:t>The member function area has been declared as </a:t>
            </a:r>
            <a:r>
              <a:rPr lang="en-US" b="1" dirty="0">
                <a:solidFill>
                  <a:srgbClr val="7030A0"/>
                </a:solidFill>
              </a:rPr>
              <a:t>virtual</a:t>
            </a:r>
            <a:r>
              <a:rPr lang="en-US" dirty="0"/>
              <a:t> in the base class because it is later redefined in each of the derived classes. </a:t>
            </a:r>
          </a:p>
          <a:p>
            <a:r>
              <a:rPr lang="en-US" b="1" dirty="0"/>
              <a:t>Non-virtual</a:t>
            </a:r>
            <a:r>
              <a:rPr lang="en-US" dirty="0"/>
              <a:t> members can also be redefined in derived classes, but non-virtual members of derived classes cannot be accessed through a reference of the base class: i.e., if </a:t>
            </a:r>
            <a:r>
              <a:rPr lang="en-US" b="1" dirty="0">
                <a:solidFill>
                  <a:srgbClr val="7030A0"/>
                </a:solidFill>
              </a:rPr>
              <a:t>virtual</a:t>
            </a:r>
            <a:r>
              <a:rPr lang="en-US" dirty="0"/>
              <a:t> is removed from the declaration of area in the example above, all three calls to </a:t>
            </a:r>
            <a:r>
              <a:rPr lang="en-US" b="1" dirty="0"/>
              <a:t>area</a:t>
            </a:r>
            <a:r>
              <a:rPr lang="en-US" dirty="0"/>
              <a:t> would return zero, because in all cases, the version of the base class would have been called instead.</a:t>
            </a:r>
          </a:p>
          <a:p>
            <a:r>
              <a:rPr lang="en-US" dirty="0"/>
              <a:t>A class that declares or inherits a virtual function is called a polymorphic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370" y="267849"/>
            <a:ext cx="10515600" cy="70491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+mn-lt"/>
              </a:rPr>
              <a:t>Copy 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133" y="1089498"/>
            <a:ext cx="8858655" cy="4691333"/>
          </a:xfrm>
        </p:spPr>
        <p:txBody>
          <a:bodyPr/>
          <a:lstStyle/>
          <a:p>
            <a:pPr eaLnBrk="1" hangingPunct="1"/>
            <a:r>
              <a:rPr lang="en-US" altLang="en-US" dirty="0"/>
              <a:t>Shallow copy of the data</a:t>
            </a:r>
          </a:p>
          <a:p>
            <a:pPr lvl="1" eaLnBrk="1" hangingPunct="1"/>
            <a:r>
              <a:rPr lang="en-US" altLang="en-US" dirty="0"/>
              <a:t>Obtained when value of the pointer of the root node used to make a copy of a binary tree</a:t>
            </a:r>
          </a:p>
          <a:p>
            <a:pPr eaLnBrk="1" hangingPunct="1"/>
            <a:r>
              <a:rPr lang="en-US" altLang="en-US" dirty="0"/>
              <a:t>Identical (deep) copy of a binary tree</a:t>
            </a:r>
          </a:p>
          <a:p>
            <a:pPr lvl="1" eaLnBrk="1" hangingPunct="1"/>
            <a:r>
              <a:rPr lang="en-US" altLang="en-US" dirty="0"/>
              <a:t>Need to create as many nodes as there are in the binary tree to be copied</a:t>
            </a:r>
          </a:p>
          <a:p>
            <a:pPr lvl="1" eaLnBrk="1" hangingPunct="1"/>
            <a:r>
              <a:rPr lang="en-US" altLang="en-US" dirty="0"/>
              <a:t>Nodes must appear in the same order as in the original binary tree</a:t>
            </a:r>
          </a:p>
          <a:p>
            <a:pPr eaLnBrk="1" hangingPunct="1"/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copyTree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Given a pointer to the root node, makes a copy of a given binary tree. </a:t>
            </a:r>
          </a:p>
        </p:txBody>
      </p:sp>
    </p:spTree>
    <p:extLst>
      <p:ext uri="{BB962C8B-B14F-4D97-AF65-F5344CB8AC3E}">
        <p14:creationId xmlns:p14="http://schemas.microsoft.com/office/powerpoint/2010/main" val="37610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138"/>
            <a:ext cx="10515600" cy="571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copyTree(Node* &amp;copiedTreeRoot, Node* otherTreeRoot)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NULL)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copiedTreeRoot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copiedTreeRoot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copiedTreeRoot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copyTree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copiedTreeRoot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otherTreeRoot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0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317500"/>
            <a:ext cx="12037621" cy="5846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Successor </a:t>
            </a:r>
          </a:p>
          <a:p>
            <a:pPr lvl="1"/>
            <a:r>
              <a:rPr lang="en-US" dirty="0"/>
              <a:t>The successor of a node x, is node y, that has the smallest key greater than that of x.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(1) If x has a right subtree</a:t>
            </a:r>
            <a:r>
              <a:rPr lang="en-US" dirty="0"/>
              <a:t>, then successor(x) is the </a:t>
            </a:r>
            <a:r>
              <a:rPr lang="en-US" b="1" dirty="0"/>
              <a:t>left most </a:t>
            </a:r>
            <a:r>
              <a:rPr lang="en-US" dirty="0"/>
              <a:t>element in that </a:t>
            </a:r>
            <a:r>
              <a:rPr lang="en-US" b="1" dirty="0"/>
              <a:t>right sub tree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(2) If x has no right sub tree</a:t>
            </a:r>
            <a:r>
              <a:rPr lang="en-US" dirty="0"/>
              <a:t>, then successor(x) is the </a:t>
            </a:r>
            <a:r>
              <a:rPr lang="en-US" b="1" dirty="0"/>
              <a:t>lowest ancestor </a:t>
            </a:r>
            <a:r>
              <a:rPr lang="en-US" dirty="0"/>
              <a:t>of x (above x on the path to the root) that has x in its </a:t>
            </a:r>
            <a:r>
              <a:rPr lang="en-US" b="1" dirty="0"/>
              <a:t>left sub tree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http://sourcecodemania.com/wp-content/uploads/2012/05/succes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67" y="2760571"/>
            <a:ext cx="4114800" cy="24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8470" y="27605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Successor(15) = 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Successor (7) = 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Successor (13)= 15</a:t>
            </a:r>
          </a:p>
        </p:txBody>
      </p:sp>
    </p:spTree>
    <p:extLst>
      <p:ext uri="{BB962C8B-B14F-4D97-AF65-F5344CB8AC3E}">
        <p14:creationId xmlns:p14="http://schemas.microsoft.com/office/powerpoint/2010/main" val="23508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Predecessor </a:t>
            </a:r>
          </a:p>
          <a:p>
            <a:pPr lvl="1"/>
            <a:r>
              <a:rPr lang="en-US" dirty="0"/>
              <a:t>The predecessor is the node that has the largest key smaller than that of x.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(1) If x has a left sub tree</a:t>
            </a:r>
            <a:r>
              <a:rPr lang="en-US" dirty="0"/>
              <a:t>, then the predecessor is the </a:t>
            </a:r>
            <a:r>
              <a:rPr lang="en-US" b="1" dirty="0"/>
              <a:t>right most </a:t>
            </a:r>
            <a:r>
              <a:rPr lang="en-US" dirty="0"/>
              <a:t>element of that </a:t>
            </a:r>
            <a:r>
              <a:rPr lang="en-US" b="1" dirty="0"/>
              <a:t>left sub tree.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(2) If x has no left sub tree, </a:t>
            </a:r>
            <a:r>
              <a:rPr lang="en-US" dirty="0"/>
              <a:t>then predecessor (x) is the </a:t>
            </a:r>
            <a:r>
              <a:rPr lang="en-US" b="1" dirty="0"/>
              <a:t>lowest ancestor </a:t>
            </a:r>
            <a:r>
              <a:rPr lang="en-US" dirty="0"/>
              <a:t>of x (above x on the path to the root) that has x in its </a:t>
            </a:r>
            <a:r>
              <a:rPr lang="en-US" b="1" dirty="0"/>
              <a:t>right sub tree</a:t>
            </a:r>
            <a:r>
              <a:rPr lang="en-US" dirty="0"/>
              <a:t>.</a:t>
            </a:r>
          </a:p>
        </p:txBody>
      </p:sp>
      <p:pic>
        <p:nvPicPr>
          <p:cNvPr id="5122" name="Picture 2" descr="http://sourcecodemania.com/wp-content/uploads/2012/05/predec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43" y="2940771"/>
            <a:ext cx="4633686" cy="27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6488" y="294077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Predecessor(6) = 4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Predecessor(15) = 13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Predecessor(17) = 15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54382" y="657966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42789" y="3494434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6851361" y="2278073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609747" y="2191943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619807" y="3494433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6126064" y="3494433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255501" y="3472417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3894755" y="1174913"/>
            <a:ext cx="1643104" cy="101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0"/>
          </p:cNvCxnSpPr>
          <p:nvPr/>
        </p:nvCxnSpPr>
        <p:spPr>
          <a:xfrm>
            <a:off x="5940921" y="1174913"/>
            <a:ext cx="1195448" cy="110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5" idx="0"/>
          </p:cNvCxnSpPr>
          <p:nvPr/>
        </p:nvCxnSpPr>
        <p:spPr>
          <a:xfrm flipH="1">
            <a:off x="3027797" y="2708890"/>
            <a:ext cx="665427" cy="78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5"/>
            <a:endCxn id="10" idx="0"/>
          </p:cNvCxnSpPr>
          <p:nvPr/>
        </p:nvCxnSpPr>
        <p:spPr>
          <a:xfrm>
            <a:off x="4096286" y="2708890"/>
            <a:ext cx="444223" cy="76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9" idx="0"/>
          </p:cNvCxnSpPr>
          <p:nvPr/>
        </p:nvCxnSpPr>
        <p:spPr>
          <a:xfrm flipH="1">
            <a:off x="6411072" y="2795020"/>
            <a:ext cx="523766" cy="69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5"/>
            <a:endCxn id="8" idx="0"/>
          </p:cNvCxnSpPr>
          <p:nvPr/>
        </p:nvCxnSpPr>
        <p:spPr>
          <a:xfrm>
            <a:off x="7337900" y="2795020"/>
            <a:ext cx="566915" cy="69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4" idx="7"/>
          </p:cNvCxnSpPr>
          <p:nvPr/>
        </p:nvCxnSpPr>
        <p:spPr>
          <a:xfrm flipH="1">
            <a:off x="5940921" y="611295"/>
            <a:ext cx="1009169" cy="135365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54784" y="241963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root</a:t>
            </a:r>
          </a:p>
        </p:txBody>
      </p:sp>
      <p:cxnSp>
        <p:nvCxnSpPr>
          <p:cNvPr id="50" name="Straight Arrow Connector 49"/>
          <p:cNvCxnSpPr>
            <a:stCxn id="57" idx="1"/>
            <a:endCxn id="7" idx="7"/>
          </p:cNvCxnSpPr>
          <p:nvPr/>
        </p:nvCxnSpPr>
        <p:spPr>
          <a:xfrm flipH="1">
            <a:off x="4096286" y="1421948"/>
            <a:ext cx="4704509" cy="8586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8" idx="1"/>
            <a:endCxn id="6" idx="7"/>
          </p:cNvCxnSpPr>
          <p:nvPr/>
        </p:nvCxnSpPr>
        <p:spPr>
          <a:xfrm flipH="1">
            <a:off x="7337900" y="1909434"/>
            <a:ext cx="1502598" cy="45733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00795" y="123728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Left child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40498" y="1724768"/>
            <a:ext cx="124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Right child </a:t>
            </a:r>
          </a:p>
        </p:txBody>
      </p:sp>
      <p:cxnSp>
        <p:nvCxnSpPr>
          <p:cNvPr id="59" name="Straight Arrow Connector 58"/>
          <p:cNvCxnSpPr>
            <a:stCxn id="65" idx="1"/>
            <a:endCxn id="7" idx="6"/>
          </p:cNvCxnSpPr>
          <p:nvPr/>
        </p:nvCxnSpPr>
        <p:spPr>
          <a:xfrm flipH="1" flipV="1">
            <a:off x="4179763" y="2494764"/>
            <a:ext cx="851489" cy="29014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5" idx="3"/>
            <a:endCxn id="6" idx="2"/>
          </p:cNvCxnSpPr>
          <p:nvPr/>
        </p:nvCxnSpPr>
        <p:spPr>
          <a:xfrm flipV="1">
            <a:off x="5922843" y="2580894"/>
            <a:ext cx="928518" cy="20401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31252" y="26002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siblings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529323" y="1891518"/>
            <a:ext cx="2520007" cy="3629767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60486" y="1998606"/>
            <a:ext cx="2515993" cy="236792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126064" y="5411859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subtree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798" y="4944611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subtree</a:t>
            </a:r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 flipV="1">
            <a:off x="5094131" y="5313943"/>
            <a:ext cx="1031933" cy="2825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0"/>
          </p:cNvCxnSpPr>
          <p:nvPr/>
        </p:nvCxnSpPr>
        <p:spPr>
          <a:xfrm flipV="1">
            <a:off x="6835543" y="4403442"/>
            <a:ext cx="0" cy="5411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5" idx="1"/>
            <a:endCxn id="8" idx="6"/>
          </p:cNvCxnSpPr>
          <p:nvPr/>
        </p:nvCxnSpPr>
        <p:spPr>
          <a:xfrm flipH="1" flipV="1">
            <a:off x="8189823" y="3797254"/>
            <a:ext cx="757551" cy="12211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47374" y="4833775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leaf</a:t>
            </a:r>
          </a:p>
        </p:txBody>
      </p:sp>
      <p:cxnSp>
        <p:nvCxnSpPr>
          <p:cNvPr id="94" name="Straight Arrow Connector 93"/>
          <p:cNvCxnSpPr>
            <a:stCxn id="96" idx="1"/>
            <a:endCxn id="4" idx="6"/>
          </p:cNvCxnSpPr>
          <p:nvPr/>
        </p:nvCxnSpPr>
        <p:spPr>
          <a:xfrm flipH="1">
            <a:off x="6024398" y="934462"/>
            <a:ext cx="2785247" cy="2632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809645" y="749796"/>
            <a:ext cx="81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parent</a:t>
            </a:r>
          </a:p>
        </p:txBody>
      </p:sp>
      <p:cxnSp>
        <p:nvCxnSpPr>
          <p:cNvPr id="127" name="Straight Arrow Connector 126"/>
          <p:cNvCxnSpPr>
            <a:stCxn id="85" idx="1"/>
            <a:endCxn id="9" idx="5"/>
          </p:cNvCxnSpPr>
          <p:nvPr/>
        </p:nvCxnSpPr>
        <p:spPr>
          <a:xfrm flipH="1" flipV="1">
            <a:off x="6612603" y="4011380"/>
            <a:ext cx="2334771" cy="10070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6" idx="1"/>
          </p:cNvCxnSpPr>
          <p:nvPr/>
        </p:nvCxnSpPr>
        <p:spPr>
          <a:xfrm flipH="1">
            <a:off x="7619807" y="2781640"/>
            <a:ext cx="1327567" cy="34346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947374" y="2596974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Edge</a:t>
            </a:r>
          </a:p>
        </p:txBody>
      </p:sp>
      <p:sp>
        <p:nvSpPr>
          <p:cNvPr id="38" name="Oval 37"/>
          <p:cNvSpPr/>
          <p:nvPr/>
        </p:nvSpPr>
        <p:spPr>
          <a:xfrm>
            <a:off x="3530755" y="4592160"/>
            <a:ext cx="570016" cy="605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89491" y="3990823"/>
            <a:ext cx="444223" cy="76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88641" y="3431727"/>
            <a:ext cx="1194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2</a:t>
            </a:r>
          </a:p>
          <a:p>
            <a:r>
              <a:rPr lang="en-US" dirty="0"/>
              <a:t>Height =1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29514" y="594759"/>
            <a:ext cx="1194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0</a:t>
            </a:r>
          </a:p>
          <a:p>
            <a:r>
              <a:rPr lang="en-US" dirty="0"/>
              <a:t>Height =3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30" y="80558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Level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5430" y="227050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Level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430" y="359057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Level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5430" y="4833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9784501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/>
          <a:lstStyle/>
          <a:p>
            <a:r>
              <a:rPr lang="en-US" dirty="0">
                <a:latin typeface="+mn-lt"/>
              </a:rPr>
              <a:t>Deleting from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868"/>
            <a:ext cx="10515600" cy="4922095"/>
          </a:xfrm>
        </p:spPr>
        <p:txBody>
          <a:bodyPr/>
          <a:lstStyle/>
          <a:p>
            <a:r>
              <a:rPr lang="en-US" dirty="0"/>
              <a:t>First, find the item; then, delete it. </a:t>
            </a:r>
          </a:p>
          <a:p>
            <a:r>
              <a:rPr lang="en-US" dirty="0"/>
              <a:t>Binary search tree property must be preserved.</a:t>
            </a:r>
          </a:p>
          <a:p>
            <a:r>
              <a:rPr lang="en-US" dirty="0"/>
              <a:t>We need to consider </a:t>
            </a:r>
            <a:r>
              <a:rPr lang="en-US" dirty="0">
                <a:solidFill>
                  <a:srgbClr val="00B050"/>
                </a:solidFill>
              </a:rPr>
              <a:t>three different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Deleting a leaf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Deleting a node with only one child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Deleting a node with two children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/>
          <a:p>
            <a:r>
              <a:rPr lang="en-US" b="1" dirty="0"/>
              <a:t>(1) Deleting a leaf</a:t>
            </a:r>
          </a:p>
        </p:txBody>
      </p:sp>
      <p:pic>
        <p:nvPicPr>
          <p:cNvPr id="6146" name="Picture 2" descr="http://sourcecodemania.com/wp-content/uploads/2012/05/deleting-b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02" y="1455974"/>
            <a:ext cx="78962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71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29"/>
            <a:ext cx="10515600" cy="783771"/>
          </a:xfrm>
        </p:spPr>
        <p:txBody>
          <a:bodyPr>
            <a:normAutofit/>
          </a:bodyPr>
          <a:lstStyle/>
          <a:p>
            <a:r>
              <a:rPr lang="en-US" b="1" dirty="0"/>
              <a:t>(2)  Deleting a node with only one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254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170" name="Picture 2" descr="http://sourcecodemania.com/wp-content/uploads/2012/05/deleting-with-one-ch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1" y="1285331"/>
            <a:ext cx="5472339" cy="293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ourcecodemania.com/wp-content/uploads/2012/05/deleting-with-one-chil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70" y="2351442"/>
            <a:ext cx="5017861" cy="273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625"/>
            <a:ext cx="10515600" cy="854075"/>
          </a:xfrm>
        </p:spPr>
        <p:txBody>
          <a:bodyPr>
            <a:normAutofit/>
          </a:bodyPr>
          <a:lstStyle/>
          <a:p>
            <a:r>
              <a:rPr lang="en-US" b="1" dirty="0"/>
              <a:t>(3)  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12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8194" name="Picture 2" descr="http://sourcecodemania.com/wp-content/uploads/2012/05/deleting-with-two-chi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1293344"/>
            <a:ext cx="5539468" cy="30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ourcecodemania.com/wp-content/uploads/2012/05/deleting-with-two-chil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46" y="2173753"/>
            <a:ext cx="5365061" cy="290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ourcecodemania.com/wp-content/uploads/2012/05/deleting-with-two-chil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90" y="0"/>
            <a:ext cx="7059676" cy="353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sourcecodemania.com/wp-content/uploads/2012/05/deleting-with-two-child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52" y="3757613"/>
            <a:ext cx="6207352" cy="26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33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634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findNodeToDelete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 *&amp;p,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item)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 &lt; p-&gt;data)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findNodeToDelete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(p-&gt;left, item);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 &gt; p-&gt;data)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findNodeToDelete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(p-&gt;right, item);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5875" y="3883843"/>
            <a:ext cx="609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Notice that </a:t>
            </a:r>
            <a:r>
              <a:rPr lang="en-US" dirty="0" err="1"/>
              <a:t>ptr</a:t>
            </a:r>
            <a:r>
              <a:rPr lang="en-US" dirty="0"/>
              <a:t> argument is a </a:t>
            </a:r>
            <a:r>
              <a:rPr lang="en-US" b="1" dirty="0"/>
              <a:t>reference to pointer</a:t>
            </a:r>
            <a:r>
              <a:rPr lang="en-US" dirty="0"/>
              <a:t>. Like the insert function, the </a:t>
            </a:r>
            <a:r>
              <a:rPr lang="en-US" dirty="0" err="1"/>
              <a:t>deleteNode</a:t>
            </a:r>
            <a:r>
              <a:rPr lang="en-US" dirty="0"/>
              <a:t> function must have access to an actual pointer in the tree, to the node that is being deleted (not just a copy of the pointer).</a:t>
            </a:r>
          </a:p>
        </p:txBody>
      </p:sp>
    </p:spTree>
    <p:extLst>
      <p:ext uri="{BB962C8B-B14F-4D97-AF65-F5344CB8AC3E}">
        <p14:creationId xmlns:p14="http://schemas.microsoft.com/office/powerpoint/2010/main" val="4151200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8600"/>
            <a:ext cx="4991100" cy="6629400"/>
          </a:xfrm>
          <a:ln>
            <a:solidFill>
              <a:srgbClr val="0070C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 *&amp;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 == NULL) {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Reattach the right child or NULL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== NULL)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getPredecessor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data);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 = data;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findNodeToDelete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-&gt;left, data);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2175" y="228600"/>
            <a:ext cx="5848350" cy="2308324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getPredecessor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(Node 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&amp;data)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 != NULL)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-&gt;right;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-&gt;data;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78" y="0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730"/>
            <a:ext cx="10515600" cy="54982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(1) Given a sequence of numbers: 11, 6, 8, 19, 4, 13, 5, 17, 43, 49, 16, 31, 32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</a:rPr>
              <a:t>Draw a binary search tree by inserting the above numbers from left to right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</a:rPr>
              <a:t>What is the height of the above tree?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</a:rPr>
              <a:t>Show the two trees that can be resulted after the removal of 19.</a:t>
            </a:r>
          </a:p>
        </p:txBody>
      </p:sp>
    </p:spTree>
    <p:extLst>
      <p:ext uri="{BB962C8B-B14F-4D97-AF65-F5344CB8AC3E}">
        <p14:creationId xmlns:p14="http://schemas.microsoft.com/office/powerpoint/2010/main" val="2077312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3015"/>
            <a:ext cx="10515600" cy="376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(b) What is the height of the above tree? 4 </a:t>
            </a:r>
          </a:p>
          <a:p>
            <a:pPr marL="0" indent="0">
              <a:buNone/>
            </a:pPr>
            <a:r>
              <a:rPr lang="en-US" sz="2400" dirty="0"/>
              <a:t>(c) Show the two trees that can be resulted after the removal of 19.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78" b="18350"/>
          <a:stretch/>
        </p:blipFill>
        <p:spPr>
          <a:xfrm>
            <a:off x="1169491" y="461665"/>
            <a:ext cx="3479276" cy="195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3242085"/>
            <a:ext cx="3266366" cy="2453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093" y="3242085"/>
            <a:ext cx="3503716" cy="2631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6166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3725" y="0"/>
            <a:ext cx="13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Answers </a:t>
            </a:r>
          </a:p>
        </p:txBody>
      </p:sp>
    </p:spTree>
    <p:extLst>
      <p:ext uri="{BB962C8B-B14F-4D97-AF65-F5344CB8AC3E}">
        <p14:creationId xmlns:p14="http://schemas.microsoft.com/office/powerpoint/2010/main" val="30423982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0"/>
            <a:ext cx="10515600" cy="59884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Which of the following traversals always gives the sorted sequence of the elements in a BST?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Preorder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err="1"/>
              <a:t>Inorder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err="1"/>
              <a:t>Postorder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depends on how the elements are inserted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In a Binary Search Tree, the largest element must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be the root.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be a leaf.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have at least one child.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have at most one child.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Given an array of comparable data. How would you sort it using a BST?</a:t>
            </a:r>
          </a:p>
        </p:txBody>
      </p:sp>
    </p:spTree>
    <p:extLst>
      <p:ext uri="{BB962C8B-B14F-4D97-AF65-F5344CB8AC3E}">
        <p14:creationId xmlns:p14="http://schemas.microsoft.com/office/powerpoint/2010/main" val="415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2125"/>
            <a:ext cx="6498970" cy="4351338"/>
          </a:xfrm>
        </p:spPr>
      </p:pic>
      <p:sp>
        <p:nvSpPr>
          <p:cNvPr id="6" name="Rectangle 5"/>
          <p:cNvSpPr/>
          <p:nvPr/>
        </p:nvSpPr>
        <p:spPr>
          <a:xfrm>
            <a:off x="4705350" y="1999387"/>
            <a:ext cx="7143750" cy="337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/>
              <a:t>In a survey conducted in Summer 2015 by Northern Illinois University's Center for Government Studies, a </a:t>
            </a:r>
            <a:r>
              <a:rPr lang="en-US" sz="2800" b="1" dirty="0"/>
              <a:t>third</a:t>
            </a:r>
            <a:r>
              <a:rPr lang="en-US" sz="2800" dirty="0"/>
              <a:t> of employers said it is important to hire a recent college graduate who can communicate effectively in more than one language, and half said it will be important </a:t>
            </a:r>
            <a:r>
              <a:rPr lang="en-US" sz="2800" b="1" dirty="0"/>
              <a:t>five years</a:t>
            </a:r>
            <a:r>
              <a:rPr lang="en-US" sz="2800" dirty="0"/>
              <a:t> from now.</a:t>
            </a:r>
          </a:p>
          <a:p>
            <a:pPr algn="just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71500" y="5944284"/>
            <a:ext cx="1047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http://www.chicagotribune.com/business/ct-bilingual-employees-niu-0929-biz-20150928-story.html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60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b="1" dirty="0"/>
              <a:t>Binary tree Interview Questions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Define tree, binary tree and binary search tree. Now implement a function that verifies whether a binary tree is a valid binary search tree. </a:t>
            </a:r>
          </a:p>
          <a:p>
            <a:pPr lvl="1"/>
            <a:r>
              <a:rPr lang="en-US" dirty="0"/>
              <a:t>Google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http://www.glassdoor.com/Interview/Define-binary-search-tree-Develop-a-procedure-to-verify-a-binary-search-tree-QTN_36765.htm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/>
              <a:t>Amazon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hlinkClick r:id="rId3"/>
              </a:rPr>
              <a:t>http://www.glassdoor.com/Interview/First-explain-what-a-tree-then-binary-tree-then-a-binary-search-tree-is-Now-implement-a-function-that-verifies-whether-a-QTN_228019.htm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  <a:hlinkClick r:id="rId4"/>
              </a:rPr>
              <a:t>http://www.geeksforgeeks.org/a-program-to-check-if-a-binary-tree-is-bst-or-not/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Find the minimum depth of binary search tree</a:t>
            </a:r>
          </a:p>
          <a:p>
            <a:pPr lvl="1"/>
            <a:r>
              <a:rPr lang="en-US" dirty="0"/>
              <a:t>Facebook </a:t>
            </a:r>
            <a:r>
              <a:rPr lang="en-US" dirty="0">
                <a:hlinkClick r:id="rId5"/>
              </a:rPr>
              <a:t>http://www.glassdoor.com/Interview/Find-the-minimum-depth-of-binary-search-tree-QTN_127018.htm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http://www.geeksforgeeks.org/find-minimum-depth-of-a-binary-tree/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Find the longest path within a binary tree</a:t>
            </a:r>
          </a:p>
          <a:p>
            <a:pPr lvl="1"/>
            <a:r>
              <a:rPr lang="en-US" dirty="0"/>
              <a:t>Amazon </a:t>
            </a:r>
            <a:r>
              <a:rPr lang="en-US" dirty="0">
                <a:hlinkClick r:id="rId7"/>
              </a:rPr>
              <a:t>http://www.glassdoor.com/Interview/Hardest-Q-was-Here-s-a-binary-tree-find-the-longest-path-within-it-So-find-a-path-between-any-two-leaf-nodes-where-the-QTN_465987.htm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http://www.geeksforgeeks.org/diameter-of-a-binary-tree/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94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Using recursion to traverse a binary tree </a:t>
            </a:r>
          </a:p>
          <a:p>
            <a:pPr lvl="1"/>
            <a:r>
              <a:rPr lang="en-US" dirty="0"/>
              <a:t>Microsoft </a:t>
            </a:r>
            <a:r>
              <a:rPr lang="en-US" dirty="0">
                <a:hlinkClick r:id="rId2"/>
              </a:rPr>
              <a:t>http://www.glassdoor.com/Interview/using-recursion-to-traverse-a-binary-tree-QTN_7009.htm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Print the nodes on a tree level</a:t>
            </a:r>
          </a:p>
          <a:p>
            <a:pPr lvl="1"/>
            <a:r>
              <a:rPr lang="en-US" dirty="0"/>
              <a:t>Bloomberg L.P. </a:t>
            </a:r>
            <a:r>
              <a:rPr lang="en-US" dirty="0">
                <a:hlinkClick r:id="rId3"/>
              </a:rPr>
              <a:t>http://www.glassdoor.com/Interview/gave-me-a-tree-of-3-level-and-provided-me-a-number-that-contains-the-level-number-and-asked-me-to-code-a-program-that-would-QTN_609076.htm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Write a function that takes 2 arguments: a binary tree and an integer n, it should return the n-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element in the </a:t>
            </a:r>
            <a:r>
              <a:rPr lang="en-US" dirty="0" err="1">
                <a:solidFill>
                  <a:srgbClr val="00B050"/>
                </a:solidFill>
              </a:rPr>
              <a:t>inorder</a:t>
            </a:r>
            <a:r>
              <a:rPr lang="en-US" dirty="0">
                <a:solidFill>
                  <a:srgbClr val="00B050"/>
                </a:solidFill>
              </a:rPr>
              <a:t> traversal of the binary tree.</a:t>
            </a:r>
          </a:p>
          <a:p>
            <a:pPr lvl="1"/>
            <a:r>
              <a:rPr lang="en-US" dirty="0"/>
              <a:t>Facebook </a:t>
            </a:r>
            <a:r>
              <a:rPr lang="en-US" dirty="0">
                <a:hlinkClick r:id="rId4"/>
              </a:rPr>
              <a:t>http://www.glassdoor.com/Interview/Write-a-function-that-takes-2-arguments-a-binary-tree-and-an-integer-n-it-should-return-the-n-th-element-in-the-inorder-t-QTN_325122.htm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 find lowest common ancestor of 2 nodes in a binary tree </a:t>
            </a:r>
          </a:p>
          <a:p>
            <a:pPr lvl="1"/>
            <a:r>
              <a:rPr lang="en-US" dirty="0"/>
              <a:t>Symantec </a:t>
            </a:r>
            <a:r>
              <a:rPr lang="en-US" dirty="0">
                <a:hlinkClick r:id="rId5"/>
              </a:rPr>
              <a:t>http://www.glassdoor.com/Interview/find-lowest-common-ancestor-of-2-nodes-in-a-binary-tree-QTN_174437.htm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http://www.geeksforgeeks.org/lowest-common-ancestor-binary-tree-set-1/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22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 resources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034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Search Trees (BSTs) - Insert and Remove Explained </a:t>
            </a:r>
            <a:r>
              <a:rPr lang="en-US" dirty="0">
                <a:hlinkClick r:id="rId2"/>
              </a:rPr>
              <a:t>https://www.youtube.com/watch?v=wcIRPqTR3Kc</a:t>
            </a:r>
            <a:r>
              <a:rPr lang="en-US" dirty="0"/>
              <a:t> </a:t>
            </a:r>
          </a:p>
          <a:p>
            <a:r>
              <a:rPr lang="en-US" dirty="0"/>
              <a:t>Print Ancestors of a given node in Binary Tree </a:t>
            </a:r>
            <a:r>
              <a:rPr lang="en-US" dirty="0">
                <a:hlinkClick r:id="rId3"/>
              </a:rPr>
              <a:t>http://www.geeksforgeeks.org/print-ancestors-of-a-given-node-in-binary-tree/</a:t>
            </a:r>
            <a:r>
              <a:rPr lang="en-US" dirty="0"/>
              <a:t> </a:t>
            </a:r>
          </a:p>
          <a:p>
            <a:r>
              <a:rPr lang="en-US" dirty="0"/>
              <a:t>Find sum of all left leaves in a given Binary Tree </a:t>
            </a:r>
            <a:r>
              <a:rPr lang="en-US" dirty="0">
                <a:hlinkClick r:id="rId4"/>
              </a:rPr>
              <a:t>http://www.geeksforgeeks.org/find-sum-left-leaves-given-binary-tree/</a:t>
            </a:r>
            <a:r>
              <a:rPr lang="en-US" dirty="0"/>
              <a:t> </a:t>
            </a:r>
          </a:p>
          <a:p>
            <a:r>
              <a:rPr lang="en-US" dirty="0"/>
              <a:t>How to handle duplicates in Binary Search Tree? </a:t>
            </a:r>
            <a:r>
              <a:rPr lang="en-US" dirty="0">
                <a:hlinkClick r:id="rId5"/>
              </a:rPr>
              <a:t>http://www.geeksforgeeks.org/how-to-handle-duplicates-in-binary-search-tree/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234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425"/>
            <a:ext cx="10515600" cy="4763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Out with C++ from Control Structures to Objects, 8th, Gaddis, 2014. Chapter 20 – Binary tree.</a:t>
            </a:r>
          </a:p>
          <a:p>
            <a:r>
              <a:rPr lang="en-US" dirty="0"/>
              <a:t>Data Structures Using C++ 2nd </a:t>
            </a:r>
            <a:r>
              <a:rPr lang="en-US" dirty="0" err="1"/>
              <a:t>ed</a:t>
            </a:r>
            <a:r>
              <a:rPr lang="en-US" dirty="0"/>
              <a:t>, D. S. Malik, 2009, Chapter 11 – Binary tree and B-trees. </a:t>
            </a:r>
          </a:p>
          <a:p>
            <a:r>
              <a:rPr lang="en-US" dirty="0"/>
              <a:t>Data Structures and Algorithms in C++ (2rd ed.), Michael T. Goodrich, Roberto </a:t>
            </a:r>
            <a:r>
              <a:rPr lang="en-US" dirty="0" err="1"/>
              <a:t>Tamassia</a:t>
            </a:r>
            <a:r>
              <a:rPr lang="en-US" dirty="0"/>
              <a:t>, David M. Mount, 2011, John Wiley &amp; Sons. Chapter 7 – Trees.</a:t>
            </a:r>
          </a:p>
          <a:p>
            <a:r>
              <a:rPr lang="en-US" dirty="0"/>
              <a:t>Data Structures with C++ Using STL 2nd, Ford, 2001. Chapter 10.</a:t>
            </a:r>
          </a:p>
          <a:p>
            <a:r>
              <a:rPr lang="en-US" dirty="0">
                <a:hlinkClick r:id="rId2"/>
              </a:rPr>
              <a:t>http://www.geeksforgeeks.org/write-a-c-program-to-find-the-maximum-depth-or-height-of-a-tree/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http://sourcecodemania.com/binary-trees-and-binary-search-trees/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http://www.cs.cmu.edu/~adamchik/15-121/lectures/Trees/trees.html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9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US" dirty="0"/>
              <a:t>A function that calls itself </a:t>
            </a:r>
          </a:p>
          <a:p>
            <a:r>
              <a:rPr lang="en-US" dirty="0"/>
              <a:t>The function actually knows how to solve only the simplest case(s) ( base case(s)).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"push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86" y="222621"/>
            <a:ext cx="498862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40506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5866</Words>
  <Application>Microsoft Office PowerPoint</Application>
  <PresentationFormat>Widescreen</PresentationFormat>
  <Paragraphs>847</Paragraphs>
  <Slides>73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Courier New</vt:lpstr>
      <vt:lpstr>Symbol</vt:lpstr>
      <vt:lpstr>Verdana</vt:lpstr>
      <vt:lpstr>Office Theme</vt:lpstr>
      <vt:lpstr>Default Design</vt:lpstr>
      <vt:lpstr>PowerPoint Presentation</vt:lpstr>
      <vt:lpstr>PowerPoint Presentation</vt:lpstr>
      <vt:lpstr>Tree data structure</vt:lpstr>
      <vt:lpstr>PowerPoint Presentation</vt:lpstr>
      <vt:lpstr>PowerPoint Presentation</vt:lpstr>
      <vt:lpstr>PowerPoint Presentation</vt:lpstr>
      <vt:lpstr>PowerPoint Presentation</vt:lpstr>
      <vt:lpstr>Recursion</vt:lpstr>
      <vt:lpstr>What is the output?</vt:lpstr>
      <vt:lpstr>PowerPoint Presentation</vt:lpstr>
      <vt:lpstr>PowerPoint Presentation</vt:lpstr>
      <vt:lpstr>PowerPoint Presentation</vt:lpstr>
      <vt:lpstr>Write a recursive function print_backwards, that receives a vector (e.g., 2,4,7) and prints it in reverse order (e.g., 7,4,2).</vt:lpstr>
      <vt:lpstr>Write a recursive function print_backwards(), that receives a vector (e.g., 2,7,4) and prints it backwards on the screen (e.g., 4,7,2).</vt:lpstr>
      <vt:lpstr>Write a recursive function to sum all the numbers in a vector </vt:lpstr>
      <vt:lpstr>Data structures</vt:lpstr>
      <vt:lpstr>Pointers to structures</vt:lpstr>
      <vt:lpstr>PowerPoint Presentation</vt:lpstr>
      <vt:lpstr>PowerPoint Presentation</vt:lpstr>
      <vt:lpstr>Properties of Binary Trees</vt:lpstr>
      <vt:lpstr>PowerPoint Presentation</vt:lpstr>
      <vt:lpstr>Write a C++ program to find the maximum depth of a tree</vt:lpstr>
      <vt:lpstr>PowerPoint Presentation</vt:lpstr>
      <vt:lpstr>PowerPoint Presentation</vt:lpstr>
      <vt:lpstr>Binary 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Operations on Binary Search Trees</vt:lpstr>
      <vt:lpstr>Inserting an item in BST</vt:lpstr>
      <vt:lpstr>PowerPoint Presentation</vt:lpstr>
      <vt:lpstr>C++ review </vt:lpstr>
      <vt:lpstr>PowerPoint Presentation</vt:lpstr>
      <vt:lpstr>PowerPoint Presentation</vt:lpstr>
      <vt:lpstr>C++ Enumeration</vt:lpstr>
      <vt:lpstr>PowerPoint Presentation</vt:lpstr>
      <vt:lpstr>C++ Templates</vt:lpstr>
      <vt:lpstr>Function Template</vt:lpstr>
      <vt:lpstr>PowerPoint Presentation</vt:lpstr>
      <vt:lpstr>Function template with more than one type parameter</vt:lpstr>
      <vt:lpstr>Class Template</vt:lpstr>
      <vt:lpstr>PowerPoint Presentation</vt:lpstr>
      <vt:lpstr>PowerPoint Presentation</vt:lpstr>
      <vt:lpstr>PowerPoint Presentation</vt:lpstr>
      <vt:lpstr>Exercise </vt:lpstr>
      <vt:lpstr>PowerPoint Presentation</vt:lpstr>
      <vt:lpstr>Virtual </vt:lpstr>
      <vt:lpstr>PowerPoint Presentation</vt:lpstr>
      <vt:lpstr>PowerPoint Presentation</vt:lpstr>
      <vt:lpstr>PowerPoint Presentation</vt:lpstr>
      <vt:lpstr>PowerPoint Presentation</vt:lpstr>
      <vt:lpstr>Copy Tree</vt:lpstr>
      <vt:lpstr>PowerPoint Presentation</vt:lpstr>
      <vt:lpstr>PowerPoint Presentation</vt:lpstr>
      <vt:lpstr>PowerPoint Presentation</vt:lpstr>
      <vt:lpstr>Deleting from BST</vt:lpstr>
      <vt:lpstr>(1) Deleting a leaf</vt:lpstr>
      <vt:lpstr>(2)  Deleting a node with only one child</vt:lpstr>
      <vt:lpstr>(3)  Deleting a node with two children</vt:lpstr>
      <vt:lpstr>PowerPoint Presentation</vt:lpstr>
      <vt:lpstr>PowerPoint Presentation</vt:lpstr>
      <vt:lpstr>PowerPoint Presentation</vt:lpstr>
      <vt:lpstr>Exercises </vt:lpstr>
      <vt:lpstr>PowerPoint Presentation</vt:lpstr>
      <vt:lpstr>PowerPoint Presentation</vt:lpstr>
      <vt:lpstr>Binary tree Interview Questions </vt:lpstr>
      <vt:lpstr>PowerPoint Presentation</vt:lpstr>
      <vt:lpstr>Useful resources  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2018-12-05T01:41:46Z</dcterms:created>
  <dcterms:modified xsi:type="dcterms:W3CDTF">2018-12-05T01:42:05Z</dcterms:modified>
</cp:coreProperties>
</file>