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450" r:id="rId2"/>
    <p:sldId id="522" r:id="rId3"/>
    <p:sldId id="531" r:id="rId4"/>
    <p:sldId id="523" r:id="rId5"/>
    <p:sldId id="525" r:id="rId6"/>
    <p:sldId id="526" r:id="rId7"/>
    <p:sldId id="524" r:id="rId8"/>
    <p:sldId id="532" r:id="rId9"/>
    <p:sldId id="529" r:id="rId10"/>
    <p:sldId id="530" r:id="rId11"/>
    <p:sldId id="527" r:id="rId12"/>
    <p:sldId id="533" r:id="rId13"/>
    <p:sldId id="534" r:id="rId14"/>
    <p:sldId id="535" r:id="rId15"/>
    <p:sldId id="536" r:id="rId16"/>
    <p:sldId id="537" r:id="rId17"/>
    <p:sldId id="538" r:id="rId18"/>
    <p:sldId id="539" r:id="rId19"/>
    <p:sldId id="540" r:id="rId20"/>
    <p:sldId id="541" r:id="rId21"/>
    <p:sldId id="542" r:id="rId22"/>
    <p:sldId id="543" r:id="rId23"/>
    <p:sldId id="544"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9F581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7E32D5D2-A029-4EF5-936E-2A985984B472}" type="datetimeFigureOut">
              <a:rPr lang="en-US" smtClean="0"/>
              <a:pPr/>
              <a:t>5/3/2018</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1D605880-B957-4290-9706-E888F0AC14D4}"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28600" y="2743200"/>
            <a:ext cx="3048000" cy="769441"/>
          </a:xfrm>
          <a:prstGeom prst="rect">
            <a:avLst/>
          </a:prstGeom>
          <a:noFill/>
        </p:spPr>
        <p:style>
          <a:lnRef idx="3">
            <a:schemeClr val="lt1"/>
          </a:lnRef>
          <a:fillRef idx="1">
            <a:schemeClr val="dk1"/>
          </a:fillRef>
          <a:effectRef idx="1">
            <a:schemeClr val="dk1"/>
          </a:effectRef>
          <a:fontRef idx="minor">
            <a:schemeClr val="lt1"/>
          </a:fontRef>
        </p:style>
        <p:txBody>
          <a:bodyPr wrap="square">
            <a:spAutoFit/>
          </a:bodyPr>
          <a:lstStyle/>
          <a:p>
            <a:pPr algn="ctr">
              <a:defRPr/>
            </a:pPr>
            <a:r>
              <a:rPr lang="fr-CA" sz="4400" b="1" dirty="0" smtClean="0">
                <a:solidFill>
                  <a:schemeClr val="tx1"/>
                </a:solidFill>
                <a:effectLst>
                  <a:outerShdw blurRad="38100" dist="38100" dir="2700000" algn="tl">
                    <a:srgbClr val="000000">
                      <a:alpha val="43137"/>
                    </a:srgbClr>
                  </a:outerShdw>
                </a:effectLst>
              </a:rPr>
              <a:t>Practice</a:t>
            </a:r>
            <a:endParaRPr lang="fr-CA" sz="4400" b="1" dirty="0">
              <a:solidFill>
                <a:schemeClr val="tx1"/>
              </a:solidFill>
              <a:effectLst>
                <a:outerShdw blurRad="38100" dist="38100" dir="2700000" algn="tl">
                  <a:srgbClr val="000000">
                    <a:alpha val="43137"/>
                  </a:srgbClr>
                </a:outerShdw>
              </a:effectLst>
            </a:endParaRPr>
          </a:p>
        </p:txBody>
      </p:sp>
      <p:pic>
        <p:nvPicPr>
          <p:cNvPr id="5" name="Picture 4" descr="hamster_olympics_9.jpg"/>
          <p:cNvPicPr>
            <a:picLocks noChangeAspect="1"/>
          </p:cNvPicPr>
          <p:nvPr/>
        </p:nvPicPr>
        <p:blipFill>
          <a:blip r:embed="rId2"/>
          <a:stretch>
            <a:fillRect/>
          </a:stretch>
        </p:blipFill>
        <p:spPr>
          <a:xfrm>
            <a:off x="3505200" y="381000"/>
            <a:ext cx="5334000" cy="5334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nner.gif"/>
          <p:cNvPicPr>
            <a:picLocks noChangeAspect="1"/>
          </p:cNvPicPr>
          <p:nvPr/>
        </p:nvPicPr>
        <p:blipFill>
          <a:blip r:embed="rId2"/>
          <a:stretch>
            <a:fillRect/>
          </a:stretch>
        </p:blipFill>
        <p:spPr>
          <a:xfrm>
            <a:off x="0" y="6259173"/>
            <a:ext cx="9144000" cy="598827"/>
          </a:xfrm>
          <a:prstGeom prst="rect">
            <a:avLst/>
          </a:prstGeom>
        </p:spPr>
      </p:pic>
      <p:sp>
        <p:nvSpPr>
          <p:cNvPr id="9" name="Text Box 8"/>
          <p:cNvSpPr txBox="1">
            <a:spLocks noChangeArrowheads="1"/>
          </p:cNvSpPr>
          <p:nvPr/>
        </p:nvSpPr>
        <p:spPr bwMode="auto">
          <a:xfrm>
            <a:off x="2484438" y="6356350"/>
            <a:ext cx="6659562" cy="369332"/>
          </a:xfrm>
          <a:prstGeom prst="rect">
            <a:avLst/>
          </a:prstGeom>
          <a:noFill/>
          <a:ln w="9525">
            <a:noFill/>
            <a:miter lim="800000"/>
            <a:headEnd/>
            <a:tailEnd/>
          </a:ln>
          <a:effectLst/>
        </p:spPr>
        <p:txBody>
          <a:bodyPr>
            <a:spAutoFit/>
          </a:bodyPr>
          <a:lstStyle/>
          <a:p>
            <a:pPr algn="ctr">
              <a:spcBef>
                <a:spcPct val="50000"/>
              </a:spcBef>
            </a:pPr>
            <a:r>
              <a:rPr lang="fr-FR" dirty="0" smtClean="0"/>
              <a:t>Practice for the final</a:t>
            </a:r>
            <a:endParaRPr lang="fr-FR" dirty="0"/>
          </a:p>
        </p:txBody>
      </p:sp>
      <p:sp>
        <p:nvSpPr>
          <p:cNvPr id="10" name="TextBox 9"/>
          <p:cNvSpPr txBox="1"/>
          <p:nvPr/>
        </p:nvSpPr>
        <p:spPr>
          <a:xfrm>
            <a:off x="8001000" y="6336268"/>
            <a:ext cx="1143000" cy="369332"/>
          </a:xfrm>
          <a:prstGeom prst="rect">
            <a:avLst/>
          </a:prstGeom>
          <a:noFill/>
        </p:spPr>
        <p:txBody>
          <a:bodyPr wrap="square" rtlCol="0">
            <a:spAutoFit/>
          </a:bodyPr>
          <a:lstStyle/>
          <a:p>
            <a:pPr algn="r"/>
            <a:r>
              <a:rPr lang="fr-CA" dirty="0" smtClean="0"/>
              <a:t>10</a:t>
            </a:r>
            <a:endParaRPr lang="fr-CA" dirty="0"/>
          </a:p>
        </p:txBody>
      </p:sp>
      <p:pic>
        <p:nvPicPr>
          <p:cNvPr id="5" name="Picture 4" descr="9.gif"/>
          <p:cNvPicPr>
            <a:picLocks noChangeAspect="1"/>
          </p:cNvPicPr>
          <p:nvPr/>
        </p:nvPicPr>
        <p:blipFill>
          <a:blip r:embed="rId3"/>
          <a:srcRect l="2200" t="33479" r="46455" b="46143"/>
          <a:stretch>
            <a:fillRect/>
          </a:stretch>
        </p:blipFill>
        <p:spPr>
          <a:xfrm>
            <a:off x="1600200" y="533400"/>
            <a:ext cx="6553200" cy="2184400"/>
          </a:xfrm>
          <a:prstGeom prst="rect">
            <a:avLst/>
          </a:prstGeom>
        </p:spPr>
      </p:pic>
      <p:sp>
        <p:nvSpPr>
          <p:cNvPr id="6" name="Rectangle 5"/>
          <p:cNvSpPr/>
          <p:nvPr/>
        </p:nvSpPr>
        <p:spPr>
          <a:xfrm>
            <a:off x="2057400" y="609600"/>
            <a:ext cx="838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152400" y="76200"/>
            <a:ext cx="8686800" cy="46166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GB" sz="2400" dirty="0" smtClean="0"/>
              <a:t>Explain the following function.</a:t>
            </a:r>
          </a:p>
        </p:txBody>
      </p:sp>
      <p:sp>
        <p:nvSpPr>
          <p:cNvPr id="11" name="TextBox 10"/>
          <p:cNvSpPr txBox="1"/>
          <p:nvPr/>
        </p:nvSpPr>
        <p:spPr>
          <a:xfrm>
            <a:off x="152400" y="2667000"/>
            <a:ext cx="8686800" cy="46166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GB" sz="2400" dirty="0" smtClean="0"/>
              <a:t>What do we use </a:t>
            </a:r>
            <a:r>
              <a:rPr lang="en-GB" sz="2400" i="1" dirty="0" smtClean="0"/>
              <a:t>local</a:t>
            </a:r>
            <a:r>
              <a:rPr lang="en-GB" sz="2400" dirty="0" smtClean="0"/>
              <a:t> for?</a:t>
            </a:r>
          </a:p>
        </p:txBody>
      </p:sp>
      <p:sp>
        <p:nvSpPr>
          <p:cNvPr id="12" name="TextBox 11"/>
          <p:cNvSpPr txBox="1"/>
          <p:nvPr/>
        </p:nvSpPr>
        <p:spPr>
          <a:xfrm>
            <a:off x="0" y="3200400"/>
            <a:ext cx="9144000" cy="830997"/>
          </a:xfrm>
          <a:prstGeom prst="rect">
            <a:avLst/>
          </a:prstGeom>
          <a:noFill/>
        </p:spPr>
        <p:txBody>
          <a:bodyPr wrap="square" rtlCol="0">
            <a:spAutoFit/>
          </a:bodyPr>
          <a:lstStyle/>
          <a:p>
            <a:pPr algn="ctr"/>
            <a:r>
              <a:rPr lang="en-GB" sz="2400" b="1" dirty="0" smtClean="0"/>
              <a:t>Variables used only within a function and that should not pollute the space of the whole script, such as loop indexes.</a:t>
            </a:r>
            <a:endParaRPr lang="en-GB" sz="2400" b="1" dirty="0"/>
          </a:p>
        </p:txBody>
      </p:sp>
      <p:sp>
        <p:nvSpPr>
          <p:cNvPr id="13" name="TextBox 12"/>
          <p:cNvSpPr txBox="1"/>
          <p:nvPr/>
        </p:nvSpPr>
        <p:spPr>
          <a:xfrm>
            <a:off x="152400" y="4191000"/>
            <a:ext cx="8686800" cy="46166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GB" sz="2400" dirty="0" smtClean="0"/>
              <a:t>In a function, what does $0 correspond to?</a:t>
            </a:r>
          </a:p>
        </p:txBody>
      </p:sp>
      <p:sp>
        <p:nvSpPr>
          <p:cNvPr id="14" name="TextBox 13"/>
          <p:cNvSpPr txBox="1"/>
          <p:nvPr/>
        </p:nvSpPr>
        <p:spPr>
          <a:xfrm>
            <a:off x="0" y="4648200"/>
            <a:ext cx="9144000" cy="461665"/>
          </a:xfrm>
          <a:prstGeom prst="rect">
            <a:avLst/>
          </a:prstGeom>
          <a:noFill/>
        </p:spPr>
        <p:txBody>
          <a:bodyPr wrap="square" rtlCol="0">
            <a:spAutoFit/>
          </a:bodyPr>
          <a:lstStyle/>
          <a:p>
            <a:pPr algn="ctr"/>
            <a:r>
              <a:rPr lang="en-GB" sz="2400" b="1" dirty="0" smtClean="0"/>
              <a:t>The name of the script. </a:t>
            </a:r>
            <a:r>
              <a:rPr lang="en-GB" sz="2400" b="1" i="1" u="sng" dirty="0" smtClean="0"/>
              <a:t>Not</a:t>
            </a:r>
            <a:r>
              <a:rPr lang="en-GB" sz="2400" b="1" dirty="0" smtClean="0"/>
              <a:t> the name of the function.</a:t>
            </a:r>
            <a:endParaRPr lang="en-GB" sz="2400" b="1" dirty="0"/>
          </a:p>
        </p:txBody>
      </p:sp>
      <p:sp>
        <p:nvSpPr>
          <p:cNvPr id="15" name="TextBox 14"/>
          <p:cNvSpPr txBox="1"/>
          <p:nvPr/>
        </p:nvSpPr>
        <p:spPr>
          <a:xfrm>
            <a:off x="152400" y="5334000"/>
            <a:ext cx="8686800" cy="46166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GB" sz="2400" dirty="0" smtClean="0"/>
              <a:t>In a function, what does $1 correspond to?</a:t>
            </a:r>
          </a:p>
        </p:txBody>
      </p:sp>
      <p:sp>
        <p:nvSpPr>
          <p:cNvPr id="16" name="TextBox 15"/>
          <p:cNvSpPr txBox="1"/>
          <p:nvPr/>
        </p:nvSpPr>
        <p:spPr>
          <a:xfrm>
            <a:off x="0" y="5791200"/>
            <a:ext cx="9144000" cy="461665"/>
          </a:xfrm>
          <a:prstGeom prst="rect">
            <a:avLst/>
          </a:prstGeom>
          <a:noFill/>
        </p:spPr>
        <p:txBody>
          <a:bodyPr wrap="square" rtlCol="0">
            <a:spAutoFit/>
          </a:bodyPr>
          <a:lstStyle/>
          <a:p>
            <a:pPr algn="ctr"/>
            <a:r>
              <a:rPr lang="en-GB" sz="2400" b="1" dirty="0" smtClean="0"/>
              <a:t>The first argument given to the function.</a:t>
            </a:r>
            <a:endParaRPr lang="en-GB"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5" grpId="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nner.gif"/>
          <p:cNvPicPr>
            <a:picLocks noChangeAspect="1"/>
          </p:cNvPicPr>
          <p:nvPr/>
        </p:nvPicPr>
        <p:blipFill>
          <a:blip r:embed="rId2"/>
          <a:stretch>
            <a:fillRect/>
          </a:stretch>
        </p:blipFill>
        <p:spPr>
          <a:xfrm>
            <a:off x="0" y="6259173"/>
            <a:ext cx="9144000" cy="598827"/>
          </a:xfrm>
          <a:prstGeom prst="rect">
            <a:avLst/>
          </a:prstGeom>
        </p:spPr>
      </p:pic>
      <p:sp>
        <p:nvSpPr>
          <p:cNvPr id="9" name="Text Box 8"/>
          <p:cNvSpPr txBox="1">
            <a:spLocks noChangeArrowheads="1"/>
          </p:cNvSpPr>
          <p:nvPr/>
        </p:nvSpPr>
        <p:spPr bwMode="auto">
          <a:xfrm>
            <a:off x="2484438" y="6356350"/>
            <a:ext cx="6659562" cy="369332"/>
          </a:xfrm>
          <a:prstGeom prst="rect">
            <a:avLst/>
          </a:prstGeom>
          <a:noFill/>
          <a:ln w="9525">
            <a:noFill/>
            <a:miter lim="800000"/>
            <a:headEnd/>
            <a:tailEnd/>
          </a:ln>
          <a:effectLst/>
        </p:spPr>
        <p:txBody>
          <a:bodyPr>
            <a:spAutoFit/>
          </a:bodyPr>
          <a:lstStyle/>
          <a:p>
            <a:pPr algn="ctr">
              <a:spcBef>
                <a:spcPct val="50000"/>
              </a:spcBef>
            </a:pPr>
            <a:r>
              <a:rPr lang="fr-FR" dirty="0" smtClean="0"/>
              <a:t>Practice for the final</a:t>
            </a:r>
            <a:endParaRPr lang="fr-FR" dirty="0"/>
          </a:p>
        </p:txBody>
      </p:sp>
      <p:sp>
        <p:nvSpPr>
          <p:cNvPr id="10" name="TextBox 9"/>
          <p:cNvSpPr txBox="1"/>
          <p:nvPr/>
        </p:nvSpPr>
        <p:spPr>
          <a:xfrm>
            <a:off x="8001000" y="6336268"/>
            <a:ext cx="1143000" cy="369332"/>
          </a:xfrm>
          <a:prstGeom prst="rect">
            <a:avLst/>
          </a:prstGeom>
          <a:noFill/>
        </p:spPr>
        <p:txBody>
          <a:bodyPr wrap="square" rtlCol="0">
            <a:spAutoFit/>
          </a:bodyPr>
          <a:lstStyle/>
          <a:p>
            <a:pPr algn="r"/>
            <a:r>
              <a:rPr lang="fr-CA" dirty="0" smtClean="0"/>
              <a:t>11</a:t>
            </a:r>
            <a:endParaRPr lang="fr-CA" dirty="0"/>
          </a:p>
        </p:txBody>
      </p:sp>
      <p:sp>
        <p:nvSpPr>
          <p:cNvPr id="11" name="TextBox 10"/>
          <p:cNvSpPr txBox="1"/>
          <p:nvPr/>
        </p:nvSpPr>
        <p:spPr>
          <a:xfrm>
            <a:off x="0" y="457200"/>
            <a:ext cx="9144000" cy="646331"/>
          </a:xfrm>
          <a:prstGeom prst="rect">
            <a:avLst/>
          </a:prstGeom>
          <a:noFill/>
        </p:spPr>
        <p:txBody>
          <a:bodyPr wrap="square" rtlCol="0">
            <a:spAutoFit/>
          </a:bodyPr>
          <a:lstStyle/>
          <a:p>
            <a:pPr algn="ctr"/>
            <a:r>
              <a:rPr lang="en-GB" dirty="0" smtClean="0"/>
              <a:t>Write a function named </a:t>
            </a:r>
            <a:r>
              <a:rPr lang="en-GB" b="1" dirty="0" err="1" smtClean="0"/>
              <a:t>isInList</a:t>
            </a:r>
            <a:r>
              <a:rPr lang="en-GB" dirty="0" smtClean="0"/>
              <a:t> which takes as arguments a number followed by a set of at least one other number. It shows ‘true’ if the number is in the list and ‘false’ otherwise.</a:t>
            </a:r>
          </a:p>
        </p:txBody>
      </p:sp>
      <p:sp>
        <p:nvSpPr>
          <p:cNvPr id="12" name="TextBox 11"/>
          <p:cNvSpPr txBox="1"/>
          <p:nvPr/>
        </p:nvSpPr>
        <p:spPr>
          <a:xfrm>
            <a:off x="0" y="2401669"/>
            <a:ext cx="9144000" cy="1754326"/>
          </a:xfrm>
          <a:prstGeom prst="rect">
            <a:avLst/>
          </a:prstGeom>
          <a:noFill/>
        </p:spPr>
        <p:txBody>
          <a:bodyPr wrap="square" rtlCol="0">
            <a:spAutoFit/>
          </a:bodyPr>
          <a:lstStyle/>
          <a:p>
            <a:pPr marL="342900" indent="-342900" algn="ctr"/>
            <a:r>
              <a:rPr lang="en-GB" dirty="0" smtClean="0"/>
              <a:t>Write a function named </a:t>
            </a:r>
            <a:r>
              <a:rPr lang="en-GB" b="1" dirty="0" err="1" smtClean="0"/>
              <a:t>weightedSum</a:t>
            </a:r>
            <a:r>
              <a:rPr lang="en-GB" dirty="0" smtClean="0"/>
              <a:t>. It can take any number of arguments but they are expected to come in pairs a1 b1 a2 b2 ... an bn. It computes the weighted sum a1*b1 + a2*b2 + ... + an*bn. For example, if we wrote</a:t>
            </a:r>
          </a:p>
          <a:p>
            <a:pPr marL="800100" lvl="1" indent="-342900" algn="ctr"/>
            <a:r>
              <a:rPr lang="en-GB" dirty="0" smtClean="0"/>
              <a:t>	</a:t>
            </a:r>
            <a:r>
              <a:rPr lang="en-GB" dirty="0" err="1" smtClean="0"/>
              <a:t>weightedSum</a:t>
            </a:r>
            <a:r>
              <a:rPr lang="en-GB" dirty="0" smtClean="0"/>
              <a:t> 2 5 3 1 4 5</a:t>
            </a:r>
          </a:p>
          <a:p>
            <a:pPr marL="800100" lvl="1" indent="-342900" algn="ctr"/>
            <a:r>
              <a:rPr lang="en-GB" dirty="0" smtClean="0"/>
              <a:t>we would get 33 because 2*5+3*1+4*5=33.</a:t>
            </a:r>
          </a:p>
          <a:p>
            <a:pPr algn="ctr"/>
            <a:endParaRPr lang="en-GB" dirty="0"/>
          </a:p>
        </p:txBody>
      </p:sp>
      <p:sp>
        <p:nvSpPr>
          <p:cNvPr id="13" name="TextBox 12"/>
          <p:cNvSpPr txBox="1"/>
          <p:nvPr/>
        </p:nvSpPr>
        <p:spPr>
          <a:xfrm>
            <a:off x="0" y="4992469"/>
            <a:ext cx="9144000" cy="646331"/>
          </a:xfrm>
          <a:prstGeom prst="rect">
            <a:avLst/>
          </a:prstGeom>
          <a:noFill/>
        </p:spPr>
        <p:txBody>
          <a:bodyPr wrap="square" rtlCol="0">
            <a:spAutoFit/>
          </a:bodyPr>
          <a:lstStyle/>
          <a:p>
            <a:pPr algn="ctr"/>
            <a:r>
              <a:rPr lang="en-GB" dirty="0" smtClean="0"/>
              <a:t>Write a function named </a:t>
            </a:r>
            <a:r>
              <a:rPr lang="en-GB" b="1" dirty="0" err="1" smtClean="0"/>
              <a:t>anythingElse</a:t>
            </a:r>
            <a:r>
              <a:rPr lang="en-GB" b="1" dirty="0" smtClean="0"/>
              <a:t> </a:t>
            </a:r>
            <a:r>
              <a:rPr lang="en-GB" dirty="0" smtClean="0"/>
              <a:t>which takes as arguments a set of numbers. It returns any number that is not in this set.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nner.gif"/>
          <p:cNvPicPr>
            <a:picLocks noChangeAspect="1"/>
          </p:cNvPicPr>
          <p:nvPr/>
        </p:nvPicPr>
        <p:blipFill>
          <a:blip r:embed="rId2"/>
          <a:stretch>
            <a:fillRect/>
          </a:stretch>
        </p:blipFill>
        <p:spPr>
          <a:xfrm>
            <a:off x="0" y="6259173"/>
            <a:ext cx="9144000" cy="598827"/>
          </a:xfrm>
          <a:prstGeom prst="rect">
            <a:avLst/>
          </a:prstGeom>
        </p:spPr>
      </p:pic>
      <p:sp>
        <p:nvSpPr>
          <p:cNvPr id="9" name="Text Box 8"/>
          <p:cNvSpPr txBox="1">
            <a:spLocks noChangeArrowheads="1"/>
          </p:cNvSpPr>
          <p:nvPr/>
        </p:nvSpPr>
        <p:spPr bwMode="auto">
          <a:xfrm>
            <a:off x="2484438" y="6356350"/>
            <a:ext cx="6659562" cy="369332"/>
          </a:xfrm>
          <a:prstGeom prst="rect">
            <a:avLst/>
          </a:prstGeom>
          <a:noFill/>
          <a:ln w="9525">
            <a:noFill/>
            <a:miter lim="800000"/>
            <a:headEnd/>
            <a:tailEnd/>
          </a:ln>
          <a:effectLst/>
        </p:spPr>
        <p:txBody>
          <a:bodyPr>
            <a:spAutoFit/>
          </a:bodyPr>
          <a:lstStyle/>
          <a:p>
            <a:pPr algn="ctr">
              <a:spcBef>
                <a:spcPct val="50000"/>
              </a:spcBef>
            </a:pPr>
            <a:r>
              <a:rPr lang="fr-FR" dirty="0" smtClean="0"/>
              <a:t>Practice for the final</a:t>
            </a:r>
            <a:endParaRPr lang="fr-FR" dirty="0"/>
          </a:p>
        </p:txBody>
      </p:sp>
      <p:sp>
        <p:nvSpPr>
          <p:cNvPr id="10" name="TextBox 9"/>
          <p:cNvSpPr txBox="1"/>
          <p:nvPr/>
        </p:nvSpPr>
        <p:spPr>
          <a:xfrm>
            <a:off x="8001000" y="6336268"/>
            <a:ext cx="1143000" cy="369332"/>
          </a:xfrm>
          <a:prstGeom prst="rect">
            <a:avLst/>
          </a:prstGeom>
          <a:noFill/>
        </p:spPr>
        <p:txBody>
          <a:bodyPr wrap="square" rtlCol="0">
            <a:spAutoFit/>
          </a:bodyPr>
          <a:lstStyle/>
          <a:p>
            <a:pPr algn="r"/>
            <a:r>
              <a:rPr lang="fr-CA" dirty="0" smtClean="0"/>
              <a:t>12</a:t>
            </a:r>
            <a:endParaRPr lang="fr-CA" dirty="0"/>
          </a:p>
        </p:txBody>
      </p:sp>
      <p:sp>
        <p:nvSpPr>
          <p:cNvPr id="25" name="Text Box 4"/>
          <p:cNvSpPr txBox="1">
            <a:spLocks noChangeArrowheads="1"/>
          </p:cNvSpPr>
          <p:nvPr/>
        </p:nvSpPr>
        <p:spPr bwMode="auto">
          <a:xfrm>
            <a:off x="0" y="2589212"/>
            <a:ext cx="9144000" cy="579438"/>
          </a:xfrm>
          <a:prstGeom prst="rect">
            <a:avLst/>
          </a:prstGeom>
          <a:noFill/>
          <a:ln w="9525">
            <a:noFill/>
            <a:miter lim="800000"/>
            <a:headEnd/>
            <a:tailEnd/>
          </a:ln>
          <a:effectLst/>
        </p:spPr>
        <p:txBody>
          <a:bodyPr wrap="square">
            <a:spAutoFit/>
          </a:bodyPr>
          <a:lstStyle/>
          <a:p>
            <a:pPr algn="ctr">
              <a:spcBef>
                <a:spcPct val="50000"/>
              </a:spcBef>
            </a:pPr>
            <a:r>
              <a:rPr lang="fr-FR" sz="3200" b="1" dirty="0" err="1" smtClean="0">
                <a:effectLst>
                  <a:outerShdw blurRad="38100" dist="38100" dir="2700000" algn="tl">
                    <a:srgbClr val="C0C0C0"/>
                  </a:outerShdw>
                </a:effectLst>
              </a:rPr>
              <a:t>Text</a:t>
            </a:r>
            <a:r>
              <a:rPr lang="fr-FR" sz="3200" b="1" dirty="0" smtClean="0">
                <a:effectLst>
                  <a:outerShdw blurRad="38100" dist="38100" dir="2700000" algn="tl">
                    <a:srgbClr val="C0C0C0"/>
                  </a:outerShdw>
                </a:effectLst>
              </a:rPr>
              <a:t> </a:t>
            </a:r>
            <a:r>
              <a:rPr lang="fr-FR" sz="3200" b="1" dirty="0" err="1" smtClean="0">
                <a:effectLst>
                  <a:outerShdw blurRad="38100" dist="38100" dir="2700000" algn="tl">
                    <a:srgbClr val="C0C0C0"/>
                  </a:outerShdw>
                </a:effectLst>
              </a:rPr>
              <a:t>processing</a:t>
            </a:r>
            <a:endParaRPr lang="fr-FR" sz="3200" b="1" dirty="0">
              <a:solidFill>
                <a:srgbClr val="FF0000"/>
              </a:solidFill>
              <a:effectLst>
                <a:outerShdw blurRad="38100" dist="38100" dir="2700000" algn="tl">
                  <a:srgbClr val="C0C0C0"/>
                </a:outerShdw>
              </a:effectLst>
            </a:endParaRPr>
          </a:p>
        </p:txBody>
      </p:sp>
      <p:cxnSp>
        <p:nvCxnSpPr>
          <p:cNvPr id="26" name="Straight Connector 25"/>
          <p:cNvCxnSpPr/>
          <p:nvPr/>
        </p:nvCxnSpPr>
        <p:spPr>
          <a:xfrm>
            <a:off x="533400" y="2513012"/>
            <a:ext cx="4419600" cy="1588"/>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a:off x="4419600" y="3275012"/>
            <a:ext cx="4419600" cy="1588"/>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nner.gif"/>
          <p:cNvPicPr>
            <a:picLocks noChangeAspect="1"/>
          </p:cNvPicPr>
          <p:nvPr/>
        </p:nvPicPr>
        <p:blipFill>
          <a:blip r:embed="rId2"/>
          <a:stretch>
            <a:fillRect/>
          </a:stretch>
        </p:blipFill>
        <p:spPr>
          <a:xfrm>
            <a:off x="0" y="6259173"/>
            <a:ext cx="9144000" cy="598827"/>
          </a:xfrm>
          <a:prstGeom prst="rect">
            <a:avLst/>
          </a:prstGeom>
        </p:spPr>
      </p:pic>
      <p:sp>
        <p:nvSpPr>
          <p:cNvPr id="9" name="Text Box 8"/>
          <p:cNvSpPr txBox="1">
            <a:spLocks noChangeArrowheads="1"/>
          </p:cNvSpPr>
          <p:nvPr/>
        </p:nvSpPr>
        <p:spPr bwMode="auto">
          <a:xfrm>
            <a:off x="2484438" y="6356350"/>
            <a:ext cx="6659562" cy="369332"/>
          </a:xfrm>
          <a:prstGeom prst="rect">
            <a:avLst/>
          </a:prstGeom>
          <a:noFill/>
          <a:ln w="9525">
            <a:noFill/>
            <a:miter lim="800000"/>
            <a:headEnd/>
            <a:tailEnd/>
          </a:ln>
          <a:effectLst/>
        </p:spPr>
        <p:txBody>
          <a:bodyPr>
            <a:spAutoFit/>
          </a:bodyPr>
          <a:lstStyle/>
          <a:p>
            <a:pPr algn="ctr">
              <a:spcBef>
                <a:spcPct val="50000"/>
              </a:spcBef>
            </a:pPr>
            <a:r>
              <a:rPr lang="fr-FR" dirty="0" smtClean="0"/>
              <a:t>Practice for the final</a:t>
            </a:r>
            <a:endParaRPr lang="fr-FR" dirty="0"/>
          </a:p>
        </p:txBody>
      </p:sp>
      <p:sp>
        <p:nvSpPr>
          <p:cNvPr id="10" name="TextBox 9"/>
          <p:cNvSpPr txBox="1"/>
          <p:nvPr/>
        </p:nvSpPr>
        <p:spPr>
          <a:xfrm>
            <a:off x="8001000" y="6336268"/>
            <a:ext cx="1143000" cy="369332"/>
          </a:xfrm>
          <a:prstGeom prst="rect">
            <a:avLst/>
          </a:prstGeom>
          <a:noFill/>
        </p:spPr>
        <p:txBody>
          <a:bodyPr wrap="square" rtlCol="0">
            <a:spAutoFit/>
          </a:bodyPr>
          <a:lstStyle/>
          <a:p>
            <a:pPr algn="r"/>
            <a:r>
              <a:rPr lang="fr-CA" dirty="0" smtClean="0"/>
              <a:t>13</a:t>
            </a:r>
            <a:endParaRPr lang="fr-CA" dirty="0"/>
          </a:p>
        </p:txBody>
      </p:sp>
      <p:sp>
        <p:nvSpPr>
          <p:cNvPr id="8" name="TextBox 7"/>
          <p:cNvSpPr txBox="1"/>
          <p:nvPr/>
        </p:nvSpPr>
        <p:spPr>
          <a:xfrm>
            <a:off x="152400" y="1062335"/>
            <a:ext cx="8686800"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GB" sz="2400" dirty="0" smtClean="0"/>
              <a:t>What’s the difference between a glob and a </a:t>
            </a:r>
            <a:r>
              <a:rPr lang="en-GB" sz="2400" dirty="0" err="1" smtClean="0"/>
              <a:t>regex</a:t>
            </a:r>
            <a:r>
              <a:rPr lang="en-GB" sz="2400" dirty="0" smtClean="0"/>
              <a:t>?</a:t>
            </a:r>
          </a:p>
        </p:txBody>
      </p:sp>
      <p:sp>
        <p:nvSpPr>
          <p:cNvPr id="11" name="TextBox 10"/>
          <p:cNvSpPr txBox="1"/>
          <p:nvPr/>
        </p:nvSpPr>
        <p:spPr>
          <a:xfrm>
            <a:off x="152400" y="2667000"/>
            <a:ext cx="8686800"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GB" sz="2400" dirty="0" smtClean="0"/>
              <a:t>When do you use </a:t>
            </a:r>
            <a:r>
              <a:rPr lang="en-GB" sz="2400" dirty="0" err="1" smtClean="0"/>
              <a:t>sed</a:t>
            </a:r>
            <a:r>
              <a:rPr lang="en-GB" sz="2400" dirty="0" smtClean="0"/>
              <a:t> compared to </a:t>
            </a:r>
            <a:r>
              <a:rPr lang="en-GB" sz="2400" dirty="0" err="1" smtClean="0"/>
              <a:t>grep</a:t>
            </a:r>
            <a:r>
              <a:rPr lang="en-GB" sz="2400" dirty="0" smtClean="0"/>
              <a:t>?</a:t>
            </a:r>
          </a:p>
        </p:txBody>
      </p:sp>
      <p:sp>
        <p:nvSpPr>
          <p:cNvPr id="15" name="TextBox 14"/>
          <p:cNvSpPr txBox="1"/>
          <p:nvPr/>
        </p:nvSpPr>
        <p:spPr>
          <a:xfrm>
            <a:off x="152400" y="4038600"/>
            <a:ext cx="8686800"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GB" sz="2400" dirty="0" smtClean="0"/>
              <a:t>What are back references?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nner.gif"/>
          <p:cNvPicPr>
            <a:picLocks noChangeAspect="1"/>
          </p:cNvPicPr>
          <p:nvPr/>
        </p:nvPicPr>
        <p:blipFill>
          <a:blip r:embed="rId2"/>
          <a:stretch>
            <a:fillRect/>
          </a:stretch>
        </p:blipFill>
        <p:spPr>
          <a:xfrm>
            <a:off x="0" y="6259173"/>
            <a:ext cx="9144000" cy="598827"/>
          </a:xfrm>
          <a:prstGeom prst="rect">
            <a:avLst/>
          </a:prstGeom>
        </p:spPr>
      </p:pic>
      <p:sp>
        <p:nvSpPr>
          <p:cNvPr id="9" name="Text Box 8"/>
          <p:cNvSpPr txBox="1">
            <a:spLocks noChangeArrowheads="1"/>
          </p:cNvSpPr>
          <p:nvPr/>
        </p:nvSpPr>
        <p:spPr bwMode="auto">
          <a:xfrm>
            <a:off x="2484438" y="6356350"/>
            <a:ext cx="6659562" cy="369332"/>
          </a:xfrm>
          <a:prstGeom prst="rect">
            <a:avLst/>
          </a:prstGeom>
          <a:noFill/>
          <a:ln w="9525">
            <a:noFill/>
            <a:miter lim="800000"/>
            <a:headEnd/>
            <a:tailEnd/>
          </a:ln>
          <a:effectLst/>
        </p:spPr>
        <p:txBody>
          <a:bodyPr>
            <a:spAutoFit/>
          </a:bodyPr>
          <a:lstStyle/>
          <a:p>
            <a:pPr algn="ctr">
              <a:spcBef>
                <a:spcPct val="50000"/>
              </a:spcBef>
            </a:pPr>
            <a:r>
              <a:rPr lang="fr-FR" dirty="0" smtClean="0"/>
              <a:t>Practice for the final</a:t>
            </a:r>
            <a:endParaRPr lang="fr-FR" dirty="0"/>
          </a:p>
        </p:txBody>
      </p:sp>
      <p:sp>
        <p:nvSpPr>
          <p:cNvPr id="10" name="TextBox 9"/>
          <p:cNvSpPr txBox="1"/>
          <p:nvPr/>
        </p:nvSpPr>
        <p:spPr>
          <a:xfrm>
            <a:off x="8001000" y="6336268"/>
            <a:ext cx="1143000" cy="369332"/>
          </a:xfrm>
          <a:prstGeom prst="rect">
            <a:avLst/>
          </a:prstGeom>
          <a:noFill/>
        </p:spPr>
        <p:txBody>
          <a:bodyPr wrap="square" rtlCol="0">
            <a:spAutoFit/>
          </a:bodyPr>
          <a:lstStyle/>
          <a:p>
            <a:pPr algn="r"/>
            <a:r>
              <a:rPr lang="fr-CA" dirty="0" smtClean="0"/>
              <a:t>14</a:t>
            </a:r>
            <a:endParaRPr lang="fr-CA" dirty="0"/>
          </a:p>
        </p:txBody>
      </p:sp>
      <p:sp>
        <p:nvSpPr>
          <p:cNvPr id="12" name="TextBox 11"/>
          <p:cNvSpPr txBox="1"/>
          <p:nvPr/>
        </p:nvSpPr>
        <p:spPr>
          <a:xfrm>
            <a:off x="0" y="304800"/>
            <a:ext cx="9144000" cy="523220"/>
          </a:xfrm>
          <a:prstGeom prst="rect">
            <a:avLst/>
          </a:prstGeom>
          <a:noFill/>
        </p:spPr>
        <p:txBody>
          <a:bodyPr wrap="square" rtlCol="0">
            <a:spAutoFit/>
          </a:bodyPr>
          <a:lstStyle/>
          <a:p>
            <a:pPr algn="ctr"/>
            <a:r>
              <a:rPr lang="en-GB" sz="2800" dirty="0" smtClean="0"/>
              <a:t>Associate each pattern with what it represents.</a:t>
            </a:r>
            <a:endParaRPr lang="en-GB" sz="2800" dirty="0"/>
          </a:p>
        </p:txBody>
      </p:sp>
      <p:sp>
        <p:nvSpPr>
          <p:cNvPr id="14" name="TextBox 13"/>
          <p:cNvSpPr txBox="1"/>
          <p:nvPr/>
        </p:nvSpPr>
        <p:spPr>
          <a:xfrm>
            <a:off x="1143000" y="990600"/>
            <a:ext cx="5410200" cy="4832092"/>
          </a:xfrm>
          <a:prstGeom prst="rect">
            <a:avLst/>
          </a:prstGeom>
          <a:noFill/>
        </p:spPr>
        <p:txBody>
          <a:bodyPr wrap="square" rtlCol="0">
            <a:spAutoFit/>
          </a:bodyPr>
          <a:lstStyle/>
          <a:p>
            <a:r>
              <a:rPr lang="en-GB" sz="2800" b="1" dirty="0" smtClean="0"/>
              <a:t>\&lt;</a:t>
            </a:r>
          </a:p>
          <a:p>
            <a:endParaRPr lang="en-GB" sz="2800" b="1" dirty="0" smtClean="0"/>
          </a:p>
          <a:p>
            <a:r>
              <a:rPr lang="en-GB" sz="2800" b="1" dirty="0" smtClean="0"/>
              <a:t>^</a:t>
            </a:r>
          </a:p>
          <a:p>
            <a:endParaRPr lang="en-GB" sz="2800" b="1" dirty="0" smtClean="0"/>
          </a:p>
          <a:p>
            <a:r>
              <a:rPr lang="en-GB" sz="2800" b="1" dirty="0" smtClean="0"/>
              <a:t>[^ ]</a:t>
            </a:r>
          </a:p>
          <a:p>
            <a:endParaRPr lang="en-GB" sz="2800" b="1" dirty="0" smtClean="0"/>
          </a:p>
          <a:p>
            <a:r>
              <a:rPr lang="en-GB" sz="2800" b="1" dirty="0" smtClean="0"/>
              <a:t>$</a:t>
            </a:r>
          </a:p>
          <a:p>
            <a:endParaRPr lang="en-GB" sz="2800" b="1" dirty="0" smtClean="0"/>
          </a:p>
          <a:p>
            <a:r>
              <a:rPr lang="en-GB" sz="2800" b="1" dirty="0" smtClean="0"/>
              <a:t>*</a:t>
            </a:r>
          </a:p>
          <a:p>
            <a:endParaRPr lang="en-GB" sz="2800" b="1" dirty="0" smtClean="0"/>
          </a:p>
          <a:p>
            <a:r>
              <a:rPr lang="en-GB" sz="2800" b="1" dirty="0" smtClean="0"/>
              <a:t>.</a:t>
            </a:r>
            <a:endParaRPr lang="en-GB" sz="2800" b="1" dirty="0"/>
          </a:p>
        </p:txBody>
      </p:sp>
      <p:sp>
        <p:nvSpPr>
          <p:cNvPr id="16" name="TextBox 15"/>
          <p:cNvSpPr txBox="1"/>
          <p:nvPr/>
        </p:nvSpPr>
        <p:spPr>
          <a:xfrm>
            <a:off x="4419600" y="990600"/>
            <a:ext cx="4495800" cy="5262979"/>
          </a:xfrm>
          <a:prstGeom prst="rect">
            <a:avLst/>
          </a:prstGeom>
          <a:noFill/>
        </p:spPr>
        <p:txBody>
          <a:bodyPr wrap="square" rtlCol="0">
            <a:spAutoFit/>
          </a:bodyPr>
          <a:lstStyle/>
          <a:p>
            <a:r>
              <a:rPr lang="en-GB" sz="2800" b="1" dirty="0" smtClean="0"/>
              <a:t>End of line</a:t>
            </a:r>
          </a:p>
          <a:p>
            <a:endParaRPr lang="en-GB" sz="2800" b="1" dirty="0" smtClean="0"/>
          </a:p>
          <a:p>
            <a:r>
              <a:rPr lang="en-GB" sz="2800" b="1" dirty="0" smtClean="0"/>
              <a:t>Any one character</a:t>
            </a:r>
          </a:p>
          <a:p>
            <a:endParaRPr lang="en-GB" sz="2800" b="1" dirty="0" smtClean="0"/>
          </a:p>
          <a:p>
            <a:r>
              <a:rPr lang="en-GB" sz="2800" b="1" dirty="0" smtClean="0"/>
              <a:t>Beginning of line</a:t>
            </a:r>
          </a:p>
          <a:p>
            <a:endParaRPr lang="en-GB" sz="2800" b="1" dirty="0" smtClean="0"/>
          </a:p>
          <a:p>
            <a:r>
              <a:rPr lang="en-GB" sz="2800" b="1" dirty="0" smtClean="0"/>
              <a:t>Beginning of a word</a:t>
            </a:r>
          </a:p>
          <a:p>
            <a:endParaRPr lang="en-GB" sz="2800" b="1" dirty="0" smtClean="0"/>
          </a:p>
          <a:p>
            <a:r>
              <a:rPr lang="en-GB" sz="2800" b="1" dirty="0" smtClean="0"/>
              <a:t>Negating</a:t>
            </a:r>
          </a:p>
          <a:p>
            <a:endParaRPr lang="en-GB" sz="2800" b="1" dirty="0" smtClean="0"/>
          </a:p>
          <a:p>
            <a:r>
              <a:rPr lang="en-GB" sz="2800" b="1" dirty="0" smtClean="0"/>
              <a:t>Any amount of the previous character</a:t>
            </a:r>
            <a:endParaRPr lang="en-GB" sz="28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nner.gif"/>
          <p:cNvPicPr>
            <a:picLocks noChangeAspect="1"/>
          </p:cNvPicPr>
          <p:nvPr/>
        </p:nvPicPr>
        <p:blipFill>
          <a:blip r:embed="rId2"/>
          <a:stretch>
            <a:fillRect/>
          </a:stretch>
        </p:blipFill>
        <p:spPr>
          <a:xfrm>
            <a:off x="0" y="6259173"/>
            <a:ext cx="9144000" cy="598827"/>
          </a:xfrm>
          <a:prstGeom prst="rect">
            <a:avLst/>
          </a:prstGeom>
        </p:spPr>
      </p:pic>
      <p:sp>
        <p:nvSpPr>
          <p:cNvPr id="9" name="Text Box 8"/>
          <p:cNvSpPr txBox="1">
            <a:spLocks noChangeArrowheads="1"/>
          </p:cNvSpPr>
          <p:nvPr/>
        </p:nvSpPr>
        <p:spPr bwMode="auto">
          <a:xfrm>
            <a:off x="2484438" y="6356350"/>
            <a:ext cx="6659562" cy="369332"/>
          </a:xfrm>
          <a:prstGeom prst="rect">
            <a:avLst/>
          </a:prstGeom>
          <a:noFill/>
          <a:ln w="9525">
            <a:noFill/>
            <a:miter lim="800000"/>
            <a:headEnd/>
            <a:tailEnd/>
          </a:ln>
          <a:effectLst/>
        </p:spPr>
        <p:txBody>
          <a:bodyPr>
            <a:spAutoFit/>
          </a:bodyPr>
          <a:lstStyle/>
          <a:p>
            <a:pPr algn="ctr">
              <a:spcBef>
                <a:spcPct val="50000"/>
              </a:spcBef>
            </a:pPr>
            <a:r>
              <a:rPr lang="fr-FR" dirty="0" smtClean="0"/>
              <a:t>Practice for the final</a:t>
            </a:r>
            <a:endParaRPr lang="fr-FR" dirty="0"/>
          </a:p>
        </p:txBody>
      </p:sp>
      <p:sp>
        <p:nvSpPr>
          <p:cNvPr id="10" name="TextBox 9"/>
          <p:cNvSpPr txBox="1"/>
          <p:nvPr/>
        </p:nvSpPr>
        <p:spPr>
          <a:xfrm>
            <a:off x="8001000" y="6336268"/>
            <a:ext cx="1143000" cy="369332"/>
          </a:xfrm>
          <a:prstGeom prst="rect">
            <a:avLst/>
          </a:prstGeom>
          <a:noFill/>
        </p:spPr>
        <p:txBody>
          <a:bodyPr wrap="square" rtlCol="0">
            <a:spAutoFit/>
          </a:bodyPr>
          <a:lstStyle/>
          <a:p>
            <a:pPr algn="r"/>
            <a:r>
              <a:rPr lang="fr-CA" smtClean="0"/>
              <a:t>15</a:t>
            </a:r>
            <a:endParaRPr lang="fr-CA" dirty="0"/>
          </a:p>
        </p:txBody>
      </p:sp>
      <p:sp>
        <p:nvSpPr>
          <p:cNvPr id="5" name="TextBox 4"/>
          <p:cNvSpPr txBox="1"/>
          <p:nvPr/>
        </p:nvSpPr>
        <p:spPr>
          <a:xfrm>
            <a:off x="0" y="0"/>
            <a:ext cx="9144000" cy="2308324"/>
          </a:xfrm>
          <a:prstGeom prst="rect">
            <a:avLst/>
          </a:prstGeom>
          <a:noFill/>
        </p:spPr>
        <p:txBody>
          <a:bodyPr wrap="square" rtlCol="0">
            <a:spAutoFit/>
          </a:bodyPr>
          <a:lstStyle/>
          <a:p>
            <a:r>
              <a:rPr lang="en-GB" dirty="0" smtClean="0"/>
              <a:t>For his nutrition class, Joe keeps one week of food diary (Monday </a:t>
            </a:r>
            <a:r>
              <a:rPr lang="en-GB" dirty="0" err="1" smtClean="0"/>
              <a:t>til</a:t>
            </a:r>
            <a:r>
              <a:rPr lang="en-GB" dirty="0" smtClean="0"/>
              <a:t> Sunday) on this format:</a:t>
            </a:r>
          </a:p>
          <a:p>
            <a:r>
              <a:rPr lang="en-GB" dirty="0" smtClean="0"/>
              <a:t>Monday		Breakfast		Chicken omelette with extra chicken</a:t>
            </a:r>
          </a:p>
          <a:p>
            <a:r>
              <a:rPr lang="en-GB" dirty="0" smtClean="0"/>
              <a:t>Monday		Lunch		Chicken salad</a:t>
            </a:r>
          </a:p>
          <a:p>
            <a:r>
              <a:rPr lang="en-GB" dirty="0" smtClean="0"/>
              <a:t>Monday		Dinner		Chicken waffle</a:t>
            </a:r>
          </a:p>
          <a:p>
            <a:r>
              <a:rPr lang="en-GB" dirty="0" smtClean="0"/>
              <a:t>Tuesday		Breakfast		Pain au </a:t>
            </a:r>
            <a:r>
              <a:rPr lang="en-GB" dirty="0" err="1" smtClean="0"/>
              <a:t>chocolat</a:t>
            </a:r>
            <a:endParaRPr lang="en-GB" dirty="0" smtClean="0"/>
          </a:p>
          <a:p>
            <a:r>
              <a:rPr lang="en-GB" dirty="0" smtClean="0"/>
              <a:t>Tuesday		Lunch		Beers</a:t>
            </a:r>
          </a:p>
          <a:p>
            <a:r>
              <a:rPr lang="en-GB" dirty="0" smtClean="0"/>
              <a:t>Tuesday		Lunch		Crackers</a:t>
            </a:r>
          </a:p>
          <a:p>
            <a:r>
              <a:rPr lang="en-GB" dirty="0" smtClean="0"/>
              <a:t>Tuesday		Dinner		Crackers</a:t>
            </a:r>
          </a:p>
        </p:txBody>
      </p:sp>
      <p:sp>
        <p:nvSpPr>
          <p:cNvPr id="6" name="TextBox 5"/>
          <p:cNvSpPr txBox="1"/>
          <p:nvPr/>
        </p:nvSpPr>
        <p:spPr>
          <a:xfrm>
            <a:off x="0" y="2362200"/>
            <a:ext cx="9144000" cy="3785652"/>
          </a:xfrm>
          <a:prstGeom prst="rect">
            <a:avLst/>
          </a:prstGeom>
          <a:noFill/>
        </p:spPr>
        <p:txBody>
          <a:bodyPr wrap="square" rtlCol="0">
            <a:spAutoFit/>
          </a:bodyPr>
          <a:lstStyle/>
          <a:p>
            <a:pPr>
              <a:lnSpc>
                <a:spcPct val="150000"/>
              </a:lnSpc>
              <a:buFont typeface="Arial" pitchFamily="34" charset="0"/>
              <a:buChar char="•"/>
            </a:pPr>
            <a:r>
              <a:rPr lang="en-GB" sz="2000" dirty="0" smtClean="0"/>
              <a:t> Show all entries about Dinner</a:t>
            </a:r>
          </a:p>
          <a:p>
            <a:pPr>
              <a:lnSpc>
                <a:spcPct val="150000"/>
              </a:lnSpc>
              <a:buFont typeface="Arial" pitchFamily="34" charset="0"/>
              <a:buChar char="•"/>
            </a:pPr>
            <a:r>
              <a:rPr lang="en-GB" sz="2000" dirty="0" smtClean="0"/>
              <a:t> Show all entries that were not on Monday</a:t>
            </a:r>
          </a:p>
          <a:p>
            <a:pPr>
              <a:lnSpc>
                <a:spcPct val="150000"/>
              </a:lnSpc>
              <a:buFont typeface="Arial" pitchFamily="34" charset="0"/>
              <a:buChar char="•"/>
            </a:pPr>
            <a:r>
              <a:rPr lang="en-GB" sz="2000" dirty="0" smtClean="0"/>
              <a:t> Count the number of times that chicken was on the menu</a:t>
            </a:r>
          </a:p>
          <a:p>
            <a:pPr>
              <a:lnSpc>
                <a:spcPct val="150000"/>
              </a:lnSpc>
              <a:buFont typeface="Arial" pitchFamily="34" charset="0"/>
              <a:buChar char="•"/>
            </a:pPr>
            <a:r>
              <a:rPr lang="en-GB" sz="2000" dirty="0" smtClean="0"/>
              <a:t> Count how many foods were eaten Tuesday for lunch</a:t>
            </a:r>
          </a:p>
          <a:p>
            <a:pPr>
              <a:lnSpc>
                <a:spcPct val="150000"/>
              </a:lnSpc>
              <a:buFont typeface="Arial" pitchFamily="34" charset="0"/>
              <a:buChar char="•"/>
            </a:pPr>
            <a:r>
              <a:rPr lang="en-GB" sz="2000" dirty="0" smtClean="0"/>
              <a:t> Replace all cases of chicken by tofu</a:t>
            </a:r>
          </a:p>
          <a:p>
            <a:pPr>
              <a:lnSpc>
                <a:spcPct val="150000"/>
              </a:lnSpc>
              <a:buFont typeface="Arial" pitchFamily="34" charset="0"/>
              <a:buChar char="•"/>
            </a:pPr>
            <a:r>
              <a:rPr lang="en-GB" sz="2000" dirty="0" smtClean="0">
                <a:sym typeface="Wingdings" pitchFamily="2" charset="2"/>
              </a:rPr>
              <a:t> Replace the first case of chicken by tofu</a:t>
            </a:r>
          </a:p>
          <a:p>
            <a:pPr>
              <a:lnSpc>
                <a:spcPct val="150000"/>
              </a:lnSpc>
              <a:buFont typeface="Arial" pitchFamily="34" charset="0"/>
              <a:buChar char="•"/>
            </a:pPr>
            <a:r>
              <a:rPr lang="en-GB" sz="2000" dirty="0" smtClean="0">
                <a:sym typeface="Wingdings" pitchFamily="2" charset="2"/>
              </a:rPr>
              <a:t> Shuffle the columns so that Breakfast/Lunch/Dinner is first and the Day is second</a:t>
            </a:r>
          </a:p>
          <a:p>
            <a:pPr>
              <a:lnSpc>
                <a:spcPct val="150000"/>
              </a:lnSpc>
              <a:buFont typeface="Arial" pitchFamily="34" charset="0"/>
              <a:buChar char="•"/>
            </a:pPr>
            <a:r>
              <a:rPr lang="en-GB" sz="2000" dirty="0" smtClean="0">
                <a:sym typeface="Wingdings" pitchFamily="2" charset="2"/>
              </a:rPr>
              <a:t> Count how many times the word “chicken” appeared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nner.gif"/>
          <p:cNvPicPr>
            <a:picLocks noChangeAspect="1"/>
          </p:cNvPicPr>
          <p:nvPr/>
        </p:nvPicPr>
        <p:blipFill>
          <a:blip r:embed="rId2"/>
          <a:stretch>
            <a:fillRect/>
          </a:stretch>
        </p:blipFill>
        <p:spPr>
          <a:xfrm>
            <a:off x="0" y="6259173"/>
            <a:ext cx="9144000" cy="598827"/>
          </a:xfrm>
          <a:prstGeom prst="rect">
            <a:avLst/>
          </a:prstGeom>
        </p:spPr>
      </p:pic>
      <p:sp>
        <p:nvSpPr>
          <p:cNvPr id="9" name="Text Box 8"/>
          <p:cNvSpPr txBox="1">
            <a:spLocks noChangeArrowheads="1"/>
          </p:cNvSpPr>
          <p:nvPr/>
        </p:nvSpPr>
        <p:spPr bwMode="auto">
          <a:xfrm>
            <a:off x="2484438" y="6356350"/>
            <a:ext cx="6659562" cy="369332"/>
          </a:xfrm>
          <a:prstGeom prst="rect">
            <a:avLst/>
          </a:prstGeom>
          <a:noFill/>
          <a:ln w="9525">
            <a:noFill/>
            <a:miter lim="800000"/>
            <a:headEnd/>
            <a:tailEnd/>
          </a:ln>
          <a:effectLst/>
        </p:spPr>
        <p:txBody>
          <a:bodyPr>
            <a:spAutoFit/>
          </a:bodyPr>
          <a:lstStyle/>
          <a:p>
            <a:pPr algn="ctr">
              <a:spcBef>
                <a:spcPct val="50000"/>
              </a:spcBef>
            </a:pPr>
            <a:r>
              <a:rPr lang="fr-FR" dirty="0" smtClean="0"/>
              <a:t>Practice for the final</a:t>
            </a:r>
            <a:endParaRPr lang="fr-FR" dirty="0"/>
          </a:p>
        </p:txBody>
      </p:sp>
      <p:sp>
        <p:nvSpPr>
          <p:cNvPr id="10" name="TextBox 9"/>
          <p:cNvSpPr txBox="1"/>
          <p:nvPr/>
        </p:nvSpPr>
        <p:spPr>
          <a:xfrm>
            <a:off x="8001000" y="6336268"/>
            <a:ext cx="1143000" cy="369332"/>
          </a:xfrm>
          <a:prstGeom prst="rect">
            <a:avLst/>
          </a:prstGeom>
          <a:noFill/>
        </p:spPr>
        <p:txBody>
          <a:bodyPr wrap="square" rtlCol="0">
            <a:spAutoFit/>
          </a:bodyPr>
          <a:lstStyle/>
          <a:p>
            <a:pPr algn="r"/>
            <a:r>
              <a:rPr lang="fr-CA" dirty="0" smtClean="0"/>
              <a:t>16</a:t>
            </a:r>
            <a:endParaRPr lang="fr-CA" dirty="0"/>
          </a:p>
        </p:txBody>
      </p:sp>
      <p:sp>
        <p:nvSpPr>
          <p:cNvPr id="25" name="Text Box 4"/>
          <p:cNvSpPr txBox="1">
            <a:spLocks noChangeArrowheads="1"/>
          </p:cNvSpPr>
          <p:nvPr/>
        </p:nvSpPr>
        <p:spPr bwMode="auto">
          <a:xfrm>
            <a:off x="0" y="2589212"/>
            <a:ext cx="9144000" cy="579438"/>
          </a:xfrm>
          <a:prstGeom prst="rect">
            <a:avLst/>
          </a:prstGeom>
          <a:noFill/>
          <a:ln w="9525">
            <a:noFill/>
            <a:miter lim="800000"/>
            <a:headEnd/>
            <a:tailEnd/>
          </a:ln>
          <a:effectLst/>
        </p:spPr>
        <p:txBody>
          <a:bodyPr wrap="square">
            <a:spAutoFit/>
          </a:bodyPr>
          <a:lstStyle/>
          <a:p>
            <a:pPr algn="ctr">
              <a:spcBef>
                <a:spcPct val="50000"/>
              </a:spcBef>
            </a:pPr>
            <a:r>
              <a:rPr lang="fr-FR" sz="3200" b="1" dirty="0" smtClean="0">
                <a:effectLst>
                  <a:outerShdw blurRad="38100" dist="38100" dir="2700000" algn="tl">
                    <a:srgbClr val="C0C0C0"/>
                  </a:outerShdw>
                </a:effectLst>
              </a:rPr>
              <a:t>Networking</a:t>
            </a:r>
            <a:endParaRPr lang="fr-FR" sz="3200" b="1" dirty="0">
              <a:solidFill>
                <a:srgbClr val="FF0000"/>
              </a:solidFill>
              <a:effectLst>
                <a:outerShdw blurRad="38100" dist="38100" dir="2700000" algn="tl">
                  <a:srgbClr val="C0C0C0"/>
                </a:outerShdw>
              </a:effectLst>
            </a:endParaRPr>
          </a:p>
        </p:txBody>
      </p:sp>
      <p:cxnSp>
        <p:nvCxnSpPr>
          <p:cNvPr id="26" name="Straight Connector 25"/>
          <p:cNvCxnSpPr/>
          <p:nvPr/>
        </p:nvCxnSpPr>
        <p:spPr>
          <a:xfrm>
            <a:off x="533400" y="2513012"/>
            <a:ext cx="4419600" cy="1588"/>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a:off x="4419600" y="3275012"/>
            <a:ext cx="4419600" cy="1588"/>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2"/>
          <a:srcRect l="28645" t="40482" r="24315" b="34743"/>
          <a:stretch>
            <a:fillRect/>
          </a:stretch>
        </p:blipFill>
        <p:spPr bwMode="auto">
          <a:xfrm>
            <a:off x="1524000" y="457200"/>
            <a:ext cx="5410200" cy="4032408"/>
          </a:xfrm>
          <a:prstGeom prst="rect">
            <a:avLst/>
          </a:prstGeom>
          <a:noFill/>
          <a:ln w="9525" cap="flat">
            <a:noFill/>
            <a:round/>
            <a:headEnd/>
            <a:tailEnd/>
          </a:ln>
          <a:effectLst/>
        </p:spPr>
      </p:pic>
      <p:pic>
        <p:nvPicPr>
          <p:cNvPr id="7" name="Picture 6" descr="banner.gif"/>
          <p:cNvPicPr>
            <a:picLocks noChangeAspect="1"/>
          </p:cNvPicPr>
          <p:nvPr/>
        </p:nvPicPr>
        <p:blipFill>
          <a:blip r:embed="rId3"/>
          <a:stretch>
            <a:fillRect/>
          </a:stretch>
        </p:blipFill>
        <p:spPr>
          <a:xfrm>
            <a:off x="0" y="6259173"/>
            <a:ext cx="9144000" cy="598827"/>
          </a:xfrm>
          <a:prstGeom prst="rect">
            <a:avLst/>
          </a:prstGeom>
        </p:spPr>
      </p:pic>
      <p:sp>
        <p:nvSpPr>
          <p:cNvPr id="9" name="Text Box 8"/>
          <p:cNvSpPr txBox="1">
            <a:spLocks noChangeArrowheads="1"/>
          </p:cNvSpPr>
          <p:nvPr/>
        </p:nvSpPr>
        <p:spPr bwMode="auto">
          <a:xfrm>
            <a:off x="2484438" y="6356350"/>
            <a:ext cx="6659562" cy="369332"/>
          </a:xfrm>
          <a:prstGeom prst="rect">
            <a:avLst/>
          </a:prstGeom>
          <a:noFill/>
          <a:ln w="9525">
            <a:noFill/>
            <a:miter lim="800000"/>
            <a:headEnd/>
            <a:tailEnd/>
          </a:ln>
          <a:effectLst/>
        </p:spPr>
        <p:txBody>
          <a:bodyPr>
            <a:spAutoFit/>
          </a:bodyPr>
          <a:lstStyle/>
          <a:p>
            <a:pPr algn="ctr">
              <a:spcBef>
                <a:spcPct val="50000"/>
              </a:spcBef>
            </a:pPr>
            <a:r>
              <a:rPr lang="fr-FR" dirty="0" smtClean="0"/>
              <a:t>Practice for the final</a:t>
            </a:r>
            <a:endParaRPr lang="fr-FR" dirty="0"/>
          </a:p>
        </p:txBody>
      </p:sp>
      <p:sp>
        <p:nvSpPr>
          <p:cNvPr id="10" name="TextBox 9"/>
          <p:cNvSpPr txBox="1"/>
          <p:nvPr/>
        </p:nvSpPr>
        <p:spPr>
          <a:xfrm>
            <a:off x="8001000" y="6336268"/>
            <a:ext cx="1143000" cy="369332"/>
          </a:xfrm>
          <a:prstGeom prst="rect">
            <a:avLst/>
          </a:prstGeom>
          <a:noFill/>
        </p:spPr>
        <p:txBody>
          <a:bodyPr wrap="square" rtlCol="0">
            <a:spAutoFit/>
          </a:bodyPr>
          <a:lstStyle/>
          <a:p>
            <a:pPr algn="r"/>
            <a:r>
              <a:rPr lang="fr-CA" dirty="0" smtClean="0"/>
              <a:t>17</a:t>
            </a:r>
            <a:endParaRPr lang="fr-CA" dirty="0"/>
          </a:p>
        </p:txBody>
      </p:sp>
      <p:sp>
        <p:nvSpPr>
          <p:cNvPr id="8" name="TextBox 7"/>
          <p:cNvSpPr txBox="1"/>
          <p:nvPr/>
        </p:nvSpPr>
        <p:spPr>
          <a:xfrm>
            <a:off x="152400" y="224135"/>
            <a:ext cx="86868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GB" sz="2400" dirty="0" smtClean="0"/>
              <a:t>Explain the OSI reference model.</a:t>
            </a:r>
          </a:p>
        </p:txBody>
      </p:sp>
      <p:sp>
        <p:nvSpPr>
          <p:cNvPr id="15" name="TextBox 14"/>
          <p:cNvSpPr txBox="1"/>
          <p:nvPr/>
        </p:nvSpPr>
        <p:spPr>
          <a:xfrm>
            <a:off x="152400" y="4572000"/>
            <a:ext cx="86868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GB" sz="2400" dirty="0" smtClean="0"/>
              <a:t>What is a DNS?</a:t>
            </a:r>
          </a:p>
        </p:txBody>
      </p:sp>
      <p:sp>
        <p:nvSpPr>
          <p:cNvPr id="17" name="TextBox 16"/>
          <p:cNvSpPr txBox="1"/>
          <p:nvPr/>
        </p:nvSpPr>
        <p:spPr>
          <a:xfrm>
            <a:off x="152400" y="3962400"/>
            <a:ext cx="86868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GB" sz="2400" dirty="0" smtClean="0"/>
              <a:t>What’s different between TCP and UDP?</a:t>
            </a:r>
          </a:p>
        </p:txBody>
      </p:sp>
      <p:sp>
        <p:nvSpPr>
          <p:cNvPr id="14" name="TextBox 13"/>
          <p:cNvSpPr txBox="1"/>
          <p:nvPr/>
        </p:nvSpPr>
        <p:spPr>
          <a:xfrm>
            <a:off x="152400" y="5181600"/>
            <a:ext cx="86868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GB" sz="2400" dirty="0" smtClean="0"/>
              <a:t>What is an RFC?</a:t>
            </a:r>
          </a:p>
        </p:txBody>
      </p:sp>
      <p:sp>
        <p:nvSpPr>
          <p:cNvPr id="16" name="TextBox 15"/>
          <p:cNvSpPr txBox="1"/>
          <p:nvPr/>
        </p:nvSpPr>
        <p:spPr>
          <a:xfrm>
            <a:off x="152400" y="5786735"/>
            <a:ext cx="86868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GB" sz="2400" dirty="0" smtClean="0"/>
              <a:t>When could it make sense to use a proxy?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4"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nner.gif"/>
          <p:cNvPicPr>
            <a:picLocks noChangeAspect="1"/>
          </p:cNvPicPr>
          <p:nvPr/>
        </p:nvPicPr>
        <p:blipFill>
          <a:blip r:embed="rId2"/>
          <a:stretch>
            <a:fillRect/>
          </a:stretch>
        </p:blipFill>
        <p:spPr>
          <a:xfrm>
            <a:off x="0" y="6259173"/>
            <a:ext cx="9144000" cy="598827"/>
          </a:xfrm>
          <a:prstGeom prst="rect">
            <a:avLst/>
          </a:prstGeom>
        </p:spPr>
      </p:pic>
      <p:sp>
        <p:nvSpPr>
          <p:cNvPr id="9" name="Text Box 8"/>
          <p:cNvSpPr txBox="1">
            <a:spLocks noChangeArrowheads="1"/>
          </p:cNvSpPr>
          <p:nvPr/>
        </p:nvSpPr>
        <p:spPr bwMode="auto">
          <a:xfrm>
            <a:off x="2484438" y="6356350"/>
            <a:ext cx="6659562" cy="369332"/>
          </a:xfrm>
          <a:prstGeom prst="rect">
            <a:avLst/>
          </a:prstGeom>
          <a:noFill/>
          <a:ln w="9525">
            <a:noFill/>
            <a:miter lim="800000"/>
            <a:headEnd/>
            <a:tailEnd/>
          </a:ln>
          <a:effectLst/>
        </p:spPr>
        <p:txBody>
          <a:bodyPr>
            <a:spAutoFit/>
          </a:bodyPr>
          <a:lstStyle/>
          <a:p>
            <a:pPr algn="ctr">
              <a:spcBef>
                <a:spcPct val="50000"/>
              </a:spcBef>
            </a:pPr>
            <a:r>
              <a:rPr lang="fr-FR" dirty="0" smtClean="0"/>
              <a:t>Practice for the final</a:t>
            </a:r>
            <a:endParaRPr lang="fr-FR" dirty="0"/>
          </a:p>
        </p:txBody>
      </p:sp>
      <p:sp>
        <p:nvSpPr>
          <p:cNvPr id="10" name="TextBox 9"/>
          <p:cNvSpPr txBox="1"/>
          <p:nvPr/>
        </p:nvSpPr>
        <p:spPr>
          <a:xfrm>
            <a:off x="8001000" y="6336268"/>
            <a:ext cx="1143000" cy="369332"/>
          </a:xfrm>
          <a:prstGeom prst="rect">
            <a:avLst/>
          </a:prstGeom>
          <a:noFill/>
        </p:spPr>
        <p:txBody>
          <a:bodyPr wrap="square" rtlCol="0">
            <a:spAutoFit/>
          </a:bodyPr>
          <a:lstStyle/>
          <a:p>
            <a:pPr algn="r"/>
            <a:r>
              <a:rPr lang="fr-CA" dirty="0" smtClean="0"/>
              <a:t>18</a:t>
            </a:r>
            <a:endParaRPr lang="fr-CA" dirty="0"/>
          </a:p>
        </p:txBody>
      </p:sp>
      <p:sp>
        <p:nvSpPr>
          <p:cNvPr id="8" name="TextBox 7"/>
          <p:cNvSpPr txBox="1"/>
          <p:nvPr/>
        </p:nvSpPr>
        <p:spPr>
          <a:xfrm>
            <a:off x="152400" y="224135"/>
            <a:ext cx="86868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GB" sz="2400" dirty="0" smtClean="0"/>
              <a:t>What tool can we use to perform a DNS resolution?</a:t>
            </a:r>
          </a:p>
        </p:txBody>
      </p:sp>
      <p:sp>
        <p:nvSpPr>
          <p:cNvPr id="15" name="TextBox 14"/>
          <p:cNvSpPr txBox="1"/>
          <p:nvPr/>
        </p:nvSpPr>
        <p:spPr>
          <a:xfrm>
            <a:off x="152400" y="2667000"/>
            <a:ext cx="86868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GB" sz="2400" dirty="0" smtClean="0"/>
              <a:t>What distribution of Linux focuses on security?</a:t>
            </a:r>
          </a:p>
        </p:txBody>
      </p:sp>
      <p:sp>
        <p:nvSpPr>
          <p:cNvPr id="17" name="TextBox 16"/>
          <p:cNvSpPr txBox="1"/>
          <p:nvPr/>
        </p:nvSpPr>
        <p:spPr>
          <a:xfrm>
            <a:off x="152400" y="1295400"/>
            <a:ext cx="86868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GB" sz="2400" dirty="0" smtClean="0"/>
              <a:t>What can you tell about 127.0.0.1?</a:t>
            </a:r>
          </a:p>
        </p:txBody>
      </p:sp>
      <p:sp>
        <p:nvSpPr>
          <p:cNvPr id="14" name="TextBox 13"/>
          <p:cNvSpPr txBox="1"/>
          <p:nvPr/>
        </p:nvSpPr>
        <p:spPr>
          <a:xfrm>
            <a:off x="152400" y="4038600"/>
            <a:ext cx="86868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GB" sz="2400" dirty="0" smtClean="0"/>
              <a:t>What are 3 applications of sniffing?</a:t>
            </a:r>
          </a:p>
        </p:txBody>
      </p:sp>
      <p:sp>
        <p:nvSpPr>
          <p:cNvPr id="16" name="TextBox 15"/>
          <p:cNvSpPr txBox="1"/>
          <p:nvPr/>
        </p:nvSpPr>
        <p:spPr>
          <a:xfrm>
            <a:off x="152400" y="5334000"/>
            <a:ext cx="86868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GB" sz="2400" dirty="0" smtClean="0"/>
              <a:t>Explain how to use </a:t>
            </a:r>
            <a:r>
              <a:rPr lang="en-GB" sz="2400" dirty="0" err="1" smtClean="0"/>
              <a:t>Ettercap</a:t>
            </a:r>
            <a:r>
              <a:rPr lang="en-GB" sz="2400" dirty="0" smtClean="0"/>
              <a:t> to do a MITM.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4"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nner.gif"/>
          <p:cNvPicPr>
            <a:picLocks noChangeAspect="1"/>
          </p:cNvPicPr>
          <p:nvPr/>
        </p:nvPicPr>
        <p:blipFill>
          <a:blip r:embed="rId2"/>
          <a:stretch>
            <a:fillRect/>
          </a:stretch>
        </p:blipFill>
        <p:spPr>
          <a:xfrm>
            <a:off x="0" y="6259173"/>
            <a:ext cx="9144000" cy="598827"/>
          </a:xfrm>
          <a:prstGeom prst="rect">
            <a:avLst/>
          </a:prstGeom>
        </p:spPr>
      </p:pic>
      <p:sp>
        <p:nvSpPr>
          <p:cNvPr id="9" name="Text Box 8"/>
          <p:cNvSpPr txBox="1">
            <a:spLocks noChangeArrowheads="1"/>
          </p:cNvSpPr>
          <p:nvPr/>
        </p:nvSpPr>
        <p:spPr bwMode="auto">
          <a:xfrm>
            <a:off x="2484438" y="6356350"/>
            <a:ext cx="6659562" cy="369332"/>
          </a:xfrm>
          <a:prstGeom prst="rect">
            <a:avLst/>
          </a:prstGeom>
          <a:noFill/>
          <a:ln w="9525">
            <a:noFill/>
            <a:miter lim="800000"/>
            <a:headEnd/>
            <a:tailEnd/>
          </a:ln>
          <a:effectLst/>
        </p:spPr>
        <p:txBody>
          <a:bodyPr>
            <a:spAutoFit/>
          </a:bodyPr>
          <a:lstStyle/>
          <a:p>
            <a:pPr algn="ctr">
              <a:spcBef>
                <a:spcPct val="50000"/>
              </a:spcBef>
            </a:pPr>
            <a:r>
              <a:rPr lang="fr-FR" dirty="0" smtClean="0"/>
              <a:t>Practice for the final</a:t>
            </a:r>
            <a:endParaRPr lang="fr-FR" dirty="0"/>
          </a:p>
        </p:txBody>
      </p:sp>
      <p:sp>
        <p:nvSpPr>
          <p:cNvPr id="10" name="TextBox 9"/>
          <p:cNvSpPr txBox="1"/>
          <p:nvPr/>
        </p:nvSpPr>
        <p:spPr>
          <a:xfrm>
            <a:off x="8001000" y="6336268"/>
            <a:ext cx="1143000" cy="369332"/>
          </a:xfrm>
          <a:prstGeom prst="rect">
            <a:avLst/>
          </a:prstGeom>
          <a:noFill/>
        </p:spPr>
        <p:txBody>
          <a:bodyPr wrap="square" rtlCol="0">
            <a:spAutoFit/>
          </a:bodyPr>
          <a:lstStyle/>
          <a:p>
            <a:pPr algn="r"/>
            <a:r>
              <a:rPr lang="fr-CA" dirty="0" smtClean="0"/>
              <a:t>19</a:t>
            </a:r>
            <a:endParaRPr lang="fr-CA" dirty="0"/>
          </a:p>
        </p:txBody>
      </p:sp>
      <p:sp>
        <p:nvSpPr>
          <p:cNvPr id="8" name="TextBox 7"/>
          <p:cNvSpPr txBox="1"/>
          <p:nvPr/>
        </p:nvSpPr>
        <p:spPr>
          <a:xfrm>
            <a:off x="152400" y="224135"/>
            <a:ext cx="8686800"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GB" sz="2400" dirty="0" smtClean="0"/>
              <a:t>Explain all the tools that you would use, and roughly how, to monitor every day at midnight if there are more than 20 connections on TCP and warn the user if that’s the case.</a:t>
            </a:r>
          </a:p>
        </p:txBody>
      </p:sp>
      <p:sp>
        <p:nvSpPr>
          <p:cNvPr id="16" name="TextBox 15"/>
          <p:cNvSpPr txBox="1"/>
          <p:nvPr/>
        </p:nvSpPr>
        <p:spPr>
          <a:xfrm>
            <a:off x="152400" y="5334000"/>
            <a:ext cx="86868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GB" sz="2000" dirty="0" smtClean="0"/>
              <a:t>If you’re trying to play an online game but it’s not working well. You suspect it’s because communication with the server is bad. How can you check?</a:t>
            </a:r>
          </a:p>
        </p:txBody>
      </p:sp>
      <p:pic>
        <p:nvPicPr>
          <p:cNvPr id="11" name="Picture 10" descr="10.gif"/>
          <p:cNvPicPr>
            <a:picLocks noChangeAspect="1"/>
          </p:cNvPicPr>
          <p:nvPr/>
        </p:nvPicPr>
        <p:blipFill>
          <a:blip r:embed="rId3"/>
          <a:srcRect t="21834" r="20782" b="11208"/>
          <a:stretch>
            <a:fillRect/>
          </a:stretch>
        </p:blipFill>
        <p:spPr>
          <a:xfrm>
            <a:off x="381000" y="1524000"/>
            <a:ext cx="4937760" cy="3505200"/>
          </a:xfrm>
          <a:prstGeom prst="rect">
            <a:avLst/>
          </a:prstGeom>
        </p:spPr>
      </p:pic>
      <p:sp>
        <p:nvSpPr>
          <p:cNvPr id="12" name="TextBox 11"/>
          <p:cNvSpPr txBox="1"/>
          <p:nvPr/>
        </p:nvSpPr>
        <p:spPr>
          <a:xfrm>
            <a:off x="3810000" y="2281535"/>
            <a:ext cx="1219200" cy="461665"/>
          </a:xfrm>
          <a:prstGeom prst="rect">
            <a:avLst/>
          </a:prstGeom>
          <a:noFill/>
        </p:spPr>
        <p:txBody>
          <a:bodyPr wrap="square" rtlCol="0">
            <a:spAutoFit/>
          </a:bodyPr>
          <a:lstStyle/>
          <a:p>
            <a:r>
              <a:rPr lang="en-GB" sz="2400" b="1" dirty="0" err="1" smtClean="0">
                <a:solidFill>
                  <a:srgbClr val="FF0000"/>
                </a:solidFill>
              </a:rPr>
              <a:t>netstat</a:t>
            </a:r>
            <a:endParaRPr lang="en-GB" sz="2400" b="1" dirty="0">
              <a:solidFill>
                <a:srgbClr val="FF0000"/>
              </a:solidFill>
            </a:endParaRPr>
          </a:p>
        </p:txBody>
      </p:sp>
      <p:sp>
        <p:nvSpPr>
          <p:cNvPr id="13" name="TextBox 12"/>
          <p:cNvSpPr txBox="1"/>
          <p:nvPr/>
        </p:nvSpPr>
        <p:spPr>
          <a:xfrm>
            <a:off x="5943600" y="2357735"/>
            <a:ext cx="9906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2400" b="1" dirty="0" err="1" smtClean="0">
                <a:solidFill>
                  <a:srgbClr val="FF0000"/>
                </a:solidFill>
              </a:rPr>
              <a:t>cron</a:t>
            </a:r>
            <a:endParaRPr lang="en-GB" sz="2400" b="1" dirty="0">
              <a:solidFill>
                <a:srgbClr val="FF0000"/>
              </a:solidFill>
            </a:endParaRPr>
          </a:p>
        </p:txBody>
      </p:sp>
      <p:sp>
        <p:nvSpPr>
          <p:cNvPr id="18" name="TextBox 17"/>
          <p:cNvSpPr txBox="1"/>
          <p:nvPr/>
        </p:nvSpPr>
        <p:spPr>
          <a:xfrm>
            <a:off x="7391400" y="2357735"/>
            <a:ext cx="12192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2400" b="1" dirty="0" smtClean="0">
                <a:solidFill>
                  <a:srgbClr val="FF0000"/>
                </a:solidFill>
              </a:rPr>
              <a:t>script</a:t>
            </a:r>
            <a:endParaRPr lang="en-GB" sz="2400" b="1" dirty="0">
              <a:solidFill>
                <a:srgbClr val="FF0000"/>
              </a:solidFill>
            </a:endParaRPr>
          </a:p>
        </p:txBody>
      </p:sp>
      <p:sp>
        <p:nvSpPr>
          <p:cNvPr id="19" name="TextBox 18"/>
          <p:cNvSpPr txBox="1"/>
          <p:nvPr/>
        </p:nvSpPr>
        <p:spPr>
          <a:xfrm>
            <a:off x="5486400" y="2362200"/>
            <a:ext cx="1295400" cy="523220"/>
          </a:xfrm>
          <a:prstGeom prst="rect">
            <a:avLst/>
          </a:prstGeom>
          <a:noFill/>
        </p:spPr>
        <p:txBody>
          <a:bodyPr wrap="square" rtlCol="0">
            <a:spAutoFit/>
          </a:bodyPr>
          <a:lstStyle/>
          <a:p>
            <a:r>
              <a:rPr lang="en-GB" sz="2800" dirty="0" smtClean="0"/>
              <a:t>+</a:t>
            </a:r>
            <a:endParaRPr lang="en-GB" sz="2800" dirty="0"/>
          </a:p>
        </p:txBody>
      </p:sp>
      <p:sp>
        <p:nvSpPr>
          <p:cNvPr id="20" name="TextBox 19"/>
          <p:cNvSpPr txBox="1"/>
          <p:nvPr/>
        </p:nvSpPr>
        <p:spPr>
          <a:xfrm>
            <a:off x="7010400" y="2362200"/>
            <a:ext cx="1295400" cy="523220"/>
          </a:xfrm>
          <a:prstGeom prst="rect">
            <a:avLst/>
          </a:prstGeom>
          <a:noFill/>
        </p:spPr>
        <p:txBody>
          <a:bodyPr wrap="square" rtlCol="0">
            <a:spAutoFit/>
          </a:bodyPr>
          <a:lstStyle/>
          <a:p>
            <a:r>
              <a:rPr lang="en-GB" sz="2800" dirty="0" smtClean="0"/>
              <a:t>+</a:t>
            </a:r>
            <a:endParaRPr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p:bldP spid="13" grpId="0" animBg="1"/>
      <p:bldP spid="18" grpId="0" animBg="1"/>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nner.gif"/>
          <p:cNvPicPr>
            <a:picLocks noChangeAspect="1"/>
          </p:cNvPicPr>
          <p:nvPr/>
        </p:nvPicPr>
        <p:blipFill>
          <a:blip r:embed="rId2"/>
          <a:stretch>
            <a:fillRect/>
          </a:stretch>
        </p:blipFill>
        <p:spPr>
          <a:xfrm>
            <a:off x="0" y="6259173"/>
            <a:ext cx="9144000" cy="598827"/>
          </a:xfrm>
          <a:prstGeom prst="rect">
            <a:avLst/>
          </a:prstGeom>
        </p:spPr>
      </p:pic>
      <p:sp>
        <p:nvSpPr>
          <p:cNvPr id="9" name="Text Box 8"/>
          <p:cNvSpPr txBox="1">
            <a:spLocks noChangeArrowheads="1"/>
          </p:cNvSpPr>
          <p:nvPr/>
        </p:nvSpPr>
        <p:spPr bwMode="auto">
          <a:xfrm>
            <a:off x="2484438" y="6356350"/>
            <a:ext cx="6659562" cy="369332"/>
          </a:xfrm>
          <a:prstGeom prst="rect">
            <a:avLst/>
          </a:prstGeom>
          <a:noFill/>
          <a:ln w="9525">
            <a:noFill/>
            <a:miter lim="800000"/>
            <a:headEnd/>
            <a:tailEnd/>
          </a:ln>
          <a:effectLst/>
        </p:spPr>
        <p:txBody>
          <a:bodyPr>
            <a:spAutoFit/>
          </a:bodyPr>
          <a:lstStyle/>
          <a:p>
            <a:pPr algn="ctr">
              <a:spcBef>
                <a:spcPct val="50000"/>
              </a:spcBef>
            </a:pPr>
            <a:r>
              <a:rPr lang="fr-FR" dirty="0" smtClean="0"/>
              <a:t>Practice for the final</a:t>
            </a:r>
            <a:endParaRPr lang="fr-FR" dirty="0"/>
          </a:p>
        </p:txBody>
      </p:sp>
      <p:sp>
        <p:nvSpPr>
          <p:cNvPr id="10" name="TextBox 9"/>
          <p:cNvSpPr txBox="1"/>
          <p:nvPr/>
        </p:nvSpPr>
        <p:spPr>
          <a:xfrm>
            <a:off x="8001000" y="6336268"/>
            <a:ext cx="1143000" cy="369332"/>
          </a:xfrm>
          <a:prstGeom prst="rect">
            <a:avLst/>
          </a:prstGeom>
          <a:noFill/>
        </p:spPr>
        <p:txBody>
          <a:bodyPr wrap="square" rtlCol="0">
            <a:spAutoFit/>
          </a:bodyPr>
          <a:lstStyle/>
          <a:p>
            <a:pPr algn="r"/>
            <a:r>
              <a:rPr lang="fr-CA" dirty="0" smtClean="0"/>
              <a:t>2</a:t>
            </a:r>
            <a:endParaRPr lang="fr-CA" dirty="0"/>
          </a:p>
        </p:txBody>
      </p:sp>
      <p:sp>
        <p:nvSpPr>
          <p:cNvPr id="25" name="Text Box 4"/>
          <p:cNvSpPr txBox="1">
            <a:spLocks noChangeArrowheads="1"/>
          </p:cNvSpPr>
          <p:nvPr/>
        </p:nvSpPr>
        <p:spPr bwMode="auto">
          <a:xfrm>
            <a:off x="0" y="2589212"/>
            <a:ext cx="9144000" cy="579438"/>
          </a:xfrm>
          <a:prstGeom prst="rect">
            <a:avLst/>
          </a:prstGeom>
          <a:noFill/>
          <a:ln w="9525">
            <a:noFill/>
            <a:miter lim="800000"/>
            <a:headEnd/>
            <a:tailEnd/>
          </a:ln>
          <a:effectLst/>
        </p:spPr>
        <p:txBody>
          <a:bodyPr wrap="square">
            <a:spAutoFit/>
          </a:bodyPr>
          <a:lstStyle/>
          <a:p>
            <a:pPr algn="ctr">
              <a:spcBef>
                <a:spcPct val="50000"/>
              </a:spcBef>
            </a:pPr>
            <a:r>
              <a:rPr lang="fr-FR" sz="3200" b="1" dirty="0" err="1" smtClean="0">
                <a:effectLst>
                  <a:outerShdw blurRad="38100" dist="38100" dir="2700000" algn="tl">
                    <a:srgbClr val="C0C0C0"/>
                  </a:outerShdw>
                </a:effectLst>
              </a:rPr>
              <a:t>Processes</a:t>
            </a:r>
            <a:r>
              <a:rPr lang="fr-FR" sz="3200" b="1" dirty="0" smtClean="0">
                <a:effectLst>
                  <a:outerShdw blurRad="38100" dist="38100" dir="2700000" algn="tl">
                    <a:srgbClr val="C0C0C0"/>
                  </a:outerShdw>
                </a:effectLst>
              </a:rPr>
              <a:t> </a:t>
            </a:r>
            <a:r>
              <a:rPr lang="fr-FR" sz="3200" b="1" dirty="0" err="1" smtClean="0">
                <a:effectLst>
                  <a:outerShdw blurRad="38100" dist="38100" dir="2700000" algn="tl">
                    <a:srgbClr val="C0C0C0"/>
                  </a:outerShdw>
                </a:effectLst>
              </a:rPr>
              <a:t>from</a:t>
            </a:r>
            <a:r>
              <a:rPr lang="fr-FR" sz="3200" b="1" dirty="0" smtClean="0">
                <a:effectLst>
                  <a:outerShdw blurRad="38100" dist="38100" dir="2700000" algn="tl">
                    <a:srgbClr val="C0C0C0"/>
                  </a:outerShdw>
                </a:effectLst>
              </a:rPr>
              <a:t> a user perspective</a:t>
            </a:r>
            <a:endParaRPr lang="fr-FR" sz="3200" b="1" dirty="0">
              <a:solidFill>
                <a:srgbClr val="FF0000"/>
              </a:solidFill>
              <a:effectLst>
                <a:outerShdw blurRad="38100" dist="38100" dir="2700000" algn="tl">
                  <a:srgbClr val="C0C0C0"/>
                </a:outerShdw>
              </a:effectLst>
            </a:endParaRPr>
          </a:p>
        </p:txBody>
      </p:sp>
      <p:cxnSp>
        <p:nvCxnSpPr>
          <p:cNvPr id="26" name="Straight Connector 25"/>
          <p:cNvCxnSpPr/>
          <p:nvPr/>
        </p:nvCxnSpPr>
        <p:spPr>
          <a:xfrm>
            <a:off x="533400" y="2513012"/>
            <a:ext cx="4419600" cy="1588"/>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a:off x="4419600" y="3275012"/>
            <a:ext cx="4419600" cy="1588"/>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nner.gif"/>
          <p:cNvPicPr>
            <a:picLocks noChangeAspect="1"/>
          </p:cNvPicPr>
          <p:nvPr/>
        </p:nvPicPr>
        <p:blipFill>
          <a:blip r:embed="rId2"/>
          <a:stretch>
            <a:fillRect/>
          </a:stretch>
        </p:blipFill>
        <p:spPr>
          <a:xfrm>
            <a:off x="0" y="6259173"/>
            <a:ext cx="9144000" cy="598827"/>
          </a:xfrm>
          <a:prstGeom prst="rect">
            <a:avLst/>
          </a:prstGeom>
        </p:spPr>
      </p:pic>
      <p:sp>
        <p:nvSpPr>
          <p:cNvPr id="9" name="Text Box 8"/>
          <p:cNvSpPr txBox="1">
            <a:spLocks noChangeArrowheads="1"/>
          </p:cNvSpPr>
          <p:nvPr/>
        </p:nvSpPr>
        <p:spPr bwMode="auto">
          <a:xfrm>
            <a:off x="2484438" y="6356350"/>
            <a:ext cx="6659562" cy="369332"/>
          </a:xfrm>
          <a:prstGeom prst="rect">
            <a:avLst/>
          </a:prstGeom>
          <a:noFill/>
          <a:ln w="9525">
            <a:noFill/>
            <a:miter lim="800000"/>
            <a:headEnd/>
            <a:tailEnd/>
          </a:ln>
          <a:effectLst/>
        </p:spPr>
        <p:txBody>
          <a:bodyPr>
            <a:spAutoFit/>
          </a:bodyPr>
          <a:lstStyle/>
          <a:p>
            <a:pPr algn="ctr">
              <a:spcBef>
                <a:spcPct val="50000"/>
              </a:spcBef>
            </a:pPr>
            <a:r>
              <a:rPr lang="fr-FR" dirty="0" smtClean="0"/>
              <a:t>Practice for the final</a:t>
            </a:r>
            <a:endParaRPr lang="fr-FR" dirty="0"/>
          </a:p>
        </p:txBody>
      </p:sp>
      <p:sp>
        <p:nvSpPr>
          <p:cNvPr id="10" name="TextBox 9"/>
          <p:cNvSpPr txBox="1"/>
          <p:nvPr/>
        </p:nvSpPr>
        <p:spPr>
          <a:xfrm>
            <a:off x="8001000" y="6336268"/>
            <a:ext cx="1143000" cy="369332"/>
          </a:xfrm>
          <a:prstGeom prst="rect">
            <a:avLst/>
          </a:prstGeom>
          <a:noFill/>
        </p:spPr>
        <p:txBody>
          <a:bodyPr wrap="square" rtlCol="0">
            <a:spAutoFit/>
          </a:bodyPr>
          <a:lstStyle/>
          <a:p>
            <a:pPr algn="r"/>
            <a:r>
              <a:rPr lang="fr-CA" dirty="0" smtClean="0"/>
              <a:t>20</a:t>
            </a:r>
            <a:endParaRPr lang="fr-CA" dirty="0"/>
          </a:p>
        </p:txBody>
      </p:sp>
      <p:sp>
        <p:nvSpPr>
          <p:cNvPr id="25" name="Text Box 4"/>
          <p:cNvSpPr txBox="1">
            <a:spLocks noChangeArrowheads="1"/>
          </p:cNvSpPr>
          <p:nvPr/>
        </p:nvSpPr>
        <p:spPr bwMode="auto">
          <a:xfrm>
            <a:off x="0" y="2589212"/>
            <a:ext cx="9144000" cy="579438"/>
          </a:xfrm>
          <a:prstGeom prst="rect">
            <a:avLst/>
          </a:prstGeom>
          <a:noFill/>
          <a:ln w="9525">
            <a:noFill/>
            <a:miter lim="800000"/>
            <a:headEnd/>
            <a:tailEnd/>
          </a:ln>
          <a:effectLst/>
        </p:spPr>
        <p:txBody>
          <a:bodyPr wrap="square">
            <a:spAutoFit/>
          </a:bodyPr>
          <a:lstStyle/>
          <a:p>
            <a:pPr algn="ctr">
              <a:spcBef>
                <a:spcPct val="50000"/>
              </a:spcBef>
            </a:pPr>
            <a:r>
              <a:rPr lang="fr-FR" sz="3200" b="1" dirty="0" err="1" smtClean="0">
                <a:effectLst>
                  <a:outerShdw blurRad="38100" dist="38100" dir="2700000" algn="tl">
                    <a:srgbClr val="C0C0C0"/>
                  </a:outerShdw>
                </a:effectLst>
              </a:rPr>
              <a:t>Loops</a:t>
            </a:r>
            <a:endParaRPr lang="fr-FR" sz="3200" b="1" dirty="0">
              <a:solidFill>
                <a:srgbClr val="FF0000"/>
              </a:solidFill>
              <a:effectLst>
                <a:outerShdw blurRad="38100" dist="38100" dir="2700000" algn="tl">
                  <a:srgbClr val="C0C0C0"/>
                </a:outerShdw>
              </a:effectLst>
            </a:endParaRPr>
          </a:p>
        </p:txBody>
      </p:sp>
      <p:cxnSp>
        <p:nvCxnSpPr>
          <p:cNvPr id="26" name="Straight Connector 25"/>
          <p:cNvCxnSpPr/>
          <p:nvPr/>
        </p:nvCxnSpPr>
        <p:spPr>
          <a:xfrm>
            <a:off x="533400" y="2513012"/>
            <a:ext cx="4419600" cy="1588"/>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a:off x="4419600" y="3275012"/>
            <a:ext cx="4419600" cy="1588"/>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nner.gif"/>
          <p:cNvPicPr>
            <a:picLocks noChangeAspect="1"/>
          </p:cNvPicPr>
          <p:nvPr/>
        </p:nvPicPr>
        <p:blipFill>
          <a:blip r:embed="rId2"/>
          <a:stretch>
            <a:fillRect/>
          </a:stretch>
        </p:blipFill>
        <p:spPr>
          <a:xfrm>
            <a:off x="0" y="6259173"/>
            <a:ext cx="9144000" cy="598827"/>
          </a:xfrm>
          <a:prstGeom prst="rect">
            <a:avLst/>
          </a:prstGeom>
        </p:spPr>
      </p:pic>
      <p:sp>
        <p:nvSpPr>
          <p:cNvPr id="9" name="Text Box 8"/>
          <p:cNvSpPr txBox="1">
            <a:spLocks noChangeArrowheads="1"/>
          </p:cNvSpPr>
          <p:nvPr/>
        </p:nvSpPr>
        <p:spPr bwMode="auto">
          <a:xfrm>
            <a:off x="2484438" y="6356350"/>
            <a:ext cx="6659562" cy="369332"/>
          </a:xfrm>
          <a:prstGeom prst="rect">
            <a:avLst/>
          </a:prstGeom>
          <a:noFill/>
          <a:ln w="9525">
            <a:noFill/>
            <a:miter lim="800000"/>
            <a:headEnd/>
            <a:tailEnd/>
          </a:ln>
          <a:effectLst/>
        </p:spPr>
        <p:txBody>
          <a:bodyPr>
            <a:spAutoFit/>
          </a:bodyPr>
          <a:lstStyle/>
          <a:p>
            <a:pPr algn="ctr">
              <a:spcBef>
                <a:spcPct val="50000"/>
              </a:spcBef>
            </a:pPr>
            <a:r>
              <a:rPr lang="fr-FR" dirty="0" smtClean="0"/>
              <a:t>Practice for the final</a:t>
            </a:r>
            <a:endParaRPr lang="fr-FR" dirty="0"/>
          </a:p>
        </p:txBody>
      </p:sp>
      <p:sp>
        <p:nvSpPr>
          <p:cNvPr id="10" name="TextBox 9"/>
          <p:cNvSpPr txBox="1"/>
          <p:nvPr/>
        </p:nvSpPr>
        <p:spPr>
          <a:xfrm>
            <a:off x="8001000" y="6336268"/>
            <a:ext cx="1143000" cy="369332"/>
          </a:xfrm>
          <a:prstGeom prst="rect">
            <a:avLst/>
          </a:prstGeom>
          <a:noFill/>
        </p:spPr>
        <p:txBody>
          <a:bodyPr wrap="square" rtlCol="0">
            <a:spAutoFit/>
          </a:bodyPr>
          <a:lstStyle/>
          <a:p>
            <a:pPr algn="r"/>
            <a:r>
              <a:rPr lang="fr-CA" dirty="0" smtClean="0"/>
              <a:t>21</a:t>
            </a:r>
            <a:endParaRPr lang="fr-CA" dirty="0"/>
          </a:p>
        </p:txBody>
      </p:sp>
      <p:pic>
        <p:nvPicPr>
          <p:cNvPr id="11" name="Picture 10" descr="sum.gif"/>
          <p:cNvPicPr>
            <a:picLocks noChangeAspect="1"/>
          </p:cNvPicPr>
          <p:nvPr/>
        </p:nvPicPr>
        <p:blipFill>
          <a:blip r:embed="rId3"/>
          <a:stretch>
            <a:fillRect/>
          </a:stretch>
        </p:blipFill>
        <p:spPr>
          <a:xfrm>
            <a:off x="2057400" y="1441323"/>
            <a:ext cx="5425440" cy="2884653"/>
          </a:xfrm>
          <a:prstGeom prst="rect">
            <a:avLst/>
          </a:prstGeom>
        </p:spPr>
      </p:pic>
      <p:pic>
        <p:nvPicPr>
          <p:cNvPr id="8" name="Picture 7" descr="55563408.jpg"/>
          <p:cNvPicPr>
            <a:picLocks noChangeAspect="1"/>
          </p:cNvPicPr>
          <p:nvPr/>
        </p:nvPicPr>
        <p:blipFill>
          <a:blip r:embed="rId4"/>
          <a:srcRect b="3500"/>
          <a:stretch>
            <a:fillRect/>
          </a:stretch>
        </p:blipFill>
        <p:spPr>
          <a:xfrm>
            <a:off x="6477000" y="76200"/>
            <a:ext cx="2362200" cy="2279523"/>
          </a:xfrm>
          <a:prstGeom prst="rect">
            <a:avLst/>
          </a:prstGeom>
          <a:ln>
            <a:noFill/>
          </a:ln>
          <a:effectLst>
            <a:outerShdw blurRad="190500" algn="tl" rotWithShape="0">
              <a:srgbClr val="000000">
                <a:alpha val="70000"/>
              </a:srgbClr>
            </a:outerShdw>
          </a:effectLst>
        </p:spPr>
      </p:pic>
      <p:sp>
        <p:nvSpPr>
          <p:cNvPr id="12" name="TextBox 11"/>
          <p:cNvSpPr txBox="1"/>
          <p:nvPr/>
        </p:nvSpPr>
        <p:spPr>
          <a:xfrm>
            <a:off x="304800" y="4278868"/>
            <a:ext cx="8610600" cy="646331"/>
          </a:xfrm>
          <a:prstGeom prst="rect">
            <a:avLst/>
          </a:prstGeom>
          <a:noFill/>
        </p:spPr>
        <p:txBody>
          <a:bodyPr wrap="square" rtlCol="0">
            <a:spAutoFit/>
          </a:bodyPr>
          <a:lstStyle/>
          <a:p>
            <a:r>
              <a:rPr lang="en-GB" dirty="0" smtClean="0"/>
              <a:t>1) Assume that you just wrote that script in </a:t>
            </a:r>
            <a:r>
              <a:rPr lang="en-GB" dirty="0" err="1" smtClean="0"/>
              <a:t>nano</a:t>
            </a:r>
            <a:r>
              <a:rPr lang="en-GB" dirty="0" smtClean="0"/>
              <a:t> and saved the file as test.sh. Write everything you’d need to type in the shell to run it on an example of your choice.</a:t>
            </a:r>
            <a:endParaRPr lang="en-GB" dirty="0"/>
          </a:p>
        </p:txBody>
      </p:sp>
      <p:sp>
        <p:nvSpPr>
          <p:cNvPr id="13" name="TextBox 12"/>
          <p:cNvSpPr txBox="1"/>
          <p:nvPr/>
        </p:nvSpPr>
        <p:spPr>
          <a:xfrm>
            <a:off x="304800" y="4964668"/>
            <a:ext cx="8610600" cy="369332"/>
          </a:xfrm>
          <a:prstGeom prst="rect">
            <a:avLst/>
          </a:prstGeom>
          <a:noFill/>
        </p:spPr>
        <p:txBody>
          <a:bodyPr wrap="square" rtlCol="0">
            <a:spAutoFit/>
          </a:bodyPr>
          <a:lstStyle/>
          <a:p>
            <a:r>
              <a:rPr lang="en-GB" dirty="0" smtClean="0"/>
              <a:t>2) What would </a:t>
            </a:r>
            <a:r>
              <a:rPr lang="en-GB" b="1" dirty="0" smtClean="0"/>
              <a:t>./test.sh 1 2 3 </a:t>
            </a:r>
            <a:r>
              <a:rPr lang="en-GB" dirty="0" smtClean="0"/>
              <a:t>show?</a:t>
            </a:r>
            <a:endParaRPr lang="en-GB" dirty="0"/>
          </a:p>
        </p:txBody>
      </p:sp>
      <p:sp>
        <p:nvSpPr>
          <p:cNvPr id="14" name="TextBox 13"/>
          <p:cNvSpPr txBox="1"/>
          <p:nvPr/>
        </p:nvSpPr>
        <p:spPr>
          <a:xfrm>
            <a:off x="304800" y="5421868"/>
            <a:ext cx="8610600" cy="369332"/>
          </a:xfrm>
          <a:prstGeom prst="rect">
            <a:avLst/>
          </a:prstGeom>
          <a:noFill/>
        </p:spPr>
        <p:txBody>
          <a:bodyPr wrap="square" rtlCol="0">
            <a:spAutoFit/>
          </a:bodyPr>
          <a:lstStyle/>
          <a:p>
            <a:r>
              <a:rPr lang="en-GB" dirty="0" smtClean="0"/>
              <a:t>3) What does this script do?</a:t>
            </a:r>
            <a:endParaRPr lang="en-GB" dirty="0"/>
          </a:p>
        </p:txBody>
      </p:sp>
      <p:sp>
        <p:nvSpPr>
          <p:cNvPr id="15" name="TextBox 14"/>
          <p:cNvSpPr txBox="1"/>
          <p:nvPr/>
        </p:nvSpPr>
        <p:spPr>
          <a:xfrm>
            <a:off x="304800" y="5879068"/>
            <a:ext cx="8610600" cy="369332"/>
          </a:xfrm>
          <a:prstGeom prst="rect">
            <a:avLst/>
          </a:prstGeom>
          <a:noFill/>
        </p:spPr>
        <p:txBody>
          <a:bodyPr wrap="square" rtlCol="0">
            <a:spAutoFit/>
          </a:bodyPr>
          <a:lstStyle/>
          <a:p>
            <a:r>
              <a:rPr lang="en-GB" dirty="0" smtClean="0"/>
              <a:t>4) Write this using a for loop.</a:t>
            </a:r>
            <a:endParaRPr lang="en-GB" dirty="0"/>
          </a:p>
        </p:txBody>
      </p:sp>
      <p:pic>
        <p:nvPicPr>
          <p:cNvPr id="16" name="Picture 15" descr="sum2.sh.gif"/>
          <p:cNvPicPr>
            <a:picLocks noChangeAspect="1"/>
          </p:cNvPicPr>
          <p:nvPr/>
        </p:nvPicPr>
        <p:blipFill>
          <a:blip r:embed="rId5"/>
          <a:stretch>
            <a:fillRect/>
          </a:stretch>
        </p:blipFill>
        <p:spPr>
          <a:xfrm>
            <a:off x="5334000" y="63110"/>
            <a:ext cx="3505200" cy="2451490"/>
          </a:xfrm>
          <a:prstGeom prst="rect">
            <a:avLst/>
          </a:prstGeom>
          <a:ln w="57150">
            <a:solidFill>
              <a:srgbClr val="FF0000"/>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nner.gif"/>
          <p:cNvPicPr>
            <a:picLocks noChangeAspect="1"/>
          </p:cNvPicPr>
          <p:nvPr/>
        </p:nvPicPr>
        <p:blipFill>
          <a:blip r:embed="rId2"/>
          <a:stretch>
            <a:fillRect/>
          </a:stretch>
        </p:blipFill>
        <p:spPr>
          <a:xfrm>
            <a:off x="0" y="6259173"/>
            <a:ext cx="9144000" cy="598827"/>
          </a:xfrm>
          <a:prstGeom prst="rect">
            <a:avLst/>
          </a:prstGeom>
        </p:spPr>
      </p:pic>
      <p:sp>
        <p:nvSpPr>
          <p:cNvPr id="9" name="Text Box 8"/>
          <p:cNvSpPr txBox="1">
            <a:spLocks noChangeArrowheads="1"/>
          </p:cNvSpPr>
          <p:nvPr/>
        </p:nvSpPr>
        <p:spPr bwMode="auto">
          <a:xfrm>
            <a:off x="2484438" y="6356350"/>
            <a:ext cx="6659562" cy="369332"/>
          </a:xfrm>
          <a:prstGeom prst="rect">
            <a:avLst/>
          </a:prstGeom>
          <a:noFill/>
          <a:ln w="9525">
            <a:noFill/>
            <a:miter lim="800000"/>
            <a:headEnd/>
            <a:tailEnd/>
          </a:ln>
          <a:effectLst/>
        </p:spPr>
        <p:txBody>
          <a:bodyPr>
            <a:spAutoFit/>
          </a:bodyPr>
          <a:lstStyle/>
          <a:p>
            <a:pPr algn="ctr">
              <a:spcBef>
                <a:spcPct val="50000"/>
              </a:spcBef>
            </a:pPr>
            <a:r>
              <a:rPr lang="fr-FR" dirty="0" smtClean="0"/>
              <a:t>Practice for the final</a:t>
            </a:r>
            <a:endParaRPr lang="fr-FR" dirty="0"/>
          </a:p>
        </p:txBody>
      </p:sp>
      <p:sp>
        <p:nvSpPr>
          <p:cNvPr id="10" name="TextBox 9"/>
          <p:cNvSpPr txBox="1"/>
          <p:nvPr/>
        </p:nvSpPr>
        <p:spPr>
          <a:xfrm>
            <a:off x="8001000" y="6336268"/>
            <a:ext cx="1143000" cy="369332"/>
          </a:xfrm>
          <a:prstGeom prst="rect">
            <a:avLst/>
          </a:prstGeom>
          <a:noFill/>
        </p:spPr>
        <p:txBody>
          <a:bodyPr wrap="square" rtlCol="0">
            <a:spAutoFit/>
          </a:bodyPr>
          <a:lstStyle/>
          <a:p>
            <a:pPr algn="r"/>
            <a:r>
              <a:rPr lang="fr-CA" dirty="0" smtClean="0"/>
              <a:t>22</a:t>
            </a:r>
            <a:endParaRPr lang="fr-CA" dirty="0"/>
          </a:p>
        </p:txBody>
      </p:sp>
      <p:pic>
        <p:nvPicPr>
          <p:cNvPr id="18" name="Picture 17" descr="min.gif"/>
          <p:cNvPicPr>
            <a:picLocks noChangeAspect="1"/>
          </p:cNvPicPr>
          <p:nvPr/>
        </p:nvPicPr>
        <p:blipFill>
          <a:blip r:embed="rId3"/>
          <a:stretch>
            <a:fillRect/>
          </a:stretch>
        </p:blipFill>
        <p:spPr>
          <a:xfrm>
            <a:off x="2209800" y="49517"/>
            <a:ext cx="5105400" cy="2922283"/>
          </a:xfrm>
          <a:prstGeom prst="rect">
            <a:avLst/>
          </a:prstGeom>
        </p:spPr>
      </p:pic>
      <p:sp>
        <p:nvSpPr>
          <p:cNvPr id="19" name="TextBox 18"/>
          <p:cNvSpPr txBox="1"/>
          <p:nvPr/>
        </p:nvSpPr>
        <p:spPr>
          <a:xfrm>
            <a:off x="0" y="3048000"/>
            <a:ext cx="9144000" cy="646331"/>
          </a:xfrm>
          <a:prstGeom prst="rect">
            <a:avLst/>
          </a:prstGeom>
          <a:noFill/>
        </p:spPr>
        <p:txBody>
          <a:bodyPr wrap="square" rtlCol="0">
            <a:spAutoFit/>
          </a:bodyPr>
          <a:lstStyle/>
          <a:p>
            <a:r>
              <a:rPr lang="en-GB" dirty="0" smtClean="0"/>
              <a:t>1) Assume that you have saved that file as test.sh and made it </a:t>
            </a:r>
            <a:r>
              <a:rPr lang="en-GB" dirty="0" err="1" smtClean="0"/>
              <a:t>runnable</a:t>
            </a:r>
            <a:r>
              <a:rPr lang="en-GB" dirty="0" smtClean="0"/>
              <a:t>. What would you write in the shell to run it on an example of your choice?</a:t>
            </a:r>
            <a:endParaRPr lang="en-GB" dirty="0"/>
          </a:p>
        </p:txBody>
      </p:sp>
      <p:sp>
        <p:nvSpPr>
          <p:cNvPr id="20" name="TextBox 19"/>
          <p:cNvSpPr txBox="1"/>
          <p:nvPr/>
        </p:nvSpPr>
        <p:spPr>
          <a:xfrm>
            <a:off x="0" y="3897868"/>
            <a:ext cx="9144000" cy="369332"/>
          </a:xfrm>
          <a:prstGeom prst="rect">
            <a:avLst/>
          </a:prstGeom>
          <a:noFill/>
        </p:spPr>
        <p:txBody>
          <a:bodyPr wrap="square" rtlCol="0">
            <a:spAutoFit/>
          </a:bodyPr>
          <a:lstStyle/>
          <a:p>
            <a:r>
              <a:rPr lang="en-GB" dirty="0" smtClean="0"/>
              <a:t>2) What does </a:t>
            </a:r>
            <a:r>
              <a:rPr lang="en-GB" b="1" dirty="0" smtClean="0"/>
              <a:t>./test.sh 4 2 1 5 0 6 </a:t>
            </a:r>
            <a:r>
              <a:rPr lang="en-GB" dirty="0" smtClean="0"/>
              <a:t>show?</a:t>
            </a:r>
            <a:endParaRPr lang="en-GB" dirty="0"/>
          </a:p>
        </p:txBody>
      </p:sp>
      <p:sp>
        <p:nvSpPr>
          <p:cNvPr id="21" name="TextBox 20"/>
          <p:cNvSpPr txBox="1"/>
          <p:nvPr/>
        </p:nvSpPr>
        <p:spPr>
          <a:xfrm>
            <a:off x="0" y="4583668"/>
            <a:ext cx="9144000" cy="369332"/>
          </a:xfrm>
          <a:prstGeom prst="rect">
            <a:avLst/>
          </a:prstGeom>
          <a:noFill/>
        </p:spPr>
        <p:txBody>
          <a:bodyPr wrap="square" rtlCol="0">
            <a:spAutoFit/>
          </a:bodyPr>
          <a:lstStyle/>
          <a:p>
            <a:r>
              <a:rPr lang="en-GB" dirty="0" smtClean="0"/>
              <a:t>3) What does this do?</a:t>
            </a:r>
            <a:endParaRPr lang="en-GB" dirty="0"/>
          </a:p>
        </p:txBody>
      </p:sp>
      <p:sp>
        <p:nvSpPr>
          <p:cNvPr id="22" name="TextBox 21"/>
          <p:cNvSpPr txBox="1"/>
          <p:nvPr/>
        </p:nvSpPr>
        <p:spPr>
          <a:xfrm>
            <a:off x="0" y="5726668"/>
            <a:ext cx="9144000" cy="369332"/>
          </a:xfrm>
          <a:prstGeom prst="rect">
            <a:avLst/>
          </a:prstGeom>
          <a:noFill/>
        </p:spPr>
        <p:txBody>
          <a:bodyPr wrap="square" rtlCol="0">
            <a:spAutoFit/>
          </a:bodyPr>
          <a:lstStyle/>
          <a:p>
            <a:r>
              <a:rPr lang="en-GB" dirty="0" smtClean="0"/>
              <a:t>5) Write it using a while loop.</a:t>
            </a:r>
            <a:endParaRPr lang="en-GB" dirty="0"/>
          </a:p>
        </p:txBody>
      </p:sp>
      <p:sp>
        <p:nvSpPr>
          <p:cNvPr id="23" name="TextBox 22"/>
          <p:cNvSpPr txBox="1"/>
          <p:nvPr/>
        </p:nvSpPr>
        <p:spPr>
          <a:xfrm>
            <a:off x="0" y="5181600"/>
            <a:ext cx="9144000" cy="369332"/>
          </a:xfrm>
          <a:prstGeom prst="rect">
            <a:avLst/>
          </a:prstGeom>
          <a:noFill/>
        </p:spPr>
        <p:txBody>
          <a:bodyPr wrap="square" rtlCol="0">
            <a:spAutoFit/>
          </a:bodyPr>
          <a:lstStyle/>
          <a:p>
            <a:r>
              <a:rPr lang="en-GB" dirty="0" smtClean="0"/>
              <a:t>4) Why do we do ${@:2} instead of $@    ?</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nner.gif"/>
          <p:cNvPicPr>
            <a:picLocks noChangeAspect="1"/>
          </p:cNvPicPr>
          <p:nvPr/>
        </p:nvPicPr>
        <p:blipFill>
          <a:blip r:embed="rId2"/>
          <a:stretch>
            <a:fillRect/>
          </a:stretch>
        </p:blipFill>
        <p:spPr>
          <a:xfrm>
            <a:off x="0" y="6259173"/>
            <a:ext cx="9144000" cy="598827"/>
          </a:xfrm>
          <a:prstGeom prst="rect">
            <a:avLst/>
          </a:prstGeom>
        </p:spPr>
      </p:pic>
      <p:sp>
        <p:nvSpPr>
          <p:cNvPr id="9" name="Text Box 8"/>
          <p:cNvSpPr txBox="1">
            <a:spLocks noChangeArrowheads="1"/>
          </p:cNvSpPr>
          <p:nvPr/>
        </p:nvSpPr>
        <p:spPr bwMode="auto">
          <a:xfrm>
            <a:off x="2484438" y="6356350"/>
            <a:ext cx="6659562" cy="369332"/>
          </a:xfrm>
          <a:prstGeom prst="rect">
            <a:avLst/>
          </a:prstGeom>
          <a:noFill/>
          <a:ln w="9525">
            <a:noFill/>
            <a:miter lim="800000"/>
            <a:headEnd/>
            <a:tailEnd/>
          </a:ln>
          <a:effectLst/>
        </p:spPr>
        <p:txBody>
          <a:bodyPr>
            <a:spAutoFit/>
          </a:bodyPr>
          <a:lstStyle/>
          <a:p>
            <a:pPr algn="ctr">
              <a:spcBef>
                <a:spcPct val="50000"/>
              </a:spcBef>
            </a:pPr>
            <a:r>
              <a:rPr lang="fr-FR" dirty="0" smtClean="0"/>
              <a:t>Practice for the final</a:t>
            </a:r>
            <a:endParaRPr lang="fr-FR" dirty="0"/>
          </a:p>
        </p:txBody>
      </p:sp>
      <p:sp>
        <p:nvSpPr>
          <p:cNvPr id="10" name="TextBox 9"/>
          <p:cNvSpPr txBox="1"/>
          <p:nvPr/>
        </p:nvSpPr>
        <p:spPr>
          <a:xfrm>
            <a:off x="8001000" y="6336268"/>
            <a:ext cx="1143000" cy="369332"/>
          </a:xfrm>
          <a:prstGeom prst="rect">
            <a:avLst/>
          </a:prstGeom>
          <a:noFill/>
        </p:spPr>
        <p:txBody>
          <a:bodyPr wrap="square" rtlCol="0">
            <a:spAutoFit/>
          </a:bodyPr>
          <a:lstStyle/>
          <a:p>
            <a:pPr algn="r"/>
            <a:r>
              <a:rPr lang="fr-CA" dirty="0" smtClean="0"/>
              <a:t>23</a:t>
            </a:r>
            <a:endParaRPr lang="fr-CA" dirty="0"/>
          </a:p>
        </p:txBody>
      </p:sp>
      <p:sp>
        <p:nvSpPr>
          <p:cNvPr id="12" name="TextBox 11"/>
          <p:cNvSpPr txBox="1"/>
          <p:nvPr/>
        </p:nvSpPr>
        <p:spPr>
          <a:xfrm>
            <a:off x="0" y="533400"/>
            <a:ext cx="9144000" cy="369332"/>
          </a:xfrm>
          <a:prstGeom prst="rect">
            <a:avLst/>
          </a:prstGeom>
          <a:noFill/>
        </p:spPr>
        <p:txBody>
          <a:bodyPr wrap="square" rtlCol="0">
            <a:spAutoFit/>
          </a:bodyPr>
          <a:lstStyle/>
          <a:p>
            <a:r>
              <a:rPr lang="en-GB" dirty="0" smtClean="0"/>
              <a:t>1) Write a for loop that creates folders 1, 3, 5, ..., 17 and makes an empty </a:t>
            </a:r>
            <a:r>
              <a:rPr lang="en-GB" dirty="0" err="1" smtClean="0"/>
              <a:t>ToDoFile</a:t>
            </a:r>
            <a:r>
              <a:rPr lang="en-GB" dirty="0" smtClean="0"/>
              <a:t> in each one.</a:t>
            </a:r>
            <a:endParaRPr lang="en-GB" dirty="0"/>
          </a:p>
        </p:txBody>
      </p:sp>
      <p:sp>
        <p:nvSpPr>
          <p:cNvPr id="13" name="TextBox 12"/>
          <p:cNvSpPr txBox="1"/>
          <p:nvPr/>
        </p:nvSpPr>
        <p:spPr>
          <a:xfrm>
            <a:off x="0" y="1230868"/>
            <a:ext cx="9144000" cy="369332"/>
          </a:xfrm>
          <a:prstGeom prst="rect">
            <a:avLst/>
          </a:prstGeom>
          <a:noFill/>
        </p:spPr>
        <p:txBody>
          <a:bodyPr wrap="square" rtlCol="0">
            <a:spAutoFit/>
          </a:bodyPr>
          <a:lstStyle/>
          <a:p>
            <a:r>
              <a:rPr lang="en-GB" dirty="0" smtClean="0"/>
              <a:t>2) Do the same using a while loop.</a:t>
            </a:r>
            <a:endParaRPr lang="en-GB" dirty="0"/>
          </a:p>
        </p:txBody>
      </p:sp>
      <p:sp>
        <p:nvSpPr>
          <p:cNvPr id="14" name="TextBox 13"/>
          <p:cNvSpPr txBox="1"/>
          <p:nvPr/>
        </p:nvSpPr>
        <p:spPr>
          <a:xfrm>
            <a:off x="0" y="2373868"/>
            <a:ext cx="9144000" cy="1200329"/>
          </a:xfrm>
          <a:prstGeom prst="rect">
            <a:avLst/>
          </a:prstGeom>
          <a:noFill/>
        </p:spPr>
        <p:txBody>
          <a:bodyPr wrap="square" rtlCol="0">
            <a:spAutoFit/>
          </a:bodyPr>
          <a:lstStyle/>
          <a:p>
            <a:r>
              <a:rPr lang="en-GB" dirty="0" smtClean="0"/>
              <a:t>3a) Write a script keepMakingFolders.sh. The first time you call it, it creates a folder phil1 and saves in a file that its current folder number is 1. Next time you call it, it reads that file to know what folder it was at, and continues from that. So the second time it makes phil2, third time it makes phil3, etc.</a:t>
            </a:r>
            <a:endParaRPr lang="en-GB" dirty="0"/>
          </a:p>
        </p:txBody>
      </p:sp>
      <p:sp>
        <p:nvSpPr>
          <p:cNvPr id="15" name="TextBox 14"/>
          <p:cNvSpPr txBox="1"/>
          <p:nvPr/>
        </p:nvSpPr>
        <p:spPr>
          <a:xfrm>
            <a:off x="0" y="3886200"/>
            <a:ext cx="9144000" cy="646331"/>
          </a:xfrm>
          <a:prstGeom prst="rect">
            <a:avLst/>
          </a:prstGeom>
          <a:noFill/>
        </p:spPr>
        <p:txBody>
          <a:bodyPr wrap="square" rtlCol="0">
            <a:spAutoFit/>
          </a:bodyPr>
          <a:lstStyle/>
          <a:p>
            <a:r>
              <a:rPr lang="en-GB" dirty="0" smtClean="0"/>
              <a:t>3b) Modify keepMakingFolders.sh so that it takes the number of folders as an argument. For example, ./keepMakingFolders.sh 5 should make the next 5 folders.</a:t>
            </a:r>
            <a:endParaRPr lang="en-GB" dirty="0"/>
          </a:p>
        </p:txBody>
      </p:sp>
      <p:sp>
        <p:nvSpPr>
          <p:cNvPr id="16" name="TextBox 15"/>
          <p:cNvSpPr txBox="1"/>
          <p:nvPr/>
        </p:nvSpPr>
        <p:spPr>
          <a:xfrm>
            <a:off x="0" y="4916269"/>
            <a:ext cx="9144000" cy="646331"/>
          </a:xfrm>
          <a:prstGeom prst="rect">
            <a:avLst/>
          </a:prstGeom>
          <a:noFill/>
        </p:spPr>
        <p:txBody>
          <a:bodyPr wrap="square" rtlCol="0">
            <a:spAutoFit/>
          </a:bodyPr>
          <a:lstStyle/>
          <a:p>
            <a:r>
              <a:rPr lang="en-GB" dirty="0" smtClean="0"/>
              <a:t>3c) Modify the version from 3b so that after creating the folders it also asks you whether you want the next batch. If you say Yes, yes, Y or y then it creates them. </a:t>
            </a:r>
            <a:endParaRPr lang="en-GB" dirty="0"/>
          </a:p>
        </p:txBody>
      </p:sp>
      <p:cxnSp>
        <p:nvCxnSpPr>
          <p:cNvPr id="25" name="Straight Connector 24"/>
          <p:cNvCxnSpPr/>
          <p:nvPr/>
        </p:nvCxnSpPr>
        <p:spPr>
          <a:xfrm>
            <a:off x="1752600" y="1981200"/>
            <a:ext cx="5638800" cy="1588"/>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nner.gif"/>
          <p:cNvPicPr>
            <a:picLocks noChangeAspect="1"/>
          </p:cNvPicPr>
          <p:nvPr/>
        </p:nvPicPr>
        <p:blipFill>
          <a:blip r:embed="rId2"/>
          <a:stretch>
            <a:fillRect/>
          </a:stretch>
        </p:blipFill>
        <p:spPr>
          <a:xfrm>
            <a:off x="0" y="6259173"/>
            <a:ext cx="9144000" cy="598827"/>
          </a:xfrm>
          <a:prstGeom prst="rect">
            <a:avLst/>
          </a:prstGeom>
        </p:spPr>
      </p:pic>
      <p:sp>
        <p:nvSpPr>
          <p:cNvPr id="9" name="Text Box 8"/>
          <p:cNvSpPr txBox="1">
            <a:spLocks noChangeArrowheads="1"/>
          </p:cNvSpPr>
          <p:nvPr/>
        </p:nvSpPr>
        <p:spPr bwMode="auto">
          <a:xfrm>
            <a:off x="2484438" y="6356350"/>
            <a:ext cx="6659562" cy="369332"/>
          </a:xfrm>
          <a:prstGeom prst="rect">
            <a:avLst/>
          </a:prstGeom>
          <a:noFill/>
          <a:ln w="9525">
            <a:noFill/>
            <a:miter lim="800000"/>
            <a:headEnd/>
            <a:tailEnd/>
          </a:ln>
          <a:effectLst/>
        </p:spPr>
        <p:txBody>
          <a:bodyPr>
            <a:spAutoFit/>
          </a:bodyPr>
          <a:lstStyle/>
          <a:p>
            <a:pPr algn="ctr">
              <a:spcBef>
                <a:spcPct val="50000"/>
              </a:spcBef>
            </a:pPr>
            <a:r>
              <a:rPr lang="fr-FR" dirty="0" smtClean="0"/>
              <a:t>Practice for the final</a:t>
            </a:r>
            <a:endParaRPr lang="fr-FR" dirty="0"/>
          </a:p>
        </p:txBody>
      </p:sp>
      <p:sp>
        <p:nvSpPr>
          <p:cNvPr id="10" name="TextBox 9"/>
          <p:cNvSpPr txBox="1"/>
          <p:nvPr/>
        </p:nvSpPr>
        <p:spPr>
          <a:xfrm>
            <a:off x="8001000" y="6336268"/>
            <a:ext cx="1143000" cy="369332"/>
          </a:xfrm>
          <a:prstGeom prst="rect">
            <a:avLst/>
          </a:prstGeom>
          <a:noFill/>
        </p:spPr>
        <p:txBody>
          <a:bodyPr wrap="square" rtlCol="0">
            <a:spAutoFit/>
          </a:bodyPr>
          <a:lstStyle/>
          <a:p>
            <a:pPr algn="r"/>
            <a:r>
              <a:rPr lang="fr-CA" dirty="0" smtClean="0"/>
              <a:t>3</a:t>
            </a:r>
            <a:endParaRPr lang="fr-CA" dirty="0"/>
          </a:p>
        </p:txBody>
      </p:sp>
      <p:sp>
        <p:nvSpPr>
          <p:cNvPr id="16" name="TextBox 15"/>
          <p:cNvSpPr txBox="1"/>
          <p:nvPr/>
        </p:nvSpPr>
        <p:spPr>
          <a:xfrm>
            <a:off x="152400" y="381000"/>
            <a:ext cx="8686800" cy="46166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GB" sz="2400" dirty="0" smtClean="0"/>
              <a:t>What command do I use in a script to catch a signal?</a:t>
            </a:r>
            <a:endParaRPr lang="en-GB" sz="2400" dirty="0"/>
          </a:p>
        </p:txBody>
      </p:sp>
      <p:sp>
        <p:nvSpPr>
          <p:cNvPr id="17" name="TextBox 16"/>
          <p:cNvSpPr txBox="1"/>
          <p:nvPr/>
        </p:nvSpPr>
        <p:spPr>
          <a:xfrm>
            <a:off x="152400" y="1676400"/>
            <a:ext cx="8686800" cy="83099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GB" sz="2400" dirty="0" smtClean="0"/>
              <a:t>Using trap, I can catch any signal and avoid having the program closed because of it. </a:t>
            </a:r>
            <a:r>
              <a:rPr lang="en-GB" sz="2400" i="1" dirty="0" smtClean="0"/>
              <a:t>True or False?</a:t>
            </a:r>
            <a:endParaRPr lang="en-GB" sz="2400" dirty="0"/>
          </a:p>
        </p:txBody>
      </p:sp>
      <p:sp>
        <p:nvSpPr>
          <p:cNvPr id="18" name="TextBox 17"/>
          <p:cNvSpPr txBox="1"/>
          <p:nvPr/>
        </p:nvSpPr>
        <p:spPr>
          <a:xfrm>
            <a:off x="4191000" y="909935"/>
            <a:ext cx="914400" cy="461665"/>
          </a:xfrm>
          <a:prstGeom prst="rect">
            <a:avLst/>
          </a:prstGeom>
          <a:noFill/>
        </p:spPr>
        <p:txBody>
          <a:bodyPr wrap="square" rtlCol="0">
            <a:spAutoFit/>
          </a:bodyPr>
          <a:lstStyle/>
          <a:p>
            <a:r>
              <a:rPr lang="en-GB" sz="2400" b="1" dirty="0" smtClean="0"/>
              <a:t>trap</a:t>
            </a:r>
            <a:endParaRPr lang="en-GB" sz="2400" b="1" dirty="0"/>
          </a:p>
        </p:txBody>
      </p:sp>
      <p:sp>
        <p:nvSpPr>
          <p:cNvPr id="20" name="TextBox 19"/>
          <p:cNvSpPr txBox="1"/>
          <p:nvPr/>
        </p:nvSpPr>
        <p:spPr>
          <a:xfrm>
            <a:off x="4114800" y="2662535"/>
            <a:ext cx="914400" cy="461665"/>
          </a:xfrm>
          <a:prstGeom prst="rect">
            <a:avLst/>
          </a:prstGeom>
          <a:noFill/>
        </p:spPr>
        <p:txBody>
          <a:bodyPr wrap="square" rtlCol="0">
            <a:spAutoFit/>
          </a:bodyPr>
          <a:lstStyle/>
          <a:p>
            <a:r>
              <a:rPr lang="en-GB" sz="2400" b="1" dirty="0" smtClean="0"/>
              <a:t>False</a:t>
            </a:r>
            <a:endParaRPr lang="en-GB" sz="2400" b="1" dirty="0"/>
          </a:p>
        </p:txBody>
      </p:sp>
      <p:sp>
        <p:nvSpPr>
          <p:cNvPr id="21" name="TextBox 20"/>
          <p:cNvSpPr txBox="1"/>
          <p:nvPr/>
        </p:nvSpPr>
        <p:spPr>
          <a:xfrm>
            <a:off x="152400" y="3348335"/>
            <a:ext cx="8686800" cy="46166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GB" sz="2400" dirty="0" smtClean="0"/>
              <a:t>What can’t be trapped?</a:t>
            </a:r>
            <a:endParaRPr lang="en-GB" sz="2400" dirty="0"/>
          </a:p>
        </p:txBody>
      </p:sp>
      <p:sp>
        <p:nvSpPr>
          <p:cNvPr id="22" name="TextBox 21"/>
          <p:cNvSpPr txBox="1"/>
          <p:nvPr/>
        </p:nvSpPr>
        <p:spPr>
          <a:xfrm>
            <a:off x="3124200" y="3957935"/>
            <a:ext cx="3733800" cy="461665"/>
          </a:xfrm>
          <a:prstGeom prst="rect">
            <a:avLst/>
          </a:prstGeom>
          <a:noFill/>
        </p:spPr>
        <p:txBody>
          <a:bodyPr wrap="square" rtlCol="0">
            <a:spAutoFit/>
          </a:bodyPr>
          <a:lstStyle/>
          <a:p>
            <a:r>
              <a:rPr lang="en-GB" sz="2400" b="1" dirty="0" smtClean="0"/>
              <a:t>SIGKILL and SIGST</a:t>
            </a:r>
            <a:r>
              <a:rPr lang="en-GB" sz="2400" b="1" u="sng" dirty="0" smtClean="0">
                <a:solidFill>
                  <a:srgbClr val="FF0000"/>
                </a:solidFill>
              </a:rPr>
              <a:t>O</a:t>
            </a:r>
            <a:r>
              <a:rPr lang="en-GB" sz="2400" b="1" dirty="0" smtClean="0"/>
              <a:t>P</a:t>
            </a:r>
            <a:endParaRPr lang="en-GB" sz="2400" b="1" dirty="0"/>
          </a:p>
        </p:txBody>
      </p:sp>
      <p:sp>
        <p:nvSpPr>
          <p:cNvPr id="23" name="TextBox 22"/>
          <p:cNvSpPr txBox="1"/>
          <p:nvPr/>
        </p:nvSpPr>
        <p:spPr>
          <a:xfrm>
            <a:off x="152400" y="4643735"/>
            <a:ext cx="8686800" cy="46166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GB" sz="2400" dirty="0" smtClean="0"/>
              <a:t>Using the command kill serves to kill any program.</a:t>
            </a:r>
            <a:endParaRPr lang="en-GB" sz="2400" dirty="0"/>
          </a:p>
        </p:txBody>
      </p:sp>
      <p:sp>
        <p:nvSpPr>
          <p:cNvPr id="24" name="TextBox 23"/>
          <p:cNvSpPr txBox="1"/>
          <p:nvPr/>
        </p:nvSpPr>
        <p:spPr>
          <a:xfrm>
            <a:off x="2133600" y="5265003"/>
            <a:ext cx="4953000" cy="830997"/>
          </a:xfrm>
          <a:prstGeom prst="rect">
            <a:avLst/>
          </a:prstGeom>
          <a:noFill/>
        </p:spPr>
        <p:txBody>
          <a:bodyPr wrap="square" rtlCol="0">
            <a:spAutoFit/>
          </a:bodyPr>
          <a:lstStyle/>
          <a:p>
            <a:pPr algn="ctr"/>
            <a:r>
              <a:rPr lang="en-GB" sz="2400" b="1" dirty="0" smtClean="0"/>
              <a:t>False – it’s to send a signal. Some can be ‘deadly’ but they don’t have to.</a:t>
            </a:r>
            <a:endParaRPr lang="en-GB"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0" grpId="0"/>
      <p:bldP spid="21" grpId="0" animBg="1"/>
      <p:bldP spid="22" grpId="0"/>
      <p:bldP spid="23" grpId="0" animBg="1"/>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nner.gif"/>
          <p:cNvPicPr>
            <a:picLocks noChangeAspect="1"/>
          </p:cNvPicPr>
          <p:nvPr/>
        </p:nvPicPr>
        <p:blipFill>
          <a:blip r:embed="rId2"/>
          <a:stretch>
            <a:fillRect/>
          </a:stretch>
        </p:blipFill>
        <p:spPr>
          <a:xfrm>
            <a:off x="0" y="6259173"/>
            <a:ext cx="9144000" cy="598827"/>
          </a:xfrm>
          <a:prstGeom prst="rect">
            <a:avLst/>
          </a:prstGeom>
        </p:spPr>
      </p:pic>
      <p:sp>
        <p:nvSpPr>
          <p:cNvPr id="9" name="Text Box 8"/>
          <p:cNvSpPr txBox="1">
            <a:spLocks noChangeArrowheads="1"/>
          </p:cNvSpPr>
          <p:nvPr/>
        </p:nvSpPr>
        <p:spPr bwMode="auto">
          <a:xfrm>
            <a:off x="2484438" y="6356350"/>
            <a:ext cx="6659562" cy="369332"/>
          </a:xfrm>
          <a:prstGeom prst="rect">
            <a:avLst/>
          </a:prstGeom>
          <a:noFill/>
          <a:ln w="9525">
            <a:noFill/>
            <a:miter lim="800000"/>
            <a:headEnd/>
            <a:tailEnd/>
          </a:ln>
          <a:effectLst/>
        </p:spPr>
        <p:txBody>
          <a:bodyPr>
            <a:spAutoFit/>
          </a:bodyPr>
          <a:lstStyle/>
          <a:p>
            <a:pPr algn="ctr">
              <a:spcBef>
                <a:spcPct val="50000"/>
              </a:spcBef>
            </a:pPr>
            <a:r>
              <a:rPr lang="fr-FR" dirty="0" smtClean="0"/>
              <a:t>Practice for the final</a:t>
            </a:r>
            <a:endParaRPr lang="fr-FR" dirty="0"/>
          </a:p>
        </p:txBody>
      </p:sp>
      <p:sp>
        <p:nvSpPr>
          <p:cNvPr id="10" name="TextBox 9"/>
          <p:cNvSpPr txBox="1"/>
          <p:nvPr/>
        </p:nvSpPr>
        <p:spPr>
          <a:xfrm>
            <a:off x="8001000" y="6336268"/>
            <a:ext cx="1143000" cy="369332"/>
          </a:xfrm>
          <a:prstGeom prst="rect">
            <a:avLst/>
          </a:prstGeom>
          <a:noFill/>
        </p:spPr>
        <p:txBody>
          <a:bodyPr wrap="square" rtlCol="0">
            <a:spAutoFit/>
          </a:bodyPr>
          <a:lstStyle/>
          <a:p>
            <a:pPr algn="r"/>
            <a:r>
              <a:rPr lang="fr-CA" dirty="0" smtClean="0"/>
              <a:t>4</a:t>
            </a:r>
            <a:endParaRPr lang="fr-CA" dirty="0"/>
          </a:p>
        </p:txBody>
      </p:sp>
      <p:sp>
        <p:nvSpPr>
          <p:cNvPr id="16" name="TextBox 15"/>
          <p:cNvSpPr txBox="1"/>
          <p:nvPr/>
        </p:nvSpPr>
        <p:spPr>
          <a:xfrm>
            <a:off x="152400" y="381000"/>
            <a:ext cx="8686800" cy="46166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GB" sz="2400" dirty="0" smtClean="0"/>
              <a:t>How can I detach a process so it doesn’t read the shell input?</a:t>
            </a:r>
            <a:endParaRPr lang="en-GB" sz="2400" dirty="0"/>
          </a:p>
        </p:txBody>
      </p:sp>
      <p:sp>
        <p:nvSpPr>
          <p:cNvPr id="17" name="TextBox 16"/>
          <p:cNvSpPr txBox="1"/>
          <p:nvPr/>
        </p:nvSpPr>
        <p:spPr>
          <a:xfrm>
            <a:off x="152400" y="1676400"/>
            <a:ext cx="8686800" cy="83099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GB" sz="2400" dirty="0" smtClean="0"/>
              <a:t>How can I detach a process so it doesn’t read input or doesn’t display output?</a:t>
            </a:r>
            <a:endParaRPr lang="en-GB" sz="2400" dirty="0"/>
          </a:p>
        </p:txBody>
      </p:sp>
      <p:sp>
        <p:nvSpPr>
          <p:cNvPr id="18" name="TextBox 17"/>
          <p:cNvSpPr txBox="1"/>
          <p:nvPr/>
        </p:nvSpPr>
        <p:spPr>
          <a:xfrm>
            <a:off x="4191000" y="909935"/>
            <a:ext cx="914400" cy="461665"/>
          </a:xfrm>
          <a:prstGeom prst="rect">
            <a:avLst/>
          </a:prstGeom>
          <a:noFill/>
        </p:spPr>
        <p:txBody>
          <a:bodyPr wrap="square" rtlCol="0">
            <a:spAutoFit/>
          </a:bodyPr>
          <a:lstStyle/>
          <a:p>
            <a:r>
              <a:rPr lang="en-GB" sz="2400" b="1" dirty="0" smtClean="0"/>
              <a:t>&amp;</a:t>
            </a:r>
            <a:endParaRPr lang="en-GB" sz="2400" b="1" dirty="0"/>
          </a:p>
        </p:txBody>
      </p:sp>
      <p:sp>
        <p:nvSpPr>
          <p:cNvPr id="20" name="TextBox 19"/>
          <p:cNvSpPr txBox="1"/>
          <p:nvPr/>
        </p:nvSpPr>
        <p:spPr>
          <a:xfrm>
            <a:off x="4114800" y="2662535"/>
            <a:ext cx="1295400" cy="461665"/>
          </a:xfrm>
          <a:prstGeom prst="rect">
            <a:avLst/>
          </a:prstGeom>
          <a:noFill/>
        </p:spPr>
        <p:txBody>
          <a:bodyPr wrap="square" rtlCol="0">
            <a:spAutoFit/>
          </a:bodyPr>
          <a:lstStyle/>
          <a:p>
            <a:r>
              <a:rPr lang="en-GB" sz="2400" b="1" dirty="0" err="1" smtClean="0"/>
              <a:t>nohup</a:t>
            </a:r>
            <a:endParaRPr lang="en-GB" sz="2400" b="1" dirty="0"/>
          </a:p>
        </p:txBody>
      </p:sp>
      <p:sp>
        <p:nvSpPr>
          <p:cNvPr id="21" name="TextBox 20"/>
          <p:cNvSpPr txBox="1"/>
          <p:nvPr/>
        </p:nvSpPr>
        <p:spPr>
          <a:xfrm>
            <a:off x="152400" y="3348335"/>
            <a:ext cx="8686800" cy="46166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GB" sz="2400" dirty="0" smtClean="0"/>
              <a:t>How do you use </a:t>
            </a:r>
            <a:r>
              <a:rPr lang="en-GB" sz="2400" dirty="0" err="1" smtClean="0"/>
              <a:t>crontab</a:t>
            </a:r>
            <a:r>
              <a:rPr lang="en-GB" sz="2400" dirty="0" smtClean="0"/>
              <a:t>?</a:t>
            </a:r>
            <a:endParaRPr lang="en-GB" sz="2400" dirty="0"/>
          </a:p>
        </p:txBody>
      </p:sp>
      <p:sp>
        <p:nvSpPr>
          <p:cNvPr id="22" name="TextBox 21"/>
          <p:cNvSpPr txBox="1"/>
          <p:nvPr/>
        </p:nvSpPr>
        <p:spPr>
          <a:xfrm>
            <a:off x="0" y="3957935"/>
            <a:ext cx="9144000" cy="461665"/>
          </a:xfrm>
          <a:prstGeom prst="rect">
            <a:avLst/>
          </a:prstGeom>
          <a:noFill/>
        </p:spPr>
        <p:txBody>
          <a:bodyPr wrap="square" rtlCol="0">
            <a:spAutoFit/>
          </a:bodyPr>
          <a:lstStyle/>
          <a:p>
            <a:pPr algn="ctr"/>
            <a:r>
              <a:rPr lang="en-GB" sz="2400" b="1" dirty="0" smtClean="0"/>
              <a:t>Use </a:t>
            </a:r>
            <a:r>
              <a:rPr lang="en-GB" sz="2400" b="1" dirty="0" err="1" smtClean="0"/>
              <a:t>crontab</a:t>
            </a:r>
            <a:r>
              <a:rPr lang="en-GB" sz="2400" b="1" dirty="0" smtClean="0"/>
              <a:t> –e to edit the control file, where each line goes as:</a:t>
            </a:r>
            <a:endParaRPr lang="en-GB" sz="2400" b="1" dirty="0"/>
          </a:p>
        </p:txBody>
      </p:sp>
      <p:sp>
        <p:nvSpPr>
          <p:cNvPr id="23" name="TextBox 22"/>
          <p:cNvSpPr txBox="1"/>
          <p:nvPr/>
        </p:nvSpPr>
        <p:spPr>
          <a:xfrm>
            <a:off x="152400" y="5105400"/>
            <a:ext cx="8686800" cy="46166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GB" sz="2400" dirty="0" smtClean="0"/>
              <a:t>What’s </a:t>
            </a:r>
            <a:r>
              <a:rPr lang="en-GB" sz="2400" i="1" dirty="0" smtClean="0"/>
              <a:t>batch</a:t>
            </a:r>
            <a:r>
              <a:rPr lang="en-GB" sz="2400" dirty="0" smtClean="0"/>
              <a:t> for?</a:t>
            </a:r>
            <a:endParaRPr lang="en-GB" sz="2400" dirty="0"/>
          </a:p>
        </p:txBody>
      </p:sp>
      <p:sp>
        <p:nvSpPr>
          <p:cNvPr id="24" name="TextBox 23"/>
          <p:cNvSpPr txBox="1"/>
          <p:nvPr/>
        </p:nvSpPr>
        <p:spPr>
          <a:xfrm>
            <a:off x="2133600" y="5710535"/>
            <a:ext cx="4953000" cy="461665"/>
          </a:xfrm>
          <a:prstGeom prst="rect">
            <a:avLst/>
          </a:prstGeom>
          <a:noFill/>
        </p:spPr>
        <p:txBody>
          <a:bodyPr wrap="square" rtlCol="0">
            <a:spAutoFit/>
          </a:bodyPr>
          <a:lstStyle/>
          <a:p>
            <a:pPr algn="ctr"/>
            <a:r>
              <a:rPr lang="en-GB" sz="2400" b="1" dirty="0" smtClean="0"/>
              <a:t>Run a process when the load is low.</a:t>
            </a:r>
            <a:endParaRPr lang="en-GB" sz="2400" b="1" dirty="0"/>
          </a:p>
        </p:txBody>
      </p:sp>
      <p:sp>
        <p:nvSpPr>
          <p:cNvPr id="13" name="TextBox 12"/>
          <p:cNvSpPr txBox="1"/>
          <p:nvPr/>
        </p:nvSpPr>
        <p:spPr>
          <a:xfrm>
            <a:off x="838200" y="4495800"/>
            <a:ext cx="71628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GB" dirty="0" smtClean="0"/>
              <a:t>Minute	Hour	Day	Month	Weekday		Command</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0" grpId="0"/>
      <p:bldP spid="21" grpId="0" animBg="1"/>
      <p:bldP spid="22" grpId="0"/>
      <p:bldP spid="23" grpId="0" animBg="1"/>
      <p:bldP spid="24" grpId="0"/>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nner.gif"/>
          <p:cNvPicPr>
            <a:picLocks noChangeAspect="1"/>
          </p:cNvPicPr>
          <p:nvPr/>
        </p:nvPicPr>
        <p:blipFill>
          <a:blip r:embed="rId2"/>
          <a:stretch>
            <a:fillRect/>
          </a:stretch>
        </p:blipFill>
        <p:spPr>
          <a:xfrm>
            <a:off x="0" y="6259173"/>
            <a:ext cx="9144000" cy="598827"/>
          </a:xfrm>
          <a:prstGeom prst="rect">
            <a:avLst/>
          </a:prstGeom>
        </p:spPr>
      </p:pic>
      <p:sp>
        <p:nvSpPr>
          <p:cNvPr id="9" name="Text Box 8"/>
          <p:cNvSpPr txBox="1">
            <a:spLocks noChangeArrowheads="1"/>
          </p:cNvSpPr>
          <p:nvPr/>
        </p:nvSpPr>
        <p:spPr bwMode="auto">
          <a:xfrm>
            <a:off x="2484438" y="6356350"/>
            <a:ext cx="6659562" cy="369332"/>
          </a:xfrm>
          <a:prstGeom prst="rect">
            <a:avLst/>
          </a:prstGeom>
          <a:noFill/>
          <a:ln w="9525">
            <a:noFill/>
            <a:miter lim="800000"/>
            <a:headEnd/>
            <a:tailEnd/>
          </a:ln>
          <a:effectLst/>
        </p:spPr>
        <p:txBody>
          <a:bodyPr>
            <a:spAutoFit/>
          </a:bodyPr>
          <a:lstStyle/>
          <a:p>
            <a:pPr algn="ctr">
              <a:spcBef>
                <a:spcPct val="50000"/>
              </a:spcBef>
            </a:pPr>
            <a:r>
              <a:rPr lang="fr-FR" dirty="0" smtClean="0"/>
              <a:t>Practice for the final</a:t>
            </a:r>
            <a:endParaRPr lang="fr-FR" dirty="0"/>
          </a:p>
        </p:txBody>
      </p:sp>
      <p:sp>
        <p:nvSpPr>
          <p:cNvPr id="10" name="TextBox 9"/>
          <p:cNvSpPr txBox="1"/>
          <p:nvPr/>
        </p:nvSpPr>
        <p:spPr>
          <a:xfrm>
            <a:off x="8001000" y="6336268"/>
            <a:ext cx="1143000" cy="369332"/>
          </a:xfrm>
          <a:prstGeom prst="rect">
            <a:avLst/>
          </a:prstGeom>
          <a:noFill/>
        </p:spPr>
        <p:txBody>
          <a:bodyPr wrap="square" rtlCol="0">
            <a:spAutoFit/>
          </a:bodyPr>
          <a:lstStyle/>
          <a:p>
            <a:pPr algn="r"/>
            <a:r>
              <a:rPr lang="fr-CA" dirty="0" smtClean="0"/>
              <a:t>5</a:t>
            </a:r>
            <a:endParaRPr lang="fr-CA" dirty="0"/>
          </a:p>
        </p:txBody>
      </p:sp>
      <p:sp>
        <p:nvSpPr>
          <p:cNvPr id="6" name="TextBox 5"/>
          <p:cNvSpPr txBox="1"/>
          <p:nvPr/>
        </p:nvSpPr>
        <p:spPr>
          <a:xfrm>
            <a:off x="0" y="217944"/>
            <a:ext cx="9144000" cy="2677656"/>
          </a:xfrm>
          <a:prstGeom prst="rect">
            <a:avLst/>
          </a:prstGeom>
          <a:noFill/>
        </p:spPr>
        <p:txBody>
          <a:bodyPr wrap="square" rtlCol="0">
            <a:spAutoFit/>
          </a:bodyPr>
          <a:lstStyle/>
          <a:p>
            <a:pPr algn="just"/>
            <a:r>
              <a:rPr lang="en-GB" sz="2400" dirty="0" smtClean="0"/>
              <a:t>John is trying to cut on his British diet for the week. On Monday, at tea time, the computer should show tell him "you're allowed 5 cups of tea". The next day, same time, he would be allowed 4 cups; then 3 cups the next day, etc. When he can't drink tea, the computer shows the message "No tea today". Write a script diet.sh that schedules all these messages to be displayed.</a:t>
            </a:r>
          </a:p>
          <a:p>
            <a:pPr algn="just"/>
            <a:endParaRPr lang="en-GB" sz="2400" dirty="0"/>
          </a:p>
        </p:txBody>
      </p:sp>
      <p:pic>
        <p:nvPicPr>
          <p:cNvPr id="8" name="Picture 7" descr="scone-afternoon-tea-break-20101366.jpg"/>
          <p:cNvPicPr>
            <a:picLocks noChangeAspect="1"/>
          </p:cNvPicPr>
          <p:nvPr/>
        </p:nvPicPr>
        <p:blipFill>
          <a:blip r:embed="rId3"/>
          <a:srcRect b="10112"/>
          <a:stretch>
            <a:fillRect/>
          </a:stretch>
        </p:blipFill>
        <p:spPr>
          <a:xfrm>
            <a:off x="3886200" y="2209800"/>
            <a:ext cx="5080000" cy="3048000"/>
          </a:xfrm>
          <a:prstGeom prst="rect">
            <a:avLst/>
          </a:prstGeom>
          <a:ln>
            <a:noFill/>
          </a:ln>
          <a:effectLst>
            <a:softEdge rad="112500"/>
          </a:effectLst>
        </p:spPr>
      </p:pic>
      <p:pic>
        <p:nvPicPr>
          <p:cNvPr id="11" name="Picture 10" descr="5.gif"/>
          <p:cNvPicPr>
            <a:picLocks noChangeAspect="1"/>
          </p:cNvPicPr>
          <p:nvPr/>
        </p:nvPicPr>
        <p:blipFill>
          <a:blip r:embed="rId4"/>
          <a:srcRect t="21834" r="35496" b="44687"/>
          <a:stretch>
            <a:fillRect/>
          </a:stretch>
        </p:blipFill>
        <p:spPr>
          <a:xfrm>
            <a:off x="76200" y="4114800"/>
            <a:ext cx="4724400" cy="2061882"/>
          </a:xfrm>
          <a:prstGeom prst="rect">
            <a:avLst/>
          </a:prstGeom>
        </p:spPr>
      </p:pic>
      <p:sp>
        <p:nvSpPr>
          <p:cNvPr id="12" name="TextBox 11"/>
          <p:cNvSpPr txBox="1"/>
          <p:nvPr/>
        </p:nvSpPr>
        <p:spPr>
          <a:xfrm>
            <a:off x="304800" y="3505200"/>
            <a:ext cx="3276600" cy="369332"/>
          </a:xfrm>
          <a:prstGeom prst="rect">
            <a:avLst/>
          </a:prstGeom>
          <a:noFill/>
        </p:spPr>
        <p:txBody>
          <a:bodyPr wrap="square" rtlCol="0">
            <a:spAutoFit/>
          </a:bodyPr>
          <a:lstStyle/>
          <a:p>
            <a:r>
              <a:rPr lang="en-US" b="1" dirty="0" smtClean="0">
                <a:solidFill>
                  <a:srgbClr val="000000"/>
                </a:solidFill>
                <a:latin typeface="Courier New" pitchFamily="49" charset="0"/>
              </a:rPr>
              <a:t>now + 5 minutes</a:t>
            </a:r>
            <a:endParaRPr lang="en-GB" dirty="0"/>
          </a:p>
        </p:txBody>
      </p:sp>
      <p:cxnSp>
        <p:nvCxnSpPr>
          <p:cNvPr id="15" name="Straight Arrow Connector 14"/>
          <p:cNvCxnSpPr/>
          <p:nvPr/>
        </p:nvCxnSpPr>
        <p:spPr>
          <a:xfrm rot="16200000" flipH="1">
            <a:off x="2247900" y="3848100"/>
            <a:ext cx="381000"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GITS1.jpg"/>
          <p:cNvPicPr>
            <a:picLocks noChangeAspect="1"/>
          </p:cNvPicPr>
          <p:nvPr/>
        </p:nvPicPr>
        <p:blipFill>
          <a:blip r:embed="rId2"/>
          <a:stretch>
            <a:fillRect/>
          </a:stretch>
        </p:blipFill>
        <p:spPr>
          <a:xfrm>
            <a:off x="0" y="0"/>
            <a:ext cx="9416278" cy="6324600"/>
          </a:xfrm>
          <a:prstGeom prst="rect">
            <a:avLst/>
          </a:prstGeom>
        </p:spPr>
      </p:pic>
      <p:pic>
        <p:nvPicPr>
          <p:cNvPr id="7" name="Picture 6" descr="banner.gif"/>
          <p:cNvPicPr>
            <a:picLocks noChangeAspect="1"/>
          </p:cNvPicPr>
          <p:nvPr/>
        </p:nvPicPr>
        <p:blipFill>
          <a:blip r:embed="rId3"/>
          <a:stretch>
            <a:fillRect/>
          </a:stretch>
        </p:blipFill>
        <p:spPr>
          <a:xfrm>
            <a:off x="0" y="6259173"/>
            <a:ext cx="9144000" cy="598827"/>
          </a:xfrm>
          <a:prstGeom prst="rect">
            <a:avLst/>
          </a:prstGeom>
        </p:spPr>
      </p:pic>
      <p:sp>
        <p:nvSpPr>
          <p:cNvPr id="9" name="Text Box 8"/>
          <p:cNvSpPr txBox="1">
            <a:spLocks noChangeArrowheads="1"/>
          </p:cNvSpPr>
          <p:nvPr/>
        </p:nvSpPr>
        <p:spPr bwMode="auto">
          <a:xfrm>
            <a:off x="2484438" y="6356350"/>
            <a:ext cx="6659562" cy="369332"/>
          </a:xfrm>
          <a:prstGeom prst="rect">
            <a:avLst/>
          </a:prstGeom>
          <a:noFill/>
          <a:ln w="9525">
            <a:noFill/>
            <a:miter lim="800000"/>
            <a:headEnd/>
            <a:tailEnd/>
          </a:ln>
          <a:effectLst/>
        </p:spPr>
        <p:txBody>
          <a:bodyPr>
            <a:spAutoFit/>
          </a:bodyPr>
          <a:lstStyle/>
          <a:p>
            <a:pPr algn="ctr">
              <a:spcBef>
                <a:spcPct val="50000"/>
              </a:spcBef>
            </a:pPr>
            <a:r>
              <a:rPr lang="fr-FR" dirty="0" smtClean="0"/>
              <a:t>Practice for the final</a:t>
            </a:r>
            <a:endParaRPr lang="fr-FR" dirty="0"/>
          </a:p>
        </p:txBody>
      </p:sp>
      <p:sp>
        <p:nvSpPr>
          <p:cNvPr id="10" name="TextBox 9"/>
          <p:cNvSpPr txBox="1"/>
          <p:nvPr/>
        </p:nvSpPr>
        <p:spPr>
          <a:xfrm>
            <a:off x="8001000" y="6336268"/>
            <a:ext cx="1143000" cy="369332"/>
          </a:xfrm>
          <a:prstGeom prst="rect">
            <a:avLst/>
          </a:prstGeom>
          <a:noFill/>
        </p:spPr>
        <p:txBody>
          <a:bodyPr wrap="square" rtlCol="0">
            <a:spAutoFit/>
          </a:bodyPr>
          <a:lstStyle/>
          <a:p>
            <a:pPr algn="r"/>
            <a:r>
              <a:rPr lang="fr-CA" dirty="0" smtClean="0"/>
              <a:t>6</a:t>
            </a:r>
            <a:endParaRPr lang="fr-CA" dirty="0"/>
          </a:p>
        </p:txBody>
      </p:sp>
      <p:sp>
        <p:nvSpPr>
          <p:cNvPr id="8" name="TextBox 7"/>
          <p:cNvSpPr txBox="1"/>
          <p:nvPr/>
        </p:nvSpPr>
        <p:spPr>
          <a:xfrm>
            <a:off x="0" y="3581400"/>
            <a:ext cx="91440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CA" sz="2400" dirty="0" smtClean="0"/>
              <a:t>Write a script ghost.sh. When the user closes the script (using </a:t>
            </a:r>
            <a:r>
              <a:rPr lang="en-CA" sz="2400" dirty="0" err="1" smtClean="0"/>
              <a:t>Ctrl+C</a:t>
            </a:r>
            <a:r>
              <a:rPr lang="en-CA" sz="2400" dirty="0" smtClean="0"/>
              <a:t>), the script closes but the user will see the message "I am still in your Shell" in the shell 5, 10, and 15 minutes later. </a:t>
            </a:r>
            <a:endParaRPr lang="en-GB" sz="2400" dirty="0"/>
          </a:p>
        </p:txBody>
      </p:sp>
      <p:sp>
        <p:nvSpPr>
          <p:cNvPr id="11" name="TextBox 10"/>
          <p:cNvSpPr txBox="1"/>
          <p:nvPr/>
        </p:nvSpPr>
        <p:spPr>
          <a:xfrm>
            <a:off x="0" y="5715000"/>
            <a:ext cx="9144000" cy="3847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900" dirty="0" smtClean="0"/>
              <a:t>In words (don't write a script!), clearly explain how to get rid of such a "ghost in the shell".</a:t>
            </a:r>
            <a:endParaRPr lang="en-GB" sz="1900" dirty="0"/>
          </a:p>
        </p:txBody>
      </p:sp>
      <p:sp>
        <p:nvSpPr>
          <p:cNvPr id="13" name="TextBox 12"/>
          <p:cNvSpPr txBox="1"/>
          <p:nvPr/>
        </p:nvSpPr>
        <p:spPr>
          <a:xfrm>
            <a:off x="4724400" y="2438400"/>
            <a:ext cx="2133600" cy="954107"/>
          </a:xfrm>
          <a:prstGeom prst="rect">
            <a:avLst/>
          </a:prstGeom>
          <a:noFill/>
        </p:spPr>
        <p:txBody>
          <a:bodyPr wrap="square" rtlCol="0">
            <a:spAutoFit/>
          </a:bodyPr>
          <a:lstStyle/>
          <a:p>
            <a:r>
              <a:rPr lang="en-GB" sz="2800" b="1" dirty="0" err="1" smtClean="0">
                <a:solidFill>
                  <a:srgbClr val="FF0000"/>
                </a:solidFill>
                <a:effectLst>
                  <a:outerShdw blurRad="38100" dist="38100" dir="2700000" algn="tl">
                    <a:srgbClr val="000000">
                      <a:alpha val="43137"/>
                    </a:srgbClr>
                  </a:outerShdw>
                </a:effectLst>
              </a:rPr>
              <a:t>Ctrl+C</a:t>
            </a:r>
            <a:r>
              <a:rPr lang="en-GB" sz="2800" b="1" dirty="0" smtClean="0">
                <a:solidFill>
                  <a:srgbClr val="FF0000"/>
                </a:solidFill>
                <a:effectLst>
                  <a:outerShdw blurRad="38100" dist="38100" dir="2700000" algn="tl">
                    <a:srgbClr val="000000">
                      <a:alpha val="43137"/>
                    </a:srgbClr>
                  </a:outerShdw>
                </a:effectLst>
              </a:rPr>
              <a:t> is a SIGINT, 2</a:t>
            </a:r>
            <a:endParaRPr lang="en-GB" sz="2800"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nner.gif"/>
          <p:cNvPicPr>
            <a:picLocks noChangeAspect="1"/>
          </p:cNvPicPr>
          <p:nvPr/>
        </p:nvPicPr>
        <p:blipFill>
          <a:blip r:embed="rId2"/>
          <a:stretch>
            <a:fillRect/>
          </a:stretch>
        </p:blipFill>
        <p:spPr>
          <a:xfrm>
            <a:off x="0" y="6259173"/>
            <a:ext cx="9144000" cy="598827"/>
          </a:xfrm>
          <a:prstGeom prst="rect">
            <a:avLst/>
          </a:prstGeom>
        </p:spPr>
      </p:pic>
      <p:sp>
        <p:nvSpPr>
          <p:cNvPr id="9" name="Text Box 8"/>
          <p:cNvSpPr txBox="1">
            <a:spLocks noChangeArrowheads="1"/>
          </p:cNvSpPr>
          <p:nvPr/>
        </p:nvSpPr>
        <p:spPr bwMode="auto">
          <a:xfrm>
            <a:off x="2484438" y="6356350"/>
            <a:ext cx="6659562" cy="369332"/>
          </a:xfrm>
          <a:prstGeom prst="rect">
            <a:avLst/>
          </a:prstGeom>
          <a:noFill/>
          <a:ln w="9525">
            <a:noFill/>
            <a:miter lim="800000"/>
            <a:headEnd/>
            <a:tailEnd/>
          </a:ln>
          <a:effectLst/>
        </p:spPr>
        <p:txBody>
          <a:bodyPr>
            <a:spAutoFit/>
          </a:bodyPr>
          <a:lstStyle/>
          <a:p>
            <a:pPr algn="ctr">
              <a:spcBef>
                <a:spcPct val="50000"/>
              </a:spcBef>
            </a:pPr>
            <a:r>
              <a:rPr lang="fr-FR" dirty="0" smtClean="0"/>
              <a:t>Practice for the final</a:t>
            </a:r>
            <a:endParaRPr lang="fr-FR" dirty="0"/>
          </a:p>
        </p:txBody>
      </p:sp>
      <p:sp>
        <p:nvSpPr>
          <p:cNvPr id="10" name="TextBox 9"/>
          <p:cNvSpPr txBox="1"/>
          <p:nvPr/>
        </p:nvSpPr>
        <p:spPr>
          <a:xfrm>
            <a:off x="8001000" y="6336268"/>
            <a:ext cx="1143000" cy="369332"/>
          </a:xfrm>
          <a:prstGeom prst="rect">
            <a:avLst/>
          </a:prstGeom>
          <a:noFill/>
        </p:spPr>
        <p:txBody>
          <a:bodyPr wrap="square" rtlCol="0">
            <a:spAutoFit/>
          </a:bodyPr>
          <a:lstStyle/>
          <a:p>
            <a:pPr algn="r"/>
            <a:r>
              <a:rPr lang="fr-CA" dirty="0" smtClean="0"/>
              <a:t>7</a:t>
            </a:r>
            <a:endParaRPr lang="fr-CA" dirty="0"/>
          </a:p>
        </p:txBody>
      </p:sp>
      <p:sp>
        <p:nvSpPr>
          <p:cNvPr id="14" name="TextBox 13"/>
          <p:cNvSpPr txBox="1"/>
          <p:nvPr/>
        </p:nvSpPr>
        <p:spPr>
          <a:xfrm>
            <a:off x="228600" y="609600"/>
            <a:ext cx="8610600" cy="4524315"/>
          </a:xfrm>
          <a:prstGeom prst="rect">
            <a:avLst/>
          </a:prstGeom>
          <a:noFill/>
        </p:spPr>
        <p:txBody>
          <a:bodyPr wrap="square" rtlCol="0">
            <a:spAutoFit/>
          </a:bodyPr>
          <a:lstStyle/>
          <a:p>
            <a:pPr algn="just"/>
            <a:r>
              <a:rPr lang="en-GB" sz="2400" dirty="0" smtClean="0"/>
              <a:t>John is a system administrator. He works remotely and charges by the hour. The customer doesn't understand John's job. So John takes a few minutes to write a file named </a:t>
            </a:r>
            <a:r>
              <a:rPr lang="en-GB" sz="2400" i="1" dirty="0" err="1" smtClean="0"/>
              <a:t>jobToDo</a:t>
            </a:r>
            <a:r>
              <a:rPr lang="en-GB" sz="2400" dirty="0" smtClean="0"/>
              <a:t>, containing all the lines that he'd normally have to enter in the Shell for his job. Then, he writes a script </a:t>
            </a:r>
            <a:r>
              <a:rPr lang="en-GB" sz="2400" i="1" dirty="0" smtClean="0"/>
              <a:t>doMyJob.sh </a:t>
            </a:r>
            <a:r>
              <a:rPr lang="en-GB" sz="2400" dirty="0" smtClean="0"/>
              <a:t>that schedules all the lines to be run, waiting for 5 minutes between each line. So for example, the first line runs now, 5 </a:t>
            </a:r>
            <a:r>
              <a:rPr lang="en-GB" sz="2400" dirty="0" err="1" smtClean="0"/>
              <a:t>mins</a:t>
            </a:r>
            <a:r>
              <a:rPr lang="en-GB" sz="2400" dirty="0" smtClean="0"/>
              <a:t> later the next line will run, etc. John wants to start the script and go play at the Casino while charging the customer for 5 hours worth of work.</a:t>
            </a:r>
          </a:p>
          <a:p>
            <a:pPr algn="just"/>
            <a:endParaRPr lang="en-GB" sz="2400" dirty="0" smtClean="0"/>
          </a:p>
          <a:p>
            <a:pPr algn="just"/>
            <a:r>
              <a:rPr lang="en-GB" sz="2400" dirty="0" smtClean="0"/>
              <a:t>Write the script </a:t>
            </a:r>
            <a:r>
              <a:rPr lang="en-GB" sz="2400" i="1" dirty="0" smtClean="0"/>
              <a:t>doMyJob.sh</a:t>
            </a:r>
            <a:r>
              <a:rPr lang="en-GB" sz="2400" dirty="0" smtClean="0"/>
              <a:t> to help John enjoy life. To run a line, give it as argument to </a:t>
            </a:r>
            <a:r>
              <a:rPr lang="en-GB" sz="2400" i="1" dirty="0" smtClean="0"/>
              <a:t>exec</a:t>
            </a:r>
            <a:r>
              <a:rPr lang="en-GB" sz="2400" dirty="0" smtClean="0"/>
              <a:t>.</a:t>
            </a:r>
            <a:endParaRPr lang="en-GB"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nner.gif"/>
          <p:cNvPicPr>
            <a:picLocks noChangeAspect="1"/>
          </p:cNvPicPr>
          <p:nvPr/>
        </p:nvPicPr>
        <p:blipFill>
          <a:blip r:embed="rId2"/>
          <a:stretch>
            <a:fillRect/>
          </a:stretch>
        </p:blipFill>
        <p:spPr>
          <a:xfrm>
            <a:off x="0" y="6259173"/>
            <a:ext cx="9144000" cy="598827"/>
          </a:xfrm>
          <a:prstGeom prst="rect">
            <a:avLst/>
          </a:prstGeom>
        </p:spPr>
      </p:pic>
      <p:sp>
        <p:nvSpPr>
          <p:cNvPr id="9" name="Text Box 8"/>
          <p:cNvSpPr txBox="1">
            <a:spLocks noChangeArrowheads="1"/>
          </p:cNvSpPr>
          <p:nvPr/>
        </p:nvSpPr>
        <p:spPr bwMode="auto">
          <a:xfrm>
            <a:off x="2484438" y="6356350"/>
            <a:ext cx="6659562" cy="369332"/>
          </a:xfrm>
          <a:prstGeom prst="rect">
            <a:avLst/>
          </a:prstGeom>
          <a:noFill/>
          <a:ln w="9525">
            <a:noFill/>
            <a:miter lim="800000"/>
            <a:headEnd/>
            <a:tailEnd/>
          </a:ln>
          <a:effectLst/>
        </p:spPr>
        <p:txBody>
          <a:bodyPr>
            <a:spAutoFit/>
          </a:bodyPr>
          <a:lstStyle/>
          <a:p>
            <a:pPr algn="ctr">
              <a:spcBef>
                <a:spcPct val="50000"/>
              </a:spcBef>
            </a:pPr>
            <a:r>
              <a:rPr lang="fr-FR" dirty="0" smtClean="0"/>
              <a:t>Practice for the final</a:t>
            </a:r>
            <a:endParaRPr lang="fr-FR" dirty="0"/>
          </a:p>
        </p:txBody>
      </p:sp>
      <p:sp>
        <p:nvSpPr>
          <p:cNvPr id="10" name="TextBox 9"/>
          <p:cNvSpPr txBox="1"/>
          <p:nvPr/>
        </p:nvSpPr>
        <p:spPr>
          <a:xfrm>
            <a:off x="8001000" y="6336268"/>
            <a:ext cx="1143000" cy="369332"/>
          </a:xfrm>
          <a:prstGeom prst="rect">
            <a:avLst/>
          </a:prstGeom>
          <a:noFill/>
        </p:spPr>
        <p:txBody>
          <a:bodyPr wrap="square" rtlCol="0">
            <a:spAutoFit/>
          </a:bodyPr>
          <a:lstStyle/>
          <a:p>
            <a:pPr algn="r"/>
            <a:r>
              <a:rPr lang="fr-CA" dirty="0" smtClean="0"/>
              <a:t>8</a:t>
            </a:r>
            <a:endParaRPr lang="fr-CA" dirty="0"/>
          </a:p>
        </p:txBody>
      </p:sp>
      <p:sp>
        <p:nvSpPr>
          <p:cNvPr id="25" name="Text Box 4"/>
          <p:cNvSpPr txBox="1">
            <a:spLocks noChangeArrowheads="1"/>
          </p:cNvSpPr>
          <p:nvPr/>
        </p:nvSpPr>
        <p:spPr bwMode="auto">
          <a:xfrm>
            <a:off x="0" y="2589212"/>
            <a:ext cx="9144000" cy="579438"/>
          </a:xfrm>
          <a:prstGeom prst="rect">
            <a:avLst/>
          </a:prstGeom>
          <a:noFill/>
          <a:ln w="9525">
            <a:noFill/>
            <a:miter lim="800000"/>
            <a:headEnd/>
            <a:tailEnd/>
          </a:ln>
          <a:effectLst/>
        </p:spPr>
        <p:txBody>
          <a:bodyPr wrap="square">
            <a:spAutoFit/>
          </a:bodyPr>
          <a:lstStyle/>
          <a:p>
            <a:pPr algn="ctr">
              <a:spcBef>
                <a:spcPct val="50000"/>
              </a:spcBef>
            </a:pPr>
            <a:r>
              <a:rPr lang="fr-FR" sz="3200" b="1" dirty="0" err="1" smtClean="0">
                <a:effectLst>
                  <a:outerShdw blurRad="38100" dist="38100" dir="2700000" algn="tl">
                    <a:srgbClr val="C0C0C0"/>
                  </a:outerShdw>
                </a:effectLst>
              </a:rPr>
              <a:t>Functions</a:t>
            </a:r>
            <a:endParaRPr lang="fr-FR" sz="3200" b="1" dirty="0">
              <a:solidFill>
                <a:srgbClr val="FF0000"/>
              </a:solidFill>
              <a:effectLst>
                <a:outerShdw blurRad="38100" dist="38100" dir="2700000" algn="tl">
                  <a:srgbClr val="C0C0C0"/>
                </a:outerShdw>
              </a:effectLst>
            </a:endParaRPr>
          </a:p>
        </p:txBody>
      </p:sp>
      <p:cxnSp>
        <p:nvCxnSpPr>
          <p:cNvPr id="26" name="Straight Connector 25"/>
          <p:cNvCxnSpPr/>
          <p:nvPr/>
        </p:nvCxnSpPr>
        <p:spPr>
          <a:xfrm>
            <a:off x="533400" y="2513012"/>
            <a:ext cx="4419600" cy="1588"/>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a:off x="4419600" y="3275012"/>
            <a:ext cx="4419600" cy="1588"/>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nner.gif"/>
          <p:cNvPicPr>
            <a:picLocks noChangeAspect="1"/>
          </p:cNvPicPr>
          <p:nvPr/>
        </p:nvPicPr>
        <p:blipFill>
          <a:blip r:embed="rId2"/>
          <a:stretch>
            <a:fillRect/>
          </a:stretch>
        </p:blipFill>
        <p:spPr>
          <a:xfrm>
            <a:off x="0" y="6259173"/>
            <a:ext cx="9144000" cy="598827"/>
          </a:xfrm>
          <a:prstGeom prst="rect">
            <a:avLst/>
          </a:prstGeom>
        </p:spPr>
      </p:pic>
      <p:sp>
        <p:nvSpPr>
          <p:cNvPr id="9" name="Text Box 8"/>
          <p:cNvSpPr txBox="1">
            <a:spLocks noChangeArrowheads="1"/>
          </p:cNvSpPr>
          <p:nvPr/>
        </p:nvSpPr>
        <p:spPr bwMode="auto">
          <a:xfrm>
            <a:off x="2484438" y="6356350"/>
            <a:ext cx="6659562" cy="369332"/>
          </a:xfrm>
          <a:prstGeom prst="rect">
            <a:avLst/>
          </a:prstGeom>
          <a:noFill/>
          <a:ln w="9525">
            <a:noFill/>
            <a:miter lim="800000"/>
            <a:headEnd/>
            <a:tailEnd/>
          </a:ln>
          <a:effectLst/>
        </p:spPr>
        <p:txBody>
          <a:bodyPr>
            <a:spAutoFit/>
          </a:bodyPr>
          <a:lstStyle/>
          <a:p>
            <a:pPr algn="ctr">
              <a:spcBef>
                <a:spcPct val="50000"/>
              </a:spcBef>
            </a:pPr>
            <a:r>
              <a:rPr lang="fr-FR" dirty="0" smtClean="0"/>
              <a:t>Practice for the final</a:t>
            </a:r>
            <a:endParaRPr lang="fr-FR" dirty="0"/>
          </a:p>
        </p:txBody>
      </p:sp>
      <p:sp>
        <p:nvSpPr>
          <p:cNvPr id="10" name="TextBox 9"/>
          <p:cNvSpPr txBox="1"/>
          <p:nvPr/>
        </p:nvSpPr>
        <p:spPr>
          <a:xfrm>
            <a:off x="8001000" y="6336268"/>
            <a:ext cx="1143000" cy="369332"/>
          </a:xfrm>
          <a:prstGeom prst="rect">
            <a:avLst/>
          </a:prstGeom>
          <a:noFill/>
        </p:spPr>
        <p:txBody>
          <a:bodyPr wrap="square" rtlCol="0">
            <a:spAutoFit/>
          </a:bodyPr>
          <a:lstStyle/>
          <a:p>
            <a:pPr algn="r"/>
            <a:r>
              <a:rPr lang="fr-CA" dirty="0" smtClean="0"/>
              <a:t>9</a:t>
            </a:r>
            <a:endParaRPr lang="fr-CA" dirty="0"/>
          </a:p>
        </p:txBody>
      </p:sp>
      <p:sp>
        <p:nvSpPr>
          <p:cNvPr id="16" name="TextBox 15"/>
          <p:cNvSpPr txBox="1"/>
          <p:nvPr/>
        </p:nvSpPr>
        <p:spPr>
          <a:xfrm>
            <a:off x="152400" y="381000"/>
            <a:ext cx="8686800" cy="46166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GB" sz="2400" dirty="0" smtClean="0"/>
              <a:t>What is this:		:(){ :|: &amp; };:</a:t>
            </a:r>
          </a:p>
        </p:txBody>
      </p:sp>
      <p:sp>
        <p:nvSpPr>
          <p:cNvPr id="17" name="TextBox 16"/>
          <p:cNvSpPr txBox="1"/>
          <p:nvPr/>
        </p:nvSpPr>
        <p:spPr>
          <a:xfrm>
            <a:off x="152400" y="1676400"/>
            <a:ext cx="8686800" cy="830997"/>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GB" sz="2400" dirty="0" smtClean="0"/>
              <a:t>If you want to write an empty function that fits on a single line, what should be inside?</a:t>
            </a:r>
            <a:endParaRPr lang="en-GB" sz="2400" dirty="0"/>
          </a:p>
        </p:txBody>
      </p:sp>
      <p:sp>
        <p:nvSpPr>
          <p:cNvPr id="18" name="TextBox 17"/>
          <p:cNvSpPr txBox="1"/>
          <p:nvPr/>
        </p:nvSpPr>
        <p:spPr>
          <a:xfrm>
            <a:off x="0" y="909935"/>
            <a:ext cx="9144000" cy="461665"/>
          </a:xfrm>
          <a:prstGeom prst="rect">
            <a:avLst/>
          </a:prstGeom>
          <a:noFill/>
        </p:spPr>
        <p:txBody>
          <a:bodyPr wrap="square" rtlCol="0">
            <a:spAutoFit/>
          </a:bodyPr>
          <a:lstStyle/>
          <a:p>
            <a:pPr algn="ctr"/>
            <a:r>
              <a:rPr lang="en-GB" sz="2400" b="1" dirty="0" smtClean="0"/>
              <a:t>It’s a fork bomb, it creates processes again and again. It’s bad!</a:t>
            </a:r>
            <a:endParaRPr lang="en-GB" sz="2400" b="1" dirty="0"/>
          </a:p>
        </p:txBody>
      </p:sp>
      <p:sp>
        <p:nvSpPr>
          <p:cNvPr id="20" name="TextBox 19"/>
          <p:cNvSpPr txBox="1"/>
          <p:nvPr/>
        </p:nvSpPr>
        <p:spPr>
          <a:xfrm>
            <a:off x="4114800" y="2662535"/>
            <a:ext cx="914400" cy="461665"/>
          </a:xfrm>
          <a:prstGeom prst="rect">
            <a:avLst/>
          </a:prstGeom>
          <a:noFill/>
        </p:spPr>
        <p:txBody>
          <a:bodyPr wrap="square" rtlCol="0">
            <a:spAutoFit/>
          </a:bodyPr>
          <a:lstStyle/>
          <a:p>
            <a:r>
              <a:rPr lang="en-GB" sz="2400" b="1" dirty="0" smtClean="0"/>
              <a:t>:;</a:t>
            </a:r>
            <a:endParaRPr lang="en-GB" sz="2400" b="1" dirty="0"/>
          </a:p>
        </p:txBody>
      </p:sp>
      <p:sp>
        <p:nvSpPr>
          <p:cNvPr id="21" name="TextBox 20"/>
          <p:cNvSpPr txBox="1"/>
          <p:nvPr/>
        </p:nvSpPr>
        <p:spPr>
          <a:xfrm>
            <a:off x="76200" y="3348335"/>
            <a:ext cx="8991600" cy="46166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GB" sz="2400" dirty="0" smtClean="0"/>
              <a:t>Write a one line function in a script to redefine </a:t>
            </a:r>
            <a:r>
              <a:rPr lang="en-GB" sz="2400" dirty="0" err="1" smtClean="0"/>
              <a:t>rm</a:t>
            </a:r>
            <a:r>
              <a:rPr lang="en-GB" sz="2400" dirty="0" smtClean="0"/>
              <a:t> so that it does </a:t>
            </a:r>
            <a:r>
              <a:rPr lang="en-GB" sz="2400" dirty="0" err="1" smtClean="0"/>
              <a:t>rm</a:t>
            </a:r>
            <a:r>
              <a:rPr lang="en-GB" sz="2400" dirty="0" smtClean="0"/>
              <a:t> -</a:t>
            </a:r>
            <a:r>
              <a:rPr lang="en-GB" sz="2400" dirty="0" err="1" smtClean="0"/>
              <a:t>i</a:t>
            </a:r>
            <a:endParaRPr lang="en-GB" sz="2400" dirty="0"/>
          </a:p>
        </p:txBody>
      </p:sp>
      <p:sp>
        <p:nvSpPr>
          <p:cNvPr id="22" name="TextBox 21"/>
          <p:cNvSpPr txBox="1"/>
          <p:nvPr/>
        </p:nvSpPr>
        <p:spPr>
          <a:xfrm>
            <a:off x="2895600" y="3957935"/>
            <a:ext cx="3810000" cy="461665"/>
          </a:xfrm>
          <a:prstGeom prst="rect">
            <a:avLst/>
          </a:prstGeom>
          <a:noFill/>
        </p:spPr>
        <p:txBody>
          <a:bodyPr wrap="square" rtlCol="0">
            <a:spAutoFit/>
          </a:bodyPr>
          <a:lstStyle/>
          <a:p>
            <a:r>
              <a:rPr lang="en-GB" sz="2400" b="1" dirty="0" err="1" smtClean="0"/>
              <a:t>rm</a:t>
            </a:r>
            <a:r>
              <a:rPr lang="en-GB" sz="2400" b="1" dirty="0" smtClean="0"/>
              <a:t> () { command </a:t>
            </a:r>
            <a:r>
              <a:rPr lang="en-GB" sz="2400" b="1" dirty="0" err="1" smtClean="0"/>
              <a:t>rm</a:t>
            </a:r>
            <a:r>
              <a:rPr lang="en-GB" sz="2400" b="1" dirty="0" smtClean="0"/>
              <a:t> - </a:t>
            </a:r>
            <a:r>
              <a:rPr lang="en-GB" sz="2400" b="1" dirty="0" err="1" smtClean="0"/>
              <a:t>i</a:t>
            </a:r>
            <a:r>
              <a:rPr lang="en-GB" sz="2400" b="1" dirty="0" smtClean="0"/>
              <a:t>; }</a:t>
            </a:r>
            <a:endParaRPr lang="en-GB" sz="2400" b="1" dirty="0"/>
          </a:p>
        </p:txBody>
      </p:sp>
      <p:sp>
        <p:nvSpPr>
          <p:cNvPr id="23" name="TextBox 22"/>
          <p:cNvSpPr txBox="1"/>
          <p:nvPr/>
        </p:nvSpPr>
        <p:spPr>
          <a:xfrm>
            <a:off x="152400" y="4643735"/>
            <a:ext cx="8686800" cy="46166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GB" sz="2400" dirty="0" smtClean="0"/>
              <a:t>What do we use ‘return’ for?</a:t>
            </a:r>
            <a:endParaRPr lang="en-GB" sz="2400" dirty="0"/>
          </a:p>
        </p:txBody>
      </p:sp>
      <p:sp>
        <p:nvSpPr>
          <p:cNvPr id="24" name="TextBox 23"/>
          <p:cNvSpPr txBox="1"/>
          <p:nvPr/>
        </p:nvSpPr>
        <p:spPr>
          <a:xfrm>
            <a:off x="2133600" y="5265003"/>
            <a:ext cx="4953000" cy="830997"/>
          </a:xfrm>
          <a:prstGeom prst="rect">
            <a:avLst/>
          </a:prstGeom>
          <a:noFill/>
        </p:spPr>
        <p:txBody>
          <a:bodyPr wrap="square" rtlCol="0">
            <a:spAutoFit/>
          </a:bodyPr>
          <a:lstStyle/>
          <a:p>
            <a:pPr algn="ctr"/>
            <a:r>
              <a:rPr lang="en-GB" sz="2400" b="1" dirty="0" smtClean="0"/>
              <a:t>To send error codes from a function. Never actual results.</a:t>
            </a:r>
            <a:endParaRPr lang="en-GB"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0" grpId="0"/>
      <p:bldP spid="21" grpId="0" animBg="1"/>
      <p:bldP spid="22" grpId="0"/>
      <p:bldP spid="23" grpId="0" animBg="1"/>
      <p:bldP spid="2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6311</TotalTime>
  <Words>1473</Words>
  <Application>Microsoft Office PowerPoint</Application>
  <PresentationFormat>On-screen Show (4:3)</PresentationFormat>
  <Paragraphs>168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Aqualonne</dc:creator>
  <cp:lastModifiedBy>Aqualonne</cp:lastModifiedBy>
  <cp:revision>1644</cp:revision>
  <dcterms:created xsi:type="dcterms:W3CDTF">2006-08-16T00:00:00Z</dcterms:created>
  <dcterms:modified xsi:type="dcterms:W3CDTF">2018-05-03T18:54:56Z</dcterms:modified>
</cp:coreProperties>
</file>