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256" r:id="rId9"/>
    <p:sldId id="352" r:id="rId10"/>
    <p:sldId id="378" r:id="rId11"/>
    <p:sldId id="380" r:id="rId12"/>
    <p:sldId id="355" r:id="rId13"/>
    <p:sldId id="356" r:id="rId14"/>
    <p:sldId id="381" r:id="rId15"/>
    <p:sldId id="382" r:id="rId16"/>
    <p:sldId id="383" r:id="rId17"/>
    <p:sldId id="384" r:id="rId18"/>
    <p:sldId id="385" r:id="rId19"/>
    <p:sldId id="357" r:id="rId20"/>
    <p:sldId id="358" r:id="rId21"/>
    <p:sldId id="376" r:id="rId22"/>
    <p:sldId id="377" r:id="rId23"/>
    <p:sldId id="359" r:id="rId24"/>
    <p:sldId id="361" r:id="rId25"/>
    <p:sldId id="364" r:id="rId26"/>
    <p:sldId id="363" r:id="rId27"/>
    <p:sldId id="375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14" r:id="rId36"/>
    <p:sldId id="372" r:id="rId37"/>
    <p:sldId id="31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8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13" Type="http://schemas.openxmlformats.org/officeDocument/2006/relationships/image" Target="../media/image29.gif"/><Relationship Id="rId3" Type="http://schemas.openxmlformats.org/officeDocument/2006/relationships/image" Target="../media/image19.gif"/><Relationship Id="rId7" Type="http://schemas.openxmlformats.org/officeDocument/2006/relationships/image" Target="../media/image23.gif"/><Relationship Id="rId12" Type="http://schemas.openxmlformats.org/officeDocument/2006/relationships/image" Target="../media/image2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11" Type="http://schemas.openxmlformats.org/officeDocument/2006/relationships/image" Target="../media/image27.gif"/><Relationship Id="rId5" Type="http://schemas.openxmlformats.org/officeDocument/2006/relationships/image" Target="../media/image21.gif"/><Relationship Id="rId15" Type="http://schemas.openxmlformats.org/officeDocument/2006/relationships/image" Target="../media/image31.gif"/><Relationship Id="rId10" Type="http://schemas.openxmlformats.org/officeDocument/2006/relationships/image" Target="../media/image26.gif"/><Relationship Id="rId4" Type="http://schemas.openxmlformats.org/officeDocument/2006/relationships/image" Target="../media/image20.gif"/><Relationship Id="rId9" Type="http://schemas.openxmlformats.org/officeDocument/2006/relationships/image" Target="../media/image25.gif"/><Relationship Id="rId14" Type="http://schemas.openxmlformats.org/officeDocument/2006/relationships/image" Target="../media/image30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30</a:t>
            </a:r>
            <a:endParaRPr lang="fr-CA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4384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" y="23622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30480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39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Who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can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change permissions?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990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Take a few seconds to think about who should be able to...</a:t>
            </a:r>
            <a:endParaRPr lang="en-GB" sz="2400" dirty="0"/>
          </a:p>
        </p:txBody>
      </p:sp>
      <p:pic>
        <p:nvPicPr>
          <p:cNvPr id="26" name="Picture 25" descr="sudo-sudoers-make-me-sandwi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2743200" cy="22783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19050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root user?</a:t>
            </a:r>
            <a:endParaRPr lang="en-GB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73873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B050"/>
                </a:solidFill>
              </a:rPr>
              <a:t>Yes</a:t>
            </a:r>
            <a:r>
              <a:rPr lang="en-GB" sz="2400" dirty="0" smtClean="0"/>
              <a:t>. The root is almighty anyway.</a:t>
            </a:r>
            <a:endParaRPr lang="en-GB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3581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People having the ‘w’ permission?</a:t>
            </a:r>
            <a:endParaRPr lang="en-GB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191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 smtClean="0">
                <a:solidFill>
                  <a:srgbClr val="FF0000"/>
                </a:solidFill>
              </a:rPr>
              <a:t>NO!!!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Otherwise you may create a file, share it with a colleague, and they may kick you out of your file.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52064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owner of the file?</a:t>
            </a:r>
            <a:endParaRPr lang="en-GB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5715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B050"/>
                </a:solidFill>
              </a:rPr>
              <a:t>Yes</a:t>
            </a:r>
            <a:r>
              <a:rPr lang="en-GB" sz="2400" dirty="0" smtClean="0"/>
              <a:t>. Because access to permissions is all about ownership.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6" grpId="0"/>
      <p:bldP spid="39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40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Who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can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change permissions?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" name="Picture 40" descr="ls1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14400"/>
            <a:ext cx="6225540" cy="52349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7000" y="17526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Owner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2514600"/>
            <a:ext cx="838200" cy="304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819003" y="2362597"/>
            <a:ext cx="457994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41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21981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chmod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21981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options</a:t>
            </a:r>
            <a:endParaRPr lang="en-GB" sz="3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21981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who</a:t>
            </a:r>
            <a:endParaRPr lang="en-GB" sz="3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1981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operations</a:t>
            </a:r>
            <a:endParaRPr lang="en-GB" sz="3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21981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permission</a:t>
            </a:r>
            <a:endParaRPr lang="en-GB" sz="3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219813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file</a:t>
            </a:r>
            <a:endParaRPr lang="en-GB" sz="3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1055132"/>
            <a:ext cx="2743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-R for </a:t>
            </a:r>
            <a:r>
              <a:rPr lang="en-GB" b="1" i="1" dirty="0" smtClean="0"/>
              <a:t>r</a:t>
            </a:r>
            <a:r>
              <a:rPr lang="en-GB" dirty="0" smtClean="0"/>
              <a:t>ecursive will apply the new permissions to everything from that folder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2171700" y="216003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600" y="68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Optional</a:t>
            </a:r>
            <a:endParaRPr lang="en-GB" b="1" i="1" dirty="0"/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1828800" y="3188732"/>
            <a:ext cx="1905000" cy="1676400"/>
          </a:xfrm>
          <a:prstGeom prst="wedgeRoundRectCallout">
            <a:avLst>
              <a:gd name="adj1" fmla="val 40273"/>
              <a:gd name="adj2" fmla="val -8025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u</a:t>
            </a:r>
            <a:r>
              <a:rPr lang="en-US" sz="2400" dirty="0"/>
              <a:t> for user</a:t>
            </a:r>
          </a:p>
          <a:p>
            <a:r>
              <a:rPr lang="en-US" sz="2400" b="1" i="1" dirty="0"/>
              <a:t>g</a:t>
            </a:r>
            <a:r>
              <a:rPr lang="en-US" sz="2400" dirty="0"/>
              <a:t> for group</a:t>
            </a:r>
          </a:p>
          <a:p>
            <a:r>
              <a:rPr lang="en-US" sz="2400" b="1" i="1" dirty="0"/>
              <a:t>o</a:t>
            </a:r>
            <a:r>
              <a:rPr lang="en-US" sz="2400" dirty="0"/>
              <a:t> for others</a:t>
            </a:r>
          </a:p>
          <a:p>
            <a:r>
              <a:rPr lang="en-US" sz="2400" b="1" i="1" dirty="0"/>
              <a:t>a</a:t>
            </a:r>
            <a:r>
              <a:rPr lang="en-US" sz="2400" dirty="0"/>
              <a:t> for all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4114800" y="3188732"/>
            <a:ext cx="1981200" cy="1676400"/>
          </a:xfrm>
          <a:prstGeom prst="wedgeRoundRectCallout">
            <a:avLst>
              <a:gd name="adj1" fmla="val -21241"/>
              <a:gd name="adj2" fmla="val -846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/>
              <a:t>+</a:t>
            </a:r>
            <a:r>
              <a:rPr lang="en-US" sz="2400" dirty="0"/>
              <a:t> for add</a:t>
            </a:r>
          </a:p>
          <a:p>
            <a:r>
              <a:rPr lang="en-US" sz="2400" b="1" dirty="0"/>
              <a:t>- </a:t>
            </a:r>
            <a:r>
              <a:rPr lang="en-US" sz="2400" dirty="0"/>
              <a:t> for remove</a:t>
            </a:r>
          </a:p>
          <a:p>
            <a:r>
              <a:rPr lang="en-US" sz="2400" b="1" dirty="0"/>
              <a:t>=</a:t>
            </a:r>
            <a:r>
              <a:rPr lang="en-US" sz="2400" dirty="0"/>
              <a:t> for assign</a:t>
            </a:r>
          </a:p>
          <a:p>
            <a:endParaRPr lang="en-US" sz="2400" dirty="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6629400" y="3188732"/>
            <a:ext cx="2133600" cy="1524000"/>
          </a:xfrm>
          <a:prstGeom prst="wedgeRoundRectCallout">
            <a:avLst>
              <a:gd name="adj1" fmla="val -39014"/>
              <a:gd name="adj2" fmla="val -8604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r</a:t>
            </a:r>
            <a:r>
              <a:rPr lang="en-US" sz="2400" dirty="0"/>
              <a:t> for read</a:t>
            </a:r>
          </a:p>
          <a:p>
            <a:r>
              <a:rPr lang="en-US" sz="2400" b="1" i="1" dirty="0"/>
              <a:t>w</a:t>
            </a:r>
            <a:r>
              <a:rPr lang="en-US" sz="2400" dirty="0"/>
              <a:t> for write</a:t>
            </a:r>
          </a:p>
          <a:p>
            <a:r>
              <a:rPr lang="en-US" sz="2400" b="1" i="1" dirty="0"/>
              <a:t>x</a:t>
            </a:r>
            <a:r>
              <a:rPr lang="en-US" sz="2400" dirty="0"/>
              <a:t> for execute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4995208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ug</a:t>
            </a:r>
            <a:r>
              <a:rPr lang="en-US" sz="2400" dirty="0" smtClean="0">
                <a:latin typeface="Century Schoolbook" pitchFamily="18" charset="0"/>
              </a:rPr>
              <a:t>=</a:t>
            </a:r>
            <a:r>
              <a:rPr lang="en-US" sz="2400" dirty="0" err="1" smtClean="0">
                <a:latin typeface="Century Schoolbook" pitchFamily="18" charset="0"/>
              </a:rPr>
              <a:t>rwx,o</a:t>
            </a:r>
            <a:r>
              <a:rPr lang="en-US" sz="2400" dirty="0" smtClean="0">
                <a:latin typeface="Century Schoolbook" pitchFamily="18" charset="0"/>
              </a:rPr>
              <a:t>=</a:t>
            </a:r>
            <a:r>
              <a:rPr lang="en-US" sz="2400" dirty="0" err="1" smtClean="0">
                <a:latin typeface="Century Schoolbook" pitchFamily="18" charset="0"/>
              </a:rPr>
              <a:t>rx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sort.c</a:t>
            </a:r>
            <a:endParaRPr lang="en-US" sz="24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ugo+rx,go+w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sort.c</a:t>
            </a:r>
            <a:endParaRPr lang="en-US" sz="24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u=</a:t>
            </a:r>
            <a:r>
              <a:rPr lang="en-US" sz="2400" dirty="0" err="1" smtClean="0">
                <a:latin typeface="Century Schoolbook" pitchFamily="18" charset="0"/>
              </a:rPr>
              <a:t>rwx,g+w,o</a:t>
            </a:r>
            <a:r>
              <a:rPr lang="en-US" sz="2400" dirty="0" smtClean="0">
                <a:latin typeface="Century Schoolbook" pitchFamily="18" charset="0"/>
              </a:rPr>
              <a:t>-w memo.doc	</a:t>
            </a:r>
          </a:p>
          <a:p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52210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Examples: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42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1066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ug</a:t>
            </a:r>
            <a:r>
              <a:rPr lang="en-US" sz="2400" dirty="0" smtClean="0">
                <a:latin typeface="Century Schoolbook" pitchFamily="18" charset="0"/>
              </a:rPr>
              <a:t>=</a:t>
            </a:r>
            <a:r>
              <a:rPr lang="en-US" sz="2400" dirty="0" err="1" smtClean="0">
                <a:latin typeface="Century Schoolbook" pitchFamily="18" charset="0"/>
              </a:rPr>
              <a:t>rwx,o</a:t>
            </a:r>
            <a:r>
              <a:rPr lang="en-US" sz="2400" dirty="0" smtClean="0">
                <a:latin typeface="Century Schoolbook" pitchFamily="18" charset="0"/>
              </a:rPr>
              <a:t>=</a:t>
            </a:r>
            <a:r>
              <a:rPr lang="en-US" sz="2400" dirty="0" err="1" smtClean="0">
                <a:latin typeface="Century Schoolbook" pitchFamily="18" charset="0"/>
              </a:rPr>
              <a:t>rx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sort.c</a:t>
            </a:r>
            <a:endParaRPr lang="en-US" sz="24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ugo+rx,go+w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sort.c</a:t>
            </a:r>
            <a:endParaRPr lang="en-US" sz="24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entury Schoolbook" pitchFamily="18" charset="0"/>
              </a:rPr>
              <a:t>% </a:t>
            </a:r>
            <a:r>
              <a:rPr lang="en-US" sz="2400" dirty="0" err="1" smtClean="0">
                <a:latin typeface="Century Schoolbook" pitchFamily="18" charset="0"/>
              </a:rPr>
              <a:t>chmod</a:t>
            </a:r>
            <a:r>
              <a:rPr lang="en-US" sz="2400" dirty="0" smtClean="0">
                <a:latin typeface="Century Schoolbook" pitchFamily="18" charset="0"/>
              </a:rPr>
              <a:t> u=</a:t>
            </a:r>
            <a:r>
              <a:rPr lang="en-US" sz="2400" dirty="0" err="1" smtClean="0">
                <a:latin typeface="Century Schoolbook" pitchFamily="18" charset="0"/>
              </a:rPr>
              <a:t>rwx,g+w,o</a:t>
            </a:r>
            <a:r>
              <a:rPr lang="en-US" sz="2400" dirty="0" smtClean="0">
                <a:latin typeface="Century Schoolbook" pitchFamily="18" charset="0"/>
              </a:rPr>
              <a:t>-w memo.doc</a:t>
            </a:r>
            <a:endParaRPr lang="en-GB" sz="2400" dirty="0"/>
          </a:p>
        </p:txBody>
      </p:sp>
      <p:pic>
        <p:nvPicPr>
          <p:cNvPr id="20" name="Picture 19" descr="man_vomiting_icon_1318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36" y="838200"/>
            <a:ext cx="1018964" cy="13258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43600" y="152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 smtClean="0"/>
              <a:t>We tend to see this style as being </a:t>
            </a:r>
            <a:r>
              <a:rPr lang="en-GB" sz="2100" i="1" dirty="0" smtClean="0"/>
              <a:t>really</a:t>
            </a:r>
            <a:r>
              <a:rPr lang="en-GB" sz="2100" dirty="0" smtClean="0"/>
              <a:t>, </a:t>
            </a:r>
            <a:r>
              <a:rPr lang="en-GB" sz="2100" i="1" u="sng" dirty="0" smtClean="0"/>
              <a:t>really</a:t>
            </a:r>
            <a:r>
              <a:rPr lang="en-GB" sz="2100" dirty="0" smtClean="0"/>
              <a:t> ugly.</a:t>
            </a:r>
            <a:endParaRPr lang="en-GB" sz="2100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581400"/>
            <a:ext cx="6805613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25908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 smtClean="0"/>
              <a:t>Instead, we prefer to use the </a:t>
            </a:r>
            <a:r>
              <a:rPr lang="en-GB" sz="2100" b="1" dirty="0" smtClean="0">
                <a:solidFill>
                  <a:srgbClr val="FF0000"/>
                </a:solidFill>
              </a:rPr>
              <a:t>octal</a:t>
            </a:r>
            <a:r>
              <a:rPr lang="en-GB" sz="2100" dirty="0" smtClean="0"/>
              <a:t> value. It’s very short so after some practice you get used to it. Whereas the long one, even after practice, stays long.</a:t>
            </a:r>
            <a:endParaRPr lang="en-GB" sz="21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4267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1910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42672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105400"/>
            <a:ext cx="3581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 understand what’s going on, we need to understand a little bit about binary coding. So, short aside...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encode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0s and 1s?</a:t>
            </a:r>
            <a:endParaRPr lang="fr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66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Everyday</a:t>
            </a:r>
            <a:r>
              <a:rPr lang="fr-CA" dirty="0" smtClean="0"/>
              <a:t>, </a:t>
            </a:r>
            <a:r>
              <a:rPr lang="fr-CA" dirty="0" err="1" smtClean="0"/>
              <a:t>we</a:t>
            </a:r>
            <a:r>
              <a:rPr lang="fr-CA" dirty="0" smtClean="0"/>
              <a:t> encode all the </a:t>
            </a:r>
            <a:r>
              <a:rPr lang="fr-CA" dirty="0" err="1" smtClean="0"/>
              <a:t>numbers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want</a:t>
            </a:r>
            <a:r>
              <a:rPr lang="fr-CA" dirty="0" smtClean="0"/>
              <a:t> </a:t>
            </a: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only</a:t>
            </a:r>
            <a:r>
              <a:rPr lang="fr-CA" dirty="0" smtClean="0"/>
              <a:t> </a:t>
            </a:r>
            <a:r>
              <a:rPr lang="fr-CA" dirty="0" err="1" smtClean="0">
                <a:solidFill>
                  <a:srgbClr val="FF0000"/>
                </a:solidFill>
              </a:rPr>
              <a:t>ten</a:t>
            </a:r>
            <a:r>
              <a:rPr lang="fr-CA" dirty="0" smtClean="0"/>
              <a:t> </a:t>
            </a:r>
            <a:r>
              <a:rPr lang="fr-CA" dirty="0" err="1" smtClean="0"/>
              <a:t>signs</a:t>
            </a:r>
            <a:r>
              <a:rPr lang="fr-CA" dirty="0" smtClean="0"/>
              <a:t>:</a:t>
            </a:r>
            <a:endParaRPr lang="fr-C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535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0	1	2	3	4	5	6	7	8	9</a:t>
            </a:r>
            <a:endParaRPr lang="fr-CA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514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We</a:t>
            </a:r>
            <a:r>
              <a:rPr lang="fr-CA" dirty="0" smtClean="0"/>
              <a:t> put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signs</a:t>
            </a:r>
            <a:r>
              <a:rPr lang="fr-CA" dirty="0" smtClean="0"/>
              <a:t> </a:t>
            </a:r>
            <a:r>
              <a:rPr lang="fr-CA" dirty="0" err="1" smtClean="0"/>
              <a:t>next</a:t>
            </a:r>
            <a:r>
              <a:rPr lang="fr-CA" dirty="0" smtClean="0"/>
              <a:t> to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others</a:t>
            </a:r>
            <a:r>
              <a:rPr lang="fr-CA" dirty="0" smtClean="0"/>
              <a:t>, and </a:t>
            </a:r>
            <a:r>
              <a:rPr lang="fr-CA" dirty="0" err="1" smtClean="0">
                <a:solidFill>
                  <a:srgbClr val="FF0000"/>
                </a:solidFill>
              </a:rPr>
              <a:t>their</a:t>
            </a:r>
            <a:r>
              <a:rPr lang="fr-CA" dirty="0" smtClean="0">
                <a:solidFill>
                  <a:srgbClr val="FF0000"/>
                </a:solidFill>
              </a:rPr>
              <a:t> position stands for a power of 10</a:t>
            </a:r>
            <a:r>
              <a:rPr lang="fr-CA" dirty="0" smtClean="0"/>
              <a:t>:</a:t>
            </a:r>
            <a:endParaRPr lang="fr-CA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3048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7829</a:t>
            </a:r>
            <a:endParaRPr lang="fr-CA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3200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= 7 x 1000 + 8 x 100 + 2 x 10 + 9 x 1</a:t>
            </a:r>
            <a:endParaRPr lang="fr-CA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0" y="36181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0" y="392293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37821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10</a:t>
            </a:r>
            <a:endParaRPr lang="fr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19400" y="361813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41631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10</a:t>
            </a:r>
            <a:endParaRPr lang="fr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800" y="3618131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15153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62200" y="361813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92293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57400" y="4010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10</a:t>
            </a:r>
            <a:endParaRPr lang="fr-CA" dirty="0"/>
          </a:p>
        </p:txBody>
      </p:sp>
      <p:sp>
        <p:nvSpPr>
          <p:cNvPr id="29" name="TextBox 28"/>
          <p:cNvSpPr txBox="1"/>
          <p:nvPr/>
        </p:nvSpPr>
        <p:spPr>
          <a:xfrm>
            <a:off x="1828800" y="37705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10</a:t>
            </a:r>
            <a:endParaRPr lang="fr-CA" dirty="0"/>
          </a:p>
        </p:txBody>
      </p:sp>
      <p:sp>
        <p:nvSpPr>
          <p:cNvPr id="30" name="TextBox 29"/>
          <p:cNvSpPr txBox="1"/>
          <p:nvPr/>
        </p:nvSpPr>
        <p:spPr>
          <a:xfrm>
            <a:off x="3352800" y="36943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0</a:t>
            </a:r>
            <a:endParaRPr lang="fr-CA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407533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1</a:t>
            </a:r>
            <a:endParaRPr lang="fr-CA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0" y="392293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2</a:t>
            </a:r>
            <a:endParaRPr lang="fr-CA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369433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3</a:t>
            </a:r>
            <a:endParaRPr lang="fr-C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724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have </a:t>
            </a:r>
            <a:r>
              <a:rPr lang="fr-CA" dirty="0" err="1" smtClean="0"/>
              <a:t>only</a:t>
            </a:r>
            <a:r>
              <a:rPr lang="fr-CA" dirty="0" smtClean="0"/>
              <a:t> </a:t>
            </a:r>
            <a:r>
              <a:rPr lang="fr-CA" dirty="0" err="1" smtClean="0">
                <a:solidFill>
                  <a:srgbClr val="00B050"/>
                </a:solidFill>
              </a:rPr>
              <a:t>two</a:t>
            </a:r>
            <a:r>
              <a:rPr lang="fr-CA" dirty="0" smtClean="0"/>
              <a:t> </a:t>
            </a:r>
            <a:r>
              <a:rPr lang="fr-CA" dirty="0" err="1" smtClean="0"/>
              <a:t>signs</a:t>
            </a:r>
            <a:r>
              <a:rPr lang="fr-CA" dirty="0" smtClean="0"/>
              <a:t>, </a:t>
            </a:r>
            <a:r>
              <a:rPr lang="fr-CA" dirty="0" err="1" smtClean="0"/>
              <a:t>their</a:t>
            </a:r>
            <a:r>
              <a:rPr lang="fr-CA" dirty="0" smtClean="0"/>
              <a:t> position stands </a:t>
            </a:r>
            <a:r>
              <a:rPr lang="fr-CA" dirty="0" smtClean="0">
                <a:solidFill>
                  <a:srgbClr val="00B050"/>
                </a:solidFill>
              </a:rPr>
              <a:t>for a power of 2</a:t>
            </a:r>
            <a:r>
              <a:rPr lang="fr-CA" dirty="0" smtClean="0"/>
              <a:t>.</a:t>
            </a:r>
            <a:endParaRPr lang="fr-CA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0480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048000" y="5715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528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08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90800" y="5715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956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336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33600" y="5715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384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764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676400" y="5715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812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04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432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908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5791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1</a:t>
            </a:r>
            <a:endParaRPr lang="fr-CA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0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336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61" name="TextBox 60"/>
          <p:cNvSpPr txBox="1"/>
          <p:nvPr/>
        </p:nvSpPr>
        <p:spPr>
          <a:xfrm>
            <a:off x="2209800" y="5791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2</a:t>
            </a:r>
            <a:endParaRPr lang="fr-CA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828800" y="5791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480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64" name="TextBox 63"/>
          <p:cNvSpPr txBox="1"/>
          <p:nvPr/>
        </p:nvSpPr>
        <p:spPr>
          <a:xfrm>
            <a:off x="3124200" y="5791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0</a:t>
            </a:r>
            <a:endParaRPr lang="fr-CA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6764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66" name="TextBox 65"/>
          <p:cNvSpPr txBox="1"/>
          <p:nvPr/>
        </p:nvSpPr>
        <p:spPr>
          <a:xfrm>
            <a:off x="1752600" y="5791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3</a:t>
            </a:r>
            <a:endParaRPr lang="fr-CA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181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0</a:t>
            </a:r>
            <a:endParaRPr lang="fr-CA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1600200" y="5181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1</a:t>
            </a:r>
            <a:endParaRPr lang="fr-CA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14600" y="5181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1</a:t>
            </a:r>
            <a:endParaRPr lang="fr-CA" sz="3600" dirty="0"/>
          </a:p>
        </p:txBody>
      </p:sp>
      <p:sp>
        <p:nvSpPr>
          <p:cNvPr id="70" name="TextBox 69"/>
          <p:cNvSpPr txBox="1"/>
          <p:nvPr/>
        </p:nvSpPr>
        <p:spPr>
          <a:xfrm>
            <a:off x="2971800" y="5181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1</a:t>
            </a:r>
            <a:endParaRPr lang="fr-CA" sz="3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5334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= 1 x 8 + 0 x 4 + 1 x 2 + 1 x 1</a:t>
            </a:r>
            <a:endParaRPr lang="fr-CA" dirty="0"/>
          </a:p>
        </p:txBody>
      </p:sp>
      <p:sp>
        <p:nvSpPr>
          <p:cNvPr id="72" name="TextBox 71"/>
          <p:cNvSpPr txBox="1"/>
          <p:nvPr/>
        </p:nvSpPr>
        <p:spPr>
          <a:xfrm>
            <a:off x="6248400" y="533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(= </a:t>
            </a:r>
            <a:r>
              <a:rPr lang="fr-CA" dirty="0" err="1" smtClean="0"/>
              <a:t>eleven</a:t>
            </a:r>
            <a:r>
              <a:rPr lang="fr-CA" dirty="0" smtClean="0"/>
              <a:t> for us)</a:t>
            </a:r>
            <a:endParaRPr lang="fr-CA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077200" y="2362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39000" y="205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 smtClean="0"/>
              <a:t>decimal</a:t>
            </a:r>
            <a:endParaRPr lang="fr-CA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467600" y="45720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781800" y="4267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 smtClean="0"/>
              <a:t>binary</a:t>
            </a:r>
            <a:endParaRPr lang="fr-CA" i="1" dirty="0"/>
          </a:p>
        </p:txBody>
      </p:sp>
      <p:pic>
        <p:nvPicPr>
          <p:cNvPr id="73" name="Picture 72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79" name="TextBox 78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43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9" grpId="0"/>
      <p:bldP spid="2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7" grpId="0"/>
      <p:bldP spid="58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5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0" y="4038600"/>
            <a:ext cx="36576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C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encode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0s and 1s?</a:t>
            </a:r>
            <a:endParaRPr lang="fr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4038600"/>
            <a:ext cx="60198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3200" b="1" dirty="0" smtClean="0"/>
              <a:t>Practice question#1</a:t>
            </a:r>
            <a:endParaRPr lang="fr-CA" sz="3200" b="1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28600" y="914400"/>
          <a:ext cx="2971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Exponent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Value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128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256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512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1024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286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i="1" dirty="0" smtClean="0"/>
              <a:t>Table of </a:t>
            </a:r>
            <a:r>
              <a:rPr lang="fr-CA" i="1" dirty="0" err="1" smtClean="0"/>
              <a:t>powers</a:t>
            </a:r>
            <a:r>
              <a:rPr lang="fr-CA" i="1" dirty="0" smtClean="0"/>
              <a:t> of 2</a:t>
            </a:r>
            <a:endParaRPr lang="fr-CA" i="1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2667000" y="5638800"/>
            <a:ext cx="381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1800" y="5791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solidFill>
                  <a:srgbClr val="FF0000"/>
                </a:solidFill>
              </a:rPr>
              <a:t>Memorize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this</a:t>
            </a:r>
            <a:r>
              <a:rPr lang="fr-CA" dirty="0" smtClean="0">
                <a:solidFill>
                  <a:srgbClr val="FF0000"/>
                </a:solidFill>
              </a:rPr>
              <a:t> table in </a:t>
            </a:r>
            <a:r>
              <a:rPr lang="fr-CA" dirty="0" err="1" smtClean="0">
                <a:solidFill>
                  <a:srgbClr val="FF0000"/>
                </a:solidFill>
              </a:rPr>
              <a:t>order</a:t>
            </a:r>
            <a:r>
              <a:rPr lang="fr-CA" dirty="0" smtClean="0">
                <a:solidFill>
                  <a:srgbClr val="FF0000"/>
                </a:solidFill>
              </a:rPr>
              <a:t> to </a:t>
            </a:r>
            <a:r>
              <a:rPr lang="fr-CA" dirty="0" err="1" smtClean="0">
                <a:solidFill>
                  <a:srgbClr val="FF0000"/>
                </a:solidFill>
              </a:rPr>
              <a:t>decode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binary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numbers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fast</a:t>
            </a:r>
            <a:r>
              <a:rPr lang="fr-CA" dirty="0" smtClean="0">
                <a:solidFill>
                  <a:srgbClr val="FF0000"/>
                </a:solidFill>
              </a:rPr>
              <a:t>!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4648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.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decimal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?</a:t>
            </a:r>
            <a:endParaRPr lang="fr-CA" dirty="0"/>
          </a:p>
        </p:txBody>
      </p:sp>
      <p:sp>
        <p:nvSpPr>
          <p:cNvPr id="81" name="TextBox 80"/>
          <p:cNvSpPr txBox="1"/>
          <p:nvPr/>
        </p:nvSpPr>
        <p:spPr>
          <a:xfrm>
            <a:off x="5257800" y="1066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/>
              <a:t>1 0 1 1</a:t>
            </a:r>
            <a:endParaRPr lang="fr-CA" sz="4000" dirty="0"/>
          </a:p>
        </p:txBody>
      </p:sp>
      <p:sp>
        <p:nvSpPr>
          <p:cNvPr id="82" name="Rectangle 81"/>
          <p:cNvSpPr/>
          <p:nvPr/>
        </p:nvSpPr>
        <p:spPr>
          <a:xfrm>
            <a:off x="6400800" y="1143000"/>
            <a:ext cx="381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/>
          <p:cNvSpPr/>
          <p:nvPr/>
        </p:nvSpPr>
        <p:spPr>
          <a:xfrm>
            <a:off x="228600" y="1295400"/>
            <a:ext cx="29718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/>
          <p:cNvSpPr txBox="1"/>
          <p:nvPr/>
        </p:nvSpPr>
        <p:spPr>
          <a:xfrm>
            <a:off x="53340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</a:t>
            </a:r>
            <a:endParaRPr lang="fr-CA" dirty="0"/>
          </a:p>
        </p:txBody>
      </p:sp>
      <p:sp>
        <p:nvSpPr>
          <p:cNvPr id="87" name="TextBox 86"/>
          <p:cNvSpPr txBox="1"/>
          <p:nvPr/>
        </p:nvSpPr>
        <p:spPr>
          <a:xfrm>
            <a:off x="55626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+ 2</a:t>
            </a:r>
            <a:endParaRPr lang="fr-CA" dirty="0"/>
          </a:p>
        </p:txBody>
      </p:sp>
      <p:sp>
        <p:nvSpPr>
          <p:cNvPr id="88" name="TextBox 87"/>
          <p:cNvSpPr txBox="1"/>
          <p:nvPr/>
        </p:nvSpPr>
        <p:spPr>
          <a:xfrm>
            <a:off x="59436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+ 8</a:t>
            </a:r>
            <a:endParaRPr lang="fr-CA" dirty="0"/>
          </a:p>
        </p:txBody>
      </p:sp>
      <p:sp>
        <p:nvSpPr>
          <p:cNvPr id="89" name="TextBox 88"/>
          <p:cNvSpPr txBox="1"/>
          <p:nvPr/>
        </p:nvSpPr>
        <p:spPr>
          <a:xfrm>
            <a:off x="63246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= 11</a:t>
            </a:r>
            <a:endParaRPr lang="fr-CA" dirty="0"/>
          </a:p>
        </p:txBody>
      </p:sp>
      <p:pic>
        <p:nvPicPr>
          <p:cNvPr id="20" name="Picture 19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44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167 0 " pathEditMode="relative" ptsTypes="AA">
                                      <p:cBhvr>
                                        <p:cTn id="4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556 " pathEditMode="relative" ptsTypes="AA">
                                      <p:cBhvr>
                                        <p:cTn id="4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4.44444E-6 L -0.12083 4.44444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5 L 2.77556E-17 0.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3" grpId="0" animBg="1"/>
      <p:bldP spid="78" grpId="0"/>
      <p:bldP spid="80" grpId="0"/>
      <p:bldP spid="81" grpId="0"/>
      <p:bldP spid="82" grpId="0" animBg="1"/>
      <p:bldP spid="82" grpId="1" animBg="1"/>
      <p:bldP spid="82" grpId="2" animBg="1"/>
      <p:bldP spid="85" grpId="0" animBg="1"/>
      <p:bldP spid="85" grpId="1" animBg="1"/>
      <p:bldP spid="85" grpId="2" animBg="1"/>
      <p:bldP spid="86" grpId="0"/>
      <p:bldP spid="87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0" y="4038600"/>
            <a:ext cx="36576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C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encode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0s and 1s?</a:t>
            </a:r>
            <a:endParaRPr lang="fr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4038600"/>
            <a:ext cx="60198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3200" b="1" dirty="0" smtClean="0"/>
              <a:t>Practice question#2</a:t>
            </a:r>
            <a:endParaRPr lang="fr-CA" sz="3200" b="1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28600" y="914400"/>
          <a:ext cx="2971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Exponent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Value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128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256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512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1024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286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i="1" dirty="0" smtClean="0"/>
              <a:t>Table of </a:t>
            </a:r>
            <a:r>
              <a:rPr lang="fr-CA" i="1" dirty="0" err="1" smtClean="0"/>
              <a:t>powers</a:t>
            </a:r>
            <a:r>
              <a:rPr lang="fr-CA" i="1" dirty="0" smtClean="0"/>
              <a:t> of 2</a:t>
            </a:r>
            <a:endParaRPr lang="fr-CA" i="1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2667000" y="5638800"/>
            <a:ext cx="381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1800" y="5791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solidFill>
                  <a:srgbClr val="FF0000"/>
                </a:solidFill>
              </a:rPr>
              <a:t>Memorize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this</a:t>
            </a:r>
            <a:r>
              <a:rPr lang="fr-CA" dirty="0" smtClean="0">
                <a:solidFill>
                  <a:srgbClr val="FF0000"/>
                </a:solidFill>
              </a:rPr>
              <a:t> table in </a:t>
            </a:r>
            <a:r>
              <a:rPr lang="fr-CA" dirty="0" err="1" smtClean="0">
                <a:solidFill>
                  <a:srgbClr val="FF0000"/>
                </a:solidFill>
              </a:rPr>
              <a:t>order</a:t>
            </a:r>
            <a:r>
              <a:rPr lang="fr-CA" dirty="0" smtClean="0">
                <a:solidFill>
                  <a:srgbClr val="FF0000"/>
                </a:solidFill>
              </a:rPr>
              <a:t> to </a:t>
            </a:r>
            <a:r>
              <a:rPr lang="fr-CA" dirty="0" err="1" smtClean="0">
                <a:solidFill>
                  <a:srgbClr val="FF0000"/>
                </a:solidFill>
              </a:rPr>
              <a:t>decode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binary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numbers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fast</a:t>
            </a:r>
            <a:r>
              <a:rPr lang="fr-CA" dirty="0" smtClean="0">
                <a:solidFill>
                  <a:srgbClr val="FF0000"/>
                </a:solidFill>
              </a:rPr>
              <a:t>!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4648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.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decimal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?</a:t>
            </a:r>
            <a:endParaRPr lang="fr-CA" dirty="0"/>
          </a:p>
        </p:txBody>
      </p:sp>
      <p:sp>
        <p:nvSpPr>
          <p:cNvPr id="81" name="TextBox 80"/>
          <p:cNvSpPr txBox="1"/>
          <p:nvPr/>
        </p:nvSpPr>
        <p:spPr>
          <a:xfrm>
            <a:off x="4800600" y="1066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/>
              <a:t>1000100</a:t>
            </a:r>
            <a:endParaRPr lang="fr-CA" sz="4000" dirty="0"/>
          </a:p>
        </p:txBody>
      </p:sp>
      <p:sp>
        <p:nvSpPr>
          <p:cNvPr id="82" name="Rectangle 81"/>
          <p:cNvSpPr/>
          <p:nvPr/>
        </p:nvSpPr>
        <p:spPr>
          <a:xfrm>
            <a:off x="5867400" y="1143000"/>
            <a:ext cx="381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/>
          <p:cNvSpPr/>
          <p:nvPr/>
        </p:nvSpPr>
        <p:spPr>
          <a:xfrm>
            <a:off x="228600" y="1981200"/>
            <a:ext cx="29718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/>
          <p:cNvSpPr txBox="1"/>
          <p:nvPr/>
        </p:nvSpPr>
        <p:spPr>
          <a:xfrm>
            <a:off x="53340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4</a:t>
            </a:r>
            <a:endParaRPr lang="fr-CA" dirty="0"/>
          </a:p>
        </p:txBody>
      </p:sp>
      <p:sp>
        <p:nvSpPr>
          <p:cNvPr id="87" name="TextBox 86"/>
          <p:cNvSpPr txBox="1"/>
          <p:nvPr/>
        </p:nvSpPr>
        <p:spPr>
          <a:xfrm>
            <a:off x="55626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+ 64</a:t>
            </a:r>
            <a:endParaRPr lang="fr-CA" dirty="0"/>
          </a:p>
        </p:txBody>
      </p:sp>
      <p:sp>
        <p:nvSpPr>
          <p:cNvPr id="89" name="TextBox 88"/>
          <p:cNvSpPr txBox="1"/>
          <p:nvPr/>
        </p:nvSpPr>
        <p:spPr>
          <a:xfrm>
            <a:off x="60960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= 68</a:t>
            </a:r>
            <a:endParaRPr lang="fr-CA" dirty="0"/>
          </a:p>
        </p:txBody>
      </p:sp>
      <p:pic>
        <p:nvPicPr>
          <p:cNvPr id="19" name="Picture 18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45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-0.00417 0.2277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1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7 0 " pathEditMode="relative" ptsTypes="AA">
                                      <p:cBhvr>
                                        <p:cTn id="1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5" grpId="0" animBg="1"/>
      <p:bldP spid="85" grpId="1" animBg="1"/>
      <p:bldP spid="86" grpId="0"/>
      <p:bldP spid="87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0" y="4038600"/>
            <a:ext cx="36576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C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encode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0s and 1s?</a:t>
            </a:r>
            <a:endParaRPr lang="fr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4038600"/>
            <a:ext cx="60198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3200" b="1" dirty="0" smtClean="0"/>
              <a:t>Practice question#3</a:t>
            </a:r>
            <a:endParaRPr lang="fr-CA" sz="3200" b="1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28600" y="914400"/>
          <a:ext cx="2971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Exponent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Value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64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128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256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512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1024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286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i="1" dirty="0" smtClean="0"/>
              <a:t>Table of </a:t>
            </a:r>
            <a:r>
              <a:rPr lang="fr-CA" i="1" dirty="0" err="1" smtClean="0"/>
              <a:t>powers</a:t>
            </a:r>
            <a:r>
              <a:rPr lang="fr-CA" i="1" dirty="0" smtClean="0"/>
              <a:t> of 2</a:t>
            </a:r>
            <a:endParaRPr lang="fr-CA" i="1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2667000" y="5638800"/>
            <a:ext cx="3810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1800" y="5791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solidFill>
                  <a:srgbClr val="FF0000"/>
                </a:solidFill>
              </a:rPr>
              <a:t>Memorize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this</a:t>
            </a:r>
            <a:r>
              <a:rPr lang="fr-CA" dirty="0" smtClean="0">
                <a:solidFill>
                  <a:srgbClr val="FF0000"/>
                </a:solidFill>
              </a:rPr>
              <a:t> table in </a:t>
            </a:r>
            <a:r>
              <a:rPr lang="fr-CA" dirty="0" err="1" smtClean="0">
                <a:solidFill>
                  <a:srgbClr val="FF0000"/>
                </a:solidFill>
              </a:rPr>
              <a:t>order</a:t>
            </a:r>
            <a:r>
              <a:rPr lang="fr-CA" dirty="0" smtClean="0">
                <a:solidFill>
                  <a:srgbClr val="FF0000"/>
                </a:solidFill>
              </a:rPr>
              <a:t> to </a:t>
            </a:r>
            <a:r>
              <a:rPr lang="fr-CA" dirty="0" err="1" smtClean="0">
                <a:solidFill>
                  <a:srgbClr val="FF0000"/>
                </a:solidFill>
              </a:rPr>
              <a:t>decode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binary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numbers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r>
              <a:rPr lang="fr-CA" dirty="0" err="1" smtClean="0">
                <a:solidFill>
                  <a:srgbClr val="FF0000"/>
                </a:solidFill>
              </a:rPr>
              <a:t>fast</a:t>
            </a:r>
            <a:r>
              <a:rPr lang="fr-CA" dirty="0" smtClean="0">
                <a:solidFill>
                  <a:srgbClr val="FF0000"/>
                </a:solidFill>
              </a:rPr>
              <a:t>!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4648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.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decimal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?</a:t>
            </a:r>
            <a:endParaRPr lang="fr-CA" dirty="0"/>
          </a:p>
        </p:txBody>
      </p:sp>
      <p:sp>
        <p:nvSpPr>
          <p:cNvPr id="81" name="TextBox 80"/>
          <p:cNvSpPr txBox="1"/>
          <p:nvPr/>
        </p:nvSpPr>
        <p:spPr>
          <a:xfrm>
            <a:off x="4724400" y="1066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/>
              <a:t>1 1 0 1 0 1</a:t>
            </a:r>
            <a:endParaRPr lang="fr-CA" sz="4000" dirty="0"/>
          </a:p>
        </p:txBody>
      </p:sp>
      <p:sp>
        <p:nvSpPr>
          <p:cNvPr id="82" name="Rectangle 81"/>
          <p:cNvSpPr/>
          <p:nvPr/>
        </p:nvSpPr>
        <p:spPr>
          <a:xfrm>
            <a:off x="6553200" y="1143000"/>
            <a:ext cx="381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Rectangle 84"/>
          <p:cNvSpPr/>
          <p:nvPr/>
        </p:nvSpPr>
        <p:spPr>
          <a:xfrm>
            <a:off x="228600" y="1295400"/>
            <a:ext cx="29718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/>
          <p:cNvSpPr txBox="1"/>
          <p:nvPr/>
        </p:nvSpPr>
        <p:spPr>
          <a:xfrm>
            <a:off x="53340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1</a:t>
            </a:r>
            <a:endParaRPr lang="fr-CA" dirty="0"/>
          </a:p>
        </p:txBody>
      </p:sp>
      <p:sp>
        <p:nvSpPr>
          <p:cNvPr id="87" name="TextBox 86"/>
          <p:cNvSpPr txBox="1"/>
          <p:nvPr/>
        </p:nvSpPr>
        <p:spPr>
          <a:xfrm>
            <a:off x="55626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+ 4</a:t>
            </a:r>
            <a:endParaRPr lang="fr-CA" dirty="0"/>
          </a:p>
        </p:txBody>
      </p:sp>
      <p:sp>
        <p:nvSpPr>
          <p:cNvPr id="89" name="TextBox 88"/>
          <p:cNvSpPr txBox="1"/>
          <p:nvPr/>
        </p:nvSpPr>
        <p:spPr>
          <a:xfrm>
            <a:off x="58674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+ 16</a:t>
            </a:r>
            <a:endParaRPr lang="fr-CA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+ 32</a:t>
            </a:r>
            <a:endParaRPr lang="fr-CA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= 53</a:t>
            </a:r>
            <a:endParaRPr lang="fr-CA" dirty="0"/>
          </a:p>
        </p:txBody>
      </p:sp>
      <p:pic>
        <p:nvPicPr>
          <p:cNvPr id="21" name="Picture 20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46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111 " pathEditMode="relative" ptsTypes="AA">
                                      <p:cBhvr>
                                        <p:cTn id="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4.44444E-6 L -0.15417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10555 L 2.77556E-17 0.216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83 4.44444E-6 L -0.19583 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21666 L 2.77556E-17 0.2722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82" grpId="3" animBg="1"/>
      <p:bldP spid="85" grpId="0" animBg="1"/>
      <p:bldP spid="85" grpId="1" animBg="1"/>
      <p:bldP spid="85" grpId="2" animBg="1"/>
      <p:bldP spid="85" grpId="3" animBg="1"/>
      <p:bldP spid="86" grpId="0"/>
      <p:bldP spid="87" grpId="0"/>
      <p:bldP spid="89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encode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fr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0s and 1s?</a:t>
            </a:r>
            <a:endParaRPr lang="fr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onlin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34234"/>
            <a:ext cx="9144000" cy="2989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5486400"/>
            <a:ext cx="670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http://acc6.its.brooklyn.cuny.edu/~gurwitz/core5/nav2tool.html</a:t>
            </a:r>
            <a:endParaRPr lang="fr-CA" dirty="0"/>
          </a:p>
        </p:txBody>
      </p:sp>
      <p:sp>
        <p:nvSpPr>
          <p:cNvPr id="10" name="Oval 9"/>
          <p:cNvSpPr/>
          <p:nvPr/>
        </p:nvSpPr>
        <p:spPr>
          <a:xfrm>
            <a:off x="8610600" y="2286000"/>
            <a:ext cx="457200" cy="381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Picture 10" descr="expla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33200"/>
            <a:ext cx="9144000" cy="2989531"/>
          </a:xfrm>
          <a:prstGeom prst="rect">
            <a:avLst/>
          </a:prstGeom>
        </p:spPr>
      </p:pic>
      <p:pic>
        <p:nvPicPr>
          <p:cNvPr id="12" name="Picture 11" descr="banne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47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48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" name="Group 74"/>
          <p:cNvGraphicFramePr>
            <a:graphicFrameLocks noGrp="1"/>
          </p:cNvGraphicFramePr>
          <p:nvPr/>
        </p:nvGraphicFramePr>
        <p:xfrm>
          <a:off x="838200" y="1750694"/>
          <a:ext cx="7239000" cy="4040506"/>
        </p:xfrm>
        <a:graphic>
          <a:graphicData uri="http://schemas.openxmlformats.org/drawingml/2006/table">
            <a:tbl>
              <a:tblPr/>
              <a:tblGrid>
                <a:gridCol w="914400"/>
                <a:gridCol w="3657600"/>
                <a:gridCol w="2667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Perform…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 the desired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 binary: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for access; 0 for no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 octal values for the corresponding binary 1’s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Convert the octal values to a 3-digit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 the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 68"/>
          <p:cNvSpPr txBox="1">
            <a:spLocks noChangeArrowheads="1"/>
          </p:cNvSpPr>
          <p:nvPr/>
        </p:nvSpPr>
        <p:spPr bwMode="auto">
          <a:xfrm>
            <a:off x="5562600" y="2284094"/>
            <a:ext cx="1712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rwx</a:t>
            </a:r>
            <a:r>
              <a:rPr lang="en-US" b="1">
                <a:latin typeface="Comic Sans MS" pitchFamily="66" charset="0"/>
              </a:rPr>
              <a:t>|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rwx</a:t>
            </a:r>
            <a:r>
              <a:rPr lang="en-US" b="1">
                <a:latin typeface="Comic Sans MS" pitchFamily="66" charset="0"/>
              </a:rPr>
              <a:t>|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r-x</a:t>
            </a:r>
          </a:p>
        </p:txBody>
      </p:sp>
      <p:sp>
        <p:nvSpPr>
          <p:cNvPr id="24" name="Text Box 69"/>
          <p:cNvSpPr txBox="1">
            <a:spLocks noChangeArrowheads="1"/>
          </p:cNvSpPr>
          <p:nvPr/>
        </p:nvSpPr>
        <p:spPr bwMode="auto">
          <a:xfrm>
            <a:off x="5562600" y="3046094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111</a:t>
            </a: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111</a:t>
            </a: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101</a:t>
            </a: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5562600" y="3960494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421</a:t>
            </a:r>
            <a:r>
              <a:rPr lang="en-US" b="1">
                <a:latin typeface="Comic Sans MS" pitchFamily="66" charset="0"/>
              </a:rPr>
              <a:t>|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421</a:t>
            </a:r>
            <a:r>
              <a:rPr lang="en-US" b="1">
                <a:latin typeface="Comic Sans MS" pitchFamily="66" charset="0"/>
              </a:rPr>
              <a:t>|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401</a:t>
            </a:r>
          </a:p>
        </p:txBody>
      </p:sp>
      <p:sp>
        <p:nvSpPr>
          <p:cNvPr id="26" name="Text Box 71"/>
          <p:cNvSpPr txBox="1">
            <a:spLocks noChangeArrowheads="1"/>
          </p:cNvSpPr>
          <p:nvPr/>
        </p:nvSpPr>
        <p:spPr bwMode="auto">
          <a:xfrm>
            <a:off x="5715000" y="4570094"/>
            <a:ext cx="1539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b="1">
                <a:latin typeface="Comic Sans MS" pitchFamily="66" charset="0"/>
              </a:rPr>
              <a:t>| 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b="1">
                <a:latin typeface="Comic Sans MS" pitchFamily="66" charset="0"/>
              </a:rPr>
              <a:t>| 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7" name="Text Box 72"/>
          <p:cNvSpPr txBox="1">
            <a:spLocks noChangeArrowheads="1"/>
          </p:cNvSpPr>
          <p:nvPr/>
        </p:nvSpPr>
        <p:spPr bwMode="auto">
          <a:xfrm>
            <a:off x="5562600" y="5255894"/>
            <a:ext cx="2363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chmod 775 sort.c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04694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Detailed step-by-step approach to setting permissions by octal value:</a:t>
            </a:r>
            <a:endParaRPr lang="en-GB" sz="25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5181600"/>
            <a:ext cx="7239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8200" y="4495800"/>
            <a:ext cx="7239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38200" y="3810000"/>
            <a:ext cx="7239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38200" y="2819400"/>
            <a:ext cx="7239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31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800" y="838200"/>
            <a:ext cx="609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 smtClean="0"/>
              <a:t>ls</a:t>
            </a:r>
            <a:endParaRPr lang="en-GB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14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Which command do we use to see what’s in a directory?</a:t>
            </a:r>
            <a:endParaRPr lang="en-GB" sz="28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t="41885"/>
          <a:stretch>
            <a:fillRect/>
          </a:stretch>
        </p:blipFill>
        <p:spPr bwMode="auto">
          <a:xfrm>
            <a:off x="1143000" y="1905000"/>
            <a:ext cx="690086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467153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 smtClean="0"/>
              <a:t>Just typing</a:t>
            </a:r>
            <a:r>
              <a:rPr lang="en-GB" sz="2100" b="1" dirty="0" smtClean="0">
                <a:solidFill>
                  <a:srgbClr val="FF0000"/>
                </a:solidFill>
              </a:rPr>
              <a:t> </a:t>
            </a:r>
            <a:r>
              <a:rPr lang="en-GB" sz="2100" b="1" dirty="0" err="1" smtClean="0">
                <a:solidFill>
                  <a:srgbClr val="FF0000"/>
                </a:solidFill>
              </a:rPr>
              <a:t>ls</a:t>
            </a:r>
            <a:r>
              <a:rPr lang="en-GB" sz="2100" b="1" dirty="0" smtClean="0">
                <a:solidFill>
                  <a:srgbClr val="FF0000"/>
                </a:solidFill>
              </a:rPr>
              <a:t> </a:t>
            </a:r>
            <a:r>
              <a:rPr lang="en-GB" sz="2100" dirty="0" smtClean="0"/>
              <a:t>shows you </a:t>
            </a:r>
            <a:r>
              <a:rPr lang="en-GB" sz="2100" b="1" dirty="0" smtClean="0"/>
              <a:t>what</a:t>
            </a:r>
            <a:r>
              <a:rPr lang="en-GB" sz="2100" dirty="0" smtClean="0"/>
              <a:t> is in the folder, and that’s it. You don’t know who has what permissions, the size of the file, last time someone touched them, etc.</a:t>
            </a:r>
            <a:endParaRPr lang="en-GB" sz="21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4335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So it’s more common to type </a:t>
            </a:r>
            <a:r>
              <a:rPr lang="en-GB" sz="3200" b="1" dirty="0" err="1" smtClean="0">
                <a:solidFill>
                  <a:srgbClr val="FF0000"/>
                </a:solidFill>
              </a:rPr>
              <a:t>ls</a:t>
            </a:r>
            <a:r>
              <a:rPr lang="en-GB" sz="3200" b="1" dirty="0" smtClean="0">
                <a:solidFill>
                  <a:srgbClr val="FF0000"/>
                </a:solidFill>
              </a:rPr>
              <a:t> -</a:t>
            </a:r>
            <a:r>
              <a:rPr lang="en-GB" sz="3200" b="1" dirty="0" err="1" smtClean="0">
                <a:solidFill>
                  <a:srgbClr val="FF0000"/>
                </a:solidFill>
              </a:rPr>
              <a:t>als</a:t>
            </a:r>
            <a:r>
              <a:rPr lang="en-GB" sz="3200" b="1" dirty="0" smtClean="0">
                <a:solidFill>
                  <a:srgbClr val="FF0000"/>
                </a:solidFill>
              </a:rPr>
              <a:t> 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49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104694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Faster approach to setting octal values:</a:t>
            </a:r>
            <a:endParaRPr lang="en-GB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1905000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each of the three groups (you-friends-strangers):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1" y="230487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allow reading, 	+4</a:t>
            </a:r>
          </a:p>
          <a:p>
            <a:r>
              <a:rPr lang="en-GB" sz="2400" dirty="0" smtClean="0"/>
              <a:t>To allow writing, 	+2</a:t>
            </a:r>
          </a:p>
          <a:p>
            <a:r>
              <a:rPr lang="en-GB" sz="2400" dirty="0" smtClean="0"/>
              <a:t>To allow running, 	+1</a:t>
            </a:r>
            <a:endParaRPr lang="en-GB" sz="2400" dirty="0"/>
          </a:p>
        </p:txBody>
      </p:sp>
      <p:sp>
        <p:nvSpPr>
          <p:cNvPr id="15" name="Rectangle 14"/>
          <p:cNvSpPr/>
          <p:nvPr/>
        </p:nvSpPr>
        <p:spPr>
          <a:xfrm>
            <a:off x="914400" y="1905000"/>
            <a:ext cx="6629400" cy="16002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04800" y="46114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Examples:</a:t>
            </a:r>
            <a:endParaRPr lang="en-GB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3810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My file is totally private, nobody else should do a thing on it.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4191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dirty="0" err="1" smtClean="0"/>
              <a:t>chmod</a:t>
            </a:r>
            <a:r>
              <a:rPr lang="en-GB" dirty="0" smtClean="0"/>
              <a:t> 700 file.doc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3200" y="46598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work on my file with my group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029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dirty="0" err="1" smtClean="0"/>
              <a:t>chmod</a:t>
            </a:r>
            <a:r>
              <a:rPr lang="en-GB" dirty="0" smtClean="0"/>
              <a:t> 770 file.doc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550973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It’s ok if anybody uses my file but only I can modify it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9400" y="5879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dirty="0" err="1" smtClean="0"/>
              <a:t>chmod</a:t>
            </a:r>
            <a:r>
              <a:rPr lang="en-GB" dirty="0" smtClean="0"/>
              <a:t> 755 file.doc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50</a:t>
            </a:r>
            <a:endParaRPr lang="fr-CA" dirty="0"/>
          </a:p>
        </p:txBody>
      </p:sp>
      <p:pic>
        <p:nvPicPr>
          <p:cNvPr id="19" name="Picture 18" descr="ha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6023" cy="6324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29200" y="0"/>
            <a:ext cx="4114800" cy="624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0" y="60239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Permissions are all about security.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2126397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When you learn about how security works for a system, what’s the first question you should ask yourself?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191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</a:rPr>
              <a:t>“How can I bypass it?”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51</a:t>
            </a:r>
            <a:endParaRPr lang="fr-CA" dirty="0"/>
          </a:p>
        </p:txBody>
      </p:sp>
      <p:pic>
        <p:nvPicPr>
          <p:cNvPr id="19" name="Picture 18" descr="ha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16023" cy="6324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2400" y="2126397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Imagine that you have </a:t>
            </a:r>
            <a:r>
              <a:rPr lang="en-GB" sz="2800" dirty="0" err="1" smtClean="0">
                <a:solidFill>
                  <a:schemeClr val="bg1"/>
                </a:solidFill>
              </a:rPr>
              <a:t>rw</a:t>
            </a:r>
            <a:r>
              <a:rPr lang="en-GB" sz="2800" dirty="0" smtClean="0">
                <a:solidFill>
                  <a:schemeClr val="bg1"/>
                </a:solidFill>
              </a:rPr>
              <a:t>- access on a file. So you can’t run it, but you’d like to. What can you do?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istak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7200"/>
            <a:ext cx="2209800" cy="2034540"/>
          </a:xfrm>
          <a:prstGeom prst="rect">
            <a:avLst/>
          </a:prstGeom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52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12" descr="rules_1668_1668-e1264743053588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48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p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838200"/>
            <a:ext cx="6233160" cy="5234940"/>
          </a:xfrm>
          <a:prstGeom prst="rect">
            <a:avLst/>
          </a:prstGeom>
        </p:spPr>
      </p:pic>
      <p:pic>
        <p:nvPicPr>
          <p:cNvPr id="16" name="Picture 15" descr="p2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838200"/>
            <a:ext cx="6233160" cy="52349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4180" y="284607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These are the default permissions.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7" descr="p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838200"/>
            <a:ext cx="6233160" cy="52349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64180" y="330327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If you want to change the default permissions, you use </a:t>
            </a:r>
            <a:r>
              <a:rPr lang="en-GB" sz="2400" dirty="0" err="1" smtClean="0">
                <a:solidFill>
                  <a:schemeClr val="bg1"/>
                </a:solidFill>
              </a:rPr>
              <a:t>umask</a:t>
            </a:r>
            <a:r>
              <a:rPr lang="en-GB" sz="2400" dirty="0" smtClean="0">
                <a:solidFill>
                  <a:schemeClr val="bg1"/>
                </a:solidFill>
              </a:rPr>
              <a:t> with a value.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838200"/>
            <a:ext cx="61722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300" dirty="0" smtClean="0"/>
              <a:t>The admin sets the rules: these are the default permissions that all new files and folders will have</a:t>
            </a:r>
            <a:endParaRPr lang="en-GB" sz="23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1972270"/>
            <a:ext cx="2819400" cy="923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value you give in </a:t>
            </a:r>
            <a:r>
              <a:rPr lang="en-GB" dirty="0" err="1" smtClean="0"/>
              <a:t>umask</a:t>
            </a:r>
            <a:r>
              <a:rPr lang="en-GB" dirty="0" smtClean="0"/>
              <a:t> is </a:t>
            </a:r>
            <a:r>
              <a:rPr lang="en-GB" b="1" i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the value that you want for permissions!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276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you want everybody to do anything, </a:t>
            </a:r>
            <a:r>
              <a:rPr lang="en-GB" dirty="0" err="1" smtClean="0"/>
              <a:t>umask</a:t>
            </a:r>
            <a:r>
              <a:rPr lang="en-GB" dirty="0" smtClean="0"/>
              <a:t> 777 is </a:t>
            </a:r>
            <a:r>
              <a:rPr lang="en-GB" b="1" i="1" u="sng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going to give you that!!!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53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1983938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			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</a:t>
            </a:r>
            <a:endParaRPr lang="en-GB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9538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These are the permissions your system starts with: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639669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Directory				   File</a:t>
            </a:r>
            <a:endParaRPr lang="en-GB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24016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111 111  111			110 110 110</a:t>
            </a:r>
            <a:endParaRPr lang="en-GB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7638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 smtClean="0"/>
              <a:t>Umask</a:t>
            </a:r>
            <a:r>
              <a:rPr lang="en-GB" sz="3200" dirty="0" smtClean="0"/>
              <a:t> </a:t>
            </a:r>
            <a:r>
              <a:rPr lang="en-GB" sz="3200" i="1" dirty="0" smtClean="0"/>
              <a:t>“filters” </a:t>
            </a:r>
            <a:r>
              <a:rPr lang="en-GB" sz="3200" dirty="0" smtClean="0"/>
              <a:t>from these permissions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525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 smtClean="0"/>
              <a:t>umask</a:t>
            </a:r>
            <a:r>
              <a:rPr lang="en-GB" sz="3600" dirty="0" smtClean="0"/>
              <a:t> 022</a:t>
            </a:r>
            <a:endParaRPr lang="en-GB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2782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&amp;   111 101 101		&amp;   111 101 101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43000" y="3352800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5000" y="3351212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33922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     111 101 101		      110 100 100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0600" y="3810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 r-x  </a:t>
            </a:r>
            <a:r>
              <a:rPr lang="en-US" sz="3600" dirty="0" err="1" smtClean="0">
                <a:latin typeface="Times New Roman" pitchFamily="18" charset="0"/>
              </a:rPr>
              <a:t>r-x</a:t>
            </a:r>
            <a:r>
              <a:rPr lang="en-US" sz="3600" dirty="0" smtClean="0">
                <a:latin typeface="Times New Roman" pitchFamily="18" charset="0"/>
              </a:rPr>
              <a:t>			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  r--   r--</a:t>
            </a:r>
            <a:endParaRPr lang="en-GB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5486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binary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5525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000 010 010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54672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Swap</a:t>
            </a:r>
            <a:endParaRPr lang="en-GB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400800" y="5525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111 101 101</a:t>
            </a:r>
            <a:endParaRPr lang="en-GB" sz="36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09800" y="5867400"/>
            <a:ext cx="1143000" cy="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91200" y="5867400"/>
            <a:ext cx="609600" cy="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/>
      <p:bldP spid="34" grpId="0"/>
      <p:bldP spid="44" grpId="0"/>
      <p:bldP spid="45" grpId="0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54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1983938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</a:rPr>
              <a:t>rwx</a:t>
            </a:r>
            <a:r>
              <a:rPr lang="en-US" sz="3600" dirty="0" smtClean="0">
                <a:latin typeface="Times New Roman" pitchFamily="18" charset="0"/>
              </a:rPr>
              <a:t>			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</a:rPr>
              <a:t>rw</a:t>
            </a:r>
            <a:r>
              <a:rPr lang="en-US" sz="3600" dirty="0" smtClean="0">
                <a:latin typeface="Times New Roman" pitchFamily="18" charset="0"/>
              </a:rPr>
              <a:t>-</a:t>
            </a:r>
            <a:endParaRPr lang="en-GB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9538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These are the permissions your system starts with: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639669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Directory				   File</a:t>
            </a:r>
            <a:endParaRPr lang="en-GB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24016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111 111  111			110 110 110</a:t>
            </a:r>
            <a:endParaRPr lang="en-GB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7638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 smtClean="0"/>
              <a:t>Umask</a:t>
            </a:r>
            <a:r>
              <a:rPr lang="en-GB" sz="3200" dirty="0" smtClean="0"/>
              <a:t> </a:t>
            </a:r>
            <a:r>
              <a:rPr lang="en-GB" sz="3200" i="1" dirty="0" smtClean="0"/>
              <a:t>“filters” </a:t>
            </a:r>
            <a:r>
              <a:rPr lang="en-GB" sz="3200" dirty="0" smtClean="0"/>
              <a:t>from these permissions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525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 smtClean="0"/>
              <a:t>umask</a:t>
            </a:r>
            <a:r>
              <a:rPr lang="en-GB" sz="3600" dirty="0" smtClean="0"/>
              <a:t> 555</a:t>
            </a:r>
            <a:endParaRPr lang="en-GB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2782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&amp;   010 010 010		&amp;   010 010 010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43000" y="3352800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5000" y="3351212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33922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     010 010 010		      010 010 010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0600" y="3810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-w- -w-  -w-			 -w- -w-  -w-</a:t>
            </a:r>
            <a:endParaRPr lang="en-GB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5486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binary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5525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101 101 101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54672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Swap</a:t>
            </a:r>
            <a:endParaRPr lang="en-GB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400800" y="55258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010 010 010</a:t>
            </a:r>
            <a:endParaRPr lang="en-GB" sz="36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09800" y="5867400"/>
            <a:ext cx="1143000" cy="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91200" y="5867400"/>
            <a:ext cx="609600" cy="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/>
      <p:bldP spid="34" grpId="0"/>
      <p:bldP spid="44" grpId="0"/>
      <p:bldP spid="45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55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8" name="Group 53"/>
          <p:cNvGraphicFramePr>
            <a:graphicFrameLocks noGrp="1"/>
          </p:cNvGraphicFramePr>
          <p:nvPr>
            <p:ph sz="quarter" idx="4294967295"/>
          </p:nvPr>
        </p:nvGraphicFramePr>
        <p:xfrm>
          <a:off x="685800" y="1030240"/>
          <a:ext cx="7467600" cy="4608560"/>
        </p:xfrm>
        <a:graphic>
          <a:graphicData uri="http://schemas.openxmlformats.org/drawingml/2006/table">
            <a:tbl>
              <a:tblPr/>
              <a:tblGrid>
                <a:gridCol w="2133600"/>
                <a:gridCol w="2844800"/>
                <a:gridCol w="2489200"/>
              </a:tblGrid>
              <a:tr h="854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mask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Default: 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Default: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777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(rw- rw- rw-)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 (r-x r-x r-x)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333 (-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 (- -x - -x - -x)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56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Picture 10" descr="0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2" name="Picture 11" descr="0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3" name="Picture 12" descr="03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4" name="Picture 13" descr="0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5" name="Picture 14" descr="05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6" name="Picture 15" descr="06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7" name="Picture 16" descr="07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8" name="Picture 17" descr="08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19" name="Picture 18" descr="09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20" name="Picture 19" descr="10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21" name="Picture 20" descr="11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22" name="Picture 21" descr="12.g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pic>
        <p:nvPicPr>
          <p:cNvPr id="23" name="Picture 22" descr="13.gi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5420" y="811530"/>
            <a:ext cx="6233160" cy="52349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24000" y="4724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Use </a:t>
            </a:r>
            <a:r>
              <a:rPr lang="en-GB" sz="3200" b="1" dirty="0" smtClean="0">
                <a:solidFill>
                  <a:srgbClr val="FF0000"/>
                </a:solidFill>
              </a:rPr>
              <a:t>touch</a:t>
            </a:r>
            <a:r>
              <a:rPr lang="en-GB" sz="3200" dirty="0" smtClean="0">
                <a:solidFill>
                  <a:schemeClr val="bg1"/>
                </a:solidFill>
              </a:rPr>
              <a:t> to make an empty file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57</a:t>
            </a:r>
            <a:endParaRPr lang="fr-CA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24384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" y="23622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3122612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_of_the_iceberg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1" y="0"/>
            <a:ext cx="11243733" cy="6324600"/>
          </a:xfrm>
          <a:prstGeom prst="rect">
            <a:avLst/>
          </a:prstGeom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58</a:t>
            </a:r>
            <a:endParaRPr lang="fr-CA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762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 smtClean="0"/>
              <a:t>rwx</a:t>
            </a:r>
            <a:r>
              <a:rPr lang="en-GB" sz="4000" b="1" dirty="0" smtClean="0"/>
              <a:t> </a:t>
            </a:r>
            <a:endParaRPr lang="en-GB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4267200"/>
            <a:ext cx="1981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Access control lists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2343090"/>
            <a:ext cx="990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user ID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2343090"/>
            <a:ext cx="1219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group ID</a:t>
            </a:r>
            <a:endParaRPr lang="en-GB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2362200"/>
            <a:ext cx="1219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sticky bit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3210580"/>
            <a:ext cx="19812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Attributes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32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" name="Picture 11" descr="l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811530"/>
            <a:ext cx="6225540" cy="52349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952897" y="4000103"/>
            <a:ext cx="1752600" cy="79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4876800"/>
            <a:ext cx="2590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File type (</a:t>
            </a:r>
            <a:r>
              <a:rPr lang="en-GB" i="1" dirty="0" smtClean="0">
                <a:solidFill>
                  <a:srgbClr val="FF0000"/>
                </a:solidFill>
              </a:rPr>
              <a:t>d</a:t>
            </a:r>
            <a:r>
              <a:rPr lang="en-GB" dirty="0" smtClean="0">
                <a:solidFill>
                  <a:schemeClr val="tx1"/>
                </a:solidFill>
              </a:rPr>
              <a:t> for </a:t>
            </a:r>
            <a:r>
              <a:rPr lang="en-GB" i="1" dirty="0" smtClean="0">
                <a:solidFill>
                  <a:schemeClr val="tx1"/>
                </a:solidFill>
              </a:rPr>
              <a:t>d</a:t>
            </a:r>
            <a:r>
              <a:rPr lang="en-GB" dirty="0" smtClean="0">
                <a:solidFill>
                  <a:schemeClr val="tx1"/>
                </a:solidFill>
              </a:rPr>
              <a:t>irectory)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1791494" y="3620294"/>
            <a:ext cx="1143000" cy="15081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1200" y="4267200"/>
            <a:ext cx="1295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Permissions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705100" y="3390900"/>
            <a:ext cx="5334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4600" y="36576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Owner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3314700" y="3162300"/>
            <a:ext cx="532606" cy="45640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36576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Group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886200" y="3124200"/>
            <a:ext cx="1066800" cy="838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38862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Size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4419600" y="2133600"/>
            <a:ext cx="609600" cy="381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3000" y="2057400"/>
            <a:ext cx="2057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Last changed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V="1">
            <a:off x="5486400" y="3352800"/>
            <a:ext cx="533400" cy="228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7338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1" name="Picture 40" descr="ls1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784860"/>
            <a:ext cx="6225540" cy="523494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24600" y="3048000"/>
            <a:ext cx="2743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Files that start with a dot are hidden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48000" y="2412000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/>
              <a:t>.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  <p:bldP spid="27" grpId="0" animBg="1"/>
      <p:bldP spid="30" grpId="0" animBg="1"/>
      <p:bldP spid="34" grpId="0" animBg="1"/>
      <p:bldP spid="37" grpId="0" animBg="1"/>
      <p:bldP spid="40" grpId="0" animBg="1"/>
      <p:bldP spid="42" grpId="0" animBg="1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59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1219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708025"/>
                <a:gridCol w="508000"/>
                <a:gridCol w="536575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36576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 rot="16200000">
            <a:off x="5638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429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“lean” concept for the security of files and directories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SUID</a:t>
            </a:r>
            <a:r>
              <a:rPr lang="en-GB" sz="2000" dirty="0" smtClean="0"/>
              <a:t> (</a:t>
            </a:r>
            <a:r>
              <a:rPr lang="en-GB" sz="2000" b="1" dirty="0" smtClean="0"/>
              <a:t>S</a:t>
            </a:r>
            <a:r>
              <a:rPr lang="en-GB" sz="2000" dirty="0" smtClean="0"/>
              <a:t>et owner </a:t>
            </a:r>
            <a:r>
              <a:rPr lang="en-GB" sz="2000" b="1" dirty="0" smtClean="0"/>
              <a:t>U</a:t>
            </a:r>
            <a:r>
              <a:rPr lang="en-GB" sz="2000" dirty="0" smtClean="0"/>
              <a:t>ser </a:t>
            </a:r>
            <a:r>
              <a:rPr lang="en-GB" sz="2000" b="1" dirty="0" smtClean="0"/>
              <a:t>ID</a:t>
            </a:r>
            <a:r>
              <a:rPr lang="en-GB" sz="2000" dirty="0" smtClean="0"/>
              <a:t> up on execution)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13070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a program with the permissions of the </a:t>
            </a:r>
            <a:r>
              <a:rPr lang="en-GB" b="1" u="sng" dirty="0" smtClean="0">
                <a:solidFill>
                  <a:srgbClr val="FF0000"/>
                </a:solidFill>
              </a:rPr>
              <a:t>user</a:t>
            </a:r>
            <a:r>
              <a:rPr lang="en-GB" dirty="0" smtClean="0"/>
              <a:t> the program belongs to, not your own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Example</a:t>
            </a:r>
            <a:endParaRPr lang="en-GB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145268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change your password, you need to edit system files /etc/</a:t>
            </a:r>
            <a:r>
              <a:rPr lang="en-GB" dirty="0" err="1" smtClean="0"/>
              <a:t>passwd</a:t>
            </a:r>
            <a:r>
              <a:rPr lang="en-GB" dirty="0" smtClean="0"/>
              <a:t> that belong to the root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passwd</a:t>
            </a:r>
            <a:r>
              <a:rPr lang="en-GB" dirty="0" smtClean="0"/>
              <a:t> belongs to the root and it set with SUID to give root permissions.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219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647700" y="2628900"/>
            <a:ext cx="68580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-4191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60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1219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708025"/>
                <a:gridCol w="508000"/>
                <a:gridCol w="536575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16200000">
            <a:off x="5638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429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“lean” concept for the security of files and directories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SGID</a:t>
            </a:r>
            <a:r>
              <a:rPr lang="en-GB" sz="2000" dirty="0" smtClean="0"/>
              <a:t> (</a:t>
            </a:r>
            <a:r>
              <a:rPr lang="en-GB" sz="2000" b="1" dirty="0" smtClean="0"/>
              <a:t>S</a:t>
            </a:r>
            <a:r>
              <a:rPr lang="en-GB" sz="2000" dirty="0" smtClean="0"/>
              <a:t>et </a:t>
            </a:r>
            <a:r>
              <a:rPr lang="en-GB" sz="2000" b="1" dirty="0" smtClean="0"/>
              <a:t>G</a:t>
            </a:r>
            <a:r>
              <a:rPr lang="en-GB" sz="2000" dirty="0" smtClean="0"/>
              <a:t>roup </a:t>
            </a:r>
            <a:r>
              <a:rPr lang="en-GB" sz="2000" b="1" dirty="0" smtClean="0"/>
              <a:t>ID</a:t>
            </a:r>
            <a:r>
              <a:rPr lang="en-GB" sz="2000" dirty="0" smtClean="0"/>
              <a:t> up on execution)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13070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a program with the permissions of the </a:t>
            </a:r>
            <a:r>
              <a:rPr lang="en-GB" b="1" u="sng" dirty="0" smtClean="0">
                <a:solidFill>
                  <a:srgbClr val="FF0000"/>
                </a:solidFill>
              </a:rPr>
              <a:t>group</a:t>
            </a:r>
            <a:r>
              <a:rPr lang="en-GB" dirty="0" smtClean="0"/>
              <a:t> the program belongs to, not your group’s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Example</a:t>
            </a:r>
            <a:endParaRPr lang="en-GB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145268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Enforcing quotas: if anybody starts dumping data into a directory, it takes quota from the group the directory belongs to.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981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1028700" y="2247900"/>
            <a:ext cx="6858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-4191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61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1219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708025"/>
                <a:gridCol w="508000"/>
                <a:gridCol w="536575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16200000">
            <a:off x="5638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429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“lean” concept for the security of files and directories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STB</a:t>
            </a:r>
            <a:r>
              <a:rPr lang="en-GB" sz="2000" dirty="0" smtClean="0"/>
              <a:t> (</a:t>
            </a:r>
            <a:r>
              <a:rPr lang="en-GB" sz="2000" b="1" dirty="0" err="1" smtClean="0"/>
              <a:t>ST</a:t>
            </a:r>
            <a:r>
              <a:rPr lang="en-GB" sz="2000" dirty="0" err="1" smtClean="0"/>
              <a:t>icky</a:t>
            </a:r>
            <a:r>
              <a:rPr lang="en-GB" sz="2000" dirty="0" smtClean="0"/>
              <a:t> </a:t>
            </a:r>
            <a:r>
              <a:rPr lang="en-GB" sz="2000" b="1" dirty="0" smtClean="0"/>
              <a:t>B</a:t>
            </a:r>
            <a:r>
              <a:rPr lang="en-GB" sz="2000" dirty="0" smtClean="0"/>
              <a:t>it)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13070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the owner or root can delete or rename the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Example</a:t>
            </a:r>
            <a:endParaRPr lang="en-GB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145268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have write/execute permissions for a directory, you can trash its content even if you don’t own it. So one user could delete the /</a:t>
            </a:r>
            <a:r>
              <a:rPr lang="en-GB" dirty="0" err="1" smtClean="0"/>
              <a:t>tmp</a:t>
            </a:r>
            <a:r>
              <a:rPr lang="en-GB" dirty="0" smtClean="0"/>
              <a:t> folder that others use. So </a:t>
            </a:r>
            <a:r>
              <a:rPr lang="en-GB" dirty="0" err="1" smtClean="0"/>
              <a:t>tmp</a:t>
            </a:r>
            <a:r>
              <a:rPr lang="en-GB" dirty="0" smtClean="0"/>
              <a:t> has STB.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743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1409700" y="1866900"/>
            <a:ext cx="685800" cy="2743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-4191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62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them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914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The </a:t>
            </a:r>
            <a:r>
              <a:rPr lang="en-GB" sz="2200" dirty="0" err="1" smtClean="0"/>
              <a:t>ls</a:t>
            </a:r>
            <a:r>
              <a:rPr lang="en-GB" sz="2200" dirty="0" smtClean="0"/>
              <a:t> –l command doesn’t have a section for special permissions. But since these permissions require execute rights, they </a:t>
            </a:r>
            <a:r>
              <a:rPr lang="en-GB" sz="2200" b="1" u="sng" dirty="0" smtClean="0">
                <a:solidFill>
                  <a:srgbClr val="FF0000"/>
                </a:solidFill>
              </a:rPr>
              <a:t>replace the ‘x’ when displayed</a:t>
            </a:r>
            <a:r>
              <a:rPr lang="en-GB" sz="2200" dirty="0" smtClean="0"/>
              <a:t>:</a:t>
            </a:r>
            <a:endParaRPr lang="en-GB" sz="2200" dirty="0"/>
          </a:p>
        </p:txBody>
      </p:sp>
      <p:grpSp>
        <p:nvGrpSpPr>
          <p:cNvPr id="22" name="Group 1045"/>
          <p:cNvGrpSpPr>
            <a:grpSpLocks/>
          </p:cNvGrpSpPr>
          <p:nvPr/>
        </p:nvGrpSpPr>
        <p:grpSpPr bwMode="auto">
          <a:xfrm>
            <a:off x="3505200" y="1828800"/>
            <a:ext cx="2670175" cy="1852612"/>
            <a:chOff x="1632" y="2721"/>
            <a:chExt cx="1682" cy="1167"/>
          </a:xfrm>
        </p:grpSpPr>
        <p:sp>
          <p:nvSpPr>
            <p:cNvPr id="24" name="Text Box 1028"/>
            <p:cNvSpPr txBox="1">
              <a:spLocks noChangeArrowheads="1"/>
            </p:cNvSpPr>
            <p:nvPr/>
          </p:nvSpPr>
          <p:spPr bwMode="auto">
            <a:xfrm>
              <a:off x="1653" y="2721"/>
              <a:ext cx="16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r w x r w x r w x</a:t>
              </a:r>
            </a:p>
          </p:txBody>
        </p:sp>
        <p:sp>
          <p:nvSpPr>
            <p:cNvPr id="25" name="Text Box 1029"/>
            <p:cNvSpPr txBox="1">
              <a:spLocks noChangeArrowheads="1"/>
            </p:cNvSpPr>
            <p:nvPr/>
          </p:nvSpPr>
          <p:spPr bwMode="auto">
            <a:xfrm>
              <a:off x="1632" y="3216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r w s r w s r w t</a:t>
              </a:r>
            </a:p>
          </p:txBody>
        </p:sp>
        <p:sp>
          <p:nvSpPr>
            <p:cNvPr id="27" name="Line 1030"/>
            <p:cNvSpPr>
              <a:spLocks noChangeShapeType="1"/>
            </p:cNvSpPr>
            <p:nvPr/>
          </p:nvSpPr>
          <p:spPr bwMode="auto">
            <a:xfrm>
              <a:off x="2112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" name="Line 1033"/>
            <p:cNvSpPr>
              <a:spLocks noChangeShapeType="1"/>
            </p:cNvSpPr>
            <p:nvPr/>
          </p:nvSpPr>
          <p:spPr bwMode="auto">
            <a:xfrm flipH="1">
              <a:off x="2592" y="2976"/>
              <a:ext cx="4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9" name="Line 1034"/>
            <p:cNvSpPr>
              <a:spLocks noChangeShapeType="1"/>
            </p:cNvSpPr>
            <p:nvPr/>
          </p:nvSpPr>
          <p:spPr bwMode="auto">
            <a:xfrm flipH="1">
              <a:off x="3072" y="2976"/>
              <a:ext cx="4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30" name="Group 1042"/>
            <p:cNvGrpSpPr>
              <a:grpSpLocks/>
            </p:cNvGrpSpPr>
            <p:nvPr/>
          </p:nvGrpSpPr>
          <p:grpSpPr bwMode="auto">
            <a:xfrm>
              <a:off x="1927" y="3504"/>
              <a:ext cx="377" cy="295"/>
              <a:chOff x="1927" y="3504"/>
              <a:chExt cx="377" cy="295"/>
            </a:xfrm>
          </p:grpSpPr>
          <p:sp>
            <p:nvSpPr>
              <p:cNvPr id="37" name="Text Box 1035"/>
              <p:cNvSpPr txBox="1">
                <a:spLocks noChangeArrowheads="1"/>
              </p:cNvSpPr>
              <p:nvPr/>
            </p:nvSpPr>
            <p:spPr bwMode="auto">
              <a:xfrm>
                <a:off x="1927" y="3607"/>
                <a:ext cx="37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SUID</a:t>
                </a:r>
              </a:p>
            </p:txBody>
          </p:sp>
          <p:sp>
            <p:nvSpPr>
              <p:cNvPr id="38" name="Line 1038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31" name="Group 1043"/>
            <p:cNvGrpSpPr>
              <a:grpSpLocks/>
            </p:cNvGrpSpPr>
            <p:nvPr/>
          </p:nvGrpSpPr>
          <p:grpSpPr bwMode="auto">
            <a:xfrm>
              <a:off x="2408" y="3504"/>
              <a:ext cx="377" cy="286"/>
              <a:chOff x="2408" y="3504"/>
              <a:chExt cx="377" cy="286"/>
            </a:xfrm>
          </p:grpSpPr>
          <p:sp>
            <p:nvSpPr>
              <p:cNvPr id="35" name="Text Box 1036"/>
              <p:cNvSpPr txBox="1">
                <a:spLocks noChangeArrowheads="1"/>
              </p:cNvSpPr>
              <p:nvPr/>
            </p:nvSpPr>
            <p:spPr bwMode="auto">
              <a:xfrm>
                <a:off x="2408" y="3598"/>
                <a:ext cx="37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SGID</a:t>
                </a:r>
              </a:p>
            </p:txBody>
          </p:sp>
          <p:sp>
            <p:nvSpPr>
              <p:cNvPr id="36" name="Line 1039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32" name="Group 1044"/>
            <p:cNvGrpSpPr>
              <a:grpSpLocks/>
            </p:cNvGrpSpPr>
            <p:nvPr/>
          </p:nvGrpSpPr>
          <p:grpSpPr bwMode="auto">
            <a:xfrm>
              <a:off x="2831" y="3504"/>
              <a:ext cx="483" cy="384"/>
              <a:chOff x="2831" y="3504"/>
              <a:chExt cx="483" cy="384"/>
            </a:xfrm>
          </p:grpSpPr>
          <p:sp>
            <p:nvSpPr>
              <p:cNvPr id="33" name="Text Box 1037"/>
              <p:cNvSpPr txBox="1">
                <a:spLocks noChangeArrowheads="1"/>
              </p:cNvSpPr>
              <p:nvPr/>
            </p:nvSpPr>
            <p:spPr bwMode="auto">
              <a:xfrm>
                <a:off x="2831" y="3600"/>
                <a:ext cx="4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STICKY</a:t>
                </a:r>
              </a:p>
              <a:p>
                <a:pPr algn="ctr"/>
                <a:r>
                  <a:rPr lang="en-US" sz="1200" b="1"/>
                  <a:t>BIT</a:t>
                </a:r>
              </a:p>
            </p:txBody>
          </p:sp>
          <p:sp>
            <p:nvSpPr>
              <p:cNvPr id="34" name="Line 104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0" y="38862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If they are set on a file without execute permission, they show up as </a:t>
            </a:r>
            <a:r>
              <a:rPr lang="en-GB" sz="2200" dirty="0" smtClean="0">
                <a:solidFill>
                  <a:srgbClr val="FF0000"/>
                </a:solidFill>
              </a:rPr>
              <a:t>capital</a:t>
            </a:r>
            <a:r>
              <a:rPr lang="en-GB" sz="2200" dirty="0" smtClean="0"/>
              <a:t>:</a:t>
            </a:r>
            <a:endParaRPr lang="en-GB" sz="2200" dirty="0"/>
          </a:p>
        </p:txBody>
      </p: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3505200" y="4319587"/>
            <a:ext cx="2962275" cy="1852613"/>
            <a:chOff x="1632" y="3057"/>
            <a:chExt cx="1866" cy="1167"/>
          </a:xfrm>
        </p:grpSpPr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728" y="3057"/>
              <a:ext cx="15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r w - r w - r w -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632" y="3552"/>
              <a:ext cx="18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r w S r w S r w T</a:t>
              </a: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2197" y="3312"/>
              <a:ext cx="11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688" y="3312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3168" y="3264"/>
              <a:ext cx="96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47" name="Group 10"/>
            <p:cNvGrpSpPr>
              <a:grpSpLocks/>
            </p:cNvGrpSpPr>
            <p:nvPr/>
          </p:nvGrpSpPr>
          <p:grpSpPr bwMode="auto">
            <a:xfrm>
              <a:off x="2012" y="3840"/>
              <a:ext cx="379" cy="295"/>
              <a:chOff x="1955" y="3504"/>
              <a:chExt cx="321" cy="295"/>
            </a:xfrm>
          </p:grpSpPr>
          <p:sp>
            <p:nvSpPr>
              <p:cNvPr id="54" name="Text Box 11"/>
              <p:cNvSpPr txBox="1">
                <a:spLocks noChangeArrowheads="1"/>
              </p:cNvSpPr>
              <p:nvPr/>
            </p:nvSpPr>
            <p:spPr bwMode="auto">
              <a:xfrm>
                <a:off x="1955" y="3607"/>
                <a:ext cx="32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SUID</a:t>
                </a:r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8" name="Group 13"/>
            <p:cNvGrpSpPr>
              <a:grpSpLocks/>
            </p:cNvGrpSpPr>
            <p:nvPr/>
          </p:nvGrpSpPr>
          <p:grpSpPr bwMode="auto">
            <a:xfrm>
              <a:off x="2579" y="3840"/>
              <a:ext cx="377" cy="286"/>
              <a:chOff x="2436" y="3504"/>
              <a:chExt cx="320" cy="286"/>
            </a:xfrm>
          </p:grpSpPr>
          <p:sp>
            <p:nvSpPr>
              <p:cNvPr id="52" name="Text Box 14"/>
              <p:cNvSpPr txBox="1">
                <a:spLocks noChangeArrowheads="1"/>
              </p:cNvSpPr>
              <p:nvPr/>
            </p:nvSpPr>
            <p:spPr bwMode="auto">
              <a:xfrm>
                <a:off x="2436" y="3598"/>
                <a:ext cx="32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SGID</a:t>
                </a:r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3024" y="3840"/>
              <a:ext cx="462" cy="384"/>
              <a:chOff x="2876" y="3504"/>
              <a:chExt cx="392" cy="384"/>
            </a:xfrm>
          </p:grpSpPr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2876" y="3600"/>
                <a:ext cx="3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/>
                  <a:t>STICKY</a:t>
                </a:r>
              </a:p>
              <a:p>
                <a:pPr algn="ctr"/>
                <a:r>
                  <a:rPr lang="en-US" sz="1200"/>
                  <a:t>BIT</a:t>
                </a: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63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change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them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0" name="Group 1321"/>
          <p:cNvGraphicFramePr>
            <a:graphicFrameLocks noGrp="1"/>
          </p:cNvGraphicFramePr>
          <p:nvPr/>
        </p:nvGraphicFramePr>
        <p:xfrm>
          <a:off x="1219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708025"/>
                <a:gridCol w="508000"/>
                <a:gridCol w="536575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0" y="12455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Use </a:t>
            </a:r>
            <a:r>
              <a:rPr lang="en-GB" sz="2200" dirty="0" err="1" smtClean="0"/>
              <a:t>chmod</a:t>
            </a:r>
            <a:r>
              <a:rPr lang="en-GB" sz="2200" dirty="0" smtClean="0"/>
              <a:t> like for anything else. You just have 4 numbers instead of 3 now:</a:t>
            </a:r>
            <a:endParaRPr lang="en-GB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1981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 smtClean="0"/>
              <a:t>chmod</a:t>
            </a:r>
            <a:r>
              <a:rPr lang="en-GB" sz="6600" dirty="0" smtClean="0"/>
              <a:t> 4522</a:t>
            </a:r>
            <a:endParaRPr lang="en-GB" sz="6600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 flipV="1">
            <a:off x="1676400" y="2819400"/>
            <a:ext cx="3581400" cy="990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3733800" y="2819400"/>
            <a:ext cx="1828800" cy="1066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4610100" y="2933700"/>
            <a:ext cx="1066800" cy="838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410200" y="3276600"/>
            <a:ext cx="1066800" cy="1524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00800" y="2819400"/>
            <a:ext cx="1219200" cy="99060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64</a:t>
            </a:r>
            <a:endParaRPr lang="fr-CA" dirty="0"/>
          </a:p>
        </p:txBody>
      </p:sp>
      <p:pic>
        <p:nvPicPr>
          <p:cNvPr id="8" name="Picture 7" descr="soti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90800"/>
            <a:ext cx="3810000" cy="3284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219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Let’s be fair. Permissions are not the most thrilling topic ever. But it’s necessary to </a:t>
            </a:r>
            <a:r>
              <a:rPr lang="en-GB" sz="2200" dirty="0" smtClean="0">
                <a:solidFill>
                  <a:srgbClr val="FF0000"/>
                </a:solidFill>
              </a:rPr>
              <a:t>understand access control and safety in a system if you want to manage it</a:t>
            </a:r>
            <a:r>
              <a:rPr lang="en-GB" sz="2200" dirty="0" smtClean="0"/>
              <a:t>...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_question_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838200"/>
            <a:ext cx="3632200" cy="4559300"/>
          </a:xfrm>
          <a:prstGeom prst="rect">
            <a:avLst/>
          </a:prstGeom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65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66</a:t>
            </a:r>
            <a:endParaRPr lang="fr-CA" dirty="0"/>
          </a:p>
        </p:txBody>
      </p:sp>
      <p:pic>
        <p:nvPicPr>
          <p:cNvPr id="8" name="Picture 7" descr="educati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828800" cy="1584960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Practice questions &amp; </a:t>
            </a: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022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We recommend that you do these, but that’s for your own good, not graded.</a:t>
            </a:r>
            <a:endParaRPr lang="en-GB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u="sng" dirty="0" smtClean="0"/>
              <a:t>Install g++ and </a:t>
            </a:r>
            <a:r>
              <a:rPr lang="en-GB" b="1" u="sng" dirty="0" err="1" smtClean="0"/>
              <a:t>kdevelop</a:t>
            </a:r>
            <a:r>
              <a:rPr lang="en-GB" b="1" u="sng" dirty="0" smtClean="0"/>
              <a:t> per slide 28</a:t>
            </a:r>
          </a:p>
          <a:p>
            <a:pPr marL="342900" indent="-342900">
              <a:buAutoNum type="arabicParenR"/>
            </a:pPr>
            <a:endParaRPr lang="en-GB" b="1" u="sng" dirty="0" smtClean="0"/>
          </a:p>
          <a:p>
            <a:pPr marL="342900" indent="-342900">
              <a:buAutoNum type="arabicParenR"/>
            </a:pPr>
            <a:r>
              <a:rPr lang="en-GB" dirty="0" smtClean="0"/>
              <a:t>Move through your system using </a:t>
            </a:r>
            <a:r>
              <a:rPr lang="en-GB" b="1" dirty="0" err="1" smtClean="0">
                <a:solidFill>
                  <a:srgbClr val="FF0000"/>
                </a:solidFill>
              </a:rPr>
              <a:t>cd</a:t>
            </a:r>
            <a:r>
              <a:rPr lang="en-GB" dirty="0" smtClean="0"/>
              <a:t>, check what’s in each folder using </a:t>
            </a:r>
            <a:r>
              <a:rPr lang="en-GB" b="1" dirty="0" err="1" smtClean="0">
                <a:solidFill>
                  <a:srgbClr val="FF0000"/>
                </a:solidFill>
              </a:rPr>
              <a:t>ls</a:t>
            </a:r>
            <a:r>
              <a:rPr lang="en-GB" b="1" dirty="0" smtClean="0">
                <a:solidFill>
                  <a:srgbClr val="FF0000"/>
                </a:solidFill>
              </a:rPr>
              <a:t> - </a:t>
            </a:r>
            <a:r>
              <a:rPr lang="en-GB" b="1" dirty="0" err="1" smtClean="0">
                <a:solidFill>
                  <a:srgbClr val="FF0000"/>
                </a:solidFill>
              </a:rPr>
              <a:t>als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and try to understand the permissions you’re seeing.</a:t>
            </a:r>
          </a:p>
          <a:p>
            <a:pPr marL="342900" indent="-342900">
              <a:buAutoNum type="arabicParenR"/>
            </a:pPr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Change the permissions using </a:t>
            </a:r>
            <a:r>
              <a:rPr lang="en-GB" b="1" dirty="0" err="1" smtClean="0">
                <a:solidFill>
                  <a:srgbClr val="FF0000"/>
                </a:solidFill>
              </a:rPr>
              <a:t>umask</a:t>
            </a:r>
            <a:r>
              <a:rPr lang="en-GB" dirty="0" smtClean="0"/>
              <a:t> or </a:t>
            </a:r>
            <a:r>
              <a:rPr lang="en-GB" b="1" dirty="0" err="1" smtClean="0">
                <a:solidFill>
                  <a:srgbClr val="FF0000"/>
                </a:solidFill>
              </a:rPr>
              <a:t>chmod</a:t>
            </a:r>
            <a:r>
              <a:rPr lang="en-GB" dirty="0" smtClean="0"/>
              <a:t>, keep on making files using </a:t>
            </a:r>
            <a:r>
              <a:rPr lang="en-GB" b="1" dirty="0" smtClean="0">
                <a:solidFill>
                  <a:srgbClr val="FF0000"/>
                </a:solidFill>
              </a:rPr>
              <a:t>touch</a:t>
            </a:r>
            <a:r>
              <a:rPr lang="en-GB" dirty="0" smtClean="0"/>
              <a:t>, and look at how their permissions show using </a:t>
            </a:r>
            <a:r>
              <a:rPr lang="en-GB" b="1" dirty="0" err="1" smtClean="0">
                <a:solidFill>
                  <a:srgbClr val="FF0000"/>
                </a:solidFill>
              </a:rPr>
              <a:t>ls</a:t>
            </a:r>
            <a:r>
              <a:rPr lang="en-GB" b="1" dirty="0" smtClean="0">
                <a:solidFill>
                  <a:srgbClr val="FF0000"/>
                </a:solidFill>
              </a:rPr>
              <a:t> –</a:t>
            </a:r>
            <a:r>
              <a:rPr lang="en-GB" b="1" dirty="0" err="1" smtClean="0">
                <a:solidFill>
                  <a:srgbClr val="FF0000"/>
                </a:solidFill>
              </a:rPr>
              <a:t>ls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GB" dirty="0" smtClean="0"/>
          </a:p>
          <a:p>
            <a:pPr marL="342900" indent="-342900">
              <a:buAutoNum type="arabicParenR"/>
            </a:pPr>
            <a:r>
              <a:rPr lang="en-GB" i="1" u="sng" dirty="0" smtClean="0"/>
              <a:t>On paper</a:t>
            </a:r>
            <a:r>
              <a:rPr lang="en-GB" dirty="0" smtClean="0"/>
              <a:t>, be able to compute what the permissions of a file would be depending on the octal argument for </a:t>
            </a:r>
            <a:r>
              <a:rPr lang="en-GB" dirty="0" err="1" smtClean="0"/>
              <a:t>umask</a:t>
            </a:r>
            <a:r>
              <a:rPr lang="en-GB" dirty="0" smtClean="0"/>
              <a:t> or </a:t>
            </a:r>
            <a:r>
              <a:rPr lang="en-GB" dirty="0" err="1" smtClean="0"/>
              <a:t>chmod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46"/>
          <p:cNvGraphicFramePr>
            <a:graphicFrameLocks noGrp="1"/>
          </p:cNvGraphicFramePr>
          <p:nvPr/>
        </p:nvGraphicFramePr>
        <p:xfrm>
          <a:off x="304800" y="3185160"/>
          <a:ext cx="8610600" cy="3139440"/>
        </p:xfrm>
        <a:graphic>
          <a:graphicData uri="http://schemas.openxmlformats.org/drawingml/2006/table">
            <a:tbl>
              <a:tblPr/>
              <a:tblGrid>
                <a:gridCol w="2046083"/>
                <a:gridCol w="2728111"/>
                <a:gridCol w="3836406"/>
              </a:tblGrid>
              <a:tr h="39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Access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 on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 on Dir.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634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(read)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View file contents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(open, read)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 directory 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 (write)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Change file 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Change directory contents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(execute)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Run executable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Make it current directory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Access files in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Permission denied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Permission denied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33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 smtClean="0"/>
              <a:t>rwxr</a:t>
            </a:r>
            <a:r>
              <a:rPr lang="en-GB" sz="3200" dirty="0" smtClean="0"/>
              <a:t>-</a:t>
            </a:r>
            <a:r>
              <a:rPr lang="en-GB" sz="3200" dirty="0" err="1" smtClean="0"/>
              <a:t>xr</a:t>
            </a:r>
            <a:r>
              <a:rPr lang="en-GB" sz="3200" dirty="0" smtClean="0"/>
              <a:t>-x?? </a:t>
            </a:r>
            <a:r>
              <a:rPr lang="en-GB" sz="3200" dirty="0" err="1" smtClean="0"/>
              <a:t>wtf</a:t>
            </a:r>
            <a:r>
              <a:rPr lang="en-GB" sz="3200" dirty="0" smtClean="0"/>
              <a:t>???</a:t>
            </a:r>
            <a:endParaRPr lang="en-GB" sz="32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1230313"/>
            <a:ext cx="7496175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34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9144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err="1" smtClean="0"/>
              <a:t>rwx</a:t>
            </a:r>
            <a:endParaRPr lang="en-GB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9144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r-x</a:t>
            </a:r>
            <a:endParaRPr lang="en-GB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9144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r-x</a:t>
            </a:r>
            <a:endParaRPr lang="en-GB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33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Person who made the file</a:t>
            </a:r>
          </a:p>
          <a:p>
            <a:pPr algn="ctr"/>
            <a:r>
              <a:rPr lang="en-GB" dirty="0" smtClean="0"/>
              <a:t>(user)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733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People in the same group as the user’s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733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People in other groups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8400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read, write, and run the file.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484006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read and run, but not write.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4824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read &amp; run, but not write.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066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it’s your file, you should have </a:t>
            </a:r>
            <a:r>
              <a:rPr lang="en-GB" dirty="0" err="1" smtClean="0"/>
              <a:t>rwx</a:t>
            </a:r>
            <a:r>
              <a:rPr lang="en-GB" dirty="0" smtClean="0"/>
              <a:t> on it, and others should not have w. If you work with people on the same files it’s ok to have w for the group. If the file is private, everybody else gets - - -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714500" y="4685506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220494" y="4685506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46611E-6 L -0.225 0.24428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7444E-6 L -0.02083 0.247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1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47444E-6 L 0.2 0.236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35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9144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err="1" smtClean="0"/>
              <a:t>rw</a:t>
            </a:r>
            <a:r>
              <a:rPr lang="en-GB" sz="6000" dirty="0" smtClean="0"/>
              <a:t>-</a:t>
            </a:r>
            <a:endParaRPr lang="en-GB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9144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-w-</a:t>
            </a:r>
            <a:endParaRPr lang="en-GB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9144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-w-</a:t>
            </a:r>
            <a:endParaRPr lang="en-GB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733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Person who made the file</a:t>
            </a:r>
          </a:p>
          <a:p>
            <a:pPr algn="ctr"/>
            <a:r>
              <a:rPr lang="en-GB" dirty="0" smtClean="0"/>
              <a:t>(user)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733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People in the same group as the user’s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3733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People in other groups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8400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read and write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1800" y="484006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only write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4824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Can only write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714500" y="4685506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220494" y="4685506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46611E-6 L -0.225 0.24428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7444E-6 L -0.02083 0.247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1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47444E-6 L 0.2 0.236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36</a:t>
            </a:r>
            <a:endParaRPr lang="fr-CA" dirty="0"/>
          </a:p>
        </p:txBody>
      </p:sp>
      <p:pic>
        <p:nvPicPr>
          <p:cNvPr id="20" name="Picture 19" descr="Caught Speeding Cartoons01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5638800" cy="4229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Up to that part of the lecture, you were told what the </a:t>
            </a:r>
            <a:r>
              <a:rPr lang="en-GB" sz="3600" b="1" i="1" dirty="0" smtClean="0">
                <a:solidFill>
                  <a:srgbClr val="FF0000"/>
                </a:solidFill>
              </a:rPr>
              <a:t>user</a:t>
            </a:r>
            <a:r>
              <a:rPr lang="en-GB" sz="3600" dirty="0" smtClean="0"/>
              <a:t> needs to know.</a:t>
            </a:r>
            <a:endParaRPr lang="en-GB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1524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We’re </a:t>
            </a:r>
            <a:r>
              <a:rPr lang="en-GB" sz="3600" dirty="0" smtClean="0"/>
              <a:t>now </a:t>
            </a:r>
            <a:r>
              <a:rPr lang="en-GB" sz="3600" dirty="0" smtClean="0"/>
              <a:t>going to look at what the </a:t>
            </a:r>
            <a:r>
              <a:rPr lang="en-GB" sz="3600" b="1" i="1" dirty="0" smtClean="0">
                <a:solidFill>
                  <a:srgbClr val="FF0000"/>
                </a:solidFill>
              </a:rPr>
              <a:t>admin</a:t>
            </a:r>
            <a:r>
              <a:rPr lang="en-GB" sz="3600" dirty="0" smtClean="0"/>
              <a:t> needs to know. It’s </a:t>
            </a:r>
            <a:r>
              <a:rPr lang="en-GB" sz="3600" dirty="0" err="1" smtClean="0"/>
              <a:t>gonna</a:t>
            </a:r>
            <a:r>
              <a:rPr lang="en-GB" sz="3600" dirty="0" smtClean="0"/>
              <a:t> be a bit complicated...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126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37</a:t>
            </a:r>
            <a:endParaRPr lang="fr-CA" dirty="0"/>
          </a:p>
        </p:txBody>
      </p:sp>
      <p:pic>
        <p:nvPicPr>
          <p:cNvPr id="13" name="Picture 12" descr="1373469687_cultures-escape-bulgaria-gandalf-you-shall-not-pa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057400"/>
            <a:ext cx="6604000" cy="401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563562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Managing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0" y="11531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800" b="1" i="1" dirty="0" smtClean="0"/>
              <a:t>The </a:t>
            </a:r>
            <a:r>
              <a:rPr lang="fr-FR" sz="2800" b="1" i="1" dirty="0" err="1" smtClean="0"/>
              <a:t>admin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side</a:t>
            </a:r>
            <a:r>
              <a:rPr lang="fr-FR" sz="2800" b="1" i="1" dirty="0" smtClean="0"/>
              <a:t> of the story</a:t>
            </a:r>
            <a:endParaRPr lang="fr-FR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/>
              <a:t>A crash intro: the </a:t>
            </a:r>
            <a:r>
              <a:rPr lang="fr-FR" dirty="0" err="1" smtClean="0"/>
              <a:t>shell</a:t>
            </a:r>
            <a:r>
              <a:rPr lang="fr-FR" dirty="0" smtClean="0"/>
              <a:t>, permissions and files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38</a:t>
            </a:r>
            <a:endParaRPr lang="fr-CA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Seeing</a:t>
            </a:r>
            <a:r>
              <a:rPr lang="fr-F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" name="Picture 11" descr="l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811530"/>
            <a:ext cx="6225540" cy="52349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219200" y="1981200"/>
            <a:ext cx="685800" cy="5334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524000"/>
            <a:ext cx="2590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File type (</a:t>
            </a:r>
            <a:r>
              <a:rPr lang="en-GB" i="1" dirty="0" smtClean="0">
                <a:solidFill>
                  <a:srgbClr val="FF0000"/>
                </a:solidFill>
              </a:rPr>
              <a:t>d</a:t>
            </a:r>
            <a:r>
              <a:rPr lang="en-GB" dirty="0" smtClean="0">
                <a:solidFill>
                  <a:schemeClr val="tx1"/>
                </a:solidFill>
              </a:rPr>
              <a:t> for </a:t>
            </a:r>
            <a:r>
              <a:rPr lang="en-GB" i="1" dirty="0" smtClean="0">
                <a:solidFill>
                  <a:schemeClr val="tx1"/>
                </a:solidFill>
              </a:rPr>
              <a:t>d</a:t>
            </a:r>
            <a:r>
              <a:rPr lang="en-GB" dirty="0" smtClean="0">
                <a:solidFill>
                  <a:schemeClr val="tx1"/>
                </a:solidFill>
              </a:rPr>
              <a:t>irectory)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209800" y="1524000"/>
            <a:ext cx="1143000" cy="990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62200" y="1066800"/>
            <a:ext cx="1295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Permissions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009503" y="1333897"/>
            <a:ext cx="1296194" cy="1219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6200" y="9144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Owner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505200" y="1219200"/>
            <a:ext cx="1600200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838200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Group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3429000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I am logged as any user, can I read the init-functions file?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667000" y="3874532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Yes, because the ‘other’ block has r-- and is for reading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4431268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I’m in the root’s group, can I change the init-</a:t>
            </a:r>
            <a:r>
              <a:rPr lang="en-GB" dirty="0" err="1" smtClean="0"/>
              <a:t>functions.d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0" y="4876800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No, because the ‘group’ block has r-x and w is needed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5421868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I’m root, can I run the init-functions file?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667000" y="5879068"/>
            <a:ext cx="586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No, because it’s got </a:t>
            </a:r>
            <a:r>
              <a:rPr lang="en-GB" dirty="0" err="1" smtClean="0"/>
              <a:t>rw</a:t>
            </a:r>
            <a:r>
              <a:rPr lang="en-GB" dirty="0" smtClean="0"/>
              <a:t>- but x is needed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2544</Words>
  <Application>Microsoft Office PowerPoint</Application>
  <PresentationFormat>On-screen Show (4:3)</PresentationFormat>
  <Paragraphs>609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Aqualonne</dc:creator>
  <cp:lastModifiedBy>Aqualonne</cp:lastModifiedBy>
  <cp:revision>634</cp:revision>
  <dcterms:created xsi:type="dcterms:W3CDTF">2006-08-16T00:00:00Z</dcterms:created>
  <dcterms:modified xsi:type="dcterms:W3CDTF">2018-01-24T16:36:52Z</dcterms:modified>
</cp:coreProperties>
</file>