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18114-0373-4C11-BA2A-D23274151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6F5567-79D5-457A-8023-08E9F7DE32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F3BE7-DF54-41B5-B32D-24755A90E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3E3C-0C36-4AD3-832C-77E571AB38BD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5D7E8-C501-4C35-A080-B7324C408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E822D-D66C-45A4-9D37-C40E82BBB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1793-631F-44A5-9BDD-7A041DAE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18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351C5-A7B4-40ED-ADF7-CE56712A1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7F691A-CE4C-4E7B-818D-31BA7AF20E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946EC-2998-4175-98E5-9D276FC52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3E3C-0C36-4AD3-832C-77E571AB38BD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9944A-8FF1-4566-92BF-476D62E8C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215B4-A05D-42B6-A53C-EC2BB2CC9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1793-631F-44A5-9BDD-7A041DAE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72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86676D-0E71-46BB-A3C3-A497A369BF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104DCF-025C-440B-94E3-E4BE84F0D9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943C8-3D26-47C7-8E40-5AF2F259A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3E3C-0C36-4AD3-832C-77E571AB38BD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5D3F4-BDD0-4FEF-B533-26EF5D898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EBCB3-B6A1-4EB4-9970-C9114DF02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1793-631F-44A5-9BDD-7A041DAE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14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A1B67-E509-43AB-8055-754A1EDCA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F0693-2964-4F39-A56C-F72FE3CB4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42E4A-B838-49FD-8759-0B45D14E4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3E3C-0C36-4AD3-832C-77E571AB38BD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2E27B-18B6-4731-AA9B-35CCF66D3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59758-F67E-484A-B7BE-06974AE1A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1793-631F-44A5-9BDD-7A041DAE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17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EF816-F5F5-44C5-8ED3-02DA6B71F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4A303-DE90-4E90-B6CE-E83134251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E1E38-E218-4C6D-8254-34B58D9C6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3E3C-0C36-4AD3-832C-77E571AB38BD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543D3-9F25-43E5-9880-A54601D5D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04512-6625-4774-9AE1-08B6CB655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1793-631F-44A5-9BDD-7A041DAE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59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5A6D0-2743-49FA-9630-8C79D5C96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D82AA-46E3-42CB-AF97-4B2F9C4B8B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F587E-E4D4-408C-90BE-FD4410E4ED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E3C45E-2558-46D9-8FCF-D144287B8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3E3C-0C36-4AD3-832C-77E571AB38BD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6924D-8A61-45E0-852F-435880FAE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2B9FD0-E8B3-4A86-AF9D-3E1987945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1793-631F-44A5-9BDD-7A041DAE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623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3E355-4789-4EEB-9726-21CA87BF0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A22E6-1B29-4C07-93FD-1F6F42CBF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B9DCA7-14E2-4F18-B9B7-A9773E61B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CCC121-EA8A-4D64-BB62-A300900F49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E12563-F74A-4CC4-8412-B42E89A291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F00A16-0EB5-428A-8144-96DF518D9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3E3C-0C36-4AD3-832C-77E571AB38BD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9C33A5-EEDE-4694-9C04-58FA1618C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946B2A-44AE-44A8-A598-0842DFCBC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1793-631F-44A5-9BDD-7A041DAE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14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C872A-A5D2-48E6-BC35-4EFD4E83C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88FDA0-77D0-4B43-9E41-AE9F14182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3E3C-0C36-4AD3-832C-77E571AB38BD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37CA65-E202-44FD-B6AE-BE36781F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7E7A34-732A-4F5E-B337-85800EAEB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1793-631F-44A5-9BDD-7A041DAE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58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8E1B32-094D-4496-B25B-2B09DD8E4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3E3C-0C36-4AD3-832C-77E571AB38BD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AE2016-10DA-4DA3-90D5-DE6A159A2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C7A7DD-B179-42DA-AB21-6D0BAE460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1793-631F-44A5-9BDD-7A041DAE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15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F1C5A-3E43-4732-BA86-C4F5C2631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18054-161D-498D-91C6-4F69E4376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EA8600-0961-4CBD-BB7B-6928467AC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3DD58F-6641-464A-89CB-F12323A4A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3E3C-0C36-4AD3-832C-77E571AB38BD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C22FE-EC06-47FC-BF6E-E8F3478D3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ECA9E-B730-4601-A47F-A1084C2A0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1793-631F-44A5-9BDD-7A041DAE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45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31C55-0AFF-4D45-8150-7747D198F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E55036-2FA0-4679-9713-E4E8280FD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AB879E-3637-4035-B16E-A55C9BD86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BBAE4F-F7D8-4CB4-9291-68F4A9E66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3E3C-0C36-4AD3-832C-77E571AB38BD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457FC-F15D-4AC5-8E7E-2739040C6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FBEAE7-864B-401B-AA44-17CED372C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1793-631F-44A5-9BDD-7A041DAE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723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587871-6B30-49F1-B016-E5A77F4AE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30B51C-C574-4C19-83A5-BD7F6B543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974B4-0F2F-4666-A425-2ADA8229D0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C3E3C-0C36-4AD3-832C-77E571AB38BD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895AD-72B8-4747-9D0A-995EB41DF6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078AD-B0B1-4DFA-A255-15CDF3D28A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1793-631F-44A5-9BDD-7A041DAE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9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7" Type="http://schemas.openxmlformats.org/officeDocument/2006/relationships/image" Target="../media/image8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nner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259174"/>
            <a:ext cx="9144000" cy="598827"/>
          </a:xfrm>
          <a:prstGeom prst="rect">
            <a:avLst/>
          </a:prstGeom>
        </p:spPr>
      </p:pic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4008438" y="6356350"/>
            <a:ext cx="66595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/>
              <a:t>A crash intro: the </a:t>
            </a:r>
            <a:r>
              <a:rPr lang="fr-FR" dirty="0" err="1"/>
              <a:t>shell</a:t>
            </a:r>
            <a:r>
              <a:rPr lang="fr-FR" dirty="0"/>
              <a:t>, permissions and files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525000" y="63362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dirty="0"/>
              <a:t>12</a:t>
            </a:r>
          </a:p>
        </p:txBody>
      </p:sp>
      <p:sp>
        <p:nvSpPr>
          <p:cNvPr id="17" name="Title 5"/>
          <p:cNvSpPr>
            <a:spLocks noGrp="1"/>
          </p:cNvSpPr>
          <p:nvPr>
            <p:ph type="title"/>
          </p:nvPr>
        </p:nvSpPr>
        <p:spPr>
          <a:xfrm>
            <a:off x="2438400" y="152400"/>
            <a:ext cx="7467600" cy="1143000"/>
          </a:xfrm>
        </p:spPr>
        <p:txBody>
          <a:bodyPr/>
          <a:lstStyle/>
          <a:p>
            <a:pPr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UNIX Shell</a:t>
            </a:r>
            <a:r>
              <a:rPr 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1" name="Group 31"/>
          <p:cNvGraphicFramePr>
            <a:graphicFrameLocks noGrp="1"/>
          </p:cNvGraphicFramePr>
          <p:nvPr/>
        </p:nvGraphicFramePr>
        <p:xfrm>
          <a:off x="2667000" y="1905001"/>
          <a:ext cx="7391400" cy="3787713"/>
        </p:xfrm>
        <a:graphic>
          <a:graphicData uri="http://schemas.openxmlformats.org/drawingml/2006/table">
            <a:tbl>
              <a:tblPr/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Key Pressed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Result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Backspace, Ctrl-h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Back up &amp; erase last character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Ctrl-c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Terminates the current command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(watch out for Ctrl-z: suspend command)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0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Ctrl-s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Stops scrolling of output on screen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(Ctrl-q to resume/start scrolling)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Ctrl-w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Delete previous word on command line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(from cursor back)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Ctrl-u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Erases/deletes entire command line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765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nner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259174"/>
            <a:ext cx="9144000" cy="598827"/>
          </a:xfrm>
          <a:prstGeom prst="rect">
            <a:avLst/>
          </a:prstGeom>
        </p:spPr>
      </p:pic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4008438" y="6356350"/>
            <a:ext cx="66595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/>
              <a:t>A crash intro: the </a:t>
            </a:r>
            <a:r>
              <a:rPr lang="fr-FR" dirty="0" err="1"/>
              <a:t>shell</a:t>
            </a:r>
            <a:r>
              <a:rPr lang="fr-FR" dirty="0"/>
              <a:t>, permissions and files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525000" y="63362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dirty="0"/>
              <a:t>49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524000" y="228600"/>
            <a:ext cx="914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32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Changing</a:t>
            </a:r>
            <a:r>
              <a:rPr lang="fr-FR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permissions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524000" y="1046946"/>
            <a:ext cx="914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500" dirty="0"/>
              <a:t>Faster approach to setting octal values: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38401" y="1905001"/>
            <a:ext cx="6781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For each of the three groups (you-friends-strangers):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00401" y="2304872"/>
            <a:ext cx="327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To allow reading, 	+4</a:t>
            </a:r>
          </a:p>
          <a:p>
            <a:r>
              <a:rPr lang="en-GB" sz="2400" dirty="0"/>
              <a:t>To allow writing, 	+2</a:t>
            </a:r>
          </a:p>
          <a:p>
            <a:r>
              <a:rPr lang="en-GB" sz="2400" dirty="0"/>
              <a:t>To allow running, 	+1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438400" y="1905000"/>
            <a:ext cx="6629400" cy="1600200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1828800" y="461147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Examples: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67200" y="381000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My file is totally private, nobody else should do a thing on it.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67200" y="419100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</a:t>
            </a:r>
            <a:r>
              <a:rPr lang="en-GB" dirty="0" err="1"/>
              <a:t>chmod</a:t>
            </a:r>
            <a:r>
              <a:rPr lang="en-GB" dirty="0"/>
              <a:t> 700 file.doc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267200" y="4659868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 work on my file with my group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343400" y="5029200"/>
            <a:ext cx="632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</a:t>
            </a:r>
            <a:r>
              <a:rPr lang="en-GB" dirty="0" err="1"/>
              <a:t>chmod</a:t>
            </a:r>
            <a:r>
              <a:rPr lang="en-GB" dirty="0"/>
              <a:t> 770 file.doc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67200" y="5509736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It’s ok if anybody uses my file but only I can modify it	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343400" y="5879068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</a:t>
            </a:r>
            <a:r>
              <a:rPr lang="en-GB" dirty="0" err="1"/>
              <a:t>chmod</a:t>
            </a:r>
            <a:r>
              <a:rPr lang="en-GB" dirty="0"/>
              <a:t> 755 file.doc</a:t>
            </a:r>
          </a:p>
        </p:txBody>
      </p:sp>
    </p:spTree>
    <p:extLst>
      <p:ext uri="{BB962C8B-B14F-4D97-AF65-F5344CB8AC3E}">
        <p14:creationId xmlns:p14="http://schemas.microsoft.com/office/powerpoint/2010/main" val="173873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  <p:bldP spid="21" grpId="0"/>
      <p:bldP spid="22" grpId="0"/>
      <p:bldP spid="23" grpId="0"/>
      <p:bldP spid="29" grpId="0"/>
      <p:bldP spid="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mistakes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4267200"/>
            <a:ext cx="2209800" cy="2034540"/>
          </a:xfrm>
          <a:prstGeom prst="rect">
            <a:avLst/>
          </a:prstGeom>
        </p:spPr>
      </p:pic>
      <p:pic>
        <p:nvPicPr>
          <p:cNvPr id="7" name="Picture 6" descr="banner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6259174"/>
            <a:ext cx="9144000" cy="598827"/>
          </a:xfrm>
          <a:prstGeom prst="rect">
            <a:avLst/>
          </a:prstGeom>
        </p:spPr>
      </p:pic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4008438" y="6356350"/>
            <a:ext cx="66595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/>
              <a:t>A crash intro: the </a:t>
            </a:r>
            <a:r>
              <a:rPr lang="fr-FR" dirty="0" err="1"/>
              <a:t>shell</a:t>
            </a:r>
            <a:r>
              <a:rPr lang="fr-FR" dirty="0"/>
              <a:t>, permissions and files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525000" y="63362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dirty="0"/>
              <a:t>52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524000" y="228600"/>
            <a:ext cx="6400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Default permissions</a:t>
            </a:r>
          </a:p>
        </p:txBody>
      </p:sp>
      <p:pic>
        <p:nvPicPr>
          <p:cNvPr id="13" name="Picture 12" descr="rules_1668_1668-e1264743053588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0" y="0"/>
            <a:ext cx="3048000" cy="304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Picture 14" descr="p1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9600" y="838200"/>
            <a:ext cx="6233160" cy="5234940"/>
          </a:xfrm>
          <a:prstGeom prst="rect">
            <a:avLst/>
          </a:prstGeom>
        </p:spPr>
      </p:pic>
      <p:pic>
        <p:nvPicPr>
          <p:cNvPr id="16" name="Picture 15" descr="p2.gi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9600" y="838200"/>
            <a:ext cx="6233160" cy="523494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488180" y="284607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These are the default permissions.</a:t>
            </a:r>
          </a:p>
        </p:txBody>
      </p:sp>
      <p:pic>
        <p:nvPicPr>
          <p:cNvPr id="18" name="Picture 17" descr="p3.gi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19600" y="838200"/>
            <a:ext cx="6233160" cy="523494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488180" y="3303271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If you want to change the default permissions, you use </a:t>
            </a:r>
            <a:r>
              <a:rPr lang="en-GB" sz="2400" dirty="0" err="1">
                <a:solidFill>
                  <a:schemeClr val="bg1"/>
                </a:solidFill>
              </a:rPr>
              <a:t>umask</a:t>
            </a:r>
            <a:r>
              <a:rPr lang="en-GB" sz="2400" dirty="0">
                <a:solidFill>
                  <a:schemeClr val="bg1"/>
                </a:solidFill>
              </a:rPr>
              <a:t> with a value.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24000" y="838201"/>
            <a:ext cx="6172200" cy="8002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300" dirty="0"/>
              <a:t>The admin sets the rules: these are the default permissions that all new files and folders will have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00200" y="1972270"/>
            <a:ext cx="2819400" cy="92333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The value you give in </a:t>
            </a:r>
            <a:r>
              <a:rPr lang="en-GB" dirty="0" err="1"/>
              <a:t>umask</a:t>
            </a:r>
            <a:r>
              <a:rPr lang="en-GB" dirty="0"/>
              <a:t> is </a:t>
            </a:r>
            <a:r>
              <a:rPr lang="en-GB" b="1" i="1" dirty="0">
                <a:solidFill>
                  <a:srgbClr val="FF0000"/>
                </a:solidFill>
              </a:rPr>
              <a:t>not</a:t>
            </a:r>
            <a:r>
              <a:rPr lang="en-GB" dirty="0"/>
              <a:t> the value that you want for permissions!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24000" y="3276600"/>
            <a:ext cx="289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If you want everybody to do anything, </a:t>
            </a:r>
            <a:r>
              <a:rPr lang="en-GB" dirty="0" err="1"/>
              <a:t>umask</a:t>
            </a:r>
            <a:r>
              <a:rPr lang="en-GB" dirty="0"/>
              <a:t> 777 is </a:t>
            </a:r>
            <a:r>
              <a:rPr lang="en-GB" b="1" i="1" u="sng" dirty="0">
                <a:solidFill>
                  <a:srgbClr val="FF0000"/>
                </a:solidFill>
              </a:rPr>
              <a:t>not</a:t>
            </a:r>
            <a:r>
              <a:rPr lang="en-GB" dirty="0"/>
              <a:t> going to give you that!!!</a:t>
            </a:r>
          </a:p>
        </p:txBody>
      </p:sp>
    </p:spTree>
    <p:extLst>
      <p:ext uri="{BB962C8B-B14F-4D97-AF65-F5344CB8AC3E}">
        <p14:creationId xmlns:p14="http://schemas.microsoft.com/office/powerpoint/2010/main" val="746400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1" grpId="0" animBg="1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nner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259174"/>
            <a:ext cx="9144000" cy="598827"/>
          </a:xfrm>
          <a:prstGeom prst="rect">
            <a:avLst/>
          </a:prstGeom>
        </p:spPr>
      </p:pic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4008438" y="6356350"/>
            <a:ext cx="66595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/>
              <a:t>A crash intro: the </a:t>
            </a:r>
            <a:r>
              <a:rPr lang="fr-FR" dirty="0" err="1"/>
              <a:t>shell</a:t>
            </a:r>
            <a:r>
              <a:rPr lang="fr-FR" dirty="0"/>
              <a:t>, permissions and files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525000" y="63362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dirty="0"/>
              <a:t>53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524000" y="228600"/>
            <a:ext cx="914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Default permissions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514600" y="1983939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Times New Roman" pitchFamily="18" charset="0"/>
              </a:rPr>
              <a:t>rwx</a:t>
            </a:r>
            <a:r>
              <a:rPr lang="en-US" sz="3600" dirty="0">
                <a:latin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</a:rPr>
              <a:t>rwx</a:t>
            </a:r>
            <a:r>
              <a:rPr lang="en-US" sz="3600" dirty="0">
                <a:latin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</a:rPr>
              <a:t>rwx</a:t>
            </a:r>
            <a:r>
              <a:rPr lang="en-US" sz="3600" dirty="0">
                <a:latin typeface="Times New Roman" pitchFamily="18" charset="0"/>
              </a:rPr>
              <a:t>			 </a:t>
            </a:r>
            <a:r>
              <a:rPr lang="en-US" sz="3600" dirty="0" err="1">
                <a:latin typeface="Times New Roman" pitchFamily="18" charset="0"/>
              </a:rPr>
              <a:t>rw</a:t>
            </a:r>
            <a:r>
              <a:rPr lang="en-US" sz="3600" dirty="0">
                <a:latin typeface="Times New Roman" pitchFamily="18" charset="0"/>
              </a:rPr>
              <a:t>- </a:t>
            </a:r>
            <a:r>
              <a:rPr lang="en-US" sz="3600" dirty="0" err="1">
                <a:latin typeface="Times New Roman" pitchFamily="18" charset="0"/>
              </a:rPr>
              <a:t>rw</a:t>
            </a:r>
            <a:r>
              <a:rPr lang="en-US" sz="3600" dirty="0">
                <a:latin typeface="Times New Roman" pitchFamily="18" charset="0"/>
              </a:rPr>
              <a:t>- </a:t>
            </a:r>
            <a:r>
              <a:rPr lang="en-US" sz="3600" dirty="0" err="1">
                <a:latin typeface="Times New Roman" pitchFamily="18" charset="0"/>
              </a:rPr>
              <a:t>rw</a:t>
            </a:r>
            <a:r>
              <a:rPr lang="en-US" sz="3600" dirty="0">
                <a:latin typeface="Times New Roman" pitchFamily="18" charset="0"/>
              </a:rPr>
              <a:t>-</a:t>
            </a:r>
            <a:endParaRPr lang="en-GB" sz="3600" dirty="0"/>
          </a:p>
        </p:txBody>
      </p:sp>
      <p:sp>
        <p:nvSpPr>
          <p:cNvPr id="24" name="TextBox 23"/>
          <p:cNvSpPr txBox="1"/>
          <p:nvPr/>
        </p:nvSpPr>
        <p:spPr>
          <a:xfrm>
            <a:off x="1524000" y="95387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These are the permissions your system starts with: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048000" y="1639670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/>
              <a:t>Directory				   File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514600" y="240167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itchFamily="18" charset="0"/>
              </a:rPr>
              <a:t>111 111  111			110 110 110</a:t>
            </a:r>
            <a:endParaRPr lang="en-GB" sz="3600" dirty="0"/>
          </a:p>
        </p:txBody>
      </p:sp>
      <p:sp>
        <p:nvSpPr>
          <p:cNvPr id="27" name="TextBox 26"/>
          <p:cNvSpPr txBox="1"/>
          <p:nvPr/>
        </p:nvSpPr>
        <p:spPr>
          <a:xfrm>
            <a:off x="1524000" y="476387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err="1"/>
              <a:t>Umask</a:t>
            </a:r>
            <a:r>
              <a:rPr lang="en-GB" sz="3200" dirty="0"/>
              <a:t> </a:t>
            </a:r>
            <a:r>
              <a:rPr lang="en-GB" sz="3200" i="1" dirty="0"/>
              <a:t>“filters” </a:t>
            </a:r>
            <a:r>
              <a:rPr lang="en-GB" sz="3200" dirty="0"/>
              <a:t>from these permissions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524000" y="5525870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err="1"/>
              <a:t>umask</a:t>
            </a:r>
            <a:r>
              <a:rPr lang="en-GB" sz="3600" dirty="0"/>
              <a:t> 022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828800" y="278267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Times New Roman" pitchFamily="18" charset="0"/>
                <a:cs typeface="Times New Roman" pitchFamily="18" charset="0"/>
              </a:rPr>
              <a:t>&amp;   111 101 101		&amp;   111 101 101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2667000" y="3352800"/>
            <a:ext cx="22098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239000" y="3351212"/>
            <a:ext cx="22098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828800" y="339227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Times New Roman" pitchFamily="18" charset="0"/>
                <a:cs typeface="Times New Roman" pitchFamily="18" charset="0"/>
              </a:rPr>
              <a:t>      111 101 101		      110 100 100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514600" y="3810001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Times New Roman" pitchFamily="18" charset="0"/>
              </a:rPr>
              <a:t>rwx</a:t>
            </a:r>
            <a:r>
              <a:rPr lang="en-US" sz="3600" dirty="0">
                <a:latin typeface="Times New Roman" pitchFamily="18" charset="0"/>
              </a:rPr>
              <a:t> r-x  </a:t>
            </a:r>
            <a:r>
              <a:rPr lang="en-US" sz="3600" dirty="0" err="1">
                <a:latin typeface="Times New Roman" pitchFamily="18" charset="0"/>
              </a:rPr>
              <a:t>r-x</a:t>
            </a:r>
            <a:r>
              <a:rPr lang="en-US" sz="3600" dirty="0">
                <a:latin typeface="Times New Roman" pitchFamily="18" charset="0"/>
              </a:rPr>
              <a:t>			</a:t>
            </a:r>
            <a:r>
              <a:rPr lang="en-US" sz="3600" dirty="0" err="1">
                <a:latin typeface="Times New Roman" pitchFamily="18" charset="0"/>
              </a:rPr>
              <a:t>rw</a:t>
            </a:r>
            <a:r>
              <a:rPr lang="en-US" sz="3600" dirty="0">
                <a:latin typeface="Times New Roman" pitchFamily="18" charset="0"/>
              </a:rPr>
              <a:t>-  r--   r--</a:t>
            </a:r>
            <a:endParaRPr lang="en-GB" sz="3600" dirty="0"/>
          </a:p>
        </p:txBody>
      </p:sp>
      <p:sp>
        <p:nvSpPr>
          <p:cNvPr id="44" name="TextBox 43"/>
          <p:cNvSpPr txBox="1"/>
          <p:nvPr/>
        </p:nvSpPr>
        <p:spPr>
          <a:xfrm>
            <a:off x="3657600" y="5486400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To binary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876800" y="552587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000 010 010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162800" y="5467290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Swap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924800" y="552587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111 101 101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3733800" y="5867400"/>
            <a:ext cx="1143000" cy="1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7315200" y="5867401"/>
            <a:ext cx="609600" cy="74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365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3" grpId="0"/>
      <p:bldP spid="34" grpId="0"/>
      <p:bldP spid="44" grpId="0"/>
      <p:bldP spid="45" grpId="0"/>
      <p:bldP spid="47" grpId="0"/>
      <p:bldP spid="4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nner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259174"/>
            <a:ext cx="9144000" cy="598827"/>
          </a:xfrm>
          <a:prstGeom prst="rect">
            <a:avLst/>
          </a:prstGeom>
        </p:spPr>
      </p:pic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4008438" y="6356350"/>
            <a:ext cx="66595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/>
              <a:t>A crash intro: the </a:t>
            </a:r>
            <a:r>
              <a:rPr lang="fr-FR" dirty="0" err="1"/>
              <a:t>shell</a:t>
            </a:r>
            <a:r>
              <a:rPr lang="fr-FR" dirty="0"/>
              <a:t>, permissions and files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525000" y="63362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dirty="0"/>
              <a:t>54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524000" y="228600"/>
            <a:ext cx="914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Default permissions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514600" y="1983939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Times New Roman" pitchFamily="18" charset="0"/>
              </a:rPr>
              <a:t>rwx</a:t>
            </a:r>
            <a:r>
              <a:rPr lang="en-US" sz="3600" dirty="0">
                <a:latin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</a:rPr>
              <a:t>rwx</a:t>
            </a:r>
            <a:r>
              <a:rPr lang="en-US" sz="3600" dirty="0">
                <a:latin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</a:rPr>
              <a:t>rwx</a:t>
            </a:r>
            <a:r>
              <a:rPr lang="en-US" sz="3600" dirty="0">
                <a:latin typeface="Times New Roman" pitchFamily="18" charset="0"/>
              </a:rPr>
              <a:t>			 </a:t>
            </a:r>
            <a:r>
              <a:rPr lang="en-US" sz="3600" dirty="0" err="1">
                <a:latin typeface="Times New Roman" pitchFamily="18" charset="0"/>
              </a:rPr>
              <a:t>rw</a:t>
            </a:r>
            <a:r>
              <a:rPr lang="en-US" sz="3600" dirty="0">
                <a:latin typeface="Times New Roman" pitchFamily="18" charset="0"/>
              </a:rPr>
              <a:t>- </a:t>
            </a:r>
            <a:r>
              <a:rPr lang="en-US" sz="3600" dirty="0" err="1">
                <a:latin typeface="Times New Roman" pitchFamily="18" charset="0"/>
              </a:rPr>
              <a:t>rw</a:t>
            </a:r>
            <a:r>
              <a:rPr lang="en-US" sz="3600" dirty="0">
                <a:latin typeface="Times New Roman" pitchFamily="18" charset="0"/>
              </a:rPr>
              <a:t>- </a:t>
            </a:r>
            <a:r>
              <a:rPr lang="en-US" sz="3600" dirty="0" err="1">
                <a:latin typeface="Times New Roman" pitchFamily="18" charset="0"/>
              </a:rPr>
              <a:t>rw</a:t>
            </a:r>
            <a:r>
              <a:rPr lang="en-US" sz="3600" dirty="0">
                <a:latin typeface="Times New Roman" pitchFamily="18" charset="0"/>
              </a:rPr>
              <a:t>-</a:t>
            </a:r>
            <a:endParaRPr lang="en-GB" sz="3600" dirty="0"/>
          </a:p>
        </p:txBody>
      </p:sp>
      <p:sp>
        <p:nvSpPr>
          <p:cNvPr id="24" name="TextBox 23"/>
          <p:cNvSpPr txBox="1"/>
          <p:nvPr/>
        </p:nvSpPr>
        <p:spPr>
          <a:xfrm>
            <a:off x="1524000" y="95387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These are the permissions your system starts with: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048000" y="1639670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/>
              <a:t>Directory				   File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514600" y="240167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itchFamily="18" charset="0"/>
              </a:rPr>
              <a:t>111 111  111			110 110 110</a:t>
            </a:r>
            <a:endParaRPr lang="en-GB" sz="3600" dirty="0"/>
          </a:p>
        </p:txBody>
      </p:sp>
      <p:sp>
        <p:nvSpPr>
          <p:cNvPr id="27" name="TextBox 26"/>
          <p:cNvSpPr txBox="1"/>
          <p:nvPr/>
        </p:nvSpPr>
        <p:spPr>
          <a:xfrm>
            <a:off x="1524000" y="476387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err="1"/>
              <a:t>Umask</a:t>
            </a:r>
            <a:r>
              <a:rPr lang="en-GB" sz="3200" dirty="0"/>
              <a:t> </a:t>
            </a:r>
            <a:r>
              <a:rPr lang="en-GB" sz="3200" i="1" dirty="0"/>
              <a:t>“filters” </a:t>
            </a:r>
            <a:r>
              <a:rPr lang="en-GB" sz="3200" dirty="0"/>
              <a:t>from these permissions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524000" y="5525870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err="1"/>
              <a:t>umask</a:t>
            </a:r>
            <a:r>
              <a:rPr lang="en-GB" sz="3600" dirty="0"/>
              <a:t> 555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828800" y="278267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Times New Roman" pitchFamily="18" charset="0"/>
                <a:cs typeface="Times New Roman" pitchFamily="18" charset="0"/>
              </a:rPr>
              <a:t>&amp;   010 010 010		&amp;   010 010 010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2667000" y="3352800"/>
            <a:ext cx="22098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239000" y="3351212"/>
            <a:ext cx="22098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828800" y="339227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Times New Roman" pitchFamily="18" charset="0"/>
                <a:cs typeface="Times New Roman" pitchFamily="18" charset="0"/>
              </a:rPr>
              <a:t>      010 010 010		      010 010 010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514600" y="3810001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itchFamily="18" charset="0"/>
              </a:rPr>
              <a:t>-w- -w-  -w-			 -w- -w-  -w-</a:t>
            </a:r>
            <a:endParaRPr lang="en-GB" sz="3600" dirty="0"/>
          </a:p>
        </p:txBody>
      </p:sp>
      <p:sp>
        <p:nvSpPr>
          <p:cNvPr id="44" name="TextBox 43"/>
          <p:cNvSpPr txBox="1"/>
          <p:nvPr/>
        </p:nvSpPr>
        <p:spPr>
          <a:xfrm>
            <a:off x="3657600" y="5486400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To binary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876800" y="552587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101 101 101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162800" y="5467290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Swap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924800" y="552587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010 010 010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3733800" y="5867400"/>
            <a:ext cx="1143000" cy="1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7315200" y="5867401"/>
            <a:ext cx="609600" cy="74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918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3" grpId="0"/>
      <p:bldP spid="34" grpId="0"/>
      <p:bldP spid="44" grpId="0"/>
      <p:bldP spid="45" grpId="0"/>
      <p:bldP spid="47" grpId="0"/>
      <p:bldP spid="4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nner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259174"/>
            <a:ext cx="9144000" cy="598827"/>
          </a:xfrm>
          <a:prstGeom prst="rect">
            <a:avLst/>
          </a:prstGeom>
        </p:spPr>
      </p:pic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4008438" y="6356350"/>
            <a:ext cx="66595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/>
              <a:t>A crash intro: the </a:t>
            </a:r>
            <a:r>
              <a:rPr lang="fr-FR" dirty="0" err="1"/>
              <a:t>shell</a:t>
            </a:r>
            <a:r>
              <a:rPr lang="fr-FR" dirty="0"/>
              <a:t>, permissions and files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525000" y="63362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dirty="0"/>
              <a:t>55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524000" y="228600"/>
            <a:ext cx="914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Default permissions</a:t>
            </a:r>
          </a:p>
        </p:txBody>
      </p:sp>
      <p:graphicFrame>
        <p:nvGraphicFramePr>
          <p:cNvPr id="38" name="Group 53"/>
          <p:cNvGraphicFramePr>
            <a:graphicFrameLocks noGrp="1"/>
          </p:cNvGraphicFramePr>
          <p:nvPr>
            <p:ph sz="quarter" idx="4294967295"/>
          </p:nvPr>
        </p:nvGraphicFramePr>
        <p:xfrm>
          <a:off x="2209800" y="1030240"/>
          <a:ext cx="7467600" cy="4608560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548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User mask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Value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Directory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Default: 777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File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Default: 666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777 (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rwx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rwx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rwx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666 (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rw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rw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rw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0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666 (rw- rw- rw-)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666 (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rw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rw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rw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0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222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555 (r-x r-x r-x)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444 (r- - r- - r- -)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33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333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444 (r- - r- - r- -)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444 (r- - r- - r- -)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0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444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333 (-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–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–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222 (-w- -w- -w-)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0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555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222 (-w- -w- -w-)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222 (-w- -w- -w-)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33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666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111 (- -x - -x - -x)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000 (--- --- --- 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0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777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000 (--- --- --- 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000 (--- --- --- 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9548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op_of_the_iceberg-1920x108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0"/>
            <a:ext cx="11243733" cy="6324600"/>
          </a:xfrm>
          <a:prstGeom prst="rect">
            <a:avLst/>
          </a:prstGeom>
        </p:spPr>
      </p:pic>
      <p:pic>
        <p:nvPicPr>
          <p:cNvPr id="7" name="Picture 6" descr="banner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6259174"/>
            <a:ext cx="9144000" cy="598827"/>
          </a:xfrm>
          <a:prstGeom prst="rect">
            <a:avLst/>
          </a:prstGeom>
        </p:spPr>
      </p:pic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4008438" y="6356350"/>
            <a:ext cx="66595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/>
              <a:t>A crash intro: the </a:t>
            </a:r>
            <a:r>
              <a:rPr lang="fr-FR" dirty="0" err="1"/>
              <a:t>shell</a:t>
            </a:r>
            <a:r>
              <a:rPr lang="fr-FR" dirty="0"/>
              <a:t>, permissions and files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525000" y="63362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dirty="0"/>
              <a:t>58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62600" y="762000"/>
            <a:ext cx="129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err="1"/>
              <a:t>rwx</a:t>
            </a:r>
            <a:r>
              <a:rPr lang="en-GB" sz="4000" b="1" dirty="0"/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86400" y="4267201"/>
            <a:ext cx="1981200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Access control lists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43400" y="2343090"/>
            <a:ext cx="990600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user ID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486400" y="2343090"/>
            <a:ext cx="1219200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group ID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34200" y="2362200"/>
            <a:ext cx="1219200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sticky bit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86400" y="3210580"/>
            <a:ext cx="1981200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Attributes</a:t>
            </a:r>
          </a:p>
        </p:txBody>
      </p:sp>
    </p:spTree>
    <p:extLst>
      <p:ext uri="{BB962C8B-B14F-4D97-AF65-F5344CB8AC3E}">
        <p14:creationId xmlns:p14="http://schemas.microsoft.com/office/powerpoint/2010/main" val="577356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nner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259174"/>
            <a:ext cx="9144000" cy="598827"/>
          </a:xfrm>
          <a:prstGeom prst="rect">
            <a:avLst/>
          </a:prstGeom>
        </p:spPr>
      </p:pic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4008438" y="6356350"/>
            <a:ext cx="66595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/>
              <a:t>A crash intro: the </a:t>
            </a:r>
            <a:r>
              <a:rPr lang="fr-FR" dirty="0" err="1"/>
              <a:t>shell</a:t>
            </a:r>
            <a:r>
              <a:rPr lang="fr-FR" dirty="0"/>
              <a:t>, permissions and files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525000" y="63362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dirty="0"/>
              <a:t>59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524000" y="228600"/>
            <a:ext cx="914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32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What</a:t>
            </a:r>
            <a:r>
              <a:rPr lang="fr-FR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are </a:t>
            </a:r>
            <a:r>
              <a:rPr lang="fr-FR" sz="32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they</a:t>
            </a:r>
            <a:r>
              <a:rPr lang="fr-FR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?</a:t>
            </a:r>
          </a:p>
        </p:txBody>
      </p:sp>
      <p:graphicFrame>
        <p:nvGraphicFramePr>
          <p:cNvPr id="11" name="Group 1321"/>
          <p:cNvGraphicFramePr>
            <a:graphicFrameLocks noGrp="1"/>
          </p:cNvGraphicFramePr>
          <p:nvPr/>
        </p:nvGraphicFramePr>
        <p:xfrm>
          <a:off x="2743200" y="3733800"/>
          <a:ext cx="7086600" cy="24384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suid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sgid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stb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Special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user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group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others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2667000" y="3657600"/>
            <a:ext cx="2362200" cy="2514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ight Brace 12"/>
          <p:cNvSpPr/>
          <p:nvPr/>
        </p:nvSpPr>
        <p:spPr>
          <a:xfrm rot="16200000">
            <a:off x="7162800" y="1219200"/>
            <a:ext cx="533400" cy="4648200"/>
          </a:xfrm>
          <a:prstGeom prst="rightBrac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4953000" y="2907268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“lean” concept for the security of files and directories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24000" y="838200"/>
            <a:ext cx="457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SUID</a:t>
            </a:r>
            <a:r>
              <a:rPr lang="en-GB" sz="2000" dirty="0"/>
              <a:t> (</a:t>
            </a:r>
            <a:r>
              <a:rPr lang="en-GB" sz="2000" b="1" dirty="0"/>
              <a:t>S</a:t>
            </a:r>
            <a:r>
              <a:rPr lang="en-GB" sz="2000" dirty="0"/>
              <a:t>et owner </a:t>
            </a:r>
            <a:r>
              <a:rPr lang="en-GB" sz="2000" b="1" dirty="0"/>
              <a:t>U</a:t>
            </a:r>
            <a:r>
              <a:rPr lang="en-GB" sz="2000" dirty="0"/>
              <a:t>ser </a:t>
            </a:r>
            <a:r>
              <a:rPr lang="en-GB" sz="2000" b="1" dirty="0"/>
              <a:t>ID</a:t>
            </a:r>
            <a:r>
              <a:rPr lang="en-GB" sz="2000" dirty="0"/>
              <a:t> up on execution)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33600" y="1307068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Run a program with the permissions of the </a:t>
            </a:r>
            <a:r>
              <a:rPr lang="en-GB" b="1" u="sng" dirty="0">
                <a:solidFill>
                  <a:srgbClr val="FF0000"/>
                </a:solidFill>
              </a:rPr>
              <a:t>user</a:t>
            </a:r>
            <a:r>
              <a:rPr lang="en-GB" dirty="0"/>
              <a:t> the program belongs to, not your own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57400" y="17642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Example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057400" y="2145269"/>
            <a:ext cx="876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 change your password, you need to edit system files /etc/</a:t>
            </a:r>
            <a:r>
              <a:rPr lang="en-GB" dirty="0" err="1"/>
              <a:t>passwd</a:t>
            </a:r>
            <a:r>
              <a:rPr lang="en-GB" dirty="0"/>
              <a:t> that belong to the root</a:t>
            </a:r>
          </a:p>
          <a:p>
            <a:r>
              <a:rPr lang="en-GB" dirty="0"/>
              <a:t>So </a:t>
            </a:r>
            <a:r>
              <a:rPr lang="en-GB" dirty="0" err="1"/>
              <a:t>passwd</a:t>
            </a:r>
            <a:r>
              <a:rPr lang="en-GB" dirty="0"/>
              <a:t> belongs to the root and it set with SUID to give root permissions.</a:t>
            </a:r>
          </a:p>
        </p:txBody>
      </p:sp>
      <p:sp>
        <p:nvSpPr>
          <p:cNvPr id="19" name="Oval 18"/>
          <p:cNvSpPr/>
          <p:nvPr/>
        </p:nvSpPr>
        <p:spPr>
          <a:xfrm>
            <a:off x="2743200" y="3581400"/>
            <a:ext cx="762000" cy="7620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Connector 22"/>
          <p:cNvCxnSpPr>
            <a:stCxn id="19" idx="0"/>
          </p:cNvCxnSpPr>
          <p:nvPr/>
        </p:nvCxnSpPr>
        <p:spPr>
          <a:xfrm rot="16200000" flipV="1">
            <a:off x="2171700" y="2628900"/>
            <a:ext cx="685800" cy="12192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 flipH="1" flipV="1">
            <a:off x="1104900" y="2095500"/>
            <a:ext cx="1600200" cy="1588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49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/>
      <p:bldP spid="16" grpId="0"/>
      <p:bldP spid="17" grpId="0"/>
      <p:bldP spid="18" grpId="0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nner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259174"/>
            <a:ext cx="9144000" cy="598827"/>
          </a:xfrm>
          <a:prstGeom prst="rect">
            <a:avLst/>
          </a:prstGeom>
        </p:spPr>
      </p:pic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4008438" y="6356350"/>
            <a:ext cx="66595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/>
              <a:t>A crash intro: the </a:t>
            </a:r>
            <a:r>
              <a:rPr lang="fr-FR" dirty="0" err="1"/>
              <a:t>shell</a:t>
            </a:r>
            <a:r>
              <a:rPr lang="fr-FR" dirty="0"/>
              <a:t>, permissions and files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525000" y="63362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dirty="0"/>
              <a:t>60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524000" y="228600"/>
            <a:ext cx="914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32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What</a:t>
            </a:r>
            <a:r>
              <a:rPr lang="fr-FR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are </a:t>
            </a:r>
            <a:r>
              <a:rPr lang="fr-FR" sz="32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they</a:t>
            </a:r>
            <a:r>
              <a:rPr lang="fr-FR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?</a:t>
            </a:r>
          </a:p>
        </p:txBody>
      </p:sp>
      <p:graphicFrame>
        <p:nvGraphicFramePr>
          <p:cNvPr id="11" name="Group 1321"/>
          <p:cNvGraphicFramePr>
            <a:graphicFrameLocks noGrp="1"/>
          </p:cNvGraphicFramePr>
          <p:nvPr/>
        </p:nvGraphicFramePr>
        <p:xfrm>
          <a:off x="2743200" y="3733800"/>
          <a:ext cx="7086600" cy="24384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suid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sgid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stb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Special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user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group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others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Right Brace 12"/>
          <p:cNvSpPr/>
          <p:nvPr/>
        </p:nvSpPr>
        <p:spPr>
          <a:xfrm rot="16200000">
            <a:off x="7162800" y="1219200"/>
            <a:ext cx="533400" cy="4648200"/>
          </a:xfrm>
          <a:prstGeom prst="rightBrac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4953000" y="2907268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“lean” concept for the security of files and directories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24000" y="838200"/>
            <a:ext cx="457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SGID</a:t>
            </a:r>
            <a:r>
              <a:rPr lang="en-GB" sz="2000" dirty="0"/>
              <a:t> (</a:t>
            </a:r>
            <a:r>
              <a:rPr lang="en-GB" sz="2000" b="1" dirty="0"/>
              <a:t>S</a:t>
            </a:r>
            <a:r>
              <a:rPr lang="en-GB" sz="2000" dirty="0"/>
              <a:t>et </a:t>
            </a:r>
            <a:r>
              <a:rPr lang="en-GB" sz="2000" b="1" dirty="0"/>
              <a:t>G</a:t>
            </a:r>
            <a:r>
              <a:rPr lang="en-GB" sz="2000" dirty="0"/>
              <a:t>roup </a:t>
            </a:r>
            <a:r>
              <a:rPr lang="en-GB" sz="2000" b="1" dirty="0"/>
              <a:t>ID</a:t>
            </a:r>
            <a:r>
              <a:rPr lang="en-GB" sz="2000" dirty="0"/>
              <a:t> up on execution)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33600" y="1307068"/>
            <a:ext cx="868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Run a program with the permissions of the </a:t>
            </a:r>
            <a:r>
              <a:rPr lang="en-GB" b="1" u="sng" dirty="0">
                <a:solidFill>
                  <a:srgbClr val="FF0000"/>
                </a:solidFill>
              </a:rPr>
              <a:t>group</a:t>
            </a:r>
            <a:r>
              <a:rPr lang="en-GB" dirty="0"/>
              <a:t> the program belongs to, not your group’s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57400" y="17642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Example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057400" y="2145269"/>
            <a:ext cx="876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Enforcing quotas: if anybody starts dumping data into a directory, it takes quota from the group the directory belongs to.</a:t>
            </a:r>
          </a:p>
        </p:txBody>
      </p:sp>
      <p:sp>
        <p:nvSpPr>
          <p:cNvPr id="19" name="Oval 18"/>
          <p:cNvSpPr/>
          <p:nvPr/>
        </p:nvSpPr>
        <p:spPr>
          <a:xfrm>
            <a:off x="3505200" y="3581400"/>
            <a:ext cx="762000" cy="7620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Connector 22"/>
          <p:cNvCxnSpPr>
            <a:stCxn id="19" idx="0"/>
          </p:cNvCxnSpPr>
          <p:nvPr/>
        </p:nvCxnSpPr>
        <p:spPr>
          <a:xfrm rot="16200000" flipV="1">
            <a:off x="2552700" y="2247900"/>
            <a:ext cx="685800" cy="19812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 flipH="1" flipV="1">
            <a:off x="1104900" y="2095500"/>
            <a:ext cx="1600200" cy="1588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509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nner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259174"/>
            <a:ext cx="9144000" cy="598827"/>
          </a:xfrm>
          <a:prstGeom prst="rect">
            <a:avLst/>
          </a:prstGeom>
        </p:spPr>
      </p:pic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4008438" y="6356350"/>
            <a:ext cx="66595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/>
              <a:t>A crash intro: the </a:t>
            </a:r>
            <a:r>
              <a:rPr lang="fr-FR" dirty="0" err="1"/>
              <a:t>shell</a:t>
            </a:r>
            <a:r>
              <a:rPr lang="fr-FR" dirty="0"/>
              <a:t>, permissions and files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525000" y="63362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dirty="0"/>
              <a:t>61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524000" y="228600"/>
            <a:ext cx="914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32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What</a:t>
            </a:r>
            <a:r>
              <a:rPr lang="fr-FR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are </a:t>
            </a:r>
            <a:r>
              <a:rPr lang="fr-FR" sz="32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they</a:t>
            </a:r>
            <a:r>
              <a:rPr lang="fr-FR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?</a:t>
            </a:r>
          </a:p>
        </p:txBody>
      </p:sp>
      <p:graphicFrame>
        <p:nvGraphicFramePr>
          <p:cNvPr id="11" name="Group 1321"/>
          <p:cNvGraphicFramePr>
            <a:graphicFrameLocks noGrp="1"/>
          </p:cNvGraphicFramePr>
          <p:nvPr/>
        </p:nvGraphicFramePr>
        <p:xfrm>
          <a:off x="2743200" y="3733800"/>
          <a:ext cx="7086600" cy="24384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suid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sgid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stb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Special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user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group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others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Right Brace 12"/>
          <p:cNvSpPr/>
          <p:nvPr/>
        </p:nvSpPr>
        <p:spPr>
          <a:xfrm rot="16200000">
            <a:off x="7162800" y="1219200"/>
            <a:ext cx="533400" cy="4648200"/>
          </a:xfrm>
          <a:prstGeom prst="rightBrac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4953000" y="2907268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“lean” concept for the security of files and directories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24000" y="838200"/>
            <a:ext cx="457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STB</a:t>
            </a:r>
            <a:r>
              <a:rPr lang="en-GB" sz="2000" dirty="0"/>
              <a:t> (</a:t>
            </a:r>
            <a:r>
              <a:rPr lang="en-GB" sz="2000" b="1" dirty="0" err="1"/>
              <a:t>ST</a:t>
            </a:r>
            <a:r>
              <a:rPr lang="en-GB" sz="2000" dirty="0" err="1"/>
              <a:t>icky</a:t>
            </a:r>
            <a:r>
              <a:rPr lang="en-GB" sz="2000" dirty="0"/>
              <a:t> </a:t>
            </a:r>
            <a:r>
              <a:rPr lang="en-GB" sz="2000" b="1" dirty="0"/>
              <a:t>B</a:t>
            </a:r>
            <a:r>
              <a:rPr lang="en-GB" sz="2000" dirty="0"/>
              <a:t>it)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33600" y="1307068"/>
            <a:ext cx="868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Only the owner or root can delete or rename the file.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57400" y="17642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Example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057400" y="2145269"/>
            <a:ext cx="876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If you have write/execute permissions for a directory, you can trash its content even if you don’t own it. So one user could delete the /</a:t>
            </a:r>
            <a:r>
              <a:rPr lang="en-GB" dirty="0" err="1"/>
              <a:t>tmp</a:t>
            </a:r>
            <a:r>
              <a:rPr lang="en-GB" dirty="0"/>
              <a:t> folder that others use. So </a:t>
            </a:r>
            <a:r>
              <a:rPr lang="en-GB" dirty="0" err="1"/>
              <a:t>tmp</a:t>
            </a:r>
            <a:r>
              <a:rPr lang="en-GB" dirty="0"/>
              <a:t> has STB.</a:t>
            </a:r>
          </a:p>
        </p:txBody>
      </p:sp>
      <p:sp>
        <p:nvSpPr>
          <p:cNvPr id="19" name="Oval 18"/>
          <p:cNvSpPr/>
          <p:nvPr/>
        </p:nvSpPr>
        <p:spPr>
          <a:xfrm>
            <a:off x="4267200" y="3581400"/>
            <a:ext cx="762000" cy="7620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Connector 22"/>
          <p:cNvCxnSpPr>
            <a:stCxn id="19" idx="0"/>
          </p:cNvCxnSpPr>
          <p:nvPr/>
        </p:nvCxnSpPr>
        <p:spPr>
          <a:xfrm rot="16200000" flipV="1">
            <a:off x="2933700" y="1866900"/>
            <a:ext cx="685800" cy="27432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 flipH="1" flipV="1">
            <a:off x="1104900" y="2095500"/>
            <a:ext cx="1600200" cy="1588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43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nner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259174"/>
            <a:ext cx="9144000" cy="598827"/>
          </a:xfrm>
          <a:prstGeom prst="rect">
            <a:avLst/>
          </a:prstGeom>
        </p:spPr>
      </p:pic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4008438" y="6356350"/>
            <a:ext cx="66595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/>
              <a:t>A crash intro: the </a:t>
            </a:r>
            <a:r>
              <a:rPr lang="fr-FR" dirty="0" err="1"/>
              <a:t>shell</a:t>
            </a:r>
            <a:r>
              <a:rPr lang="fr-FR" dirty="0"/>
              <a:t>, permissions and files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525000" y="63362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dirty="0"/>
              <a:t>62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524000" y="228600"/>
            <a:ext cx="914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How to </a:t>
            </a:r>
            <a:r>
              <a:rPr lang="fr-FR" sz="32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see</a:t>
            </a:r>
            <a:r>
              <a:rPr lang="fr-FR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fr-FR" sz="32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them</a:t>
            </a:r>
            <a:endParaRPr lang="fr-FR" sz="32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24000" y="914401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/>
              <a:t>The </a:t>
            </a:r>
            <a:r>
              <a:rPr lang="en-GB" sz="2200" dirty="0" err="1"/>
              <a:t>ls</a:t>
            </a:r>
            <a:r>
              <a:rPr lang="en-GB" sz="2200" dirty="0"/>
              <a:t> –l command doesn’t have a section for special permissions. But since these permissions require execute rights, they </a:t>
            </a:r>
            <a:r>
              <a:rPr lang="en-GB" sz="2200" b="1" u="sng" dirty="0">
                <a:solidFill>
                  <a:srgbClr val="FF0000"/>
                </a:solidFill>
              </a:rPr>
              <a:t>replace the ‘x’ when displayed</a:t>
            </a:r>
            <a:r>
              <a:rPr lang="en-GB" sz="2200" dirty="0"/>
              <a:t>:</a:t>
            </a:r>
          </a:p>
        </p:txBody>
      </p:sp>
      <p:grpSp>
        <p:nvGrpSpPr>
          <p:cNvPr id="22" name="Group 1045"/>
          <p:cNvGrpSpPr>
            <a:grpSpLocks/>
          </p:cNvGrpSpPr>
          <p:nvPr/>
        </p:nvGrpSpPr>
        <p:grpSpPr bwMode="auto">
          <a:xfrm>
            <a:off x="5029200" y="1828799"/>
            <a:ext cx="2597150" cy="1857374"/>
            <a:chOff x="1632" y="2721"/>
            <a:chExt cx="1636" cy="1170"/>
          </a:xfrm>
        </p:grpSpPr>
        <p:sp>
          <p:nvSpPr>
            <p:cNvPr id="24" name="Text Box 1028"/>
            <p:cNvSpPr txBox="1">
              <a:spLocks noChangeArrowheads="1"/>
            </p:cNvSpPr>
            <p:nvPr/>
          </p:nvSpPr>
          <p:spPr bwMode="auto">
            <a:xfrm>
              <a:off x="1687" y="2721"/>
              <a:ext cx="1543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800" dirty="0"/>
                <a:t>r w x r w x r w x</a:t>
              </a:r>
            </a:p>
          </p:txBody>
        </p:sp>
        <p:sp>
          <p:nvSpPr>
            <p:cNvPr id="25" name="Text Box 1029"/>
            <p:cNvSpPr txBox="1">
              <a:spLocks noChangeArrowheads="1"/>
            </p:cNvSpPr>
            <p:nvPr/>
          </p:nvSpPr>
          <p:spPr bwMode="auto">
            <a:xfrm>
              <a:off x="1632" y="3216"/>
              <a:ext cx="158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800" dirty="0"/>
                <a:t>r w s r w s r w t</a:t>
              </a:r>
            </a:p>
          </p:txBody>
        </p:sp>
        <p:sp>
          <p:nvSpPr>
            <p:cNvPr id="27" name="Line 1030"/>
            <p:cNvSpPr>
              <a:spLocks noChangeShapeType="1"/>
            </p:cNvSpPr>
            <p:nvPr/>
          </p:nvSpPr>
          <p:spPr bwMode="auto">
            <a:xfrm>
              <a:off x="2112" y="2976"/>
              <a:ext cx="0" cy="3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8" name="Line 1033"/>
            <p:cNvSpPr>
              <a:spLocks noChangeShapeType="1"/>
            </p:cNvSpPr>
            <p:nvPr/>
          </p:nvSpPr>
          <p:spPr bwMode="auto">
            <a:xfrm flipH="1">
              <a:off x="2592" y="2976"/>
              <a:ext cx="48" cy="3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9" name="Line 1034"/>
            <p:cNvSpPr>
              <a:spLocks noChangeShapeType="1"/>
            </p:cNvSpPr>
            <p:nvPr/>
          </p:nvSpPr>
          <p:spPr bwMode="auto">
            <a:xfrm flipH="1">
              <a:off x="3072" y="2976"/>
              <a:ext cx="48" cy="3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GB"/>
            </a:p>
          </p:txBody>
        </p:sp>
        <p:grpSp>
          <p:nvGrpSpPr>
            <p:cNvPr id="30" name="Group 1042"/>
            <p:cNvGrpSpPr>
              <a:grpSpLocks/>
            </p:cNvGrpSpPr>
            <p:nvPr/>
          </p:nvGrpSpPr>
          <p:grpSpPr bwMode="auto">
            <a:xfrm>
              <a:off x="1946" y="3504"/>
              <a:ext cx="338" cy="297"/>
              <a:chOff x="1946" y="3504"/>
              <a:chExt cx="338" cy="297"/>
            </a:xfrm>
          </p:grpSpPr>
          <p:sp>
            <p:nvSpPr>
              <p:cNvPr id="37" name="Text Box 1035"/>
              <p:cNvSpPr txBox="1">
                <a:spLocks noChangeArrowheads="1"/>
              </p:cNvSpPr>
              <p:nvPr/>
            </p:nvSpPr>
            <p:spPr bwMode="auto">
              <a:xfrm>
                <a:off x="1946" y="3607"/>
                <a:ext cx="338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/>
                  <a:t>SUID</a:t>
                </a:r>
              </a:p>
            </p:txBody>
          </p:sp>
          <p:sp>
            <p:nvSpPr>
              <p:cNvPr id="38" name="Line 1038"/>
              <p:cNvSpPr>
                <a:spLocks noChangeShapeType="1"/>
              </p:cNvSpPr>
              <p:nvPr/>
            </p:nvSpPr>
            <p:spPr bwMode="auto">
              <a:xfrm>
                <a:off x="2112" y="3504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GB"/>
              </a:p>
            </p:txBody>
          </p:sp>
        </p:grpSp>
        <p:grpSp>
          <p:nvGrpSpPr>
            <p:cNvPr id="31" name="Group 1043"/>
            <p:cNvGrpSpPr>
              <a:grpSpLocks/>
            </p:cNvGrpSpPr>
            <p:nvPr/>
          </p:nvGrpSpPr>
          <p:grpSpPr bwMode="auto">
            <a:xfrm>
              <a:off x="2428" y="3504"/>
              <a:ext cx="337" cy="288"/>
              <a:chOff x="2428" y="3504"/>
              <a:chExt cx="337" cy="288"/>
            </a:xfrm>
          </p:grpSpPr>
          <p:sp>
            <p:nvSpPr>
              <p:cNvPr id="35" name="Text Box 1036"/>
              <p:cNvSpPr txBox="1">
                <a:spLocks noChangeArrowheads="1"/>
              </p:cNvSpPr>
              <p:nvPr/>
            </p:nvSpPr>
            <p:spPr bwMode="auto">
              <a:xfrm>
                <a:off x="2428" y="3598"/>
                <a:ext cx="337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/>
                  <a:t>SGID</a:t>
                </a:r>
              </a:p>
            </p:txBody>
          </p:sp>
          <p:sp>
            <p:nvSpPr>
              <p:cNvPr id="36" name="Line 1039"/>
              <p:cNvSpPr>
                <a:spLocks noChangeShapeType="1"/>
              </p:cNvSpPr>
              <p:nvPr/>
            </p:nvSpPr>
            <p:spPr bwMode="auto">
              <a:xfrm>
                <a:off x="2592" y="3504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GB"/>
              </a:p>
            </p:txBody>
          </p:sp>
        </p:grpSp>
        <p:grpSp>
          <p:nvGrpSpPr>
            <p:cNvPr id="32" name="Group 1044"/>
            <p:cNvGrpSpPr>
              <a:grpSpLocks/>
            </p:cNvGrpSpPr>
            <p:nvPr/>
          </p:nvGrpSpPr>
          <p:grpSpPr bwMode="auto">
            <a:xfrm>
              <a:off x="2877" y="3504"/>
              <a:ext cx="391" cy="387"/>
              <a:chOff x="2877" y="3504"/>
              <a:chExt cx="391" cy="387"/>
            </a:xfrm>
          </p:grpSpPr>
          <p:sp>
            <p:nvSpPr>
              <p:cNvPr id="33" name="Text Box 1037"/>
              <p:cNvSpPr txBox="1">
                <a:spLocks noChangeArrowheads="1"/>
              </p:cNvSpPr>
              <p:nvPr/>
            </p:nvSpPr>
            <p:spPr bwMode="auto">
              <a:xfrm>
                <a:off x="2877" y="3600"/>
                <a:ext cx="391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/>
                  <a:t>STICKY</a:t>
                </a:r>
              </a:p>
              <a:p>
                <a:pPr algn="ctr"/>
                <a:r>
                  <a:rPr lang="en-US" sz="1200" b="1"/>
                  <a:t>BIT</a:t>
                </a:r>
              </a:p>
            </p:txBody>
          </p:sp>
          <p:sp>
            <p:nvSpPr>
              <p:cNvPr id="34" name="Line 1040"/>
              <p:cNvSpPr>
                <a:spLocks noChangeShapeType="1"/>
              </p:cNvSpPr>
              <p:nvPr/>
            </p:nvSpPr>
            <p:spPr bwMode="auto">
              <a:xfrm>
                <a:off x="3072" y="3504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GB"/>
              </a:p>
            </p:txBody>
          </p:sp>
        </p:grpSp>
      </p:grpSp>
      <p:sp>
        <p:nvSpPr>
          <p:cNvPr id="39" name="TextBox 38"/>
          <p:cNvSpPr txBox="1"/>
          <p:nvPr/>
        </p:nvSpPr>
        <p:spPr>
          <a:xfrm>
            <a:off x="1524000" y="3886201"/>
            <a:ext cx="914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/>
              <a:t>If they are set on a file without execute permission, they show up as </a:t>
            </a:r>
            <a:r>
              <a:rPr lang="en-GB" sz="2200" dirty="0">
                <a:solidFill>
                  <a:srgbClr val="FF0000"/>
                </a:solidFill>
              </a:rPr>
              <a:t>capital</a:t>
            </a:r>
            <a:r>
              <a:rPr lang="en-GB" sz="2200" dirty="0"/>
              <a:t>:</a:t>
            </a:r>
          </a:p>
        </p:txBody>
      </p:sp>
      <p:grpSp>
        <p:nvGrpSpPr>
          <p:cNvPr id="41" name="Group 19"/>
          <p:cNvGrpSpPr>
            <a:grpSpLocks/>
          </p:cNvGrpSpPr>
          <p:nvPr/>
        </p:nvGrpSpPr>
        <p:grpSpPr bwMode="auto">
          <a:xfrm>
            <a:off x="5029201" y="4319588"/>
            <a:ext cx="2962275" cy="1857376"/>
            <a:chOff x="1632" y="3057"/>
            <a:chExt cx="1866" cy="1170"/>
          </a:xfrm>
        </p:grpSpPr>
        <p:sp>
          <p:nvSpPr>
            <p:cNvPr id="42" name="Text Box 5"/>
            <p:cNvSpPr txBox="1">
              <a:spLocks noChangeArrowheads="1"/>
            </p:cNvSpPr>
            <p:nvPr/>
          </p:nvSpPr>
          <p:spPr bwMode="auto">
            <a:xfrm>
              <a:off x="1728" y="3057"/>
              <a:ext cx="150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800"/>
                <a:t>r w - r w - r w -</a:t>
              </a:r>
            </a:p>
          </p:txBody>
        </p:sp>
        <p:sp>
          <p:nvSpPr>
            <p:cNvPr id="43" name="Text Box 6"/>
            <p:cNvSpPr txBox="1">
              <a:spLocks noChangeArrowheads="1"/>
            </p:cNvSpPr>
            <p:nvPr/>
          </p:nvSpPr>
          <p:spPr bwMode="auto">
            <a:xfrm>
              <a:off x="1632" y="3552"/>
              <a:ext cx="186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800" dirty="0"/>
                <a:t>r w S r w S r w T</a:t>
              </a:r>
            </a:p>
          </p:txBody>
        </p:sp>
        <p:sp>
          <p:nvSpPr>
            <p:cNvPr id="44" name="Line 7"/>
            <p:cNvSpPr>
              <a:spLocks noChangeShapeType="1"/>
            </p:cNvSpPr>
            <p:nvPr/>
          </p:nvSpPr>
          <p:spPr bwMode="auto">
            <a:xfrm>
              <a:off x="2197" y="3312"/>
              <a:ext cx="11" cy="2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45" name="Line 8"/>
            <p:cNvSpPr>
              <a:spLocks noChangeShapeType="1"/>
            </p:cNvSpPr>
            <p:nvPr/>
          </p:nvSpPr>
          <p:spPr bwMode="auto">
            <a:xfrm>
              <a:off x="2688" y="3312"/>
              <a:ext cx="48" cy="2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46" name="Line 9"/>
            <p:cNvSpPr>
              <a:spLocks noChangeShapeType="1"/>
            </p:cNvSpPr>
            <p:nvPr/>
          </p:nvSpPr>
          <p:spPr bwMode="auto">
            <a:xfrm>
              <a:off x="3168" y="3264"/>
              <a:ext cx="96" cy="3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GB"/>
            </a:p>
          </p:txBody>
        </p:sp>
        <p:grpSp>
          <p:nvGrpSpPr>
            <p:cNvPr id="47" name="Group 10"/>
            <p:cNvGrpSpPr>
              <a:grpSpLocks/>
            </p:cNvGrpSpPr>
            <p:nvPr/>
          </p:nvGrpSpPr>
          <p:grpSpPr bwMode="auto">
            <a:xfrm>
              <a:off x="2033" y="3840"/>
              <a:ext cx="339" cy="297"/>
              <a:chOff x="1972" y="3504"/>
              <a:chExt cx="287" cy="297"/>
            </a:xfrm>
          </p:grpSpPr>
          <p:sp>
            <p:nvSpPr>
              <p:cNvPr id="54" name="Text Box 11"/>
              <p:cNvSpPr txBox="1">
                <a:spLocks noChangeArrowheads="1"/>
              </p:cNvSpPr>
              <p:nvPr/>
            </p:nvSpPr>
            <p:spPr bwMode="auto">
              <a:xfrm>
                <a:off x="1972" y="3607"/>
                <a:ext cx="287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/>
                  <a:t>SUID</a:t>
                </a:r>
              </a:p>
            </p:txBody>
          </p:sp>
          <p:sp>
            <p:nvSpPr>
              <p:cNvPr id="55" name="Line 12"/>
              <p:cNvSpPr>
                <a:spLocks noChangeShapeType="1"/>
              </p:cNvSpPr>
              <p:nvPr/>
            </p:nvSpPr>
            <p:spPr bwMode="auto">
              <a:xfrm>
                <a:off x="2112" y="3504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GB"/>
              </a:p>
            </p:txBody>
          </p:sp>
        </p:grpSp>
        <p:grpSp>
          <p:nvGrpSpPr>
            <p:cNvPr id="48" name="Group 13"/>
            <p:cNvGrpSpPr>
              <a:grpSpLocks/>
            </p:cNvGrpSpPr>
            <p:nvPr/>
          </p:nvGrpSpPr>
          <p:grpSpPr bwMode="auto">
            <a:xfrm>
              <a:off x="2600" y="3840"/>
              <a:ext cx="337" cy="288"/>
              <a:chOff x="2453" y="3504"/>
              <a:chExt cx="286" cy="288"/>
            </a:xfrm>
          </p:grpSpPr>
          <p:sp>
            <p:nvSpPr>
              <p:cNvPr id="52" name="Text Box 14"/>
              <p:cNvSpPr txBox="1">
                <a:spLocks noChangeArrowheads="1"/>
              </p:cNvSpPr>
              <p:nvPr/>
            </p:nvSpPr>
            <p:spPr bwMode="auto">
              <a:xfrm>
                <a:off x="2453" y="3598"/>
                <a:ext cx="286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/>
                  <a:t>SGID</a:t>
                </a:r>
              </a:p>
            </p:txBody>
          </p:sp>
          <p:sp>
            <p:nvSpPr>
              <p:cNvPr id="53" name="Line 15"/>
              <p:cNvSpPr>
                <a:spLocks noChangeShapeType="1"/>
              </p:cNvSpPr>
              <p:nvPr/>
            </p:nvSpPr>
            <p:spPr bwMode="auto">
              <a:xfrm>
                <a:off x="2592" y="3504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GB"/>
              </a:p>
            </p:txBody>
          </p:sp>
        </p:grpSp>
        <p:grpSp>
          <p:nvGrpSpPr>
            <p:cNvPr id="49" name="Group 16"/>
            <p:cNvGrpSpPr>
              <a:grpSpLocks/>
            </p:cNvGrpSpPr>
            <p:nvPr/>
          </p:nvGrpSpPr>
          <p:grpSpPr bwMode="auto">
            <a:xfrm>
              <a:off x="3067" y="3840"/>
              <a:ext cx="381" cy="387"/>
              <a:chOff x="2910" y="3504"/>
              <a:chExt cx="323" cy="387"/>
            </a:xfrm>
          </p:grpSpPr>
          <p:sp>
            <p:nvSpPr>
              <p:cNvPr id="50" name="Text Box 17"/>
              <p:cNvSpPr txBox="1">
                <a:spLocks noChangeArrowheads="1"/>
              </p:cNvSpPr>
              <p:nvPr/>
            </p:nvSpPr>
            <p:spPr bwMode="auto">
              <a:xfrm>
                <a:off x="2910" y="3600"/>
                <a:ext cx="323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/>
                  <a:t>STICKY</a:t>
                </a:r>
              </a:p>
              <a:p>
                <a:pPr algn="ctr"/>
                <a:r>
                  <a:rPr lang="en-US" sz="1200"/>
                  <a:t>BIT</a:t>
                </a:r>
              </a:p>
            </p:txBody>
          </p:sp>
          <p:sp>
            <p:nvSpPr>
              <p:cNvPr id="51" name="Line 18"/>
              <p:cNvSpPr>
                <a:spLocks noChangeShapeType="1"/>
              </p:cNvSpPr>
              <p:nvPr/>
            </p:nvSpPr>
            <p:spPr bwMode="auto">
              <a:xfrm>
                <a:off x="3072" y="3504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81023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nner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259174"/>
            <a:ext cx="9144000" cy="598827"/>
          </a:xfrm>
          <a:prstGeom prst="rect">
            <a:avLst/>
          </a:prstGeom>
        </p:spPr>
      </p:pic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4008438" y="6356350"/>
            <a:ext cx="66595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/>
              <a:t>A crash intro: the </a:t>
            </a:r>
            <a:r>
              <a:rPr lang="fr-FR" dirty="0" err="1"/>
              <a:t>shell</a:t>
            </a:r>
            <a:r>
              <a:rPr lang="fr-FR" dirty="0"/>
              <a:t>, permissions and files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525000" y="63362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dirty="0"/>
              <a:t>13</a:t>
            </a:r>
          </a:p>
        </p:txBody>
      </p:sp>
      <p:sp>
        <p:nvSpPr>
          <p:cNvPr id="17" name="Title 5"/>
          <p:cNvSpPr>
            <a:spLocks noGrp="1"/>
          </p:cNvSpPr>
          <p:nvPr>
            <p:ph type="title"/>
          </p:nvPr>
        </p:nvSpPr>
        <p:spPr>
          <a:xfrm>
            <a:off x="2438400" y="152400"/>
            <a:ext cx="7467600" cy="1143000"/>
          </a:xfrm>
        </p:spPr>
        <p:txBody>
          <a:bodyPr/>
          <a:lstStyle/>
          <a:p>
            <a:pPr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UNIX Shell</a:t>
            </a:r>
            <a:r>
              <a:rPr 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8" name="Group 55"/>
          <p:cNvGraphicFramePr>
            <a:graphicFrameLocks noGrp="1"/>
          </p:cNvGraphicFramePr>
          <p:nvPr/>
        </p:nvGraphicFramePr>
        <p:xfrm>
          <a:off x="2514600" y="1524001"/>
          <a:ext cx="7391400" cy="4403727"/>
        </p:xfrm>
        <a:graphic>
          <a:graphicData uri="http://schemas.openxmlformats.org/drawingml/2006/table">
            <a:tbl>
              <a:tblPr/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Key Pressed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Result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Cntl-a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Go to beginning of line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Ctrl-e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Go to end of line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Esc-f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Go forward one word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Esc-b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Go back one word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Esc-d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Delete word (from cursor to end of word)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Cntl-d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Delete character at cursor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Cntl-k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Delete from cursor to end of line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61480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nner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259174"/>
            <a:ext cx="9144000" cy="598827"/>
          </a:xfrm>
          <a:prstGeom prst="rect">
            <a:avLst/>
          </a:prstGeom>
        </p:spPr>
      </p:pic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4008438" y="6356350"/>
            <a:ext cx="66595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/>
              <a:t>A crash intro: the </a:t>
            </a:r>
            <a:r>
              <a:rPr lang="fr-FR" dirty="0" err="1"/>
              <a:t>shell</a:t>
            </a:r>
            <a:r>
              <a:rPr lang="fr-FR" dirty="0"/>
              <a:t>, permissions and files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525000" y="63362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dirty="0"/>
              <a:t>63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524000" y="228600"/>
            <a:ext cx="914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How to change </a:t>
            </a:r>
            <a:r>
              <a:rPr lang="fr-FR" sz="32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them</a:t>
            </a:r>
            <a:endParaRPr lang="fr-FR" sz="32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40" name="Group 1321"/>
          <p:cNvGraphicFramePr>
            <a:graphicFrameLocks noGrp="1"/>
          </p:cNvGraphicFramePr>
          <p:nvPr/>
        </p:nvGraphicFramePr>
        <p:xfrm>
          <a:off x="2743200" y="3733800"/>
          <a:ext cx="7086600" cy="24384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suid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sgid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stb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Special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user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group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others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1524000" y="1245514"/>
            <a:ext cx="914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/>
              <a:t>Use </a:t>
            </a:r>
            <a:r>
              <a:rPr lang="en-GB" sz="2200" dirty="0" err="1"/>
              <a:t>chmod</a:t>
            </a:r>
            <a:r>
              <a:rPr lang="en-GB" sz="2200" dirty="0"/>
              <a:t> like for anything else. You just have 4 numbers instead of 3 now: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524000" y="1981200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 err="1"/>
              <a:t>chmod</a:t>
            </a:r>
            <a:r>
              <a:rPr lang="en-GB" sz="6600" dirty="0"/>
              <a:t> 4522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rot="10800000" flipV="1">
            <a:off x="3200400" y="2819400"/>
            <a:ext cx="3581400" cy="99060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10800000" flipV="1">
            <a:off x="5257800" y="2819400"/>
            <a:ext cx="1828800" cy="1066800"/>
          </a:xfrm>
          <a:prstGeom prst="straightConnector1">
            <a:avLst/>
          </a:prstGeom>
          <a:ln w="762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5400000">
            <a:off x="6134100" y="2933700"/>
            <a:ext cx="1066800" cy="838200"/>
          </a:xfrm>
          <a:prstGeom prst="straightConnector1">
            <a:avLst/>
          </a:prstGeom>
          <a:ln w="762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5400000">
            <a:off x="6934200" y="3276600"/>
            <a:ext cx="1066800" cy="152400"/>
          </a:xfrm>
          <a:prstGeom prst="straightConnector1">
            <a:avLst/>
          </a:prstGeom>
          <a:ln w="762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7924800" y="2819400"/>
            <a:ext cx="1219200" cy="990600"/>
          </a:xfrm>
          <a:prstGeom prst="straightConnector1">
            <a:avLst/>
          </a:prstGeom>
          <a:ln w="762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888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nner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259174"/>
            <a:ext cx="9144000" cy="598827"/>
          </a:xfrm>
          <a:prstGeom prst="rect">
            <a:avLst/>
          </a:prstGeom>
        </p:spPr>
      </p:pic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4008438" y="6356350"/>
            <a:ext cx="66595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/>
              <a:t>A crash intro: the </a:t>
            </a:r>
            <a:r>
              <a:rPr lang="fr-FR" dirty="0" err="1"/>
              <a:t>shell</a:t>
            </a:r>
            <a:r>
              <a:rPr lang="fr-FR" dirty="0"/>
              <a:t>, permissions and files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525000" y="63362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dirty="0"/>
              <a:t>66</a:t>
            </a:r>
          </a:p>
        </p:txBody>
      </p:sp>
      <p:pic>
        <p:nvPicPr>
          <p:cNvPr id="8" name="Picture 7" descr="education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0" y="152400"/>
            <a:ext cx="1828800" cy="1584960"/>
          </a:xfrm>
          <a:prstGeom prst="rect">
            <a:avLst/>
          </a:prstGeom>
        </p:spPr>
      </p:pic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1524000" y="304800"/>
            <a:ext cx="914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Practice questions &amp; </a:t>
            </a:r>
            <a:r>
              <a:rPr lang="fr-FR" sz="32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activities</a:t>
            </a:r>
            <a:endParaRPr lang="fr-FR" sz="32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24000" y="1002268"/>
            <a:ext cx="739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We recommend that you do these, but that’s for your own good, not graded.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09800" y="1905000"/>
            <a:ext cx="7772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GB" b="1" u="sng" dirty="0"/>
              <a:t>Install g++ and </a:t>
            </a:r>
            <a:r>
              <a:rPr lang="en-GB" b="1" u="sng" dirty="0" err="1"/>
              <a:t>kdevelop</a:t>
            </a:r>
            <a:r>
              <a:rPr lang="en-GB" b="1" u="sng" dirty="0"/>
              <a:t> per slide 28</a:t>
            </a:r>
          </a:p>
          <a:p>
            <a:pPr marL="342900" indent="-342900">
              <a:buAutoNum type="arabicParenR"/>
            </a:pPr>
            <a:endParaRPr lang="en-GB" b="1" u="sng" dirty="0"/>
          </a:p>
          <a:p>
            <a:pPr marL="342900" indent="-342900">
              <a:buAutoNum type="arabicParenR"/>
            </a:pPr>
            <a:r>
              <a:rPr lang="en-GB" dirty="0"/>
              <a:t>Move through your system using </a:t>
            </a:r>
            <a:r>
              <a:rPr lang="en-GB" b="1" dirty="0" err="1">
                <a:solidFill>
                  <a:srgbClr val="FF0000"/>
                </a:solidFill>
              </a:rPr>
              <a:t>cd</a:t>
            </a:r>
            <a:r>
              <a:rPr lang="en-GB" dirty="0"/>
              <a:t>, check what’s in each folder using </a:t>
            </a:r>
            <a:r>
              <a:rPr lang="en-GB" b="1" dirty="0" err="1">
                <a:solidFill>
                  <a:srgbClr val="FF0000"/>
                </a:solidFill>
              </a:rPr>
              <a:t>ls</a:t>
            </a:r>
            <a:r>
              <a:rPr lang="en-GB" b="1" dirty="0">
                <a:solidFill>
                  <a:srgbClr val="FF0000"/>
                </a:solidFill>
              </a:rPr>
              <a:t> - </a:t>
            </a:r>
            <a:r>
              <a:rPr lang="en-GB" b="1" dirty="0" err="1">
                <a:solidFill>
                  <a:srgbClr val="FF0000"/>
                </a:solidFill>
              </a:rPr>
              <a:t>als</a:t>
            </a:r>
            <a:r>
              <a:rPr lang="en-GB" b="1" dirty="0">
                <a:solidFill>
                  <a:srgbClr val="FF0000"/>
                </a:solidFill>
              </a:rPr>
              <a:t> </a:t>
            </a:r>
            <a:r>
              <a:rPr lang="en-GB" dirty="0"/>
              <a:t>and try to understand the permissions you’re seeing.</a:t>
            </a:r>
          </a:p>
          <a:p>
            <a:pPr marL="342900" indent="-342900">
              <a:buAutoNum type="arabicParenR"/>
            </a:pPr>
            <a:endParaRPr lang="en-GB" dirty="0"/>
          </a:p>
          <a:p>
            <a:pPr marL="342900" indent="-342900">
              <a:buAutoNum type="arabicParenR"/>
            </a:pPr>
            <a:r>
              <a:rPr lang="en-GB" dirty="0"/>
              <a:t>Change the permissions using </a:t>
            </a:r>
            <a:r>
              <a:rPr lang="en-GB" b="1" dirty="0" err="1">
                <a:solidFill>
                  <a:srgbClr val="FF0000"/>
                </a:solidFill>
              </a:rPr>
              <a:t>umask</a:t>
            </a:r>
            <a:r>
              <a:rPr lang="en-GB" dirty="0"/>
              <a:t> or </a:t>
            </a:r>
            <a:r>
              <a:rPr lang="en-GB" b="1" dirty="0" err="1">
                <a:solidFill>
                  <a:srgbClr val="FF0000"/>
                </a:solidFill>
              </a:rPr>
              <a:t>chmod</a:t>
            </a:r>
            <a:r>
              <a:rPr lang="en-GB" dirty="0"/>
              <a:t>, keep on making files using </a:t>
            </a:r>
            <a:r>
              <a:rPr lang="en-GB" b="1" dirty="0">
                <a:solidFill>
                  <a:srgbClr val="FF0000"/>
                </a:solidFill>
              </a:rPr>
              <a:t>touch</a:t>
            </a:r>
            <a:r>
              <a:rPr lang="en-GB" dirty="0"/>
              <a:t>, and look at how their permissions show using </a:t>
            </a:r>
            <a:r>
              <a:rPr lang="en-GB" b="1" dirty="0" err="1">
                <a:solidFill>
                  <a:srgbClr val="FF0000"/>
                </a:solidFill>
              </a:rPr>
              <a:t>ls</a:t>
            </a:r>
            <a:r>
              <a:rPr lang="en-GB" b="1" dirty="0">
                <a:solidFill>
                  <a:srgbClr val="FF0000"/>
                </a:solidFill>
              </a:rPr>
              <a:t> –</a:t>
            </a:r>
            <a:r>
              <a:rPr lang="en-GB" b="1" dirty="0" err="1">
                <a:solidFill>
                  <a:srgbClr val="FF0000"/>
                </a:solidFill>
              </a:rPr>
              <a:t>ls</a:t>
            </a:r>
            <a:endParaRPr lang="en-GB" b="1" dirty="0">
              <a:solidFill>
                <a:srgbClr val="FF0000"/>
              </a:solidFill>
            </a:endParaRPr>
          </a:p>
          <a:p>
            <a:pPr marL="342900" indent="-342900">
              <a:buAutoNum type="arabicParenR"/>
            </a:pPr>
            <a:endParaRPr lang="en-GB" dirty="0"/>
          </a:p>
          <a:p>
            <a:pPr marL="342900" indent="-342900">
              <a:buAutoNum type="arabicParenR"/>
            </a:pPr>
            <a:r>
              <a:rPr lang="en-GB" i="1" u="sng" dirty="0"/>
              <a:t>On paper</a:t>
            </a:r>
            <a:r>
              <a:rPr lang="en-GB" dirty="0"/>
              <a:t>, be able to compute what the permissions of a file would be depending on the octal argument for </a:t>
            </a:r>
            <a:r>
              <a:rPr lang="en-GB" dirty="0" err="1"/>
              <a:t>umask</a:t>
            </a:r>
            <a:r>
              <a:rPr lang="en-GB" dirty="0"/>
              <a:t> or </a:t>
            </a:r>
            <a:r>
              <a:rPr lang="en-GB" dirty="0" err="1"/>
              <a:t>chmod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1231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nner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259174"/>
            <a:ext cx="9144000" cy="598827"/>
          </a:xfrm>
          <a:prstGeom prst="rect">
            <a:avLst/>
          </a:prstGeom>
        </p:spPr>
      </p:pic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4008438" y="6356350"/>
            <a:ext cx="66595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/>
              <a:t>Operations for directories and files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525000" y="63362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dirty="0"/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334000" y="1600201"/>
            <a:ext cx="1600200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400" dirty="0"/>
              <a:t>Operations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743200" y="2819401"/>
            <a:ext cx="1600200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400" dirty="0"/>
              <a:t>Directories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001000" y="2819401"/>
            <a:ext cx="1600200" cy="461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Files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953000" y="2819401"/>
            <a:ext cx="2362200" cy="4616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Common to both</a:t>
            </a:r>
          </a:p>
        </p:txBody>
      </p:sp>
      <p:cxnSp>
        <p:nvCxnSpPr>
          <p:cNvPr id="36" name="Straight Connector 35"/>
          <p:cNvCxnSpPr/>
          <p:nvPr/>
        </p:nvCxnSpPr>
        <p:spPr>
          <a:xfrm rot="5400000">
            <a:off x="5944394" y="2285206"/>
            <a:ext cx="4572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10800000">
            <a:off x="3581400" y="2514600"/>
            <a:ext cx="53340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5400000">
            <a:off x="3429000" y="2667000"/>
            <a:ext cx="3048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>
            <a:off x="6020594" y="2666206"/>
            <a:ext cx="3048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>
            <a:off x="8763794" y="2666206"/>
            <a:ext cx="3048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5400000">
            <a:off x="2666206" y="3428206"/>
            <a:ext cx="304800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>
            <a:off x="4039394" y="3428206"/>
            <a:ext cx="304800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Rectangle 7"/>
          <p:cNvSpPr>
            <a:spLocks noChangeAspect="1" noChangeArrowheads="1"/>
          </p:cNvSpPr>
          <p:nvPr/>
        </p:nvSpPr>
        <p:spPr bwMode="auto">
          <a:xfrm>
            <a:off x="2286000" y="3581401"/>
            <a:ext cx="990600" cy="72919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000" dirty="0"/>
              <a:t>Create</a:t>
            </a:r>
          </a:p>
          <a:p>
            <a:pPr algn="ctr">
              <a:defRPr/>
            </a:pPr>
            <a:r>
              <a:rPr lang="en-US" sz="2000" dirty="0" err="1">
                <a:solidFill>
                  <a:srgbClr val="FF0000"/>
                </a:solidFill>
              </a:rPr>
              <a:t>mkdir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52" name="Rectangle 7"/>
          <p:cNvSpPr>
            <a:spLocks noChangeAspect="1" noChangeArrowheads="1"/>
          </p:cNvSpPr>
          <p:nvPr/>
        </p:nvSpPr>
        <p:spPr bwMode="auto">
          <a:xfrm>
            <a:off x="3657600" y="3581401"/>
            <a:ext cx="990600" cy="72919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000" dirty="0"/>
              <a:t>Remove</a:t>
            </a:r>
          </a:p>
          <a:p>
            <a:pPr algn="ctr">
              <a:defRPr/>
            </a:pPr>
            <a:r>
              <a:rPr lang="en-US" sz="2000" dirty="0" err="1">
                <a:solidFill>
                  <a:srgbClr val="FF0000"/>
                </a:solidFill>
              </a:rPr>
              <a:t>rmdir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 rot="5400000">
            <a:off x="8419110" y="3769322"/>
            <a:ext cx="990601" cy="5161"/>
          </a:xfrm>
          <a:prstGeom prst="line">
            <a:avLst/>
          </a:prstGeom>
          <a:ln w="76200">
            <a:prstDash val="sysDot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5400000">
            <a:off x="5487194" y="3961606"/>
            <a:ext cx="1371600" cy="158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10800000" flipV="1">
            <a:off x="2438400" y="4648200"/>
            <a:ext cx="7239000" cy="2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1" name="Rectangle 7"/>
          <p:cNvSpPr>
            <a:spLocks noChangeAspect="1" noChangeArrowheads="1"/>
          </p:cNvSpPr>
          <p:nvPr/>
        </p:nvSpPr>
        <p:spPr bwMode="auto">
          <a:xfrm>
            <a:off x="1600200" y="5105401"/>
            <a:ext cx="1600200" cy="72919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000" dirty="0"/>
              <a:t>Remove</a:t>
            </a:r>
          </a:p>
          <a:p>
            <a:pPr algn="ctr">
              <a:defRPr/>
            </a:pPr>
            <a:r>
              <a:rPr lang="en-US" sz="2000" dirty="0" err="1">
                <a:solidFill>
                  <a:srgbClr val="7030A0"/>
                </a:solidFill>
              </a:rPr>
              <a:t>rm</a:t>
            </a:r>
            <a:endParaRPr lang="en-US" sz="2000" dirty="0">
              <a:solidFill>
                <a:srgbClr val="7030A0"/>
              </a:solidFill>
            </a:endParaRPr>
          </a:p>
        </p:txBody>
      </p:sp>
      <p:sp>
        <p:nvSpPr>
          <p:cNvPr id="62" name="Rectangle 7"/>
          <p:cNvSpPr>
            <a:spLocks noChangeAspect="1" noChangeArrowheads="1"/>
          </p:cNvSpPr>
          <p:nvPr/>
        </p:nvSpPr>
        <p:spPr bwMode="auto">
          <a:xfrm>
            <a:off x="3429000" y="5105401"/>
            <a:ext cx="1600200" cy="72919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000" dirty="0"/>
              <a:t>Copy</a:t>
            </a:r>
          </a:p>
          <a:p>
            <a:pPr algn="ctr">
              <a:defRPr/>
            </a:pPr>
            <a:r>
              <a:rPr lang="en-US" sz="2000" dirty="0">
                <a:solidFill>
                  <a:srgbClr val="7030A0"/>
                </a:solidFill>
              </a:rPr>
              <a:t>cp</a:t>
            </a:r>
          </a:p>
        </p:txBody>
      </p:sp>
      <p:sp>
        <p:nvSpPr>
          <p:cNvPr id="63" name="Rectangle 7"/>
          <p:cNvSpPr>
            <a:spLocks noChangeAspect="1" noChangeArrowheads="1"/>
          </p:cNvSpPr>
          <p:nvPr/>
        </p:nvSpPr>
        <p:spPr bwMode="auto">
          <a:xfrm>
            <a:off x="5257800" y="5105401"/>
            <a:ext cx="1600200" cy="72919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000" dirty="0"/>
              <a:t>Move/rename</a:t>
            </a:r>
          </a:p>
          <a:p>
            <a:pPr algn="ctr">
              <a:defRPr/>
            </a:pPr>
            <a:r>
              <a:rPr lang="en-US" sz="2000" dirty="0" err="1">
                <a:solidFill>
                  <a:srgbClr val="7030A0"/>
                </a:solidFill>
              </a:rPr>
              <a:t>mv</a:t>
            </a:r>
            <a:endParaRPr lang="en-US" sz="2000" dirty="0">
              <a:solidFill>
                <a:srgbClr val="7030A0"/>
              </a:solidFill>
            </a:endParaRPr>
          </a:p>
        </p:txBody>
      </p:sp>
      <p:sp>
        <p:nvSpPr>
          <p:cNvPr id="64" name="Rectangle 7"/>
          <p:cNvSpPr>
            <a:spLocks noChangeAspect="1" noChangeArrowheads="1"/>
          </p:cNvSpPr>
          <p:nvPr/>
        </p:nvSpPr>
        <p:spPr bwMode="auto">
          <a:xfrm>
            <a:off x="7086600" y="5105401"/>
            <a:ext cx="1600200" cy="72919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000" dirty="0"/>
              <a:t>Find</a:t>
            </a:r>
          </a:p>
          <a:p>
            <a:pPr algn="ctr">
              <a:defRPr/>
            </a:pPr>
            <a:r>
              <a:rPr lang="en-US" sz="2000" dirty="0">
                <a:solidFill>
                  <a:srgbClr val="7030A0"/>
                </a:solidFill>
              </a:rPr>
              <a:t>find</a:t>
            </a:r>
          </a:p>
        </p:txBody>
      </p:sp>
      <p:sp>
        <p:nvSpPr>
          <p:cNvPr id="65" name="Rectangle 7"/>
          <p:cNvSpPr>
            <a:spLocks noChangeAspect="1" noChangeArrowheads="1"/>
          </p:cNvSpPr>
          <p:nvPr/>
        </p:nvSpPr>
        <p:spPr bwMode="auto">
          <a:xfrm>
            <a:off x="8915400" y="5105401"/>
            <a:ext cx="1600200" cy="72919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000" dirty="0"/>
              <a:t>Link</a:t>
            </a:r>
          </a:p>
          <a:p>
            <a:pPr algn="ctr">
              <a:defRPr/>
            </a:pPr>
            <a:r>
              <a:rPr lang="en-US" sz="2000" dirty="0" err="1">
                <a:solidFill>
                  <a:srgbClr val="7030A0"/>
                </a:solidFill>
              </a:rPr>
              <a:t>ln</a:t>
            </a:r>
            <a:endParaRPr lang="en-US" sz="2000" dirty="0">
              <a:solidFill>
                <a:srgbClr val="7030A0"/>
              </a:solidFill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 rot="5400000">
            <a:off x="2210991" y="4875609"/>
            <a:ext cx="457200" cy="2382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rot="5400000">
            <a:off x="4039791" y="4875609"/>
            <a:ext cx="457200" cy="2382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rot="5400000">
            <a:off x="5944791" y="4875609"/>
            <a:ext cx="457200" cy="2382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rot="5400000">
            <a:off x="7773591" y="4875609"/>
            <a:ext cx="457200" cy="2382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rot="5400000">
            <a:off x="9449991" y="4875609"/>
            <a:ext cx="457200" cy="2382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5" name="Text Box 4"/>
          <p:cNvSpPr txBox="1">
            <a:spLocks noChangeArrowheads="1"/>
          </p:cNvSpPr>
          <p:nvPr/>
        </p:nvSpPr>
        <p:spPr bwMode="auto">
          <a:xfrm>
            <a:off x="1524000" y="228600"/>
            <a:ext cx="914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32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Overview</a:t>
            </a:r>
            <a:r>
              <a:rPr lang="fr-FR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of </a:t>
            </a:r>
            <a:r>
              <a:rPr lang="fr-FR" sz="32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operations</a:t>
            </a:r>
            <a:endParaRPr lang="fr-FR" sz="32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2057400" y="152400"/>
            <a:ext cx="4419600" cy="158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5943600" y="914400"/>
            <a:ext cx="4419600" cy="158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759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32" grpId="0" animBg="1"/>
      <p:bldP spid="51" grpId="0" animBg="1"/>
      <p:bldP spid="52" grpId="0" animBg="1"/>
      <p:bldP spid="61" grpId="0" animBg="1"/>
      <p:bldP spid="62" grpId="0" animBg="1"/>
      <p:bldP spid="63" grpId="0" animBg="1"/>
      <p:bldP spid="64" grpId="0" animBg="1"/>
      <p:bldP spid="6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nner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259174"/>
            <a:ext cx="9144000" cy="598827"/>
          </a:xfrm>
          <a:prstGeom prst="rect">
            <a:avLst/>
          </a:prstGeom>
        </p:spPr>
      </p:pic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4008438" y="6356350"/>
            <a:ext cx="66595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/>
              <a:t>Operations for directories and files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525000" y="63362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dirty="0"/>
              <a:t>4</a:t>
            </a:r>
          </a:p>
        </p:txBody>
      </p:sp>
      <p:sp>
        <p:nvSpPr>
          <p:cNvPr id="75" name="Text Box 4"/>
          <p:cNvSpPr txBox="1">
            <a:spLocks noChangeArrowheads="1"/>
          </p:cNvSpPr>
          <p:nvPr/>
        </p:nvSpPr>
        <p:spPr bwMode="auto">
          <a:xfrm>
            <a:off x="1524000" y="228600"/>
            <a:ext cx="914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32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Creating</a:t>
            </a:r>
            <a:r>
              <a:rPr lang="fr-FR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and </a:t>
            </a:r>
            <a:r>
              <a:rPr lang="fr-FR" sz="32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removing</a:t>
            </a:r>
            <a:r>
              <a:rPr lang="fr-FR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directories</a:t>
            </a:r>
          </a:p>
        </p:txBody>
      </p:sp>
      <p:cxnSp>
        <p:nvCxnSpPr>
          <p:cNvPr id="76" name="Straight Connector 75"/>
          <p:cNvCxnSpPr/>
          <p:nvPr/>
        </p:nvCxnSpPr>
        <p:spPr>
          <a:xfrm>
            <a:off x="2057400" y="152400"/>
            <a:ext cx="4419600" cy="158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5943600" y="914400"/>
            <a:ext cx="4419600" cy="158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524000" y="12954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i="1" dirty="0" err="1"/>
              <a:t>mkdir</a:t>
            </a:r>
            <a:r>
              <a:rPr lang="en-GB" sz="4000" b="1" dirty="0"/>
              <a:t> to make directories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24000" y="2250282"/>
            <a:ext cx="9372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900" dirty="0">
                <a:solidFill>
                  <a:srgbClr val="00B0F0"/>
                </a:solidFill>
              </a:rPr>
              <a:t>Relative</a:t>
            </a:r>
            <a:r>
              <a:rPr lang="en-GB" sz="3900" dirty="0"/>
              <a:t> mode:		</a:t>
            </a:r>
            <a:r>
              <a:rPr lang="en-GB" sz="3900" dirty="0" err="1"/>
              <a:t>mkdir</a:t>
            </a:r>
            <a:r>
              <a:rPr lang="en-GB" sz="3900" dirty="0"/>
              <a:t> CSCI330</a:t>
            </a:r>
          </a:p>
          <a:p>
            <a:r>
              <a:rPr lang="en-GB" sz="3900" dirty="0">
                <a:solidFill>
                  <a:srgbClr val="00B050"/>
                </a:solidFill>
              </a:rPr>
              <a:t>Absolute</a:t>
            </a:r>
            <a:r>
              <a:rPr lang="en-GB" sz="3900" dirty="0"/>
              <a:t> mode:		</a:t>
            </a:r>
            <a:r>
              <a:rPr lang="en-GB" sz="3900" dirty="0" err="1"/>
              <a:t>mkdir</a:t>
            </a:r>
            <a:r>
              <a:rPr lang="en-GB" sz="3900" dirty="0"/>
              <a:t> </a:t>
            </a:r>
            <a:r>
              <a:rPr lang="en-GB" sz="4000" b="1" dirty="0">
                <a:solidFill>
                  <a:srgbClr val="00B050"/>
                </a:solidFill>
              </a:rPr>
              <a:t>/</a:t>
            </a:r>
            <a:r>
              <a:rPr lang="en-GB" sz="3900" dirty="0"/>
              <a:t>home/CSCI330</a:t>
            </a:r>
          </a:p>
          <a:p>
            <a:endParaRPr lang="en-GB" sz="3900" dirty="0"/>
          </a:p>
          <a:p>
            <a:pPr algn="ctr"/>
            <a:r>
              <a:rPr lang="en-GB" sz="3900" dirty="0"/>
              <a:t>If you need to create </a:t>
            </a:r>
            <a:r>
              <a:rPr lang="en-GB" sz="3900" dirty="0">
                <a:solidFill>
                  <a:srgbClr val="FF0000"/>
                </a:solidFill>
              </a:rPr>
              <a:t>intermediate</a:t>
            </a:r>
            <a:r>
              <a:rPr lang="en-GB" sz="3900" dirty="0"/>
              <a:t> directories, use the </a:t>
            </a:r>
            <a:r>
              <a:rPr lang="en-GB" sz="3900" dirty="0">
                <a:solidFill>
                  <a:srgbClr val="FF0000"/>
                </a:solidFill>
              </a:rPr>
              <a:t>–p option </a:t>
            </a:r>
            <a:r>
              <a:rPr lang="en-GB" sz="3900" dirty="0"/>
              <a:t>as in</a:t>
            </a:r>
          </a:p>
          <a:p>
            <a:r>
              <a:rPr lang="en-GB" sz="3900" dirty="0" err="1"/>
              <a:t>mkdir</a:t>
            </a:r>
            <a:r>
              <a:rPr lang="en-GB" sz="3900" dirty="0"/>
              <a:t> –p /home/CSCI330/folder1/subfolder</a:t>
            </a:r>
          </a:p>
        </p:txBody>
      </p:sp>
    </p:spTree>
    <p:extLst>
      <p:ext uri="{BB962C8B-B14F-4D97-AF65-F5344CB8AC3E}">
        <p14:creationId xmlns:p14="http://schemas.microsoft.com/office/powerpoint/2010/main" val="10676950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nner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259174"/>
            <a:ext cx="9144000" cy="598827"/>
          </a:xfrm>
          <a:prstGeom prst="rect">
            <a:avLst/>
          </a:prstGeom>
        </p:spPr>
      </p:pic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4008438" y="6356350"/>
            <a:ext cx="66595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/>
              <a:t>Operations for directories and files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525000" y="63362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dirty="0"/>
              <a:t>5</a:t>
            </a:r>
          </a:p>
        </p:txBody>
      </p:sp>
      <p:sp>
        <p:nvSpPr>
          <p:cNvPr id="75" name="Text Box 4"/>
          <p:cNvSpPr txBox="1">
            <a:spLocks noChangeArrowheads="1"/>
          </p:cNvSpPr>
          <p:nvPr/>
        </p:nvSpPr>
        <p:spPr bwMode="auto">
          <a:xfrm>
            <a:off x="1524000" y="228600"/>
            <a:ext cx="914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32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Creating</a:t>
            </a:r>
            <a:r>
              <a:rPr lang="fr-FR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and </a:t>
            </a:r>
            <a:r>
              <a:rPr lang="fr-FR" sz="32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removing</a:t>
            </a:r>
            <a:r>
              <a:rPr lang="fr-FR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directories</a:t>
            </a:r>
          </a:p>
        </p:txBody>
      </p:sp>
      <p:cxnSp>
        <p:nvCxnSpPr>
          <p:cNvPr id="76" name="Straight Connector 75"/>
          <p:cNvCxnSpPr/>
          <p:nvPr/>
        </p:nvCxnSpPr>
        <p:spPr>
          <a:xfrm>
            <a:off x="2057400" y="152400"/>
            <a:ext cx="4419600" cy="158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5943600" y="914400"/>
            <a:ext cx="4419600" cy="158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524000" y="12954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i="1" dirty="0" err="1"/>
              <a:t>rmdir</a:t>
            </a:r>
            <a:r>
              <a:rPr lang="en-GB" sz="4000" b="1" dirty="0"/>
              <a:t> to remove </a:t>
            </a:r>
            <a:r>
              <a:rPr lang="en-GB" sz="4000" b="1" dirty="0">
                <a:solidFill>
                  <a:srgbClr val="FF0000"/>
                </a:solidFill>
              </a:rPr>
              <a:t>empty</a:t>
            </a:r>
            <a:r>
              <a:rPr lang="en-GB" sz="4000" b="1" dirty="0"/>
              <a:t> directories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24000" y="2250281"/>
            <a:ext cx="9372600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900" dirty="0">
                <a:solidFill>
                  <a:srgbClr val="00B0F0"/>
                </a:solidFill>
              </a:rPr>
              <a:t>Relative</a:t>
            </a:r>
            <a:r>
              <a:rPr lang="en-GB" sz="3900" dirty="0"/>
              <a:t> mode:		</a:t>
            </a:r>
            <a:r>
              <a:rPr lang="en-GB" sz="3900" dirty="0" err="1"/>
              <a:t>rmdir</a:t>
            </a:r>
            <a:r>
              <a:rPr lang="en-GB" sz="3900" dirty="0"/>
              <a:t> CSCI330</a:t>
            </a:r>
          </a:p>
          <a:p>
            <a:r>
              <a:rPr lang="en-GB" sz="3900" dirty="0">
                <a:solidFill>
                  <a:srgbClr val="00B050"/>
                </a:solidFill>
              </a:rPr>
              <a:t>Absolute</a:t>
            </a:r>
            <a:r>
              <a:rPr lang="en-GB" sz="3900" dirty="0"/>
              <a:t> mode:		</a:t>
            </a:r>
            <a:r>
              <a:rPr lang="en-GB" sz="3900" dirty="0" err="1"/>
              <a:t>rmdir</a:t>
            </a:r>
            <a:r>
              <a:rPr lang="en-GB" sz="3900" dirty="0"/>
              <a:t> </a:t>
            </a:r>
            <a:r>
              <a:rPr lang="en-GB" sz="4000" b="1" dirty="0">
                <a:solidFill>
                  <a:srgbClr val="00B050"/>
                </a:solidFill>
              </a:rPr>
              <a:t>/</a:t>
            </a:r>
            <a:r>
              <a:rPr lang="en-GB" sz="3900" dirty="0"/>
              <a:t>home/CSCI330</a:t>
            </a:r>
          </a:p>
        </p:txBody>
      </p:sp>
    </p:spTree>
    <p:extLst>
      <p:ext uri="{BB962C8B-B14F-4D97-AF65-F5344CB8AC3E}">
        <p14:creationId xmlns:p14="http://schemas.microsoft.com/office/powerpoint/2010/main" val="14380270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nner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259174"/>
            <a:ext cx="9144000" cy="598827"/>
          </a:xfrm>
          <a:prstGeom prst="rect">
            <a:avLst/>
          </a:prstGeom>
        </p:spPr>
      </p:pic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4008438" y="6356350"/>
            <a:ext cx="66595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/>
              <a:t>Operations for directories and files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525000" y="63362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dirty="0"/>
              <a:t>10</a:t>
            </a:r>
          </a:p>
        </p:txBody>
      </p:sp>
      <p:sp>
        <p:nvSpPr>
          <p:cNvPr id="75" name="Text Box 4"/>
          <p:cNvSpPr txBox="1">
            <a:spLocks noChangeArrowheads="1"/>
          </p:cNvSpPr>
          <p:nvPr/>
        </p:nvSpPr>
        <p:spPr bwMode="auto">
          <a:xfrm>
            <a:off x="1524000" y="228600"/>
            <a:ext cx="914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32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Removing</a:t>
            </a:r>
            <a:r>
              <a:rPr lang="fr-FR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files or directories</a:t>
            </a:r>
          </a:p>
        </p:txBody>
      </p:sp>
      <p:cxnSp>
        <p:nvCxnSpPr>
          <p:cNvPr id="76" name="Straight Connector 75"/>
          <p:cNvCxnSpPr/>
          <p:nvPr/>
        </p:nvCxnSpPr>
        <p:spPr>
          <a:xfrm>
            <a:off x="2057400" y="152400"/>
            <a:ext cx="4419600" cy="158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5943600" y="914400"/>
            <a:ext cx="4419600" cy="158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24000" y="12954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i="1" dirty="0" err="1"/>
              <a:t>rm</a:t>
            </a:r>
            <a:r>
              <a:rPr lang="en-GB" sz="4000" b="1" dirty="0"/>
              <a:t> to remove </a:t>
            </a:r>
            <a:r>
              <a:rPr lang="en-GB" sz="4000" b="1" dirty="0">
                <a:solidFill>
                  <a:srgbClr val="FF0000"/>
                </a:solidFill>
              </a:rPr>
              <a:t>anything</a:t>
            </a:r>
            <a:endParaRPr lang="en-GB" sz="4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524000" y="2250282"/>
            <a:ext cx="93726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00B0F0"/>
                </a:solidFill>
              </a:rPr>
              <a:t>-r</a:t>
            </a:r>
            <a:r>
              <a:rPr lang="en-GB" sz="3200" dirty="0"/>
              <a:t>		Recursive remove. Removes a folder 				and all that’s in it, empty or not. Careful!!</a:t>
            </a:r>
          </a:p>
          <a:p>
            <a:endParaRPr lang="en-GB" sz="3200" dirty="0"/>
          </a:p>
          <a:p>
            <a:r>
              <a:rPr lang="en-GB" sz="3200" dirty="0">
                <a:solidFill>
                  <a:srgbClr val="00B050"/>
                </a:solidFill>
              </a:rPr>
              <a:t>-f</a:t>
            </a:r>
            <a:r>
              <a:rPr lang="en-GB" sz="3200" dirty="0"/>
              <a:t> 		Force. Doesn’t ask for confirmation.</a:t>
            </a:r>
          </a:p>
          <a:p>
            <a:endParaRPr lang="en-GB" sz="3200" dirty="0"/>
          </a:p>
          <a:p>
            <a:r>
              <a:rPr lang="en-GB" sz="3200" dirty="0"/>
              <a:t>-</a:t>
            </a:r>
            <a:r>
              <a:rPr lang="en-GB" sz="3200" dirty="0" err="1"/>
              <a:t>i</a:t>
            </a:r>
            <a:r>
              <a:rPr lang="en-GB" sz="3200" dirty="0"/>
              <a:t>		Asks confirmation before every removal.</a:t>
            </a:r>
          </a:p>
          <a:p>
            <a:endParaRPr lang="en-GB" sz="3200" dirty="0"/>
          </a:p>
          <a:p>
            <a:r>
              <a:rPr lang="en-GB" sz="3200" dirty="0"/>
              <a:t>-I		Asks confirmation before many removals.</a:t>
            </a:r>
          </a:p>
        </p:txBody>
      </p:sp>
    </p:spTree>
    <p:extLst>
      <p:ext uri="{BB962C8B-B14F-4D97-AF65-F5344CB8AC3E}">
        <p14:creationId xmlns:p14="http://schemas.microsoft.com/office/powerpoint/2010/main" val="28084796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nner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259174"/>
            <a:ext cx="9144000" cy="598827"/>
          </a:xfrm>
          <a:prstGeom prst="rect">
            <a:avLst/>
          </a:prstGeom>
        </p:spPr>
      </p:pic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4008438" y="6356350"/>
            <a:ext cx="66595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/>
              <a:t>Operations for directories and files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525000" y="63362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dirty="0"/>
              <a:t>11</a:t>
            </a:r>
          </a:p>
        </p:txBody>
      </p:sp>
      <p:sp>
        <p:nvSpPr>
          <p:cNvPr id="75" name="Text Box 4"/>
          <p:cNvSpPr txBox="1">
            <a:spLocks noChangeArrowheads="1"/>
          </p:cNvSpPr>
          <p:nvPr/>
        </p:nvSpPr>
        <p:spPr bwMode="auto">
          <a:xfrm>
            <a:off x="1524000" y="228600"/>
            <a:ext cx="914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32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Removing</a:t>
            </a:r>
            <a:r>
              <a:rPr lang="fr-FR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files or directories</a:t>
            </a:r>
          </a:p>
        </p:txBody>
      </p:sp>
      <p:cxnSp>
        <p:nvCxnSpPr>
          <p:cNvPr id="76" name="Straight Connector 75"/>
          <p:cNvCxnSpPr/>
          <p:nvPr/>
        </p:nvCxnSpPr>
        <p:spPr>
          <a:xfrm>
            <a:off x="2057400" y="152400"/>
            <a:ext cx="4419600" cy="158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5943600" y="914400"/>
            <a:ext cx="4419600" cy="158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24000" y="10668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i="1" dirty="0"/>
              <a:t>Wildcard characters</a:t>
            </a:r>
            <a:endParaRPr lang="en-GB" sz="4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524000" y="1828801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They allow for </a:t>
            </a:r>
            <a:r>
              <a:rPr lang="en-GB" sz="2800" dirty="0">
                <a:solidFill>
                  <a:srgbClr val="FF0000"/>
                </a:solidFill>
              </a:rPr>
              <a:t>pattern matching</a:t>
            </a:r>
            <a:r>
              <a:rPr lang="en-GB" sz="2800" dirty="0"/>
              <a:t>. You want to do something on all files/directories whose name follows a specific pattern.</a:t>
            </a:r>
          </a:p>
        </p:txBody>
      </p:sp>
      <p:graphicFrame>
        <p:nvGraphicFramePr>
          <p:cNvPr id="13" name="Group 34"/>
          <p:cNvGraphicFramePr>
            <a:graphicFrameLocks noGrp="1"/>
          </p:cNvGraphicFramePr>
          <p:nvPr/>
        </p:nvGraphicFramePr>
        <p:xfrm>
          <a:off x="2209800" y="2743201"/>
          <a:ext cx="8077200" cy="3433061"/>
        </p:xfrm>
        <a:graphic>
          <a:graphicData uri="http://schemas.openxmlformats.org/drawingml/2006/table">
            <a:tbl>
              <a:tblPr/>
              <a:tblGrid>
                <a:gridCol w="1978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1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8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74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Character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Example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4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Match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</a:rPr>
                        <a:t>any number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of characters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(so zero or more…)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rm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 *.c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74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Match a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</a:rPr>
                        <a:t>single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character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rm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 conf.?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2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[lower-upper]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Match any character in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</a:rPr>
                        <a:t>range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rm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 lib-id[3-7].o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74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[</a:t>
                      </a: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list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Match any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itchFamily="18" charset="0"/>
                        </a:rPr>
                        <a:t>single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character in </a:t>
                      </a: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</a:rPr>
                        <a:t>list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rm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 conf.[co]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74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str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{</a:t>
                      </a: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str1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,</a:t>
                      </a: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str2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,…}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Match any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itchFamily="18" charset="0"/>
                        </a:rPr>
                        <a:t>multiple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characters in </a:t>
                      </a: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</a:rPr>
                        <a:t>{ }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rm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 c*.{700,300}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46329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nner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259174"/>
            <a:ext cx="9144000" cy="598827"/>
          </a:xfrm>
          <a:prstGeom prst="rect">
            <a:avLst/>
          </a:prstGeom>
        </p:spPr>
      </p:pic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4008438" y="6356350"/>
            <a:ext cx="66595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/>
              <a:t>Operations for directories and files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525000" y="63362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dirty="0"/>
              <a:t>12</a:t>
            </a:r>
          </a:p>
        </p:txBody>
      </p:sp>
      <p:sp>
        <p:nvSpPr>
          <p:cNvPr id="75" name="Text Box 4"/>
          <p:cNvSpPr txBox="1">
            <a:spLocks noChangeArrowheads="1"/>
          </p:cNvSpPr>
          <p:nvPr/>
        </p:nvSpPr>
        <p:spPr bwMode="auto">
          <a:xfrm>
            <a:off x="1524000" y="228600"/>
            <a:ext cx="914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32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Removing</a:t>
            </a:r>
            <a:r>
              <a:rPr lang="fr-FR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files or directories</a:t>
            </a:r>
          </a:p>
        </p:txBody>
      </p:sp>
      <p:cxnSp>
        <p:nvCxnSpPr>
          <p:cNvPr id="76" name="Straight Connector 75"/>
          <p:cNvCxnSpPr/>
          <p:nvPr/>
        </p:nvCxnSpPr>
        <p:spPr>
          <a:xfrm>
            <a:off x="2057400" y="152400"/>
            <a:ext cx="4419600" cy="158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5943600" y="914400"/>
            <a:ext cx="4419600" cy="158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24000" y="1066801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i="1" dirty="0"/>
              <a:t>Wildcard characters</a:t>
            </a:r>
          </a:p>
          <a:p>
            <a:pPr algn="ctr"/>
            <a:r>
              <a:rPr lang="en-GB" sz="3200" b="1" dirty="0"/>
              <a:t>Examples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28800" y="24384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How would you remove all files whose name start with </a:t>
            </a:r>
            <a:r>
              <a:rPr lang="en-GB" dirty="0" err="1"/>
              <a:t>tmp</a:t>
            </a:r>
            <a:r>
              <a:rPr lang="en-GB" dirty="0"/>
              <a:t>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28800" y="328826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How would you remove all files whose name ends with .</a:t>
            </a:r>
            <a:r>
              <a:rPr lang="en-GB" dirty="0" err="1"/>
              <a:t>tmp</a:t>
            </a:r>
            <a:r>
              <a:rPr lang="en-GB" dirty="0"/>
              <a:t>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28800" y="420266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How would you remove all files whose name start with a number?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28800" y="511706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How would you remove all files whose name ends with either X or x?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534400" y="24384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rm</a:t>
            </a:r>
            <a:r>
              <a:rPr lang="en-GB" dirty="0"/>
              <a:t> </a:t>
            </a:r>
            <a:r>
              <a:rPr lang="en-GB" dirty="0" err="1"/>
              <a:t>tmp</a:t>
            </a:r>
            <a:r>
              <a:rPr lang="en-GB" dirty="0"/>
              <a:t>*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534400" y="32766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rm</a:t>
            </a:r>
            <a:r>
              <a:rPr lang="en-GB" dirty="0"/>
              <a:t> *.tmp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534400" y="4202668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rm</a:t>
            </a:r>
            <a:r>
              <a:rPr lang="en-GB" dirty="0"/>
              <a:t> [0-9]*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534400" y="51054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rm</a:t>
            </a:r>
            <a:r>
              <a:rPr lang="en-GB" dirty="0"/>
              <a:t> *[</a:t>
            </a:r>
            <a:r>
              <a:rPr lang="en-GB" dirty="0" err="1"/>
              <a:t>xX</a:t>
            </a:r>
            <a:r>
              <a:rPr lang="en-GB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533073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nner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259174"/>
            <a:ext cx="9144000" cy="598827"/>
          </a:xfrm>
          <a:prstGeom prst="rect">
            <a:avLst/>
          </a:prstGeom>
        </p:spPr>
      </p:pic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4008438" y="6356350"/>
            <a:ext cx="66595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/>
              <a:t>A crash intro: the </a:t>
            </a:r>
            <a:r>
              <a:rPr lang="fr-FR" dirty="0" err="1"/>
              <a:t>shell</a:t>
            </a:r>
            <a:r>
              <a:rPr lang="fr-FR" dirty="0"/>
              <a:t>, permissions and files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525000" y="63362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dirty="0"/>
              <a:t>15</a:t>
            </a:r>
          </a:p>
        </p:txBody>
      </p:sp>
      <p:sp>
        <p:nvSpPr>
          <p:cNvPr id="11" name="Content Placeholder 1"/>
          <p:cNvSpPr>
            <a:spLocks noGrp="1"/>
          </p:cNvSpPr>
          <p:nvPr>
            <p:ph sz="quarter" idx="1"/>
          </p:nvPr>
        </p:nvSpPr>
        <p:spPr>
          <a:xfrm>
            <a:off x="1905000" y="1374776"/>
            <a:ext cx="8305800" cy="48736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latin typeface="Century Schoolbook" pitchFamily="18" charset="0"/>
              </a:rPr>
              <a:t>hierarchical</a:t>
            </a:r>
            <a:r>
              <a:rPr lang="en-US" dirty="0">
                <a:latin typeface="Century Schoolbook" pitchFamily="18" charset="0"/>
              </a:rPr>
              <a:t> organization of files</a:t>
            </a:r>
          </a:p>
          <a:p>
            <a:pPr lvl="1"/>
            <a:r>
              <a:rPr lang="en-US" dirty="0">
                <a:latin typeface="Century Schoolbook" pitchFamily="18" charset="0"/>
              </a:rPr>
              <a:t>contains directories and files</a:t>
            </a:r>
          </a:p>
          <a:p>
            <a:r>
              <a:rPr lang="en-US" dirty="0">
                <a:latin typeface="Century Schoolbook" pitchFamily="18" charset="0"/>
              </a:rPr>
              <a:t>basic commands to list and manipulate files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entury Schoolbook" pitchFamily="18" charset="0"/>
              </a:rPr>
              <a:t>independent</a:t>
            </a:r>
            <a:r>
              <a:rPr lang="en-US" dirty="0">
                <a:latin typeface="Century Schoolbook" pitchFamily="18" charset="0"/>
              </a:rPr>
              <a:t> of physical file system organization</a:t>
            </a:r>
          </a:p>
          <a:p>
            <a:pPr lvl="1"/>
            <a:r>
              <a:rPr lang="en-US" dirty="0">
                <a:latin typeface="Century Schoolbook" pitchFamily="18" charset="0"/>
              </a:rPr>
              <a:t>always single tree</a:t>
            </a:r>
          </a:p>
          <a:p>
            <a:r>
              <a:rPr lang="en-US" dirty="0">
                <a:latin typeface="Century Schoolbook" pitchFamily="18" charset="0"/>
              </a:rPr>
              <a:t>typical Unix file system types</a:t>
            </a:r>
          </a:p>
          <a:p>
            <a:pPr lvl="1"/>
            <a:r>
              <a:rPr lang="en-US" dirty="0">
                <a:latin typeface="Century Schoolbook" pitchFamily="18" charset="0"/>
              </a:rPr>
              <a:t>ext3 (formerly ext2)</a:t>
            </a:r>
          </a:p>
          <a:p>
            <a:pPr lvl="1"/>
            <a:r>
              <a:rPr lang="en-US" dirty="0" err="1">
                <a:latin typeface="Century Schoolbook" pitchFamily="18" charset="0"/>
              </a:rPr>
              <a:t>reiserfs</a:t>
            </a:r>
            <a:endParaRPr lang="en-US" dirty="0">
              <a:latin typeface="Century Schoolbook" pitchFamily="18" charset="0"/>
            </a:endParaRPr>
          </a:p>
          <a:p>
            <a:pPr lvl="1"/>
            <a:r>
              <a:rPr lang="en-US" dirty="0" err="1">
                <a:latin typeface="Century Schoolbook" pitchFamily="18" charset="0"/>
              </a:rPr>
              <a:t>vfat</a:t>
            </a:r>
            <a:endParaRPr lang="en-US" dirty="0">
              <a:latin typeface="Century Schoolbook" pitchFamily="18" charset="0"/>
            </a:endParaRPr>
          </a:p>
          <a:p>
            <a:pPr lvl="1"/>
            <a:r>
              <a:rPr lang="en-US" dirty="0" err="1">
                <a:latin typeface="Century Schoolbook" pitchFamily="18" charset="0"/>
              </a:rPr>
              <a:t>ntfs</a:t>
            </a:r>
            <a:r>
              <a:rPr lang="en-US" dirty="0">
                <a:latin typeface="Century Schoolbook" pitchFamily="18" charset="0"/>
              </a:rPr>
              <a:t> (now read &amp; write)</a:t>
            </a: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1524000" y="228600"/>
            <a:ext cx="914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 UNIX file system</a:t>
            </a:r>
          </a:p>
        </p:txBody>
      </p:sp>
    </p:spTree>
    <p:extLst>
      <p:ext uri="{BB962C8B-B14F-4D97-AF65-F5344CB8AC3E}">
        <p14:creationId xmlns:p14="http://schemas.microsoft.com/office/powerpoint/2010/main" val="394823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nner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259174"/>
            <a:ext cx="9144000" cy="598827"/>
          </a:xfrm>
          <a:prstGeom prst="rect">
            <a:avLst/>
          </a:prstGeom>
        </p:spPr>
      </p:pic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4008438" y="6356350"/>
            <a:ext cx="66595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/>
              <a:t>A crash intro: the </a:t>
            </a:r>
            <a:r>
              <a:rPr lang="fr-FR" dirty="0" err="1"/>
              <a:t>shell</a:t>
            </a:r>
            <a:r>
              <a:rPr lang="fr-FR" dirty="0"/>
              <a:t>, permissions and files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525000" y="63362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dirty="0"/>
              <a:t>18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524000" y="228600"/>
            <a:ext cx="914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 UNIX file system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76400" y="2057401"/>
            <a:ext cx="2590800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3600" dirty="0" err="1"/>
              <a:t>ls</a:t>
            </a:r>
            <a:endParaRPr lang="en-GB" sz="2800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4419600" y="2067580"/>
            <a:ext cx="624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Show what’s in a directory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76400" y="3087470"/>
            <a:ext cx="2590800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3600" dirty="0" err="1"/>
              <a:t>pwd</a:t>
            </a:r>
            <a:endParaRPr lang="en-GB" sz="2800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4419600" y="2971800"/>
            <a:ext cx="624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Show where we are</a:t>
            </a:r>
            <a:endParaRPr lang="en-GB" sz="2800" b="1" u="sng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76400" y="4154270"/>
            <a:ext cx="2590800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3600" dirty="0" err="1"/>
              <a:t>cd</a:t>
            </a:r>
            <a:r>
              <a:rPr lang="en-GB" sz="3600" dirty="0"/>
              <a:t> </a:t>
            </a:r>
            <a:r>
              <a:rPr lang="en-GB" sz="3600" i="1" dirty="0"/>
              <a:t>path</a:t>
            </a:r>
            <a:endParaRPr lang="en-GB" sz="2800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495800" y="4201180"/>
            <a:ext cx="617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Go somewhere</a:t>
            </a:r>
          </a:p>
        </p:txBody>
      </p:sp>
    </p:spTree>
    <p:extLst>
      <p:ext uri="{BB962C8B-B14F-4D97-AF65-F5344CB8AC3E}">
        <p14:creationId xmlns:p14="http://schemas.microsoft.com/office/powerpoint/2010/main" val="3599741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nner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259174"/>
            <a:ext cx="9144000" cy="598827"/>
          </a:xfrm>
          <a:prstGeom prst="rect">
            <a:avLst/>
          </a:prstGeom>
        </p:spPr>
      </p:pic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4008438" y="6356350"/>
            <a:ext cx="66595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/>
              <a:t>A crash intro: the </a:t>
            </a:r>
            <a:r>
              <a:rPr lang="fr-FR" dirty="0" err="1"/>
              <a:t>shell</a:t>
            </a:r>
            <a:r>
              <a:rPr lang="fr-FR" dirty="0"/>
              <a:t>, permissions and files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525000" y="63362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dirty="0"/>
              <a:t>19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524000" y="228600"/>
            <a:ext cx="914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 UNIX file system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76400" y="1447801"/>
            <a:ext cx="2590800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3600" dirty="0"/>
              <a:t>/</a:t>
            </a:r>
            <a:endParaRPr lang="en-GB" sz="2800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4419600" y="1457980"/>
            <a:ext cx="624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Root directory (top in any UNIX structure)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76400" y="2477870"/>
            <a:ext cx="2590800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3600" dirty="0"/>
              <a:t>~</a:t>
            </a:r>
            <a:endParaRPr lang="en-GB" sz="2800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4419600" y="2362201"/>
            <a:ext cx="6248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Home directory, owned by a user. It’s where you start when you log in as user.</a:t>
            </a:r>
            <a:endParaRPr lang="en-GB" sz="2800" b="1" u="sng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76400" y="3544670"/>
            <a:ext cx="2590800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3600" i="1" dirty="0"/>
              <a:t>..</a:t>
            </a:r>
            <a:endParaRPr lang="en-GB" sz="2800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495800" y="3591580"/>
            <a:ext cx="617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Parent directory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76400" y="4687670"/>
            <a:ext cx="2590800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3600" dirty="0"/>
              <a:t>.</a:t>
            </a:r>
            <a:endParaRPr lang="en-GB" sz="2800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4495800" y="4810780"/>
            <a:ext cx="396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Current directory</a:t>
            </a:r>
          </a:p>
        </p:txBody>
      </p:sp>
    </p:spTree>
    <p:extLst>
      <p:ext uri="{BB962C8B-B14F-4D97-AF65-F5344CB8AC3E}">
        <p14:creationId xmlns:p14="http://schemas.microsoft.com/office/powerpoint/2010/main" val="2566100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nner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259174"/>
            <a:ext cx="9144000" cy="598827"/>
          </a:xfrm>
          <a:prstGeom prst="rect">
            <a:avLst/>
          </a:prstGeom>
        </p:spPr>
      </p:pic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4008438" y="6356350"/>
            <a:ext cx="66595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/>
              <a:t>A crash intro: the </a:t>
            </a:r>
            <a:r>
              <a:rPr lang="fr-FR" dirty="0" err="1"/>
              <a:t>shell</a:t>
            </a:r>
            <a:r>
              <a:rPr lang="fr-FR" dirty="0"/>
              <a:t>, permissions and files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525000" y="63362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dirty="0"/>
              <a:t>21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524000" y="228600"/>
            <a:ext cx="914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 UNIX file system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28800" y="2398456"/>
            <a:ext cx="5410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err="1"/>
              <a:t>cd</a:t>
            </a:r>
            <a:r>
              <a:rPr lang="en-GB" sz="3200" dirty="0"/>
              <a:t> /home/</a:t>
            </a:r>
            <a:r>
              <a:rPr lang="en-GB" sz="3200" dirty="0" err="1"/>
              <a:t>aqualonne</a:t>
            </a:r>
            <a:r>
              <a:rPr lang="en-GB" sz="3200" dirty="0"/>
              <a:t>/Desktop</a:t>
            </a:r>
          </a:p>
          <a:p>
            <a:endParaRPr lang="en-GB" sz="3200" dirty="0"/>
          </a:p>
          <a:p>
            <a:r>
              <a:rPr lang="en-GB" sz="3200" dirty="0" err="1"/>
              <a:t>cd</a:t>
            </a:r>
            <a:r>
              <a:rPr lang="en-GB" sz="3200" dirty="0"/>
              <a:t> lib/</a:t>
            </a:r>
            <a:r>
              <a:rPr lang="en-GB" sz="3200" dirty="0" err="1"/>
              <a:t>lsb</a:t>
            </a:r>
            <a:endParaRPr lang="en-GB" sz="3200" dirty="0"/>
          </a:p>
          <a:p>
            <a:endParaRPr lang="en-GB" sz="3200" dirty="0"/>
          </a:p>
          <a:p>
            <a:r>
              <a:rPr lang="en-GB" sz="3200" dirty="0" err="1"/>
              <a:t>cd</a:t>
            </a:r>
            <a:r>
              <a:rPr lang="en-GB" sz="3200" dirty="0"/>
              <a:t> ./</a:t>
            </a:r>
            <a:r>
              <a:rPr lang="en-GB" sz="3200" dirty="0" err="1"/>
              <a:t>var</a:t>
            </a:r>
            <a:endParaRPr lang="en-GB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7391400" y="2362201"/>
            <a:ext cx="25908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3600" i="1" dirty="0">
                <a:solidFill>
                  <a:srgbClr val="FF0000"/>
                </a:solidFill>
              </a:rPr>
              <a:t>Absolute</a:t>
            </a:r>
            <a:endParaRPr lang="en-GB" sz="2800" i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91400" y="3352801"/>
            <a:ext cx="25908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3600" i="1" dirty="0">
                <a:solidFill>
                  <a:srgbClr val="FF0000"/>
                </a:solidFill>
              </a:rPr>
              <a:t>Relative</a:t>
            </a:r>
            <a:endParaRPr lang="en-GB" sz="2800" i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91400" y="4267201"/>
            <a:ext cx="25908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3600" i="1" dirty="0">
                <a:solidFill>
                  <a:srgbClr val="FF0000"/>
                </a:solidFill>
              </a:rPr>
              <a:t>Relative</a:t>
            </a:r>
            <a:endParaRPr lang="en-GB" sz="2800" i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24000" y="110627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Let’s try on a couple of examples.</a:t>
            </a:r>
          </a:p>
        </p:txBody>
      </p:sp>
    </p:spTree>
    <p:extLst>
      <p:ext uri="{BB962C8B-B14F-4D97-AF65-F5344CB8AC3E}">
        <p14:creationId xmlns:p14="http://schemas.microsoft.com/office/powerpoint/2010/main" val="1865733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nner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259174"/>
            <a:ext cx="9144000" cy="598827"/>
          </a:xfrm>
          <a:prstGeom prst="rect">
            <a:avLst/>
          </a:prstGeom>
        </p:spPr>
      </p:pic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4008438" y="6356350"/>
            <a:ext cx="66595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/>
              <a:t>A crash intro: the </a:t>
            </a:r>
            <a:r>
              <a:rPr lang="fr-FR" dirty="0" err="1"/>
              <a:t>shell</a:t>
            </a:r>
            <a:r>
              <a:rPr lang="fr-FR" dirty="0"/>
              <a:t>, permissions and files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525000" y="63362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dirty="0"/>
              <a:t>26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524000" y="228600"/>
            <a:ext cx="914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32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Example</a:t>
            </a:r>
            <a:r>
              <a:rPr lang="fr-FR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: </a:t>
            </a:r>
            <a:r>
              <a:rPr lang="fr-FR" sz="32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trying</a:t>
            </a:r>
            <a:r>
              <a:rPr lang="fr-FR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to </a:t>
            </a:r>
            <a:r>
              <a:rPr lang="fr-FR" sz="32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install</a:t>
            </a:r>
            <a:r>
              <a:rPr lang="fr-FR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software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76400" y="1447801"/>
            <a:ext cx="3352800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3600" dirty="0" err="1"/>
              <a:t>sudo</a:t>
            </a:r>
            <a:r>
              <a:rPr lang="en-GB" sz="3600" dirty="0"/>
              <a:t> </a:t>
            </a:r>
            <a:r>
              <a:rPr lang="en-GB" sz="2800" i="1" dirty="0"/>
              <a:t>command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257800" y="1457980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Execute a command as root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676400" y="2477870"/>
            <a:ext cx="3352800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3600" dirty="0" err="1"/>
              <a:t>su</a:t>
            </a:r>
            <a:endParaRPr lang="en-GB" sz="2800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5257800" y="2514600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Login as root. </a:t>
            </a:r>
            <a:r>
              <a:rPr lang="en-GB" sz="2800" b="1" u="sng" dirty="0">
                <a:solidFill>
                  <a:srgbClr val="FF0000"/>
                </a:solidFill>
              </a:rPr>
              <a:t>VERY, VERY RISKY!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676400" y="3544670"/>
            <a:ext cx="3352800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3600" dirty="0"/>
              <a:t>apt-get install</a:t>
            </a:r>
            <a:endParaRPr lang="en-GB" sz="2800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5257800" y="3591580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Install a program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676400" y="4687670"/>
            <a:ext cx="3352800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3600" dirty="0"/>
              <a:t>exit</a:t>
            </a:r>
            <a:endParaRPr lang="en-GB" sz="2800" i="1" dirty="0"/>
          </a:p>
        </p:txBody>
      </p:sp>
      <p:sp>
        <p:nvSpPr>
          <p:cNvPr id="28" name="TextBox 27"/>
          <p:cNvSpPr txBox="1"/>
          <p:nvPr/>
        </p:nvSpPr>
        <p:spPr>
          <a:xfrm>
            <a:off x="5257800" y="4532294"/>
            <a:ext cx="5410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Logoff. If logged on multiple names, you’ll go back to your previous id.</a:t>
            </a:r>
          </a:p>
        </p:txBody>
      </p:sp>
    </p:spTree>
    <p:extLst>
      <p:ext uri="{BB962C8B-B14F-4D97-AF65-F5344CB8AC3E}">
        <p14:creationId xmlns:p14="http://schemas.microsoft.com/office/powerpoint/2010/main" val="3822069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nner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259174"/>
            <a:ext cx="9144000" cy="598827"/>
          </a:xfrm>
          <a:prstGeom prst="rect">
            <a:avLst/>
          </a:prstGeom>
        </p:spPr>
      </p:pic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4008438" y="6356350"/>
            <a:ext cx="66595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/>
              <a:t>A crash intro: the </a:t>
            </a:r>
            <a:r>
              <a:rPr lang="fr-FR" dirty="0" err="1"/>
              <a:t>shell</a:t>
            </a:r>
            <a:r>
              <a:rPr lang="fr-FR" dirty="0"/>
              <a:t>, permissions and files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525000" y="63362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dirty="0"/>
              <a:t>41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524000" y="228600"/>
            <a:ext cx="914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32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Changing</a:t>
            </a:r>
            <a:r>
              <a:rPr lang="fr-FR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permissions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676400" y="2198133"/>
            <a:ext cx="144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err="1"/>
              <a:t>chmod</a:t>
            </a:r>
            <a:endParaRPr lang="en-GB" sz="3200" dirty="0"/>
          </a:p>
        </p:txBody>
      </p:sp>
      <p:sp>
        <p:nvSpPr>
          <p:cNvPr id="27" name="TextBox 26"/>
          <p:cNvSpPr txBox="1"/>
          <p:nvPr/>
        </p:nvSpPr>
        <p:spPr>
          <a:xfrm>
            <a:off x="3124200" y="2198133"/>
            <a:ext cx="144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i="1" dirty="0"/>
              <a:t>options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48200" y="2198133"/>
            <a:ext cx="144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i="1" dirty="0"/>
              <a:t>who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715000" y="2198133"/>
            <a:ext cx="213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i="1" dirty="0"/>
              <a:t>operations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96200" y="2198133"/>
            <a:ext cx="213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i="1" dirty="0"/>
              <a:t>permission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829800" y="2198133"/>
            <a:ext cx="76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i="1" dirty="0"/>
              <a:t>file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590800" y="1055132"/>
            <a:ext cx="274320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-R for </a:t>
            </a:r>
            <a:r>
              <a:rPr lang="en-GB" b="1" i="1" dirty="0"/>
              <a:t>r</a:t>
            </a:r>
            <a:r>
              <a:rPr lang="en-GB" dirty="0"/>
              <a:t>ecursive will apply the new permissions to everything from that folder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rot="5400000" flipH="1" flipV="1">
            <a:off x="3695700" y="2160032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514600" y="6858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i="1" dirty="0"/>
              <a:t>Optional</a:t>
            </a:r>
          </a:p>
        </p:txBody>
      </p:sp>
      <p:sp>
        <p:nvSpPr>
          <p:cNvPr id="36" name="AutoShape 4"/>
          <p:cNvSpPr>
            <a:spLocks noChangeArrowheads="1"/>
          </p:cNvSpPr>
          <p:nvPr/>
        </p:nvSpPr>
        <p:spPr bwMode="auto">
          <a:xfrm>
            <a:off x="3352800" y="3188732"/>
            <a:ext cx="1905000" cy="1676400"/>
          </a:xfrm>
          <a:prstGeom prst="wedgeRoundRectCallout">
            <a:avLst>
              <a:gd name="adj1" fmla="val 40273"/>
              <a:gd name="adj2" fmla="val -80255"/>
              <a:gd name="adj3" fmla="val 16667"/>
            </a:avLst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400" b="1" i="1" dirty="0"/>
              <a:t>u</a:t>
            </a:r>
            <a:r>
              <a:rPr lang="en-US" sz="2400" dirty="0"/>
              <a:t> for user</a:t>
            </a:r>
          </a:p>
          <a:p>
            <a:r>
              <a:rPr lang="en-US" sz="2400" b="1" i="1" dirty="0"/>
              <a:t>g</a:t>
            </a:r>
            <a:r>
              <a:rPr lang="en-US" sz="2400" dirty="0"/>
              <a:t> for group</a:t>
            </a:r>
          </a:p>
          <a:p>
            <a:r>
              <a:rPr lang="en-US" sz="2400" b="1" i="1" dirty="0"/>
              <a:t>o</a:t>
            </a:r>
            <a:r>
              <a:rPr lang="en-US" sz="2400" dirty="0"/>
              <a:t> for others</a:t>
            </a:r>
          </a:p>
          <a:p>
            <a:r>
              <a:rPr lang="en-US" sz="2400" b="1" i="1" dirty="0"/>
              <a:t>a</a:t>
            </a:r>
            <a:r>
              <a:rPr lang="en-US" sz="2400" dirty="0"/>
              <a:t> for all</a:t>
            </a:r>
          </a:p>
        </p:txBody>
      </p:sp>
      <p:sp>
        <p:nvSpPr>
          <p:cNvPr id="37" name="AutoShape 5"/>
          <p:cNvSpPr>
            <a:spLocks noChangeArrowheads="1"/>
          </p:cNvSpPr>
          <p:nvPr/>
        </p:nvSpPr>
        <p:spPr bwMode="auto">
          <a:xfrm>
            <a:off x="5638800" y="3188732"/>
            <a:ext cx="1981200" cy="1676400"/>
          </a:xfrm>
          <a:prstGeom prst="wedgeRoundRectCallout">
            <a:avLst>
              <a:gd name="adj1" fmla="val -21241"/>
              <a:gd name="adj2" fmla="val -84606"/>
              <a:gd name="adj3" fmla="val 16667"/>
            </a:avLst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400" b="1" dirty="0"/>
              <a:t>+</a:t>
            </a:r>
            <a:r>
              <a:rPr lang="en-US" sz="2400" dirty="0"/>
              <a:t> for add</a:t>
            </a:r>
          </a:p>
          <a:p>
            <a:r>
              <a:rPr lang="en-US" sz="2400" b="1" dirty="0"/>
              <a:t>- </a:t>
            </a:r>
            <a:r>
              <a:rPr lang="en-US" sz="2400" dirty="0"/>
              <a:t> for remove</a:t>
            </a:r>
          </a:p>
          <a:p>
            <a:r>
              <a:rPr lang="en-US" sz="2400" b="1" dirty="0"/>
              <a:t>=</a:t>
            </a:r>
            <a:r>
              <a:rPr lang="en-US" sz="2400" dirty="0"/>
              <a:t> for assign</a:t>
            </a:r>
          </a:p>
          <a:p>
            <a:endParaRPr lang="en-US" sz="2400" dirty="0"/>
          </a:p>
        </p:txBody>
      </p:sp>
      <p:sp>
        <p:nvSpPr>
          <p:cNvPr id="38" name="AutoShape 6"/>
          <p:cNvSpPr>
            <a:spLocks noChangeArrowheads="1"/>
          </p:cNvSpPr>
          <p:nvPr/>
        </p:nvSpPr>
        <p:spPr bwMode="auto">
          <a:xfrm>
            <a:off x="8153400" y="3188732"/>
            <a:ext cx="2133600" cy="1524000"/>
          </a:xfrm>
          <a:prstGeom prst="wedgeRoundRectCallout">
            <a:avLst>
              <a:gd name="adj1" fmla="val -39014"/>
              <a:gd name="adj2" fmla="val -86042"/>
              <a:gd name="adj3" fmla="val 16667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400" b="1" i="1" dirty="0"/>
              <a:t>r</a:t>
            </a:r>
            <a:r>
              <a:rPr lang="en-US" sz="2400" dirty="0"/>
              <a:t> for read</a:t>
            </a:r>
          </a:p>
          <a:p>
            <a:r>
              <a:rPr lang="en-US" sz="2400" b="1" i="1" dirty="0"/>
              <a:t>w</a:t>
            </a:r>
            <a:r>
              <a:rPr lang="en-US" sz="2400" dirty="0"/>
              <a:t> for write</a:t>
            </a:r>
          </a:p>
          <a:p>
            <a:r>
              <a:rPr lang="en-US" sz="2400" b="1" i="1" dirty="0"/>
              <a:t>x</a:t>
            </a:r>
            <a:r>
              <a:rPr lang="en-US" sz="2400" dirty="0"/>
              <a:t> for execute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343400" y="4995208"/>
            <a:ext cx="5410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400" dirty="0">
                <a:latin typeface="Century Schoolbook" pitchFamily="18" charset="0"/>
              </a:rPr>
              <a:t>% </a:t>
            </a:r>
            <a:r>
              <a:rPr lang="en-US" sz="2400" dirty="0" err="1">
                <a:latin typeface="Century Schoolbook" pitchFamily="18" charset="0"/>
              </a:rPr>
              <a:t>chmod</a:t>
            </a:r>
            <a:r>
              <a:rPr lang="en-US" sz="2400" dirty="0">
                <a:latin typeface="Century Schoolbook" pitchFamily="18" charset="0"/>
              </a:rPr>
              <a:t> </a:t>
            </a:r>
            <a:r>
              <a:rPr lang="en-US" sz="2400" dirty="0" err="1">
                <a:latin typeface="Century Schoolbook" pitchFamily="18" charset="0"/>
              </a:rPr>
              <a:t>ug</a:t>
            </a:r>
            <a:r>
              <a:rPr lang="en-US" sz="2400" dirty="0">
                <a:latin typeface="Century Schoolbook" pitchFamily="18" charset="0"/>
              </a:rPr>
              <a:t>=</a:t>
            </a:r>
            <a:r>
              <a:rPr lang="en-US" sz="2400" dirty="0" err="1">
                <a:latin typeface="Century Schoolbook" pitchFamily="18" charset="0"/>
              </a:rPr>
              <a:t>rwx,o</a:t>
            </a:r>
            <a:r>
              <a:rPr lang="en-US" sz="2400" dirty="0">
                <a:latin typeface="Century Schoolbook" pitchFamily="18" charset="0"/>
              </a:rPr>
              <a:t>=</a:t>
            </a:r>
            <a:r>
              <a:rPr lang="en-US" sz="2400" dirty="0" err="1">
                <a:latin typeface="Century Schoolbook" pitchFamily="18" charset="0"/>
              </a:rPr>
              <a:t>rx</a:t>
            </a:r>
            <a:r>
              <a:rPr lang="en-US" sz="2400" dirty="0">
                <a:latin typeface="Century Schoolbook" pitchFamily="18" charset="0"/>
              </a:rPr>
              <a:t> </a:t>
            </a:r>
            <a:r>
              <a:rPr lang="en-US" sz="2400" dirty="0" err="1">
                <a:latin typeface="Century Schoolbook" pitchFamily="18" charset="0"/>
              </a:rPr>
              <a:t>sort.c</a:t>
            </a:r>
            <a:endParaRPr lang="en-US" sz="2400" dirty="0">
              <a:latin typeface="Century Schoolbook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sz="2400" dirty="0">
                <a:latin typeface="Century Schoolbook" pitchFamily="18" charset="0"/>
              </a:rPr>
              <a:t>% </a:t>
            </a:r>
            <a:r>
              <a:rPr lang="en-US" sz="2400" dirty="0" err="1">
                <a:latin typeface="Century Schoolbook" pitchFamily="18" charset="0"/>
              </a:rPr>
              <a:t>chmod</a:t>
            </a:r>
            <a:r>
              <a:rPr lang="en-US" sz="2400" dirty="0">
                <a:latin typeface="Century Schoolbook" pitchFamily="18" charset="0"/>
              </a:rPr>
              <a:t> </a:t>
            </a:r>
            <a:r>
              <a:rPr lang="en-US" sz="2400" dirty="0" err="1">
                <a:latin typeface="Century Schoolbook" pitchFamily="18" charset="0"/>
              </a:rPr>
              <a:t>ugo+rx,go+w</a:t>
            </a:r>
            <a:r>
              <a:rPr lang="en-US" sz="2400" dirty="0">
                <a:latin typeface="Century Schoolbook" pitchFamily="18" charset="0"/>
              </a:rPr>
              <a:t> </a:t>
            </a:r>
            <a:r>
              <a:rPr lang="en-US" sz="2400" dirty="0" err="1">
                <a:latin typeface="Century Schoolbook" pitchFamily="18" charset="0"/>
              </a:rPr>
              <a:t>sort.c</a:t>
            </a:r>
            <a:endParaRPr lang="en-US" sz="2400" dirty="0">
              <a:latin typeface="Century Schoolbook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sz="2400" dirty="0">
                <a:latin typeface="Century Schoolbook" pitchFamily="18" charset="0"/>
              </a:rPr>
              <a:t>% </a:t>
            </a:r>
            <a:r>
              <a:rPr lang="en-US" sz="2400" dirty="0" err="1">
                <a:latin typeface="Century Schoolbook" pitchFamily="18" charset="0"/>
              </a:rPr>
              <a:t>chmod</a:t>
            </a:r>
            <a:r>
              <a:rPr lang="en-US" sz="2400" dirty="0">
                <a:latin typeface="Century Schoolbook" pitchFamily="18" charset="0"/>
              </a:rPr>
              <a:t> u=</a:t>
            </a:r>
            <a:r>
              <a:rPr lang="en-US" sz="2400" dirty="0" err="1">
                <a:latin typeface="Century Schoolbook" pitchFamily="18" charset="0"/>
              </a:rPr>
              <a:t>rwx,g+w,o</a:t>
            </a:r>
            <a:r>
              <a:rPr lang="en-US" sz="2400" dirty="0">
                <a:latin typeface="Century Schoolbook" pitchFamily="18" charset="0"/>
              </a:rPr>
              <a:t>-w memo.doc	</a:t>
            </a:r>
          </a:p>
          <a:p>
            <a:endParaRPr lang="en-GB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2133600" y="522107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Examples:</a:t>
            </a:r>
          </a:p>
        </p:txBody>
      </p:sp>
    </p:spTree>
    <p:extLst>
      <p:ext uri="{BB962C8B-B14F-4D97-AF65-F5344CB8AC3E}">
        <p14:creationId xmlns:p14="http://schemas.microsoft.com/office/powerpoint/2010/main" val="553656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5" grpId="0"/>
      <p:bldP spid="36" grpId="0" animBg="1"/>
      <p:bldP spid="37" grpId="0" animBg="1"/>
      <p:bldP spid="38" grpId="0" animBg="1"/>
      <p:bldP spid="39" grpId="0"/>
      <p:bldP spid="4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nner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259174"/>
            <a:ext cx="9144000" cy="598827"/>
          </a:xfrm>
          <a:prstGeom prst="rect">
            <a:avLst/>
          </a:prstGeom>
        </p:spPr>
      </p:pic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4008438" y="6356350"/>
            <a:ext cx="66595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/>
              <a:t>A crash intro: the </a:t>
            </a:r>
            <a:r>
              <a:rPr lang="fr-FR" dirty="0" err="1"/>
              <a:t>shell</a:t>
            </a:r>
            <a:r>
              <a:rPr lang="fr-FR" dirty="0"/>
              <a:t>, permissions and files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525000" y="63362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dirty="0"/>
              <a:t>42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524000" y="228600"/>
            <a:ext cx="914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32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Changing</a:t>
            </a:r>
            <a:r>
              <a:rPr lang="fr-FR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permissions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600200" y="1066801"/>
            <a:ext cx="541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400" dirty="0">
                <a:latin typeface="Century Schoolbook" pitchFamily="18" charset="0"/>
              </a:rPr>
              <a:t>% </a:t>
            </a:r>
            <a:r>
              <a:rPr lang="en-US" sz="2400" dirty="0" err="1">
                <a:latin typeface="Century Schoolbook" pitchFamily="18" charset="0"/>
              </a:rPr>
              <a:t>chmod</a:t>
            </a:r>
            <a:r>
              <a:rPr lang="en-US" sz="2400" dirty="0">
                <a:latin typeface="Century Schoolbook" pitchFamily="18" charset="0"/>
              </a:rPr>
              <a:t> </a:t>
            </a:r>
            <a:r>
              <a:rPr lang="en-US" sz="2400" dirty="0" err="1">
                <a:latin typeface="Century Schoolbook" pitchFamily="18" charset="0"/>
              </a:rPr>
              <a:t>ug</a:t>
            </a:r>
            <a:r>
              <a:rPr lang="en-US" sz="2400" dirty="0">
                <a:latin typeface="Century Schoolbook" pitchFamily="18" charset="0"/>
              </a:rPr>
              <a:t>=</a:t>
            </a:r>
            <a:r>
              <a:rPr lang="en-US" sz="2400" dirty="0" err="1">
                <a:latin typeface="Century Schoolbook" pitchFamily="18" charset="0"/>
              </a:rPr>
              <a:t>rwx,o</a:t>
            </a:r>
            <a:r>
              <a:rPr lang="en-US" sz="2400" dirty="0">
                <a:latin typeface="Century Schoolbook" pitchFamily="18" charset="0"/>
              </a:rPr>
              <a:t>=</a:t>
            </a:r>
            <a:r>
              <a:rPr lang="en-US" sz="2400" dirty="0" err="1">
                <a:latin typeface="Century Schoolbook" pitchFamily="18" charset="0"/>
              </a:rPr>
              <a:t>rx</a:t>
            </a:r>
            <a:r>
              <a:rPr lang="en-US" sz="2400" dirty="0">
                <a:latin typeface="Century Schoolbook" pitchFamily="18" charset="0"/>
              </a:rPr>
              <a:t> </a:t>
            </a:r>
            <a:r>
              <a:rPr lang="en-US" sz="2400" dirty="0" err="1">
                <a:latin typeface="Century Schoolbook" pitchFamily="18" charset="0"/>
              </a:rPr>
              <a:t>sort.c</a:t>
            </a:r>
            <a:endParaRPr lang="en-US" sz="2400" dirty="0">
              <a:latin typeface="Century Schoolbook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sz="2400" dirty="0">
                <a:latin typeface="Century Schoolbook" pitchFamily="18" charset="0"/>
              </a:rPr>
              <a:t>% </a:t>
            </a:r>
            <a:r>
              <a:rPr lang="en-US" sz="2400" dirty="0" err="1">
                <a:latin typeface="Century Schoolbook" pitchFamily="18" charset="0"/>
              </a:rPr>
              <a:t>chmod</a:t>
            </a:r>
            <a:r>
              <a:rPr lang="en-US" sz="2400" dirty="0">
                <a:latin typeface="Century Schoolbook" pitchFamily="18" charset="0"/>
              </a:rPr>
              <a:t> </a:t>
            </a:r>
            <a:r>
              <a:rPr lang="en-US" sz="2400" dirty="0" err="1">
                <a:latin typeface="Century Schoolbook" pitchFamily="18" charset="0"/>
              </a:rPr>
              <a:t>ugo+rx,go+w</a:t>
            </a:r>
            <a:r>
              <a:rPr lang="en-US" sz="2400" dirty="0">
                <a:latin typeface="Century Schoolbook" pitchFamily="18" charset="0"/>
              </a:rPr>
              <a:t> </a:t>
            </a:r>
            <a:r>
              <a:rPr lang="en-US" sz="2400" dirty="0" err="1">
                <a:latin typeface="Century Schoolbook" pitchFamily="18" charset="0"/>
              </a:rPr>
              <a:t>sort.c</a:t>
            </a:r>
            <a:endParaRPr lang="en-US" sz="2400" dirty="0">
              <a:latin typeface="Century Schoolbook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sz="2400" dirty="0">
                <a:latin typeface="Century Schoolbook" pitchFamily="18" charset="0"/>
              </a:rPr>
              <a:t>% </a:t>
            </a:r>
            <a:r>
              <a:rPr lang="en-US" sz="2400" dirty="0" err="1">
                <a:latin typeface="Century Schoolbook" pitchFamily="18" charset="0"/>
              </a:rPr>
              <a:t>chmod</a:t>
            </a:r>
            <a:r>
              <a:rPr lang="en-US" sz="2400" dirty="0">
                <a:latin typeface="Century Schoolbook" pitchFamily="18" charset="0"/>
              </a:rPr>
              <a:t> u=</a:t>
            </a:r>
            <a:r>
              <a:rPr lang="en-US" sz="2400" dirty="0" err="1">
                <a:latin typeface="Century Schoolbook" pitchFamily="18" charset="0"/>
              </a:rPr>
              <a:t>rwx,g+w,o</a:t>
            </a:r>
            <a:r>
              <a:rPr lang="en-US" sz="2400" dirty="0">
                <a:latin typeface="Century Schoolbook" pitchFamily="18" charset="0"/>
              </a:rPr>
              <a:t>-w memo.doc</a:t>
            </a:r>
            <a:endParaRPr lang="en-GB" sz="2400" dirty="0"/>
          </a:p>
        </p:txBody>
      </p:sp>
      <p:pic>
        <p:nvPicPr>
          <p:cNvPr id="20" name="Picture 19" descr="man_vomiting_icon_13184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836" y="838201"/>
            <a:ext cx="1018964" cy="132588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467600" y="1524000"/>
            <a:ext cx="3048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100" dirty="0"/>
              <a:t>We tend to see this style as being </a:t>
            </a:r>
            <a:r>
              <a:rPr lang="en-GB" sz="2100" i="1" dirty="0"/>
              <a:t>really</a:t>
            </a:r>
            <a:r>
              <a:rPr lang="en-GB" sz="2100" dirty="0"/>
              <a:t>, </a:t>
            </a:r>
            <a:r>
              <a:rPr lang="en-GB" sz="2100" i="1" u="sng" dirty="0"/>
              <a:t>really</a:t>
            </a:r>
            <a:r>
              <a:rPr lang="en-GB" sz="2100" dirty="0"/>
              <a:t> ugly.</a:t>
            </a:r>
          </a:p>
        </p:txBody>
      </p:sp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19401" y="3581400"/>
            <a:ext cx="6805613" cy="234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extBox 22"/>
          <p:cNvSpPr txBox="1"/>
          <p:nvPr/>
        </p:nvSpPr>
        <p:spPr>
          <a:xfrm>
            <a:off x="1524000" y="2590800"/>
            <a:ext cx="914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100" dirty="0"/>
              <a:t>Instead, we prefer to use the </a:t>
            </a:r>
            <a:r>
              <a:rPr lang="en-GB" sz="2100" b="1" dirty="0">
                <a:solidFill>
                  <a:srgbClr val="FF0000"/>
                </a:solidFill>
              </a:rPr>
              <a:t>octal</a:t>
            </a:r>
            <a:r>
              <a:rPr lang="en-GB" sz="2100" dirty="0"/>
              <a:t> value. It’s very short so after some practice you get used to it. Whereas the long one, even after practice, stays long.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886200" y="42672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038600" y="4191000"/>
            <a:ext cx="1295400" cy="914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191000" y="4267200"/>
            <a:ext cx="16002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524000" y="5105400"/>
            <a:ext cx="358140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To understand what’s going on, we need to understand a little bit about binary coding. So, short aside...</a:t>
            </a:r>
          </a:p>
        </p:txBody>
      </p:sp>
    </p:spTree>
    <p:extLst>
      <p:ext uri="{BB962C8B-B14F-4D97-AF65-F5344CB8AC3E}">
        <p14:creationId xmlns:p14="http://schemas.microsoft.com/office/powerpoint/2010/main" val="82500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1938</Words>
  <Application>Microsoft Office PowerPoint</Application>
  <PresentationFormat>Widescreen</PresentationFormat>
  <Paragraphs>492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Century Schoolbook</vt:lpstr>
      <vt:lpstr>Times New Roman</vt:lpstr>
      <vt:lpstr>Wingdings</vt:lpstr>
      <vt:lpstr>Office Theme</vt:lpstr>
      <vt:lpstr>UNIX Shells</vt:lpstr>
      <vt:lpstr>UNIX Shells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UNIX Shells</dc:title>
  <dc:creator>Hasnain Attarwala</dc:creator>
  <cp:lastModifiedBy>Hasnain Attarwala</cp:lastModifiedBy>
  <cp:revision>2</cp:revision>
  <dcterms:created xsi:type="dcterms:W3CDTF">2018-02-01T18:05:43Z</dcterms:created>
  <dcterms:modified xsi:type="dcterms:W3CDTF">2018-02-01T18:13:20Z</dcterms:modified>
</cp:coreProperties>
</file>