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La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87A03D-0D42-4BFB-AC4D-000C2B02A17A}">
  <a:tblStyle styleId="{3087A03D-0D42-4BFB-AC4D-000C2B02A17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A5A472-3301-4FC4-A0C4-5EC929281BE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5" y="10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c71205b5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c71205b5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c71205b5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c71205b5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c71205b5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c71205b5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c71205b5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c71205b5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c71205b5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c71205b5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c71205b5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c71205b5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c71205b5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c71205b5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c71205b5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c71205b5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71205b5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c71205b5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6fa3c89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c71205b5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c71205b5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c71205b5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c71205b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c71205b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c71205b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c71205b5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c71205b5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c71205b5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c71205b5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c71205b5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c71205b5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c71205b5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c71205b5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 Price Prediction</a:t>
            </a:r>
            <a:endParaRPr/>
          </a:p>
          <a:p>
            <a:pPr marL="0" lvl="0" indent="0" algn="l" rtl="0">
              <a:spcBef>
                <a:spcPts val="0"/>
              </a:spcBef>
              <a:spcAft>
                <a:spcPts val="0"/>
              </a:spcAft>
              <a:buNone/>
            </a:pPr>
            <a:r>
              <a:rPr lang="en" sz="2500" b="0"/>
              <a:t>Dataset Visualization &amp; Analysis</a:t>
            </a:r>
            <a:endParaRPr sz="2500" b="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Hasnain Naeem • December 13, 2019</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a:t>
            </a:r>
            <a:endParaRPr/>
          </a:p>
        </p:txBody>
      </p:sp>
      <p:pic>
        <p:nvPicPr>
          <p:cNvPr id="135" name="Google Shape;135;p22"/>
          <p:cNvPicPr preferRelativeResize="0"/>
          <p:nvPr/>
        </p:nvPicPr>
        <p:blipFill rotWithShape="1">
          <a:blip r:embed="rId3">
            <a:alphaModFix/>
          </a:blip>
          <a:srcRect t="3707"/>
          <a:stretch/>
        </p:blipFill>
        <p:spPr>
          <a:xfrm>
            <a:off x="2406825" y="1033950"/>
            <a:ext cx="3760925" cy="3411325"/>
          </a:xfrm>
          <a:prstGeom prst="rect">
            <a:avLst/>
          </a:prstGeom>
          <a:noFill/>
          <a:ln>
            <a:noFill/>
          </a:ln>
        </p:spPr>
      </p:pic>
      <p:sp>
        <p:nvSpPr>
          <p:cNvPr id="136" name="Google Shape;136;p22"/>
          <p:cNvSpPr/>
          <p:nvPr/>
        </p:nvSpPr>
        <p:spPr>
          <a:xfrm>
            <a:off x="5544050" y="1432025"/>
            <a:ext cx="637200" cy="30105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17144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Ordered Correlations with Price</a:t>
            </a:r>
            <a:endParaRPr/>
          </a:p>
        </p:txBody>
      </p:sp>
      <p:graphicFrame>
        <p:nvGraphicFramePr>
          <p:cNvPr id="142" name="Google Shape;142;p23"/>
          <p:cNvGraphicFramePr/>
          <p:nvPr/>
        </p:nvGraphicFramePr>
        <p:xfrm>
          <a:off x="645600" y="1287850"/>
          <a:ext cx="3000000" cy="3000000"/>
        </p:xfrm>
        <a:graphic>
          <a:graphicData uri="http://schemas.openxmlformats.org/drawingml/2006/table">
            <a:tbl>
              <a:tblPr>
                <a:noFill/>
                <a:tableStyleId>{3087A03D-0D42-4BFB-AC4D-000C2B02A17A}</a:tableStyleId>
              </a:tblPr>
              <a:tblGrid>
                <a:gridCol w="1180800">
                  <a:extLst>
                    <a:ext uri="{9D8B030D-6E8A-4147-A177-3AD203B41FA5}">
                      <a16:colId xmlns:a16="http://schemas.microsoft.com/office/drawing/2014/main" val="20000"/>
                    </a:ext>
                  </a:extLst>
                </a:gridCol>
                <a:gridCol w="802450">
                  <a:extLst>
                    <a:ext uri="{9D8B030D-6E8A-4147-A177-3AD203B41FA5}">
                      <a16:colId xmlns:a16="http://schemas.microsoft.com/office/drawing/2014/main" val="20001"/>
                    </a:ext>
                  </a:extLst>
                </a:gridCol>
              </a:tblGrid>
              <a:tr h="3702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price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1.000000</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0200">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area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0.462654</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02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category_F-7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0.282082</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02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category_F-8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0.244955</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02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category_E-7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0.196835</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0200">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cemetery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0.061637</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43" name="Google Shape;143;p23"/>
          <p:cNvGraphicFramePr/>
          <p:nvPr/>
        </p:nvGraphicFramePr>
        <p:xfrm>
          <a:off x="2926550" y="1287850"/>
          <a:ext cx="3000000" cy="3000000"/>
        </p:xfrm>
        <a:graphic>
          <a:graphicData uri="http://schemas.openxmlformats.org/drawingml/2006/table">
            <a:tbl>
              <a:tblPr>
                <a:noFill/>
                <a:tableStyleId>{3087A03D-0D42-4BFB-AC4D-000C2B02A17A}</a:tableStyleId>
              </a:tblPr>
              <a:tblGrid>
                <a:gridCol w="2053650">
                  <a:extLst>
                    <a:ext uri="{9D8B030D-6E8A-4147-A177-3AD203B41FA5}">
                      <a16:colId xmlns:a16="http://schemas.microsoft.com/office/drawing/2014/main" val="20000"/>
                    </a:ext>
                  </a:extLst>
                </a:gridCol>
                <a:gridCol w="840200">
                  <a:extLst>
                    <a:ext uri="{9D8B030D-6E8A-4147-A177-3AD203B41FA5}">
                      <a16:colId xmlns:a16="http://schemas.microsoft.com/office/drawing/2014/main" val="20001"/>
                    </a:ext>
                  </a:extLst>
                </a:gridCol>
              </a:tblGrid>
              <a:tr h="37715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category_Emporium Mall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0.187667</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715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category_F-10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0.174314</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9375">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category_F-11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0.173792</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9375">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category_Peco Road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0.169332</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715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category_Koral Chowk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solidFill>
                            <a:schemeClr val="dk2"/>
                          </a:solidFill>
                          <a:latin typeface="Courier New"/>
                          <a:ea typeface="Courier New"/>
                          <a:cs typeface="Courier New"/>
                          <a:sym typeface="Courier New"/>
                        </a:rPr>
                        <a:t>0.066197</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44" name="Google Shape;144;p23"/>
          <p:cNvGraphicFramePr/>
          <p:nvPr/>
        </p:nvGraphicFramePr>
        <p:xfrm>
          <a:off x="6118100" y="1312125"/>
          <a:ext cx="3000000" cy="3000000"/>
        </p:xfrm>
        <a:graphic>
          <a:graphicData uri="http://schemas.openxmlformats.org/drawingml/2006/table">
            <a:tbl>
              <a:tblPr>
                <a:noFill/>
                <a:tableStyleId>{3087A03D-0D42-4BFB-AC4D-000C2B02A17A}</a:tableStyleId>
              </a:tblPr>
              <a:tblGrid>
                <a:gridCol w="1534500">
                  <a:extLst>
                    <a:ext uri="{9D8B030D-6E8A-4147-A177-3AD203B41FA5}">
                      <a16:colId xmlns:a16="http://schemas.microsoft.com/office/drawing/2014/main" val="20000"/>
                    </a:ext>
                  </a:extLst>
                </a:gridCol>
                <a:gridCol w="856925">
                  <a:extLst>
                    <a:ext uri="{9D8B030D-6E8A-4147-A177-3AD203B41FA5}">
                      <a16:colId xmlns:a16="http://schemas.microsoft.com/office/drawing/2014/main" val="20001"/>
                    </a:ext>
                  </a:extLst>
                </a:gridCol>
              </a:tblGrid>
              <a:tr h="509375">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bank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0.084902</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715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category_Ali Pur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0.078118</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9375">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category_F-6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0.077428</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9375">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department_store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0.075604</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09375">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category_F-9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solidFill>
                            <a:schemeClr val="dk2"/>
                          </a:solidFill>
                          <a:latin typeface="Courier New"/>
                          <a:ea typeface="Courier New"/>
                          <a:cs typeface="Courier New"/>
                          <a:sym typeface="Courier New"/>
                        </a:rPr>
                        <a:t>0.069864</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Correlations with Price</a:t>
            </a:r>
            <a:endParaRPr/>
          </a:p>
        </p:txBody>
      </p:sp>
      <p:graphicFrame>
        <p:nvGraphicFramePr>
          <p:cNvPr id="150" name="Google Shape;150;p24"/>
          <p:cNvGraphicFramePr/>
          <p:nvPr/>
        </p:nvGraphicFramePr>
        <p:xfrm>
          <a:off x="1944375" y="1385650"/>
          <a:ext cx="3000000" cy="3000000"/>
        </p:xfrm>
        <a:graphic>
          <a:graphicData uri="http://schemas.openxmlformats.org/drawingml/2006/table">
            <a:tbl>
              <a:tblPr>
                <a:noFill/>
                <a:tableStyleId>{3087A03D-0D42-4BFB-AC4D-000C2B02A17A}</a:tableStyleId>
              </a:tblPr>
              <a:tblGrid>
                <a:gridCol w="1435600">
                  <a:extLst>
                    <a:ext uri="{9D8B030D-6E8A-4147-A177-3AD203B41FA5}">
                      <a16:colId xmlns:a16="http://schemas.microsoft.com/office/drawing/2014/main" val="20000"/>
                    </a:ext>
                  </a:extLst>
                </a:gridCol>
                <a:gridCol w="1089775">
                  <a:extLst>
                    <a:ext uri="{9D8B030D-6E8A-4147-A177-3AD203B41FA5}">
                      <a16:colId xmlns:a16="http://schemas.microsoft.com/office/drawing/2014/main" val="20001"/>
                    </a:ext>
                  </a:extLst>
                </a:gridCol>
              </a:tblGrid>
              <a:tr h="370200">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bus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0.061583</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category_I-8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0.058287</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0200">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restaurant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0.057722</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category_D-18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-0.042296</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51" name="Google Shape;151;p24"/>
          <p:cNvGraphicFramePr/>
          <p:nvPr/>
        </p:nvGraphicFramePr>
        <p:xfrm>
          <a:off x="4783825" y="1385650"/>
          <a:ext cx="3000000" cy="3000000"/>
        </p:xfrm>
        <a:graphic>
          <a:graphicData uri="http://schemas.openxmlformats.org/drawingml/2006/table">
            <a:tbl>
              <a:tblPr>
                <a:noFill/>
                <a:tableStyleId>{3087A03D-0D42-4BFB-AC4D-000C2B02A17A}</a:tableStyleId>
              </a:tblPr>
              <a:tblGrid>
                <a:gridCol w="1482275">
                  <a:extLst>
                    <a:ext uri="{9D8B030D-6E8A-4147-A177-3AD203B41FA5}">
                      <a16:colId xmlns:a16="http://schemas.microsoft.com/office/drawing/2014/main" val="20000"/>
                    </a:ext>
                  </a:extLst>
                </a:gridCol>
                <a:gridCol w="1002125">
                  <a:extLst>
                    <a:ext uri="{9D8B030D-6E8A-4147-A177-3AD203B41FA5}">
                      <a16:colId xmlns:a16="http://schemas.microsoft.com/office/drawing/2014/main" val="20001"/>
                    </a:ext>
                  </a:extLst>
                </a:gridCol>
              </a:tblGrid>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category_I-16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-0.042367</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4100">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park                              </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b="1">
                          <a:latin typeface="Courier New"/>
                          <a:ea typeface="Courier New"/>
                          <a:cs typeface="Courier New"/>
                          <a:sym typeface="Courier New"/>
                        </a:rPr>
                        <a:t>-0.043135</a:t>
                      </a:r>
                      <a:endParaRPr sz="1050" b="1">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category_Ghauri Town              </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-0.056375</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4100">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050">
                          <a:latin typeface="Courier New"/>
                          <a:ea typeface="Courier New"/>
                          <a:cs typeface="Courier New"/>
                          <a:sym typeface="Courier New"/>
                        </a:rPr>
                        <a:t>…</a:t>
                      </a:r>
                      <a:endParaRPr sz="1050">
                        <a:latin typeface="Courier New"/>
                        <a:ea typeface="Courier New"/>
                        <a:cs typeface="Courier New"/>
                        <a:sym typeface="Courier New"/>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Deductions from Correlations</a:t>
            </a:r>
            <a:endParaRPr/>
          </a:p>
        </p:txBody>
      </p:sp>
      <p:sp>
        <p:nvSpPr>
          <p:cNvPr id="157" name="Google Shape;157;p25"/>
          <p:cNvSpPr txBox="1"/>
          <p:nvPr/>
        </p:nvSpPr>
        <p:spPr>
          <a:xfrm>
            <a:off x="133975" y="1024925"/>
            <a:ext cx="8721900" cy="3000000"/>
          </a:xfrm>
          <a:prstGeom prst="rect">
            <a:avLst/>
          </a:prstGeom>
          <a:noFill/>
          <a:ln>
            <a:noFill/>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chemeClr val="dk2"/>
              </a:buClr>
              <a:buSzPts val="1150"/>
              <a:buChar char="●"/>
            </a:pPr>
            <a:r>
              <a:rPr lang="en" sz="1150">
                <a:solidFill>
                  <a:schemeClr val="dk2"/>
                </a:solidFill>
                <a:highlight>
                  <a:srgbClr val="FFFFFF"/>
                </a:highlight>
              </a:rPr>
              <a:t>As expected, there is a strong correlation between the price and area.</a:t>
            </a:r>
            <a:endParaRPr sz="1150">
              <a:solidFill>
                <a:schemeClr val="dk2"/>
              </a:solidFill>
              <a:highlight>
                <a:srgbClr val="FFFFFF"/>
              </a:highlight>
            </a:endParaRPr>
          </a:p>
          <a:p>
            <a:pPr marL="457200" lvl="0" indent="-301625" algn="l" rtl="0">
              <a:lnSpc>
                <a:spcPct val="115000"/>
              </a:lnSpc>
              <a:spcBef>
                <a:spcPts val="0"/>
              </a:spcBef>
              <a:spcAft>
                <a:spcPts val="0"/>
              </a:spcAft>
              <a:buClr>
                <a:schemeClr val="dk2"/>
              </a:buClr>
              <a:buSzPts val="1150"/>
              <a:buChar char="●"/>
            </a:pPr>
            <a:r>
              <a:rPr lang="en" sz="1150">
                <a:solidFill>
                  <a:schemeClr val="dk2"/>
                </a:solidFill>
                <a:highlight>
                  <a:srgbClr val="FFFFFF"/>
                </a:highlight>
              </a:rPr>
              <a:t>Category variables do not have considerable correlation with the prices. Because, area and other attributes are not being considered in correlation calculation.</a:t>
            </a:r>
            <a:endParaRPr sz="1150">
              <a:solidFill>
                <a:schemeClr val="dk2"/>
              </a:solidFill>
              <a:highlight>
                <a:srgbClr val="FFFFFF"/>
              </a:highlight>
            </a:endParaRPr>
          </a:p>
          <a:p>
            <a:pPr marL="457200" lvl="0" indent="-301625" algn="l" rtl="0">
              <a:lnSpc>
                <a:spcPct val="115000"/>
              </a:lnSpc>
              <a:spcBef>
                <a:spcPts val="0"/>
              </a:spcBef>
              <a:spcAft>
                <a:spcPts val="0"/>
              </a:spcAft>
              <a:buClr>
                <a:schemeClr val="dk2"/>
              </a:buClr>
              <a:buSzPts val="1150"/>
              <a:buChar char="●"/>
            </a:pPr>
            <a:r>
              <a:rPr lang="en" sz="1150" b="1" i="1">
                <a:solidFill>
                  <a:schemeClr val="dk2"/>
                </a:solidFill>
                <a:highlight>
                  <a:srgbClr val="FFFFFF"/>
                </a:highlight>
              </a:rPr>
              <a:t>Correlation of price with previously separated potential attributes (area, bank, bus, mosque, park) is insignificant</a:t>
            </a:r>
            <a:r>
              <a:rPr lang="en" sz="1150" b="1">
                <a:solidFill>
                  <a:schemeClr val="dk2"/>
                </a:solidFill>
                <a:highlight>
                  <a:srgbClr val="FFFFFF"/>
                </a:highlight>
              </a:rPr>
              <a:t>.</a:t>
            </a:r>
            <a:r>
              <a:rPr lang="en" sz="1150">
                <a:solidFill>
                  <a:schemeClr val="dk2"/>
                </a:solidFill>
                <a:highlight>
                  <a:srgbClr val="FFFFFF"/>
                </a:highlight>
              </a:rPr>
              <a:t> </a:t>
            </a:r>
            <a:r>
              <a:rPr lang="en" sz="1150" b="1">
                <a:solidFill>
                  <a:schemeClr val="dk2"/>
                </a:solidFill>
                <a:highlight>
                  <a:srgbClr val="FFFFFF"/>
                </a:highlight>
              </a:rPr>
              <a:t>This points to possibility of defects in the dataset collection, selection of dataset attributes and default attribute values/types.</a:t>
            </a:r>
            <a:r>
              <a:rPr lang="en" sz="1150">
                <a:solidFill>
                  <a:schemeClr val="dk2"/>
                </a:solidFill>
                <a:highlight>
                  <a:srgbClr val="FFFFFF"/>
                </a:highlight>
              </a:rPr>
              <a:t> We can't certainly say that the correlation doesn't exist because there are other attributes affecting the price at the same time. For example, decrease in price is not significant due to absence of bank if the area of plot is high.</a:t>
            </a:r>
            <a:br>
              <a:rPr lang="en" sz="1150">
                <a:solidFill>
                  <a:schemeClr val="dk2"/>
                </a:solidFill>
                <a:highlight>
                  <a:srgbClr val="FFFFFF"/>
                </a:highlight>
              </a:rPr>
            </a:br>
            <a:r>
              <a:rPr lang="en" sz="1150" b="1">
                <a:solidFill>
                  <a:schemeClr val="dk2"/>
                </a:solidFill>
                <a:highlight>
                  <a:srgbClr val="FFFFFF"/>
                </a:highlight>
              </a:rPr>
              <a:t>Presence of defects can be confirmed by</a:t>
            </a:r>
            <a:r>
              <a:rPr lang="en" sz="1150">
                <a:solidFill>
                  <a:schemeClr val="dk2"/>
                </a:solidFill>
                <a:highlight>
                  <a:srgbClr val="FFFFFF"/>
                </a:highlight>
              </a:rPr>
              <a:t> checking correlation between pair of attributes with the price. </a:t>
            </a:r>
            <a:r>
              <a:rPr lang="en" sz="1150" b="1">
                <a:solidFill>
                  <a:schemeClr val="dk2"/>
                </a:solidFill>
                <a:highlight>
                  <a:srgbClr val="FFFFFF"/>
                </a:highlight>
              </a:rPr>
              <a:t>For example</a:t>
            </a:r>
            <a:r>
              <a:rPr lang="en" sz="1150">
                <a:solidFill>
                  <a:schemeClr val="dk2"/>
                </a:solidFill>
                <a:highlight>
                  <a:srgbClr val="FFFFFF"/>
                </a:highlight>
              </a:rPr>
              <a:t>, </a:t>
            </a:r>
            <a:r>
              <a:rPr lang="en" sz="1150" i="1">
                <a:solidFill>
                  <a:schemeClr val="dk2"/>
                </a:solidFill>
                <a:highlight>
                  <a:srgbClr val="FFFFFF"/>
                </a:highlight>
              </a:rPr>
              <a:t>correlation between (mosque, area) and price should be checked</a:t>
            </a:r>
            <a:r>
              <a:rPr lang="en" sz="1150">
                <a:solidFill>
                  <a:schemeClr val="dk2"/>
                </a:solidFill>
                <a:highlight>
                  <a:srgbClr val="FFFFFF"/>
                </a:highlight>
              </a:rPr>
              <a:t>. One attribute in the pair should be area because it is most influential attribute in the dataset.</a:t>
            </a:r>
            <a:endParaRPr sz="1150">
              <a:solidFill>
                <a:schemeClr val="dk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Visualizing Locations of Plots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&amp; Area</a:t>
            </a:r>
            <a:endParaRPr/>
          </a:p>
        </p:txBody>
      </p:sp>
      <p:pic>
        <p:nvPicPr>
          <p:cNvPr id="168" name="Google Shape;168;p27"/>
          <p:cNvPicPr preferRelativeResize="0"/>
          <p:nvPr/>
        </p:nvPicPr>
        <p:blipFill>
          <a:blip r:embed="rId3">
            <a:alphaModFix/>
          </a:blip>
          <a:stretch>
            <a:fillRect/>
          </a:stretch>
        </p:blipFill>
        <p:spPr>
          <a:xfrm>
            <a:off x="2017076" y="1152676"/>
            <a:ext cx="4217751" cy="2811825"/>
          </a:xfrm>
          <a:prstGeom prst="rect">
            <a:avLst/>
          </a:prstGeom>
          <a:noFill/>
          <a:ln>
            <a:noFill/>
          </a:ln>
        </p:spPr>
      </p:pic>
      <p:sp>
        <p:nvSpPr>
          <p:cNvPr id="169" name="Google Shape;169;p27"/>
          <p:cNvSpPr/>
          <p:nvPr/>
        </p:nvSpPr>
        <p:spPr>
          <a:xfrm>
            <a:off x="3364775" y="1552075"/>
            <a:ext cx="2724000" cy="18561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txBox="1"/>
          <p:nvPr/>
        </p:nvSpPr>
        <p:spPr>
          <a:xfrm>
            <a:off x="2298175" y="3913725"/>
            <a:ext cx="6141000" cy="620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Predictive models won’t predict well for the areas greater than 200.</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Locations of Plots</a:t>
            </a:r>
            <a:endParaRPr/>
          </a:p>
        </p:txBody>
      </p:sp>
      <p:pic>
        <p:nvPicPr>
          <p:cNvPr id="176" name="Google Shape;176;p28"/>
          <p:cNvPicPr preferRelativeResize="0"/>
          <p:nvPr/>
        </p:nvPicPr>
        <p:blipFill>
          <a:blip r:embed="rId3">
            <a:alphaModFix/>
          </a:blip>
          <a:stretch>
            <a:fillRect/>
          </a:stretch>
        </p:blipFill>
        <p:spPr>
          <a:xfrm>
            <a:off x="2208625" y="1152250"/>
            <a:ext cx="4166798" cy="2916774"/>
          </a:xfrm>
          <a:prstGeom prst="rect">
            <a:avLst/>
          </a:prstGeom>
          <a:noFill/>
          <a:ln>
            <a:noFill/>
          </a:ln>
        </p:spPr>
      </p:pic>
      <p:sp>
        <p:nvSpPr>
          <p:cNvPr id="177" name="Google Shape;177;p28"/>
          <p:cNvSpPr/>
          <p:nvPr/>
        </p:nvSpPr>
        <p:spPr>
          <a:xfrm>
            <a:off x="2469050" y="3463575"/>
            <a:ext cx="360000" cy="3693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28"/>
          <p:cNvCxnSpPr>
            <a:stCxn id="177" idx="4"/>
          </p:cNvCxnSpPr>
          <p:nvPr/>
        </p:nvCxnSpPr>
        <p:spPr>
          <a:xfrm flipH="1">
            <a:off x="2635250" y="3832875"/>
            <a:ext cx="13800" cy="295500"/>
          </a:xfrm>
          <a:prstGeom prst="straightConnector1">
            <a:avLst/>
          </a:prstGeom>
          <a:noFill/>
          <a:ln w="9525" cap="flat" cmpd="sng">
            <a:solidFill>
              <a:srgbClr val="FF9900"/>
            </a:solidFill>
            <a:prstDash val="solid"/>
            <a:round/>
            <a:headEnd type="none" w="med" len="med"/>
            <a:tailEnd type="none" w="med" len="med"/>
          </a:ln>
        </p:spPr>
      </p:cxnSp>
      <p:sp>
        <p:nvSpPr>
          <p:cNvPr id="179" name="Google Shape;179;p28"/>
          <p:cNvSpPr txBox="1"/>
          <p:nvPr/>
        </p:nvSpPr>
        <p:spPr>
          <a:xfrm>
            <a:off x="2249675" y="4068375"/>
            <a:ext cx="914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Lahore</a:t>
            </a:r>
            <a:endParaRPr sz="1300">
              <a:latin typeface="Lato"/>
              <a:ea typeface="Lato"/>
              <a:cs typeface="Lato"/>
              <a:sym typeface="Lato"/>
            </a:endParaRPr>
          </a:p>
        </p:txBody>
      </p:sp>
      <p:sp>
        <p:nvSpPr>
          <p:cNvPr id="180" name="Google Shape;180;p28"/>
          <p:cNvSpPr/>
          <p:nvPr/>
        </p:nvSpPr>
        <p:spPr>
          <a:xfrm>
            <a:off x="4491350" y="1118050"/>
            <a:ext cx="1182000" cy="11265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28"/>
          <p:cNvCxnSpPr>
            <a:endCxn id="182" idx="1"/>
          </p:cNvCxnSpPr>
          <p:nvPr/>
        </p:nvCxnSpPr>
        <p:spPr>
          <a:xfrm rot="10800000" flipH="1">
            <a:off x="5500250" y="990650"/>
            <a:ext cx="690300" cy="301500"/>
          </a:xfrm>
          <a:prstGeom prst="straightConnector1">
            <a:avLst/>
          </a:prstGeom>
          <a:noFill/>
          <a:ln w="9525" cap="flat" cmpd="sng">
            <a:solidFill>
              <a:srgbClr val="FF9900"/>
            </a:solidFill>
            <a:prstDash val="solid"/>
            <a:round/>
            <a:headEnd type="none" w="med" len="med"/>
            <a:tailEnd type="none" w="med" len="med"/>
          </a:ln>
        </p:spPr>
      </p:cxnSp>
      <p:sp>
        <p:nvSpPr>
          <p:cNvPr id="182" name="Google Shape;182;p28"/>
          <p:cNvSpPr txBox="1"/>
          <p:nvPr/>
        </p:nvSpPr>
        <p:spPr>
          <a:xfrm>
            <a:off x="6190550" y="806000"/>
            <a:ext cx="1098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Islamabad</a:t>
            </a:r>
            <a:endParaRPr sz="13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36000" y="575950"/>
            <a:ext cx="79860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Implications of Location Scatter Plots</a:t>
            </a:r>
            <a:endParaRPr/>
          </a:p>
        </p:txBody>
      </p:sp>
      <p:sp>
        <p:nvSpPr>
          <p:cNvPr id="188" name="Google Shape;188;p29"/>
          <p:cNvSpPr txBox="1"/>
          <p:nvPr/>
        </p:nvSpPr>
        <p:spPr>
          <a:xfrm>
            <a:off x="301450" y="1094450"/>
            <a:ext cx="8171700" cy="3000000"/>
          </a:xfrm>
          <a:prstGeom prst="rect">
            <a:avLst/>
          </a:prstGeom>
          <a:noFill/>
          <a:ln>
            <a:noFill/>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chemeClr val="dk2"/>
              </a:buClr>
              <a:buSzPts val="1150"/>
              <a:buChar char="●"/>
            </a:pPr>
            <a:r>
              <a:rPr lang="en" sz="1150">
                <a:solidFill>
                  <a:schemeClr val="dk2"/>
                </a:solidFill>
                <a:highlight>
                  <a:srgbClr val="FFFFFF"/>
                </a:highlight>
              </a:rPr>
              <a:t>Dataset points are very closely placed. So, most of the entries are from the same and nearly situated towns/colonies. </a:t>
            </a:r>
            <a:endParaRPr sz="1150" b="1">
              <a:solidFill>
                <a:schemeClr val="dk2"/>
              </a:solidFill>
              <a:highlight>
                <a:srgbClr val="FFFFFF"/>
              </a:highlight>
            </a:endParaRPr>
          </a:p>
          <a:p>
            <a:pPr marL="457200" lvl="0" indent="-301625" algn="l" rtl="0">
              <a:lnSpc>
                <a:spcPct val="115000"/>
              </a:lnSpc>
              <a:spcBef>
                <a:spcPts val="0"/>
              </a:spcBef>
              <a:spcAft>
                <a:spcPts val="0"/>
              </a:spcAft>
              <a:buClr>
                <a:schemeClr val="dk2"/>
              </a:buClr>
              <a:buSzPts val="1150"/>
              <a:buChar char="●"/>
            </a:pPr>
            <a:r>
              <a:rPr lang="en" sz="1150" b="1">
                <a:solidFill>
                  <a:schemeClr val="dk2"/>
                </a:solidFill>
                <a:highlight>
                  <a:srgbClr val="FFFFFF"/>
                </a:highlight>
              </a:rPr>
              <a:t>To better predict price differences in cities</a:t>
            </a:r>
            <a:r>
              <a:rPr lang="en" sz="1150">
                <a:solidFill>
                  <a:schemeClr val="dk2"/>
                </a:solidFill>
                <a:highlight>
                  <a:srgbClr val="FFFFFF"/>
                </a:highlight>
              </a:rPr>
              <a:t>,</a:t>
            </a:r>
            <a:r>
              <a:rPr lang="en" sz="1150" b="1">
                <a:solidFill>
                  <a:schemeClr val="dk2"/>
                </a:solidFill>
                <a:highlight>
                  <a:srgbClr val="FFFFFF"/>
                </a:highlight>
              </a:rPr>
              <a:t> attributes which count to difference of prices in cities should present in the dataset. There is not even a single such attribute in the dataset</a:t>
            </a:r>
            <a:r>
              <a:rPr lang="en" sz="1150">
                <a:solidFill>
                  <a:schemeClr val="dk2"/>
                </a:solidFill>
                <a:highlight>
                  <a:srgbClr val="FFFFFF"/>
                </a:highlight>
              </a:rPr>
              <a:t>. 	</a:t>
            </a:r>
            <a:endParaRPr sz="1150">
              <a:solidFill>
                <a:schemeClr val="dk2"/>
              </a:solidFill>
              <a:highlight>
                <a:srgbClr val="FFFFFF"/>
              </a:highlight>
            </a:endParaRPr>
          </a:p>
          <a:p>
            <a:pPr marL="914400" lvl="1" indent="-304800" algn="l" rtl="0">
              <a:lnSpc>
                <a:spcPct val="115000"/>
              </a:lnSpc>
              <a:spcBef>
                <a:spcPts val="0"/>
              </a:spcBef>
              <a:spcAft>
                <a:spcPts val="0"/>
              </a:spcAft>
              <a:buClr>
                <a:schemeClr val="dk2"/>
              </a:buClr>
              <a:buSzPts val="1200"/>
              <a:buChar char="○"/>
            </a:pPr>
            <a:r>
              <a:rPr lang="en" sz="1150">
                <a:solidFill>
                  <a:schemeClr val="dk2"/>
                </a:solidFill>
                <a:highlight>
                  <a:srgbClr val="FFFFFF"/>
                </a:highlight>
              </a:rPr>
              <a:t>Possible new attributes to differentiate cities can be can be presence of people of certain social class (can be differentiated on the basis of their income, job, etc), presence of industries , number of malls, number of cinemas, number of parks, </a:t>
            </a:r>
            <a:r>
              <a:rPr lang="en" sz="1150">
                <a:solidFill>
                  <a:schemeClr val="dk2"/>
                </a:solidFill>
                <a:highlight>
                  <a:schemeClr val="lt1"/>
                </a:highlight>
              </a:rPr>
              <a:t>population</a:t>
            </a:r>
            <a:r>
              <a:rPr lang="en" sz="1150">
                <a:solidFill>
                  <a:schemeClr val="dk2"/>
                </a:solidFill>
                <a:highlight>
                  <a:srgbClr val="FFFFFF"/>
                </a:highlight>
              </a:rPr>
              <a:t> etc. </a:t>
            </a:r>
            <a:endParaRPr sz="1150">
              <a:solidFill>
                <a:schemeClr val="dk2"/>
              </a:solidFill>
              <a:highlight>
                <a:srgbClr val="FFFFFF"/>
              </a:highlight>
            </a:endParaRPr>
          </a:p>
          <a:p>
            <a:pPr marL="914400" lvl="1" indent="-304800" algn="l" rtl="0">
              <a:lnSpc>
                <a:spcPct val="115000"/>
              </a:lnSpc>
              <a:spcBef>
                <a:spcPts val="0"/>
              </a:spcBef>
              <a:spcAft>
                <a:spcPts val="0"/>
              </a:spcAft>
              <a:buClr>
                <a:schemeClr val="dk2"/>
              </a:buClr>
              <a:buSzPts val="1200"/>
              <a:buChar char="○"/>
            </a:pPr>
            <a:r>
              <a:rPr lang="en" sz="1150">
                <a:solidFill>
                  <a:schemeClr val="dk2"/>
                </a:solidFill>
                <a:highlight>
                  <a:srgbClr val="FFFFFF"/>
                </a:highlight>
              </a:rPr>
              <a:t>Presence of places should be counted within a certain radius around the plots - preferably dataset should be collected with different radius values, best one can be found during training. Dataset collection with different radius does not need much resources, it will use the same algorithm multiple times.</a:t>
            </a:r>
            <a:endParaRPr sz="1150">
              <a:solidFill>
                <a:schemeClr val="dk2"/>
              </a:solidFill>
              <a:highlight>
                <a:srgbClr val="FFFFFF"/>
              </a:highlight>
            </a:endParaRPr>
          </a:p>
          <a:p>
            <a:pPr marL="457200" lvl="0" indent="-301625" algn="l" rtl="0">
              <a:lnSpc>
                <a:spcPct val="115000"/>
              </a:lnSpc>
              <a:spcBef>
                <a:spcPts val="0"/>
              </a:spcBef>
              <a:spcAft>
                <a:spcPts val="0"/>
              </a:spcAft>
              <a:buClr>
                <a:schemeClr val="dk2"/>
              </a:buClr>
              <a:buSzPts val="1150"/>
              <a:buChar char="●"/>
            </a:pPr>
            <a:r>
              <a:rPr lang="en" sz="1150">
                <a:solidFill>
                  <a:schemeClr val="dk2"/>
                </a:solidFill>
                <a:highlight>
                  <a:srgbClr val="FFFFFF"/>
                </a:highlight>
              </a:rPr>
              <a:t>Last but not the least, </a:t>
            </a:r>
            <a:r>
              <a:rPr lang="en" sz="1150" b="1">
                <a:solidFill>
                  <a:schemeClr val="dk2"/>
                </a:solidFill>
                <a:highlight>
                  <a:srgbClr val="FFFFFF"/>
                </a:highlight>
              </a:rPr>
              <a:t>to predict the price differences within the towns/colonies</a:t>
            </a:r>
            <a:r>
              <a:rPr lang="en" sz="1150">
                <a:solidFill>
                  <a:schemeClr val="dk2"/>
                </a:solidFill>
                <a:highlight>
                  <a:srgbClr val="FFFFFF"/>
                </a:highlight>
              </a:rPr>
              <a:t>, we need more attributes which count to price differences within towns/colonies . Currently, such attributes in the dataset are: area, bank, bus, mosque and park. Only area is a continuous variable here. Problems with the non-continuous variables are discussed earlier in "Attributes Histograms" section.</a:t>
            </a:r>
            <a:endParaRPr sz="1150">
              <a:solidFill>
                <a:schemeClr val="dk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on Various ML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2469050" y="499750"/>
            <a:ext cx="62529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of ML Models</a:t>
            </a:r>
            <a:endParaRPr/>
          </a:p>
        </p:txBody>
      </p:sp>
      <p:graphicFrame>
        <p:nvGraphicFramePr>
          <p:cNvPr id="199" name="Google Shape;199;p31"/>
          <p:cNvGraphicFramePr/>
          <p:nvPr/>
        </p:nvGraphicFramePr>
        <p:xfrm>
          <a:off x="2443175" y="1146700"/>
          <a:ext cx="3000000" cy="3000000"/>
        </p:xfrm>
        <a:graphic>
          <a:graphicData uri="http://schemas.openxmlformats.org/drawingml/2006/table">
            <a:tbl>
              <a:tblPr>
                <a:noFill/>
                <a:tableStyleId>{CBA5A472-3301-4FC4-A0C4-5EC929281BE6}</a:tableStyleId>
              </a:tblPr>
              <a:tblGrid>
                <a:gridCol w="3619500">
                  <a:extLst>
                    <a:ext uri="{9D8B030D-6E8A-4147-A177-3AD203B41FA5}">
                      <a16:colId xmlns:a16="http://schemas.microsoft.com/office/drawing/2014/main" val="20000"/>
                    </a:ext>
                  </a:extLst>
                </a:gridCol>
                <a:gridCol w="17818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Model</a:t>
                      </a:r>
                      <a:endParaRPr b="1"/>
                    </a:p>
                  </a:txBody>
                  <a:tcPr marL="91425" marR="91425" marT="91425" marB="91425"/>
                </a:tc>
                <a:tc>
                  <a:txBody>
                    <a:bodyPr/>
                    <a:lstStyle/>
                    <a:p>
                      <a:pPr marL="0" lvl="0" indent="0" algn="l" rtl="0">
                        <a:spcBef>
                          <a:spcPts val="0"/>
                        </a:spcBef>
                        <a:spcAft>
                          <a:spcPts val="0"/>
                        </a:spcAft>
                        <a:buNone/>
                      </a:pPr>
                      <a:r>
                        <a:rPr lang="en" b="1"/>
                        <a:t>RMSE on Test Set</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300"/>
                        <a:t>Linear Regression</a:t>
                      </a:r>
                      <a:endParaRPr sz="1300"/>
                    </a:p>
                  </a:txBody>
                  <a:tcPr marL="91425" marR="91425" marT="91425" marB="91425"/>
                </a:tc>
                <a:tc>
                  <a:txBody>
                    <a:bodyPr/>
                    <a:lstStyle/>
                    <a:p>
                      <a:pPr marL="0" lvl="0" indent="0" algn="l" rtl="0">
                        <a:lnSpc>
                          <a:spcPct val="115000"/>
                        </a:lnSpc>
                        <a:spcBef>
                          <a:spcPts val="1100"/>
                        </a:spcBef>
                        <a:spcAft>
                          <a:spcPts val="700"/>
                        </a:spcAft>
                        <a:buNone/>
                      </a:pPr>
                      <a:r>
                        <a:rPr lang="en" sz="1300">
                          <a:solidFill>
                            <a:schemeClr val="dk2"/>
                          </a:solidFill>
                          <a:highlight>
                            <a:srgbClr val="FFFFFF"/>
                          </a:highlight>
                        </a:rPr>
                        <a:t>1.440243 * 10</a:t>
                      </a:r>
                      <a:r>
                        <a:rPr lang="en" sz="1300" baseline="30000">
                          <a:solidFill>
                            <a:schemeClr val="dk2"/>
                          </a:solidFill>
                          <a:highlight>
                            <a:srgbClr val="FFFFFF"/>
                          </a:highlight>
                        </a:rPr>
                        <a:t>17</a:t>
                      </a:r>
                      <a:endParaRPr sz="1300" baseline="300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300"/>
                        <a:t>Random Forest Regression</a:t>
                      </a:r>
                      <a:endParaRPr sz="1300"/>
                    </a:p>
                  </a:txBody>
                  <a:tcPr marL="91425" marR="91425" marT="91425" marB="91425"/>
                </a:tc>
                <a:tc>
                  <a:txBody>
                    <a:bodyPr/>
                    <a:lstStyle/>
                    <a:p>
                      <a:pPr marL="0" marR="101600" lvl="0" indent="0" algn="l" rtl="0">
                        <a:lnSpc>
                          <a:spcPct val="121429"/>
                        </a:lnSpc>
                        <a:spcBef>
                          <a:spcPts val="0"/>
                        </a:spcBef>
                        <a:spcAft>
                          <a:spcPts val="0"/>
                        </a:spcAft>
                        <a:buNone/>
                      </a:pPr>
                      <a:r>
                        <a:rPr lang="en" sz="1300">
                          <a:solidFill>
                            <a:schemeClr val="dk2"/>
                          </a:solidFill>
                        </a:rPr>
                        <a:t>1.427474 * 10</a:t>
                      </a:r>
                      <a:r>
                        <a:rPr lang="en" sz="1300" baseline="30000">
                          <a:solidFill>
                            <a:schemeClr val="dk2"/>
                          </a:solidFill>
                        </a:rPr>
                        <a:t>7</a:t>
                      </a:r>
                      <a:endParaRPr sz="1300" baseline="30000">
                        <a:solidFill>
                          <a:schemeClr val="dk2"/>
                        </a:solidFill>
                        <a:highlight>
                          <a:srgbClr val="FFFFFF"/>
                        </a:highlight>
                      </a:endParaRPr>
                    </a:p>
                  </a:txBody>
                  <a:tcPr marL="91425" marR="91425" marT="91425" marB="91425"/>
                </a:tc>
                <a:extLst>
                  <a:ext uri="{0D108BD9-81ED-4DB2-BD59-A6C34878D82A}">
                    <a16:rowId xmlns:a16="http://schemas.microsoft.com/office/drawing/2014/main" val="10002"/>
                  </a:ext>
                </a:extLst>
              </a:tr>
              <a:tr h="381000">
                <a:tc>
                  <a:txBody>
                    <a:bodyPr/>
                    <a:lstStyle/>
                    <a:p>
                      <a:pPr marL="0" marR="101600" lvl="0" indent="0" algn="l" rtl="0">
                        <a:lnSpc>
                          <a:spcPct val="121429"/>
                        </a:lnSpc>
                        <a:spcBef>
                          <a:spcPts val="0"/>
                        </a:spcBef>
                        <a:spcAft>
                          <a:spcPts val="0"/>
                        </a:spcAft>
                        <a:buNone/>
                      </a:pPr>
                      <a:r>
                        <a:rPr lang="en" sz="1300">
                          <a:solidFill>
                            <a:schemeClr val="dk2"/>
                          </a:solidFill>
                          <a:highlight>
                            <a:srgbClr val="FFFFFF"/>
                          </a:highlight>
                        </a:rPr>
                        <a:t>Random Forest Regression (Hyper-parameters optimized by Grid-search)</a:t>
                      </a:r>
                      <a:endParaRPr sz="1300"/>
                    </a:p>
                  </a:txBody>
                  <a:tcPr marL="91425" marR="91425" marT="91425" marB="91425">
                    <a:lnB w="9525" cap="flat" cmpd="sng">
                      <a:solidFill>
                        <a:srgbClr val="9E9E9E"/>
                      </a:solidFill>
                      <a:prstDash val="solid"/>
                      <a:round/>
                      <a:headEnd type="none" w="sm" len="sm"/>
                      <a:tailEnd type="none" w="sm" len="sm"/>
                    </a:lnB>
                  </a:tcPr>
                </a:tc>
                <a:tc>
                  <a:txBody>
                    <a:bodyPr/>
                    <a:lstStyle/>
                    <a:p>
                      <a:pPr marL="0" marR="101600" lvl="0" indent="0" algn="l" rtl="0">
                        <a:lnSpc>
                          <a:spcPct val="121429"/>
                        </a:lnSpc>
                        <a:spcBef>
                          <a:spcPts val="0"/>
                        </a:spcBef>
                        <a:spcAft>
                          <a:spcPts val="0"/>
                        </a:spcAft>
                        <a:buNone/>
                      </a:pPr>
                      <a:r>
                        <a:rPr lang="en" sz="1300">
                          <a:solidFill>
                            <a:schemeClr val="dk2"/>
                          </a:solidFill>
                          <a:highlight>
                            <a:srgbClr val="FFFFFF"/>
                          </a:highlight>
                        </a:rPr>
                        <a:t>1.424681 * 10</a:t>
                      </a:r>
                      <a:r>
                        <a:rPr lang="en" sz="1300" baseline="30000">
                          <a:solidFill>
                            <a:schemeClr val="dk2"/>
                          </a:solidFill>
                          <a:highlight>
                            <a:srgbClr val="FFFFFF"/>
                          </a:highlight>
                        </a:rPr>
                        <a:t>7</a:t>
                      </a:r>
                      <a:endParaRPr sz="1300" baseline="30000">
                        <a:solidFill>
                          <a:schemeClr val="dk2"/>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300"/>
                        <a:t>Decision Tree Regression</a:t>
                      </a:r>
                      <a:endParaRPr sz="1300">
                        <a:solidFill>
                          <a:schemeClr val="dk2"/>
                        </a:solidFill>
                        <a:highlight>
                          <a:srgbClr val="FFFFFF"/>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101600" lvl="0" indent="0" algn="l" rtl="0">
                        <a:lnSpc>
                          <a:spcPct val="121429"/>
                        </a:lnSpc>
                        <a:spcBef>
                          <a:spcPts val="0"/>
                        </a:spcBef>
                        <a:spcAft>
                          <a:spcPts val="0"/>
                        </a:spcAft>
                        <a:buNone/>
                      </a:pPr>
                      <a:r>
                        <a:rPr lang="en" sz="1300">
                          <a:solidFill>
                            <a:schemeClr val="dk2"/>
                          </a:solidFill>
                          <a:highlight>
                            <a:srgbClr val="FFFFFF"/>
                          </a:highlight>
                        </a:rPr>
                        <a:t>1.317312 * 10</a:t>
                      </a:r>
                      <a:r>
                        <a:rPr lang="en" sz="1300" baseline="30000">
                          <a:solidFill>
                            <a:schemeClr val="dk2"/>
                          </a:solidFill>
                          <a:highlight>
                            <a:srgbClr val="FFFFFF"/>
                          </a:highlight>
                        </a:rPr>
                        <a:t>7</a:t>
                      </a:r>
                      <a:endParaRPr sz="1300" baseline="30000">
                        <a:solidFill>
                          <a:schemeClr val="dk2"/>
                        </a:solidFill>
                        <a:highlight>
                          <a:srgbClr val="FFFFFF"/>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300">
                          <a:solidFill>
                            <a:schemeClr val="dk2"/>
                          </a:solidFill>
                          <a:highlight>
                            <a:srgbClr val="FFFFFF"/>
                          </a:highlight>
                        </a:rPr>
                        <a:t>Deep Learning Model 1</a:t>
                      </a:r>
                      <a:endParaRPr sz="1300">
                        <a:solidFill>
                          <a:schemeClr val="dk2"/>
                        </a:solidFill>
                        <a:highlight>
                          <a:srgbClr val="FFFFFF"/>
                        </a:highligh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1300">
                          <a:solidFill>
                            <a:schemeClr val="dk2"/>
                          </a:solidFill>
                          <a:highlight>
                            <a:srgbClr val="FFFFFF"/>
                          </a:highlight>
                        </a:rPr>
                        <a:t>1.314346 * 10</a:t>
                      </a:r>
                      <a:r>
                        <a:rPr lang="en" sz="1300" baseline="30000">
                          <a:solidFill>
                            <a:schemeClr val="dk2"/>
                          </a:solidFill>
                          <a:highlight>
                            <a:srgbClr val="FFFFFF"/>
                          </a:highlight>
                        </a:rPr>
                        <a:t>7</a:t>
                      </a:r>
                      <a:endParaRPr sz="1300" baseline="30000">
                        <a:solidFill>
                          <a:schemeClr val="dk2"/>
                        </a:solidFill>
                        <a:highlight>
                          <a:srgbClr val="FFFFFF"/>
                        </a:highlight>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r h="381000">
                <a:tc>
                  <a:txBody>
                    <a:bodyPr/>
                    <a:lstStyle/>
                    <a:p>
                      <a:pPr marL="0" marR="101600" lvl="0" indent="0" algn="l" rtl="0">
                        <a:lnSpc>
                          <a:spcPct val="121429"/>
                        </a:lnSpc>
                        <a:spcBef>
                          <a:spcPts val="0"/>
                        </a:spcBef>
                        <a:spcAft>
                          <a:spcPts val="0"/>
                        </a:spcAft>
                        <a:buNone/>
                      </a:pPr>
                      <a:r>
                        <a:rPr lang="en" sz="1300">
                          <a:solidFill>
                            <a:schemeClr val="dk2"/>
                          </a:solidFill>
                        </a:rPr>
                        <a:t>Deep Learning Model 2</a:t>
                      </a:r>
                      <a:endParaRPr sz="1300">
                        <a:solidFill>
                          <a:schemeClr val="dk2"/>
                        </a:solidFill>
                        <a:highlight>
                          <a:srgbClr val="FFFFFF"/>
                        </a:highlight>
                      </a:endParaRPr>
                    </a:p>
                  </a:txBody>
                  <a:tcPr marL="91425" marR="91425" marT="91425" marB="91425"/>
                </a:tc>
                <a:tc>
                  <a:txBody>
                    <a:bodyPr/>
                    <a:lstStyle/>
                    <a:p>
                      <a:pPr marL="0" marR="101600" lvl="0" indent="0" algn="l" rtl="0">
                        <a:lnSpc>
                          <a:spcPct val="121429"/>
                        </a:lnSpc>
                        <a:spcBef>
                          <a:spcPts val="0"/>
                        </a:spcBef>
                        <a:spcAft>
                          <a:spcPts val="0"/>
                        </a:spcAft>
                        <a:buNone/>
                      </a:pPr>
                      <a:r>
                        <a:rPr lang="en" sz="1300">
                          <a:solidFill>
                            <a:schemeClr val="dk2"/>
                          </a:solidFill>
                        </a:rPr>
                        <a:t>1.188387 * 10</a:t>
                      </a:r>
                      <a:r>
                        <a:rPr lang="en" sz="1300" baseline="30000">
                          <a:solidFill>
                            <a:schemeClr val="dk2"/>
                          </a:solidFill>
                        </a:rPr>
                        <a:t>7</a:t>
                      </a:r>
                      <a:endParaRPr sz="1300" baseline="30000">
                        <a:solidFill>
                          <a:schemeClr val="dk2"/>
                        </a:solidFill>
                        <a:highlight>
                          <a:srgbClr val="FFFFFF"/>
                        </a:highlight>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Outline</a:t>
            </a:r>
            <a:endParaRPr/>
          </a:p>
        </p:txBody>
      </p:sp>
      <p:sp>
        <p:nvSpPr>
          <p:cNvPr id="79" name="Google Shape;7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Looking into Attribute Values</a:t>
            </a:r>
            <a:endParaRPr/>
          </a:p>
          <a:p>
            <a:pPr marL="457200" lvl="0" indent="-342900" algn="l" rtl="0">
              <a:spcBef>
                <a:spcPts val="0"/>
              </a:spcBef>
              <a:spcAft>
                <a:spcPts val="0"/>
              </a:spcAft>
              <a:buSzPts val="1800"/>
              <a:buChar char="●"/>
            </a:pPr>
            <a:r>
              <a:rPr lang="en"/>
              <a:t>Checking Correlation between Price and other Attributes</a:t>
            </a:r>
            <a:endParaRPr/>
          </a:p>
          <a:p>
            <a:pPr marL="457200" lvl="0" indent="-342900" algn="l" rtl="0">
              <a:spcBef>
                <a:spcPts val="0"/>
              </a:spcBef>
              <a:spcAft>
                <a:spcPts val="0"/>
              </a:spcAft>
              <a:buSzPts val="1800"/>
              <a:buChar char="●"/>
            </a:pPr>
            <a:r>
              <a:rPr lang="en"/>
              <a:t>Visualizing Locations of Plots</a:t>
            </a:r>
            <a:endParaRPr/>
          </a:p>
          <a:p>
            <a:pPr marL="457200" lvl="0" indent="-342900" algn="l" rtl="0">
              <a:spcBef>
                <a:spcPts val="0"/>
              </a:spcBef>
              <a:spcAft>
                <a:spcPts val="0"/>
              </a:spcAft>
              <a:buSzPts val="1800"/>
              <a:buChar char="●"/>
            </a:pPr>
            <a:r>
              <a:rPr lang="en"/>
              <a:t>Performance Comparison of various ML Models</a:t>
            </a:r>
            <a:endParaRPr/>
          </a:p>
          <a:p>
            <a:pPr marL="457200" lvl="0" indent="-342900" algn="l" rtl="0">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Words about ML Models</a:t>
            </a:r>
            <a:endParaRPr/>
          </a:p>
        </p:txBody>
      </p:sp>
      <p:sp>
        <p:nvSpPr>
          <p:cNvPr id="205" name="Google Shape;205;p32"/>
          <p:cNvSpPr txBox="1">
            <a:spLocks noGrp="1"/>
          </p:cNvSpPr>
          <p:nvPr>
            <p:ph type="body" idx="1"/>
          </p:nvPr>
        </p:nvSpPr>
        <p:spPr>
          <a:xfrm>
            <a:off x="1986725" y="1287500"/>
            <a:ext cx="6321600" cy="177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Random Forests &amp; Decision Trees performed comparable to Deep Learning models. This is because of the nature of of the dataset. </a:t>
            </a:r>
            <a:endParaRPr sz="1600"/>
          </a:p>
          <a:p>
            <a:pPr marL="457200" lvl="0" indent="-330200" algn="l" rtl="0">
              <a:spcBef>
                <a:spcPts val="1600"/>
              </a:spcBef>
              <a:spcAft>
                <a:spcPts val="1600"/>
              </a:spcAft>
              <a:buSzPts val="1600"/>
              <a:buAutoNum type="arabicPeriod"/>
            </a:pPr>
            <a:r>
              <a:rPr lang="en" sz="1600"/>
              <a:t>Deeper DL models can be used for better results along with hyper-parameter tuning. But, improvements won’t be significant without changing the dataset attributes.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211" name="Google Shape;211;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AutoNum type="arabicPeriod"/>
            </a:pPr>
            <a:r>
              <a:rPr lang="en" sz="1200"/>
              <a:t>Dataset should be validated through suggested correlation calculation approach. All the future work on this project depends on the dataset. Investing in the dataset can bring significant improvements in the results.</a:t>
            </a:r>
            <a:endParaRPr sz="1200"/>
          </a:p>
          <a:p>
            <a:pPr marL="457200" lvl="0" indent="-304800" algn="l" rtl="0">
              <a:spcBef>
                <a:spcPts val="1600"/>
              </a:spcBef>
              <a:spcAft>
                <a:spcPts val="0"/>
              </a:spcAft>
              <a:buSzPts val="1200"/>
              <a:buAutoNum type="arabicPeriod"/>
            </a:pPr>
            <a:r>
              <a:rPr lang="en" sz="1200"/>
              <a:t>Most of suggested dataset improvements are not resource-extensive. Latitude &amp; longitude of plots can be used to extract required attributes from the Google Maps. </a:t>
            </a:r>
            <a:br>
              <a:rPr lang="en" sz="1200"/>
            </a:br>
            <a:r>
              <a:rPr lang="en" sz="1200"/>
              <a:t>Cost-effective solution can be achieved through Node.js Frameworks &amp; Google Maps APIs.</a:t>
            </a:r>
            <a:endParaRPr sz="1200"/>
          </a:p>
          <a:p>
            <a:pPr marL="457200" lvl="0" indent="-304800" algn="l" rtl="0">
              <a:spcBef>
                <a:spcPts val="1600"/>
              </a:spcBef>
              <a:spcAft>
                <a:spcPts val="1600"/>
              </a:spcAft>
              <a:buSzPts val="1200"/>
              <a:buAutoNum type="arabicPeriod"/>
            </a:pPr>
            <a:r>
              <a:rPr lang="en" sz="1200"/>
              <a:t>Dataset extension process can also be automated which can be used for other datasets.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Looking into Attribute Values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Balanced Attributes</a:t>
            </a:r>
            <a:endParaRPr/>
          </a:p>
        </p:txBody>
      </p:sp>
      <p:pic>
        <p:nvPicPr>
          <p:cNvPr id="90" name="Google Shape;90;p16"/>
          <p:cNvPicPr preferRelativeResize="0"/>
          <p:nvPr/>
        </p:nvPicPr>
        <p:blipFill>
          <a:blip r:embed="rId3">
            <a:alphaModFix/>
          </a:blip>
          <a:stretch>
            <a:fillRect/>
          </a:stretch>
        </p:blipFill>
        <p:spPr>
          <a:xfrm>
            <a:off x="876400" y="1193625"/>
            <a:ext cx="3571575" cy="2677325"/>
          </a:xfrm>
          <a:prstGeom prst="rect">
            <a:avLst/>
          </a:prstGeom>
          <a:noFill/>
          <a:ln>
            <a:noFill/>
          </a:ln>
        </p:spPr>
      </p:pic>
      <p:pic>
        <p:nvPicPr>
          <p:cNvPr id="91" name="Google Shape;91;p16"/>
          <p:cNvPicPr preferRelativeResize="0"/>
          <p:nvPr/>
        </p:nvPicPr>
        <p:blipFill>
          <a:blip r:embed="rId4">
            <a:alphaModFix/>
          </a:blip>
          <a:stretch>
            <a:fillRect/>
          </a:stretch>
        </p:blipFill>
        <p:spPr>
          <a:xfrm>
            <a:off x="4692675" y="1159750"/>
            <a:ext cx="3633850" cy="2760850"/>
          </a:xfrm>
          <a:prstGeom prst="rect">
            <a:avLst/>
          </a:prstGeom>
          <a:noFill/>
          <a:ln>
            <a:noFill/>
          </a:ln>
        </p:spPr>
      </p:pic>
      <p:sp>
        <p:nvSpPr>
          <p:cNvPr id="92" name="Google Shape;92;p16"/>
          <p:cNvSpPr txBox="1"/>
          <p:nvPr/>
        </p:nvSpPr>
        <p:spPr>
          <a:xfrm>
            <a:off x="696050" y="3858250"/>
            <a:ext cx="5319000" cy="620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Lato"/>
              <a:buChar char="-"/>
            </a:pPr>
            <a:r>
              <a:rPr lang="en" sz="1300" b="1">
                <a:latin typeface="Lato"/>
                <a:ea typeface="Lato"/>
                <a:cs typeface="Lato"/>
                <a:sym typeface="Lato"/>
              </a:rPr>
              <a:t>X-axis:</a:t>
            </a:r>
            <a:r>
              <a:rPr lang="en" sz="1300">
                <a:latin typeface="Lato"/>
                <a:ea typeface="Lato"/>
                <a:cs typeface="Lato"/>
                <a:sym typeface="Lato"/>
              </a:rPr>
              <a:t>	Attribute value</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b="1">
                <a:latin typeface="Lato"/>
                <a:ea typeface="Lato"/>
                <a:cs typeface="Lato"/>
                <a:sym typeface="Lato"/>
              </a:rPr>
              <a:t>Y-axis:</a:t>
            </a:r>
            <a:r>
              <a:rPr lang="en" sz="1300">
                <a:latin typeface="Lato"/>
                <a:ea typeface="Lato"/>
                <a:cs typeface="Lato"/>
                <a:sym typeface="Lato"/>
              </a:rPr>
              <a:t>	Number of records</a:t>
            </a:r>
            <a:endParaRPr sz="1300">
              <a:latin typeface="Lato"/>
              <a:ea typeface="Lato"/>
              <a:cs typeface="Lato"/>
              <a:sym typeface="Lato"/>
            </a:endParaRPr>
          </a:p>
          <a:p>
            <a:pPr marL="457200" lvl="0" indent="-311150" algn="l" rtl="0">
              <a:spcBef>
                <a:spcPts val="0"/>
              </a:spcBef>
              <a:spcAft>
                <a:spcPts val="0"/>
              </a:spcAft>
              <a:buSzPts val="1300"/>
              <a:buFont typeface="Lato"/>
              <a:buChar char="-"/>
            </a:pPr>
            <a:r>
              <a:rPr lang="en" sz="1300">
                <a:latin typeface="Lato"/>
                <a:ea typeface="Lato"/>
                <a:cs typeface="Lato"/>
                <a:sym typeface="Lato"/>
              </a:rPr>
              <a:t>1 indicates presence and 0 indicates the absence.</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Unbalanced Attributes</a:t>
            </a:r>
            <a:endParaRPr/>
          </a:p>
        </p:txBody>
      </p:sp>
      <p:pic>
        <p:nvPicPr>
          <p:cNvPr id="98" name="Google Shape;98;p17"/>
          <p:cNvPicPr preferRelativeResize="0"/>
          <p:nvPr/>
        </p:nvPicPr>
        <p:blipFill>
          <a:blip r:embed="rId3">
            <a:alphaModFix/>
          </a:blip>
          <a:stretch>
            <a:fillRect/>
          </a:stretch>
        </p:blipFill>
        <p:spPr>
          <a:xfrm>
            <a:off x="138950" y="1483759"/>
            <a:ext cx="3085250" cy="2105216"/>
          </a:xfrm>
          <a:prstGeom prst="rect">
            <a:avLst/>
          </a:prstGeom>
          <a:noFill/>
          <a:ln>
            <a:noFill/>
          </a:ln>
        </p:spPr>
      </p:pic>
      <p:pic>
        <p:nvPicPr>
          <p:cNvPr id="99" name="Google Shape;99;p17"/>
          <p:cNvPicPr preferRelativeResize="0"/>
          <p:nvPr/>
        </p:nvPicPr>
        <p:blipFill>
          <a:blip r:embed="rId4">
            <a:alphaModFix/>
          </a:blip>
          <a:stretch>
            <a:fillRect/>
          </a:stretch>
        </p:blipFill>
        <p:spPr>
          <a:xfrm>
            <a:off x="3079875" y="1441525"/>
            <a:ext cx="3085249" cy="2189675"/>
          </a:xfrm>
          <a:prstGeom prst="rect">
            <a:avLst/>
          </a:prstGeom>
          <a:noFill/>
          <a:ln>
            <a:noFill/>
          </a:ln>
        </p:spPr>
      </p:pic>
      <p:pic>
        <p:nvPicPr>
          <p:cNvPr id="100" name="Google Shape;100;p17"/>
          <p:cNvPicPr preferRelativeResize="0"/>
          <p:nvPr/>
        </p:nvPicPr>
        <p:blipFill>
          <a:blip r:embed="rId5">
            <a:alphaModFix/>
          </a:blip>
          <a:stretch>
            <a:fillRect/>
          </a:stretch>
        </p:blipFill>
        <p:spPr>
          <a:xfrm>
            <a:off x="6043681" y="1512300"/>
            <a:ext cx="3085244" cy="2118900"/>
          </a:xfrm>
          <a:prstGeom prst="rect">
            <a:avLst/>
          </a:prstGeom>
          <a:noFill/>
          <a:ln>
            <a:noFill/>
          </a:ln>
        </p:spPr>
      </p:pic>
      <p:sp>
        <p:nvSpPr>
          <p:cNvPr id="101" name="Google Shape;101;p17"/>
          <p:cNvSpPr txBox="1"/>
          <p:nvPr/>
        </p:nvSpPr>
        <p:spPr>
          <a:xfrm>
            <a:off x="1321825" y="3729025"/>
            <a:ext cx="6362400" cy="620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These attributes contain unbalanced number of records with each class. Predictive models do not do well unbalanced class distribution.</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Useless Attributes</a:t>
            </a:r>
            <a:endParaRPr/>
          </a:p>
        </p:txBody>
      </p:sp>
      <p:pic>
        <p:nvPicPr>
          <p:cNvPr id="107" name="Google Shape;107;p18"/>
          <p:cNvPicPr preferRelativeResize="0"/>
          <p:nvPr/>
        </p:nvPicPr>
        <p:blipFill>
          <a:blip r:embed="rId3">
            <a:alphaModFix/>
          </a:blip>
          <a:stretch>
            <a:fillRect/>
          </a:stretch>
        </p:blipFill>
        <p:spPr>
          <a:xfrm>
            <a:off x="695400" y="1232200"/>
            <a:ext cx="2416275" cy="1728928"/>
          </a:xfrm>
          <a:prstGeom prst="rect">
            <a:avLst/>
          </a:prstGeom>
          <a:noFill/>
          <a:ln>
            <a:noFill/>
          </a:ln>
        </p:spPr>
      </p:pic>
      <p:pic>
        <p:nvPicPr>
          <p:cNvPr id="108" name="Google Shape;108;p18"/>
          <p:cNvPicPr preferRelativeResize="0"/>
          <p:nvPr/>
        </p:nvPicPr>
        <p:blipFill rotWithShape="1">
          <a:blip r:embed="rId4">
            <a:alphaModFix/>
          </a:blip>
          <a:srcRect r="3577"/>
          <a:stretch/>
        </p:blipFill>
        <p:spPr>
          <a:xfrm>
            <a:off x="6009700" y="1238425"/>
            <a:ext cx="2329900" cy="1650300"/>
          </a:xfrm>
          <a:prstGeom prst="rect">
            <a:avLst/>
          </a:prstGeom>
          <a:noFill/>
          <a:ln>
            <a:noFill/>
          </a:ln>
        </p:spPr>
      </p:pic>
      <p:pic>
        <p:nvPicPr>
          <p:cNvPr id="109" name="Google Shape;109;p18"/>
          <p:cNvPicPr preferRelativeResize="0"/>
          <p:nvPr/>
        </p:nvPicPr>
        <p:blipFill>
          <a:blip r:embed="rId5">
            <a:alphaModFix/>
          </a:blip>
          <a:stretch>
            <a:fillRect/>
          </a:stretch>
        </p:blipFill>
        <p:spPr>
          <a:xfrm>
            <a:off x="3428750" y="1152712"/>
            <a:ext cx="2416275" cy="1747960"/>
          </a:xfrm>
          <a:prstGeom prst="rect">
            <a:avLst/>
          </a:prstGeom>
          <a:noFill/>
          <a:ln>
            <a:noFill/>
          </a:ln>
        </p:spPr>
      </p:pic>
      <p:pic>
        <p:nvPicPr>
          <p:cNvPr id="110" name="Google Shape;110;p18"/>
          <p:cNvPicPr preferRelativeResize="0"/>
          <p:nvPr/>
        </p:nvPicPr>
        <p:blipFill>
          <a:blip r:embed="rId6">
            <a:alphaModFix/>
          </a:blip>
          <a:stretch>
            <a:fillRect/>
          </a:stretch>
        </p:blipFill>
        <p:spPr>
          <a:xfrm>
            <a:off x="3428748" y="2913862"/>
            <a:ext cx="2455977" cy="1747975"/>
          </a:xfrm>
          <a:prstGeom prst="rect">
            <a:avLst/>
          </a:prstGeom>
          <a:noFill/>
          <a:ln>
            <a:noFill/>
          </a:ln>
        </p:spPr>
      </p:pic>
      <p:pic>
        <p:nvPicPr>
          <p:cNvPr id="111" name="Google Shape;111;p18"/>
          <p:cNvPicPr preferRelativeResize="0"/>
          <p:nvPr/>
        </p:nvPicPr>
        <p:blipFill>
          <a:blip r:embed="rId7">
            <a:alphaModFix/>
          </a:blip>
          <a:stretch>
            <a:fillRect/>
          </a:stretch>
        </p:blipFill>
        <p:spPr>
          <a:xfrm>
            <a:off x="695400" y="2917400"/>
            <a:ext cx="2416275" cy="1740900"/>
          </a:xfrm>
          <a:prstGeom prst="rect">
            <a:avLst/>
          </a:prstGeom>
          <a:noFill/>
          <a:ln>
            <a:noFill/>
          </a:ln>
        </p:spPr>
      </p:pic>
      <p:sp>
        <p:nvSpPr>
          <p:cNvPr id="112" name="Google Shape;112;p18"/>
          <p:cNvSpPr txBox="1"/>
          <p:nvPr/>
        </p:nvSpPr>
        <p:spPr>
          <a:xfrm>
            <a:off x="5950325" y="3020325"/>
            <a:ext cx="2814000" cy="620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Dataset does not have records with absence of these places. So, these are of no use to predictive models.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719300" y="575950"/>
            <a:ext cx="80028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Deductions from Attribute Value Histograms</a:t>
            </a:r>
            <a:endParaRPr sz="2900"/>
          </a:p>
        </p:txBody>
      </p:sp>
      <p:sp>
        <p:nvSpPr>
          <p:cNvPr id="118" name="Google Shape;118;p19"/>
          <p:cNvSpPr txBox="1">
            <a:spLocks noGrp="1"/>
          </p:cNvSpPr>
          <p:nvPr>
            <p:ph type="body" idx="1"/>
          </p:nvPr>
        </p:nvSpPr>
        <p:spPr>
          <a:xfrm>
            <a:off x="307593" y="1341218"/>
            <a:ext cx="8052900" cy="3002400"/>
          </a:xfrm>
          <a:prstGeom prst="rect">
            <a:avLst/>
          </a:prstGeom>
        </p:spPr>
        <p:txBody>
          <a:bodyPr spcFirstLastPara="1" wrap="square" lIns="91425" tIns="91425" rIns="91425" bIns="91425" anchor="t" anchorCtr="0">
            <a:noAutofit/>
          </a:bodyPr>
          <a:lstStyle/>
          <a:p>
            <a:pPr marL="457200" lvl="0" indent="-295275" algn="l" rtl="0">
              <a:spcBef>
                <a:spcPts val="1100"/>
              </a:spcBef>
              <a:spcAft>
                <a:spcPts val="0"/>
              </a:spcAft>
              <a:buSzPts val="1050"/>
              <a:buFont typeface="Arial"/>
              <a:buChar char="●"/>
            </a:pPr>
            <a:r>
              <a:rPr lang="en" sz="1050" b="1" dirty="0">
                <a:highlight>
                  <a:srgbClr val="FFFFFF"/>
                </a:highlight>
                <a:latin typeface="Arial"/>
                <a:ea typeface="Arial"/>
                <a:cs typeface="Arial"/>
                <a:sym typeface="Arial"/>
              </a:rPr>
              <a:t>Most of variables are not continuous</a:t>
            </a:r>
            <a:r>
              <a:rPr lang="en" sz="1050" dirty="0">
                <a:highlight>
                  <a:srgbClr val="FFFFFF"/>
                </a:highlight>
                <a:latin typeface="Arial"/>
                <a:ea typeface="Arial"/>
                <a:cs typeface="Arial"/>
                <a:sym typeface="Arial"/>
              </a:rPr>
              <a:t>. Firstly, binary variables are not suitable for predicting a continuous variable: price. Secondly, certain binary variables do not differentiate the magnitude of certain attributes (i-e: distance to bank). </a:t>
            </a:r>
            <a:br>
              <a:rPr lang="en" sz="1050" dirty="0">
                <a:highlight>
                  <a:srgbClr val="FFFFFF"/>
                </a:highlight>
                <a:latin typeface="Arial"/>
                <a:ea typeface="Arial"/>
                <a:cs typeface="Arial"/>
                <a:sym typeface="Arial"/>
              </a:rPr>
            </a:br>
            <a:r>
              <a:rPr lang="en" sz="1050" dirty="0">
                <a:highlight>
                  <a:srgbClr val="FFFFFF"/>
                </a:highlight>
                <a:latin typeface="Arial"/>
                <a:ea typeface="Arial"/>
                <a:cs typeface="Arial"/>
                <a:sym typeface="Arial"/>
              </a:rPr>
              <a:t>So, binary attributes must be replaced with suitable continuous attributes. For example, </a:t>
            </a:r>
            <a:r>
              <a:rPr lang="en" sz="1050" b="1" dirty="0">
                <a:highlight>
                  <a:srgbClr val="FFFFFF"/>
                </a:highlight>
                <a:latin typeface="Arial"/>
                <a:ea typeface="Arial"/>
                <a:cs typeface="Arial"/>
                <a:sym typeface="Arial"/>
              </a:rPr>
              <a:t>distance to bank, restaurant, school and other places can be added to the dataset. </a:t>
            </a:r>
            <a:endParaRPr sz="1050" dirty="0">
              <a:highlight>
                <a:srgbClr val="FFFFFF"/>
              </a:highlight>
              <a:latin typeface="Arial"/>
              <a:ea typeface="Arial"/>
              <a:cs typeface="Arial"/>
              <a:sym typeface="Arial"/>
            </a:endParaRPr>
          </a:p>
          <a:p>
            <a:pPr marL="457200" lvl="0" indent="-295275" algn="l" rtl="0">
              <a:spcBef>
                <a:spcPts val="0"/>
              </a:spcBef>
              <a:spcAft>
                <a:spcPts val="0"/>
              </a:spcAft>
              <a:buSzPts val="1050"/>
              <a:buFont typeface="Arial"/>
              <a:buChar char="●"/>
            </a:pPr>
            <a:r>
              <a:rPr lang="en" sz="1050" dirty="0">
                <a:highlight>
                  <a:srgbClr val="FFFFFF"/>
                </a:highlight>
                <a:latin typeface="Arial"/>
                <a:ea typeface="Arial"/>
                <a:cs typeface="Arial"/>
                <a:sym typeface="Arial"/>
              </a:rPr>
              <a:t>Secondly, added distances attributes (or other similar attributes) can be converted into the categories (a certain range of the distances) for stratified sampling. Stratified sampling arranges all the dataset into categories. Then, we can choose equal number of samples from each category. </a:t>
            </a:r>
            <a:r>
              <a:rPr lang="en" sz="1050" b="1" dirty="0">
                <a:highlight>
                  <a:srgbClr val="FFFFFF"/>
                </a:highlight>
                <a:latin typeface="Arial"/>
                <a:ea typeface="Arial"/>
                <a:cs typeface="Arial"/>
                <a:sym typeface="Arial"/>
              </a:rPr>
              <a:t>This technique will minimize the sampling bias. Purely random sampling produces the skewed results.</a:t>
            </a:r>
            <a:endParaRPr sz="1050" b="1" dirty="0">
              <a:highlight>
                <a:srgbClr val="FFFFFF"/>
              </a:highlight>
              <a:latin typeface="Arial"/>
              <a:ea typeface="Arial"/>
              <a:cs typeface="Arial"/>
              <a:sym typeface="Arial"/>
            </a:endParaRPr>
          </a:p>
          <a:p>
            <a:pPr marL="457200" lvl="0" indent="-295275" algn="l" rtl="0">
              <a:spcBef>
                <a:spcPts val="0"/>
              </a:spcBef>
              <a:spcAft>
                <a:spcPts val="0"/>
              </a:spcAft>
              <a:buSzPts val="1050"/>
              <a:buFont typeface="Arial"/>
              <a:buChar char="●"/>
            </a:pPr>
            <a:r>
              <a:rPr lang="en" sz="1050" b="1" dirty="0">
                <a:highlight>
                  <a:srgbClr val="FFFFFF"/>
                </a:highlight>
                <a:latin typeface="Arial"/>
                <a:ea typeface="Arial"/>
                <a:cs typeface="Arial"/>
                <a:sym typeface="Arial"/>
              </a:rPr>
              <a:t>Useless Attributes</a:t>
            </a:r>
            <a:r>
              <a:rPr lang="en" sz="1050" dirty="0">
                <a:highlight>
                  <a:srgbClr val="FFFFFF"/>
                </a:highlight>
                <a:latin typeface="Arial"/>
                <a:ea typeface="Arial"/>
                <a:cs typeface="Arial"/>
                <a:sym typeface="Arial"/>
              </a:rPr>
              <a:t>: </a:t>
            </a:r>
            <a:r>
              <a:rPr lang="en" sz="1050" i="1" dirty="0">
                <a:highlight>
                  <a:srgbClr val="FFFFFF"/>
                </a:highlight>
                <a:latin typeface="Arial"/>
                <a:ea typeface="Arial"/>
                <a:cs typeface="Arial"/>
                <a:sym typeface="Arial"/>
              </a:rPr>
              <a:t>Cemetery, hospital, restaurant, school and supermarket</a:t>
            </a:r>
            <a:r>
              <a:rPr lang="en" sz="1050" dirty="0">
                <a:highlight>
                  <a:srgbClr val="FFFFFF"/>
                </a:highlight>
                <a:latin typeface="Arial"/>
                <a:ea typeface="Arial"/>
                <a:cs typeface="Arial"/>
                <a:sym typeface="Arial"/>
              </a:rPr>
              <a:t> are present in almost all the records. So, these will not be helpful in predictive models.</a:t>
            </a:r>
            <a:br>
              <a:rPr lang="en" sz="1050" dirty="0">
                <a:highlight>
                  <a:srgbClr val="FFFFFF"/>
                </a:highlight>
                <a:latin typeface="Arial"/>
                <a:ea typeface="Arial"/>
                <a:cs typeface="Arial"/>
                <a:sym typeface="Arial"/>
              </a:rPr>
            </a:br>
            <a:r>
              <a:rPr lang="en" sz="1050" dirty="0">
                <a:highlight>
                  <a:srgbClr val="FFFFFF"/>
                </a:highlight>
                <a:latin typeface="Arial"/>
                <a:ea typeface="Arial"/>
                <a:cs typeface="Arial"/>
                <a:sym typeface="Arial"/>
              </a:rPr>
              <a:t>To balance the dataset, records with absence of these places should be added in the dataset. Moreover, replacing current values (1 or 0) with distances can help in better use of current dataset.</a:t>
            </a:r>
            <a:endParaRPr sz="1050" dirty="0">
              <a:highlight>
                <a:srgbClr val="FFFFFF"/>
              </a:highlight>
              <a:latin typeface="Arial"/>
              <a:ea typeface="Arial"/>
              <a:cs typeface="Arial"/>
              <a:sym typeface="Arial"/>
            </a:endParaRPr>
          </a:p>
          <a:p>
            <a:pPr marL="457200" lvl="0" indent="-295275" algn="l" rtl="0">
              <a:spcBef>
                <a:spcPts val="0"/>
              </a:spcBef>
              <a:spcAft>
                <a:spcPts val="0"/>
              </a:spcAft>
              <a:buSzPts val="1050"/>
              <a:buFont typeface="Arial"/>
              <a:buChar char="●"/>
            </a:pPr>
            <a:r>
              <a:rPr lang="en" sz="1050" b="1" dirty="0">
                <a:highlight>
                  <a:srgbClr val="FFFFFF"/>
                </a:highlight>
                <a:latin typeface="Arial"/>
                <a:ea typeface="Arial"/>
                <a:cs typeface="Arial"/>
                <a:sym typeface="Arial"/>
              </a:rPr>
              <a:t>Remaining potential attributes</a:t>
            </a:r>
            <a:r>
              <a:rPr lang="en" sz="1050" dirty="0">
                <a:highlight>
                  <a:srgbClr val="FFFFFF"/>
                </a:highlight>
                <a:latin typeface="Arial"/>
                <a:ea typeface="Arial"/>
                <a:cs typeface="Arial"/>
                <a:sym typeface="Arial"/>
              </a:rPr>
              <a:t>: </a:t>
            </a:r>
            <a:r>
              <a:rPr lang="en" sz="1050" i="1" dirty="0">
                <a:highlight>
                  <a:srgbClr val="FFFFFF"/>
                </a:highlight>
                <a:latin typeface="Arial"/>
                <a:ea typeface="Arial"/>
                <a:cs typeface="Arial"/>
                <a:sym typeface="Arial"/>
              </a:rPr>
              <a:t>Area, bank, bus, mosque, department_store and park</a:t>
            </a:r>
            <a:r>
              <a:rPr lang="en" sz="1050" dirty="0">
                <a:highlight>
                  <a:srgbClr val="FFFFFF"/>
                </a:highlight>
                <a:latin typeface="Arial"/>
                <a:ea typeface="Arial"/>
                <a:cs typeface="Arial"/>
                <a:sym typeface="Arial"/>
              </a:rPr>
              <a:t> may prove helpful in predictive models. But, dataset needs more attributes for better results.</a:t>
            </a:r>
            <a:endParaRPr sz="1050" dirty="0">
              <a:highlight>
                <a:srgbClr val="FFFFFF"/>
              </a:highlight>
              <a:latin typeface="Arial"/>
              <a:ea typeface="Arial"/>
              <a:cs typeface="Arial"/>
              <a:sym typeface="Arial"/>
            </a:endParaRPr>
          </a:p>
          <a:p>
            <a:pPr marL="0" lvl="0" indent="0" algn="l" rtl="0">
              <a:spcBef>
                <a:spcPts val="7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Correlation between Price &amp; Other Attributes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Correlation Matrix Plot</a:t>
            </a:r>
            <a:endParaRPr/>
          </a:p>
        </p:txBody>
      </p:sp>
      <p:pic>
        <p:nvPicPr>
          <p:cNvPr id="129" name="Google Shape;129;p21"/>
          <p:cNvPicPr preferRelativeResize="0"/>
          <p:nvPr/>
        </p:nvPicPr>
        <p:blipFill>
          <a:blip r:embed="rId3">
            <a:alphaModFix/>
          </a:blip>
          <a:stretch>
            <a:fillRect/>
          </a:stretch>
        </p:blipFill>
        <p:spPr>
          <a:xfrm>
            <a:off x="2264225" y="1058950"/>
            <a:ext cx="4528914" cy="3627349"/>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On-screen Show (16:9)</PresentationFormat>
  <Paragraphs>119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Lato</vt:lpstr>
      <vt:lpstr>Arial</vt:lpstr>
      <vt:lpstr>Courier New</vt:lpstr>
      <vt:lpstr>Swiss</vt:lpstr>
      <vt:lpstr>Plot Price Prediction Dataset Visualization &amp; Analysis</vt:lpstr>
      <vt:lpstr>Outline</vt:lpstr>
      <vt:lpstr>Looking into Attribute Values</vt:lpstr>
      <vt:lpstr>Balanced Attributes</vt:lpstr>
      <vt:lpstr>Unbalanced Attributes</vt:lpstr>
      <vt:lpstr>Useless Attributes</vt:lpstr>
      <vt:lpstr>Deductions from Attribute Value Histograms</vt:lpstr>
      <vt:lpstr>Correlation between Price &amp; Other Attributes</vt:lpstr>
      <vt:lpstr>Correlation Matrix Plot</vt:lpstr>
      <vt:lpstr>Correlation Matrix</vt:lpstr>
      <vt:lpstr>Ordered Correlations with Price</vt:lpstr>
      <vt:lpstr>Correlations with Price</vt:lpstr>
      <vt:lpstr>Deductions from Correlations</vt:lpstr>
      <vt:lpstr>Visualizing Locations of Plots</vt:lpstr>
      <vt:lpstr>Price &amp; Area</vt:lpstr>
      <vt:lpstr>Locations of Plots</vt:lpstr>
      <vt:lpstr>Implications of Location Scatter Plots</vt:lpstr>
      <vt:lpstr>Results on Various ML Models</vt:lpstr>
      <vt:lpstr>Comparison of ML Models</vt:lpstr>
      <vt:lpstr>Words about ML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 Price Prediction Dataset Visualization &amp; Analysis</dc:title>
  <cp:lastModifiedBy>hasnain naeem</cp:lastModifiedBy>
  <cp:revision>1</cp:revision>
  <dcterms:modified xsi:type="dcterms:W3CDTF">2020-01-03T10:30:19Z</dcterms:modified>
</cp:coreProperties>
</file>