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582" r:id="rId5"/>
    <p:sldId id="583" r:id="rId6"/>
    <p:sldId id="308" r:id="rId7"/>
    <p:sldId id="309" r:id="rId8"/>
    <p:sldId id="310" r:id="rId9"/>
    <p:sldId id="311" r:id="rId10"/>
    <p:sldId id="312" r:id="rId11"/>
    <p:sldId id="313" r:id="rId12"/>
    <p:sldId id="314" r:id="rId13"/>
    <p:sldId id="315" r:id="rId14"/>
    <p:sldId id="316" r:id="rId15"/>
    <p:sldId id="317" r:id="rId16"/>
    <p:sldId id="318" r:id="rId17"/>
    <p:sldId id="319" r:id="rId18"/>
    <p:sldId id="259" r:id="rId19"/>
    <p:sldId id="584" r:id="rId20"/>
    <p:sldId id="589" r:id="rId21"/>
    <p:sldId id="590" r:id="rId22"/>
    <p:sldId id="591" r:id="rId23"/>
    <p:sldId id="592" r:id="rId24"/>
    <p:sldId id="593" r:id="rId25"/>
    <p:sldId id="594" r:id="rId26"/>
    <p:sldId id="595" r:id="rId27"/>
    <p:sldId id="585" r:id="rId28"/>
    <p:sldId id="586" r:id="rId29"/>
    <p:sldId id="596" r:id="rId30"/>
    <p:sldId id="597" r:id="rId31"/>
    <p:sldId id="5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554" autoAdjust="0"/>
  </p:normalViewPr>
  <p:slideViewPr>
    <p:cSldViewPr snapToGrid="0">
      <p:cViewPr varScale="1">
        <p:scale>
          <a:sx n="83" d="100"/>
          <a:sy n="83" d="100"/>
        </p:scale>
        <p:origin x="16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E5CFA8-3B21-4E08-825D-51ADBBFB74D7}"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CEC82CCB-AA82-4FA9-9BEB-699E408E6858}">
      <dgm:prSet phldrT="[Text]"/>
      <dgm:spPr/>
      <dgm:t>
        <a:bodyPr/>
        <a:lstStyle/>
        <a:p>
          <a:r>
            <a:rPr lang="en-US" b="1" dirty="0">
              <a:solidFill>
                <a:schemeClr val="tx1"/>
              </a:solidFill>
            </a:rPr>
            <a:t>Developing and publishing of policies, standards, procedures, and guidelines.</a:t>
          </a:r>
        </a:p>
      </dgm:t>
    </dgm:pt>
    <dgm:pt modelId="{301409B0-5B03-4BFA-8F45-C300B2C5B854}" type="parTrans" cxnId="{B73981E8-3817-4CF8-908A-6146358910CF}">
      <dgm:prSet/>
      <dgm:spPr/>
      <dgm:t>
        <a:bodyPr/>
        <a:lstStyle/>
        <a:p>
          <a:endParaRPr lang="en-US"/>
        </a:p>
      </dgm:t>
    </dgm:pt>
    <dgm:pt modelId="{C136C182-B131-4076-ADEF-94162B49E5E0}" type="sibTrans" cxnId="{B73981E8-3817-4CF8-908A-6146358910CF}">
      <dgm:prSet/>
      <dgm:spPr/>
      <dgm:t>
        <a:bodyPr/>
        <a:lstStyle/>
        <a:p>
          <a:endParaRPr lang="en-US"/>
        </a:p>
      </dgm:t>
    </dgm:pt>
    <dgm:pt modelId="{67CEBCE8-2C71-4436-A14F-F8E4BF9169AE}">
      <dgm:prSet/>
      <dgm:spPr/>
      <dgm:t>
        <a:bodyPr/>
        <a:lstStyle/>
        <a:p>
          <a:r>
            <a:rPr lang="en-US" b="1">
              <a:solidFill>
                <a:schemeClr val="tx1"/>
              </a:solidFill>
            </a:rPr>
            <a:t>Screening of personnel.</a:t>
          </a:r>
          <a:endParaRPr lang="en-US" b="1" dirty="0">
            <a:solidFill>
              <a:schemeClr val="tx1"/>
            </a:solidFill>
          </a:endParaRPr>
        </a:p>
      </dgm:t>
    </dgm:pt>
    <dgm:pt modelId="{FEB0611E-9FA1-4B27-A2B9-0CB389B9353D}" type="parTrans" cxnId="{114D8AB0-43F6-432E-8222-2AF87CA8E37A}">
      <dgm:prSet/>
      <dgm:spPr/>
      <dgm:t>
        <a:bodyPr/>
        <a:lstStyle/>
        <a:p>
          <a:endParaRPr lang="en-US"/>
        </a:p>
      </dgm:t>
    </dgm:pt>
    <dgm:pt modelId="{8165F5F8-107C-40C4-B94E-48B2D815B844}" type="sibTrans" cxnId="{114D8AB0-43F6-432E-8222-2AF87CA8E37A}">
      <dgm:prSet/>
      <dgm:spPr/>
      <dgm:t>
        <a:bodyPr/>
        <a:lstStyle/>
        <a:p>
          <a:endParaRPr lang="en-US"/>
        </a:p>
      </dgm:t>
    </dgm:pt>
    <dgm:pt modelId="{03E3C57A-F63C-4163-8938-270A6ADC5F04}">
      <dgm:prSet/>
      <dgm:spPr/>
      <dgm:t>
        <a:bodyPr/>
        <a:lstStyle/>
        <a:p>
          <a:r>
            <a:rPr lang="en-US" b="1" dirty="0">
              <a:solidFill>
                <a:schemeClr val="tx1"/>
              </a:solidFill>
            </a:rPr>
            <a:t>Conducting security-awareness training, and</a:t>
          </a:r>
        </a:p>
      </dgm:t>
    </dgm:pt>
    <dgm:pt modelId="{1407C367-B7E6-462A-B2FC-B47B00CCB34A}" type="parTrans" cxnId="{874E9FD3-6FF7-4B76-9F4C-F031C54908A2}">
      <dgm:prSet/>
      <dgm:spPr/>
      <dgm:t>
        <a:bodyPr/>
        <a:lstStyle/>
        <a:p>
          <a:endParaRPr lang="en-US"/>
        </a:p>
      </dgm:t>
    </dgm:pt>
    <dgm:pt modelId="{43196D5F-7FA3-4120-9E80-32332D9B8DB5}" type="sibTrans" cxnId="{874E9FD3-6FF7-4B76-9F4C-F031C54908A2}">
      <dgm:prSet/>
      <dgm:spPr/>
      <dgm:t>
        <a:bodyPr/>
        <a:lstStyle/>
        <a:p>
          <a:endParaRPr lang="en-US"/>
        </a:p>
      </dgm:t>
    </dgm:pt>
    <dgm:pt modelId="{CA2085AC-36CF-4A39-AFB9-3F41609060D8}">
      <dgm:prSet/>
      <dgm:spPr/>
      <dgm:t>
        <a:bodyPr/>
        <a:lstStyle/>
        <a:p>
          <a:r>
            <a:rPr lang="en-US" b="1">
              <a:solidFill>
                <a:schemeClr val="tx1"/>
              </a:solidFill>
            </a:rPr>
            <a:t>Implementing change control procedures.</a:t>
          </a:r>
          <a:endParaRPr lang="en-US" b="1" dirty="0">
            <a:solidFill>
              <a:schemeClr val="tx1"/>
            </a:solidFill>
          </a:endParaRPr>
        </a:p>
      </dgm:t>
    </dgm:pt>
    <dgm:pt modelId="{5EA0C1E2-2EBD-45CA-BDCD-0858C63006EE}" type="parTrans" cxnId="{F17A2A53-BFC1-4128-BB6B-9B84BF54D475}">
      <dgm:prSet/>
      <dgm:spPr/>
      <dgm:t>
        <a:bodyPr/>
        <a:lstStyle/>
        <a:p>
          <a:endParaRPr lang="en-US"/>
        </a:p>
      </dgm:t>
    </dgm:pt>
    <dgm:pt modelId="{DFACE9A5-2262-4AAE-99FB-D21008BB23A3}" type="sibTrans" cxnId="{F17A2A53-BFC1-4128-BB6B-9B84BF54D475}">
      <dgm:prSet/>
      <dgm:spPr/>
      <dgm:t>
        <a:bodyPr/>
        <a:lstStyle/>
        <a:p>
          <a:endParaRPr lang="en-US"/>
        </a:p>
      </dgm:t>
    </dgm:pt>
    <dgm:pt modelId="{55166D8D-21FC-47C0-982D-8DB427A1771B}" type="pres">
      <dgm:prSet presAssocID="{8AE5CFA8-3B21-4E08-825D-51ADBBFB74D7}" presName="diagram" presStyleCnt="0">
        <dgm:presLayoutVars>
          <dgm:dir/>
          <dgm:resizeHandles val="exact"/>
        </dgm:presLayoutVars>
      </dgm:prSet>
      <dgm:spPr/>
    </dgm:pt>
    <dgm:pt modelId="{A8F014B4-CF25-4207-830A-590C94CA31A3}" type="pres">
      <dgm:prSet presAssocID="{CEC82CCB-AA82-4FA9-9BEB-699E408E6858}" presName="node" presStyleLbl="node1" presStyleIdx="0" presStyleCnt="4">
        <dgm:presLayoutVars>
          <dgm:bulletEnabled val="1"/>
        </dgm:presLayoutVars>
      </dgm:prSet>
      <dgm:spPr/>
    </dgm:pt>
    <dgm:pt modelId="{8D64840B-6E57-438B-97E2-EBDCBD9E34E1}" type="pres">
      <dgm:prSet presAssocID="{C136C182-B131-4076-ADEF-94162B49E5E0}" presName="sibTrans" presStyleCnt="0"/>
      <dgm:spPr/>
    </dgm:pt>
    <dgm:pt modelId="{2C92DCDB-8EB7-44D2-92D2-A603BF9B8777}" type="pres">
      <dgm:prSet presAssocID="{67CEBCE8-2C71-4436-A14F-F8E4BF9169AE}" presName="node" presStyleLbl="node1" presStyleIdx="1" presStyleCnt="4">
        <dgm:presLayoutVars>
          <dgm:bulletEnabled val="1"/>
        </dgm:presLayoutVars>
      </dgm:prSet>
      <dgm:spPr/>
    </dgm:pt>
    <dgm:pt modelId="{7453E571-EFA5-4E7A-87E8-5DB08493702E}" type="pres">
      <dgm:prSet presAssocID="{8165F5F8-107C-40C4-B94E-48B2D815B844}" presName="sibTrans" presStyleCnt="0"/>
      <dgm:spPr/>
    </dgm:pt>
    <dgm:pt modelId="{F9D5E687-9FE0-4C22-A062-7A7FC3EFBB76}" type="pres">
      <dgm:prSet presAssocID="{03E3C57A-F63C-4163-8938-270A6ADC5F04}" presName="node" presStyleLbl="node1" presStyleIdx="2" presStyleCnt="4">
        <dgm:presLayoutVars>
          <dgm:bulletEnabled val="1"/>
        </dgm:presLayoutVars>
      </dgm:prSet>
      <dgm:spPr/>
    </dgm:pt>
    <dgm:pt modelId="{47A26A49-17E1-4327-896A-D07E7FBB818B}" type="pres">
      <dgm:prSet presAssocID="{43196D5F-7FA3-4120-9E80-32332D9B8DB5}" presName="sibTrans" presStyleCnt="0"/>
      <dgm:spPr/>
    </dgm:pt>
    <dgm:pt modelId="{BD6FA100-7186-4D4E-B36C-4E7E37E2F846}" type="pres">
      <dgm:prSet presAssocID="{CA2085AC-36CF-4A39-AFB9-3F41609060D8}" presName="node" presStyleLbl="node1" presStyleIdx="3" presStyleCnt="4">
        <dgm:presLayoutVars>
          <dgm:bulletEnabled val="1"/>
        </dgm:presLayoutVars>
      </dgm:prSet>
      <dgm:spPr/>
    </dgm:pt>
  </dgm:ptLst>
  <dgm:cxnLst>
    <dgm:cxn modelId="{2F2F5924-1F88-45F8-A114-1D50E1B0428D}" type="presOf" srcId="{8AE5CFA8-3B21-4E08-825D-51ADBBFB74D7}" destId="{55166D8D-21FC-47C0-982D-8DB427A1771B}" srcOrd="0" destOrd="0" presId="urn:microsoft.com/office/officeart/2005/8/layout/default"/>
    <dgm:cxn modelId="{9B40436C-9D69-4D0A-95F1-645BED6377A4}" type="presOf" srcId="{03E3C57A-F63C-4163-8938-270A6ADC5F04}" destId="{F9D5E687-9FE0-4C22-A062-7A7FC3EFBB76}" srcOrd="0" destOrd="0" presId="urn:microsoft.com/office/officeart/2005/8/layout/default"/>
    <dgm:cxn modelId="{F17A2A53-BFC1-4128-BB6B-9B84BF54D475}" srcId="{8AE5CFA8-3B21-4E08-825D-51ADBBFB74D7}" destId="{CA2085AC-36CF-4A39-AFB9-3F41609060D8}" srcOrd="3" destOrd="0" parTransId="{5EA0C1E2-2EBD-45CA-BDCD-0858C63006EE}" sibTransId="{DFACE9A5-2262-4AAE-99FB-D21008BB23A3}"/>
    <dgm:cxn modelId="{FAD21377-61C5-41ED-BCAF-B346FB64FC32}" type="presOf" srcId="{CA2085AC-36CF-4A39-AFB9-3F41609060D8}" destId="{BD6FA100-7186-4D4E-B36C-4E7E37E2F846}" srcOrd="0" destOrd="0" presId="urn:microsoft.com/office/officeart/2005/8/layout/default"/>
    <dgm:cxn modelId="{114D8AB0-43F6-432E-8222-2AF87CA8E37A}" srcId="{8AE5CFA8-3B21-4E08-825D-51ADBBFB74D7}" destId="{67CEBCE8-2C71-4436-A14F-F8E4BF9169AE}" srcOrd="1" destOrd="0" parTransId="{FEB0611E-9FA1-4B27-A2B9-0CB389B9353D}" sibTransId="{8165F5F8-107C-40C4-B94E-48B2D815B844}"/>
    <dgm:cxn modelId="{968ACDC9-5251-4825-8988-A7D3A586F94C}" type="presOf" srcId="{67CEBCE8-2C71-4436-A14F-F8E4BF9169AE}" destId="{2C92DCDB-8EB7-44D2-92D2-A603BF9B8777}" srcOrd="0" destOrd="0" presId="urn:microsoft.com/office/officeart/2005/8/layout/default"/>
    <dgm:cxn modelId="{874E9FD3-6FF7-4B76-9F4C-F031C54908A2}" srcId="{8AE5CFA8-3B21-4E08-825D-51ADBBFB74D7}" destId="{03E3C57A-F63C-4163-8938-270A6ADC5F04}" srcOrd="2" destOrd="0" parTransId="{1407C367-B7E6-462A-B2FC-B47B00CCB34A}" sibTransId="{43196D5F-7FA3-4120-9E80-32332D9B8DB5}"/>
    <dgm:cxn modelId="{18B258DB-9B16-4278-90D1-161ED37E7989}" type="presOf" srcId="{CEC82CCB-AA82-4FA9-9BEB-699E408E6858}" destId="{A8F014B4-CF25-4207-830A-590C94CA31A3}" srcOrd="0" destOrd="0" presId="urn:microsoft.com/office/officeart/2005/8/layout/default"/>
    <dgm:cxn modelId="{B73981E8-3817-4CF8-908A-6146358910CF}" srcId="{8AE5CFA8-3B21-4E08-825D-51ADBBFB74D7}" destId="{CEC82CCB-AA82-4FA9-9BEB-699E408E6858}" srcOrd="0" destOrd="0" parTransId="{301409B0-5B03-4BFA-8F45-C300B2C5B854}" sibTransId="{C136C182-B131-4076-ADEF-94162B49E5E0}"/>
    <dgm:cxn modelId="{19B27F4B-7637-4FA9-A678-510A63BFD2F7}" type="presParOf" srcId="{55166D8D-21FC-47C0-982D-8DB427A1771B}" destId="{A8F014B4-CF25-4207-830A-590C94CA31A3}" srcOrd="0" destOrd="0" presId="urn:microsoft.com/office/officeart/2005/8/layout/default"/>
    <dgm:cxn modelId="{281ACBF0-CF98-47AB-9589-97B15CE80047}" type="presParOf" srcId="{55166D8D-21FC-47C0-982D-8DB427A1771B}" destId="{8D64840B-6E57-438B-97E2-EBDCBD9E34E1}" srcOrd="1" destOrd="0" presId="urn:microsoft.com/office/officeart/2005/8/layout/default"/>
    <dgm:cxn modelId="{1DF2FBE7-07AA-4BF3-A8C4-AADE47EED225}" type="presParOf" srcId="{55166D8D-21FC-47C0-982D-8DB427A1771B}" destId="{2C92DCDB-8EB7-44D2-92D2-A603BF9B8777}" srcOrd="2" destOrd="0" presId="urn:microsoft.com/office/officeart/2005/8/layout/default"/>
    <dgm:cxn modelId="{2C564B13-8BF9-4958-BE4E-669FED34C24A}" type="presParOf" srcId="{55166D8D-21FC-47C0-982D-8DB427A1771B}" destId="{7453E571-EFA5-4E7A-87E8-5DB08493702E}" srcOrd="3" destOrd="0" presId="urn:microsoft.com/office/officeart/2005/8/layout/default"/>
    <dgm:cxn modelId="{FF2D22F4-C931-4A05-B51D-FBF6DD1D9A3C}" type="presParOf" srcId="{55166D8D-21FC-47C0-982D-8DB427A1771B}" destId="{F9D5E687-9FE0-4C22-A062-7A7FC3EFBB76}" srcOrd="4" destOrd="0" presId="urn:microsoft.com/office/officeart/2005/8/layout/default"/>
    <dgm:cxn modelId="{B3F34739-A998-4343-A0D1-BC520E99042E}" type="presParOf" srcId="{55166D8D-21FC-47C0-982D-8DB427A1771B}" destId="{47A26A49-17E1-4327-896A-D07E7FBB818B}" srcOrd="5" destOrd="0" presId="urn:microsoft.com/office/officeart/2005/8/layout/default"/>
    <dgm:cxn modelId="{5E53A5DB-33C0-44F4-AEC4-386C7D4CF6E9}" type="presParOf" srcId="{55166D8D-21FC-47C0-982D-8DB427A1771B}" destId="{BD6FA100-7186-4D4E-B36C-4E7E37E2F846}"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9E4E3F-D0A9-432C-88D0-4C3108602486}"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77D15B18-4C09-4BDD-899F-3FFD0B587FE7}">
      <dgm:prSet phldrT="[Text]"/>
      <dgm:spPr/>
      <dgm:t>
        <a:bodyPr/>
        <a:lstStyle/>
        <a:p>
          <a:r>
            <a:rPr lang="en-US" dirty="0">
              <a:solidFill>
                <a:schemeClr val="accent3">
                  <a:lumMod val="25000"/>
                </a:schemeClr>
              </a:solidFill>
            </a:rPr>
            <a:t>Implementing and maintaining access control mechanisms.</a:t>
          </a:r>
        </a:p>
      </dgm:t>
    </dgm:pt>
    <dgm:pt modelId="{CC67ECCB-28B0-46AE-97C6-1A0D0878A6B3}" type="parTrans" cxnId="{CC697BAD-CCBF-486D-AFAC-32453EB4105D}">
      <dgm:prSet/>
      <dgm:spPr/>
      <dgm:t>
        <a:bodyPr/>
        <a:lstStyle/>
        <a:p>
          <a:endParaRPr lang="en-US"/>
        </a:p>
      </dgm:t>
    </dgm:pt>
    <dgm:pt modelId="{F7D95867-732C-4533-AF94-ADB083E79F2A}" type="sibTrans" cxnId="{CC697BAD-CCBF-486D-AFAC-32453EB4105D}">
      <dgm:prSet/>
      <dgm:spPr/>
      <dgm:t>
        <a:bodyPr/>
        <a:lstStyle/>
        <a:p>
          <a:endParaRPr lang="en-US"/>
        </a:p>
      </dgm:t>
    </dgm:pt>
    <dgm:pt modelId="{987805AA-6055-4934-8C7B-2AC0A50A60EA}">
      <dgm:prSet/>
      <dgm:spPr/>
      <dgm:t>
        <a:bodyPr/>
        <a:lstStyle/>
        <a:p>
          <a:r>
            <a:rPr lang="en-US">
              <a:solidFill>
                <a:schemeClr val="accent3">
                  <a:lumMod val="25000"/>
                </a:schemeClr>
              </a:solidFill>
            </a:rPr>
            <a:t>Password and resource management.</a:t>
          </a:r>
          <a:endParaRPr lang="en-US" dirty="0">
            <a:solidFill>
              <a:schemeClr val="accent3">
                <a:lumMod val="25000"/>
              </a:schemeClr>
            </a:solidFill>
          </a:endParaRPr>
        </a:p>
      </dgm:t>
    </dgm:pt>
    <dgm:pt modelId="{678668AD-1ED8-498E-B353-0EDD06A56698}" type="parTrans" cxnId="{DCEF5200-84DA-4AC4-888F-CE2C396363EA}">
      <dgm:prSet/>
      <dgm:spPr/>
      <dgm:t>
        <a:bodyPr/>
        <a:lstStyle/>
        <a:p>
          <a:endParaRPr lang="en-US"/>
        </a:p>
      </dgm:t>
    </dgm:pt>
    <dgm:pt modelId="{99B3AE87-F09A-471B-BC9E-1CF7750A9FBF}" type="sibTrans" cxnId="{DCEF5200-84DA-4AC4-888F-CE2C396363EA}">
      <dgm:prSet/>
      <dgm:spPr/>
      <dgm:t>
        <a:bodyPr/>
        <a:lstStyle/>
        <a:p>
          <a:endParaRPr lang="en-US"/>
        </a:p>
      </dgm:t>
    </dgm:pt>
    <dgm:pt modelId="{9138D7B0-BC9D-4DBB-9C28-C3D274EC7ED2}">
      <dgm:prSet/>
      <dgm:spPr/>
      <dgm:t>
        <a:bodyPr/>
        <a:lstStyle/>
        <a:p>
          <a:r>
            <a:rPr lang="en-US">
              <a:solidFill>
                <a:schemeClr val="accent3">
                  <a:lumMod val="25000"/>
                </a:schemeClr>
              </a:solidFill>
            </a:rPr>
            <a:t>Identification and authentication methods</a:t>
          </a:r>
          <a:endParaRPr lang="en-US" dirty="0">
            <a:solidFill>
              <a:schemeClr val="accent3">
                <a:lumMod val="25000"/>
              </a:schemeClr>
            </a:solidFill>
          </a:endParaRPr>
        </a:p>
      </dgm:t>
    </dgm:pt>
    <dgm:pt modelId="{890B5907-3A24-4F17-8129-651FACE2CD20}" type="parTrans" cxnId="{B11EF852-7B3F-4244-AEBB-402EBFBF9BCF}">
      <dgm:prSet/>
      <dgm:spPr/>
      <dgm:t>
        <a:bodyPr/>
        <a:lstStyle/>
        <a:p>
          <a:endParaRPr lang="en-US"/>
        </a:p>
      </dgm:t>
    </dgm:pt>
    <dgm:pt modelId="{5AFF25A4-1979-476E-941B-C59BC3D1A5C5}" type="sibTrans" cxnId="{B11EF852-7B3F-4244-AEBB-402EBFBF9BCF}">
      <dgm:prSet/>
      <dgm:spPr/>
      <dgm:t>
        <a:bodyPr/>
        <a:lstStyle/>
        <a:p>
          <a:endParaRPr lang="en-US"/>
        </a:p>
      </dgm:t>
    </dgm:pt>
    <dgm:pt modelId="{1B6A3F19-1F74-4973-BCB2-C89C084FB650}">
      <dgm:prSet/>
      <dgm:spPr/>
      <dgm:t>
        <a:bodyPr/>
        <a:lstStyle/>
        <a:p>
          <a:r>
            <a:rPr lang="en-US">
              <a:solidFill>
                <a:schemeClr val="accent3">
                  <a:lumMod val="25000"/>
                </a:schemeClr>
              </a:solidFill>
            </a:rPr>
            <a:t>Security devices and Configuration of the infrastructure.</a:t>
          </a:r>
          <a:endParaRPr lang="en-US" dirty="0">
            <a:solidFill>
              <a:schemeClr val="accent3">
                <a:lumMod val="25000"/>
              </a:schemeClr>
            </a:solidFill>
          </a:endParaRPr>
        </a:p>
      </dgm:t>
    </dgm:pt>
    <dgm:pt modelId="{18694624-C04E-4F68-AD07-AAAC341B8E59}" type="parTrans" cxnId="{1E7F66C9-9F3A-4626-A645-758AD12A49D0}">
      <dgm:prSet/>
      <dgm:spPr/>
      <dgm:t>
        <a:bodyPr/>
        <a:lstStyle/>
        <a:p>
          <a:endParaRPr lang="en-US"/>
        </a:p>
      </dgm:t>
    </dgm:pt>
    <dgm:pt modelId="{2816C720-D249-4E85-B1F0-2A3F4E4B4885}" type="sibTrans" cxnId="{1E7F66C9-9F3A-4626-A645-758AD12A49D0}">
      <dgm:prSet/>
      <dgm:spPr/>
      <dgm:t>
        <a:bodyPr/>
        <a:lstStyle/>
        <a:p>
          <a:endParaRPr lang="en-US"/>
        </a:p>
      </dgm:t>
    </dgm:pt>
    <dgm:pt modelId="{902FB272-489D-451B-B91F-5F5D7F0219A4}" type="pres">
      <dgm:prSet presAssocID="{139E4E3F-D0A9-432C-88D0-4C3108602486}" presName="diagram" presStyleCnt="0">
        <dgm:presLayoutVars>
          <dgm:dir/>
          <dgm:resizeHandles val="exact"/>
        </dgm:presLayoutVars>
      </dgm:prSet>
      <dgm:spPr/>
    </dgm:pt>
    <dgm:pt modelId="{6AA1A245-DF37-4A8A-B7CD-7324F1038235}" type="pres">
      <dgm:prSet presAssocID="{77D15B18-4C09-4BDD-899F-3FFD0B587FE7}" presName="node" presStyleLbl="node1" presStyleIdx="0" presStyleCnt="4">
        <dgm:presLayoutVars>
          <dgm:bulletEnabled val="1"/>
        </dgm:presLayoutVars>
      </dgm:prSet>
      <dgm:spPr/>
    </dgm:pt>
    <dgm:pt modelId="{3C34B076-520F-4E68-9244-6F2069C44765}" type="pres">
      <dgm:prSet presAssocID="{F7D95867-732C-4533-AF94-ADB083E79F2A}" presName="sibTrans" presStyleCnt="0"/>
      <dgm:spPr/>
    </dgm:pt>
    <dgm:pt modelId="{A7A32AD4-3578-442D-ABAC-C14CB6C0C92D}" type="pres">
      <dgm:prSet presAssocID="{987805AA-6055-4934-8C7B-2AC0A50A60EA}" presName="node" presStyleLbl="node1" presStyleIdx="1" presStyleCnt="4">
        <dgm:presLayoutVars>
          <dgm:bulletEnabled val="1"/>
        </dgm:presLayoutVars>
      </dgm:prSet>
      <dgm:spPr/>
    </dgm:pt>
    <dgm:pt modelId="{A1436F99-6D64-4397-9C6A-EF5E0F540D11}" type="pres">
      <dgm:prSet presAssocID="{99B3AE87-F09A-471B-BC9E-1CF7750A9FBF}" presName="sibTrans" presStyleCnt="0"/>
      <dgm:spPr/>
    </dgm:pt>
    <dgm:pt modelId="{2C64B01E-9257-40DF-97B7-247FEE35FA37}" type="pres">
      <dgm:prSet presAssocID="{9138D7B0-BC9D-4DBB-9C28-C3D274EC7ED2}" presName="node" presStyleLbl="node1" presStyleIdx="2" presStyleCnt="4">
        <dgm:presLayoutVars>
          <dgm:bulletEnabled val="1"/>
        </dgm:presLayoutVars>
      </dgm:prSet>
      <dgm:spPr/>
    </dgm:pt>
    <dgm:pt modelId="{A17E8683-2458-4530-9680-3AA7903738D4}" type="pres">
      <dgm:prSet presAssocID="{5AFF25A4-1979-476E-941B-C59BC3D1A5C5}" presName="sibTrans" presStyleCnt="0"/>
      <dgm:spPr/>
    </dgm:pt>
    <dgm:pt modelId="{16D3029C-9DCF-431D-BA04-D64B9444460E}" type="pres">
      <dgm:prSet presAssocID="{1B6A3F19-1F74-4973-BCB2-C89C084FB650}" presName="node" presStyleLbl="node1" presStyleIdx="3" presStyleCnt="4">
        <dgm:presLayoutVars>
          <dgm:bulletEnabled val="1"/>
        </dgm:presLayoutVars>
      </dgm:prSet>
      <dgm:spPr/>
    </dgm:pt>
  </dgm:ptLst>
  <dgm:cxnLst>
    <dgm:cxn modelId="{DCEF5200-84DA-4AC4-888F-CE2C396363EA}" srcId="{139E4E3F-D0A9-432C-88D0-4C3108602486}" destId="{987805AA-6055-4934-8C7B-2AC0A50A60EA}" srcOrd="1" destOrd="0" parTransId="{678668AD-1ED8-498E-B353-0EDD06A56698}" sibTransId="{99B3AE87-F09A-471B-BC9E-1CF7750A9FBF}"/>
    <dgm:cxn modelId="{B7EB4103-53AE-4B1A-ABB1-6A8FA52FD869}" type="presOf" srcId="{139E4E3F-D0A9-432C-88D0-4C3108602486}" destId="{902FB272-489D-451B-B91F-5F5D7F0219A4}" srcOrd="0" destOrd="0" presId="urn:microsoft.com/office/officeart/2005/8/layout/default"/>
    <dgm:cxn modelId="{073CA012-7070-4BDD-AD62-16ABDDD164BD}" type="presOf" srcId="{9138D7B0-BC9D-4DBB-9C28-C3D274EC7ED2}" destId="{2C64B01E-9257-40DF-97B7-247FEE35FA37}" srcOrd="0" destOrd="0" presId="urn:microsoft.com/office/officeart/2005/8/layout/default"/>
    <dgm:cxn modelId="{F0388534-3E99-4D49-AF13-8DAE7CFFEFC1}" type="presOf" srcId="{77D15B18-4C09-4BDD-899F-3FFD0B587FE7}" destId="{6AA1A245-DF37-4A8A-B7CD-7324F1038235}" srcOrd="0" destOrd="0" presId="urn:microsoft.com/office/officeart/2005/8/layout/default"/>
    <dgm:cxn modelId="{B11EF852-7B3F-4244-AEBB-402EBFBF9BCF}" srcId="{139E4E3F-D0A9-432C-88D0-4C3108602486}" destId="{9138D7B0-BC9D-4DBB-9C28-C3D274EC7ED2}" srcOrd="2" destOrd="0" parTransId="{890B5907-3A24-4F17-8129-651FACE2CD20}" sibTransId="{5AFF25A4-1979-476E-941B-C59BC3D1A5C5}"/>
    <dgm:cxn modelId="{CC697BAD-CCBF-486D-AFAC-32453EB4105D}" srcId="{139E4E3F-D0A9-432C-88D0-4C3108602486}" destId="{77D15B18-4C09-4BDD-899F-3FFD0B587FE7}" srcOrd="0" destOrd="0" parTransId="{CC67ECCB-28B0-46AE-97C6-1A0D0878A6B3}" sibTransId="{F7D95867-732C-4533-AF94-ADB083E79F2A}"/>
    <dgm:cxn modelId="{1E7F66C9-9F3A-4626-A645-758AD12A49D0}" srcId="{139E4E3F-D0A9-432C-88D0-4C3108602486}" destId="{1B6A3F19-1F74-4973-BCB2-C89C084FB650}" srcOrd="3" destOrd="0" parTransId="{18694624-C04E-4F68-AD07-AAAC341B8E59}" sibTransId="{2816C720-D249-4E85-B1F0-2A3F4E4B4885}"/>
    <dgm:cxn modelId="{890061CB-B8DB-4DF5-A606-4ED84EBE7367}" type="presOf" srcId="{987805AA-6055-4934-8C7B-2AC0A50A60EA}" destId="{A7A32AD4-3578-442D-ABAC-C14CB6C0C92D}" srcOrd="0" destOrd="0" presId="urn:microsoft.com/office/officeart/2005/8/layout/default"/>
    <dgm:cxn modelId="{9CC1EFFA-6AA8-4DF0-ACD2-0BF066FD9A96}" type="presOf" srcId="{1B6A3F19-1F74-4973-BCB2-C89C084FB650}" destId="{16D3029C-9DCF-431D-BA04-D64B9444460E}" srcOrd="0" destOrd="0" presId="urn:microsoft.com/office/officeart/2005/8/layout/default"/>
    <dgm:cxn modelId="{2FBCC148-47AB-4910-8E06-495794F00DE5}" type="presParOf" srcId="{902FB272-489D-451B-B91F-5F5D7F0219A4}" destId="{6AA1A245-DF37-4A8A-B7CD-7324F1038235}" srcOrd="0" destOrd="0" presId="urn:microsoft.com/office/officeart/2005/8/layout/default"/>
    <dgm:cxn modelId="{A4C2A1BB-400B-4E33-A743-2DB6A2214CEA}" type="presParOf" srcId="{902FB272-489D-451B-B91F-5F5D7F0219A4}" destId="{3C34B076-520F-4E68-9244-6F2069C44765}" srcOrd="1" destOrd="0" presId="urn:microsoft.com/office/officeart/2005/8/layout/default"/>
    <dgm:cxn modelId="{AEAF2CE8-CF6F-4269-97E2-F75ABC51932F}" type="presParOf" srcId="{902FB272-489D-451B-B91F-5F5D7F0219A4}" destId="{A7A32AD4-3578-442D-ABAC-C14CB6C0C92D}" srcOrd="2" destOrd="0" presId="urn:microsoft.com/office/officeart/2005/8/layout/default"/>
    <dgm:cxn modelId="{BB616C38-3F6A-4D7B-BDEC-2F6AA7CA3EAD}" type="presParOf" srcId="{902FB272-489D-451B-B91F-5F5D7F0219A4}" destId="{A1436F99-6D64-4397-9C6A-EF5E0F540D11}" srcOrd="3" destOrd="0" presId="urn:microsoft.com/office/officeart/2005/8/layout/default"/>
    <dgm:cxn modelId="{A765D52D-6E56-4609-B76C-793BE6E71598}" type="presParOf" srcId="{902FB272-489D-451B-B91F-5F5D7F0219A4}" destId="{2C64B01E-9257-40DF-97B7-247FEE35FA37}" srcOrd="4" destOrd="0" presId="urn:microsoft.com/office/officeart/2005/8/layout/default"/>
    <dgm:cxn modelId="{2983BDE4-5EE1-4C33-9C74-3AD4A87EAF62}" type="presParOf" srcId="{902FB272-489D-451B-B91F-5F5D7F0219A4}" destId="{A17E8683-2458-4530-9680-3AA7903738D4}" srcOrd="5" destOrd="0" presId="urn:microsoft.com/office/officeart/2005/8/layout/default"/>
    <dgm:cxn modelId="{AE0C16CA-8337-45F0-9D55-4AAA86D992DD}" type="presParOf" srcId="{902FB272-489D-451B-B91F-5F5D7F0219A4}" destId="{16D3029C-9DCF-431D-BA04-D64B9444460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3F4778-5909-4E7C-9224-858617DF891E}"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E4859AB2-8CFC-4306-85A8-62F0E64D2ECA}">
      <dgm:prSet phldrT="[Text]"/>
      <dgm:spPr/>
      <dgm:t>
        <a:bodyPr/>
        <a:lstStyle/>
        <a:p>
          <a:r>
            <a:rPr lang="en-US" dirty="0">
              <a:solidFill>
                <a:schemeClr val="accent3">
                  <a:lumMod val="25000"/>
                </a:schemeClr>
              </a:solidFill>
            </a:rPr>
            <a:t>Controlling individual access into the facility and different departments</a:t>
          </a:r>
        </a:p>
      </dgm:t>
    </dgm:pt>
    <dgm:pt modelId="{09A110CA-9ACB-4132-B7B4-F7C9DBFD6998}" type="parTrans" cxnId="{53A6CC3A-EE61-414B-B984-58A564D03807}">
      <dgm:prSet/>
      <dgm:spPr/>
      <dgm:t>
        <a:bodyPr/>
        <a:lstStyle/>
        <a:p>
          <a:endParaRPr lang="en-US"/>
        </a:p>
      </dgm:t>
    </dgm:pt>
    <dgm:pt modelId="{E9A188BB-0AC4-4427-A155-0B441CA04997}" type="sibTrans" cxnId="{53A6CC3A-EE61-414B-B984-58A564D03807}">
      <dgm:prSet/>
      <dgm:spPr/>
      <dgm:t>
        <a:bodyPr/>
        <a:lstStyle/>
        <a:p>
          <a:endParaRPr lang="en-US"/>
        </a:p>
      </dgm:t>
    </dgm:pt>
    <dgm:pt modelId="{65DE36C2-ADD6-44E9-B2ED-FD242C9B2C2C}">
      <dgm:prSet/>
      <dgm:spPr/>
      <dgm:t>
        <a:bodyPr/>
        <a:lstStyle/>
        <a:p>
          <a:r>
            <a:rPr lang="en-US">
              <a:solidFill>
                <a:schemeClr val="accent3">
                  <a:lumMod val="25000"/>
                </a:schemeClr>
              </a:solidFill>
            </a:rPr>
            <a:t>Locking systems and removing unnecessary floppy or CD-ROM drives</a:t>
          </a:r>
          <a:endParaRPr lang="en-US" dirty="0">
            <a:solidFill>
              <a:schemeClr val="accent3">
                <a:lumMod val="25000"/>
              </a:schemeClr>
            </a:solidFill>
          </a:endParaRPr>
        </a:p>
      </dgm:t>
    </dgm:pt>
    <dgm:pt modelId="{DC94D383-621E-4BD1-A71B-A235B63F862E}" type="parTrans" cxnId="{881EC95A-D702-4411-A2A4-F0AD048A93A4}">
      <dgm:prSet/>
      <dgm:spPr/>
      <dgm:t>
        <a:bodyPr/>
        <a:lstStyle/>
        <a:p>
          <a:endParaRPr lang="en-US"/>
        </a:p>
      </dgm:t>
    </dgm:pt>
    <dgm:pt modelId="{0C4E418D-A1C2-4116-AFDE-4923BB7BCF81}" type="sibTrans" cxnId="{881EC95A-D702-4411-A2A4-F0AD048A93A4}">
      <dgm:prSet/>
      <dgm:spPr/>
      <dgm:t>
        <a:bodyPr/>
        <a:lstStyle/>
        <a:p>
          <a:endParaRPr lang="en-US"/>
        </a:p>
      </dgm:t>
    </dgm:pt>
    <dgm:pt modelId="{580A7C8B-FB96-47C8-BFA7-33308DA713FA}">
      <dgm:prSet/>
      <dgm:spPr/>
      <dgm:t>
        <a:bodyPr/>
        <a:lstStyle/>
        <a:p>
          <a:r>
            <a:rPr lang="en-US" dirty="0">
              <a:solidFill>
                <a:schemeClr val="accent3">
                  <a:lumMod val="25000"/>
                </a:schemeClr>
              </a:solidFill>
            </a:rPr>
            <a:t>Protecting the perimeter of the facility</a:t>
          </a:r>
        </a:p>
      </dgm:t>
    </dgm:pt>
    <dgm:pt modelId="{5F50BBE2-483C-4691-B100-C2596CE5A06F}" type="parTrans" cxnId="{DA30607B-296A-4EA3-8068-287CB59D1BE3}">
      <dgm:prSet/>
      <dgm:spPr/>
      <dgm:t>
        <a:bodyPr/>
        <a:lstStyle/>
        <a:p>
          <a:endParaRPr lang="en-US"/>
        </a:p>
      </dgm:t>
    </dgm:pt>
    <dgm:pt modelId="{1C7B5123-50BD-40C7-B4DE-8864670F0B9A}" type="sibTrans" cxnId="{DA30607B-296A-4EA3-8068-287CB59D1BE3}">
      <dgm:prSet/>
      <dgm:spPr/>
      <dgm:t>
        <a:bodyPr/>
        <a:lstStyle/>
        <a:p>
          <a:endParaRPr lang="en-US"/>
        </a:p>
      </dgm:t>
    </dgm:pt>
    <dgm:pt modelId="{2ECC4483-FEED-423B-B662-AA7CA52B5682}">
      <dgm:prSet/>
      <dgm:spPr/>
      <dgm:t>
        <a:bodyPr/>
        <a:lstStyle/>
        <a:p>
          <a:r>
            <a:rPr lang="en-US" dirty="0">
              <a:solidFill>
                <a:schemeClr val="accent3">
                  <a:lumMod val="25000"/>
                </a:schemeClr>
              </a:solidFill>
            </a:rPr>
            <a:t>Monitoring for intrusion and Environmental controls</a:t>
          </a:r>
        </a:p>
      </dgm:t>
    </dgm:pt>
    <dgm:pt modelId="{1DA3387B-AE89-48BF-A593-4FF6A0EB55C4}" type="parTrans" cxnId="{76BF8FD4-D124-4C4C-A5C1-06F0CF5DB965}">
      <dgm:prSet/>
      <dgm:spPr/>
      <dgm:t>
        <a:bodyPr/>
        <a:lstStyle/>
        <a:p>
          <a:endParaRPr lang="en-US"/>
        </a:p>
      </dgm:t>
    </dgm:pt>
    <dgm:pt modelId="{7A3A9C22-6471-4088-91DB-D2682717E98E}" type="sibTrans" cxnId="{76BF8FD4-D124-4C4C-A5C1-06F0CF5DB965}">
      <dgm:prSet/>
      <dgm:spPr/>
      <dgm:t>
        <a:bodyPr/>
        <a:lstStyle/>
        <a:p>
          <a:endParaRPr lang="en-US"/>
        </a:p>
      </dgm:t>
    </dgm:pt>
    <dgm:pt modelId="{11E36627-22D6-4316-AB2C-292349BB0D7E}" type="pres">
      <dgm:prSet presAssocID="{603F4778-5909-4E7C-9224-858617DF891E}" presName="diagram" presStyleCnt="0">
        <dgm:presLayoutVars>
          <dgm:dir/>
          <dgm:resizeHandles val="exact"/>
        </dgm:presLayoutVars>
      </dgm:prSet>
      <dgm:spPr/>
    </dgm:pt>
    <dgm:pt modelId="{57C171BE-5A66-4CAE-9CF6-E35B00B1ADF1}" type="pres">
      <dgm:prSet presAssocID="{E4859AB2-8CFC-4306-85A8-62F0E64D2ECA}" presName="node" presStyleLbl="node1" presStyleIdx="0" presStyleCnt="4">
        <dgm:presLayoutVars>
          <dgm:bulletEnabled val="1"/>
        </dgm:presLayoutVars>
      </dgm:prSet>
      <dgm:spPr/>
    </dgm:pt>
    <dgm:pt modelId="{82CA509F-62E6-4F9C-8F9F-4C97D2A22517}" type="pres">
      <dgm:prSet presAssocID="{E9A188BB-0AC4-4427-A155-0B441CA04997}" presName="sibTrans" presStyleCnt="0"/>
      <dgm:spPr/>
    </dgm:pt>
    <dgm:pt modelId="{F67475C1-2F29-42FE-AD3E-DE8832248300}" type="pres">
      <dgm:prSet presAssocID="{65DE36C2-ADD6-44E9-B2ED-FD242C9B2C2C}" presName="node" presStyleLbl="node1" presStyleIdx="1" presStyleCnt="4">
        <dgm:presLayoutVars>
          <dgm:bulletEnabled val="1"/>
        </dgm:presLayoutVars>
      </dgm:prSet>
      <dgm:spPr/>
    </dgm:pt>
    <dgm:pt modelId="{776E439F-917D-45C8-9410-FD7A5A0A78F2}" type="pres">
      <dgm:prSet presAssocID="{0C4E418D-A1C2-4116-AFDE-4923BB7BCF81}" presName="sibTrans" presStyleCnt="0"/>
      <dgm:spPr/>
    </dgm:pt>
    <dgm:pt modelId="{FAB74821-6E71-4256-978B-25B09B7F3791}" type="pres">
      <dgm:prSet presAssocID="{580A7C8B-FB96-47C8-BFA7-33308DA713FA}" presName="node" presStyleLbl="node1" presStyleIdx="2" presStyleCnt="4">
        <dgm:presLayoutVars>
          <dgm:bulletEnabled val="1"/>
        </dgm:presLayoutVars>
      </dgm:prSet>
      <dgm:spPr/>
    </dgm:pt>
    <dgm:pt modelId="{F5D307F8-C686-4224-921A-2AEE9EE6638F}" type="pres">
      <dgm:prSet presAssocID="{1C7B5123-50BD-40C7-B4DE-8864670F0B9A}" presName="sibTrans" presStyleCnt="0"/>
      <dgm:spPr/>
    </dgm:pt>
    <dgm:pt modelId="{A90A9A99-569B-44A6-8208-ED3B8C6D4182}" type="pres">
      <dgm:prSet presAssocID="{2ECC4483-FEED-423B-B662-AA7CA52B5682}" presName="node" presStyleLbl="node1" presStyleIdx="3" presStyleCnt="4">
        <dgm:presLayoutVars>
          <dgm:bulletEnabled val="1"/>
        </dgm:presLayoutVars>
      </dgm:prSet>
      <dgm:spPr/>
    </dgm:pt>
  </dgm:ptLst>
  <dgm:cxnLst>
    <dgm:cxn modelId="{FE2A0429-BCBB-4E8C-9F92-1212EC4C8F81}" type="presOf" srcId="{603F4778-5909-4E7C-9224-858617DF891E}" destId="{11E36627-22D6-4316-AB2C-292349BB0D7E}" srcOrd="0" destOrd="0" presId="urn:microsoft.com/office/officeart/2005/8/layout/default"/>
    <dgm:cxn modelId="{53A6CC3A-EE61-414B-B984-58A564D03807}" srcId="{603F4778-5909-4E7C-9224-858617DF891E}" destId="{E4859AB2-8CFC-4306-85A8-62F0E64D2ECA}" srcOrd="0" destOrd="0" parTransId="{09A110CA-9ACB-4132-B7B4-F7C9DBFD6998}" sibTransId="{E9A188BB-0AC4-4427-A155-0B441CA04997}"/>
    <dgm:cxn modelId="{2ECEC73D-46B5-47D9-B409-E1B40FA5107E}" type="presOf" srcId="{2ECC4483-FEED-423B-B662-AA7CA52B5682}" destId="{A90A9A99-569B-44A6-8208-ED3B8C6D4182}" srcOrd="0" destOrd="0" presId="urn:microsoft.com/office/officeart/2005/8/layout/default"/>
    <dgm:cxn modelId="{5AD1AE46-ADF6-418F-A3D4-43228099A6B9}" type="presOf" srcId="{580A7C8B-FB96-47C8-BFA7-33308DA713FA}" destId="{FAB74821-6E71-4256-978B-25B09B7F3791}" srcOrd="0" destOrd="0" presId="urn:microsoft.com/office/officeart/2005/8/layout/default"/>
    <dgm:cxn modelId="{881EC95A-D702-4411-A2A4-F0AD048A93A4}" srcId="{603F4778-5909-4E7C-9224-858617DF891E}" destId="{65DE36C2-ADD6-44E9-B2ED-FD242C9B2C2C}" srcOrd="1" destOrd="0" parTransId="{DC94D383-621E-4BD1-A71B-A235B63F862E}" sibTransId="{0C4E418D-A1C2-4116-AFDE-4923BB7BCF81}"/>
    <dgm:cxn modelId="{DA30607B-296A-4EA3-8068-287CB59D1BE3}" srcId="{603F4778-5909-4E7C-9224-858617DF891E}" destId="{580A7C8B-FB96-47C8-BFA7-33308DA713FA}" srcOrd="2" destOrd="0" parTransId="{5F50BBE2-483C-4691-B100-C2596CE5A06F}" sibTransId="{1C7B5123-50BD-40C7-B4DE-8864670F0B9A}"/>
    <dgm:cxn modelId="{FF3BC093-C5EF-4EC8-BECB-2B80165D2A53}" type="presOf" srcId="{E4859AB2-8CFC-4306-85A8-62F0E64D2ECA}" destId="{57C171BE-5A66-4CAE-9CF6-E35B00B1ADF1}" srcOrd="0" destOrd="0" presId="urn:microsoft.com/office/officeart/2005/8/layout/default"/>
    <dgm:cxn modelId="{6E70D4BD-B738-45FE-930E-38E51C3CCC0C}" type="presOf" srcId="{65DE36C2-ADD6-44E9-B2ED-FD242C9B2C2C}" destId="{F67475C1-2F29-42FE-AD3E-DE8832248300}" srcOrd="0" destOrd="0" presId="urn:microsoft.com/office/officeart/2005/8/layout/default"/>
    <dgm:cxn modelId="{76BF8FD4-D124-4C4C-A5C1-06F0CF5DB965}" srcId="{603F4778-5909-4E7C-9224-858617DF891E}" destId="{2ECC4483-FEED-423B-B662-AA7CA52B5682}" srcOrd="3" destOrd="0" parTransId="{1DA3387B-AE89-48BF-A593-4FF6A0EB55C4}" sibTransId="{7A3A9C22-6471-4088-91DB-D2682717E98E}"/>
    <dgm:cxn modelId="{EA7AA895-8360-4F5D-8B63-F71610DF7899}" type="presParOf" srcId="{11E36627-22D6-4316-AB2C-292349BB0D7E}" destId="{57C171BE-5A66-4CAE-9CF6-E35B00B1ADF1}" srcOrd="0" destOrd="0" presId="urn:microsoft.com/office/officeart/2005/8/layout/default"/>
    <dgm:cxn modelId="{0C2BA76B-42BD-4B44-9275-83828CEA758D}" type="presParOf" srcId="{11E36627-22D6-4316-AB2C-292349BB0D7E}" destId="{82CA509F-62E6-4F9C-8F9F-4C97D2A22517}" srcOrd="1" destOrd="0" presId="urn:microsoft.com/office/officeart/2005/8/layout/default"/>
    <dgm:cxn modelId="{B3B96826-C799-4A5D-8AD1-D5B4F53603C7}" type="presParOf" srcId="{11E36627-22D6-4316-AB2C-292349BB0D7E}" destId="{F67475C1-2F29-42FE-AD3E-DE8832248300}" srcOrd="2" destOrd="0" presId="urn:microsoft.com/office/officeart/2005/8/layout/default"/>
    <dgm:cxn modelId="{3DFF451E-F4E7-4966-B301-E5D7C830577B}" type="presParOf" srcId="{11E36627-22D6-4316-AB2C-292349BB0D7E}" destId="{776E439F-917D-45C8-9410-FD7A5A0A78F2}" srcOrd="3" destOrd="0" presId="urn:microsoft.com/office/officeart/2005/8/layout/default"/>
    <dgm:cxn modelId="{AEBB1BEA-4BAB-4DBB-AD0C-11C7F110C5C6}" type="presParOf" srcId="{11E36627-22D6-4316-AB2C-292349BB0D7E}" destId="{FAB74821-6E71-4256-978B-25B09B7F3791}" srcOrd="4" destOrd="0" presId="urn:microsoft.com/office/officeart/2005/8/layout/default"/>
    <dgm:cxn modelId="{67DE6345-BEB3-4106-BD12-9BD2B028285E}" type="presParOf" srcId="{11E36627-22D6-4316-AB2C-292349BB0D7E}" destId="{F5D307F8-C686-4224-921A-2AEE9EE6638F}" srcOrd="5" destOrd="0" presId="urn:microsoft.com/office/officeart/2005/8/layout/default"/>
    <dgm:cxn modelId="{F9A8A0DE-6514-4F5E-833A-A8C9F4894F66}" type="presParOf" srcId="{11E36627-22D6-4316-AB2C-292349BB0D7E}" destId="{A90A9A99-569B-44A6-8208-ED3B8C6D418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014B4-CF25-4207-830A-590C94CA31A3}">
      <dsp:nvSpPr>
        <dsp:cNvPr id="0" name=""/>
        <dsp:cNvSpPr/>
      </dsp:nvSpPr>
      <dsp:spPr>
        <a:xfrm>
          <a:off x="744" y="145603"/>
          <a:ext cx="2902148" cy="17412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tx1"/>
              </a:solidFill>
            </a:rPr>
            <a:t>Developing and publishing of policies, standards, procedures, and guidelines.</a:t>
          </a:r>
        </a:p>
      </dsp:txBody>
      <dsp:txXfrm>
        <a:off x="744" y="145603"/>
        <a:ext cx="2902148" cy="1741289"/>
      </dsp:txXfrm>
    </dsp:sp>
    <dsp:sp modelId="{2C92DCDB-8EB7-44D2-92D2-A603BF9B8777}">
      <dsp:nvSpPr>
        <dsp:cNvPr id="0" name=""/>
        <dsp:cNvSpPr/>
      </dsp:nvSpPr>
      <dsp:spPr>
        <a:xfrm>
          <a:off x="3193107" y="145603"/>
          <a:ext cx="2902148" cy="17412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tx1"/>
              </a:solidFill>
            </a:rPr>
            <a:t>Screening of personnel.</a:t>
          </a:r>
          <a:endParaRPr lang="en-US" sz="2200" b="1" kern="1200" dirty="0">
            <a:solidFill>
              <a:schemeClr val="tx1"/>
            </a:solidFill>
          </a:endParaRPr>
        </a:p>
      </dsp:txBody>
      <dsp:txXfrm>
        <a:off x="3193107" y="145603"/>
        <a:ext cx="2902148" cy="1741289"/>
      </dsp:txXfrm>
    </dsp:sp>
    <dsp:sp modelId="{F9D5E687-9FE0-4C22-A062-7A7FC3EFBB76}">
      <dsp:nvSpPr>
        <dsp:cNvPr id="0" name=""/>
        <dsp:cNvSpPr/>
      </dsp:nvSpPr>
      <dsp:spPr>
        <a:xfrm>
          <a:off x="744" y="2177107"/>
          <a:ext cx="2902148" cy="17412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tx1"/>
              </a:solidFill>
            </a:rPr>
            <a:t>Conducting security-awareness training, and</a:t>
          </a:r>
        </a:p>
      </dsp:txBody>
      <dsp:txXfrm>
        <a:off x="744" y="2177107"/>
        <a:ext cx="2902148" cy="1741289"/>
      </dsp:txXfrm>
    </dsp:sp>
    <dsp:sp modelId="{BD6FA100-7186-4D4E-B36C-4E7E37E2F846}">
      <dsp:nvSpPr>
        <dsp:cNvPr id="0" name=""/>
        <dsp:cNvSpPr/>
      </dsp:nvSpPr>
      <dsp:spPr>
        <a:xfrm>
          <a:off x="3193107" y="2177107"/>
          <a:ext cx="2902148" cy="17412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tx1"/>
              </a:solidFill>
            </a:rPr>
            <a:t>Implementing change control procedures.</a:t>
          </a:r>
          <a:endParaRPr lang="en-US" sz="2200" b="1" kern="1200" dirty="0">
            <a:solidFill>
              <a:schemeClr val="tx1"/>
            </a:solidFill>
          </a:endParaRPr>
        </a:p>
      </dsp:txBody>
      <dsp:txXfrm>
        <a:off x="3193107" y="2177107"/>
        <a:ext cx="2902148" cy="1741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A245-DF37-4A8A-B7CD-7324F1038235}">
      <dsp:nvSpPr>
        <dsp:cNvPr id="0" name=""/>
        <dsp:cNvSpPr/>
      </dsp:nvSpPr>
      <dsp:spPr>
        <a:xfrm>
          <a:off x="744" y="145603"/>
          <a:ext cx="2902148" cy="17412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accent3">
                  <a:lumMod val="25000"/>
                </a:schemeClr>
              </a:solidFill>
            </a:rPr>
            <a:t>Implementing and maintaining access control mechanisms.</a:t>
          </a:r>
        </a:p>
      </dsp:txBody>
      <dsp:txXfrm>
        <a:off x="744" y="145603"/>
        <a:ext cx="2902148" cy="1741289"/>
      </dsp:txXfrm>
    </dsp:sp>
    <dsp:sp modelId="{A7A32AD4-3578-442D-ABAC-C14CB6C0C92D}">
      <dsp:nvSpPr>
        <dsp:cNvPr id="0" name=""/>
        <dsp:cNvSpPr/>
      </dsp:nvSpPr>
      <dsp:spPr>
        <a:xfrm>
          <a:off x="3193107" y="145603"/>
          <a:ext cx="2902148" cy="17412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solidFill>
                <a:schemeClr val="accent3">
                  <a:lumMod val="25000"/>
                </a:schemeClr>
              </a:solidFill>
            </a:rPr>
            <a:t>Password and resource management.</a:t>
          </a:r>
          <a:endParaRPr lang="en-US" sz="2700" kern="1200" dirty="0">
            <a:solidFill>
              <a:schemeClr val="accent3">
                <a:lumMod val="25000"/>
              </a:schemeClr>
            </a:solidFill>
          </a:endParaRPr>
        </a:p>
      </dsp:txBody>
      <dsp:txXfrm>
        <a:off x="3193107" y="145603"/>
        <a:ext cx="2902148" cy="1741289"/>
      </dsp:txXfrm>
    </dsp:sp>
    <dsp:sp modelId="{2C64B01E-9257-40DF-97B7-247FEE35FA37}">
      <dsp:nvSpPr>
        <dsp:cNvPr id="0" name=""/>
        <dsp:cNvSpPr/>
      </dsp:nvSpPr>
      <dsp:spPr>
        <a:xfrm>
          <a:off x="744" y="2177107"/>
          <a:ext cx="2902148" cy="17412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solidFill>
                <a:schemeClr val="accent3">
                  <a:lumMod val="25000"/>
                </a:schemeClr>
              </a:solidFill>
            </a:rPr>
            <a:t>Identification and authentication methods</a:t>
          </a:r>
          <a:endParaRPr lang="en-US" sz="2700" kern="1200" dirty="0">
            <a:solidFill>
              <a:schemeClr val="accent3">
                <a:lumMod val="25000"/>
              </a:schemeClr>
            </a:solidFill>
          </a:endParaRPr>
        </a:p>
      </dsp:txBody>
      <dsp:txXfrm>
        <a:off x="744" y="2177107"/>
        <a:ext cx="2902148" cy="1741289"/>
      </dsp:txXfrm>
    </dsp:sp>
    <dsp:sp modelId="{16D3029C-9DCF-431D-BA04-D64B9444460E}">
      <dsp:nvSpPr>
        <dsp:cNvPr id="0" name=""/>
        <dsp:cNvSpPr/>
      </dsp:nvSpPr>
      <dsp:spPr>
        <a:xfrm>
          <a:off x="3193107" y="2177107"/>
          <a:ext cx="2902148" cy="17412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solidFill>
                <a:schemeClr val="accent3">
                  <a:lumMod val="25000"/>
                </a:schemeClr>
              </a:solidFill>
            </a:rPr>
            <a:t>Security devices and Configuration of the infrastructure.</a:t>
          </a:r>
          <a:endParaRPr lang="en-US" sz="2700" kern="1200" dirty="0">
            <a:solidFill>
              <a:schemeClr val="accent3">
                <a:lumMod val="25000"/>
              </a:schemeClr>
            </a:solidFill>
          </a:endParaRPr>
        </a:p>
      </dsp:txBody>
      <dsp:txXfrm>
        <a:off x="3193107" y="2177107"/>
        <a:ext cx="2902148" cy="1741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171BE-5A66-4CAE-9CF6-E35B00B1ADF1}">
      <dsp:nvSpPr>
        <dsp:cNvPr id="0" name=""/>
        <dsp:cNvSpPr/>
      </dsp:nvSpPr>
      <dsp:spPr>
        <a:xfrm>
          <a:off x="744" y="145603"/>
          <a:ext cx="2902148" cy="17412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accent3">
                  <a:lumMod val="25000"/>
                </a:schemeClr>
              </a:solidFill>
            </a:rPr>
            <a:t>Controlling individual access into the facility and different departments</a:t>
          </a:r>
        </a:p>
      </dsp:txBody>
      <dsp:txXfrm>
        <a:off x="744" y="145603"/>
        <a:ext cx="2902148" cy="1741289"/>
      </dsp:txXfrm>
    </dsp:sp>
    <dsp:sp modelId="{F67475C1-2F29-42FE-AD3E-DE8832248300}">
      <dsp:nvSpPr>
        <dsp:cNvPr id="0" name=""/>
        <dsp:cNvSpPr/>
      </dsp:nvSpPr>
      <dsp:spPr>
        <a:xfrm>
          <a:off x="3193107" y="145603"/>
          <a:ext cx="2902148" cy="17412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solidFill>
                <a:schemeClr val="accent3">
                  <a:lumMod val="25000"/>
                </a:schemeClr>
              </a:solidFill>
            </a:rPr>
            <a:t>Locking systems and removing unnecessary floppy or CD-ROM drives</a:t>
          </a:r>
          <a:endParaRPr lang="en-US" sz="2400" kern="1200" dirty="0">
            <a:solidFill>
              <a:schemeClr val="accent3">
                <a:lumMod val="25000"/>
              </a:schemeClr>
            </a:solidFill>
          </a:endParaRPr>
        </a:p>
      </dsp:txBody>
      <dsp:txXfrm>
        <a:off x="3193107" y="145603"/>
        <a:ext cx="2902148" cy="1741289"/>
      </dsp:txXfrm>
    </dsp:sp>
    <dsp:sp modelId="{FAB74821-6E71-4256-978B-25B09B7F3791}">
      <dsp:nvSpPr>
        <dsp:cNvPr id="0" name=""/>
        <dsp:cNvSpPr/>
      </dsp:nvSpPr>
      <dsp:spPr>
        <a:xfrm>
          <a:off x="744" y="2177107"/>
          <a:ext cx="2902148" cy="17412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accent3">
                  <a:lumMod val="25000"/>
                </a:schemeClr>
              </a:solidFill>
            </a:rPr>
            <a:t>Protecting the perimeter of the facility</a:t>
          </a:r>
        </a:p>
      </dsp:txBody>
      <dsp:txXfrm>
        <a:off x="744" y="2177107"/>
        <a:ext cx="2902148" cy="1741289"/>
      </dsp:txXfrm>
    </dsp:sp>
    <dsp:sp modelId="{A90A9A99-569B-44A6-8208-ED3B8C6D4182}">
      <dsp:nvSpPr>
        <dsp:cNvPr id="0" name=""/>
        <dsp:cNvSpPr/>
      </dsp:nvSpPr>
      <dsp:spPr>
        <a:xfrm>
          <a:off x="3193107" y="2177107"/>
          <a:ext cx="2902148" cy="17412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accent3">
                  <a:lumMod val="25000"/>
                </a:schemeClr>
              </a:solidFill>
            </a:rPr>
            <a:t>Monitoring for intrusion and Environmental controls</a:t>
          </a:r>
        </a:p>
      </dsp:txBody>
      <dsp:txXfrm>
        <a:off x="3193107" y="2177107"/>
        <a:ext cx="2902148" cy="174128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8748D-80E5-4BFE-AE31-36E44E8052E6}" type="datetimeFigureOut">
              <a:rPr lang="en-ID" smtClean="0"/>
              <a:t>07/12/2023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6D284-C254-4F49-AD31-595F8D12C35D}" type="slidenum">
              <a:rPr lang="en-ID" smtClean="0"/>
              <a:t>‹#›</a:t>
            </a:fld>
            <a:endParaRPr lang="en-ID"/>
          </a:p>
        </p:txBody>
      </p:sp>
    </p:spTree>
    <p:extLst>
      <p:ext uri="{BB962C8B-B14F-4D97-AF65-F5344CB8AC3E}">
        <p14:creationId xmlns:p14="http://schemas.microsoft.com/office/powerpoint/2010/main" val="2314693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etsec.id/akun-google-dibobol-hacker/"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netsec.id/steam-ddos-winter-sale/" TargetMode="External"/><Relationship Id="rId5" Type="http://schemas.openxmlformats.org/officeDocument/2006/relationships/hyperlink" Target="https://netsec.id/dailymotion-kena-hack/" TargetMode="External"/><Relationship Id="rId4" Type="http://schemas.openxmlformats.org/officeDocument/2006/relationships/hyperlink" Target="https://netsec.id/akun-email-yahoo-dicuri/"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books.org/wiki/Fundamentals_of_Information_Systems_Security/Information_Security_and_Risk_Managemen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books.org/wiki/Fundamentals_of_Information_Systems_Security/Information_Security_and_Risk_Managemen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books.org/wiki/Fundamentals_of_Information_Systems_Security/Information_Security_and_Risk_Managemen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books.org/wiki/Fundamentals_of_Information_Systems_Security/Information_Security_and_Risk_Managemen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books.org/wiki/Fundamentals_of_Information_Systems_Security/Information_Security_and_Risk_Managemen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books.org/wiki/Fundamentals_of_Information_Systems_Security/Information_Security_and_Risk_Managemen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books.org/wiki/Fundamentals_of_Information_Systems_Security/Information_Security_and_Risk_Manageme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books.org/wiki/Fundamentals_of_Information_Systems_Security/Information_Security_and_Risk_Managemen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books.org/wiki/Fundamentals_of_Information_Systems_Security/Information_Security_and_Risk_Managemen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books.org/wiki/Fundamentals_of_Information_Systems_Security/Information_Security_and_Risk_Managemen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books.org/wiki/Fundamentals_of_Information_Systems_Security/Information_Security_and_Risk_Managemen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books.org/wiki/Fundamentals_of_Information_Systems_Security/Information_Security_and_Risk_Managemen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Cyber attack</a:t>
            </a:r>
            <a:r>
              <a:rPr lang="en-US" dirty="0"/>
              <a:t> </a:t>
            </a:r>
            <a:r>
              <a:rPr lang="en-US" dirty="0" err="1"/>
              <a:t>dalam</a:t>
            </a:r>
            <a:r>
              <a:rPr lang="en-US" dirty="0"/>
              <a:t> </a:t>
            </a:r>
            <a:r>
              <a:rPr lang="en-US" dirty="0" err="1"/>
              <a:t>operasi</a:t>
            </a:r>
            <a:r>
              <a:rPr lang="en-US" dirty="0"/>
              <a:t> </a:t>
            </a:r>
            <a:r>
              <a:rPr lang="en-US" dirty="0" err="1"/>
              <a:t>informasi</a:t>
            </a:r>
            <a:r>
              <a:rPr lang="en-US" dirty="0"/>
              <a:t> </a:t>
            </a:r>
            <a:r>
              <a:rPr lang="en-US" dirty="0" err="1"/>
              <a:t>adalah</a:t>
            </a:r>
            <a:r>
              <a:rPr lang="en-US" dirty="0"/>
              <a:t> </a:t>
            </a:r>
            <a:r>
              <a:rPr lang="en-US" dirty="0" err="1"/>
              <a:t>semua</a:t>
            </a:r>
            <a:r>
              <a:rPr lang="en-US" dirty="0"/>
              <a:t> </a:t>
            </a:r>
            <a:r>
              <a:rPr lang="en-US" dirty="0" err="1"/>
              <a:t>jenis</a:t>
            </a:r>
            <a:r>
              <a:rPr lang="en-US" dirty="0"/>
              <a:t> </a:t>
            </a:r>
            <a:r>
              <a:rPr lang="en-US" dirty="0" err="1"/>
              <a:t>tindakan</a:t>
            </a:r>
            <a:r>
              <a:rPr lang="en-US" dirty="0"/>
              <a:t> yang </a:t>
            </a:r>
            <a:r>
              <a:rPr lang="en-US" dirty="0" err="1"/>
              <a:t>sengaja</a:t>
            </a:r>
            <a:r>
              <a:rPr lang="en-US" dirty="0"/>
              <a:t> </a:t>
            </a:r>
            <a:r>
              <a:rPr lang="en-US" dirty="0" err="1"/>
              <a:t>dilakukan</a:t>
            </a:r>
            <a:r>
              <a:rPr lang="en-US" dirty="0"/>
              <a:t> </a:t>
            </a:r>
            <a:r>
              <a:rPr lang="en-US" dirty="0" err="1"/>
              <a:t>untuk</a:t>
            </a:r>
            <a:r>
              <a:rPr lang="en-US" dirty="0"/>
              <a:t> </a:t>
            </a:r>
            <a:r>
              <a:rPr lang="en-US" dirty="0" err="1"/>
              <a:t>mengganggu</a:t>
            </a:r>
            <a:r>
              <a:rPr lang="en-US" dirty="0"/>
              <a:t> </a:t>
            </a:r>
            <a:r>
              <a:rPr lang="en-US" dirty="0" err="1"/>
              <a:t>kerahasiaan</a:t>
            </a:r>
            <a:r>
              <a:rPr lang="en-US" dirty="0"/>
              <a:t> (</a:t>
            </a:r>
            <a:r>
              <a:rPr lang="en-US" i="1" dirty="0"/>
              <a:t>confidentiality</a:t>
            </a:r>
            <a:r>
              <a:rPr lang="en-US" dirty="0"/>
              <a:t>), </a:t>
            </a:r>
            <a:r>
              <a:rPr lang="en-US" dirty="0" err="1"/>
              <a:t>integritas</a:t>
            </a:r>
            <a:r>
              <a:rPr lang="en-US" dirty="0"/>
              <a:t> (</a:t>
            </a:r>
            <a:r>
              <a:rPr lang="en-US" i="1" dirty="0"/>
              <a:t>integrity</a:t>
            </a:r>
            <a:r>
              <a:rPr lang="en-US" dirty="0"/>
              <a:t>), dan </a:t>
            </a:r>
            <a:r>
              <a:rPr lang="en-US" dirty="0" err="1"/>
              <a:t>ketersedian</a:t>
            </a:r>
            <a:r>
              <a:rPr lang="en-US" dirty="0"/>
              <a:t> (</a:t>
            </a:r>
            <a:r>
              <a:rPr lang="en-US" i="1" dirty="0"/>
              <a:t>availability</a:t>
            </a:r>
            <a:r>
              <a:rPr lang="en-US" dirty="0"/>
              <a:t>) </a:t>
            </a:r>
            <a:r>
              <a:rPr lang="en-US" dirty="0" err="1"/>
              <a:t>informasi</a:t>
            </a:r>
            <a:r>
              <a:rPr lang="en-US" dirty="0"/>
              <a:t>.</a:t>
            </a:r>
          </a:p>
          <a:p>
            <a:r>
              <a:rPr lang="en-US" dirty="0"/>
              <a:t> </a:t>
            </a:r>
          </a:p>
          <a:p>
            <a:pPr fontAlgn="base"/>
            <a:r>
              <a:rPr lang="en-US" sz="1200" b="0" i="0" kern="1200" dirty="0">
                <a:solidFill>
                  <a:schemeClr val="tx1"/>
                </a:solidFill>
                <a:effectLst/>
                <a:latin typeface="+mn-lt"/>
                <a:ea typeface="+mn-ea"/>
                <a:cs typeface="+mn-cs"/>
              </a:rPr>
              <a:t>Confidentiality</a:t>
            </a:r>
          </a:p>
          <a:p>
            <a:pPr fontAlgn="base"/>
            <a:r>
              <a:rPr lang="en-US" sz="1200" b="0" i="0" kern="1200" dirty="0" err="1">
                <a:solidFill>
                  <a:schemeClr val="tx1"/>
                </a:solidFill>
                <a:effectLst/>
                <a:latin typeface="+mn-lt"/>
                <a:ea typeface="+mn-ea"/>
                <a:cs typeface="+mn-cs"/>
              </a:rPr>
              <a:t>Maksudnya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secara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singkat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katanya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yaitu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kerahasian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Kerahasian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dalam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adalah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informasi</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kita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miliki</a:t>
            </a:r>
            <a:r>
              <a:rPr lang="en-US" sz="1200" b="0" i="0" kern="1200" dirty="0">
                <a:solidFill>
                  <a:schemeClr val="tx1"/>
                </a:solidFill>
                <a:effectLst/>
                <a:latin typeface="+mn-lt"/>
                <a:ea typeface="+mn-ea"/>
                <a:cs typeface="+mn-cs"/>
              </a:rPr>
              <a:t> pada </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/database </a:t>
            </a:r>
            <a:r>
              <a:rPr lang="en-US" sz="1200" b="0" i="0" kern="1200" dirty="0" err="1">
                <a:solidFill>
                  <a:schemeClr val="tx1"/>
                </a:solidFill>
                <a:effectLst/>
                <a:latin typeface="+mn-lt"/>
                <a:ea typeface="+mn-ea"/>
                <a:cs typeface="+mn-cs"/>
              </a:rPr>
              <a:t>kita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adalah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hal</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rahasia</a:t>
            </a:r>
            <a:r>
              <a:rPr lang="en-US" sz="1200" b="0" i="0" kern="1200" dirty="0">
                <a:solidFill>
                  <a:schemeClr val="tx1"/>
                </a:solidFill>
                <a:effectLst/>
                <a:latin typeface="+mn-lt"/>
                <a:ea typeface="+mn-ea"/>
                <a:cs typeface="+mn-cs"/>
              </a:rPr>
              <a:t> dan </a:t>
            </a:r>
            <a:r>
              <a:rPr lang="en-US" sz="1200" b="0" i="0" kern="1200" dirty="0" err="1">
                <a:solidFill>
                  <a:schemeClr val="tx1"/>
                </a:solidFill>
                <a:effectLst/>
                <a:latin typeface="+mn-lt"/>
                <a:ea typeface="+mn-ea"/>
                <a:cs typeface="+mn-cs"/>
              </a:rPr>
              <a:t>pengguna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atau</a:t>
            </a:r>
            <a:r>
              <a:rPr lang="en-US" sz="1200" b="0" i="0" kern="1200" dirty="0">
                <a:solidFill>
                  <a:schemeClr val="tx1"/>
                </a:solidFill>
                <a:effectLst/>
                <a:latin typeface="+mn-lt"/>
                <a:ea typeface="+mn-ea"/>
                <a:cs typeface="+mn-cs"/>
              </a:rPr>
              <a:t> orang yang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berkepentingan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dapat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melihat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mengaksesnya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Atau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 kata lain, </a:t>
            </a:r>
            <a:r>
              <a:rPr lang="en-US" sz="1200" b="0" i="0" kern="1200" dirty="0" err="1">
                <a:solidFill>
                  <a:schemeClr val="tx1"/>
                </a:solidFill>
                <a:effectLst/>
                <a:latin typeface="+mn-lt"/>
                <a:ea typeface="+mn-ea"/>
                <a:cs typeface="+mn-cs"/>
              </a:rPr>
              <a:t>hanya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pihak</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berhak</a:t>
            </a:r>
            <a:r>
              <a:rPr lang="en-US" sz="1200" b="0" i="0" kern="1200" dirty="0">
                <a:solidFill>
                  <a:schemeClr val="tx1"/>
                </a:solidFill>
                <a:effectLst/>
                <a:latin typeface="+mn-lt"/>
                <a:ea typeface="+mn-ea"/>
                <a:cs typeface="+mn-cs"/>
              </a:rPr>
              <a:t> dan </a:t>
            </a:r>
            <a:r>
              <a:rPr lang="en-US" sz="1200" b="0" i="0" kern="1200" dirty="0" err="1">
                <a:solidFill>
                  <a:schemeClr val="tx1"/>
                </a:solidFill>
                <a:effectLst/>
                <a:latin typeface="+mn-lt"/>
                <a:ea typeface="+mn-ea"/>
                <a:cs typeface="+mn-cs"/>
              </a:rPr>
              <a:t>berwenang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saja</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dapat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mengakses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informasi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itu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kebanyakan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organisasi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umumnya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mengklasifikasikan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informasi</a:t>
            </a:r>
            <a:r>
              <a:rPr lang="en-US" sz="1200" b="0" i="0" kern="1200" dirty="0">
                <a:solidFill>
                  <a:schemeClr val="tx1"/>
                </a:solidFill>
                <a:effectLst/>
                <a:latin typeface="+mn-lt"/>
                <a:ea typeface="+mn-ea"/>
                <a:cs typeface="+mn-cs"/>
              </a:rPr>
              <a:t>/data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mengakomodir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tercapainya</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confidentiality. </a:t>
            </a:r>
            <a:r>
              <a:rPr lang="en-US" sz="1200" b="0" i="0" kern="1200" dirty="0" err="1">
                <a:solidFill>
                  <a:schemeClr val="tx1"/>
                </a:solidFill>
                <a:effectLst/>
                <a:latin typeface="+mn-lt"/>
                <a:ea typeface="+mn-ea"/>
                <a:cs typeface="+mn-cs"/>
              </a:rPr>
              <a:t>Klasifikasinya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yaitu</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internal use only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digunakan</a:t>
            </a:r>
            <a:r>
              <a:rPr lang="en-US" sz="1200" b="0" i="0" kern="1200" dirty="0">
                <a:solidFill>
                  <a:schemeClr val="tx1"/>
                </a:solidFill>
                <a:effectLst/>
                <a:latin typeface="+mn-lt"/>
                <a:ea typeface="+mn-ea"/>
                <a:cs typeface="+mn-cs"/>
              </a:rPr>
              <a:t> di </a:t>
            </a:r>
            <a:r>
              <a:rPr lang="en-US" sz="1200" b="0" i="0" kern="1200" dirty="0" err="1">
                <a:solidFill>
                  <a:schemeClr val="tx1"/>
                </a:solidFill>
                <a:effectLst/>
                <a:latin typeface="+mn-lt"/>
                <a:ea typeface="+mn-ea"/>
                <a:cs typeface="+mn-cs"/>
              </a:rPr>
              <a:t>lingkungan</a:t>
            </a:r>
            <a:r>
              <a:rPr lang="en-US" sz="1200" b="0" i="0" kern="1200" dirty="0">
                <a:solidFill>
                  <a:schemeClr val="tx1"/>
                </a:solidFill>
                <a:effectLst/>
                <a:latin typeface="+mn-lt"/>
                <a:ea typeface="+mn-ea"/>
                <a:cs typeface="+mn-cs"/>
              </a:rPr>
              <a:t> internal </a:t>
            </a:r>
            <a:r>
              <a:rPr lang="en-US" sz="1200" b="0" i="0" kern="1200" dirty="0" err="1">
                <a:solidFill>
                  <a:schemeClr val="tx1"/>
                </a:solidFill>
                <a:effectLst/>
                <a:latin typeface="+mn-lt"/>
                <a:ea typeface="+mn-ea"/>
                <a:cs typeface="+mn-cs"/>
              </a:rPr>
              <a:t>perusahaan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public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biasanya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disebarkan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melaui</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website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atau</a:t>
            </a:r>
            <a:r>
              <a:rPr lang="en-US" sz="1200" b="0" i="0" kern="1200" dirty="0">
                <a:solidFill>
                  <a:schemeClr val="tx1"/>
                </a:solidFill>
                <a:effectLst/>
                <a:latin typeface="+mn-lt"/>
                <a:ea typeface="+mn-ea"/>
                <a:cs typeface="+mn-cs"/>
              </a:rPr>
              <a:t> media </a:t>
            </a:r>
            <a:r>
              <a:rPr lang="en-US" sz="1200" b="0" i="0" kern="1200" dirty="0" err="1">
                <a:solidFill>
                  <a:schemeClr val="tx1"/>
                </a:solidFill>
                <a:effectLst/>
                <a:latin typeface="+mn-lt"/>
                <a:ea typeface="+mn-ea"/>
                <a:cs typeface="+mn-cs"/>
              </a:rPr>
              <a:t>sosial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perusahaan</a:t>
            </a:r>
            <a:r>
              <a:rPr lang="en-US" sz="1200" b="0" i="0" kern="1200" dirty="0">
                <a:solidFill>
                  <a:schemeClr val="tx1"/>
                </a:solidFill>
                <a:effectLst/>
                <a:latin typeface="+mn-lt"/>
                <a:ea typeface="+mn-ea"/>
                <a:cs typeface="+mn-cs"/>
              </a:rPr>
              <a:t>), dan </a:t>
            </a:r>
            <a:r>
              <a:rPr lang="en-US" sz="1200" b="0" i="1" kern="1200" dirty="0">
                <a:solidFill>
                  <a:schemeClr val="tx1"/>
                </a:solidFill>
                <a:effectLst/>
                <a:latin typeface="+mn-lt"/>
                <a:ea typeface="+mn-ea"/>
                <a:cs typeface="+mn-cs"/>
              </a:rPr>
              <a:t>confidential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sangat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rahasia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contohnya</a:t>
            </a:r>
            <a:r>
              <a:rPr lang="en-US" sz="1200" b="0" i="0" kern="1200" dirty="0">
                <a:solidFill>
                  <a:schemeClr val="tx1"/>
                </a:solidFill>
                <a:effectLst/>
                <a:latin typeface="+mn-lt"/>
                <a:ea typeface="+mn-ea"/>
                <a:cs typeface="+mn-cs"/>
              </a:rPr>
              <a:t> data-data </a:t>
            </a:r>
            <a:r>
              <a:rPr lang="en-US" sz="1200" b="0" i="0" kern="1200" dirty="0" err="1">
                <a:solidFill>
                  <a:schemeClr val="tx1"/>
                </a:solidFill>
                <a:effectLst/>
                <a:latin typeface="+mn-lt"/>
                <a:ea typeface="+mn-ea"/>
                <a:cs typeface="+mn-cs"/>
              </a:rPr>
              <a:t>terkait</a:t>
            </a:r>
            <a:r>
              <a:rPr lang="en-US" sz="1200" b="0" i="0" kern="1200" dirty="0">
                <a:solidFill>
                  <a:schemeClr val="tx1"/>
                </a:solidFill>
                <a:effectLst/>
                <a:latin typeface="+mn-lt"/>
                <a:ea typeface="+mn-ea"/>
                <a:cs typeface="+mn-cs"/>
              </a:rPr>
              <a:t> planning, </a:t>
            </a:r>
            <a:r>
              <a:rPr lang="en-US" sz="1200" b="0" i="0" kern="1200" dirty="0" err="1">
                <a:solidFill>
                  <a:schemeClr val="tx1"/>
                </a:solidFill>
                <a:effectLst/>
                <a:latin typeface="+mn-lt"/>
                <a:ea typeface="+mn-ea"/>
                <a:cs typeface="+mn-cs"/>
              </a:rPr>
              <a:t>finansial</a:t>
            </a:r>
            <a:r>
              <a:rPr lang="en-US" sz="1200" b="0" i="0" kern="1200" dirty="0">
                <a:solidFill>
                  <a:schemeClr val="tx1"/>
                </a:solidFill>
                <a:effectLst/>
                <a:latin typeface="+mn-lt"/>
                <a:ea typeface="+mn-ea"/>
                <a:cs typeface="+mn-cs"/>
              </a:rPr>
              <a:t>, business process, </a:t>
            </a:r>
            <a:r>
              <a:rPr lang="en-US" sz="1200" b="0" i="0" kern="1200" dirty="0" err="1">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Ancaman</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muncul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pihak</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berkepentingan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terhadap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aspek</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confidentiality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antara</a:t>
            </a:r>
            <a:r>
              <a:rPr lang="en-US" sz="1200" b="0" i="0" kern="1200" dirty="0">
                <a:solidFill>
                  <a:schemeClr val="tx1"/>
                </a:solidFill>
                <a:effectLst/>
                <a:latin typeface="+mn-lt"/>
                <a:ea typeface="+mn-ea"/>
                <a:cs typeface="+mn-cs"/>
              </a:rPr>
              <a:t> lain:</a:t>
            </a:r>
          </a:p>
          <a:p>
            <a:pPr fontAlgn="base"/>
            <a:r>
              <a:rPr lang="en-US" sz="1200" b="0" i="1" kern="1200" dirty="0">
                <a:solidFill>
                  <a:schemeClr val="tx1"/>
                </a:solidFill>
                <a:effectLst/>
                <a:latin typeface="+mn-lt"/>
                <a:ea typeface="+mn-ea"/>
                <a:cs typeface="+mn-cs"/>
              </a:rPr>
              <a:t>password strength </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lemahnya</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password</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digunakan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sehingga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mudah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ditebak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ataupun</a:t>
            </a:r>
            <a:r>
              <a:rPr lang="en-US" sz="1200" b="0" i="0" kern="1200" dirty="0">
                <a:solidFill>
                  <a:schemeClr val="tx1"/>
                </a:solidFill>
                <a:effectLst/>
                <a:latin typeface="+mn-lt"/>
                <a:ea typeface="+mn-ea"/>
                <a:cs typeface="+mn-cs"/>
              </a:rPr>
              <a:t> di-</a:t>
            </a:r>
            <a:r>
              <a:rPr lang="en-US" sz="1200" b="0" i="1" kern="1200" dirty="0" err="1">
                <a:solidFill>
                  <a:schemeClr val="tx1"/>
                </a:solidFill>
                <a:effectLst/>
                <a:latin typeface="+mn-lt"/>
                <a:ea typeface="+mn-ea"/>
                <a:cs typeface="+mn-cs"/>
              </a:rPr>
              <a:t>bruteforce</a:t>
            </a:r>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malware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masuknya</a:t>
            </a:r>
            <a:r>
              <a:rPr lang="en-US" sz="1200" b="0" i="0" kern="1200" dirty="0">
                <a:solidFill>
                  <a:schemeClr val="tx1"/>
                </a:solidFill>
                <a:effectLst/>
                <a:latin typeface="+mn-lt"/>
                <a:ea typeface="+mn-ea"/>
                <a:cs typeface="+mn-cs"/>
              </a:rPr>
              <a:t> virus yang </a:t>
            </a:r>
            <a:r>
              <a:rPr lang="en-US" sz="1200" b="0" i="0" kern="1200" dirty="0" err="1">
                <a:solidFill>
                  <a:schemeClr val="tx1"/>
                </a:solidFill>
                <a:effectLst/>
                <a:latin typeface="+mn-lt"/>
                <a:ea typeface="+mn-ea"/>
                <a:cs typeface="+mn-cs"/>
              </a:rPr>
              <a:t>dapat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membuat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backdoor </a:t>
            </a:r>
            <a:r>
              <a:rPr lang="en-US" sz="1200" b="0" i="0" kern="1200" dirty="0" err="1">
                <a:solidFill>
                  <a:schemeClr val="tx1"/>
                </a:solidFill>
                <a:effectLst/>
                <a:latin typeface="+mn-lt"/>
                <a:ea typeface="+mn-ea"/>
                <a:cs typeface="+mn-cs"/>
              </a:rPr>
              <a:t>ke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ataupun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mengumpulkan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informasi</a:t>
            </a:r>
            <a:r>
              <a:rPr lang="en-US" sz="1200" b="0" i="0"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pengguna</a:t>
            </a:r>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social engineering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lemahnya</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security awareness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pengguna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dimana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mudah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sekali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dibohongi</a:t>
            </a:r>
            <a:r>
              <a:rPr lang="en-US" sz="1200" b="0" i="0" kern="1200" dirty="0">
                <a:solidFill>
                  <a:schemeClr val="tx1"/>
                </a:solidFill>
                <a:effectLst/>
                <a:latin typeface="+mn-lt"/>
                <a:ea typeface="+mn-ea"/>
                <a:cs typeface="+mn-cs"/>
              </a:rPr>
              <a:t>’ oleh </a:t>
            </a:r>
            <a:r>
              <a:rPr lang="en-US" sz="1200" b="0" i="1" kern="1200" dirty="0">
                <a:solidFill>
                  <a:schemeClr val="tx1"/>
                </a:solidFill>
                <a:effectLst/>
                <a:latin typeface="+mn-lt"/>
                <a:ea typeface="+mn-ea"/>
                <a:cs typeface="+mn-cs"/>
              </a:rPr>
              <a:t>attacker, </a:t>
            </a:r>
            <a:r>
              <a:rPr lang="en-US" sz="1200" b="0" i="0" kern="1200" dirty="0">
                <a:solidFill>
                  <a:schemeClr val="tx1"/>
                </a:solidFill>
                <a:effectLst/>
                <a:latin typeface="+mn-lt"/>
                <a:ea typeface="+mn-ea"/>
                <a:cs typeface="+mn-cs"/>
              </a:rPr>
              <a:t>yang </a:t>
            </a:r>
            <a:r>
              <a:rPr lang="en-US" sz="1200" b="0" i="0" kern="1200" dirty="0" err="1">
                <a:solidFill>
                  <a:schemeClr val="tx1"/>
                </a:solidFill>
                <a:effectLst/>
                <a:latin typeface="+mn-lt"/>
                <a:ea typeface="+mn-ea"/>
                <a:cs typeface="+mn-cs"/>
              </a:rPr>
              <a:t>biasanya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adalah</a:t>
            </a:r>
            <a:r>
              <a:rPr lang="en-US" sz="1200" b="0" i="0" kern="1200" dirty="0">
                <a:solidFill>
                  <a:schemeClr val="tx1"/>
                </a:solidFill>
                <a:effectLst/>
                <a:latin typeface="+mn-lt"/>
                <a:ea typeface="+mn-ea"/>
                <a:cs typeface="+mn-cs"/>
              </a:rPr>
              <a:t> orang yang </a:t>
            </a:r>
            <a:r>
              <a:rPr lang="en-US" sz="1200" b="0" i="0" kern="1200" dirty="0" err="1">
                <a:solidFill>
                  <a:schemeClr val="tx1"/>
                </a:solidFill>
                <a:effectLst/>
                <a:latin typeface="+mn-lt"/>
                <a:ea typeface="+mn-ea"/>
                <a:cs typeface="+mn-cs"/>
              </a:rPr>
              <a:t>sudah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dikenalnya</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Cara yang </a:t>
            </a:r>
            <a:r>
              <a:rPr lang="en-US" sz="1200" b="0" i="0" kern="1200" dirty="0" err="1">
                <a:solidFill>
                  <a:schemeClr val="tx1"/>
                </a:solidFill>
                <a:effectLst/>
                <a:latin typeface="+mn-lt"/>
                <a:ea typeface="+mn-ea"/>
                <a:cs typeface="+mn-cs"/>
              </a:rPr>
              <a:t>umum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digunakan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menjamin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tercapainya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aspek</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confidentiality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adalah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menerapkan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enkripsi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Enkripsi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merupakan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sebuah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teknik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mengubah</a:t>
            </a:r>
            <a:r>
              <a:rPr lang="en-US" sz="1200" b="0" i="0" kern="1200" dirty="0">
                <a:solidFill>
                  <a:schemeClr val="tx1"/>
                </a:solidFill>
                <a:effectLst/>
                <a:latin typeface="+mn-lt"/>
                <a:ea typeface="+mn-ea"/>
                <a:cs typeface="+mn-cs"/>
              </a:rPr>
              <a:t> file/data/</a:t>
            </a:r>
            <a:r>
              <a:rPr lang="en-US" sz="1200" b="0" i="0" kern="1200" dirty="0" err="1">
                <a:solidFill>
                  <a:schemeClr val="tx1"/>
                </a:solidFill>
                <a:effectLst/>
                <a:latin typeface="+mn-lt"/>
                <a:ea typeface="+mn-ea"/>
                <a:cs typeface="+mn-cs"/>
              </a:rPr>
              <a:t>informasi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bentuk</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dapat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dimengerti</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plaintext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menjadi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bentuk</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dapat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dimengerti</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ciphertext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sehingga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membuat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attacker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sulit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mendapatkan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informasi</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mereka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butuhkan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Enkripsi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harus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dilakukan</a:t>
            </a:r>
            <a:r>
              <a:rPr lang="en-US" sz="1200" b="0" i="0" kern="1200" dirty="0">
                <a:solidFill>
                  <a:schemeClr val="tx1"/>
                </a:solidFill>
                <a:effectLst/>
                <a:latin typeface="+mn-lt"/>
                <a:ea typeface="+mn-ea"/>
                <a:cs typeface="+mn-cs"/>
              </a:rPr>
              <a:t> pada level media </a:t>
            </a:r>
            <a:r>
              <a:rPr lang="en-US" sz="1200" b="0" i="0" kern="1200" dirty="0" err="1">
                <a:solidFill>
                  <a:schemeClr val="tx1"/>
                </a:solidFill>
                <a:effectLst/>
                <a:latin typeface="+mn-lt"/>
                <a:ea typeface="+mn-ea"/>
                <a:cs typeface="+mn-cs"/>
              </a:rPr>
              <a:t>penyimpanan</a:t>
            </a:r>
            <a:r>
              <a:rPr lang="en-US" sz="1200" b="0" i="0" kern="1200" dirty="0">
                <a:solidFill>
                  <a:schemeClr val="tx1"/>
                </a:solidFill>
                <a:effectLst/>
                <a:latin typeface="+mn-lt"/>
                <a:ea typeface="+mn-ea"/>
                <a:cs typeface="+mn-cs"/>
              </a:rPr>
              <a:t> dan </a:t>
            </a:r>
            <a:r>
              <a:rPr lang="en-US" sz="1200" b="0" i="0" kern="1200" dirty="0" err="1">
                <a:solidFill>
                  <a:schemeClr val="tx1"/>
                </a:solidFill>
                <a:effectLst/>
                <a:latin typeface="+mn-lt"/>
                <a:ea typeface="+mn-ea"/>
                <a:cs typeface="+mn-cs"/>
              </a:rPr>
              <a:t>transmisi</a:t>
            </a:r>
            <a:r>
              <a:rPr lang="en-US" sz="1200" b="0" i="0" kern="1200" dirty="0">
                <a:solidFill>
                  <a:schemeClr val="tx1"/>
                </a:solidFill>
                <a:effectLst/>
                <a:latin typeface="+mn-lt"/>
                <a:ea typeface="+mn-ea"/>
                <a:cs typeface="+mn-cs"/>
              </a:rPr>
              <a:t> data.</a:t>
            </a:r>
          </a:p>
          <a:p>
            <a:pPr fontAlgn="base"/>
            <a:r>
              <a:rPr lang="en-US" sz="1200" b="0" i="0" kern="1200" dirty="0">
                <a:solidFill>
                  <a:schemeClr val="tx1"/>
                </a:solidFill>
                <a:effectLst/>
                <a:latin typeface="+mn-lt"/>
                <a:ea typeface="+mn-ea"/>
                <a:cs typeface="+mn-cs"/>
              </a:rPr>
              <a:t>Masih </a:t>
            </a:r>
            <a:r>
              <a:rPr lang="en-US" sz="1200" b="0" i="0" kern="1200" dirty="0" err="1">
                <a:solidFill>
                  <a:schemeClr val="tx1"/>
                </a:solidFill>
                <a:effectLst/>
                <a:latin typeface="+mn-lt"/>
                <a:ea typeface="+mn-ea"/>
                <a:cs typeface="+mn-cs"/>
              </a:rPr>
              <a:t>ingatkah</a:t>
            </a:r>
            <a:r>
              <a:rPr lang="en-US" sz="1200" b="0" i="0" kern="1200" dirty="0">
                <a:solidFill>
                  <a:schemeClr val="tx1"/>
                </a:solidFill>
                <a:effectLst/>
                <a:latin typeface="+mn-lt"/>
                <a:ea typeface="+mn-ea"/>
                <a:cs typeface="+mn-cs"/>
              </a:rPr>
              <a:t> kalian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berita</a:t>
            </a:r>
            <a:r>
              <a:rPr lang="en-US" sz="1200" b="0" i="0" kern="1200" dirty="0">
                <a:solidFill>
                  <a:schemeClr val="tx1"/>
                </a:solidFill>
                <a:effectLst/>
                <a:latin typeface="+mn-lt"/>
                <a:ea typeface="+mn-ea"/>
                <a:cs typeface="+mn-cs"/>
              </a:rPr>
              <a:t> pada </a:t>
            </a:r>
            <a:r>
              <a:rPr lang="en-US" sz="1200" b="0" i="0" kern="1200" dirty="0" err="1">
                <a:solidFill>
                  <a:schemeClr val="tx1"/>
                </a:solidFill>
                <a:effectLst/>
                <a:latin typeface="+mn-lt"/>
                <a:ea typeface="+mn-ea"/>
                <a:cs typeface="+mn-cs"/>
              </a:rPr>
              <a:t>awal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Desember</a:t>
            </a:r>
            <a:r>
              <a:rPr lang="en-US" sz="1200" b="0" i="0" kern="1200" dirty="0">
                <a:solidFill>
                  <a:schemeClr val="tx1"/>
                </a:solidFill>
                <a:effectLst/>
                <a:latin typeface="+mn-lt"/>
                <a:ea typeface="+mn-ea"/>
                <a:cs typeface="+mn-cs"/>
              </a:rPr>
              <a:t> 2016 </a:t>
            </a:r>
            <a:r>
              <a:rPr lang="en-US" sz="1200" b="0" i="0" kern="1200" dirty="0" err="1">
                <a:solidFill>
                  <a:schemeClr val="tx1"/>
                </a:solidFill>
                <a:effectLst/>
                <a:latin typeface="+mn-lt"/>
                <a:ea typeface="+mn-ea"/>
                <a:cs typeface="+mn-cs"/>
              </a:rPr>
              <a:t>tentang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berhasil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diretasnya</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a:rPr>
              <a:t>google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yahoo</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hlinkClick r:id="rId5"/>
              </a:rPr>
              <a:t>dailymotion</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berakibat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tercurinya</a:t>
            </a:r>
            <a:r>
              <a:rPr lang="en-US" sz="1200" b="0" i="0" kern="1200" dirty="0">
                <a:solidFill>
                  <a:schemeClr val="tx1"/>
                </a:solidFill>
                <a:effectLst/>
                <a:latin typeface="+mn-lt"/>
                <a:ea typeface="+mn-ea"/>
                <a:cs typeface="+mn-cs"/>
              </a:rPr>
              <a:t> data-data </a:t>
            </a:r>
            <a:r>
              <a:rPr lang="en-US" sz="1200" b="0" i="0" kern="1200" dirty="0" err="1">
                <a:solidFill>
                  <a:schemeClr val="tx1"/>
                </a:solidFill>
                <a:effectLst/>
                <a:latin typeface="+mn-lt"/>
                <a:ea typeface="+mn-ea"/>
                <a:cs typeface="+mn-cs"/>
              </a:rPr>
              <a:t>pengguna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mereka</a:t>
            </a:r>
            <a:r>
              <a:rPr lang="en-US" sz="1200" b="0" i="0" kern="1200" dirty="0">
                <a:solidFill>
                  <a:schemeClr val="tx1"/>
                </a:solidFill>
                <a:effectLst/>
                <a:latin typeface="+mn-lt"/>
                <a:ea typeface="+mn-ea"/>
                <a:cs typeface="+mn-cs"/>
              </a:rPr>
              <a:t>? Hal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merupakan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contoh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rusaknya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aspek</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confidentiality</a:t>
            </a:r>
            <a:r>
              <a:rPr lang="en-US" sz="1200" b="0" i="0" kern="1200" dirty="0">
                <a:solidFill>
                  <a:schemeClr val="tx1"/>
                </a:solidFill>
                <a:effectLst/>
                <a:latin typeface="+mn-lt"/>
                <a:ea typeface="+mn-ea"/>
                <a:cs typeface="+mn-cs"/>
              </a:rPr>
              <a:t> pada </a:t>
            </a:r>
            <a:r>
              <a:rPr lang="en-US" sz="1200" b="0" i="0" kern="1200" dirty="0" err="1">
                <a:solidFill>
                  <a:schemeClr val="tx1"/>
                </a:solidFill>
                <a:effectLst/>
                <a:latin typeface="+mn-lt"/>
                <a:ea typeface="+mn-ea"/>
                <a:cs typeface="+mn-cs"/>
              </a:rPr>
              <a:t>keamanan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informasi</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Integrity</a:t>
            </a:r>
          </a:p>
          <a:p>
            <a:pPr fontAlgn="base"/>
            <a:r>
              <a:rPr lang="en-US" sz="1200" b="0" i="0" kern="1200" dirty="0">
                <a:solidFill>
                  <a:schemeClr val="tx1"/>
                </a:solidFill>
                <a:effectLst/>
                <a:latin typeface="+mn-lt"/>
                <a:ea typeface="+mn-ea"/>
                <a:cs typeface="+mn-cs"/>
              </a:rPr>
              <a:t>Integrity </a:t>
            </a:r>
            <a:r>
              <a:rPr lang="en-US" sz="1200" b="0" i="0" kern="1200" dirty="0" err="1">
                <a:solidFill>
                  <a:schemeClr val="tx1"/>
                </a:solidFill>
                <a:effectLst/>
                <a:latin typeface="+mn-lt"/>
                <a:ea typeface="+mn-ea"/>
                <a:cs typeface="+mn-cs"/>
              </a:rPr>
              <a:t>maksudnya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adalah</a:t>
            </a:r>
            <a:r>
              <a:rPr lang="en-US" sz="1200" b="0" i="0" kern="1200" dirty="0">
                <a:solidFill>
                  <a:schemeClr val="tx1"/>
                </a:solidFill>
                <a:effectLst/>
                <a:latin typeface="+mn-lt"/>
                <a:ea typeface="+mn-ea"/>
                <a:cs typeface="+mn-cs"/>
              </a:rPr>
              <a:t> data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dirubah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aslinya</a:t>
            </a:r>
            <a:r>
              <a:rPr lang="en-US" sz="1200" b="0" i="0" kern="1200" dirty="0">
                <a:solidFill>
                  <a:schemeClr val="tx1"/>
                </a:solidFill>
                <a:effectLst/>
                <a:latin typeface="+mn-lt"/>
                <a:ea typeface="+mn-ea"/>
                <a:cs typeface="+mn-cs"/>
              </a:rPr>
              <a:t> oleh orang yang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berhak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sehingga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konsistensi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akurasi</a:t>
            </a:r>
            <a:r>
              <a:rPr lang="en-US" sz="1200" b="0" i="0" kern="1200" dirty="0">
                <a:solidFill>
                  <a:schemeClr val="tx1"/>
                </a:solidFill>
                <a:effectLst/>
                <a:latin typeface="+mn-lt"/>
                <a:ea typeface="+mn-ea"/>
                <a:cs typeface="+mn-cs"/>
              </a:rPr>
              <a:t>, dan </a:t>
            </a:r>
            <a:r>
              <a:rPr lang="en-US" sz="1200" b="0" i="0" kern="1200" dirty="0" err="1">
                <a:solidFill>
                  <a:schemeClr val="tx1"/>
                </a:solidFill>
                <a:effectLst/>
                <a:latin typeface="+mn-lt"/>
                <a:ea typeface="+mn-ea"/>
                <a:cs typeface="+mn-cs"/>
              </a:rPr>
              <a:t>validitas</a:t>
            </a:r>
            <a:r>
              <a:rPr lang="en-US" sz="1200" b="0" i="0" kern="1200" dirty="0">
                <a:solidFill>
                  <a:schemeClr val="tx1"/>
                </a:solidFill>
                <a:effectLst/>
                <a:latin typeface="+mn-lt"/>
                <a:ea typeface="+mn-ea"/>
                <a:cs typeface="+mn-cs"/>
              </a:rPr>
              <a:t> data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masih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terjaga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bahasa</a:t>
            </a:r>
            <a:r>
              <a:rPr lang="en-US" sz="1200" b="0" i="0" kern="1200" dirty="0">
                <a:solidFill>
                  <a:schemeClr val="tx1"/>
                </a:solidFill>
                <a:effectLst/>
                <a:latin typeface="+mn-lt"/>
                <a:ea typeface="+mn-ea"/>
                <a:cs typeface="+mn-cs"/>
              </a:rPr>
              <a:t> lain, </a:t>
            </a:r>
            <a:r>
              <a:rPr lang="en-US" sz="1200" b="0" i="1" kern="1200" dirty="0">
                <a:solidFill>
                  <a:schemeClr val="tx1"/>
                </a:solidFill>
                <a:effectLst/>
                <a:latin typeface="+mn-lt"/>
                <a:ea typeface="+mn-ea"/>
                <a:cs typeface="+mn-cs"/>
              </a:rPr>
              <a:t>integrity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mencoba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memastikan</a:t>
            </a:r>
            <a:r>
              <a:rPr lang="en-US" sz="1200" b="0" i="0" kern="1200" dirty="0">
                <a:solidFill>
                  <a:schemeClr val="tx1"/>
                </a:solidFill>
                <a:effectLst/>
                <a:latin typeface="+mn-lt"/>
                <a:ea typeface="+mn-ea"/>
                <a:cs typeface="+mn-cs"/>
              </a:rPr>
              <a:t> data yang </a:t>
            </a:r>
            <a:r>
              <a:rPr lang="en-US" sz="1200" b="0" i="0" kern="1200" dirty="0" err="1">
                <a:solidFill>
                  <a:schemeClr val="tx1"/>
                </a:solidFill>
                <a:effectLst/>
                <a:latin typeface="+mn-lt"/>
                <a:ea typeface="+mn-ea"/>
                <a:cs typeface="+mn-cs"/>
              </a:rPr>
              <a:t>disimpan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benar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pengguna</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berkepentingan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atau</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software </a:t>
            </a:r>
            <a:r>
              <a:rPr lang="en-US" sz="1200" b="0" i="0" kern="1200" dirty="0" err="1">
                <a:solidFill>
                  <a:schemeClr val="tx1"/>
                </a:solidFill>
                <a:effectLst/>
                <a:latin typeface="+mn-lt"/>
                <a:ea typeface="+mn-ea"/>
                <a:cs typeface="+mn-cs"/>
              </a:rPr>
              <a:t>berbahaya</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mengubahnya</a:t>
            </a:r>
            <a:r>
              <a:rPr lang="en-US" sz="1200" b="0" i="0" kern="1200" dirty="0">
                <a:solidFill>
                  <a:schemeClr val="tx1"/>
                </a:solidFill>
                <a:effectLst/>
                <a:latin typeface="+mn-lt"/>
                <a:ea typeface="+mn-ea"/>
                <a:cs typeface="+mn-cs"/>
              </a:rPr>
              <a:t>. Integrity </a:t>
            </a:r>
            <a:r>
              <a:rPr lang="en-US" sz="1200" b="0" i="0" kern="1200" dirty="0" err="1">
                <a:solidFill>
                  <a:schemeClr val="tx1"/>
                </a:solidFill>
                <a:effectLst/>
                <a:latin typeface="+mn-lt"/>
                <a:ea typeface="+mn-ea"/>
                <a:cs typeface="+mn-cs"/>
              </a:rPr>
              <a:t>berusaha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memastikan</a:t>
            </a:r>
            <a:r>
              <a:rPr lang="en-US" sz="1200" b="0" i="0" kern="1200" dirty="0">
                <a:solidFill>
                  <a:schemeClr val="tx1"/>
                </a:solidFill>
                <a:effectLst/>
                <a:latin typeface="+mn-lt"/>
                <a:ea typeface="+mn-ea"/>
                <a:cs typeface="+mn-cs"/>
              </a:rPr>
              <a:t> data </a:t>
            </a:r>
            <a:r>
              <a:rPr lang="en-US" sz="1200" b="0" i="0" kern="1200" dirty="0" err="1">
                <a:solidFill>
                  <a:schemeClr val="tx1"/>
                </a:solidFill>
                <a:effectLst/>
                <a:latin typeface="+mn-lt"/>
                <a:ea typeface="+mn-ea"/>
                <a:cs typeface="+mn-cs"/>
              </a:rPr>
              <a:t>diproteksi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aman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ancaman</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disengaja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serangan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hacker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maupun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ancaman</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disengaja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misal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kecelakaan</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Integrity </a:t>
            </a:r>
            <a:r>
              <a:rPr lang="en-US" sz="1200" b="0" i="0" kern="1200" dirty="0" err="1">
                <a:solidFill>
                  <a:schemeClr val="tx1"/>
                </a:solidFill>
                <a:effectLst/>
                <a:latin typeface="+mn-lt"/>
                <a:ea typeface="+mn-ea"/>
                <a:cs typeface="+mn-cs"/>
              </a:rPr>
              <a:t>dapat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dicapai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menerapkan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strong  encryption</a:t>
            </a:r>
            <a:r>
              <a:rPr lang="en-US" sz="1200" b="0" i="0" kern="1200" dirty="0">
                <a:solidFill>
                  <a:schemeClr val="tx1"/>
                </a:solidFill>
                <a:effectLst/>
                <a:latin typeface="+mn-lt"/>
                <a:ea typeface="+mn-ea"/>
                <a:cs typeface="+mn-cs"/>
              </a:rPr>
              <a:t> pada media </a:t>
            </a:r>
            <a:r>
              <a:rPr lang="en-US" sz="1200" b="0" i="0" kern="1200" dirty="0" err="1">
                <a:solidFill>
                  <a:schemeClr val="tx1"/>
                </a:solidFill>
                <a:effectLst/>
                <a:latin typeface="+mn-lt"/>
                <a:ea typeface="+mn-ea"/>
                <a:cs typeface="+mn-cs"/>
              </a:rPr>
              <a:t>penyimpanan</a:t>
            </a:r>
            <a:r>
              <a:rPr lang="en-US" sz="1200" b="0" i="0" kern="1200" dirty="0">
                <a:solidFill>
                  <a:schemeClr val="tx1"/>
                </a:solidFill>
                <a:effectLst/>
                <a:latin typeface="+mn-lt"/>
                <a:ea typeface="+mn-ea"/>
                <a:cs typeface="+mn-cs"/>
              </a:rPr>
              <a:t> dan </a:t>
            </a:r>
            <a:r>
              <a:rPr lang="en-US" sz="1200" b="0" i="0" kern="1200" dirty="0" err="1">
                <a:solidFill>
                  <a:schemeClr val="tx1"/>
                </a:solidFill>
                <a:effectLst/>
                <a:latin typeface="+mn-lt"/>
                <a:ea typeface="+mn-ea"/>
                <a:cs typeface="+mn-cs"/>
              </a:rPr>
              <a:t>transmisi</a:t>
            </a:r>
            <a:r>
              <a:rPr lang="en-US" sz="1200" b="0" i="0" kern="1200" dirty="0">
                <a:solidFill>
                  <a:schemeClr val="tx1"/>
                </a:solidFill>
                <a:effectLst/>
                <a:latin typeface="+mn-lt"/>
                <a:ea typeface="+mn-ea"/>
                <a:cs typeface="+mn-cs"/>
              </a:rPr>
              <a:t> data.</a:t>
            </a:r>
          </a:p>
          <a:p>
            <a:pPr fontAlgn="base"/>
            <a:r>
              <a:rPr lang="en-US" sz="1200" b="0" i="0" kern="1200" dirty="0" err="1">
                <a:solidFill>
                  <a:schemeClr val="tx1"/>
                </a:solidFill>
                <a:effectLst/>
                <a:latin typeface="+mn-lt"/>
                <a:ea typeface="+mn-ea"/>
                <a:cs typeface="+mn-cs"/>
              </a:rPr>
              <a:t>menerapkan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strong authentication</a:t>
            </a:r>
            <a:r>
              <a:rPr lang="en-US" sz="1200" b="0" i="0" kern="1200" dirty="0">
                <a:solidFill>
                  <a:schemeClr val="tx1"/>
                </a:solidFill>
                <a:effectLst/>
                <a:latin typeface="+mn-lt"/>
                <a:ea typeface="+mn-ea"/>
                <a:cs typeface="+mn-cs"/>
              </a:rPr>
              <a:t> dan </a:t>
            </a:r>
            <a:r>
              <a:rPr lang="en-US" sz="1200" b="0" i="1" kern="1200" dirty="0">
                <a:solidFill>
                  <a:schemeClr val="tx1"/>
                </a:solidFill>
                <a:effectLst/>
                <a:latin typeface="+mn-lt"/>
                <a:ea typeface="+mn-ea"/>
                <a:cs typeface="+mn-cs"/>
              </a:rPr>
              <a:t>validation</a:t>
            </a:r>
            <a:r>
              <a:rPr lang="en-US" sz="1200" b="0" i="0" kern="1200" dirty="0">
                <a:solidFill>
                  <a:schemeClr val="tx1"/>
                </a:solidFill>
                <a:effectLst/>
                <a:latin typeface="+mn-lt"/>
                <a:ea typeface="+mn-ea"/>
                <a:cs typeface="+mn-cs"/>
              </a:rPr>
              <a:t> pada </a:t>
            </a:r>
            <a:r>
              <a:rPr lang="en-US" sz="1200" b="0" i="0" kern="1200" dirty="0" err="1">
                <a:solidFill>
                  <a:schemeClr val="tx1"/>
                </a:solidFill>
                <a:effectLst/>
                <a:latin typeface="+mn-lt"/>
                <a:ea typeface="+mn-ea"/>
                <a:cs typeface="+mn-cs"/>
              </a:rPr>
              <a:t>setiap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akses</a:t>
            </a:r>
            <a:r>
              <a:rPr lang="en-US" sz="1200" b="0" i="0" kern="1200" dirty="0">
                <a:solidFill>
                  <a:schemeClr val="tx1"/>
                </a:solidFill>
                <a:effectLst/>
                <a:latin typeface="+mn-lt"/>
                <a:ea typeface="+mn-ea"/>
                <a:cs typeface="+mn-cs"/>
              </a:rPr>
              <a:t> file/</a:t>
            </a:r>
            <a:r>
              <a:rPr lang="en-US" sz="1200" b="0" i="0" kern="1200" dirty="0" err="1">
                <a:solidFill>
                  <a:schemeClr val="tx1"/>
                </a:solidFill>
                <a:effectLst/>
                <a:latin typeface="+mn-lt"/>
                <a:ea typeface="+mn-ea"/>
                <a:cs typeface="+mn-cs"/>
              </a:rPr>
              <a:t>akun</a:t>
            </a:r>
            <a:r>
              <a:rPr lang="en-US" sz="1200" b="0" i="0" kern="1200" dirty="0">
                <a:solidFill>
                  <a:schemeClr val="tx1"/>
                </a:solidFill>
                <a:effectLst/>
                <a:latin typeface="+mn-lt"/>
                <a:ea typeface="+mn-ea"/>
                <a:cs typeface="+mn-cs"/>
              </a:rPr>
              <a:t> login/action yang </a:t>
            </a:r>
            <a:r>
              <a:rPr lang="en-US" sz="1200" b="0" i="0" kern="1200" dirty="0" err="1">
                <a:solidFill>
                  <a:schemeClr val="tx1"/>
                </a:solidFill>
                <a:effectLst/>
                <a:latin typeface="+mn-lt"/>
                <a:ea typeface="+mn-ea"/>
                <a:cs typeface="+mn-cs"/>
              </a:rPr>
              <a:t>diterapkan</a:t>
            </a:r>
            <a:r>
              <a:rPr lang="en-US" sz="1200" b="0" i="0" kern="1200" dirty="0">
                <a:solidFill>
                  <a:schemeClr val="tx1"/>
                </a:solidFill>
                <a:effectLst/>
                <a:latin typeface="+mn-lt"/>
                <a:ea typeface="+mn-ea"/>
                <a:cs typeface="+mn-cs"/>
              </a:rPr>
              <a:t>. Authentication dan validation </a:t>
            </a:r>
            <a:r>
              <a:rPr lang="en-US" sz="1200" b="0" i="0" kern="1200" dirty="0" err="1">
                <a:solidFill>
                  <a:schemeClr val="tx1"/>
                </a:solidFill>
                <a:effectLst/>
                <a:latin typeface="+mn-lt"/>
                <a:ea typeface="+mn-ea"/>
                <a:cs typeface="+mn-cs"/>
              </a:rPr>
              <a:t>dilakukan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menjamin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legalitas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akses</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dilakukan</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menerapkan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access control</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ketat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yaitu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setiap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akun</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ada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harus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dibatasi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aksesnya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Misal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semua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memiliki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akses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mengedit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lainnya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melihat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saja</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Contoh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mudah</a:t>
            </a:r>
            <a:r>
              <a:rPr lang="en-US" sz="1200" b="0" i="0" kern="1200" dirty="0">
                <a:solidFill>
                  <a:schemeClr val="tx1"/>
                </a:solidFill>
                <a:effectLst/>
                <a:latin typeface="+mn-lt"/>
                <a:ea typeface="+mn-ea"/>
                <a:cs typeface="+mn-cs"/>
              </a:rPr>
              <a:t> dan </a:t>
            </a:r>
            <a:r>
              <a:rPr lang="en-US" sz="1200" b="0" i="0" kern="1200" dirty="0" err="1">
                <a:solidFill>
                  <a:schemeClr val="tx1"/>
                </a:solidFill>
                <a:effectLst/>
                <a:latin typeface="+mn-lt"/>
                <a:ea typeface="+mn-ea"/>
                <a:cs typeface="+mn-cs"/>
              </a:rPr>
              <a:t>umum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rusaknya</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integrity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terkait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keamanan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informasi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adalah</a:t>
            </a:r>
            <a:r>
              <a:rPr lang="en-US" sz="1200" b="0" i="0" kern="1200" dirty="0">
                <a:solidFill>
                  <a:schemeClr val="tx1"/>
                </a:solidFill>
                <a:effectLst/>
                <a:latin typeface="+mn-lt"/>
                <a:ea typeface="+mn-ea"/>
                <a:cs typeface="+mn-cs"/>
              </a:rPr>
              <a:t> pada proses </a:t>
            </a:r>
            <a:r>
              <a:rPr lang="en-US" sz="1200" b="0" i="0" kern="1200" dirty="0" err="1">
                <a:solidFill>
                  <a:schemeClr val="tx1"/>
                </a:solidFill>
                <a:effectLst/>
                <a:latin typeface="+mn-lt"/>
                <a:ea typeface="+mn-ea"/>
                <a:cs typeface="+mn-cs"/>
              </a:rPr>
              <a:t>pengiriman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email</a:t>
            </a:r>
            <a:r>
              <a:rPr lang="en-US" sz="1200" b="0" i="0" kern="1200" dirty="0">
                <a:solidFill>
                  <a:schemeClr val="tx1"/>
                </a:solidFill>
                <a:effectLst/>
                <a:latin typeface="+mn-lt"/>
                <a:ea typeface="+mn-ea"/>
                <a:cs typeface="+mn-cs"/>
              </a:rPr>
              <a:t>. Alice </a:t>
            </a:r>
            <a:r>
              <a:rPr lang="en-US" sz="1200" b="0" i="0" kern="1200" dirty="0" err="1">
                <a:solidFill>
                  <a:schemeClr val="tx1"/>
                </a:solidFill>
                <a:effectLst/>
                <a:latin typeface="+mn-lt"/>
                <a:ea typeface="+mn-ea"/>
                <a:cs typeface="+mn-cs"/>
              </a:rPr>
              <a:t>mengirimkan</a:t>
            </a:r>
            <a:r>
              <a:rPr lang="en-US" sz="1200" b="0" i="0" kern="1200" dirty="0">
                <a:solidFill>
                  <a:schemeClr val="tx1"/>
                </a:solidFill>
                <a:effectLst/>
                <a:latin typeface="+mn-lt"/>
                <a:ea typeface="+mn-ea"/>
                <a:cs typeface="+mn-cs"/>
              </a:rPr>
              <a:t> email </a:t>
            </a:r>
            <a:r>
              <a:rPr lang="en-US" sz="1200" b="0" i="0" kern="1200" dirty="0" err="1">
                <a:solidFill>
                  <a:schemeClr val="tx1"/>
                </a:solidFill>
                <a:effectLst/>
                <a:latin typeface="+mn-lt"/>
                <a:ea typeface="+mn-ea"/>
                <a:cs typeface="+mn-cs"/>
              </a:rPr>
              <a:t>ke</a:t>
            </a:r>
            <a:r>
              <a:rPr lang="en-US" sz="1200" b="0" i="0" kern="1200" dirty="0">
                <a:solidFill>
                  <a:schemeClr val="tx1"/>
                </a:solidFill>
                <a:effectLst/>
                <a:latin typeface="+mn-lt"/>
                <a:ea typeface="+mn-ea"/>
                <a:cs typeface="+mn-cs"/>
              </a:rPr>
              <a:t> Bob. </a:t>
            </a:r>
            <a:r>
              <a:rPr lang="en-US" sz="1200" b="0" i="0" kern="1200" dirty="0" err="1">
                <a:solidFill>
                  <a:schemeClr val="tx1"/>
                </a:solidFill>
                <a:effectLst/>
                <a:latin typeface="+mn-lt"/>
                <a:ea typeface="+mn-ea"/>
                <a:cs typeface="+mn-cs"/>
              </a:rPr>
              <a:t>Namun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ketika</a:t>
            </a:r>
            <a:r>
              <a:rPr lang="en-US" sz="1200" b="0" i="0" kern="1200" dirty="0">
                <a:solidFill>
                  <a:schemeClr val="tx1"/>
                </a:solidFill>
                <a:effectLst/>
                <a:latin typeface="+mn-lt"/>
                <a:ea typeface="+mn-ea"/>
                <a:cs typeface="+mn-cs"/>
              </a:rPr>
              <a:t> email </a:t>
            </a:r>
            <a:r>
              <a:rPr lang="en-US" sz="1200" b="0" i="0" kern="1200" dirty="0" err="1">
                <a:solidFill>
                  <a:schemeClr val="tx1"/>
                </a:solidFill>
                <a:effectLst/>
                <a:latin typeface="+mn-lt"/>
                <a:ea typeface="+mn-ea"/>
                <a:cs typeface="+mn-cs"/>
              </a:rPr>
              <a:t>dikirim</a:t>
            </a:r>
            <a:r>
              <a:rPr lang="en-US" sz="1200" b="0" i="0" kern="1200" dirty="0">
                <a:solidFill>
                  <a:schemeClr val="tx1"/>
                </a:solidFill>
                <a:effectLst/>
                <a:latin typeface="+mn-lt"/>
                <a:ea typeface="+mn-ea"/>
                <a:cs typeface="+mn-cs"/>
              </a:rPr>
              <a:t>, di </a:t>
            </a:r>
            <a:r>
              <a:rPr lang="en-US" sz="1200" b="0" i="0" kern="1200" dirty="0" err="1">
                <a:solidFill>
                  <a:schemeClr val="tx1"/>
                </a:solidFill>
                <a:effectLst/>
                <a:latin typeface="+mn-lt"/>
                <a:ea typeface="+mn-ea"/>
                <a:cs typeface="+mn-cs"/>
              </a:rPr>
              <a:t>tengah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jalan</a:t>
            </a:r>
            <a:r>
              <a:rPr lang="en-US" sz="1200" b="0" i="0" kern="1200" dirty="0">
                <a:solidFill>
                  <a:schemeClr val="tx1"/>
                </a:solidFill>
                <a:effectLst/>
                <a:latin typeface="+mn-lt"/>
                <a:ea typeface="+mn-ea"/>
                <a:cs typeface="+mn-cs"/>
              </a:rPr>
              <a:t> Eve </a:t>
            </a:r>
            <a:r>
              <a:rPr lang="en-US" sz="1200" b="0" i="0" kern="1200" dirty="0" err="1">
                <a:solidFill>
                  <a:schemeClr val="tx1"/>
                </a:solidFill>
                <a:effectLst/>
                <a:latin typeface="+mn-lt"/>
                <a:ea typeface="+mn-ea"/>
                <a:cs typeface="+mn-cs"/>
              </a:rPr>
              <a:t>meng</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intercept</a:t>
            </a:r>
            <a:r>
              <a:rPr lang="en-US" sz="1200" b="0" i="0" kern="1200" dirty="0">
                <a:solidFill>
                  <a:schemeClr val="tx1"/>
                </a:solidFill>
                <a:effectLst/>
                <a:latin typeface="+mn-lt"/>
                <a:ea typeface="+mn-ea"/>
                <a:cs typeface="+mn-cs"/>
              </a:rPr>
              <a:t> email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 dan </a:t>
            </a:r>
            <a:r>
              <a:rPr lang="en-US" sz="1200" b="0" i="0" kern="1200" dirty="0" err="1">
                <a:solidFill>
                  <a:schemeClr val="tx1"/>
                </a:solidFill>
                <a:effectLst/>
                <a:latin typeface="+mn-lt"/>
                <a:ea typeface="+mn-ea"/>
                <a:cs typeface="+mn-cs"/>
              </a:rPr>
              <a:t>mengganti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emailnya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kemudian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baru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diteruskan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a:t>
            </a:r>
            <a:r>
              <a:rPr lang="en-US" sz="1200" b="0" i="0" kern="1200" dirty="0">
                <a:solidFill>
                  <a:schemeClr val="tx1"/>
                </a:solidFill>
                <a:effectLst/>
                <a:latin typeface="+mn-lt"/>
                <a:ea typeface="+mn-ea"/>
                <a:cs typeface="+mn-cs"/>
              </a:rPr>
              <a:t> Bob. Bob </a:t>
            </a:r>
            <a:r>
              <a:rPr lang="en-US" sz="1200" b="0" i="0" kern="1200" dirty="0" err="1">
                <a:solidFill>
                  <a:schemeClr val="tx1"/>
                </a:solidFill>
                <a:effectLst/>
                <a:latin typeface="+mn-lt"/>
                <a:ea typeface="+mn-ea"/>
                <a:cs typeface="+mn-cs"/>
              </a:rPr>
              <a:t>akan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mengira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bahwa</a:t>
            </a:r>
            <a:r>
              <a:rPr lang="en-US" sz="1200" b="0" i="0" kern="1200" dirty="0">
                <a:solidFill>
                  <a:schemeClr val="tx1"/>
                </a:solidFill>
                <a:effectLst/>
                <a:latin typeface="+mn-lt"/>
                <a:ea typeface="+mn-ea"/>
                <a:cs typeface="+mn-cs"/>
              </a:rPr>
              <a:t> email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benar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Alice </a:t>
            </a:r>
            <a:r>
              <a:rPr lang="en-US" sz="1200" b="0" i="0" kern="1200" dirty="0" err="1">
                <a:solidFill>
                  <a:schemeClr val="tx1"/>
                </a:solidFill>
                <a:effectLst/>
                <a:latin typeface="+mn-lt"/>
                <a:ea typeface="+mn-ea"/>
                <a:cs typeface="+mn-cs"/>
              </a:rPr>
              <a:t>padahal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isinya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telah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terlebih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dahulu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dirubah</a:t>
            </a:r>
            <a:r>
              <a:rPr lang="en-US" sz="1200" b="0" i="0" kern="1200" dirty="0">
                <a:solidFill>
                  <a:schemeClr val="tx1"/>
                </a:solidFill>
                <a:effectLst/>
                <a:latin typeface="+mn-lt"/>
                <a:ea typeface="+mn-ea"/>
                <a:cs typeface="+mn-cs"/>
              </a:rPr>
              <a:t> oleh Eve. Hal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menunjukkan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aspek</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integrity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email yang </a:t>
            </a:r>
            <a:r>
              <a:rPr lang="en-US" sz="1200" b="0" i="0" kern="1200" dirty="0" err="1">
                <a:solidFill>
                  <a:schemeClr val="tx1"/>
                </a:solidFill>
                <a:effectLst/>
                <a:latin typeface="+mn-lt"/>
                <a:ea typeface="+mn-ea"/>
                <a:cs typeface="+mn-cs"/>
              </a:rPr>
              <a:t>dikirim</a:t>
            </a:r>
            <a:r>
              <a:rPr lang="en-US" sz="1200" b="0" i="0" kern="1200" dirty="0">
                <a:solidFill>
                  <a:schemeClr val="tx1"/>
                </a:solidFill>
                <a:effectLst/>
                <a:latin typeface="+mn-lt"/>
                <a:ea typeface="+mn-ea"/>
                <a:cs typeface="+mn-cs"/>
              </a:rPr>
              <a:t> oleh Alice </a:t>
            </a:r>
            <a:r>
              <a:rPr lang="en-US" sz="1200" b="0" i="0" kern="1200" dirty="0" err="1">
                <a:solidFill>
                  <a:schemeClr val="tx1"/>
                </a:solidFill>
                <a:effectLst/>
                <a:latin typeface="+mn-lt"/>
                <a:ea typeface="+mn-ea"/>
                <a:cs typeface="+mn-cs"/>
              </a:rPr>
              <a:t>telah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hilang</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rusak</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Availability</a:t>
            </a:r>
          </a:p>
          <a:p>
            <a:pPr fontAlgn="base"/>
            <a:r>
              <a:rPr lang="en-US" sz="1200" b="0" i="0" kern="1200" dirty="0" err="1">
                <a:solidFill>
                  <a:schemeClr val="tx1"/>
                </a:solidFill>
                <a:effectLst/>
                <a:latin typeface="+mn-lt"/>
                <a:ea typeface="+mn-ea"/>
                <a:cs typeface="+mn-cs"/>
              </a:rPr>
              <a:t>Maksud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availability </a:t>
            </a:r>
            <a:r>
              <a:rPr lang="en-US" sz="1200" b="0" i="0" kern="1200" dirty="0" err="1">
                <a:solidFill>
                  <a:schemeClr val="tx1"/>
                </a:solidFill>
                <a:effectLst/>
                <a:latin typeface="+mn-lt"/>
                <a:ea typeface="+mn-ea"/>
                <a:cs typeface="+mn-cs"/>
              </a:rPr>
              <a:t>adalah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memastikan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sumber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daya</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yang </a:t>
            </a:r>
            <a:r>
              <a:rPr lang="en-US" sz="1200" b="0" i="0" kern="1200" dirty="0" err="1">
                <a:solidFill>
                  <a:schemeClr val="tx1"/>
                </a:solidFill>
                <a:effectLst/>
                <a:latin typeface="+mn-lt"/>
                <a:ea typeface="+mn-ea"/>
                <a:cs typeface="+mn-cs"/>
              </a:rPr>
              <a:t>ada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siap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diakses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kapanpun</a:t>
            </a:r>
            <a:r>
              <a:rPr lang="en-US" sz="1200" b="0" i="0" kern="1200" dirty="0">
                <a:solidFill>
                  <a:schemeClr val="tx1"/>
                </a:solidFill>
                <a:effectLst/>
                <a:latin typeface="+mn-lt"/>
                <a:ea typeface="+mn-ea"/>
                <a:cs typeface="+mn-cs"/>
              </a:rPr>
              <a:t> oleh </a:t>
            </a:r>
            <a:r>
              <a:rPr lang="en-US" sz="1200" b="0" i="1" kern="1200" dirty="0">
                <a:solidFill>
                  <a:schemeClr val="tx1"/>
                </a:solidFill>
                <a:effectLst/>
                <a:latin typeface="+mn-lt"/>
                <a:ea typeface="+mn-ea"/>
                <a:cs typeface="+mn-cs"/>
              </a:rPr>
              <a:t>user/application/</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membutuhkannya</a:t>
            </a:r>
            <a:r>
              <a:rPr lang="en-US" sz="1200" b="0" i="0" kern="1200" dirty="0">
                <a:solidFill>
                  <a:schemeClr val="tx1"/>
                </a:solidFill>
                <a:effectLst/>
                <a:latin typeface="+mn-lt"/>
                <a:ea typeface="+mn-ea"/>
                <a:cs typeface="+mn-cs"/>
              </a:rPr>
              <a:t>. Sama </a:t>
            </a:r>
            <a:r>
              <a:rPr lang="en-US" sz="1200" b="0" i="0" kern="1200" dirty="0" err="1">
                <a:solidFill>
                  <a:schemeClr val="tx1"/>
                </a:solidFill>
                <a:effectLst/>
                <a:latin typeface="+mn-lt"/>
                <a:ea typeface="+mn-ea"/>
                <a:cs typeface="+mn-cs"/>
              </a:rPr>
              <a:t>seperti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aspek</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integrity, </a:t>
            </a:r>
            <a:r>
              <a:rPr lang="en-US" sz="1200" b="0" i="0" kern="1200" dirty="0" err="1">
                <a:solidFill>
                  <a:schemeClr val="tx1"/>
                </a:solidFill>
                <a:effectLst/>
                <a:latin typeface="+mn-lt"/>
                <a:ea typeface="+mn-ea"/>
                <a:cs typeface="+mn-cs"/>
              </a:rPr>
              <a:t>rusaknya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aspek</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availability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 juga </a:t>
            </a:r>
            <a:r>
              <a:rPr lang="en-US" sz="1200" b="0" i="0" kern="1200" dirty="0" err="1">
                <a:solidFill>
                  <a:schemeClr val="tx1"/>
                </a:solidFill>
                <a:effectLst/>
                <a:latin typeface="+mn-lt"/>
                <a:ea typeface="+mn-ea"/>
                <a:cs typeface="+mn-cs"/>
              </a:rPr>
              <a:t>bisa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diakibatkan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karena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faktor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kesengajaan</a:t>
            </a:r>
            <a:r>
              <a:rPr lang="en-US" sz="1200" b="0" i="0" kern="1200" dirty="0">
                <a:solidFill>
                  <a:schemeClr val="tx1"/>
                </a:solidFill>
                <a:effectLst/>
                <a:latin typeface="+mn-lt"/>
                <a:ea typeface="+mn-ea"/>
                <a:cs typeface="+mn-cs"/>
              </a:rPr>
              <a:t> dan </a:t>
            </a:r>
            <a:r>
              <a:rPr lang="en-US" sz="1200" b="0" i="0" kern="1200" dirty="0" err="1">
                <a:solidFill>
                  <a:schemeClr val="tx1"/>
                </a:solidFill>
                <a:effectLst/>
                <a:latin typeface="+mn-lt"/>
                <a:ea typeface="+mn-ea"/>
                <a:cs typeface="+mn-cs"/>
              </a:rPr>
              <a:t>faktor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accidental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kecelakaan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Faktor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kesengajaan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serangan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Denial of Service</a:t>
            </a:r>
            <a:r>
              <a:rPr lang="en-US" sz="1200" b="0" i="0" kern="1200" dirty="0">
                <a:solidFill>
                  <a:schemeClr val="tx1"/>
                </a:solidFill>
                <a:effectLst/>
                <a:latin typeface="+mn-lt"/>
                <a:ea typeface="+mn-ea"/>
                <a:cs typeface="+mn-cs"/>
              </a:rPr>
              <a:t> (DoS), </a:t>
            </a:r>
            <a:r>
              <a:rPr lang="en-US" sz="1200" b="0" i="1" kern="1200" dirty="0">
                <a:solidFill>
                  <a:schemeClr val="tx1"/>
                </a:solidFill>
                <a:effectLst/>
                <a:latin typeface="+mn-lt"/>
                <a:ea typeface="+mn-ea"/>
                <a:cs typeface="+mn-cs"/>
              </a:rPr>
              <a:t>malware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maupun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hacker/cracker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faktor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accidental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kecelakaan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karena</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hardware failure </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rusak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atau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berfungsi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baiknya</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hardware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konsleting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listrik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kebakaran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banjir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gempa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bumi</a:t>
            </a:r>
            <a:r>
              <a:rPr lang="en-US" sz="1200" b="0" i="0" kern="1200" dirty="0">
                <a:solidFill>
                  <a:schemeClr val="tx1"/>
                </a:solidFill>
                <a:effectLst/>
                <a:latin typeface="+mn-lt"/>
                <a:ea typeface="+mn-ea"/>
                <a:cs typeface="+mn-cs"/>
              </a:rPr>
              <a:t>, dan </a:t>
            </a:r>
            <a:r>
              <a:rPr lang="en-US" sz="1200" b="0" i="0" kern="1200" dirty="0" err="1">
                <a:solidFill>
                  <a:schemeClr val="tx1"/>
                </a:solidFill>
                <a:effectLst/>
                <a:latin typeface="+mn-lt"/>
                <a:ea typeface="+mn-ea"/>
                <a:cs typeface="+mn-cs"/>
              </a:rPr>
              <a:t>bencana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lainya</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memastikan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tercapainya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aspek</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availability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organisasi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perusahaan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menerapkan</a:t>
            </a:r>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disaster recovery plan </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memiliki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cadangan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baik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tempat</a:t>
            </a:r>
            <a:r>
              <a:rPr lang="en-US" sz="1200" b="0" i="0" kern="1200" dirty="0">
                <a:solidFill>
                  <a:schemeClr val="tx1"/>
                </a:solidFill>
                <a:effectLst/>
                <a:latin typeface="+mn-lt"/>
                <a:ea typeface="+mn-ea"/>
                <a:cs typeface="+mn-cs"/>
              </a:rPr>
              <a:t> dan </a:t>
            </a:r>
            <a:r>
              <a:rPr lang="en-US" sz="1200" b="0" i="1" kern="1200" dirty="0">
                <a:solidFill>
                  <a:schemeClr val="tx1"/>
                </a:solidFill>
                <a:effectLst/>
                <a:latin typeface="+mn-lt"/>
                <a:ea typeface="+mn-ea"/>
                <a:cs typeface="+mn-cs"/>
              </a:rPr>
              <a:t>resource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apabila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terjadi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bencana</a:t>
            </a:r>
            <a:r>
              <a:rPr lang="en-US" sz="1200" b="0" i="0" kern="1200" dirty="0">
                <a:solidFill>
                  <a:schemeClr val="tx1"/>
                </a:solidFill>
                <a:effectLst/>
                <a:latin typeface="+mn-lt"/>
                <a:ea typeface="+mn-ea"/>
                <a:cs typeface="+mn-cs"/>
              </a:rPr>
              <a:t> pada </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redundant hardware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misal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memiliki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banyak</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power supply</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RAID (salah </a:t>
            </a:r>
            <a:r>
              <a:rPr lang="en-US" sz="1200" b="0" i="0" kern="1200" dirty="0" err="1">
                <a:solidFill>
                  <a:schemeClr val="tx1"/>
                </a:solidFill>
                <a:effectLst/>
                <a:latin typeface="+mn-lt"/>
                <a:ea typeface="+mn-ea"/>
                <a:cs typeface="+mn-cs"/>
              </a:rPr>
              <a:t>satu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cara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menanggulangi</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disk failure</a:t>
            </a:r>
            <a:r>
              <a:rPr lang="en-US" sz="1200" b="0" i="0" kern="1200" dirty="0">
                <a:solidFill>
                  <a:schemeClr val="tx1"/>
                </a:solidFill>
                <a:effectLst/>
                <a:latin typeface="+mn-lt"/>
                <a:ea typeface="+mn-ea"/>
                <a:cs typeface="+mn-cs"/>
              </a:rPr>
              <a:t>)</a:t>
            </a:r>
          </a:p>
          <a:p>
            <a:pPr fontAlgn="base"/>
            <a:r>
              <a:rPr lang="en-US" sz="1200" b="0" i="1" kern="1200" dirty="0">
                <a:solidFill>
                  <a:schemeClr val="tx1"/>
                </a:solidFill>
                <a:effectLst/>
                <a:latin typeface="+mn-lt"/>
                <a:ea typeface="+mn-ea"/>
                <a:cs typeface="+mn-cs"/>
              </a:rPr>
              <a:t>data backup </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rutin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melakukan</a:t>
            </a:r>
            <a:r>
              <a:rPr lang="en-US" sz="1200" b="0" i="0" kern="1200" dirty="0">
                <a:solidFill>
                  <a:schemeClr val="tx1"/>
                </a:solidFill>
                <a:effectLst/>
                <a:latin typeface="+mn-lt"/>
                <a:ea typeface="+mn-ea"/>
                <a:cs typeface="+mn-cs"/>
              </a:rPr>
              <a:t> backup data)</a:t>
            </a:r>
          </a:p>
          <a:p>
            <a:pPr fontAlgn="base"/>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contoh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rusaknya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aspek</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availability </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baru-baru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adalah</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steam</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platform </a:t>
            </a:r>
            <a:r>
              <a:rPr lang="en-US" sz="1200" b="0" i="0" kern="1200" dirty="0" err="1">
                <a:solidFill>
                  <a:schemeClr val="tx1"/>
                </a:solidFill>
                <a:effectLst/>
                <a:latin typeface="+mn-lt"/>
                <a:ea typeface="+mn-ea"/>
                <a:cs typeface="+mn-cs"/>
              </a:rPr>
              <a:t>distribusi</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game</a:t>
            </a:r>
            <a:r>
              <a:rPr lang="en-US" sz="1200" b="0" i="0" kern="1200" dirty="0">
                <a:solidFill>
                  <a:schemeClr val="tx1"/>
                </a:solidFill>
                <a:effectLst/>
                <a:latin typeface="+mn-lt"/>
                <a:ea typeface="+mn-ea"/>
                <a:cs typeface="+mn-cs"/>
              </a:rPr>
              <a:t> digital </a:t>
            </a:r>
            <a:r>
              <a:rPr lang="en-US" sz="1200" b="0" i="0" kern="1200" dirty="0" err="1">
                <a:solidFill>
                  <a:schemeClr val="tx1"/>
                </a:solidFill>
                <a:effectLst/>
                <a:latin typeface="+mn-lt"/>
                <a:ea typeface="+mn-ea"/>
                <a:cs typeface="+mn-cs"/>
              </a:rPr>
              <a:t>terbesar</a:t>
            </a:r>
            <a:r>
              <a:rPr lang="en-US" sz="1200" b="0" i="0" kern="1200" dirty="0">
                <a:solidFill>
                  <a:schemeClr val="tx1"/>
                </a:solidFill>
                <a:effectLst/>
                <a:latin typeface="+mn-lt"/>
                <a:ea typeface="+mn-ea"/>
                <a:cs typeface="+mn-cs"/>
              </a:rPr>
              <a:t> di dunia,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diakses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atau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mengalami</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server down</a:t>
            </a:r>
            <a:r>
              <a:rPr lang="en-US" sz="1200" b="0" i="0" kern="1200" dirty="0">
                <a:solidFill>
                  <a:schemeClr val="tx1"/>
                </a:solidFill>
                <a:effectLst/>
                <a:latin typeface="+mn-lt"/>
                <a:ea typeface="+mn-ea"/>
                <a:cs typeface="+mn-cs"/>
              </a:rPr>
              <a:t> oleh </a:t>
            </a:r>
            <a:r>
              <a:rPr lang="en-US" sz="1200" b="0" i="0" kern="1200" dirty="0" err="1">
                <a:solidFill>
                  <a:schemeClr val="tx1"/>
                </a:solidFill>
                <a:effectLst/>
                <a:latin typeface="+mn-lt"/>
                <a:ea typeface="+mn-ea"/>
                <a:cs typeface="+mn-cs"/>
              </a:rPr>
              <a:t>serangan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Distributed Denial of Service (DDoS). </a:t>
            </a:r>
            <a:r>
              <a:rPr lang="en-US" sz="1200" b="0" i="0" kern="1200" dirty="0" err="1">
                <a:solidFill>
                  <a:schemeClr val="tx1"/>
                </a:solidFill>
                <a:effectLst/>
                <a:latin typeface="+mn-lt"/>
                <a:ea typeface="+mn-ea"/>
                <a:cs typeface="+mn-cs"/>
              </a:rPr>
              <a:t>Padahal</a:t>
            </a:r>
            <a:r>
              <a:rPr lang="en-US" sz="1200" b="0" i="0" kern="1200" dirty="0">
                <a:solidFill>
                  <a:schemeClr val="tx1"/>
                </a:solidFill>
                <a:effectLst/>
                <a:latin typeface="+mn-lt"/>
                <a:ea typeface="+mn-ea"/>
                <a:cs typeface="+mn-cs"/>
              </a:rPr>
              <a:t> pada </a:t>
            </a:r>
            <a:r>
              <a:rPr lang="en-US" sz="1200" b="0" i="0" kern="1200" dirty="0" err="1">
                <a:solidFill>
                  <a:schemeClr val="tx1"/>
                </a:solidFill>
                <a:effectLst/>
                <a:latin typeface="+mn-lt"/>
                <a:ea typeface="+mn-ea"/>
                <a:cs typeface="+mn-cs"/>
              </a:rPr>
              <a:t>waktu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steam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sedang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dibanjiri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pengunjung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karena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sedang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mengadakan</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winter sale</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3C4C0C1-83BD-4691-AA5D-D56125C20B8E}" type="slidenum">
              <a:rPr lang="id-ID" smtClean="0"/>
              <a:t>4</a:t>
            </a:fld>
            <a:endParaRPr lang="id-ID"/>
          </a:p>
        </p:txBody>
      </p:sp>
    </p:spTree>
    <p:extLst>
      <p:ext uri="{BB962C8B-B14F-4D97-AF65-F5344CB8AC3E}">
        <p14:creationId xmlns:p14="http://schemas.microsoft.com/office/powerpoint/2010/main" val="2928117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E4757F-8A95-4646-A75F-47BA5F4E650A}" type="slidenum">
              <a:rPr lang="en-GB" altLang="en-US" sz="1200" smtClean="0">
                <a:latin typeface="Times New Roman" panose="02020603050405020304" pitchFamily="18" charset="0"/>
              </a:rPr>
              <a:pPr/>
              <a:t>13</a:t>
            </a:fld>
            <a:endParaRPr lang="en-GB" altLang="en-US" sz="1200">
              <a:latin typeface="Times New Roman" panose="02020603050405020304" pitchFamily="18" charset="0"/>
            </a:endParaRPr>
          </a:p>
        </p:txBody>
      </p:sp>
      <p:sp>
        <p:nvSpPr>
          <p:cNvPr id="2867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cs typeface="Lucida Sans Unicode" panose="020B0602030504020204" pitchFamily="34" charset="0"/>
            </a:endParaRPr>
          </a:p>
        </p:txBody>
      </p:sp>
      <p:sp>
        <p:nvSpPr>
          <p:cNvPr id="28676" name="Text Box 2"/>
          <p:cNvSpPr>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Times New Roman" panose="02020603050405020304" pitchFamily="18" charset="0"/>
                <a:cs typeface="Lucida Sans Unicode" panose="020B0602030504020204" pitchFamily="34" charset="0"/>
              </a:rPr>
              <a:t>Reference: </a:t>
            </a:r>
            <a:r>
              <a:rPr lang="en-US" altLang="en-US">
                <a:latin typeface="Times New Roman" panose="02020603050405020304" pitchFamily="18" charset="0"/>
                <a:hlinkClick r:id="rId3"/>
              </a:rPr>
              <a:t>https://en.wikibooks.org/wiki/Fundamentals_of_Information_Systems_Security/Information_Security_and_Risk_Management</a:t>
            </a:r>
            <a:r>
              <a:rPr lang="en-US" altLang="en-US">
                <a:latin typeface="Times New Roman" panose="02020603050405020304" pitchFamily="18" charset="0"/>
              </a:rPr>
              <a:t>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Times New Roman" panose="02020603050405020304" pitchFamily="18" charset="0"/>
              <a:cs typeface="Lucida Sans Unicode" panose="020B0602030504020204" pitchFamily="34" charset="0"/>
            </a:endParaRPr>
          </a:p>
        </p:txBody>
      </p:sp>
    </p:spTree>
    <p:extLst>
      <p:ext uri="{BB962C8B-B14F-4D97-AF65-F5344CB8AC3E}">
        <p14:creationId xmlns:p14="http://schemas.microsoft.com/office/powerpoint/2010/main" val="1031661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a:ln/>
        </p:spPr>
      </p:sp>
      <p:sp>
        <p:nvSpPr>
          <p:cNvPr id="30723"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Times New Roman" panose="02020603050405020304" pitchFamily="18" charset="0"/>
                <a:cs typeface="Lucida Sans Unicode" panose="020B0602030504020204" pitchFamily="34" charset="0"/>
              </a:rPr>
              <a:t>Reference: </a:t>
            </a:r>
            <a:r>
              <a:rPr lang="en-US" altLang="en-US">
                <a:latin typeface="Times New Roman" panose="02020603050405020304" pitchFamily="18" charset="0"/>
                <a:hlinkClick r:id="rId3"/>
              </a:rPr>
              <a:t>https://en.wikibooks.org/wiki/Fundamentals_of_Information_Systems_Security/Information_Security_and_Risk_Management</a:t>
            </a:r>
            <a:r>
              <a:rPr lang="en-US" altLang="en-US">
                <a:latin typeface="Times New Roman" panose="02020603050405020304" pitchFamily="18" charset="0"/>
              </a:rPr>
              <a:t> </a:t>
            </a:r>
          </a:p>
          <a:p>
            <a:endParaRPr lang="en-US" altLang="en-US">
              <a:latin typeface="Times New Roman" panose="02020603050405020304" pitchFamily="18" charset="0"/>
            </a:endParaRPr>
          </a:p>
        </p:txBody>
      </p:sp>
      <p:sp>
        <p:nvSpPr>
          <p:cNvPr id="30724"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6555914-49E0-4518-A9A7-8817B2414A8A}" type="slidenum">
              <a:rPr lang="en-US" altLang="en-US" sz="1200" smtClean="0">
                <a:latin typeface="Times New Roman" panose="02020603050405020304" pitchFamily="18" charset="0"/>
              </a:rPr>
              <a:pPr/>
              <a:t>14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087564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a:ln/>
        </p:spPr>
      </p:sp>
      <p:sp>
        <p:nvSpPr>
          <p:cNvPr id="32771"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Times New Roman" panose="02020603050405020304" pitchFamily="18" charset="0"/>
                <a:cs typeface="Lucida Sans Unicode" panose="020B0602030504020204" pitchFamily="34" charset="0"/>
              </a:rPr>
              <a:t>Reference: </a:t>
            </a:r>
            <a:r>
              <a:rPr lang="en-US" altLang="en-US">
                <a:latin typeface="Times New Roman" panose="02020603050405020304" pitchFamily="18" charset="0"/>
                <a:hlinkClick r:id="rId3"/>
              </a:rPr>
              <a:t>https://en.wikibooks.org/wiki/Fundamentals_of_Information_Systems_Security/Information_Security_and_Risk_Management</a:t>
            </a:r>
            <a:r>
              <a:rPr lang="en-US" altLang="en-US">
                <a:latin typeface="Times New Roman" panose="02020603050405020304" pitchFamily="18" charset="0"/>
              </a:rPr>
              <a:t> </a:t>
            </a:r>
          </a:p>
          <a:p>
            <a:endParaRPr lang="en-US" altLang="en-US">
              <a:latin typeface="Times New Roman" panose="02020603050405020304" pitchFamily="18" charset="0"/>
            </a:endParaRPr>
          </a:p>
        </p:txBody>
      </p:sp>
      <p:sp>
        <p:nvSpPr>
          <p:cNvPr id="32772"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8B72415-94E9-4314-AD9A-5EFBF7320776}" type="slidenum">
              <a:rPr lang="en-US" altLang="en-US" sz="1200" smtClean="0">
                <a:latin typeface="Times New Roman" panose="02020603050405020304" pitchFamily="18" charset="0"/>
              </a:rPr>
              <a:pPr/>
              <a:t>15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533225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a:ln/>
        </p:spPr>
      </p:sp>
      <p:sp>
        <p:nvSpPr>
          <p:cNvPr id="34819"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Times New Roman" panose="02020603050405020304" pitchFamily="18" charset="0"/>
                <a:cs typeface="Lucida Sans Unicode" panose="020B0602030504020204" pitchFamily="34" charset="0"/>
              </a:rPr>
              <a:t>Reference: </a:t>
            </a:r>
            <a:r>
              <a:rPr lang="en-US" altLang="en-US">
                <a:latin typeface="Times New Roman" panose="02020603050405020304" pitchFamily="18" charset="0"/>
                <a:hlinkClick r:id="rId3"/>
              </a:rPr>
              <a:t>https://en.wikibooks.org/wiki/Fundamentals_of_Information_Systems_Security/Information_Security_and_Risk_Management</a:t>
            </a:r>
            <a:r>
              <a:rPr lang="en-US" altLang="en-US">
                <a:latin typeface="Times New Roman" panose="02020603050405020304" pitchFamily="18" charset="0"/>
              </a:rPr>
              <a:t> </a:t>
            </a:r>
          </a:p>
          <a:p>
            <a:endParaRPr lang="en-US" altLang="en-US">
              <a:latin typeface="Times New Roman" panose="02020603050405020304" pitchFamily="18" charset="0"/>
            </a:endParaRPr>
          </a:p>
        </p:txBody>
      </p:sp>
      <p:sp>
        <p:nvSpPr>
          <p:cNvPr id="3482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E63ACBC-9DD0-4B3B-9CC8-BB6F601F761D}" type="slidenum">
              <a:rPr lang="en-US" altLang="en-US" sz="1200" smtClean="0">
                <a:latin typeface="Times New Roman" panose="02020603050405020304" pitchFamily="18" charset="0"/>
              </a:rPr>
              <a:pPr/>
              <a:t>16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909458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75279B5-B97C-4BF3-8C57-023741596388}" type="slidenum">
              <a:rPr lang="en-GB" altLang="en-US" sz="1200" smtClean="0">
                <a:latin typeface="Times New Roman" panose="02020603050405020304" pitchFamily="18" charset="0"/>
              </a:rPr>
              <a:pPr/>
              <a:t>17</a:t>
            </a:fld>
            <a:endParaRPr lang="en-GB" altLang="en-US" sz="1200">
              <a:latin typeface="Times New Roman" panose="02020603050405020304" pitchFamily="18" charset="0"/>
            </a:endParaRPr>
          </a:p>
        </p:txBody>
      </p:sp>
      <p:sp>
        <p:nvSpPr>
          <p:cNvPr id="3686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cs typeface="Lucida Sans Unicode" panose="020B0602030504020204" pitchFamily="34" charset="0"/>
            </a:endParaRPr>
          </a:p>
        </p:txBody>
      </p:sp>
      <p:sp>
        <p:nvSpPr>
          <p:cNvPr id="36868" name="Text Box 2"/>
          <p:cNvSpPr>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Times New Roman" panose="02020603050405020304" pitchFamily="18" charset="0"/>
                <a:cs typeface="Lucida Sans Unicode" panose="020B0602030504020204" pitchFamily="34" charset="0"/>
              </a:rPr>
              <a:t>Reference: </a:t>
            </a:r>
            <a:r>
              <a:rPr lang="en-US" altLang="en-US">
                <a:latin typeface="Times New Roman" panose="02020603050405020304" pitchFamily="18" charset="0"/>
                <a:hlinkClick r:id="rId3"/>
              </a:rPr>
              <a:t>https://en.wikibooks.org/wiki/Fundamentals_of_Information_Systems_Security/Information_Security_and_Risk_Management</a:t>
            </a:r>
            <a:r>
              <a:rPr lang="en-US" altLang="en-US">
                <a:latin typeface="Times New Roman" panose="02020603050405020304" pitchFamily="18" charset="0"/>
              </a:rPr>
              <a:t>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Times New Roman" panose="02020603050405020304" pitchFamily="18" charset="0"/>
              <a:cs typeface="Lucida Sans Unicode" panose="020B0602030504020204" pitchFamily="34" charset="0"/>
            </a:endParaRPr>
          </a:p>
        </p:txBody>
      </p:sp>
    </p:spTree>
    <p:extLst>
      <p:ext uri="{BB962C8B-B14F-4D97-AF65-F5344CB8AC3E}">
        <p14:creationId xmlns:p14="http://schemas.microsoft.com/office/powerpoint/2010/main" val="46785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Setelah </a:t>
            </a:r>
            <a:r>
              <a:rPr lang="en-US" dirty="0" err="1"/>
              <a:t>mengetahui</a:t>
            </a:r>
            <a:r>
              <a:rPr lang="en-US" dirty="0"/>
              <a:t> </a:t>
            </a:r>
            <a:r>
              <a:rPr lang="en-US" dirty="0" err="1"/>
              <a:t>apa</a:t>
            </a:r>
            <a:r>
              <a:rPr lang="en-US" dirty="0"/>
              <a:t> </a:t>
            </a:r>
            <a:r>
              <a:rPr lang="en-US" dirty="0" err="1"/>
              <a:t>itu</a:t>
            </a:r>
            <a:r>
              <a:rPr lang="en-US" dirty="0"/>
              <a:t> cyber security dan </a:t>
            </a:r>
            <a:r>
              <a:rPr lang="en-US" dirty="0" err="1"/>
              <a:t>mengetahui</a:t>
            </a:r>
            <a:r>
              <a:rPr lang="en-US" dirty="0"/>
              <a:t> </a:t>
            </a:r>
            <a:r>
              <a:rPr lang="en-US" dirty="0" err="1"/>
              <a:t>tugas-tugas</a:t>
            </a:r>
            <a:r>
              <a:rPr lang="en-US" dirty="0"/>
              <a:t> yang </a:t>
            </a:r>
            <a:r>
              <a:rPr lang="en-US" dirty="0" err="1"/>
              <a:t>harus</a:t>
            </a:r>
            <a:r>
              <a:rPr lang="en-US" dirty="0"/>
              <a:t> </a:t>
            </a:r>
            <a:r>
              <a:rPr lang="en-US" dirty="0" err="1"/>
              <a:t>dilakukan</a:t>
            </a:r>
            <a:r>
              <a:rPr lang="en-US" dirty="0"/>
              <a:t> oleh </a:t>
            </a:r>
            <a:r>
              <a:rPr lang="en-US" dirty="0" err="1"/>
              <a:t>seorang</a:t>
            </a:r>
            <a:r>
              <a:rPr lang="en-US" dirty="0"/>
              <a:t> </a:t>
            </a:r>
            <a:r>
              <a:rPr lang="en-US" dirty="0" err="1"/>
              <a:t>praktisi</a:t>
            </a:r>
            <a:r>
              <a:rPr lang="en-US" dirty="0"/>
              <a:t> </a:t>
            </a:r>
            <a:r>
              <a:rPr lang="en-US" i="1" dirty="0"/>
              <a:t>cyber security</a:t>
            </a:r>
            <a:r>
              <a:rPr lang="en-US" dirty="0"/>
              <a:t>, </a:t>
            </a:r>
            <a:r>
              <a:rPr lang="en-US" dirty="0" err="1"/>
              <a:t>berikutnya</a:t>
            </a:r>
            <a:r>
              <a:rPr lang="en-US" dirty="0"/>
              <a:t> </a:t>
            </a:r>
            <a:r>
              <a:rPr lang="en-US" dirty="0" err="1"/>
              <a:t>kita</a:t>
            </a:r>
            <a:r>
              <a:rPr lang="en-US" dirty="0"/>
              <a:t> </a:t>
            </a:r>
            <a:r>
              <a:rPr lang="en-US" dirty="0" err="1"/>
              <a:t>akan</a:t>
            </a:r>
            <a:r>
              <a:rPr lang="en-US" dirty="0"/>
              <a:t> </a:t>
            </a:r>
            <a:r>
              <a:rPr lang="en-US" dirty="0" err="1"/>
              <a:t>membahas</a:t>
            </a:r>
            <a:r>
              <a:rPr lang="en-US" dirty="0"/>
              <a:t> </a:t>
            </a:r>
            <a:r>
              <a:rPr lang="en-US" dirty="0" err="1"/>
              <a:t>tentang</a:t>
            </a:r>
            <a:r>
              <a:rPr lang="en-US" dirty="0"/>
              <a:t> </a:t>
            </a:r>
            <a:r>
              <a:rPr lang="en-US" dirty="0" err="1"/>
              <a:t>pentingnya</a:t>
            </a:r>
            <a:r>
              <a:rPr lang="en-US" dirty="0"/>
              <a:t> </a:t>
            </a:r>
            <a:r>
              <a:rPr lang="en-US" dirty="0" err="1"/>
              <a:t>sebuah</a:t>
            </a:r>
            <a:r>
              <a:rPr lang="en-US" dirty="0"/>
              <a:t> cyber security </a:t>
            </a:r>
            <a:r>
              <a:rPr lang="en-US" dirty="0" err="1"/>
              <a:t>sebagai</a:t>
            </a:r>
            <a:r>
              <a:rPr lang="en-US" dirty="0"/>
              <a:t> </a:t>
            </a:r>
            <a:r>
              <a:rPr lang="en-US" dirty="0" err="1"/>
              <a:t>kepala</a:t>
            </a:r>
            <a:r>
              <a:rPr lang="en-US" dirty="0"/>
              <a:t> </a:t>
            </a:r>
            <a:r>
              <a:rPr lang="en-US" dirty="0" err="1"/>
              <a:t>keamanan</a:t>
            </a:r>
            <a:r>
              <a:rPr lang="en-US" dirty="0"/>
              <a:t> </a:t>
            </a:r>
            <a:r>
              <a:rPr lang="en-US" dirty="0" err="1"/>
              <a:t>untuk</a:t>
            </a:r>
            <a:r>
              <a:rPr lang="en-US" dirty="0"/>
              <a:t> data-data </a:t>
            </a:r>
            <a:r>
              <a:rPr lang="en-US" dirty="0" err="1"/>
              <a:t>kita</a:t>
            </a:r>
            <a:r>
              <a:rPr lang="en-US" dirty="0"/>
              <a:t> </a:t>
            </a:r>
            <a:r>
              <a:rPr lang="en-US" dirty="0" err="1"/>
              <a:t>dalam</a:t>
            </a:r>
            <a:r>
              <a:rPr lang="en-US" dirty="0"/>
              <a:t> </a:t>
            </a:r>
            <a:r>
              <a:rPr lang="en-US" dirty="0" err="1"/>
              <a:t>menghadapi</a:t>
            </a:r>
            <a:r>
              <a:rPr lang="en-US" dirty="0"/>
              <a:t> </a:t>
            </a:r>
            <a:r>
              <a:rPr lang="en-US" dirty="0" err="1"/>
              <a:t>revolusi</a:t>
            </a:r>
            <a:r>
              <a:rPr lang="en-US" dirty="0"/>
              <a:t> </a:t>
            </a:r>
            <a:r>
              <a:rPr lang="en-US" dirty="0" err="1"/>
              <a:t>industri</a:t>
            </a:r>
            <a:r>
              <a:rPr lang="en-US" dirty="0"/>
              <a:t> 4.0 yang </a:t>
            </a:r>
            <a:r>
              <a:rPr lang="en-US" dirty="0" err="1"/>
              <a:t>keseluruhan</a:t>
            </a:r>
            <a:r>
              <a:rPr lang="en-US" dirty="0"/>
              <a:t> </a:t>
            </a:r>
            <a:r>
              <a:rPr lang="en-US" dirty="0" err="1"/>
              <a:t>perangkatnya</a:t>
            </a:r>
            <a:r>
              <a:rPr lang="en-US" dirty="0"/>
              <a:t> </a:t>
            </a:r>
            <a:r>
              <a:rPr lang="en-US" dirty="0" err="1"/>
              <a:t>sudah</a:t>
            </a:r>
            <a:r>
              <a:rPr lang="en-US" dirty="0"/>
              <a:t> </a:t>
            </a:r>
            <a:r>
              <a:rPr lang="en-US" dirty="0" err="1"/>
              <a:t>terkoneksi</a:t>
            </a:r>
            <a:r>
              <a:rPr lang="en-US" dirty="0"/>
              <a:t> </a:t>
            </a:r>
            <a:r>
              <a:rPr lang="en-US" dirty="0" err="1"/>
              <a:t>dengan</a:t>
            </a:r>
            <a:r>
              <a:rPr lang="en-US" dirty="0"/>
              <a:t> internet.</a:t>
            </a:r>
          </a:p>
          <a:p>
            <a:r>
              <a:rPr lang="en-US" dirty="0" err="1"/>
              <a:t>rhatian</a:t>
            </a:r>
            <a:r>
              <a:rPr lang="en-US" dirty="0"/>
              <a:t> yang </a:t>
            </a:r>
            <a:r>
              <a:rPr lang="en-US" dirty="0" err="1"/>
              <a:t>harus</a:t>
            </a:r>
            <a:r>
              <a:rPr lang="en-US" dirty="0"/>
              <a:t> </a:t>
            </a:r>
            <a:r>
              <a:rPr lang="en-US" dirty="0" err="1"/>
              <a:t>kita</a:t>
            </a:r>
            <a:r>
              <a:rPr lang="en-US" dirty="0"/>
              <a:t> </a:t>
            </a:r>
            <a:r>
              <a:rPr lang="en-US" dirty="0" err="1"/>
              <a:t>waspadai</a:t>
            </a:r>
            <a:r>
              <a:rPr lang="en-US" dirty="0"/>
              <a:t> </a:t>
            </a:r>
            <a:r>
              <a:rPr lang="en-US" dirty="0" err="1"/>
              <a:t>adalah</a:t>
            </a:r>
            <a:r>
              <a:rPr lang="en-US" dirty="0"/>
              <a:t> </a:t>
            </a:r>
            <a:r>
              <a:rPr lang="en-US" dirty="0" err="1"/>
              <a:t>karena</a:t>
            </a:r>
            <a:r>
              <a:rPr lang="en-US" dirty="0"/>
              <a:t> </a:t>
            </a:r>
            <a:r>
              <a:rPr lang="en-US" dirty="0" err="1"/>
              <a:t>semakin</a:t>
            </a:r>
            <a:r>
              <a:rPr lang="en-US" dirty="0"/>
              <a:t> </a:t>
            </a:r>
            <a:r>
              <a:rPr lang="en-US" dirty="0" err="1"/>
              <a:t>banyaknya</a:t>
            </a:r>
            <a:r>
              <a:rPr lang="en-US" dirty="0"/>
              <a:t> </a:t>
            </a:r>
            <a:r>
              <a:rPr lang="en-US" dirty="0" err="1"/>
              <a:t>penggunan</a:t>
            </a:r>
            <a:r>
              <a:rPr lang="en-US" dirty="0"/>
              <a:t> internet </a:t>
            </a:r>
            <a:r>
              <a:rPr lang="en-US" dirty="0" err="1"/>
              <a:t>saat</a:t>
            </a:r>
            <a:r>
              <a:rPr lang="en-US" dirty="0"/>
              <a:t> </a:t>
            </a:r>
            <a:r>
              <a:rPr lang="en-US" dirty="0" err="1"/>
              <a:t>ini</a:t>
            </a:r>
            <a:r>
              <a:rPr lang="en-US" dirty="0"/>
              <a:t> </a:t>
            </a:r>
            <a:r>
              <a:rPr lang="en-US" dirty="0" err="1"/>
              <a:t>terutama</a:t>
            </a:r>
            <a:r>
              <a:rPr lang="en-US" dirty="0"/>
              <a:t> </a:t>
            </a:r>
            <a:r>
              <a:rPr lang="en-US" dirty="0" err="1"/>
              <a:t>saat</a:t>
            </a:r>
            <a:r>
              <a:rPr lang="en-US" dirty="0"/>
              <a:t> </a:t>
            </a:r>
            <a:r>
              <a:rPr lang="en-US" dirty="0" err="1"/>
              <a:t>memasuki</a:t>
            </a:r>
            <a:r>
              <a:rPr lang="en-US" dirty="0"/>
              <a:t> era </a:t>
            </a:r>
            <a:r>
              <a:rPr lang="en-US" dirty="0" err="1"/>
              <a:t>revolusi</a:t>
            </a:r>
            <a:r>
              <a:rPr lang="en-US" dirty="0"/>
              <a:t> 4.0. </a:t>
            </a:r>
            <a:r>
              <a:rPr lang="en-US" dirty="0" err="1"/>
              <a:t>Dengan</a:t>
            </a:r>
            <a:r>
              <a:rPr lang="en-US" dirty="0"/>
              <a:t> </a:t>
            </a:r>
            <a:r>
              <a:rPr lang="en-US" dirty="0" err="1"/>
              <a:t>semakin</a:t>
            </a:r>
            <a:r>
              <a:rPr lang="en-US" dirty="0"/>
              <a:t> </a:t>
            </a:r>
            <a:r>
              <a:rPr lang="en-US" dirty="0" err="1"/>
              <a:t>banyaknya</a:t>
            </a:r>
            <a:r>
              <a:rPr lang="en-US" dirty="0"/>
              <a:t> </a:t>
            </a:r>
            <a:r>
              <a:rPr lang="en-US" dirty="0" err="1"/>
              <a:t>penggunan</a:t>
            </a:r>
            <a:r>
              <a:rPr lang="en-US" dirty="0"/>
              <a:t> internet </a:t>
            </a:r>
            <a:r>
              <a:rPr lang="en-US" dirty="0" err="1"/>
              <a:t>ini</a:t>
            </a:r>
            <a:r>
              <a:rPr lang="en-US" dirty="0"/>
              <a:t> </a:t>
            </a:r>
            <a:r>
              <a:rPr lang="en-US" dirty="0" err="1"/>
              <a:t>tentu</a:t>
            </a:r>
            <a:r>
              <a:rPr lang="en-US" dirty="0"/>
              <a:t> </a:t>
            </a:r>
            <a:r>
              <a:rPr lang="en-US" dirty="0" err="1"/>
              <a:t>saja</a:t>
            </a:r>
            <a:r>
              <a:rPr lang="en-US" dirty="0"/>
              <a:t> </a:t>
            </a:r>
            <a:r>
              <a:rPr lang="en-US" dirty="0" err="1"/>
              <a:t>akan</a:t>
            </a:r>
            <a:r>
              <a:rPr lang="en-US" dirty="0"/>
              <a:t> </a:t>
            </a:r>
            <a:r>
              <a:rPr lang="en-US" dirty="0" err="1"/>
              <a:t>menimbulkan</a:t>
            </a:r>
            <a:r>
              <a:rPr lang="en-US" dirty="0"/>
              <a:t> </a:t>
            </a:r>
            <a:r>
              <a:rPr lang="en-US" dirty="0" err="1"/>
              <a:t>banyaknya</a:t>
            </a:r>
            <a:r>
              <a:rPr lang="en-US" dirty="0"/>
              <a:t> data </a:t>
            </a:r>
            <a:r>
              <a:rPr lang="en-US" dirty="0" err="1"/>
              <a:t>tersimpan</a:t>
            </a:r>
            <a:r>
              <a:rPr lang="en-US" dirty="0"/>
              <a:t> yang </a:t>
            </a:r>
            <a:r>
              <a:rPr lang="en-US" dirty="0" err="1"/>
              <a:t>ada</a:t>
            </a:r>
            <a:r>
              <a:rPr lang="en-US" dirty="0"/>
              <a:t> di server. Data-data yang </a:t>
            </a:r>
            <a:r>
              <a:rPr lang="en-US" dirty="0" err="1"/>
              <a:t>berada</a:t>
            </a:r>
            <a:r>
              <a:rPr lang="en-US" dirty="0"/>
              <a:t> di server </a:t>
            </a:r>
            <a:r>
              <a:rPr lang="en-US" dirty="0" err="1"/>
              <a:t>tersebutlah</a:t>
            </a:r>
            <a:r>
              <a:rPr lang="en-US" dirty="0"/>
              <a:t> yang </a:t>
            </a:r>
            <a:r>
              <a:rPr lang="en-US" dirty="0" err="1"/>
              <a:t>harus</a:t>
            </a:r>
            <a:r>
              <a:rPr lang="en-US" dirty="0"/>
              <a:t> </a:t>
            </a:r>
            <a:r>
              <a:rPr lang="en-US" dirty="0" err="1"/>
              <a:t>menjadi</a:t>
            </a:r>
            <a:r>
              <a:rPr lang="en-US" dirty="0"/>
              <a:t> </a:t>
            </a:r>
            <a:r>
              <a:rPr lang="en-US" dirty="0" err="1"/>
              <a:t>perhatian</a:t>
            </a:r>
            <a:r>
              <a:rPr lang="en-US" dirty="0"/>
              <a:t> </a:t>
            </a:r>
            <a:r>
              <a:rPr lang="en-US" dirty="0" err="1"/>
              <a:t>kita</a:t>
            </a:r>
            <a:r>
              <a:rPr lang="en-US" dirty="0"/>
              <a:t> </a:t>
            </a:r>
            <a:r>
              <a:rPr lang="en-US" dirty="0" err="1"/>
              <a:t>karena</a:t>
            </a:r>
            <a:r>
              <a:rPr lang="en-US" dirty="0"/>
              <a:t> data </a:t>
            </a:r>
            <a:r>
              <a:rPr lang="en-US" dirty="0" err="1"/>
              <a:t>tersebut</a:t>
            </a:r>
            <a:r>
              <a:rPr lang="en-US" dirty="0"/>
              <a:t> </a:t>
            </a:r>
            <a:r>
              <a:rPr lang="en-US" dirty="0" err="1"/>
              <a:t>bisa</a:t>
            </a:r>
            <a:r>
              <a:rPr lang="en-US" dirty="0"/>
              <a:t> </a:t>
            </a:r>
            <a:r>
              <a:rPr lang="en-US" dirty="0" err="1"/>
              <a:t>saja</a:t>
            </a:r>
            <a:r>
              <a:rPr lang="en-US" dirty="0"/>
              <a:t> </a:t>
            </a:r>
            <a:r>
              <a:rPr lang="en-US" dirty="0" err="1"/>
              <a:t>menjadi</a:t>
            </a:r>
            <a:r>
              <a:rPr lang="en-US" dirty="0"/>
              <a:t> </a:t>
            </a:r>
            <a:r>
              <a:rPr lang="en-US" dirty="0" err="1"/>
              <a:t>sasaran</a:t>
            </a:r>
            <a:r>
              <a:rPr lang="en-US" dirty="0"/>
              <a:t> </a:t>
            </a:r>
            <a:r>
              <a:rPr lang="en-US" dirty="0" err="1"/>
              <a:t>dari</a:t>
            </a:r>
            <a:r>
              <a:rPr lang="en-US" dirty="0"/>
              <a:t> </a:t>
            </a:r>
            <a:r>
              <a:rPr lang="en-US" i="1" dirty="0"/>
              <a:t>cyber crime</a:t>
            </a:r>
            <a:r>
              <a:rPr lang="en-US" dirty="0"/>
              <a:t>.</a:t>
            </a:r>
          </a:p>
          <a:p>
            <a:r>
              <a:rPr lang="en-US" dirty="0"/>
              <a:t>Dari </a:t>
            </a:r>
            <a:r>
              <a:rPr lang="en-US" dirty="0" err="1"/>
              <a:t>banyaknya</a:t>
            </a:r>
            <a:r>
              <a:rPr lang="en-US" dirty="0"/>
              <a:t> data </a:t>
            </a:r>
            <a:r>
              <a:rPr lang="en-US" dirty="0" err="1"/>
              <a:t>pengguna</a:t>
            </a:r>
            <a:r>
              <a:rPr lang="en-US" dirty="0"/>
              <a:t> internet </a:t>
            </a:r>
            <a:r>
              <a:rPr lang="en-US" dirty="0" err="1"/>
              <a:t>tentunya</a:t>
            </a:r>
            <a:r>
              <a:rPr lang="en-US" dirty="0"/>
              <a:t> </a:t>
            </a:r>
            <a:r>
              <a:rPr lang="en-US" dirty="0" err="1"/>
              <a:t>akan</a:t>
            </a:r>
            <a:r>
              <a:rPr lang="en-US" dirty="0"/>
              <a:t> </a:t>
            </a:r>
            <a:r>
              <a:rPr lang="en-US" dirty="0" err="1"/>
              <a:t>menjadi</a:t>
            </a:r>
            <a:r>
              <a:rPr lang="en-US" dirty="0"/>
              <a:t> </a:t>
            </a:r>
            <a:r>
              <a:rPr lang="en-US" dirty="0" err="1"/>
              <a:t>sebuah</a:t>
            </a:r>
            <a:r>
              <a:rPr lang="en-US" dirty="0"/>
              <a:t> </a:t>
            </a:r>
            <a:r>
              <a:rPr lang="en-US" dirty="0" err="1"/>
              <a:t>ladang</a:t>
            </a:r>
            <a:r>
              <a:rPr lang="en-US" dirty="0"/>
              <a:t> </a:t>
            </a:r>
            <a:r>
              <a:rPr lang="en-US" dirty="0" err="1"/>
              <a:t>emas</a:t>
            </a:r>
            <a:r>
              <a:rPr lang="en-US" dirty="0"/>
              <a:t> </a:t>
            </a:r>
            <a:r>
              <a:rPr lang="en-US" dirty="0" err="1"/>
              <a:t>bagi</a:t>
            </a:r>
            <a:r>
              <a:rPr lang="en-US" dirty="0"/>
              <a:t> </a:t>
            </a:r>
            <a:r>
              <a:rPr lang="en-US" dirty="0" err="1"/>
              <a:t>oknum-oknum</a:t>
            </a:r>
            <a:r>
              <a:rPr lang="en-US" dirty="0"/>
              <a:t> yang </a:t>
            </a:r>
            <a:r>
              <a:rPr lang="en-US" dirty="0" err="1"/>
              <a:t>tidak</a:t>
            </a:r>
            <a:r>
              <a:rPr lang="en-US" dirty="0"/>
              <a:t> </a:t>
            </a:r>
            <a:r>
              <a:rPr lang="en-US" dirty="0" err="1"/>
              <a:t>bertanggung</a:t>
            </a:r>
            <a:r>
              <a:rPr lang="en-US" dirty="0"/>
              <a:t> </a:t>
            </a:r>
            <a:r>
              <a:rPr lang="en-US" dirty="0" err="1"/>
              <a:t>jawab</a:t>
            </a:r>
            <a:r>
              <a:rPr lang="en-US" dirty="0"/>
              <a:t> </a:t>
            </a:r>
            <a:r>
              <a:rPr lang="en-US" dirty="0" err="1"/>
              <a:t>sehingga</a:t>
            </a:r>
            <a:r>
              <a:rPr lang="en-US" dirty="0"/>
              <a:t> </a:t>
            </a:r>
            <a:r>
              <a:rPr lang="en-US" dirty="0" err="1"/>
              <a:t>akan</a:t>
            </a:r>
            <a:r>
              <a:rPr lang="en-US" dirty="0"/>
              <a:t> </a:t>
            </a:r>
            <a:r>
              <a:rPr lang="en-US" dirty="0" err="1"/>
              <a:t>memanfaatkan</a:t>
            </a:r>
            <a:r>
              <a:rPr lang="en-US" dirty="0"/>
              <a:t> data-data </a:t>
            </a:r>
            <a:r>
              <a:rPr lang="en-US" dirty="0" err="1"/>
              <a:t>tersebut</a:t>
            </a:r>
            <a:r>
              <a:rPr lang="en-US" dirty="0"/>
              <a:t> </a:t>
            </a:r>
            <a:r>
              <a:rPr lang="en-US" dirty="0" err="1"/>
              <a:t>utnuk</a:t>
            </a:r>
            <a:r>
              <a:rPr lang="en-US" dirty="0"/>
              <a:t> </a:t>
            </a:r>
            <a:r>
              <a:rPr lang="en-US" dirty="0" err="1"/>
              <a:t>kepentingan</a:t>
            </a:r>
            <a:r>
              <a:rPr lang="en-US" dirty="0"/>
              <a:t> </a:t>
            </a:r>
            <a:r>
              <a:rPr lang="en-US" dirty="0" err="1"/>
              <a:t>pribadi</a:t>
            </a:r>
            <a:r>
              <a:rPr lang="en-US" dirty="0"/>
              <a:t>. Data-data yang </a:t>
            </a:r>
            <a:r>
              <a:rPr lang="en-US" dirty="0" err="1"/>
              <a:t>tersimpan</a:t>
            </a:r>
            <a:r>
              <a:rPr lang="en-US" dirty="0"/>
              <a:t> </a:t>
            </a:r>
            <a:r>
              <a:rPr lang="en-US" dirty="0" err="1"/>
              <a:t>dalam</a:t>
            </a:r>
            <a:r>
              <a:rPr lang="en-US" dirty="0"/>
              <a:t> server online </a:t>
            </a:r>
            <a:r>
              <a:rPr lang="en-US" dirty="0" err="1"/>
              <a:t>tersebut</a:t>
            </a:r>
            <a:r>
              <a:rPr lang="en-US" dirty="0"/>
              <a:t> </a:t>
            </a:r>
            <a:r>
              <a:rPr lang="en-US" dirty="0" err="1"/>
              <a:t>tentunya</a:t>
            </a:r>
            <a:r>
              <a:rPr lang="en-US" dirty="0"/>
              <a:t> </a:t>
            </a:r>
            <a:r>
              <a:rPr lang="en-US" dirty="0" err="1"/>
              <a:t>harus</a:t>
            </a:r>
            <a:r>
              <a:rPr lang="en-US" dirty="0"/>
              <a:t> </a:t>
            </a:r>
            <a:r>
              <a:rPr lang="en-US" dirty="0" err="1"/>
              <a:t>lah</a:t>
            </a:r>
            <a:r>
              <a:rPr lang="en-US" dirty="0"/>
              <a:t> di </a:t>
            </a:r>
            <a:r>
              <a:rPr lang="en-US" dirty="0" err="1"/>
              <a:t>proteksi</a:t>
            </a:r>
            <a:r>
              <a:rPr lang="en-US" dirty="0"/>
              <a:t>, </a:t>
            </a:r>
            <a:r>
              <a:rPr lang="en-US" dirty="0" err="1"/>
              <a:t>jika</a:t>
            </a:r>
            <a:r>
              <a:rPr lang="en-US" dirty="0"/>
              <a:t> </a:t>
            </a:r>
            <a:r>
              <a:rPr lang="en-US" dirty="0" err="1"/>
              <a:t>tidak</a:t>
            </a:r>
            <a:r>
              <a:rPr lang="en-US" dirty="0"/>
              <a:t> </a:t>
            </a:r>
            <a:r>
              <a:rPr lang="en-US" dirty="0" err="1"/>
              <a:t>oknum-oknum</a:t>
            </a:r>
            <a:r>
              <a:rPr lang="en-US" dirty="0"/>
              <a:t> </a:t>
            </a:r>
            <a:r>
              <a:rPr lang="en-US" dirty="0" err="1"/>
              <a:t>tertentu</a:t>
            </a:r>
            <a:r>
              <a:rPr lang="en-US" dirty="0"/>
              <a:t> </a:t>
            </a:r>
            <a:r>
              <a:rPr lang="en-US" dirty="0" err="1"/>
              <a:t>akan</a:t>
            </a:r>
            <a:r>
              <a:rPr lang="en-US" dirty="0"/>
              <a:t> </a:t>
            </a:r>
            <a:r>
              <a:rPr lang="en-US" dirty="0" err="1"/>
              <a:t>dengan</a:t>
            </a:r>
            <a:r>
              <a:rPr lang="en-US" dirty="0"/>
              <a:t> </a:t>
            </a:r>
            <a:r>
              <a:rPr lang="en-US" dirty="0" err="1"/>
              <a:t>mudah</a:t>
            </a:r>
            <a:r>
              <a:rPr lang="en-US" dirty="0"/>
              <a:t> </a:t>
            </a:r>
            <a:r>
              <a:rPr lang="en-US" dirty="0" err="1"/>
              <a:t>mejalankan</a:t>
            </a:r>
            <a:r>
              <a:rPr lang="en-US" dirty="0"/>
              <a:t> </a:t>
            </a:r>
            <a:r>
              <a:rPr lang="en-US" dirty="0" err="1"/>
              <a:t>aksi</a:t>
            </a:r>
            <a:r>
              <a:rPr lang="en-US" dirty="0"/>
              <a:t> </a:t>
            </a:r>
            <a:r>
              <a:rPr lang="en-US" dirty="0" err="1"/>
              <a:t>kejahatannya</a:t>
            </a:r>
            <a:r>
              <a:rPr lang="en-US" dirty="0"/>
              <a:t> </a:t>
            </a:r>
            <a:r>
              <a:rPr lang="en-US" dirty="0" err="1"/>
              <a:t>dengan</a:t>
            </a:r>
            <a:r>
              <a:rPr lang="en-US" dirty="0"/>
              <a:t> </a:t>
            </a:r>
            <a:r>
              <a:rPr lang="en-US" dirty="0" err="1"/>
              <a:t>cara</a:t>
            </a:r>
            <a:r>
              <a:rPr lang="en-US" dirty="0"/>
              <a:t> </a:t>
            </a:r>
            <a:r>
              <a:rPr lang="en-US" dirty="0" err="1"/>
              <a:t>mencuri</a:t>
            </a:r>
            <a:r>
              <a:rPr lang="en-US" dirty="0"/>
              <a:t> data-data </a:t>
            </a:r>
            <a:r>
              <a:rPr lang="en-US" dirty="0" err="1"/>
              <a:t>terebut</a:t>
            </a:r>
            <a:r>
              <a:rPr lang="en-US" dirty="0"/>
              <a:t>. </a:t>
            </a:r>
            <a:r>
              <a:rPr lang="en-US" dirty="0" err="1"/>
              <a:t>Sehingga</a:t>
            </a:r>
            <a:r>
              <a:rPr lang="en-US" dirty="0"/>
              <a:t> </a:t>
            </a:r>
            <a:r>
              <a:rPr lang="en-US" dirty="0" err="1"/>
              <a:t>denganbertambahnya</a:t>
            </a:r>
            <a:r>
              <a:rPr lang="en-US" dirty="0"/>
              <a:t> </a:t>
            </a:r>
            <a:r>
              <a:rPr lang="en-US" dirty="0" err="1"/>
              <a:t>pengguna</a:t>
            </a:r>
            <a:r>
              <a:rPr lang="en-US" dirty="0"/>
              <a:t> internet juga </a:t>
            </a:r>
            <a:r>
              <a:rPr lang="en-US" dirty="0" err="1"/>
              <a:t>harus</a:t>
            </a:r>
            <a:r>
              <a:rPr lang="en-US" dirty="0"/>
              <a:t> </a:t>
            </a:r>
            <a:r>
              <a:rPr lang="en-US" dirty="0" err="1"/>
              <a:t>dibarengi</a:t>
            </a:r>
            <a:r>
              <a:rPr lang="en-US" dirty="0"/>
              <a:t> </a:t>
            </a:r>
            <a:r>
              <a:rPr lang="en-US" dirty="0" err="1"/>
              <a:t>dengan</a:t>
            </a:r>
            <a:r>
              <a:rPr lang="en-US" dirty="0"/>
              <a:t> </a:t>
            </a:r>
            <a:r>
              <a:rPr lang="en-US" dirty="0" err="1"/>
              <a:t>kesadaran</a:t>
            </a:r>
            <a:r>
              <a:rPr lang="en-US" dirty="0"/>
              <a:t> </a:t>
            </a:r>
            <a:r>
              <a:rPr lang="en-US" dirty="0" err="1"/>
              <a:t>diri</a:t>
            </a:r>
            <a:r>
              <a:rPr lang="en-US" dirty="0"/>
              <a:t> </a:t>
            </a:r>
            <a:r>
              <a:rPr lang="en-US" dirty="0" err="1"/>
              <a:t>untuk</a:t>
            </a:r>
            <a:r>
              <a:rPr lang="en-US" dirty="0"/>
              <a:t> </a:t>
            </a:r>
            <a:r>
              <a:rPr lang="en-US" dirty="0" err="1"/>
              <a:t>lebih</a:t>
            </a:r>
            <a:r>
              <a:rPr lang="en-US" dirty="0"/>
              <a:t> </a:t>
            </a:r>
            <a:r>
              <a:rPr lang="en-US" dirty="0" err="1"/>
              <a:t>selektif</a:t>
            </a:r>
            <a:r>
              <a:rPr lang="en-US" dirty="0"/>
              <a:t> dan </a:t>
            </a:r>
            <a:r>
              <a:rPr lang="en-US" dirty="0" err="1"/>
              <a:t>meningkatkan</a:t>
            </a:r>
            <a:r>
              <a:rPr lang="en-US" dirty="0"/>
              <a:t> cyber security </a:t>
            </a:r>
            <a:r>
              <a:rPr lang="en-US" dirty="0" err="1"/>
              <a:t>utnuk</a:t>
            </a:r>
            <a:r>
              <a:rPr lang="en-US" dirty="0"/>
              <a:t> </a:t>
            </a:r>
            <a:r>
              <a:rPr lang="en-US" dirty="0" err="1"/>
              <a:t>menjaga</a:t>
            </a:r>
            <a:r>
              <a:rPr lang="en-US" dirty="0"/>
              <a:t> </a:t>
            </a:r>
            <a:r>
              <a:rPr lang="en-US" dirty="0" err="1"/>
              <a:t>keamanan</a:t>
            </a:r>
            <a:r>
              <a:rPr lang="en-US" dirty="0"/>
              <a:t> data pada server.</a:t>
            </a:r>
          </a:p>
          <a:p>
            <a:endParaRPr lang="en-US" dirty="0"/>
          </a:p>
          <a:p>
            <a:r>
              <a:rPr lang="en-US" b="1" i="1" dirty="0"/>
              <a:t>Cyber security</a:t>
            </a:r>
            <a:r>
              <a:rPr lang="en-US" b="1" dirty="0"/>
              <a:t> </a:t>
            </a:r>
            <a:r>
              <a:rPr lang="en-US" b="1" dirty="0" err="1"/>
              <a:t>sebagai</a:t>
            </a:r>
            <a:r>
              <a:rPr lang="en-US" b="1" dirty="0"/>
              <a:t> </a:t>
            </a:r>
            <a:r>
              <a:rPr lang="en-US" b="1" dirty="0" err="1"/>
              <a:t>tameng</a:t>
            </a:r>
            <a:r>
              <a:rPr lang="en-US" b="1" dirty="0"/>
              <a:t> </a:t>
            </a:r>
            <a:r>
              <a:rPr lang="en-US" b="1" dirty="0" err="1"/>
              <a:t>terhadap</a:t>
            </a:r>
            <a:r>
              <a:rPr lang="en-US" b="1" dirty="0"/>
              <a:t> </a:t>
            </a:r>
            <a:r>
              <a:rPr lang="en-US" b="1" dirty="0" err="1"/>
              <a:t>kejahatan</a:t>
            </a:r>
            <a:r>
              <a:rPr lang="en-US" b="1" dirty="0"/>
              <a:t> </a:t>
            </a:r>
            <a:r>
              <a:rPr lang="en-US" b="1" dirty="0" err="1"/>
              <a:t>ditigal</a:t>
            </a:r>
            <a:endParaRPr lang="en-US" b="1" dirty="0"/>
          </a:p>
          <a:p>
            <a:r>
              <a:rPr lang="en-US" dirty="0" err="1"/>
              <a:t>Seperti</a:t>
            </a:r>
            <a:r>
              <a:rPr lang="en-US" dirty="0"/>
              <a:t> yang </a:t>
            </a:r>
            <a:r>
              <a:rPr lang="en-US" dirty="0" err="1"/>
              <a:t>sudah</a:t>
            </a:r>
            <a:r>
              <a:rPr lang="en-US" dirty="0"/>
              <a:t> </a:t>
            </a:r>
            <a:r>
              <a:rPr lang="en-US" dirty="0" err="1"/>
              <a:t>dijelaskan</a:t>
            </a:r>
            <a:r>
              <a:rPr lang="en-US" dirty="0"/>
              <a:t> </a:t>
            </a:r>
            <a:r>
              <a:rPr lang="en-US" dirty="0" err="1"/>
              <a:t>diatas</a:t>
            </a:r>
            <a:r>
              <a:rPr lang="en-US" dirty="0"/>
              <a:t> salah </a:t>
            </a:r>
            <a:r>
              <a:rPr lang="en-US" dirty="0" err="1"/>
              <a:t>satu</a:t>
            </a:r>
            <a:r>
              <a:rPr lang="en-US" dirty="0"/>
              <a:t> </a:t>
            </a:r>
            <a:r>
              <a:rPr lang="en-US" dirty="0" err="1"/>
              <a:t>tugas</a:t>
            </a:r>
            <a:r>
              <a:rPr lang="en-US" dirty="0"/>
              <a:t> </a:t>
            </a:r>
            <a:r>
              <a:rPr lang="en-US" dirty="0" err="1"/>
              <a:t>praktisi</a:t>
            </a:r>
            <a:r>
              <a:rPr lang="en-US" dirty="0"/>
              <a:t> </a:t>
            </a:r>
            <a:r>
              <a:rPr lang="en-US" dirty="0" err="1"/>
              <a:t>dari</a:t>
            </a:r>
            <a:r>
              <a:rPr lang="en-US" dirty="0"/>
              <a:t> </a:t>
            </a:r>
            <a:r>
              <a:rPr lang="en-US" i="1" dirty="0"/>
              <a:t>cyber security</a:t>
            </a:r>
            <a:r>
              <a:rPr lang="en-US" dirty="0"/>
              <a:t> </a:t>
            </a:r>
            <a:r>
              <a:rPr lang="en-US" dirty="0" err="1"/>
              <a:t>adalah</a:t>
            </a:r>
            <a:r>
              <a:rPr lang="en-US" dirty="0"/>
              <a:t> </a:t>
            </a:r>
            <a:r>
              <a:rPr lang="en-US" dirty="0" err="1"/>
              <a:t>untuk</a:t>
            </a:r>
            <a:r>
              <a:rPr lang="en-US" dirty="0"/>
              <a:t> </a:t>
            </a:r>
            <a:r>
              <a:rPr lang="en-US" dirty="0" err="1"/>
              <a:t>menganalisis</a:t>
            </a:r>
            <a:r>
              <a:rPr lang="en-US" dirty="0"/>
              <a:t> </a:t>
            </a:r>
            <a:r>
              <a:rPr lang="en-US" dirty="0" err="1"/>
              <a:t>kemudian</a:t>
            </a:r>
            <a:r>
              <a:rPr lang="en-US" dirty="0"/>
              <a:t> </a:t>
            </a:r>
            <a:r>
              <a:rPr lang="en-US" dirty="0" err="1"/>
              <a:t>menyelidiki</a:t>
            </a:r>
            <a:r>
              <a:rPr lang="en-US" dirty="0"/>
              <a:t> dan </a:t>
            </a:r>
            <a:r>
              <a:rPr lang="en-US" dirty="0" err="1"/>
              <a:t>terakhir</a:t>
            </a:r>
            <a:r>
              <a:rPr lang="en-US" dirty="0"/>
              <a:t> </a:t>
            </a:r>
            <a:r>
              <a:rPr lang="en-US" dirty="0" err="1"/>
              <a:t>mengahalu</a:t>
            </a:r>
            <a:r>
              <a:rPr lang="en-US" dirty="0"/>
              <a:t> </a:t>
            </a:r>
            <a:r>
              <a:rPr lang="en-US" dirty="0" err="1"/>
              <a:t>dari</a:t>
            </a:r>
            <a:r>
              <a:rPr lang="en-US" dirty="0"/>
              <a:t> </a:t>
            </a:r>
            <a:r>
              <a:rPr lang="en-US" dirty="0" err="1"/>
              <a:t>tindak</a:t>
            </a:r>
            <a:r>
              <a:rPr lang="en-US" dirty="0"/>
              <a:t> </a:t>
            </a:r>
            <a:r>
              <a:rPr lang="en-US" dirty="0" err="1"/>
              <a:t>kejahatan</a:t>
            </a:r>
            <a:r>
              <a:rPr lang="en-US" dirty="0"/>
              <a:t> di internet. </a:t>
            </a:r>
            <a:r>
              <a:rPr lang="en-US" i="1" dirty="0"/>
              <a:t>Cyber security</a:t>
            </a:r>
            <a:r>
              <a:rPr lang="en-US" dirty="0"/>
              <a:t> </a:t>
            </a:r>
            <a:r>
              <a:rPr lang="en-US" dirty="0" err="1"/>
              <a:t>akan</a:t>
            </a:r>
            <a:r>
              <a:rPr lang="en-US" dirty="0"/>
              <a:t> </a:t>
            </a:r>
            <a:r>
              <a:rPr lang="en-US" dirty="0" err="1"/>
              <a:t>menjadi</a:t>
            </a:r>
            <a:r>
              <a:rPr lang="en-US" dirty="0"/>
              <a:t> </a:t>
            </a:r>
            <a:r>
              <a:rPr lang="en-US" dirty="0" err="1"/>
              <a:t>tameng</a:t>
            </a:r>
            <a:r>
              <a:rPr lang="en-US" dirty="0"/>
              <a:t> </a:t>
            </a:r>
            <a:r>
              <a:rPr lang="en-US" dirty="0" err="1"/>
              <a:t>pertama</a:t>
            </a:r>
            <a:r>
              <a:rPr lang="en-US" dirty="0"/>
              <a:t> </a:t>
            </a:r>
            <a:r>
              <a:rPr lang="en-US" dirty="0" err="1"/>
              <a:t>kita</a:t>
            </a:r>
            <a:r>
              <a:rPr lang="en-US" dirty="0"/>
              <a:t> </a:t>
            </a:r>
            <a:r>
              <a:rPr lang="en-US" dirty="0" err="1"/>
              <a:t>sebagai</a:t>
            </a:r>
            <a:r>
              <a:rPr lang="en-US" dirty="0"/>
              <a:t> </a:t>
            </a:r>
            <a:r>
              <a:rPr lang="en-US" dirty="0" err="1"/>
              <a:t>mengguna</a:t>
            </a:r>
            <a:r>
              <a:rPr lang="en-US" dirty="0"/>
              <a:t> internet </a:t>
            </a:r>
            <a:r>
              <a:rPr lang="en-US" dirty="0" err="1"/>
              <a:t>dari</a:t>
            </a:r>
            <a:r>
              <a:rPr lang="en-US" dirty="0"/>
              <a:t> </a:t>
            </a:r>
            <a:r>
              <a:rPr lang="en-US" dirty="0" err="1"/>
              <a:t>berbagai</a:t>
            </a:r>
            <a:r>
              <a:rPr lang="en-US" dirty="0"/>
              <a:t> </a:t>
            </a:r>
            <a:r>
              <a:rPr lang="en-US" dirty="0" err="1"/>
              <a:t>macam</a:t>
            </a:r>
            <a:r>
              <a:rPr lang="en-US" dirty="0"/>
              <a:t> </a:t>
            </a:r>
            <a:r>
              <a:rPr lang="en-US" dirty="0" err="1"/>
              <a:t>bentuk</a:t>
            </a:r>
            <a:r>
              <a:rPr lang="en-US" dirty="0"/>
              <a:t> </a:t>
            </a:r>
            <a:r>
              <a:rPr lang="en-US" dirty="0" err="1"/>
              <a:t>kejahat</a:t>
            </a:r>
            <a:r>
              <a:rPr lang="en-US" dirty="0"/>
              <a:t> internet.</a:t>
            </a:r>
          </a:p>
          <a:p>
            <a:r>
              <a:rPr lang="en-US" dirty="0"/>
              <a:t>Jika </a:t>
            </a:r>
            <a:r>
              <a:rPr lang="en-US" dirty="0" err="1"/>
              <a:t>kita</a:t>
            </a:r>
            <a:r>
              <a:rPr lang="en-US" dirty="0"/>
              <a:t> </a:t>
            </a:r>
            <a:r>
              <a:rPr lang="en-US" dirty="0" err="1"/>
              <a:t>tidak</a:t>
            </a:r>
            <a:r>
              <a:rPr lang="en-US" dirty="0"/>
              <a:t> </a:t>
            </a:r>
            <a:r>
              <a:rPr lang="en-US" dirty="0" err="1"/>
              <a:t>mulai</a:t>
            </a:r>
            <a:r>
              <a:rPr lang="en-US" dirty="0"/>
              <a:t> </a:t>
            </a:r>
            <a:r>
              <a:rPr lang="en-US" dirty="0" err="1"/>
              <a:t>memikirkan</a:t>
            </a:r>
            <a:r>
              <a:rPr lang="en-US" dirty="0"/>
              <a:t> </a:t>
            </a:r>
            <a:r>
              <a:rPr lang="en-US" dirty="0" err="1"/>
              <a:t>penggunanan</a:t>
            </a:r>
            <a:r>
              <a:rPr lang="en-US" dirty="0"/>
              <a:t> cyber security </a:t>
            </a:r>
            <a:r>
              <a:rPr lang="en-US" dirty="0" err="1"/>
              <a:t>untuk</a:t>
            </a:r>
            <a:r>
              <a:rPr lang="en-US" dirty="0"/>
              <a:t> </a:t>
            </a:r>
            <a:r>
              <a:rPr lang="en-US" dirty="0" err="1"/>
              <a:t>menghalau</a:t>
            </a:r>
            <a:r>
              <a:rPr lang="en-US" dirty="0"/>
              <a:t> </a:t>
            </a:r>
            <a:r>
              <a:rPr lang="en-US" dirty="0" err="1"/>
              <a:t>kejahatan</a:t>
            </a:r>
            <a:r>
              <a:rPr lang="en-US" dirty="0"/>
              <a:t> di internet </a:t>
            </a:r>
            <a:r>
              <a:rPr lang="en-US" dirty="0" err="1"/>
              <a:t>tersebut</a:t>
            </a:r>
            <a:r>
              <a:rPr lang="en-US" dirty="0"/>
              <a:t>, </a:t>
            </a:r>
            <a:r>
              <a:rPr lang="en-US" dirty="0" err="1"/>
              <a:t>maka</a:t>
            </a:r>
            <a:r>
              <a:rPr lang="en-US" dirty="0"/>
              <a:t> data-data </a:t>
            </a:r>
            <a:r>
              <a:rPr lang="en-US" dirty="0" err="1"/>
              <a:t>kitalah</a:t>
            </a:r>
            <a:r>
              <a:rPr lang="en-US" dirty="0"/>
              <a:t> yang </a:t>
            </a:r>
            <a:r>
              <a:rPr lang="en-US" dirty="0" err="1"/>
              <a:t>akan</a:t>
            </a:r>
            <a:r>
              <a:rPr lang="en-US" dirty="0"/>
              <a:t> </a:t>
            </a:r>
            <a:r>
              <a:rPr lang="en-US" dirty="0" err="1"/>
              <a:t>menjadi</a:t>
            </a:r>
            <a:r>
              <a:rPr lang="en-US" dirty="0"/>
              <a:t> </a:t>
            </a:r>
            <a:r>
              <a:rPr lang="en-US" dirty="0" err="1"/>
              <a:t>sasaran</a:t>
            </a:r>
            <a:r>
              <a:rPr lang="en-US" dirty="0"/>
              <a:t> </a:t>
            </a:r>
            <a:r>
              <a:rPr lang="en-US" dirty="0" err="1"/>
              <a:t>kejahatan</a:t>
            </a:r>
            <a:r>
              <a:rPr lang="en-US" dirty="0"/>
              <a:t>. </a:t>
            </a:r>
            <a:r>
              <a:rPr lang="en-US" dirty="0" err="1"/>
              <a:t>Penyalahgunaan</a:t>
            </a:r>
            <a:r>
              <a:rPr lang="en-US" dirty="0"/>
              <a:t>, </a:t>
            </a:r>
            <a:r>
              <a:rPr lang="en-US" dirty="0" err="1"/>
              <a:t>pencurian</a:t>
            </a:r>
            <a:r>
              <a:rPr lang="en-US" dirty="0"/>
              <a:t>, </a:t>
            </a:r>
            <a:r>
              <a:rPr lang="en-US" dirty="0" err="1"/>
              <a:t>hingga</a:t>
            </a:r>
            <a:r>
              <a:rPr lang="en-US" dirty="0"/>
              <a:t> </a:t>
            </a:r>
            <a:r>
              <a:rPr lang="en-US" dirty="0" err="1"/>
              <a:t>penipuan</a:t>
            </a:r>
            <a:r>
              <a:rPr lang="en-US" dirty="0"/>
              <a:t> </a:t>
            </a:r>
            <a:r>
              <a:rPr lang="en-US" dirty="0" err="1"/>
              <a:t>dengan</a:t>
            </a:r>
            <a:r>
              <a:rPr lang="en-US" dirty="0"/>
              <a:t> </a:t>
            </a:r>
            <a:r>
              <a:rPr lang="en-US" dirty="0" err="1"/>
              <a:t>menggunakan</a:t>
            </a:r>
            <a:r>
              <a:rPr lang="en-US" dirty="0"/>
              <a:t> data </a:t>
            </a:r>
            <a:r>
              <a:rPr lang="en-US" dirty="0" err="1"/>
              <a:t>tersebut</a:t>
            </a:r>
            <a:r>
              <a:rPr lang="en-US" dirty="0"/>
              <a:t> </a:t>
            </a:r>
            <a:r>
              <a:rPr lang="en-US" dirty="0" err="1"/>
              <a:t>tentunya</a:t>
            </a:r>
            <a:r>
              <a:rPr lang="en-US" dirty="0"/>
              <a:t> </a:t>
            </a:r>
            <a:r>
              <a:rPr lang="en-US" dirty="0" err="1"/>
              <a:t>akan</a:t>
            </a:r>
            <a:r>
              <a:rPr lang="en-US" dirty="0"/>
              <a:t> </a:t>
            </a:r>
            <a:r>
              <a:rPr lang="en-US" dirty="0" err="1"/>
              <a:t>menjadi</a:t>
            </a:r>
            <a:r>
              <a:rPr lang="en-US" dirty="0"/>
              <a:t> </a:t>
            </a:r>
            <a:r>
              <a:rPr lang="en-US" dirty="0" err="1"/>
              <a:t>hal</a:t>
            </a:r>
            <a:r>
              <a:rPr lang="en-US" dirty="0"/>
              <a:t> yang </a:t>
            </a:r>
            <a:r>
              <a:rPr lang="en-US" dirty="0" err="1"/>
              <a:t>mudah</a:t>
            </a:r>
            <a:r>
              <a:rPr lang="en-US" dirty="0"/>
              <a:t> </a:t>
            </a:r>
            <a:r>
              <a:rPr lang="en-US" dirty="0" err="1"/>
              <a:t>tanpa</a:t>
            </a:r>
            <a:r>
              <a:rPr lang="en-US" dirty="0"/>
              <a:t> </a:t>
            </a:r>
            <a:r>
              <a:rPr lang="en-US" dirty="0" err="1"/>
              <a:t>adanya</a:t>
            </a:r>
            <a:r>
              <a:rPr lang="en-US" dirty="0"/>
              <a:t> cyber security. </a:t>
            </a:r>
            <a:r>
              <a:rPr lang="en-US" dirty="0" err="1"/>
              <a:t>Untuk</a:t>
            </a:r>
            <a:r>
              <a:rPr lang="en-US" dirty="0"/>
              <a:t> </a:t>
            </a:r>
            <a:r>
              <a:rPr lang="en-US" dirty="0" err="1"/>
              <a:t>itu</a:t>
            </a:r>
            <a:r>
              <a:rPr lang="en-US" dirty="0"/>
              <a:t> </a:t>
            </a:r>
            <a:r>
              <a:rPr lang="en-US" dirty="0" err="1"/>
              <a:t>perlu</a:t>
            </a:r>
            <a:r>
              <a:rPr lang="en-US" dirty="0"/>
              <a:t> </a:t>
            </a:r>
            <a:r>
              <a:rPr lang="en-US" dirty="0" err="1"/>
              <a:t>adanya</a:t>
            </a:r>
            <a:r>
              <a:rPr lang="en-US" dirty="0"/>
              <a:t> </a:t>
            </a:r>
            <a:r>
              <a:rPr lang="en-US" i="1" dirty="0"/>
              <a:t>cyber security</a:t>
            </a:r>
            <a:r>
              <a:rPr lang="en-US" dirty="0"/>
              <a:t> </a:t>
            </a:r>
            <a:r>
              <a:rPr lang="en-US" dirty="0" err="1"/>
              <a:t>sebagai</a:t>
            </a:r>
            <a:r>
              <a:rPr lang="en-US" dirty="0"/>
              <a:t> </a:t>
            </a:r>
            <a:r>
              <a:rPr lang="en-US" dirty="0" err="1"/>
              <a:t>penghalau</a:t>
            </a:r>
            <a:r>
              <a:rPr lang="en-US" dirty="0"/>
              <a:t> </a:t>
            </a:r>
            <a:r>
              <a:rPr lang="en-US" dirty="0" err="1"/>
              <a:t>serta</a:t>
            </a:r>
            <a:r>
              <a:rPr lang="en-US" dirty="0"/>
              <a:t> </a:t>
            </a:r>
            <a:r>
              <a:rPr lang="en-US" dirty="0" err="1"/>
              <a:t>pengontrol</a:t>
            </a:r>
            <a:r>
              <a:rPr lang="en-US" dirty="0"/>
              <a:t> </a:t>
            </a:r>
            <a:r>
              <a:rPr lang="en-US" dirty="0" err="1"/>
              <a:t>dari</a:t>
            </a:r>
            <a:r>
              <a:rPr lang="en-US" dirty="0"/>
              <a:t> data-data </a:t>
            </a:r>
            <a:r>
              <a:rPr lang="en-US" dirty="0" err="1"/>
              <a:t>tersebut</a:t>
            </a:r>
            <a:r>
              <a:rPr lang="en-US" dirty="0"/>
              <a:t> agar </a:t>
            </a:r>
            <a:r>
              <a:rPr lang="en-US" dirty="0" err="1"/>
              <a:t>tidak</a:t>
            </a:r>
            <a:r>
              <a:rPr lang="en-US" dirty="0"/>
              <a:t> </a:t>
            </a:r>
            <a:r>
              <a:rPr lang="en-US" dirty="0" err="1"/>
              <a:t>disalahgunakan</a:t>
            </a:r>
            <a:r>
              <a:rPr lang="en-US" dirty="0"/>
              <a:t>.</a:t>
            </a:r>
          </a:p>
          <a:p>
            <a:endParaRPr lang="en-US" dirty="0"/>
          </a:p>
          <a:p>
            <a:endParaRPr lang="en-US" dirty="0"/>
          </a:p>
          <a:p>
            <a:pPr algn="l"/>
            <a:r>
              <a:rPr lang="en-US" b="1" i="1" dirty="0" err="1">
                <a:solidFill>
                  <a:srgbClr val="343A40"/>
                </a:solidFill>
                <a:effectLst/>
                <a:latin typeface="Roboto"/>
              </a:rPr>
              <a:t>ndustry</a:t>
            </a:r>
            <a:r>
              <a:rPr lang="en-US" b="1" i="0" dirty="0">
                <a:solidFill>
                  <a:srgbClr val="343A40"/>
                </a:solidFill>
                <a:effectLst/>
                <a:latin typeface="Roboto"/>
              </a:rPr>
              <a:t> 4.0 vs </a:t>
            </a:r>
            <a:r>
              <a:rPr lang="en-US" b="1" i="1" dirty="0">
                <a:solidFill>
                  <a:srgbClr val="343A40"/>
                </a:solidFill>
                <a:effectLst/>
                <a:latin typeface="Roboto"/>
              </a:rPr>
              <a:t>Society </a:t>
            </a:r>
            <a:r>
              <a:rPr lang="en-US" b="1" i="0" dirty="0">
                <a:solidFill>
                  <a:srgbClr val="343A40"/>
                </a:solidFill>
                <a:effectLst/>
                <a:latin typeface="Roboto"/>
              </a:rPr>
              <a:t>5.0 - </a:t>
            </a:r>
            <a:r>
              <a:rPr lang="en-US" b="0" i="0" dirty="0">
                <a:solidFill>
                  <a:srgbClr val="343A40"/>
                </a:solidFill>
                <a:effectLst/>
                <a:latin typeface="Roboto"/>
              </a:rPr>
              <a:t>Di </a:t>
            </a:r>
            <a:r>
              <a:rPr lang="en-US" b="0" i="0" dirty="0" err="1">
                <a:solidFill>
                  <a:srgbClr val="343A40"/>
                </a:solidFill>
                <a:effectLst/>
                <a:latin typeface="Roboto"/>
              </a:rPr>
              <a:t>tengah</a:t>
            </a:r>
            <a:r>
              <a:rPr lang="en-US" b="0" i="0" dirty="0">
                <a:solidFill>
                  <a:srgbClr val="343A40"/>
                </a:solidFill>
                <a:effectLst/>
                <a:latin typeface="Roboto"/>
              </a:rPr>
              <a:t> </a:t>
            </a:r>
            <a:r>
              <a:rPr lang="en-US" b="0" i="0" dirty="0" err="1">
                <a:solidFill>
                  <a:srgbClr val="343A40"/>
                </a:solidFill>
                <a:effectLst/>
                <a:latin typeface="Roboto"/>
              </a:rPr>
              <a:t>ramai-ramainya</a:t>
            </a:r>
            <a:r>
              <a:rPr lang="en-US" b="0" i="0" dirty="0">
                <a:solidFill>
                  <a:srgbClr val="343A40"/>
                </a:solidFill>
                <a:effectLst/>
                <a:latin typeface="Roboto"/>
              </a:rPr>
              <a:t> </a:t>
            </a:r>
            <a:r>
              <a:rPr lang="en-US" b="0" i="0" dirty="0" err="1">
                <a:solidFill>
                  <a:srgbClr val="343A40"/>
                </a:solidFill>
                <a:effectLst/>
                <a:latin typeface="Roboto"/>
              </a:rPr>
              <a:t>gerakan</a:t>
            </a:r>
            <a:r>
              <a:rPr lang="en-US" b="0" i="0" dirty="0">
                <a:solidFill>
                  <a:srgbClr val="343A40"/>
                </a:solidFill>
                <a:effectLst/>
                <a:latin typeface="Roboto"/>
              </a:rPr>
              <a:t> </a:t>
            </a:r>
            <a:r>
              <a:rPr lang="en-US" b="0" i="0" dirty="0" err="1">
                <a:solidFill>
                  <a:srgbClr val="343A40"/>
                </a:solidFill>
                <a:effectLst/>
                <a:latin typeface="Roboto"/>
              </a:rPr>
              <a:t>Revolusi</a:t>
            </a:r>
            <a:r>
              <a:rPr lang="en-US" b="0" i="0" dirty="0">
                <a:solidFill>
                  <a:srgbClr val="343A40"/>
                </a:solidFill>
                <a:effectLst/>
                <a:latin typeface="Roboto"/>
              </a:rPr>
              <a:t> </a:t>
            </a:r>
            <a:r>
              <a:rPr lang="en-US" b="0" i="0" dirty="0" err="1">
                <a:solidFill>
                  <a:srgbClr val="343A40"/>
                </a:solidFill>
                <a:effectLst/>
                <a:latin typeface="Roboto"/>
              </a:rPr>
              <a:t>Industri</a:t>
            </a:r>
            <a:r>
              <a:rPr lang="en-US" b="0" i="0" dirty="0">
                <a:solidFill>
                  <a:srgbClr val="343A40"/>
                </a:solidFill>
                <a:effectLst/>
                <a:latin typeface="Roboto"/>
              </a:rPr>
              <a:t> 4.0 di Indonesia, </a:t>
            </a:r>
            <a:r>
              <a:rPr lang="en-US" b="0" i="0" dirty="0" err="1">
                <a:solidFill>
                  <a:srgbClr val="343A40"/>
                </a:solidFill>
                <a:effectLst/>
                <a:latin typeface="Roboto"/>
              </a:rPr>
              <a:t>Jepang</a:t>
            </a:r>
            <a:r>
              <a:rPr lang="en-US" b="0" i="0" dirty="0">
                <a:solidFill>
                  <a:srgbClr val="343A40"/>
                </a:solidFill>
                <a:effectLst/>
                <a:latin typeface="Roboto"/>
              </a:rPr>
              <a:t> </a:t>
            </a:r>
            <a:r>
              <a:rPr lang="en-US" b="0" i="0" dirty="0" err="1">
                <a:solidFill>
                  <a:srgbClr val="343A40"/>
                </a:solidFill>
                <a:effectLst/>
                <a:latin typeface="Roboto"/>
              </a:rPr>
              <a:t>saat</a:t>
            </a:r>
            <a:r>
              <a:rPr lang="en-US" b="0" i="0" dirty="0">
                <a:solidFill>
                  <a:srgbClr val="343A40"/>
                </a:solidFill>
                <a:effectLst/>
                <a:latin typeface="Roboto"/>
              </a:rPr>
              <a:t> </a:t>
            </a:r>
            <a:r>
              <a:rPr lang="en-US" b="0" i="0" dirty="0" err="1">
                <a:solidFill>
                  <a:srgbClr val="343A40"/>
                </a:solidFill>
                <a:effectLst/>
                <a:latin typeface="Roboto"/>
              </a:rPr>
              <a:t>ini</a:t>
            </a:r>
            <a:r>
              <a:rPr lang="en-US" b="0" i="0" dirty="0">
                <a:solidFill>
                  <a:srgbClr val="343A40"/>
                </a:solidFill>
                <a:effectLst/>
                <a:latin typeface="Roboto"/>
              </a:rPr>
              <a:t> </a:t>
            </a:r>
            <a:r>
              <a:rPr lang="en-US" b="0" i="0" dirty="0" err="1">
                <a:solidFill>
                  <a:srgbClr val="343A40"/>
                </a:solidFill>
                <a:effectLst/>
                <a:latin typeface="Roboto"/>
              </a:rPr>
              <a:t>sudah</a:t>
            </a:r>
            <a:r>
              <a:rPr lang="en-US" b="0" i="0" dirty="0">
                <a:solidFill>
                  <a:srgbClr val="343A40"/>
                </a:solidFill>
                <a:effectLst/>
                <a:latin typeface="Roboto"/>
              </a:rPr>
              <a:t> </a:t>
            </a:r>
            <a:r>
              <a:rPr lang="en-US" b="0" i="0" dirty="0" err="1">
                <a:solidFill>
                  <a:srgbClr val="343A40"/>
                </a:solidFill>
                <a:effectLst/>
                <a:latin typeface="Roboto"/>
              </a:rPr>
              <a:t>melaju</a:t>
            </a:r>
            <a:r>
              <a:rPr lang="en-US" b="0" i="0" dirty="0">
                <a:solidFill>
                  <a:srgbClr val="343A40"/>
                </a:solidFill>
                <a:effectLst/>
                <a:latin typeface="Roboto"/>
              </a:rPr>
              <a:t> di </a:t>
            </a:r>
            <a:r>
              <a:rPr lang="en-US" b="0" i="0" dirty="0" err="1">
                <a:solidFill>
                  <a:srgbClr val="343A40"/>
                </a:solidFill>
                <a:effectLst/>
                <a:latin typeface="Roboto"/>
              </a:rPr>
              <a:t>gerakan</a:t>
            </a:r>
            <a:r>
              <a:rPr lang="en-US" b="0" i="0" dirty="0">
                <a:solidFill>
                  <a:srgbClr val="343A40"/>
                </a:solidFill>
                <a:effectLst/>
                <a:latin typeface="Roboto"/>
              </a:rPr>
              <a:t> </a:t>
            </a:r>
            <a:r>
              <a:rPr lang="en-US" b="0" i="1" dirty="0">
                <a:solidFill>
                  <a:srgbClr val="343A40"/>
                </a:solidFill>
                <a:effectLst/>
                <a:latin typeface="Roboto"/>
              </a:rPr>
              <a:t>Society</a:t>
            </a:r>
            <a:r>
              <a:rPr lang="en-US" b="0" i="0" dirty="0">
                <a:solidFill>
                  <a:srgbClr val="343A40"/>
                </a:solidFill>
                <a:effectLst/>
                <a:latin typeface="Roboto"/>
              </a:rPr>
              <a:t> 5.0. </a:t>
            </a:r>
            <a:r>
              <a:rPr lang="en-US" b="0" i="0" dirty="0" err="1">
                <a:solidFill>
                  <a:srgbClr val="343A40"/>
                </a:solidFill>
                <a:effectLst/>
                <a:latin typeface="Roboto"/>
              </a:rPr>
              <a:t>Sebelum</a:t>
            </a:r>
            <a:r>
              <a:rPr lang="en-US" b="0" i="0" dirty="0">
                <a:solidFill>
                  <a:srgbClr val="343A40"/>
                </a:solidFill>
                <a:effectLst/>
                <a:latin typeface="Roboto"/>
              </a:rPr>
              <a:t> </a:t>
            </a:r>
            <a:r>
              <a:rPr lang="en-US" b="0" i="0" dirty="0" err="1">
                <a:solidFill>
                  <a:srgbClr val="343A40"/>
                </a:solidFill>
                <a:effectLst/>
                <a:latin typeface="Roboto"/>
              </a:rPr>
              <a:t>membahas</a:t>
            </a:r>
            <a:r>
              <a:rPr lang="en-US" b="0" i="0" dirty="0">
                <a:solidFill>
                  <a:srgbClr val="343A40"/>
                </a:solidFill>
                <a:effectLst/>
                <a:latin typeface="Roboto"/>
              </a:rPr>
              <a:t> </a:t>
            </a:r>
            <a:r>
              <a:rPr lang="en-US" b="0" i="0" dirty="0" err="1">
                <a:solidFill>
                  <a:srgbClr val="343A40"/>
                </a:solidFill>
                <a:effectLst/>
                <a:latin typeface="Roboto"/>
              </a:rPr>
              <a:t>persamaan</a:t>
            </a:r>
            <a:r>
              <a:rPr lang="en-US" b="0" i="0" dirty="0">
                <a:solidFill>
                  <a:srgbClr val="343A40"/>
                </a:solidFill>
                <a:effectLst/>
                <a:latin typeface="Roboto"/>
              </a:rPr>
              <a:t> dan </a:t>
            </a:r>
            <a:r>
              <a:rPr lang="en-US" b="0" i="0" dirty="0" err="1">
                <a:solidFill>
                  <a:srgbClr val="343A40"/>
                </a:solidFill>
                <a:effectLst/>
                <a:latin typeface="Roboto"/>
              </a:rPr>
              <a:t>perbedaan</a:t>
            </a:r>
            <a:r>
              <a:rPr lang="en-US" b="0" i="0" dirty="0">
                <a:solidFill>
                  <a:srgbClr val="343A40"/>
                </a:solidFill>
                <a:effectLst/>
                <a:latin typeface="Roboto"/>
              </a:rPr>
              <a:t> </a:t>
            </a:r>
            <a:r>
              <a:rPr lang="en-US" b="0" i="0" dirty="0" err="1">
                <a:solidFill>
                  <a:srgbClr val="343A40"/>
                </a:solidFill>
                <a:effectLst/>
                <a:latin typeface="Roboto"/>
              </a:rPr>
              <a:t>antara</a:t>
            </a:r>
            <a:r>
              <a:rPr lang="en-US" b="0" i="0" dirty="0">
                <a:solidFill>
                  <a:srgbClr val="343A40"/>
                </a:solidFill>
                <a:effectLst/>
                <a:latin typeface="Roboto"/>
              </a:rPr>
              <a:t> </a:t>
            </a:r>
            <a:r>
              <a:rPr lang="en-US" b="0" i="0" dirty="0" err="1">
                <a:solidFill>
                  <a:srgbClr val="343A40"/>
                </a:solidFill>
                <a:effectLst/>
                <a:latin typeface="Roboto"/>
              </a:rPr>
              <a:t>keduanya</a:t>
            </a:r>
            <a:r>
              <a:rPr lang="en-US" b="0" i="0" dirty="0">
                <a:solidFill>
                  <a:srgbClr val="343A40"/>
                </a:solidFill>
                <a:effectLst/>
                <a:latin typeface="Roboto"/>
              </a:rPr>
              <a:t>, </a:t>
            </a:r>
            <a:r>
              <a:rPr lang="en-US" b="0" i="0" dirty="0" err="1">
                <a:solidFill>
                  <a:srgbClr val="343A40"/>
                </a:solidFill>
                <a:effectLst/>
                <a:latin typeface="Roboto"/>
              </a:rPr>
              <a:t>kita</a:t>
            </a:r>
            <a:r>
              <a:rPr lang="en-US" b="0" i="0" dirty="0">
                <a:solidFill>
                  <a:srgbClr val="343A40"/>
                </a:solidFill>
                <a:effectLst/>
                <a:latin typeface="Roboto"/>
              </a:rPr>
              <a:t> </a:t>
            </a:r>
            <a:r>
              <a:rPr lang="en-US" b="0" i="0" dirty="0" err="1">
                <a:solidFill>
                  <a:srgbClr val="343A40"/>
                </a:solidFill>
                <a:effectLst/>
                <a:latin typeface="Roboto"/>
              </a:rPr>
              <a:t>tengok</a:t>
            </a:r>
            <a:r>
              <a:rPr lang="en-US" b="0" i="0" dirty="0">
                <a:solidFill>
                  <a:srgbClr val="343A40"/>
                </a:solidFill>
                <a:effectLst/>
                <a:latin typeface="Roboto"/>
              </a:rPr>
              <a:t> </a:t>
            </a:r>
            <a:r>
              <a:rPr lang="en-US" b="0" i="0" dirty="0" err="1">
                <a:solidFill>
                  <a:srgbClr val="343A40"/>
                </a:solidFill>
                <a:effectLst/>
                <a:latin typeface="Roboto"/>
              </a:rPr>
              <a:t>sejenak</a:t>
            </a:r>
            <a:r>
              <a:rPr lang="en-US" b="0" i="0" dirty="0">
                <a:solidFill>
                  <a:srgbClr val="343A40"/>
                </a:solidFill>
                <a:effectLst/>
                <a:latin typeface="Roboto"/>
              </a:rPr>
              <a:t> </a:t>
            </a:r>
            <a:r>
              <a:rPr lang="en-US" b="0" i="0" dirty="0" err="1">
                <a:solidFill>
                  <a:srgbClr val="343A40"/>
                </a:solidFill>
                <a:effectLst/>
                <a:latin typeface="Roboto"/>
              </a:rPr>
              <a:t>dulu</a:t>
            </a:r>
            <a:r>
              <a:rPr lang="en-US" b="0" i="0" dirty="0">
                <a:solidFill>
                  <a:srgbClr val="343A40"/>
                </a:solidFill>
                <a:effectLst/>
                <a:latin typeface="Roboto"/>
              </a:rPr>
              <a:t> </a:t>
            </a:r>
            <a:r>
              <a:rPr lang="en-US" b="0" i="0" dirty="0" err="1">
                <a:solidFill>
                  <a:srgbClr val="343A40"/>
                </a:solidFill>
                <a:effectLst/>
                <a:latin typeface="Roboto"/>
              </a:rPr>
              <a:t>mengenai</a:t>
            </a:r>
            <a:r>
              <a:rPr lang="en-US" b="0" i="0" dirty="0">
                <a:solidFill>
                  <a:srgbClr val="343A40"/>
                </a:solidFill>
                <a:effectLst/>
                <a:latin typeface="Roboto"/>
              </a:rPr>
              <a:t> </a:t>
            </a:r>
            <a:r>
              <a:rPr lang="en-US" b="0" i="0" dirty="0" err="1">
                <a:solidFill>
                  <a:srgbClr val="343A40"/>
                </a:solidFill>
                <a:effectLst/>
                <a:latin typeface="Roboto"/>
              </a:rPr>
              <a:t>konsep</a:t>
            </a:r>
            <a:r>
              <a:rPr lang="en-US" b="0" i="0" dirty="0">
                <a:solidFill>
                  <a:srgbClr val="343A40"/>
                </a:solidFill>
                <a:effectLst/>
                <a:latin typeface="Roboto"/>
              </a:rPr>
              <a:t> </a:t>
            </a:r>
            <a:r>
              <a:rPr lang="en-US" b="0" i="0" dirty="0" err="1">
                <a:solidFill>
                  <a:srgbClr val="343A40"/>
                </a:solidFill>
                <a:effectLst/>
                <a:latin typeface="Roboto"/>
              </a:rPr>
              <a:t>masing-masing</a:t>
            </a:r>
            <a:r>
              <a:rPr lang="en-US" b="0" i="0" dirty="0">
                <a:solidFill>
                  <a:srgbClr val="343A40"/>
                </a:solidFill>
                <a:effectLst/>
                <a:latin typeface="Roboto"/>
              </a:rPr>
              <a:t> </a:t>
            </a:r>
            <a:r>
              <a:rPr lang="en-US" b="0" i="0" dirty="0" err="1">
                <a:solidFill>
                  <a:srgbClr val="343A40"/>
                </a:solidFill>
                <a:effectLst/>
                <a:latin typeface="Roboto"/>
              </a:rPr>
              <a:t>gerakan</a:t>
            </a:r>
            <a:r>
              <a:rPr lang="en-US" b="0" i="0" dirty="0">
                <a:solidFill>
                  <a:srgbClr val="343A40"/>
                </a:solidFill>
                <a:effectLst/>
                <a:latin typeface="Roboto"/>
              </a:rPr>
              <a:t> </a:t>
            </a:r>
            <a:r>
              <a:rPr lang="en-US" b="0" i="0" dirty="0" err="1">
                <a:solidFill>
                  <a:srgbClr val="343A40"/>
                </a:solidFill>
                <a:effectLst/>
                <a:latin typeface="Roboto"/>
              </a:rPr>
              <a:t>tadi</a:t>
            </a:r>
            <a:r>
              <a:rPr lang="en-US" b="0" i="0" dirty="0">
                <a:solidFill>
                  <a:srgbClr val="343A40"/>
                </a:solidFill>
                <a:effectLst/>
                <a:latin typeface="Roboto"/>
              </a:rPr>
              <a:t>. </a:t>
            </a:r>
            <a:r>
              <a:rPr lang="en-US" b="0" i="1" dirty="0">
                <a:solidFill>
                  <a:srgbClr val="343A40"/>
                </a:solidFill>
                <a:effectLst/>
                <a:latin typeface="Roboto"/>
              </a:rPr>
              <a:t>Industry</a:t>
            </a:r>
            <a:r>
              <a:rPr lang="en-US" b="0" i="0" dirty="0">
                <a:solidFill>
                  <a:srgbClr val="343A40"/>
                </a:solidFill>
                <a:effectLst/>
                <a:latin typeface="Roboto"/>
              </a:rPr>
              <a:t> 4.0 </a:t>
            </a:r>
            <a:r>
              <a:rPr lang="en-US" b="0" i="0" dirty="0" err="1">
                <a:solidFill>
                  <a:srgbClr val="343A40"/>
                </a:solidFill>
                <a:effectLst/>
                <a:latin typeface="Roboto"/>
              </a:rPr>
              <a:t>berawal</a:t>
            </a:r>
            <a:r>
              <a:rPr lang="en-US" b="0" i="0" dirty="0">
                <a:solidFill>
                  <a:srgbClr val="343A40"/>
                </a:solidFill>
                <a:effectLst/>
                <a:latin typeface="Roboto"/>
              </a:rPr>
              <a:t> </a:t>
            </a:r>
            <a:r>
              <a:rPr lang="en-US" b="0" i="0" dirty="0" err="1">
                <a:solidFill>
                  <a:srgbClr val="343A40"/>
                </a:solidFill>
                <a:effectLst/>
                <a:latin typeface="Roboto"/>
              </a:rPr>
              <a:t>dari</a:t>
            </a:r>
            <a:r>
              <a:rPr lang="en-US" b="0" i="0" dirty="0">
                <a:solidFill>
                  <a:srgbClr val="343A40"/>
                </a:solidFill>
                <a:effectLst/>
                <a:latin typeface="Roboto"/>
              </a:rPr>
              <a:t> </a:t>
            </a:r>
            <a:r>
              <a:rPr lang="en-US" b="0" i="0" dirty="0" err="1">
                <a:solidFill>
                  <a:srgbClr val="343A40"/>
                </a:solidFill>
                <a:effectLst/>
                <a:latin typeface="Roboto"/>
              </a:rPr>
              <a:t>konsep</a:t>
            </a:r>
            <a:r>
              <a:rPr lang="en-US" b="0" i="0" dirty="0">
                <a:solidFill>
                  <a:srgbClr val="343A40"/>
                </a:solidFill>
                <a:effectLst/>
                <a:latin typeface="Roboto"/>
              </a:rPr>
              <a:t> </a:t>
            </a:r>
            <a:r>
              <a:rPr lang="en-US" b="0" i="0" dirty="0" err="1">
                <a:solidFill>
                  <a:srgbClr val="343A40"/>
                </a:solidFill>
                <a:effectLst/>
                <a:latin typeface="Roboto"/>
              </a:rPr>
              <a:t>industri</a:t>
            </a:r>
            <a:r>
              <a:rPr lang="en-US" b="0" i="0" dirty="0">
                <a:solidFill>
                  <a:srgbClr val="343A40"/>
                </a:solidFill>
                <a:effectLst/>
                <a:latin typeface="Roboto"/>
              </a:rPr>
              <a:t> di </a:t>
            </a:r>
            <a:r>
              <a:rPr lang="en-US" b="0" i="0" dirty="0" err="1">
                <a:solidFill>
                  <a:srgbClr val="343A40"/>
                </a:solidFill>
                <a:effectLst/>
                <a:latin typeface="Roboto"/>
              </a:rPr>
              <a:t>Jerman</a:t>
            </a:r>
            <a:r>
              <a:rPr lang="en-US" b="0" i="0" dirty="0">
                <a:solidFill>
                  <a:srgbClr val="343A40"/>
                </a:solidFill>
                <a:effectLst/>
                <a:latin typeface="Roboto"/>
              </a:rPr>
              <a:t> yang </a:t>
            </a:r>
            <a:r>
              <a:rPr lang="en-US" b="0" i="0" dirty="0" err="1">
                <a:solidFill>
                  <a:srgbClr val="343A40"/>
                </a:solidFill>
                <a:effectLst/>
                <a:latin typeface="Roboto"/>
              </a:rPr>
              <a:t>didasarkan</a:t>
            </a:r>
            <a:r>
              <a:rPr lang="en-US" b="0" i="0" dirty="0">
                <a:solidFill>
                  <a:srgbClr val="343A40"/>
                </a:solidFill>
                <a:effectLst/>
                <a:latin typeface="Roboto"/>
              </a:rPr>
              <a:t> pada </a:t>
            </a:r>
            <a:r>
              <a:rPr lang="en-US" b="0" i="0" dirty="0" err="1">
                <a:solidFill>
                  <a:srgbClr val="343A40"/>
                </a:solidFill>
                <a:effectLst/>
                <a:latin typeface="Roboto"/>
              </a:rPr>
              <a:t>enam</a:t>
            </a:r>
            <a:r>
              <a:rPr lang="en-US" b="0" i="0" dirty="0">
                <a:solidFill>
                  <a:srgbClr val="343A40"/>
                </a:solidFill>
                <a:effectLst/>
                <a:latin typeface="Roboto"/>
              </a:rPr>
              <a:t> </a:t>
            </a:r>
            <a:r>
              <a:rPr lang="en-US" b="0" i="0" dirty="0" err="1">
                <a:solidFill>
                  <a:srgbClr val="343A40"/>
                </a:solidFill>
                <a:effectLst/>
                <a:latin typeface="Roboto"/>
              </a:rPr>
              <a:t>pilar</a:t>
            </a:r>
            <a:r>
              <a:rPr lang="en-US" b="0" i="0" dirty="0">
                <a:solidFill>
                  <a:srgbClr val="343A40"/>
                </a:solidFill>
                <a:effectLst/>
                <a:latin typeface="Roboto"/>
              </a:rPr>
              <a:t> yang </a:t>
            </a:r>
            <a:r>
              <a:rPr lang="en-US" b="0" i="0" dirty="0" err="1">
                <a:solidFill>
                  <a:srgbClr val="343A40"/>
                </a:solidFill>
                <a:effectLst/>
                <a:latin typeface="Roboto"/>
              </a:rPr>
              <a:t>berdampak</a:t>
            </a:r>
            <a:r>
              <a:rPr lang="en-US" b="0" i="0" dirty="0">
                <a:solidFill>
                  <a:srgbClr val="343A40"/>
                </a:solidFill>
                <a:effectLst/>
                <a:latin typeface="Roboto"/>
              </a:rPr>
              <a:t> </a:t>
            </a:r>
            <a:r>
              <a:rPr lang="en-US" b="0" i="0" dirty="0" err="1">
                <a:solidFill>
                  <a:srgbClr val="343A40"/>
                </a:solidFill>
                <a:effectLst/>
                <a:latin typeface="Roboto"/>
              </a:rPr>
              <a:t>positif</a:t>
            </a:r>
            <a:r>
              <a:rPr lang="en-US" b="0" i="0" dirty="0">
                <a:solidFill>
                  <a:srgbClr val="343A40"/>
                </a:solidFill>
                <a:effectLst/>
                <a:latin typeface="Roboto"/>
              </a:rPr>
              <a:t> </a:t>
            </a:r>
            <a:r>
              <a:rPr lang="en-US" b="0" i="0" dirty="0" err="1">
                <a:solidFill>
                  <a:srgbClr val="343A40"/>
                </a:solidFill>
                <a:effectLst/>
                <a:latin typeface="Roboto"/>
              </a:rPr>
              <a:t>terhadap</a:t>
            </a:r>
            <a:r>
              <a:rPr lang="en-US" b="0" i="0" dirty="0">
                <a:solidFill>
                  <a:srgbClr val="343A40"/>
                </a:solidFill>
                <a:effectLst/>
                <a:latin typeface="Roboto"/>
              </a:rPr>
              <a:t> </a:t>
            </a:r>
            <a:r>
              <a:rPr lang="en-US" b="0" i="0" dirty="0" err="1">
                <a:solidFill>
                  <a:srgbClr val="343A40"/>
                </a:solidFill>
                <a:effectLst/>
                <a:latin typeface="Roboto"/>
              </a:rPr>
              <a:t>perekonomian</a:t>
            </a:r>
            <a:r>
              <a:rPr lang="en-US" b="0" i="0" dirty="0">
                <a:solidFill>
                  <a:srgbClr val="343A40"/>
                </a:solidFill>
                <a:effectLst/>
                <a:latin typeface="Roboto"/>
              </a:rPr>
              <a:t>, </a:t>
            </a:r>
            <a:r>
              <a:rPr lang="en-US" b="0" i="0" dirty="0" err="1">
                <a:solidFill>
                  <a:srgbClr val="343A40"/>
                </a:solidFill>
                <a:effectLst/>
                <a:latin typeface="Roboto"/>
              </a:rPr>
              <a:t>yaitu</a:t>
            </a:r>
            <a:r>
              <a:rPr lang="en-US" b="0" i="0" dirty="0">
                <a:solidFill>
                  <a:srgbClr val="343A40"/>
                </a:solidFill>
                <a:effectLst/>
                <a:latin typeface="Roboto"/>
              </a:rPr>
              <a:t> </a:t>
            </a:r>
            <a:r>
              <a:rPr lang="en-US" b="0" i="0" dirty="0" err="1">
                <a:solidFill>
                  <a:srgbClr val="343A40"/>
                </a:solidFill>
                <a:effectLst/>
                <a:latin typeface="Roboto"/>
              </a:rPr>
              <a:t>masyarakat</a:t>
            </a:r>
            <a:r>
              <a:rPr lang="en-US" b="0" i="0" dirty="0">
                <a:solidFill>
                  <a:srgbClr val="343A40"/>
                </a:solidFill>
                <a:effectLst/>
                <a:latin typeface="Roboto"/>
              </a:rPr>
              <a:t> digital, </a:t>
            </a:r>
            <a:r>
              <a:rPr lang="en-US" b="0" i="0" dirty="0" err="1">
                <a:solidFill>
                  <a:srgbClr val="343A40"/>
                </a:solidFill>
                <a:effectLst/>
                <a:latin typeface="Roboto"/>
              </a:rPr>
              <a:t>energi</a:t>
            </a:r>
            <a:r>
              <a:rPr lang="en-US" b="0" i="0" dirty="0">
                <a:solidFill>
                  <a:srgbClr val="343A40"/>
                </a:solidFill>
                <a:effectLst/>
                <a:latin typeface="Roboto"/>
              </a:rPr>
              <a:t> </a:t>
            </a:r>
            <a:r>
              <a:rPr lang="en-US" b="0" i="0" dirty="0" err="1">
                <a:solidFill>
                  <a:srgbClr val="343A40"/>
                </a:solidFill>
                <a:effectLst/>
                <a:latin typeface="Roboto"/>
              </a:rPr>
              <a:t>berkelanjutan</a:t>
            </a:r>
            <a:r>
              <a:rPr lang="en-US" b="0" i="0" dirty="0">
                <a:solidFill>
                  <a:srgbClr val="343A40"/>
                </a:solidFill>
                <a:effectLst/>
                <a:latin typeface="Roboto"/>
              </a:rPr>
              <a:t>, </a:t>
            </a:r>
            <a:r>
              <a:rPr lang="en-US" b="0" i="0" dirty="0" err="1">
                <a:solidFill>
                  <a:srgbClr val="343A40"/>
                </a:solidFill>
                <a:effectLst/>
                <a:latin typeface="Roboto"/>
              </a:rPr>
              <a:t>mobilitas</a:t>
            </a:r>
            <a:r>
              <a:rPr lang="en-US" b="0" i="0" dirty="0">
                <a:solidFill>
                  <a:srgbClr val="343A40"/>
                </a:solidFill>
                <a:effectLst/>
                <a:latin typeface="Roboto"/>
              </a:rPr>
              <a:t> </a:t>
            </a:r>
            <a:r>
              <a:rPr lang="en-US" b="0" i="0" dirty="0" err="1">
                <a:solidFill>
                  <a:srgbClr val="343A40"/>
                </a:solidFill>
                <a:effectLst/>
                <a:latin typeface="Roboto"/>
              </a:rPr>
              <a:t>cerdas</a:t>
            </a:r>
            <a:r>
              <a:rPr lang="en-US" b="0" i="0" dirty="0">
                <a:solidFill>
                  <a:srgbClr val="343A40"/>
                </a:solidFill>
                <a:effectLst/>
                <a:latin typeface="Roboto"/>
              </a:rPr>
              <a:t>, </a:t>
            </a:r>
            <a:r>
              <a:rPr lang="en-US" b="0" i="0" dirty="0" err="1">
                <a:solidFill>
                  <a:srgbClr val="343A40"/>
                </a:solidFill>
                <a:effectLst/>
                <a:latin typeface="Roboto"/>
              </a:rPr>
              <a:t>hidup</a:t>
            </a:r>
            <a:r>
              <a:rPr lang="en-US" b="0" i="0" dirty="0">
                <a:solidFill>
                  <a:srgbClr val="343A40"/>
                </a:solidFill>
                <a:effectLst/>
                <a:latin typeface="Roboto"/>
              </a:rPr>
              <a:t> </a:t>
            </a:r>
            <a:r>
              <a:rPr lang="en-US" b="0" i="0" dirty="0" err="1">
                <a:solidFill>
                  <a:srgbClr val="343A40"/>
                </a:solidFill>
                <a:effectLst/>
                <a:latin typeface="Roboto"/>
              </a:rPr>
              <a:t>sehat</a:t>
            </a:r>
            <a:r>
              <a:rPr lang="en-US" b="0" i="0" dirty="0">
                <a:solidFill>
                  <a:srgbClr val="343A40"/>
                </a:solidFill>
                <a:effectLst/>
                <a:latin typeface="Roboto"/>
              </a:rPr>
              <a:t>, </a:t>
            </a:r>
            <a:r>
              <a:rPr lang="en-US" b="0" i="0" dirty="0" err="1">
                <a:solidFill>
                  <a:srgbClr val="343A40"/>
                </a:solidFill>
                <a:effectLst/>
                <a:latin typeface="Roboto"/>
              </a:rPr>
              <a:t>kemanan</a:t>
            </a:r>
            <a:r>
              <a:rPr lang="en-US" b="0" i="0" dirty="0">
                <a:solidFill>
                  <a:srgbClr val="343A40"/>
                </a:solidFill>
                <a:effectLst/>
                <a:latin typeface="Roboto"/>
              </a:rPr>
              <a:t> </a:t>
            </a:r>
            <a:r>
              <a:rPr lang="en-US" b="0" i="0" dirty="0" err="1">
                <a:solidFill>
                  <a:srgbClr val="343A40"/>
                </a:solidFill>
                <a:effectLst/>
                <a:latin typeface="Roboto"/>
              </a:rPr>
              <a:t>sipil</a:t>
            </a:r>
            <a:r>
              <a:rPr lang="en-US" b="0" i="0" dirty="0">
                <a:solidFill>
                  <a:srgbClr val="343A40"/>
                </a:solidFill>
                <a:effectLst/>
                <a:latin typeface="Roboto"/>
              </a:rPr>
              <a:t>, dan </a:t>
            </a:r>
            <a:r>
              <a:rPr lang="en-US" b="0" i="0" dirty="0" err="1">
                <a:solidFill>
                  <a:srgbClr val="343A40"/>
                </a:solidFill>
                <a:effectLst/>
                <a:latin typeface="Roboto"/>
              </a:rPr>
              <a:t>teknologi</a:t>
            </a:r>
            <a:r>
              <a:rPr lang="en-US" b="0" i="0" dirty="0">
                <a:solidFill>
                  <a:srgbClr val="343A40"/>
                </a:solidFill>
                <a:effectLst/>
                <a:latin typeface="Roboto"/>
              </a:rPr>
              <a:t> di </a:t>
            </a:r>
            <a:r>
              <a:rPr lang="en-US" b="0" i="0" dirty="0" err="1">
                <a:solidFill>
                  <a:srgbClr val="343A40"/>
                </a:solidFill>
                <a:effectLst/>
                <a:latin typeface="Roboto"/>
              </a:rPr>
              <a:t>tempat</a:t>
            </a:r>
            <a:r>
              <a:rPr lang="en-US" b="0" i="0" dirty="0">
                <a:solidFill>
                  <a:srgbClr val="343A40"/>
                </a:solidFill>
                <a:effectLst/>
                <a:latin typeface="Roboto"/>
              </a:rPr>
              <a:t> </a:t>
            </a:r>
            <a:r>
              <a:rPr lang="en-US" b="0" i="0" dirty="0" err="1">
                <a:solidFill>
                  <a:srgbClr val="343A40"/>
                </a:solidFill>
                <a:effectLst/>
                <a:latin typeface="Roboto"/>
              </a:rPr>
              <a:t>kerja</a:t>
            </a:r>
            <a:r>
              <a:rPr lang="en-US" b="0" i="0" dirty="0">
                <a:solidFill>
                  <a:srgbClr val="343A40"/>
                </a:solidFill>
                <a:effectLst/>
                <a:latin typeface="Roboto"/>
              </a:rPr>
              <a:t>. Bisa </a:t>
            </a:r>
            <a:r>
              <a:rPr lang="en-US" b="0" i="0" dirty="0" err="1">
                <a:solidFill>
                  <a:srgbClr val="343A40"/>
                </a:solidFill>
                <a:effectLst/>
                <a:latin typeface="Roboto"/>
              </a:rPr>
              <a:t>dikatakan</a:t>
            </a:r>
            <a:r>
              <a:rPr lang="en-US" b="0" i="0" dirty="0">
                <a:solidFill>
                  <a:srgbClr val="343A40"/>
                </a:solidFill>
                <a:effectLst/>
                <a:latin typeface="Roboto"/>
              </a:rPr>
              <a:t> </a:t>
            </a:r>
            <a:r>
              <a:rPr lang="en-US" b="0" i="0" dirty="0" err="1">
                <a:solidFill>
                  <a:srgbClr val="343A40"/>
                </a:solidFill>
                <a:effectLst/>
                <a:latin typeface="Roboto"/>
              </a:rPr>
              <a:t>bahwa</a:t>
            </a:r>
            <a:r>
              <a:rPr lang="en-US" b="0" i="0" dirty="0">
                <a:solidFill>
                  <a:srgbClr val="343A40"/>
                </a:solidFill>
                <a:effectLst/>
                <a:latin typeface="Roboto"/>
              </a:rPr>
              <a:t> </a:t>
            </a:r>
            <a:r>
              <a:rPr lang="en-US" b="0" i="1" dirty="0">
                <a:solidFill>
                  <a:srgbClr val="343A40"/>
                </a:solidFill>
                <a:effectLst/>
                <a:latin typeface="Roboto"/>
              </a:rPr>
              <a:t>Industry </a:t>
            </a:r>
            <a:r>
              <a:rPr lang="en-US" b="0" i="0" dirty="0">
                <a:solidFill>
                  <a:srgbClr val="343A40"/>
                </a:solidFill>
                <a:effectLst/>
                <a:latin typeface="Roboto"/>
              </a:rPr>
              <a:t>4.0 </a:t>
            </a:r>
            <a:r>
              <a:rPr lang="en-US" b="0" i="0" dirty="0" err="1">
                <a:solidFill>
                  <a:srgbClr val="343A40"/>
                </a:solidFill>
                <a:effectLst/>
                <a:latin typeface="Roboto"/>
              </a:rPr>
              <a:t>adalah</a:t>
            </a:r>
            <a:r>
              <a:rPr lang="en-US" b="0" i="0" dirty="0">
                <a:solidFill>
                  <a:srgbClr val="343A40"/>
                </a:solidFill>
                <a:effectLst/>
                <a:latin typeface="Roboto"/>
              </a:rPr>
              <a:t> era digital </a:t>
            </a:r>
            <a:r>
              <a:rPr lang="en-US" b="0" i="0" dirty="0" err="1">
                <a:solidFill>
                  <a:srgbClr val="343A40"/>
                </a:solidFill>
                <a:effectLst/>
                <a:latin typeface="Roboto"/>
              </a:rPr>
              <a:t>atau</a:t>
            </a:r>
            <a:r>
              <a:rPr lang="en-US" b="0" i="0" dirty="0">
                <a:solidFill>
                  <a:srgbClr val="343A40"/>
                </a:solidFill>
                <a:effectLst/>
                <a:latin typeface="Roboto"/>
              </a:rPr>
              <a:t> era </a:t>
            </a:r>
            <a:r>
              <a:rPr lang="en-US" b="0" i="0" dirty="0" err="1">
                <a:solidFill>
                  <a:srgbClr val="343A40"/>
                </a:solidFill>
                <a:effectLst/>
                <a:latin typeface="Roboto"/>
              </a:rPr>
              <a:t>teknologi</a:t>
            </a:r>
            <a:r>
              <a:rPr lang="en-US" b="0" i="0" dirty="0">
                <a:solidFill>
                  <a:srgbClr val="343A40"/>
                </a:solidFill>
                <a:effectLst/>
                <a:latin typeface="Roboto"/>
              </a:rPr>
              <a:t> </a:t>
            </a:r>
            <a:r>
              <a:rPr lang="en-US" b="0" i="0" dirty="0" err="1">
                <a:solidFill>
                  <a:srgbClr val="343A40"/>
                </a:solidFill>
                <a:effectLst/>
                <a:latin typeface="Roboto"/>
              </a:rPr>
              <a:t>informasi</a:t>
            </a:r>
            <a:r>
              <a:rPr lang="en-US" b="0" i="0" dirty="0">
                <a:solidFill>
                  <a:srgbClr val="343A40"/>
                </a:solidFill>
                <a:effectLst/>
                <a:latin typeface="Roboto"/>
              </a:rPr>
              <a:t> dan </a:t>
            </a:r>
            <a:r>
              <a:rPr lang="en-US" b="0" i="0" dirty="0" err="1">
                <a:solidFill>
                  <a:srgbClr val="343A40"/>
                </a:solidFill>
                <a:effectLst/>
                <a:latin typeface="Roboto"/>
              </a:rPr>
              <a:t>komunikasi</a:t>
            </a:r>
            <a:r>
              <a:rPr lang="en-US" b="0" i="0" dirty="0">
                <a:solidFill>
                  <a:srgbClr val="343A40"/>
                </a:solidFill>
                <a:effectLst/>
                <a:latin typeface="Roboto"/>
              </a:rPr>
              <a:t>. </a:t>
            </a:r>
            <a:r>
              <a:rPr lang="en-US" b="0" i="0" dirty="0" err="1">
                <a:solidFill>
                  <a:srgbClr val="343A40"/>
                </a:solidFill>
                <a:effectLst/>
                <a:latin typeface="Roboto"/>
              </a:rPr>
              <a:t>Ya</a:t>
            </a:r>
            <a:r>
              <a:rPr lang="en-US" b="0" i="0" dirty="0">
                <a:solidFill>
                  <a:srgbClr val="343A40"/>
                </a:solidFill>
                <a:effectLst/>
                <a:latin typeface="Roboto"/>
              </a:rPr>
              <a:t> </a:t>
            </a:r>
            <a:r>
              <a:rPr lang="en-US" b="0" i="0" dirty="0" err="1">
                <a:solidFill>
                  <a:srgbClr val="343A40"/>
                </a:solidFill>
                <a:effectLst/>
                <a:latin typeface="Roboto"/>
              </a:rPr>
              <a:t>seperti</a:t>
            </a:r>
            <a:r>
              <a:rPr lang="en-US" b="0" i="0" dirty="0">
                <a:solidFill>
                  <a:srgbClr val="343A40"/>
                </a:solidFill>
                <a:effectLst/>
                <a:latin typeface="Roboto"/>
              </a:rPr>
              <a:t> yang </a:t>
            </a:r>
            <a:r>
              <a:rPr lang="en-US" b="0" i="0" dirty="0" err="1">
                <a:solidFill>
                  <a:srgbClr val="343A40"/>
                </a:solidFill>
                <a:effectLst/>
                <a:latin typeface="Roboto"/>
              </a:rPr>
              <a:t>telah</a:t>
            </a:r>
            <a:r>
              <a:rPr lang="en-US" b="0" i="0" dirty="0">
                <a:solidFill>
                  <a:srgbClr val="343A40"/>
                </a:solidFill>
                <a:effectLst/>
                <a:latin typeface="Roboto"/>
              </a:rPr>
              <a:t> </a:t>
            </a:r>
            <a:r>
              <a:rPr lang="en-US" b="0" i="0" dirty="0" err="1">
                <a:solidFill>
                  <a:srgbClr val="343A40"/>
                </a:solidFill>
                <a:effectLst/>
                <a:latin typeface="Roboto"/>
              </a:rPr>
              <a:t>kita</a:t>
            </a:r>
            <a:r>
              <a:rPr lang="en-US" b="0" i="0" dirty="0">
                <a:solidFill>
                  <a:srgbClr val="343A40"/>
                </a:solidFill>
                <a:effectLst/>
                <a:latin typeface="Roboto"/>
              </a:rPr>
              <a:t> </a:t>
            </a:r>
            <a:r>
              <a:rPr lang="en-US" b="0" i="0" dirty="0" err="1">
                <a:solidFill>
                  <a:srgbClr val="343A40"/>
                </a:solidFill>
                <a:effectLst/>
                <a:latin typeface="Roboto"/>
              </a:rPr>
              <a:t>rasakan</a:t>
            </a:r>
            <a:r>
              <a:rPr lang="en-US" b="0" i="0" dirty="0">
                <a:solidFill>
                  <a:srgbClr val="343A40"/>
                </a:solidFill>
                <a:effectLst/>
                <a:latin typeface="Roboto"/>
              </a:rPr>
              <a:t> </a:t>
            </a:r>
            <a:r>
              <a:rPr lang="en-US" b="0" i="0" dirty="0" err="1">
                <a:solidFill>
                  <a:srgbClr val="343A40"/>
                </a:solidFill>
                <a:effectLst/>
                <a:latin typeface="Roboto"/>
              </a:rPr>
              <a:t>saat</a:t>
            </a:r>
            <a:r>
              <a:rPr lang="en-US" b="0" i="0" dirty="0">
                <a:solidFill>
                  <a:srgbClr val="343A40"/>
                </a:solidFill>
                <a:effectLst/>
                <a:latin typeface="Roboto"/>
              </a:rPr>
              <a:t> </a:t>
            </a:r>
            <a:r>
              <a:rPr lang="en-US" b="0" i="0" dirty="0" err="1">
                <a:solidFill>
                  <a:srgbClr val="343A40"/>
                </a:solidFill>
                <a:effectLst/>
                <a:latin typeface="Roboto"/>
              </a:rPr>
              <a:t>ini</a:t>
            </a:r>
            <a:r>
              <a:rPr lang="en-US" b="0" i="0" dirty="0">
                <a:solidFill>
                  <a:srgbClr val="343A40"/>
                </a:solidFill>
                <a:effectLst/>
                <a:latin typeface="Roboto"/>
              </a:rPr>
              <a:t>, di mana internet, </a:t>
            </a:r>
            <a:r>
              <a:rPr lang="en-US" b="0" i="1" dirty="0">
                <a:solidFill>
                  <a:srgbClr val="343A40"/>
                </a:solidFill>
                <a:effectLst/>
                <a:latin typeface="Roboto"/>
              </a:rPr>
              <a:t>smartphone</a:t>
            </a:r>
            <a:r>
              <a:rPr lang="en-US" b="0" i="0" dirty="0">
                <a:solidFill>
                  <a:srgbClr val="343A40"/>
                </a:solidFill>
                <a:effectLst/>
                <a:latin typeface="Roboto"/>
              </a:rPr>
              <a:t>, sensor (IoT), dan </a:t>
            </a:r>
            <a:r>
              <a:rPr lang="en-US" b="0" i="0" dirty="0" err="1">
                <a:solidFill>
                  <a:srgbClr val="343A40"/>
                </a:solidFill>
                <a:effectLst/>
                <a:latin typeface="Roboto"/>
              </a:rPr>
              <a:t>koneksi</a:t>
            </a:r>
            <a:r>
              <a:rPr lang="en-US" b="0" i="0" dirty="0">
                <a:solidFill>
                  <a:srgbClr val="343A40"/>
                </a:solidFill>
                <a:effectLst/>
                <a:latin typeface="Roboto"/>
              </a:rPr>
              <a:t> data </a:t>
            </a:r>
            <a:r>
              <a:rPr lang="en-US" b="0" i="0" dirty="0" err="1">
                <a:solidFill>
                  <a:srgbClr val="343A40"/>
                </a:solidFill>
                <a:effectLst/>
                <a:latin typeface="Roboto"/>
              </a:rPr>
              <a:t>telah</a:t>
            </a:r>
            <a:r>
              <a:rPr lang="en-US" b="0" i="0" dirty="0">
                <a:solidFill>
                  <a:srgbClr val="343A40"/>
                </a:solidFill>
                <a:effectLst/>
                <a:latin typeface="Roboto"/>
              </a:rPr>
              <a:t> </a:t>
            </a:r>
            <a:r>
              <a:rPr lang="en-US" b="0" i="0" dirty="0" err="1">
                <a:solidFill>
                  <a:srgbClr val="343A40"/>
                </a:solidFill>
                <a:effectLst/>
                <a:latin typeface="Roboto"/>
              </a:rPr>
              <a:t>menjadi</a:t>
            </a:r>
            <a:r>
              <a:rPr lang="en-US" b="0" i="0" dirty="0">
                <a:solidFill>
                  <a:srgbClr val="343A40"/>
                </a:solidFill>
                <a:effectLst/>
                <a:latin typeface="Roboto"/>
              </a:rPr>
              <a:t> </a:t>
            </a:r>
            <a:r>
              <a:rPr lang="en-US" b="0" i="0" dirty="0" err="1">
                <a:solidFill>
                  <a:srgbClr val="343A40"/>
                </a:solidFill>
                <a:effectLst/>
                <a:latin typeface="Roboto"/>
              </a:rPr>
              <a:t>bagian</a:t>
            </a:r>
            <a:r>
              <a:rPr lang="en-US" b="0" i="0" dirty="0">
                <a:solidFill>
                  <a:srgbClr val="343A40"/>
                </a:solidFill>
                <a:effectLst/>
                <a:latin typeface="Roboto"/>
              </a:rPr>
              <a:t> yang </a:t>
            </a:r>
            <a:r>
              <a:rPr lang="en-US" b="0" i="0" dirty="0" err="1">
                <a:solidFill>
                  <a:srgbClr val="343A40"/>
                </a:solidFill>
                <a:effectLst/>
                <a:latin typeface="Roboto"/>
              </a:rPr>
              <a:t>terpisahkan</a:t>
            </a:r>
            <a:r>
              <a:rPr lang="en-US" b="0" i="0" dirty="0">
                <a:solidFill>
                  <a:srgbClr val="343A40"/>
                </a:solidFill>
                <a:effectLst/>
                <a:latin typeface="Roboto"/>
              </a:rPr>
              <a:t> </a:t>
            </a:r>
            <a:r>
              <a:rPr lang="en-US" b="0" i="0" dirty="0" err="1">
                <a:solidFill>
                  <a:srgbClr val="343A40"/>
                </a:solidFill>
                <a:effectLst/>
                <a:latin typeface="Roboto"/>
              </a:rPr>
              <a:t>dari</a:t>
            </a:r>
            <a:r>
              <a:rPr lang="en-US" b="0" i="0" dirty="0">
                <a:solidFill>
                  <a:srgbClr val="343A40"/>
                </a:solidFill>
                <a:effectLst/>
                <a:latin typeface="Roboto"/>
              </a:rPr>
              <a:t> dunia </a:t>
            </a:r>
            <a:r>
              <a:rPr lang="en-US" b="0" i="0" dirty="0" err="1">
                <a:solidFill>
                  <a:srgbClr val="343A40"/>
                </a:solidFill>
                <a:effectLst/>
                <a:latin typeface="Roboto"/>
              </a:rPr>
              <a:t>kerja</a:t>
            </a:r>
            <a:r>
              <a:rPr lang="en-US" b="0" i="0" dirty="0">
                <a:solidFill>
                  <a:srgbClr val="343A40"/>
                </a:solidFill>
                <a:effectLst/>
                <a:latin typeface="Roboto"/>
              </a:rPr>
              <a:t> dan </a:t>
            </a:r>
            <a:r>
              <a:rPr lang="en-US" b="0" i="0" dirty="0" err="1">
                <a:solidFill>
                  <a:srgbClr val="343A40"/>
                </a:solidFill>
                <a:effectLst/>
                <a:latin typeface="Roboto"/>
              </a:rPr>
              <a:t>bahkan</a:t>
            </a:r>
            <a:r>
              <a:rPr lang="en-US" b="0" i="0" dirty="0">
                <a:solidFill>
                  <a:srgbClr val="343A40"/>
                </a:solidFill>
                <a:effectLst/>
                <a:latin typeface="Roboto"/>
              </a:rPr>
              <a:t> </a:t>
            </a:r>
            <a:r>
              <a:rPr lang="en-US" b="0" i="0" dirty="0" err="1">
                <a:solidFill>
                  <a:srgbClr val="343A40"/>
                </a:solidFill>
                <a:effectLst/>
                <a:latin typeface="Roboto"/>
              </a:rPr>
              <a:t>kehidupan</a:t>
            </a:r>
            <a:r>
              <a:rPr lang="en-US" b="0" i="0" dirty="0">
                <a:solidFill>
                  <a:srgbClr val="343A40"/>
                </a:solidFill>
                <a:effectLst/>
                <a:latin typeface="Roboto"/>
              </a:rPr>
              <a:t> </a:t>
            </a:r>
            <a:r>
              <a:rPr lang="en-US" b="0" i="0" dirty="0" err="1">
                <a:solidFill>
                  <a:srgbClr val="343A40"/>
                </a:solidFill>
                <a:effectLst/>
                <a:latin typeface="Roboto"/>
              </a:rPr>
              <a:t>sehari-hari</a:t>
            </a:r>
            <a:r>
              <a:rPr lang="en-US" b="0" i="0" dirty="0">
                <a:solidFill>
                  <a:srgbClr val="343A40"/>
                </a:solidFill>
                <a:effectLst/>
                <a:latin typeface="Roboto"/>
              </a:rPr>
              <a:t>.</a:t>
            </a:r>
          </a:p>
          <a:p>
            <a:pPr algn="l"/>
            <a:r>
              <a:rPr lang="en-US" b="0" i="0" dirty="0">
                <a:solidFill>
                  <a:srgbClr val="343A40"/>
                </a:solidFill>
                <a:effectLst/>
                <a:latin typeface="Roboto"/>
              </a:rPr>
              <a:t>Mari </a:t>
            </a:r>
            <a:r>
              <a:rPr lang="en-US" b="0" i="0" dirty="0" err="1">
                <a:solidFill>
                  <a:srgbClr val="343A40"/>
                </a:solidFill>
                <a:effectLst/>
                <a:latin typeface="Roboto"/>
              </a:rPr>
              <a:t>kita</a:t>
            </a:r>
            <a:r>
              <a:rPr lang="en-US" b="0" i="0" dirty="0">
                <a:solidFill>
                  <a:srgbClr val="343A40"/>
                </a:solidFill>
                <a:effectLst/>
                <a:latin typeface="Roboto"/>
              </a:rPr>
              <a:t> </a:t>
            </a:r>
            <a:r>
              <a:rPr lang="en-US" b="0" i="0" dirty="0" err="1">
                <a:solidFill>
                  <a:srgbClr val="343A40"/>
                </a:solidFill>
                <a:effectLst/>
                <a:latin typeface="Roboto"/>
              </a:rPr>
              <a:t>beranjak</a:t>
            </a:r>
            <a:r>
              <a:rPr lang="en-US" b="0" i="0" dirty="0">
                <a:solidFill>
                  <a:srgbClr val="343A40"/>
                </a:solidFill>
                <a:effectLst/>
                <a:latin typeface="Roboto"/>
              </a:rPr>
              <a:t> </a:t>
            </a:r>
            <a:r>
              <a:rPr lang="en-US" b="0" i="0" dirty="0" err="1">
                <a:solidFill>
                  <a:srgbClr val="343A40"/>
                </a:solidFill>
                <a:effectLst/>
                <a:latin typeface="Roboto"/>
              </a:rPr>
              <a:t>sebentar</a:t>
            </a:r>
            <a:r>
              <a:rPr lang="en-US" b="0" i="0" dirty="0">
                <a:solidFill>
                  <a:srgbClr val="343A40"/>
                </a:solidFill>
                <a:effectLst/>
                <a:latin typeface="Roboto"/>
              </a:rPr>
              <a:t> </a:t>
            </a:r>
            <a:r>
              <a:rPr lang="en-US" b="0" i="0" dirty="0" err="1">
                <a:solidFill>
                  <a:srgbClr val="343A40"/>
                </a:solidFill>
                <a:effectLst/>
                <a:latin typeface="Roboto"/>
              </a:rPr>
              <a:t>ke</a:t>
            </a:r>
            <a:r>
              <a:rPr lang="en-US" b="0" i="0" dirty="0">
                <a:solidFill>
                  <a:srgbClr val="343A40"/>
                </a:solidFill>
                <a:effectLst/>
                <a:latin typeface="Roboto"/>
              </a:rPr>
              <a:t> </a:t>
            </a:r>
            <a:r>
              <a:rPr lang="en-US" b="0" i="1" dirty="0">
                <a:solidFill>
                  <a:srgbClr val="343A40"/>
                </a:solidFill>
                <a:effectLst/>
                <a:latin typeface="Roboto"/>
              </a:rPr>
              <a:t>Society</a:t>
            </a:r>
            <a:r>
              <a:rPr lang="en-US" b="0" i="0" dirty="0">
                <a:solidFill>
                  <a:srgbClr val="343A40"/>
                </a:solidFill>
                <a:effectLst/>
                <a:latin typeface="Roboto"/>
              </a:rPr>
              <a:t> 5.0. </a:t>
            </a:r>
            <a:r>
              <a:rPr lang="en-US" b="0" i="0" dirty="0" err="1">
                <a:solidFill>
                  <a:srgbClr val="343A40"/>
                </a:solidFill>
                <a:effectLst/>
                <a:latin typeface="Roboto"/>
              </a:rPr>
              <a:t>Konsep</a:t>
            </a:r>
            <a:r>
              <a:rPr lang="en-US" b="0" i="0" dirty="0">
                <a:solidFill>
                  <a:srgbClr val="343A40"/>
                </a:solidFill>
                <a:effectLst/>
                <a:latin typeface="Roboto"/>
              </a:rPr>
              <a:t> </a:t>
            </a:r>
            <a:r>
              <a:rPr lang="en-US" b="0" i="1" dirty="0">
                <a:solidFill>
                  <a:srgbClr val="343A40"/>
                </a:solidFill>
                <a:effectLst/>
                <a:latin typeface="Roboto"/>
              </a:rPr>
              <a:t>Society</a:t>
            </a:r>
            <a:r>
              <a:rPr lang="en-US" b="0" i="0" dirty="0">
                <a:solidFill>
                  <a:srgbClr val="343A40"/>
                </a:solidFill>
                <a:effectLst/>
                <a:latin typeface="Roboto"/>
              </a:rPr>
              <a:t> 5.0 </a:t>
            </a:r>
            <a:r>
              <a:rPr lang="en-US" b="0" i="0" dirty="0" err="1">
                <a:solidFill>
                  <a:srgbClr val="343A40"/>
                </a:solidFill>
                <a:effectLst/>
                <a:latin typeface="Roboto"/>
              </a:rPr>
              <a:t>sebenarnya</a:t>
            </a:r>
            <a:r>
              <a:rPr lang="en-US" b="0" i="0" dirty="0">
                <a:solidFill>
                  <a:srgbClr val="343A40"/>
                </a:solidFill>
                <a:effectLst/>
                <a:latin typeface="Roboto"/>
              </a:rPr>
              <a:t> </a:t>
            </a:r>
            <a:r>
              <a:rPr lang="en-US" b="0" i="0" dirty="0" err="1">
                <a:solidFill>
                  <a:srgbClr val="343A40"/>
                </a:solidFill>
                <a:effectLst/>
                <a:latin typeface="Roboto"/>
              </a:rPr>
              <a:t>telah</a:t>
            </a:r>
            <a:r>
              <a:rPr lang="en-US" b="0" i="0" dirty="0">
                <a:solidFill>
                  <a:srgbClr val="343A40"/>
                </a:solidFill>
                <a:effectLst/>
                <a:latin typeface="Roboto"/>
              </a:rPr>
              <a:t> </a:t>
            </a:r>
            <a:r>
              <a:rPr lang="en-US" b="0" i="0" dirty="0" err="1">
                <a:solidFill>
                  <a:srgbClr val="343A40"/>
                </a:solidFill>
                <a:effectLst/>
                <a:latin typeface="Roboto"/>
              </a:rPr>
              <a:t>dipromosikan</a:t>
            </a:r>
            <a:r>
              <a:rPr lang="en-US" b="0" i="0" dirty="0">
                <a:solidFill>
                  <a:srgbClr val="343A40"/>
                </a:solidFill>
                <a:effectLst/>
                <a:latin typeface="Roboto"/>
              </a:rPr>
              <a:t> oleh </a:t>
            </a:r>
            <a:r>
              <a:rPr lang="en-US" b="0" i="0" dirty="0" err="1">
                <a:solidFill>
                  <a:srgbClr val="343A40"/>
                </a:solidFill>
                <a:effectLst/>
                <a:latin typeface="Roboto"/>
              </a:rPr>
              <a:t>pemerintah</a:t>
            </a:r>
            <a:r>
              <a:rPr lang="en-US" b="0" i="0" dirty="0">
                <a:solidFill>
                  <a:srgbClr val="343A40"/>
                </a:solidFill>
                <a:effectLst/>
                <a:latin typeface="Roboto"/>
              </a:rPr>
              <a:t> </a:t>
            </a:r>
            <a:r>
              <a:rPr lang="en-US" b="0" i="0" dirty="0" err="1">
                <a:solidFill>
                  <a:srgbClr val="343A40"/>
                </a:solidFill>
                <a:effectLst/>
                <a:latin typeface="Roboto"/>
              </a:rPr>
              <a:t>Jepang</a:t>
            </a:r>
            <a:r>
              <a:rPr lang="en-US" b="0" i="0" dirty="0">
                <a:solidFill>
                  <a:srgbClr val="343A40"/>
                </a:solidFill>
                <a:effectLst/>
                <a:latin typeface="Roboto"/>
              </a:rPr>
              <a:t> pada </a:t>
            </a:r>
            <a:r>
              <a:rPr lang="en-US" b="0" i="0" dirty="0" err="1">
                <a:solidFill>
                  <a:srgbClr val="343A40"/>
                </a:solidFill>
                <a:effectLst/>
                <a:latin typeface="Roboto"/>
              </a:rPr>
              <a:t>tahun</a:t>
            </a:r>
            <a:r>
              <a:rPr lang="en-US" b="0" i="0" dirty="0">
                <a:solidFill>
                  <a:srgbClr val="343A40"/>
                </a:solidFill>
                <a:effectLst/>
                <a:latin typeface="Roboto"/>
              </a:rPr>
              <a:t> 2015. </a:t>
            </a:r>
            <a:r>
              <a:rPr lang="en-US" b="0" i="0" dirty="0" err="1">
                <a:solidFill>
                  <a:srgbClr val="343A40"/>
                </a:solidFill>
                <a:effectLst/>
                <a:latin typeface="Roboto"/>
              </a:rPr>
              <a:t>Tidak</a:t>
            </a:r>
            <a:r>
              <a:rPr lang="en-US" b="0" i="0" dirty="0">
                <a:solidFill>
                  <a:srgbClr val="343A40"/>
                </a:solidFill>
                <a:effectLst/>
                <a:latin typeface="Roboto"/>
              </a:rPr>
              <a:t> </a:t>
            </a:r>
            <a:r>
              <a:rPr lang="en-US" b="0" i="0" dirty="0" err="1">
                <a:solidFill>
                  <a:srgbClr val="343A40"/>
                </a:solidFill>
                <a:effectLst/>
                <a:latin typeface="Roboto"/>
              </a:rPr>
              <a:t>lagi</a:t>
            </a:r>
            <a:r>
              <a:rPr lang="en-US" b="0" i="0" dirty="0">
                <a:solidFill>
                  <a:srgbClr val="343A40"/>
                </a:solidFill>
                <a:effectLst/>
                <a:latin typeface="Roboto"/>
              </a:rPr>
              <a:t> </a:t>
            </a:r>
            <a:r>
              <a:rPr lang="en-US" b="0" i="0" dirty="0" err="1">
                <a:solidFill>
                  <a:srgbClr val="343A40"/>
                </a:solidFill>
                <a:effectLst/>
                <a:latin typeface="Roboto"/>
              </a:rPr>
              <a:t>berpusat</a:t>
            </a:r>
            <a:r>
              <a:rPr lang="en-US" b="0" i="0" dirty="0">
                <a:solidFill>
                  <a:srgbClr val="343A40"/>
                </a:solidFill>
                <a:effectLst/>
                <a:latin typeface="Roboto"/>
              </a:rPr>
              <a:t> pada </a:t>
            </a:r>
            <a:r>
              <a:rPr lang="en-US" b="0" i="0" dirty="0" err="1">
                <a:solidFill>
                  <a:srgbClr val="343A40"/>
                </a:solidFill>
                <a:effectLst/>
                <a:latin typeface="Roboto"/>
              </a:rPr>
              <a:t>industri</a:t>
            </a:r>
            <a:r>
              <a:rPr lang="en-US" b="0" i="0" dirty="0">
                <a:solidFill>
                  <a:srgbClr val="343A40"/>
                </a:solidFill>
                <a:effectLst/>
                <a:latin typeface="Roboto"/>
              </a:rPr>
              <a:t>, </a:t>
            </a:r>
            <a:r>
              <a:rPr lang="en-US" b="0" i="0" dirty="0" err="1">
                <a:solidFill>
                  <a:srgbClr val="343A40"/>
                </a:solidFill>
                <a:effectLst/>
                <a:latin typeface="Roboto"/>
              </a:rPr>
              <a:t>konsep</a:t>
            </a:r>
            <a:r>
              <a:rPr lang="en-US" b="0" i="0" dirty="0">
                <a:solidFill>
                  <a:srgbClr val="343A40"/>
                </a:solidFill>
                <a:effectLst/>
                <a:latin typeface="Roboto"/>
              </a:rPr>
              <a:t> </a:t>
            </a:r>
            <a:r>
              <a:rPr lang="en-US" b="0" i="1" dirty="0">
                <a:solidFill>
                  <a:srgbClr val="343A40"/>
                </a:solidFill>
                <a:effectLst/>
                <a:latin typeface="Roboto"/>
              </a:rPr>
              <a:t>Society</a:t>
            </a:r>
            <a:r>
              <a:rPr lang="en-US" b="0" i="0" dirty="0">
                <a:solidFill>
                  <a:srgbClr val="343A40"/>
                </a:solidFill>
                <a:effectLst/>
                <a:latin typeface="Roboto"/>
              </a:rPr>
              <a:t> 5.0 </a:t>
            </a:r>
            <a:r>
              <a:rPr lang="en-US" b="0" i="0" dirty="0" err="1">
                <a:solidFill>
                  <a:srgbClr val="343A40"/>
                </a:solidFill>
                <a:effectLst/>
                <a:latin typeface="Roboto"/>
              </a:rPr>
              <a:t>lebih</a:t>
            </a:r>
            <a:r>
              <a:rPr lang="en-US" b="0" i="0" dirty="0">
                <a:solidFill>
                  <a:srgbClr val="343A40"/>
                </a:solidFill>
                <a:effectLst/>
                <a:latin typeface="Roboto"/>
              </a:rPr>
              <a:t> </a:t>
            </a:r>
            <a:r>
              <a:rPr lang="en-US" b="0" i="0" dirty="0" err="1">
                <a:solidFill>
                  <a:srgbClr val="343A40"/>
                </a:solidFill>
                <a:effectLst/>
                <a:latin typeface="Roboto"/>
              </a:rPr>
              <a:t>berpusat</a:t>
            </a:r>
            <a:r>
              <a:rPr lang="en-US" b="0" i="0" dirty="0">
                <a:solidFill>
                  <a:srgbClr val="343A40"/>
                </a:solidFill>
                <a:effectLst/>
                <a:latin typeface="Roboto"/>
              </a:rPr>
              <a:t> pada orang-</a:t>
            </a:r>
            <a:r>
              <a:rPr lang="en-US" b="0" i="0" dirty="0" err="1">
                <a:solidFill>
                  <a:srgbClr val="343A40"/>
                </a:solidFill>
                <a:effectLst/>
                <a:latin typeface="Roboto"/>
              </a:rPr>
              <a:t>orangnya</a:t>
            </a:r>
            <a:r>
              <a:rPr lang="en-US" b="0" i="0" dirty="0">
                <a:solidFill>
                  <a:srgbClr val="343A40"/>
                </a:solidFill>
                <a:effectLst/>
                <a:latin typeface="Roboto"/>
              </a:rPr>
              <a:t> </a:t>
            </a:r>
            <a:r>
              <a:rPr lang="en-US" b="0" i="0" dirty="0" err="1">
                <a:solidFill>
                  <a:srgbClr val="343A40"/>
                </a:solidFill>
                <a:effectLst/>
                <a:latin typeface="Roboto"/>
              </a:rPr>
              <a:t>atau</a:t>
            </a:r>
            <a:r>
              <a:rPr lang="en-US" b="0" i="0" dirty="0">
                <a:solidFill>
                  <a:srgbClr val="343A40"/>
                </a:solidFill>
                <a:effectLst/>
                <a:latin typeface="Roboto"/>
              </a:rPr>
              <a:t> </a:t>
            </a:r>
            <a:r>
              <a:rPr lang="en-US" b="0" i="0" dirty="0" err="1">
                <a:solidFill>
                  <a:srgbClr val="343A40"/>
                </a:solidFill>
                <a:effectLst/>
                <a:latin typeface="Roboto"/>
              </a:rPr>
              <a:t>dalam</a:t>
            </a:r>
            <a:r>
              <a:rPr lang="en-US" b="0" i="0" dirty="0">
                <a:solidFill>
                  <a:srgbClr val="343A40"/>
                </a:solidFill>
                <a:effectLst/>
                <a:latin typeface="Roboto"/>
              </a:rPr>
              <a:t> </a:t>
            </a:r>
            <a:r>
              <a:rPr lang="en-US" b="0" i="0" dirty="0" err="1">
                <a:solidFill>
                  <a:srgbClr val="343A40"/>
                </a:solidFill>
                <a:effectLst/>
                <a:latin typeface="Roboto"/>
              </a:rPr>
              <a:t>hal</a:t>
            </a:r>
            <a:r>
              <a:rPr lang="en-US" b="0" i="0" dirty="0">
                <a:solidFill>
                  <a:srgbClr val="343A40"/>
                </a:solidFill>
                <a:effectLst/>
                <a:latin typeface="Roboto"/>
              </a:rPr>
              <a:t> </a:t>
            </a:r>
            <a:r>
              <a:rPr lang="en-US" b="0" i="0" dirty="0" err="1">
                <a:solidFill>
                  <a:srgbClr val="343A40"/>
                </a:solidFill>
                <a:effectLst/>
                <a:latin typeface="Roboto"/>
              </a:rPr>
              <a:t>ini</a:t>
            </a:r>
            <a:r>
              <a:rPr lang="en-US" b="0" i="0" dirty="0">
                <a:solidFill>
                  <a:srgbClr val="343A40"/>
                </a:solidFill>
                <a:effectLst/>
                <a:latin typeface="Roboto"/>
              </a:rPr>
              <a:t> </a:t>
            </a:r>
            <a:r>
              <a:rPr lang="en-US" b="0" i="0" dirty="0" err="1">
                <a:solidFill>
                  <a:srgbClr val="343A40"/>
                </a:solidFill>
                <a:effectLst/>
                <a:latin typeface="Roboto"/>
              </a:rPr>
              <a:t>adalah</a:t>
            </a:r>
            <a:r>
              <a:rPr lang="en-US" b="0" i="0" dirty="0">
                <a:solidFill>
                  <a:srgbClr val="343A40"/>
                </a:solidFill>
                <a:effectLst/>
                <a:latin typeface="Roboto"/>
              </a:rPr>
              <a:t> </a:t>
            </a:r>
            <a:r>
              <a:rPr lang="en-US" b="0" i="0" dirty="0" err="1">
                <a:solidFill>
                  <a:srgbClr val="343A40"/>
                </a:solidFill>
                <a:effectLst/>
                <a:latin typeface="Roboto"/>
              </a:rPr>
              <a:t>masyarakat</a:t>
            </a:r>
            <a:r>
              <a:rPr lang="en-US" b="0" i="0" dirty="0">
                <a:solidFill>
                  <a:srgbClr val="343A40"/>
                </a:solidFill>
                <a:effectLst/>
                <a:latin typeface="Roboto"/>
              </a:rPr>
              <a:t>. </a:t>
            </a:r>
            <a:r>
              <a:rPr lang="en-US" b="0" i="0" dirty="0" err="1">
                <a:solidFill>
                  <a:srgbClr val="343A40"/>
                </a:solidFill>
                <a:effectLst/>
                <a:latin typeface="Roboto"/>
              </a:rPr>
              <a:t>Dengan</a:t>
            </a:r>
            <a:r>
              <a:rPr lang="en-US" b="0" i="0" dirty="0">
                <a:solidFill>
                  <a:srgbClr val="343A40"/>
                </a:solidFill>
                <a:effectLst/>
                <a:latin typeface="Roboto"/>
              </a:rPr>
              <a:t> </a:t>
            </a:r>
            <a:r>
              <a:rPr lang="en-US" b="0" i="0" dirty="0" err="1">
                <a:solidFill>
                  <a:srgbClr val="343A40"/>
                </a:solidFill>
                <a:effectLst/>
                <a:latin typeface="Roboto"/>
              </a:rPr>
              <a:t>memanfaatkan</a:t>
            </a:r>
            <a:r>
              <a:rPr lang="en-US" b="0" i="0" dirty="0">
                <a:solidFill>
                  <a:srgbClr val="343A40"/>
                </a:solidFill>
                <a:effectLst/>
                <a:latin typeface="Roboto"/>
              </a:rPr>
              <a:t> </a:t>
            </a:r>
            <a:r>
              <a:rPr lang="en-US" b="0" i="0" dirty="0" err="1">
                <a:solidFill>
                  <a:srgbClr val="343A40"/>
                </a:solidFill>
                <a:effectLst/>
                <a:latin typeface="Roboto"/>
              </a:rPr>
              <a:t>teknologi</a:t>
            </a:r>
            <a:r>
              <a:rPr lang="en-US" b="0" i="0" dirty="0">
                <a:solidFill>
                  <a:srgbClr val="343A40"/>
                </a:solidFill>
                <a:effectLst/>
                <a:latin typeface="Roboto"/>
              </a:rPr>
              <a:t> </a:t>
            </a:r>
            <a:r>
              <a:rPr lang="en-US" b="0" i="0" dirty="0" err="1">
                <a:solidFill>
                  <a:srgbClr val="343A40"/>
                </a:solidFill>
                <a:effectLst/>
                <a:latin typeface="Roboto"/>
              </a:rPr>
              <a:t>sebagai</a:t>
            </a:r>
            <a:r>
              <a:rPr lang="en-US" b="0" i="0" dirty="0">
                <a:solidFill>
                  <a:srgbClr val="343A40"/>
                </a:solidFill>
                <a:effectLst/>
                <a:latin typeface="Roboto"/>
              </a:rPr>
              <a:t> </a:t>
            </a:r>
            <a:r>
              <a:rPr lang="en-US" b="0" i="0" dirty="0" err="1">
                <a:solidFill>
                  <a:srgbClr val="343A40"/>
                </a:solidFill>
                <a:effectLst/>
                <a:latin typeface="Roboto"/>
              </a:rPr>
              <a:t>penggerak</a:t>
            </a:r>
            <a:r>
              <a:rPr lang="en-US" b="0" i="0" dirty="0">
                <a:solidFill>
                  <a:srgbClr val="343A40"/>
                </a:solidFill>
                <a:effectLst/>
                <a:latin typeface="Roboto"/>
              </a:rPr>
              <a:t>, </a:t>
            </a:r>
            <a:r>
              <a:rPr lang="en-US" b="0" i="0" dirty="0" err="1">
                <a:solidFill>
                  <a:srgbClr val="343A40"/>
                </a:solidFill>
                <a:effectLst/>
                <a:latin typeface="Roboto"/>
              </a:rPr>
              <a:t>pemerintah</a:t>
            </a:r>
            <a:r>
              <a:rPr lang="en-US" b="0" i="0" dirty="0">
                <a:solidFill>
                  <a:srgbClr val="343A40"/>
                </a:solidFill>
                <a:effectLst/>
                <a:latin typeface="Roboto"/>
              </a:rPr>
              <a:t> </a:t>
            </a:r>
            <a:r>
              <a:rPr lang="en-US" b="0" i="0" dirty="0" err="1">
                <a:solidFill>
                  <a:srgbClr val="343A40"/>
                </a:solidFill>
                <a:effectLst/>
                <a:latin typeface="Roboto"/>
              </a:rPr>
              <a:t>Jepang</a:t>
            </a:r>
            <a:r>
              <a:rPr lang="en-US" b="0" i="0" dirty="0">
                <a:solidFill>
                  <a:srgbClr val="343A40"/>
                </a:solidFill>
                <a:effectLst/>
                <a:latin typeface="Roboto"/>
              </a:rPr>
              <a:t> </a:t>
            </a:r>
            <a:r>
              <a:rPr lang="en-US" b="0" i="0" dirty="0" err="1">
                <a:solidFill>
                  <a:srgbClr val="343A40"/>
                </a:solidFill>
                <a:effectLst/>
                <a:latin typeface="Roboto"/>
              </a:rPr>
              <a:t>menginisiasi</a:t>
            </a:r>
            <a:r>
              <a:rPr lang="en-US" b="0" i="0" dirty="0">
                <a:solidFill>
                  <a:srgbClr val="343A40"/>
                </a:solidFill>
                <a:effectLst/>
                <a:latin typeface="Roboto"/>
              </a:rPr>
              <a:t> </a:t>
            </a:r>
            <a:r>
              <a:rPr lang="en-US" b="0" i="0" dirty="0" err="1">
                <a:solidFill>
                  <a:srgbClr val="343A40"/>
                </a:solidFill>
                <a:effectLst/>
                <a:latin typeface="Roboto"/>
              </a:rPr>
              <a:t>gerakan</a:t>
            </a:r>
            <a:r>
              <a:rPr lang="en-US" b="0" i="0" dirty="0">
                <a:solidFill>
                  <a:srgbClr val="343A40"/>
                </a:solidFill>
                <a:effectLst/>
                <a:latin typeface="Roboto"/>
              </a:rPr>
              <a:t> </a:t>
            </a:r>
            <a:r>
              <a:rPr lang="en-US" b="0" i="0" dirty="0" err="1">
                <a:solidFill>
                  <a:srgbClr val="343A40"/>
                </a:solidFill>
                <a:effectLst/>
                <a:latin typeface="Roboto"/>
              </a:rPr>
              <a:t>ini</a:t>
            </a:r>
            <a:r>
              <a:rPr lang="en-US" b="0" i="0" dirty="0">
                <a:solidFill>
                  <a:srgbClr val="343A40"/>
                </a:solidFill>
                <a:effectLst/>
                <a:latin typeface="Roboto"/>
              </a:rPr>
              <a:t> </a:t>
            </a:r>
            <a:r>
              <a:rPr lang="en-US" b="0" i="0" dirty="0" err="1">
                <a:solidFill>
                  <a:srgbClr val="343A40"/>
                </a:solidFill>
                <a:effectLst/>
                <a:latin typeface="Roboto"/>
              </a:rPr>
              <a:t>untuk</a:t>
            </a:r>
            <a:r>
              <a:rPr lang="en-US" b="0" i="0" dirty="0">
                <a:solidFill>
                  <a:srgbClr val="343A40"/>
                </a:solidFill>
                <a:effectLst/>
                <a:latin typeface="Roboto"/>
              </a:rPr>
              <a:t> </a:t>
            </a:r>
            <a:r>
              <a:rPr lang="en-US" b="0" i="0" dirty="0" err="1">
                <a:solidFill>
                  <a:srgbClr val="343A40"/>
                </a:solidFill>
                <a:effectLst/>
                <a:latin typeface="Roboto"/>
              </a:rPr>
              <a:t>menciptakan</a:t>
            </a:r>
            <a:r>
              <a:rPr lang="en-US" b="0" i="0" dirty="0">
                <a:solidFill>
                  <a:srgbClr val="343A40"/>
                </a:solidFill>
                <a:effectLst/>
                <a:latin typeface="Roboto"/>
              </a:rPr>
              <a:t> </a:t>
            </a:r>
            <a:r>
              <a:rPr lang="en-US" b="0" i="0" dirty="0" err="1">
                <a:solidFill>
                  <a:srgbClr val="343A40"/>
                </a:solidFill>
                <a:effectLst/>
                <a:latin typeface="Roboto"/>
              </a:rPr>
              <a:t>masyarakat</a:t>
            </a:r>
            <a:r>
              <a:rPr lang="en-US" b="0" i="0" dirty="0">
                <a:solidFill>
                  <a:srgbClr val="343A40"/>
                </a:solidFill>
                <a:effectLst/>
                <a:latin typeface="Roboto"/>
              </a:rPr>
              <a:t> yang </a:t>
            </a:r>
            <a:r>
              <a:rPr lang="en-US" b="0" i="0" dirty="0" err="1">
                <a:solidFill>
                  <a:srgbClr val="343A40"/>
                </a:solidFill>
                <a:effectLst/>
                <a:latin typeface="Roboto"/>
              </a:rPr>
              <a:t>superpintar</a:t>
            </a:r>
            <a:r>
              <a:rPr lang="en-US" b="0" i="0" dirty="0">
                <a:solidFill>
                  <a:srgbClr val="343A40"/>
                </a:solidFill>
                <a:effectLst/>
                <a:latin typeface="Roboto"/>
              </a:rPr>
              <a:t>. </a:t>
            </a:r>
            <a:r>
              <a:rPr lang="en-US" b="0" i="1" dirty="0">
                <a:solidFill>
                  <a:srgbClr val="343A40"/>
                </a:solidFill>
                <a:effectLst/>
                <a:latin typeface="Roboto"/>
              </a:rPr>
              <a:t>Internet of Things</a:t>
            </a:r>
            <a:r>
              <a:rPr lang="en-US" b="0" i="0" dirty="0">
                <a:solidFill>
                  <a:srgbClr val="343A40"/>
                </a:solidFill>
                <a:effectLst/>
                <a:latin typeface="Roboto"/>
              </a:rPr>
              <a:t> (IoT), </a:t>
            </a:r>
            <a:r>
              <a:rPr lang="en-US" b="0" i="1" dirty="0">
                <a:solidFill>
                  <a:srgbClr val="343A40"/>
                </a:solidFill>
                <a:effectLst/>
                <a:latin typeface="Roboto"/>
              </a:rPr>
              <a:t>Artificial Intelligence</a:t>
            </a:r>
            <a:r>
              <a:rPr lang="en-US" b="0" i="0" dirty="0">
                <a:solidFill>
                  <a:srgbClr val="343A40"/>
                </a:solidFill>
                <a:effectLst/>
                <a:latin typeface="Roboto"/>
              </a:rPr>
              <a:t> (AI), </a:t>
            </a:r>
            <a:r>
              <a:rPr lang="en-US" b="0" i="1" dirty="0">
                <a:solidFill>
                  <a:srgbClr val="343A40"/>
                </a:solidFill>
                <a:effectLst/>
                <a:latin typeface="Roboto"/>
              </a:rPr>
              <a:t>Big Data</a:t>
            </a:r>
            <a:r>
              <a:rPr lang="en-US" b="0" i="0" dirty="0">
                <a:solidFill>
                  <a:srgbClr val="343A40"/>
                </a:solidFill>
                <a:effectLst/>
                <a:latin typeface="Roboto"/>
              </a:rPr>
              <a:t>, dan </a:t>
            </a:r>
            <a:r>
              <a:rPr lang="en-US" b="0" i="1" dirty="0">
                <a:solidFill>
                  <a:srgbClr val="343A40"/>
                </a:solidFill>
                <a:effectLst/>
                <a:latin typeface="Roboto"/>
              </a:rPr>
              <a:t>robotic</a:t>
            </a:r>
            <a:r>
              <a:rPr lang="en-US" b="0" i="0" dirty="0">
                <a:solidFill>
                  <a:srgbClr val="343A40"/>
                </a:solidFill>
                <a:effectLst/>
                <a:latin typeface="Roboto"/>
              </a:rPr>
              <a:t> </a:t>
            </a:r>
            <a:r>
              <a:rPr lang="en-US" b="0" i="0" dirty="0" err="1">
                <a:solidFill>
                  <a:srgbClr val="343A40"/>
                </a:solidFill>
                <a:effectLst/>
                <a:latin typeface="Roboto"/>
              </a:rPr>
              <a:t>merupakan</a:t>
            </a:r>
            <a:r>
              <a:rPr lang="en-US" b="0" i="0" dirty="0">
                <a:solidFill>
                  <a:srgbClr val="343A40"/>
                </a:solidFill>
                <a:effectLst/>
                <a:latin typeface="Roboto"/>
              </a:rPr>
              <a:t> </a:t>
            </a:r>
            <a:r>
              <a:rPr lang="en-US" b="0" i="0" dirty="0" err="1">
                <a:solidFill>
                  <a:srgbClr val="343A40"/>
                </a:solidFill>
                <a:effectLst/>
                <a:latin typeface="Roboto"/>
              </a:rPr>
              <a:t>empat</a:t>
            </a:r>
            <a:r>
              <a:rPr lang="en-US" b="0" i="0" dirty="0">
                <a:solidFill>
                  <a:srgbClr val="343A40"/>
                </a:solidFill>
                <a:effectLst/>
                <a:latin typeface="Roboto"/>
              </a:rPr>
              <a:t> </a:t>
            </a:r>
            <a:r>
              <a:rPr lang="en-US" b="0" i="0" dirty="0" err="1">
                <a:solidFill>
                  <a:srgbClr val="343A40"/>
                </a:solidFill>
                <a:effectLst/>
                <a:latin typeface="Roboto"/>
              </a:rPr>
              <a:t>teknologi</a:t>
            </a:r>
            <a:r>
              <a:rPr lang="en-US" b="0" i="0" dirty="0">
                <a:solidFill>
                  <a:srgbClr val="343A40"/>
                </a:solidFill>
                <a:effectLst/>
                <a:latin typeface="Roboto"/>
              </a:rPr>
              <a:t> </a:t>
            </a:r>
            <a:r>
              <a:rPr lang="en-US" b="0" i="0" dirty="0" err="1">
                <a:solidFill>
                  <a:srgbClr val="343A40"/>
                </a:solidFill>
                <a:effectLst/>
                <a:latin typeface="Roboto"/>
              </a:rPr>
              <a:t>utama</a:t>
            </a:r>
            <a:r>
              <a:rPr lang="en-US" b="0" i="0" dirty="0">
                <a:solidFill>
                  <a:srgbClr val="343A40"/>
                </a:solidFill>
                <a:effectLst/>
                <a:latin typeface="Roboto"/>
              </a:rPr>
              <a:t> yang </a:t>
            </a:r>
            <a:r>
              <a:rPr lang="en-US" b="0" i="0" dirty="0" err="1">
                <a:solidFill>
                  <a:srgbClr val="343A40"/>
                </a:solidFill>
                <a:effectLst/>
                <a:latin typeface="Roboto"/>
              </a:rPr>
              <a:t>dimanfaatkan</a:t>
            </a:r>
            <a:r>
              <a:rPr lang="en-US" b="0" i="0" dirty="0">
                <a:solidFill>
                  <a:srgbClr val="343A40"/>
                </a:solidFill>
                <a:effectLst/>
                <a:latin typeface="Roboto"/>
              </a:rPr>
              <a:t> </a:t>
            </a:r>
            <a:r>
              <a:rPr lang="en-US" b="0" i="0" dirty="0" err="1">
                <a:solidFill>
                  <a:srgbClr val="343A40"/>
                </a:solidFill>
                <a:effectLst/>
                <a:latin typeface="Roboto"/>
              </a:rPr>
              <a:t>Jepang</a:t>
            </a:r>
            <a:r>
              <a:rPr lang="en-US" b="0" i="0" dirty="0">
                <a:solidFill>
                  <a:srgbClr val="343A40"/>
                </a:solidFill>
                <a:effectLst/>
                <a:latin typeface="Roboto"/>
              </a:rPr>
              <a:t> </a:t>
            </a:r>
            <a:r>
              <a:rPr lang="en-US" b="0" i="0" dirty="0" err="1">
                <a:solidFill>
                  <a:srgbClr val="343A40"/>
                </a:solidFill>
                <a:effectLst/>
                <a:latin typeface="Roboto"/>
              </a:rPr>
              <a:t>untuk</a:t>
            </a:r>
            <a:r>
              <a:rPr lang="en-US" b="0" i="0" dirty="0">
                <a:solidFill>
                  <a:srgbClr val="343A40"/>
                </a:solidFill>
                <a:effectLst/>
                <a:latin typeface="Roboto"/>
              </a:rPr>
              <a:t> </a:t>
            </a:r>
            <a:r>
              <a:rPr lang="en-US" b="0" i="0" dirty="0" err="1">
                <a:solidFill>
                  <a:srgbClr val="343A40"/>
                </a:solidFill>
                <a:effectLst/>
                <a:latin typeface="Roboto"/>
              </a:rPr>
              <a:t>menyukseskan</a:t>
            </a:r>
            <a:r>
              <a:rPr lang="en-US" b="0" i="0" dirty="0">
                <a:solidFill>
                  <a:srgbClr val="343A40"/>
                </a:solidFill>
                <a:effectLst/>
                <a:latin typeface="Roboto"/>
              </a:rPr>
              <a:t>  </a:t>
            </a:r>
            <a:r>
              <a:rPr lang="en-US" b="0" i="1" dirty="0">
                <a:solidFill>
                  <a:srgbClr val="343A40"/>
                </a:solidFill>
                <a:effectLst/>
                <a:latin typeface="Roboto"/>
              </a:rPr>
              <a:t>Society</a:t>
            </a:r>
            <a:r>
              <a:rPr lang="en-US" b="0" i="0" dirty="0">
                <a:solidFill>
                  <a:srgbClr val="343A40"/>
                </a:solidFill>
                <a:effectLst/>
                <a:latin typeface="Roboto"/>
              </a:rPr>
              <a:t> 5.0 </a:t>
            </a:r>
            <a:r>
              <a:rPr lang="en-US" b="0" i="0" dirty="0" err="1">
                <a:solidFill>
                  <a:srgbClr val="343A40"/>
                </a:solidFill>
                <a:effectLst/>
                <a:latin typeface="Roboto"/>
              </a:rPr>
              <a:t>ini</a:t>
            </a:r>
            <a:r>
              <a:rPr lang="en-US" b="0" i="0" dirty="0">
                <a:solidFill>
                  <a:srgbClr val="343A40"/>
                </a:solidFill>
                <a:effectLst/>
                <a:latin typeface="Roboto"/>
              </a:rPr>
              <a:t>. </a:t>
            </a:r>
            <a:r>
              <a:rPr lang="en-US" b="0" i="0" dirty="0" err="1">
                <a:solidFill>
                  <a:srgbClr val="343A40"/>
                </a:solidFill>
                <a:effectLst/>
                <a:latin typeface="Roboto"/>
              </a:rPr>
              <a:t>Sebagai</a:t>
            </a:r>
            <a:r>
              <a:rPr lang="en-US" b="0" i="0" dirty="0">
                <a:solidFill>
                  <a:srgbClr val="343A40"/>
                </a:solidFill>
                <a:effectLst/>
                <a:latin typeface="Roboto"/>
              </a:rPr>
              <a:t> </a:t>
            </a:r>
            <a:r>
              <a:rPr lang="en-US" b="0" i="0" dirty="0" err="1">
                <a:solidFill>
                  <a:srgbClr val="343A40"/>
                </a:solidFill>
                <a:effectLst/>
                <a:latin typeface="Roboto"/>
              </a:rPr>
              <a:t>contoh</a:t>
            </a:r>
            <a:r>
              <a:rPr lang="en-US" b="0" i="0" dirty="0">
                <a:solidFill>
                  <a:srgbClr val="343A40"/>
                </a:solidFill>
                <a:effectLst/>
                <a:latin typeface="Roboto"/>
              </a:rPr>
              <a:t>, </a:t>
            </a:r>
            <a:r>
              <a:rPr lang="en-US" b="0" i="0" dirty="0" err="1">
                <a:solidFill>
                  <a:srgbClr val="343A40"/>
                </a:solidFill>
                <a:effectLst/>
                <a:latin typeface="Roboto"/>
              </a:rPr>
              <a:t>Jepang</a:t>
            </a:r>
            <a:r>
              <a:rPr lang="en-US" b="0" i="0" dirty="0">
                <a:solidFill>
                  <a:srgbClr val="343A40"/>
                </a:solidFill>
                <a:effectLst/>
                <a:latin typeface="Roboto"/>
              </a:rPr>
              <a:t> </a:t>
            </a:r>
            <a:r>
              <a:rPr lang="en-US" b="0" i="0" dirty="0" err="1">
                <a:solidFill>
                  <a:srgbClr val="343A40"/>
                </a:solidFill>
                <a:effectLst/>
                <a:latin typeface="Roboto"/>
              </a:rPr>
              <a:t>memanfaatkan</a:t>
            </a:r>
            <a:r>
              <a:rPr lang="en-US" b="0" i="0" dirty="0">
                <a:solidFill>
                  <a:srgbClr val="343A40"/>
                </a:solidFill>
                <a:effectLst/>
                <a:latin typeface="Roboto"/>
              </a:rPr>
              <a:t> </a:t>
            </a:r>
            <a:r>
              <a:rPr lang="en-US" b="0" i="1" dirty="0">
                <a:solidFill>
                  <a:srgbClr val="343A40"/>
                </a:solidFill>
                <a:effectLst/>
                <a:latin typeface="Roboto"/>
              </a:rPr>
              <a:t>drone</a:t>
            </a:r>
            <a:r>
              <a:rPr lang="en-US" b="0" i="0" dirty="0">
                <a:solidFill>
                  <a:srgbClr val="343A40"/>
                </a:solidFill>
                <a:effectLst/>
                <a:latin typeface="Roboto"/>
              </a:rPr>
              <a:t> </a:t>
            </a:r>
            <a:r>
              <a:rPr lang="en-US" b="0" i="0" dirty="0" err="1">
                <a:solidFill>
                  <a:srgbClr val="343A40"/>
                </a:solidFill>
                <a:effectLst/>
                <a:latin typeface="Roboto"/>
              </a:rPr>
              <a:t>untuk</a:t>
            </a:r>
            <a:r>
              <a:rPr lang="en-US" b="0" i="0" dirty="0">
                <a:solidFill>
                  <a:srgbClr val="343A40"/>
                </a:solidFill>
                <a:effectLst/>
                <a:latin typeface="Roboto"/>
              </a:rPr>
              <a:t> </a:t>
            </a:r>
            <a:r>
              <a:rPr lang="en-US" b="0" i="0" dirty="0" err="1">
                <a:solidFill>
                  <a:srgbClr val="343A40"/>
                </a:solidFill>
                <a:effectLst/>
                <a:latin typeface="Roboto"/>
              </a:rPr>
              <a:t>membantu</a:t>
            </a:r>
            <a:r>
              <a:rPr lang="en-US" b="0" i="0" dirty="0">
                <a:solidFill>
                  <a:srgbClr val="343A40"/>
                </a:solidFill>
                <a:effectLst/>
                <a:latin typeface="Roboto"/>
              </a:rPr>
              <a:t> para </a:t>
            </a:r>
            <a:r>
              <a:rPr lang="en-US" b="0" i="0" dirty="0" err="1">
                <a:solidFill>
                  <a:srgbClr val="343A40"/>
                </a:solidFill>
                <a:effectLst/>
                <a:latin typeface="Roboto"/>
              </a:rPr>
              <a:t>lansia</a:t>
            </a:r>
            <a:r>
              <a:rPr lang="en-US" b="0" i="0" dirty="0">
                <a:solidFill>
                  <a:srgbClr val="343A40"/>
                </a:solidFill>
                <a:effectLst/>
                <a:latin typeface="Roboto"/>
              </a:rPr>
              <a:t>/orang-orang </a:t>
            </a:r>
            <a:r>
              <a:rPr lang="en-US" b="0" i="0" dirty="0" err="1">
                <a:solidFill>
                  <a:srgbClr val="343A40"/>
                </a:solidFill>
                <a:effectLst/>
                <a:latin typeface="Roboto"/>
              </a:rPr>
              <a:t>dalam</a:t>
            </a:r>
            <a:r>
              <a:rPr lang="en-US" b="0" i="0" dirty="0">
                <a:solidFill>
                  <a:srgbClr val="343A40"/>
                </a:solidFill>
                <a:effectLst/>
                <a:latin typeface="Roboto"/>
              </a:rPr>
              <a:t> </a:t>
            </a:r>
            <a:r>
              <a:rPr lang="en-US" b="0" i="0" dirty="0" err="1">
                <a:solidFill>
                  <a:srgbClr val="343A40"/>
                </a:solidFill>
                <a:effectLst/>
                <a:latin typeface="Roboto"/>
              </a:rPr>
              <a:t>memenuhi</a:t>
            </a:r>
            <a:r>
              <a:rPr lang="en-US" b="0" i="0" dirty="0">
                <a:solidFill>
                  <a:srgbClr val="343A40"/>
                </a:solidFill>
                <a:effectLst/>
                <a:latin typeface="Roboto"/>
              </a:rPr>
              <a:t> </a:t>
            </a:r>
            <a:r>
              <a:rPr lang="en-US" b="0" i="0" dirty="0" err="1">
                <a:solidFill>
                  <a:srgbClr val="343A40"/>
                </a:solidFill>
                <a:effectLst/>
                <a:latin typeface="Roboto"/>
              </a:rPr>
              <a:t>kebutuhannya</a:t>
            </a:r>
            <a:r>
              <a:rPr lang="en-US" b="0" i="0" dirty="0">
                <a:solidFill>
                  <a:srgbClr val="343A40"/>
                </a:solidFill>
                <a:effectLst/>
                <a:latin typeface="Roboto"/>
              </a:rPr>
              <a:t> di </a:t>
            </a:r>
            <a:r>
              <a:rPr lang="en-US" b="0" i="0" dirty="0" err="1">
                <a:solidFill>
                  <a:srgbClr val="343A40"/>
                </a:solidFill>
                <a:effectLst/>
                <a:latin typeface="Roboto"/>
              </a:rPr>
              <a:t>saat</a:t>
            </a:r>
            <a:r>
              <a:rPr lang="en-US" b="0" i="0" dirty="0">
                <a:solidFill>
                  <a:srgbClr val="343A40"/>
                </a:solidFill>
                <a:effectLst/>
                <a:latin typeface="Roboto"/>
              </a:rPr>
              <a:t> </a:t>
            </a:r>
            <a:r>
              <a:rPr lang="en-US" b="0" i="0" dirty="0" err="1">
                <a:solidFill>
                  <a:srgbClr val="343A40"/>
                </a:solidFill>
                <a:effectLst/>
                <a:latin typeface="Roboto"/>
              </a:rPr>
              <a:t>mereka</a:t>
            </a:r>
            <a:r>
              <a:rPr lang="en-US" b="0" i="0" dirty="0">
                <a:solidFill>
                  <a:srgbClr val="343A40"/>
                </a:solidFill>
                <a:effectLst/>
                <a:latin typeface="Roboto"/>
              </a:rPr>
              <a:t> </a:t>
            </a:r>
            <a:r>
              <a:rPr lang="en-US" b="0" i="0" dirty="0" err="1">
                <a:solidFill>
                  <a:srgbClr val="343A40"/>
                </a:solidFill>
                <a:effectLst/>
                <a:latin typeface="Roboto"/>
              </a:rPr>
              <a:t>tidak</a:t>
            </a:r>
            <a:r>
              <a:rPr lang="en-US" b="0" i="0" dirty="0">
                <a:solidFill>
                  <a:srgbClr val="343A40"/>
                </a:solidFill>
                <a:effectLst/>
                <a:latin typeface="Roboto"/>
              </a:rPr>
              <a:t> </a:t>
            </a:r>
            <a:r>
              <a:rPr lang="en-US" b="0" i="0" dirty="0" err="1">
                <a:solidFill>
                  <a:srgbClr val="343A40"/>
                </a:solidFill>
                <a:effectLst/>
                <a:latin typeface="Roboto"/>
              </a:rPr>
              <a:t>bisa</a:t>
            </a:r>
            <a:r>
              <a:rPr lang="en-US" b="0" i="0" dirty="0">
                <a:solidFill>
                  <a:srgbClr val="343A40"/>
                </a:solidFill>
                <a:effectLst/>
                <a:latin typeface="Roboto"/>
              </a:rPr>
              <a:t> </a:t>
            </a:r>
            <a:r>
              <a:rPr lang="en-US" b="0" i="0" dirty="0" err="1">
                <a:solidFill>
                  <a:srgbClr val="343A40"/>
                </a:solidFill>
                <a:effectLst/>
                <a:latin typeface="Roboto"/>
              </a:rPr>
              <a:t>pergi</a:t>
            </a:r>
            <a:r>
              <a:rPr lang="en-US" b="0" i="0" dirty="0">
                <a:solidFill>
                  <a:srgbClr val="343A40"/>
                </a:solidFill>
                <a:effectLst/>
                <a:latin typeface="Roboto"/>
              </a:rPr>
              <a:t> </a:t>
            </a:r>
            <a:r>
              <a:rPr lang="en-US" b="0" i="0" dirty="0" err="1">
                <a:solidFill>
                  <a:srgbClr val="343A40"/>
                </a:solidFill>
                <a:effectLst/>
                <a:latin typeface="Roboto"/>
              </a:rPr>
              <a:t>jauh</a:t>
            </a:r>
            <a:r>
              <a:rPr lang="en-US" b="0" i="0" dirty="0">
                <a:solidFill>
                  <a:srgbClr val="343A40"/>
                </a:solidFill>
                <a:effectLst/>
                <a:latin typeface="Roboto"/>
              </a:rPr>
              <a:t>. Para </a:t>
            </a:r>
            <a:r>
              <a:rPr lang="en-US" b="0" i="0" dirty="0" err="1">
                <a:solidFill>
                  <a:srgbClr val="343A40"/>
                </a:solidFill>
                <a:effectLst/>
                <a:latin typeface="Roboto"/>
              </a:rPr>
              <a:t>lansia</a:t>
            </a:r>
            <a:r>
              <a:rPr lang="en-US" b="0" i="0" dirty="0">
                <a:solidFill>
                  <a:srgbClr val="343A40"/>
                </a:solidFill>
                <a:effectLst/>
                <a:latin typeface="Roboto"/>
              </a:rPr>
              <a:t> juga </a:t>
            </a:r>
            <a:r>
              <a:rPr lang="en-US" b="0" i="0" dirty="0" err="1">
                <a:solidFill>
                  <a:srgbClr val="343A40"/>
                </a:solidFill>
                <a:effectLst/>
                <a:latin typeface="Roboto"/>
              </a:rPr>
              <a:t>tidak</a:t>
            </a:r>
            <a:r>
              <a:rPr lang="en-US" b="0" i="0" dirty="0">
                <a:solidFill>
                  <a:srgbClr val="343A40"/>
                </a:solidFill>
                <a:effectLst/>
                <a:latin typeface="Roboto"/>
              </a:rPr>
              <a:t> </a:t>
            </a:r>
            <a:r>
              <a:rPr lang="en-US" b="0" i="0" dirty="0" err="1">
                <a:solidFill>
                  <a:srgbClr val="343A40"/>
                </a:solidFill>
                <a:effectLst/>
                <a:latin typeface="Roboto"/>
              </a:rPr>
              <a:t>harus</a:t>
            </a:r>
            <a:r>
              <a:rPr lang="en-US" b="0" i="0" dirty="0">
                <a:solidFill>
                  <a:srgbClr val="343A40"/>
                </a:solidFill>
                <a:effectLst/>
                <a:latin typeface="Roboto"/>
              </a:rPr>
              <a:t> </a:t>
            </a:r>
            <a:r>
              <a:rPr lang="en-US" b="0" i="0" dirty="0" err="1">
                <a:solidFill>
                  <a:srgbClr val="343A40"/>
                </a:solidFill>
                <a:effectLst/>
                <a:latin typeface="Roboto"/>
              </a:rPr>
              <a:t>pergi</a:t>
            </a:r>
            <a:r>
              <a:rPr lang="en-US" b="0" i="0" dirty="0">
                <a:solidFill>
                  <a:srgbClr val="343A40"/>
                </a:solidFill>
                <a:effectLst/>
                <a:latin typeface="Roboto"/>
              </a:rPr>
              <a:t> </a:t>
            </a:r>
            <a:r>
              <a:rPr lang="en-US" b="0" i="0" dirty="0" err="1">
                <a:solidFill>
                  <a:srgbClr val="343A40"/>
                </a:solidFill>
                <a:effectLst/>
                <a:latin typeface="Roboto"/>
              </a:rPr>
              <a:t>jauh</a:t>
            </a:r>
            <a:r>
              <a:rPr lang="en-US" b="0" i="0" dirty="0">
                <a:solidFill>
                  <a:srgbClr val="343A40"/>
                </a:solidFill>
                <a:effectLst/>
                <a:latin typeface="Roboto"/>
              </a:rPr>
              <a:t> </a:t>
            </a:r>
            <a:r>
              <a:rPr lang="en-US" b="0" i="0" dirty="0" err="1">
                <a:solidFill>
                  <a:srgbClr val="343A40"/>
                </a:solidFill>
                <a:effectLst/>
                <a:latin typeface="Roboto"/>
              </a:rPr>
              <a:t>untuk</a:t>
            </a:r>
            <a:r>
              <a:rPr lang="en-US" b="0" i="0" dirty="0">
                <a:solidFill>
                  <a:srgbClr val="343A40"/>
                </a:solidFill>
                <a:effectLst/>
                <a:latin typeface="Roboto"/>
              </a:rPr>
              <a:t> </a:t>
            </a:r>
            <a:r>
              <a:rPr lang="en-US" b="0" i="0" dirty="0" err="1">
                <a:solidFill>
                  <a:srgbClr val="343A40"/>
                </a:solidFill>
                <a:effectLst/>
                <a:latin typeface="Roboto"/>
              </a:rPr>
              <a:t>menemui</a:t>
            </a:r>
            <a:r>
              <a:rPr lang="en-US" b="0" i="0" dirty="0">
                <a:solidFill>
                  <a:srgbClr val="343A40"/>
                </a:solidFill>
                <a:effectLst/>
                <a:latin typeface="Roboto"/>
              </a:rPr>
              <a:t> </a:t>
            </a:r>
            <a:r>
              <a:rPr lang="en-US" b="0" i="0" dirty="0" err="1">
                <a:solidFill>
                  <a:srgbClr val="343A40"/>
                </a:solidFill>
                <a:effectLst/>
                <a:latin typeface="Roboto"/>
              </a:rPr>
              <a:t>dokter</a:t>
            </a:r>
            <a:r>
              <a:rPr lang="en-US" b="0" i="0" dirty="0">
                <a:solidFill>
                  <a:srgbClr val="343A40"/>
                </a:solidFill>
                <a:effectLst/>
                <a:latin typeface="Roboto"/>
              </a:rPr>
              <a:t> </a:t>
            </a:r>
            <a:r>
              <a:rPr lang="en-US" b="0" i="0" dirty="0" err="1">
                <a:solidFill>
                  <a:srgbClr val="343A40"/>
                </a:solidFill>
                <a:effectLst/>
                <a:latin typeface="Roboto"/>
              </a:rPr>
              <a:t>secara</a:t>
            </a:r>
            <a:r>
              <a:rPr lang="en-US" b="0" i="0" dirty="0">
                <a:solidFill>
                  <a:srgbClr val="343A40"/>
                </a:solidFill>
                <a:effectLst/>
                <a:latin typeface="Roboto"/>
              </a:rPr>
              <a:t> </a:t>
            </a:r>
            <a:r>
              <a:rPr lang="en-US" b="0" i="0" dirty="0" err="1">
                <a:solidFill>
                  <a:srgbClr val="343A40"/>
                </a:solidFill>
                <a:effectLst/>
                <a:latin typeface="Roboto"/>
              </a:rPr>
              <a:t>langsung</a:t>
            </a:r>
            <a:r>
              <a:rPr lang="en-US" b="0" i="0" dirty="0">
                <a:solidFill>
                  <a:srgbClr val="343A40"/>
                </a:solidFill>
                <a:effectLst/>
                <a:latin typeface="Roboto"/>
              </a:rPr>
              <a:t> </a:t>
            </a:r>
            <a:r>
              <a:rPr lang="en-US" b="0" i="0" dirty="0" err="1">
                <a:solidFill>
                  <a:srgbClr val="343A40"/>
                </a:solidFill>
                <a:effectLst/>
                <a:latin typeface="Roboto"/>
              </a:rPr>
              <a:t>karena</a:t>
            </a:r>
            <a:r>
              <a:rPr lang="en-US" b="0" i="0" dirty="0">
                <a:solidFill>
                  <a:srgbClr val="343A40"/>
                </a:solidFill>
                <a:effectLst/>
                <a:latin typeface="Roboto"/>
              </a:rPr>
              <a:t> </a:t>
            </a:r>
            <a:r>
              <a:rPr lang="en-US" b="0" i="0" dirty="0" err="1">
                <a:solidFill>
                  <a:srgbClr val="343A40"/>
                </a:solidFill>
                <a:effectLst/>
                <a:latin typeface="Roboto"/>
              </a:rPr>
              <a:t>mereka</a:t>
            </a:r>
            <a:r>
              <a:rPr lang="en-US" b="0" i="0" dirty="0">
                <a:solidFill>
                  <a:srgbClr val="343A40"/>
                </a:solidFill>
                <a:effectLst/>
                <a:latin typeface="Roboto"/>
              </a:rPr>
              <a:t> </a:t>
            </a:r>
            <a:r>
              <a:rPr lang="en-US" b="0" i="0" dirty="0" err="1">
                <a:solidFill>
                  <a:srgbClr val="343A40"/>
                </a:solidFill>
                <a:effectLst/>
                <a:latin typeface="Roboto"/>
              </a:rPr>
              <a:t>dapat</a:t>
            </a:r>
            <a:r>
              <a:rPr lang="en-US" b="0" i="0" dirty="0">
                <a:solidFill>
                  <a:srgbClr val="343A40"/>
                </a:solidFill>
                <a:effectLst/>
                <a:latin typeface="Roboto"/>
              </a:rPr>
              <a:t> </a:t>
            </a:r>
            <a:r>
              <a:rPr lang="en-US" b="0" i="0" dirty="0" err="1">
                <a:solidFill>
                  <a:srgbClr val="343A40"/>
                </a:solidFill>
                <a:effectLst/>
                <a:latin typeface="Roboto"/>
              </a:rPr>
              <a:t>dengan</a:t>
            </a:r>
            <a:r>
              <a:rPr lang="en-US" b="0" i="0" dirty="0">
                <a:solidFill>
                  <a:srgbClr val="343A40"/>
                </a:solidFill>
                <a:effectLst/>
                <a:latin typeface="Roboto"/>
              </a:rPr>
              <a:t> </a:t>
            </a:r>
            <a:r>
              <a:rPr lang="en-US" b="0" i="0" dirty="0" err="1">
                <a:solidFill>
                  <a:srgbClr val="343A40"/>
                </a:solidFill>
                <a:effectLst/>
                <a:latin typeface="Roboto"/>
              </a:rPr>
              <a:t>mudah</a:t>
            </a:r>
            <a:r>
              <a:rPr lang="en-US" b="0" i="0" dirty="0">
                <a:solidFill>
                  <a:srgbClr val="343A40"/>
                </a:solidFill>
                <a:effectLst/>
                <a:latin typeface="Roboto"/>
              </a:rPr>
              <a:t> </a:t>
            </a:r>
            <a:r>
              <a:rPr lang="en-US" b="0" i="0" dirty="0" err="1">
                <a:solidFill>
                  <a:srgbClr val="343A40"/>
                </a:solidFill>
                <a:effectLst/>
                <a:latin typeface="Roboto"/>
              </a:rPr>
              <a:t>memeriksakan</a:t>
            </a:r>
            <a:r>
              <a:rPr lang="en-US" b="0" i="0" dirty="0">
                <a:solidFill>
                  <a:srgbClr val="343A40"/>
                </a:solidFill>
                <a:effectLst/>
                <a:latin typeface="Roboto"/>
              </a:rPr>
              <a:t> </a:t>
            </a:r>
            <a:r>
              <a:rPr lang="en-US" b="0" i="0" dirty="0" err="1">
                <a:solidFill>
                  <a:srgbClr val="343A40"/>
                </a:solidFill>
                <a:effectLst/>
                <a:latin typeface="Roboto"/>
              </a:rPr>
              <a:t>kesehatannya</a:t>
            </a:r>
            <a:r>
              <a:rPr lang="en-US" b="0" i="0" dirty="0">
                <a:solidFill>
                  <a:srgbClr val="343A40"/>
                </a:solidFill>
                <a:effectLst/>
                <a:latin typeface="Roboto"/>
              </a:rPr>
              <a:t> </a:t>
            </a:r>
            <a:r>
              <a:rPr lang="en-US" b="0" i="0" dirty="0" err="1">
                <a:solidFill>
                  <a:srgbClr val="343A40"/>
                </a:solidFill>
                <a:effectLst/>
                <a:latin typeface="Roboto"/>
              </a:rPr>
              <a:t>secara</a:t>
            </a:r>
            <a:r>
              <a:rPr lang="en-US" b="0" i="0" dirty="0">
                <a:solidFill>
                  <a:srgbClr val="343A40"/>
                </a:solidFill>
                <a:effectLst/>
                <a:latin typeface="Roboto"/>
              </a:rPr>
              <a:t> </a:t>
            </a:r>
            <a:r>
              <a:rPr lang="en-US" b="0" i="0" dirty="0" err="1">
                <a:solidFill>
                  <a:srgbClr val="343A40"/>
                </a:solidFill>
                <a:effectLst/>
                <a:latin typeface="Roboto"/>
              </a:rPr>
              <a:t>rutin</a:t>
            </a:r>
            <a:r>
              <a:rPr lang="en-US" b="0" i="0" dirty="0">
                <a:solidFill>
                  <a:srgbClr val="343A40"/>
                </a:solidFill>
                <a:effectLst/>
                <a:latin typeface="Roboto"/>
              </a:rPr>
              <a:t> </a:t>
            </a:r>
            <a:r>
              <a:rPr lang="en-US" b="0" i="0" dirty="0" err="1">
                <a:solidFill>
                  <a:srgbClr val="343A40"/>
                </a:solidFill>
                <a:effectLst/>
                <a:latin typeface="Roboto"/>
              </a:rPr>
              <a:t>melalui</a:t>
            </a:r>
            <a:r>
              <a:rPr lang="en-US" b="0" i="0" dirty="0">
                <a:solidFill>
                  <a:srgbClr val="343A40"/>
                </a:solidFill>
                <a:effectLst/>
                <a:latin typeface="Roboto"/>
              </a:rPr>
              <a:t> </a:t>
            </a:r>
            <a:r>
              <a:rPr lang="en-US" b="0" i="0" dirty="0" err="1">
                <a:solidFill>
                  <a:srgbClr val="343A40"/>
                </a:solidFill>
                <a:effectLst/>
                <a:latin typeface="Roboto"/>
              </a:rPr>
              <a:t>mesin</a:t>
            </a:r>
            <a:r>
              <a:rPr lang="en-US" b="0" i="0" dirty="0">
                <a:solidFill>
                  <a:srgbClr val="343A40"/>
                </a:solidFill>
                <a:effectLst/>
                <a:latin typeface="Roboto"/>
              </a:rPr>
              <a:t> </a:t>
            </a:r>
            <a:r>
              <a:rPr lang="en-US" b="0" i="0" dirty="0" err="1">
                <a:solidFill>
                  <a:srgbClr val="343A40"/>
                </a:solidFill>
                <a:effectLst/>
                <a:latin typeface="Roboto"/>
              </a:rPr>
              <a:t>dengan</a:t>
            </a:r>
            <a:r>
              <a:rPr lang="en-US" b="0" i="0" dirty="0">
                <a:solidFill>
                  <a:srgbClr val="343A40"/>
                </a:solidFill>
                <a:effectLst/>
                <a:latin typeface="Roboto"/>
              </a:rPr>
              <a:t> </a:t>
            </a:r>
            <a:r>
              <a:rPr lang="en-US" b="0" i="0" dirty="0" err="1">
                <a:solidFill>
                  <a:srgbClr val="343A40"/>
                </a:solidFill>
                <a:effectLst/>
                <a:latin typeface="Roboto"/>
              </a:rPr>
              <a:t>teknologi</a:t>
            </a:r>
            <a:r>
              <a:rPr lang="en-US" b="0" i="0" dirty="0">
                <a:solidFill>
                  <a:srgbClr val="343A40"/>
                </a:solidFill>
                <a:effectLst/>
                <a:latin typeface="Roboto"/>
              </a:rPr>
              <a:t> AI yang </a:t>
            </a:r>
            <a:r>
              <a:rPr lang="en-US" b="0" i="0" dirty="0" err="1">
                <a:solidFill>
                  <a:srgbClr val="343A40"/>
                </a:solidFill>
                <a:effectLst/>
                <a:latin typeface="Roboto"/>
              </a:rPr>
              <a:t>disediakan</a:t>
            </a:r>
            <a:r>
              <a:rPr lang="en-US" b="0" i="0" dirty="0">
                <a:solidFill>
                  <a:srgbClr val="343A40"/>
                </a:solidFill>
                <a:effectLst/>
                <a:latin typeface="Roboto"/>
              </a:rPr>
              <a:t> di </a:t>
            </a:r>
            <a:r>
              <a:rPr lang="en-US" b="0" i="0" dirty="0" err="1">
                <a:solidFill>
                  <a:srgbClr val="343A40"/>
                </a:solidFill>
                <a:effectLst/>
                <a:latin typeface="Roboto"/>
              </a:rPr>
              <a:t>titik-titik</a:t>
            </a:r>
            <a:r>
              <a:rPr lang="en-US" b="0" i="0" dirty="0">
                <a:solidFill>
                  <a:srgbClr val="343A40"/>
                </a:solidFill>
                <a:effectLst/>
                <a:latin typeface="Roboto"/>
              </a:rPr>
              <a:t> </a:t>
            </a:r>
            <a:r>
              <a:rPr lang="en-US" b="0" i="0" dirty="0" err="1">
                <a:solidFill>
                  <a:srgbClr val="343A40"/>
                </a:solidFill>
                <a:effectLst/>
                <a:latin typeface="Roboto"/>
              </a:rPr>
              <a:t>terdekat</a:t>
            </a:r>
            <a:r>
              <a:rPr lang="en-US" b="0" i="0" dirty="0">
                <a:solidFill>
                  <a:srgbClr val="343A40"/>
                </a:solidFill>
                <a:effectLst/>
                <a:latin typeface="Roboto"/>
              </a:rPr>
              <a:t> </a:t>
            </a:r>
            <a:r>
              <a:rPr lang="en-US" b="0" i="0" dirty="0" err="1">
                <a:solidFill>
                  <a:srgbClr val="343A40"/>
                </a:solidFill>
                <a:effectLst/>
                <a:latin typeface="Roboto"/>
              </a:rPr>
              <a:t>atau</a:t>
            </a:r>
            <a:r>
              <a:rPr lang="en-US" b="0" i="0" dirty="0">
                <a:solidFill>
                  <a:srgbClr val="343A40"/>
                </a:solidFill>
                <a:effectLst/>
                <a:latin typeface="Roboto"/>
              </a:rPr>
              <a:t> </a:t>
            </a:r>
            <a:r>
              <a:rPr lang="en-US" b="0" i="0" dirty="0" err="1">
                <a:solidFill>
                  <a:srgbClr val="343A40"/>
                </a:solidFill>
                <a:effectLst/>
                <a:latin typeface="Roboto"/>
              </a:rPr>
              <a:t>bahkan</a:t>
            </a:r>
            <a:r>
              <a:rPr lang="en-US" b="0" i="0" dirty="0">
                <a:solidFill>
                  <a:srgbClr val="343A40"/>
                </a:solidFill>
                <a:effectLst/>
                <a:latin typeface="Roboto"/>
              </a:rPr>
              <a:t> di </a:t>
            </a:r>
            <a:r>
              <a:rPr lang="en-US" b="0" i="0" dirty="0" err="1">
                <a:solidFill>
                  <a:srgbClr val="343A40"/>
                </a:solidFill>
                <a:effectLst/>
                <a:latin typeface="Roboto"/>
              </a:rPr>
              <a:t>rumah</a:t>
            </a:r>
            <a:r>
              <a:rPr lang="en-US" b="0" i="0" dirty="0">
                <a:solidFill>
                  <a:srgbClr val="343A40"/>
                </a:solidFill>
                <a:effectLst/>
                <a:latin typeface="Roboto"/>
              </a:rPr>
              <a:t> </a:t>
            </a:r>
            <a:r>
              <a:rPr lang="en-US" b="0" i="0" dirty="0" err="1">
                <a:solidFill>
                  <a:srgbClr val="343A40"/>
                </a:solidFill>
                <a:effectLst/>
                <a:latin typeface="Roboto"/>
              </a:rPr>
              <a:t>masing-masing</a:t>
            </a:r>
            <a:r>
              <a:rPr lang="en-US" b="0" i="0" dirty="0">
                <a:solidFill>
                  <a:srgbClr val="343A40"/>
                </a:solidFill>
                <a:effectLst/>
                <a:latin typeface="Roboto"/>
              </a:rPr>
              <a:t> </a:t>
            </a:r>
            <a:r>
              <a:rPr lang="en-US" b="0" i="0" dirty="0" err="1">
                <a:solidFill>
                  <a:srgbClr val="343A40"/>
                </a:solidFill>
                <a:effectLst/>
                <a:latin typeface="Roboto"/>
              </a:rPr>
              <a:t>lansia</a:t>
            </a:r>
            <a:r>
              <a:rPr lang="en-US" b="0" i="0" dirty="0">
                <a:solidFill>
                  <a:srgbClr val="343A40"/>
                </a:solidFill>
                <a:effectLst/>
                <a:latin typeface="Roboto"/>
              </a:rPr>
              <a:t> yang</a:t>
            </a:r>
          </a:p>
          <a:p>
            <a:endParaRPr lang="en-US" dirty="0"/>
          </a:p>
        </p:txBody>
      </p:sp>
      <p:sp>
        <p:nvSpPr>
          <p:cNvPr id="4" name="Slide Number Placeholder 3"/>
          <p:cNvSpPr>
            <a:spLocks noGrp="1"/>
          </p:cNvSpPr>
          <p:nvPr>
            <p:ph type="sldNum" sz="quarter" idx="5"/>
          </p:nvPr>
        </p:nvSpPr>
        <p:spPr/>
        <p:txBody>
          <a:bodyPr/>
          <a:lstStyle/>
          <a:p>
            <a:fld id="{C3C4C0C1-83BD-4691-AA5D-D56125C20B8E}" type="slidenum">
              <a:rPr lang="id-ID" smtClean="0"/>
              <a:t>20</a:t>
            </a:fld>
            <a:endParaRPr lang="id-ID"/>
          </a:p>
        </p:txBody>
      </p:sp>
    </p:spTree>
    <p:extLst>
      <p:ext uri="{BB962C8B-B14F-4D97-AF65-F5344CB8AC3E}">
        <p14:creationId xmlns:p14="http://schemas.microsoft.com/office/powerpoint/2010/main" val="4042080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Seperti</a:t>
            </a:r>
            <a:r>
              <a:rPr lang="en-US" dirty="0"/>
              <a:t> yang </a:t>
            </a:r>
            <a:r>
              <a:rPr lang="en-US" dirty="0" err="1"/>
              <a:t>diungkapkan</a:t>
            </a:r>
            <a:r>
              <a:rPr lang="en-US" dirty="0"/>
              <a:t> oleh President of ASEAN Chief Information Officer Association, </a:t>
            </a:r>
            <a:r>
              <a:rPr lang="en-US" dirty="0" err="1"/>
              <a:t>Chaicharearn</a:t>
            </a:r>
            <a:r>
              <a:rPr lang="en-US" dirty="0"/>
              <a:t> </a:t>
            </a:r>
            <a:r>
              <a:rPr lang="en-US" dirty="0" err="1"/>
              <a:t>Atibaedya</a:t>
            </a:r>
            <a:r>
              <a:rPr lang="en-US" dirty="0"/>
              <a:t>, </a:t>
            </a:r>
            <a:r>
              <a:rPr lang="en-US" dirty="0" err="1"/>
              <a:t>bahwa</a:t>
            </a:r>
            <a:r>
              <a:rPr lang="en-US" dirty="0"/>
              <a:t> </a:t>
            </a:r>
            <a:r>
              <a:rPr lang="en-US" dirty="0" err="1"/>
              <a:t>penyebab</a:t>
            </a:r>
            <a:r>
              <a:rPr lang="en-US" dirty="0"/>
              <a:t> </a:t>
            </a:r>
            <a:r>
              <a:rPr lang="en-US" dirty="0" err="1"/>
              <a:t>utama</a:t>
            </a:r>
            <a:r>
              <a:rPr lang="en-US" dirty="0"/>
              <a:t> </a:t>
            </a:r>
            <a:r>
              <a:rPr lang="en-US" dirty="0" err="1"/>
              <a:t>lemahnya</a:t>
            </a:r>
            <a:r>
              <a:rPr lang="en-US" dirty="0"/>
              <a:t> </a:t>
            </a:r>
            <a:r>
              <a:rPr lang="en-US" dirty="0" err="1"/>
              <a:t>sistem</a:t>
            </a:r>
            <a:r>
              <a:rPr lang="en-US" dirty="0"/>
              <a:t>  </a:t>
            </a:r>
            <a:r>
              <a:rPr lang="en-US" dirty="0" err="1"/>
              <a:t>keamanan</a:t>
            </a:r>
            <a:r>
              <a:rPr lang="en-US" dirty="0"/>
              <a:t> </a:t>
            </a:r>
            <a:r>
              <a:rPr lang="en-US" dirty="0" err="1"/>
              <a:t>adalah</a:t>
            </a:r>
            <a:r>
              <a:rPr lang="en-US" dirty="0"/>
              <a:t> </a:t>
            </a:r>
            <a:r>
              <a:rPr lang="en-US" dirty="0" err="1"/>
              <a:t>karena</a:t>
            </a:r>
            <a:r>
              <a:rPr lang="en-US" dirty="0"/>
              <a:t> </a:t>
            </a:r>
            <a:r>
              <a:rPr lang="en-US" dirty="0" err="1"/>
              <a:t>kurangnya</a:t>
            </a:r>
            <a:r>
              <a:rPr lang="en-US" dirty="0"/>
              <a:t> </a:t>
            </a:r>
            <a:r>
              <a:rPr lang="en-US" dirty="0" err="1"/>
              <a:t>sumber</a:t>
            </a:r>
            <a:r>
              <a:rPr lang="en-US" dirty="0"/>
              <a:t> </a:t>
            </a:r>
            <a:r>
              <a:rPr lang="en-US" dirty="0" err="1"/>
              <a:t>daya</a:t>
            </a:r>
            <a:r>
              <a:rPr lang="en-US" dirty="0"/>
              <a:t> </a:t>
            </a:r>
            <a:r>
              <a:rPr lang="en-US" dirty="0" err="1"/>
              <a:t>profesional</a:t>
            </a:r>
            <a:r>
              <a:rPr lang="en-US" dirty="0"/>
              <a:t>. Oleh Karena </a:t>
            </a:r>
            <a:r>
              <a:rPr lang="en-US" dirty="0" err="1"/>
              <a:t>itu</a:t>
            </a:r>
            <a:r>
              <a:rPr lang="en-US" dirty="0"/>
              <a:t>, </a:t>
            </a:r>
            <a:r>
              <a:rPr lang="en-US" dirty="0" err="1"/>
              <a:t>diperlukan</a:t>
            </a:r>
            <a:r>
              <a:rPr lang="en-US" dirty="0"/>
              <a:t> </a:t>
            </a:r>
            <a:r>
              <a:rPr lang="en-US" dirty="0" err="1"/>
              <a:t>komunikasi</a:t>
            </a:r>
            <a:r>
              <a:rPr lang="en-US" dirty="0"/>
              <a:t> yang </a:t>
            </a:r>
            <a:r>
              <a:rPr lang="en-US" dirty="0" err="1"/>
              <a:t>baik</a:t>
            </a:r>
            <a:r>
              <a:rPr lang="en-US" dirty="0"/>
              <a:t> </a:t>
            </a:r>
            <a:r>
              <a:rPr lang="en-US" dirty="0" err="1"/>
              <a:t>antar</a:t>
            </a:r>
            <a:r>
              <a:rPr lang="en-US" dirty="0"/>
              <a:t> negara-negara yang </a:t>
            </a:r>
            <a:r>
              <a:rPr lang="en-US" dirty="0" err="1"/>
              <a:t>ada</a:t>
            </a:r>
            <a:r>
              <a:rPr lang="en-US" dirty="0"/>
              <a:t> di </a:t>
            </a:r>
            <a:r>
              <a:rPr lang="en-US" dirty="0" err="1"/>
              <a:t>Asean</a:t>
            </a:r>
            <a:r>
              <a:rPr lang="en-US" dirty="0"/>
              <a:t>, </a:t>
            </a:r>
            <a:r>
              <a:rPr lang="en-US" dirty="0" err="1"/>
              <a:t>komitmen</a:t>
            </a:r>
            <a:r>
              <a:rPr lang="en-US" dirty="0"/>
              <a:t> </a:t>
            </a:r>
            <a:r>
              <a:rPr lang="en-US" dirty="0" err="1"/>
              <a:t>mengembangkan</a:t>
            </a:r>
            <a:r>
              <a:rPr lang="en-US" dirty="0"/>
              <a:t> </a:t>
            </a:r>
            <a:r>
              <a:rPr lang="en-US" dirty="0" err="1"/>
              <a:t>sumber</a:t>
            </a:r>
            <a:r>
              <a:rPr lang="en-US" dirty="0"/>
              <a:t> </a:t>
            </a:r>
            <a:r>
              <a:rPr lang="en-US" dirty="0" err="1"/>
              <a:t>daya</a:t>
            </a:r>
            <a:r>
              <a:rPr lang="en-US" dirty="0"/>
              <a:t> yang </a:t>
            </a:r>
            <a:r>
              <a:rPr lang="en-US" dirty="0" err="1"/>
              <a:t>bersertifikat</a:t>
            </a:r>
            <a:r>
              <a:rPr lang="en-US" dirty="0"/>
              <a:t> </a:t>
            </a:r>
            <a:r>
              <a:rPr lang="en-US" dirty="0" err="1"/>
              <a:t>serta</a:t>
            </a:r>
            <a:r>
              <a:rPr lang="en-US" dirty="0"/>
              <a:t> </a:t>
            </a:r>
            <a:r>
              <a:rPr lang="en-US" dirty="0" err="1"/>
              <a:t>kepedulian</a:t>
            </a:r>
            <a:r>
              <a:rPr lang="en-US" dirty="0"/>
              <a:t> </a:t>
            </a:r>
            <a:r>
              <a:rPr lang="en-US" dirty="0" err="1"/>
              <a:t>terhadap</a:t>
            </a:r>
            <a:r>
              <a:rPr lang="en-US" dirty="0"/>
              <a:t> </a:t>
            </a:r>
            <a:r>
              <a:rPr lang="en-US" i="1" dirty="0"/>
              <a:t>cyber security</a:t>
            </a:r>
            <a:endParaRPr lang="en-US" dirty="0"/>
          </a:p>
        </p:txBody>
      </p:sp>
      <p:sp>
        <p:nvSpPr>
          <p:cNvPr id="4" name="Slide Number Placeholder 3"/>
          <p:cNvSpPr>
            <a:spLocks noGrp="1"/>
          </p:cNvSpPr>
          <p:nvPr>
            <p:ph type="sldNum" sz="quarter" idx="5"/>
          </p:nvPr>
        </p:nvSpPr>
        <p:spPr/>
        <p:txBody>
          <a:bodyPr/>
          <a:lstStyle/>
          <a:p>
            <a:fld id="{C3C4C0C1-83BD-4691-AA5D-D56125C20B8E}" type="slidenum">
              <a:rPr lang="id-ID" smtClean="0"/>
              <a:t>21</a:t>
            </a:fld>
            <a:endParaRPr lang="id-ID"/>
          </a:p>
        </p:txBody>
      </p:sp>
    </p:spTree>
    <p:extLst>
      <p:ext uri="{BB962C8B-B14F-4D97-AF65-F5344CB8AC3E}">
        <p14:creationId xmlns:p14="http://schemas.microsoft.com/office/powerpoint/2010/main" val="1327445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Dari </a:t>
            </a:r>
            <a:r>
              <a:rPr lang="en-US" dirty="0" err="1"/>
              <a:t>sumber-sumber</a:t>
            </a:r>
            <a:r>
              <a:rPr lang="en-US" dirty="0"/>
              <a:t> yang kami </a:t>
            </a:r>
            <a:r>
              <a:rPr lang="en-US" dirty="0" err="1"/>
              <a:t>gunakan</a:t>
            </a:r>
            <a:r>
              <a:rPr lang="en-US" dirty="0"/>
              <a:t>, </a:t>
            </a:r>
            <a:r>
              <a:rPr lang="en-US" dirty="0" err="1"/>
              <a:t>resiko</a:t>
            </a:r>
            <a:r>
              <a:rPr lang="en-US" dirty="0"/>
              <a:t> cyber security pada </a:t>
            </a:r>
            <a:r>
              <a:rPr lang="en-US" dirty="0" err="1"/>
              <a:t>bisnis</a:t>
            </a:r>
            <a:r>
              <a:rPr lang="en-US" dirty="0"/>
              <a:t> </a:t>
            </a:r>
            <a:r>
              <a:rPr lang="en-US" dirty="0" err="1"/>
              <a:t>mencakup</a:t>
            </a:r>
            <a:r>
              <a:rPr lang="en-US" dirty="0"/>
              <a:t> 3 </a:t>
            </a:r>
            <a:r>
              <a:rPr lang="en-US" dirty="0" err="1"/>
              <a:t>hal</a:t>
            </a:r>
            <a:r>
              <a:rPr lang="en-US" dirty="0"/>
              <a:t> </a:t>
            </a:r>
            <a:r>
              <a:rPr lang="en-US" dirty="0" err="1"/>
              <a:t>seperti</a:t>
            </a:r>
            <a:r>
              <a:rPr lang="en-US" dirty="0"/>
              <a:t> di </a:t>
            </a:r>
            <a:r>
              <a:rPr lang="en-US" dirty="0" err="1"/>
              <a:t>bawah</a:t>
            </a:r>
            <a:r>
              <a:rPr lang="en-US" dirty="0"/>
              <a:t> </a:t>
            </a:r>
            <a:r>
              <a:rPr lang="en-US" dirty="0" err="1"/>
              <a:t>ini</a:t>
            </a:r>
            <a:r>
              <a:rPr lang="en-US" dirty="0"/>
              <a:t>.</a:t>
            </a:r>
          </a:p>
          <a:p>
            <a:r>
              <a:rPr lang="en-US" b="1" dirty="0" err="1"/>
              <a:t>Resiko</a:t>
            </a:r>
            <a:r>
              <a:rPr lang="en-US" b="1" dirty="0"/>
              <a:t> </a:t>
            </a:r>
            <a:r>
              <a:rPr lang="en-US" b="1" dirty="0" err="1"/>
              <a:t>operasional</a:t>
            </a:r>
            <a:br>
              <a:rPr lang="en-US" dirty="0"/>
            </a:br>
            <a:r>
              <a:rPr lang="en-US" dirty="0" err="1"/>
              <a:t>Eksploitasi</a:t>
            </a:r>
            <a:r>
              <a:rPr lang="en-US" dirty="0"/>
              <a:t> </a:t>
            </a:r>
            <a:r>
              <a:rPr lang="en-US" dirty="0" err="1"/>
              <a:t>seperti</a:t>
            </a:r>
            <a:r>
              <a:rPr lang="en-US" dirty="0"/>
              <a:t> </a:t>
            </a:r>
            <a:r>
              <a:rPr lang="en-US" dirty="0" err="1"/>
              <a:t>ransomware,denial</a:t>
            </a:r>
            <a:r>
              <a:rPr lang="en-US" dirty="0"/>
              <a:t>-of-service (DDoS), </a:t>
            </a:r>
            <a:r>
              <a:rPr lang="en-US" dirty="0" err="1"/>
              <a:t>pencurian</a:t>
            </a:r>
            <a:r>
              <a:rPr lang="en-US" dirty="0"/>
              <a:t> data, </a:t>
            </a:r>
            <a:r>
              <a:rPr lang="en-US" dirty="0" err="1"/>
              <a:t>pembajakan</a:t>
            </a:r>
            <a:r>
              <a:rPr lang="en-US" dirty="0"/>
              <a:t> situs, </a:t>
            </a:r>
            <a:r>
              <a:rPr lang="en-US" dirty="0" err="1"/>
              <a:t>serta</a:t>
            </a:r>
            <a:r>
              <a:rPr lang="en-US" dirty="0"/>
              <a:t> </a:t>
            </a:r>
            <a:r>
              <a:rPr lang="en-US" dirty="0" err="1"/>
              <a:t>pencurian</a:t>
            </a:r>
            <a:r>
              <a:rPr lang="en-US" dirty="0"/>
              <a:t> </a:t>
            </a:r>
            <a:r>
              <a:rPr lang="en-US" dirty="0" err="1"/>
              <a:t>sumber</a:t>
            </a:r>
            <a:r>
              <a:rPr lang="en-US" dirty="0"/>
              <a:t> </a:t>
            </a:r>
            <a:r>
              <a:rPr lang="en-US" dirty="0" err="1"/>
              <a:t>daya</a:t>
            </a:r>
            <a:r>
              <a:rPr lang="en-US" dirty="0"/>
              <a:t> </a:t>
            </a:r>
            <a:r>
              <a:rPr lang="en-US" dirty="0" err="1"/>
              <a:t>dapat</a:t>
            </a:r>
            <a:r>
              <a:rPr lang="en-US" dirty="0"/>
              <a:t> </a:t>
            </a:r>
            <a:r>
              <a:rPr lang="en-US" dirty="0" err="1"/>
              <a:t>secara</a:t>
            </a:r>
            <a:r>
              <a:rPr lang="en-US" dirty="0"/>
              <a:t> </a:t>
            </a:r>
            <a:r>
              <a:rPr lang="en-US" dirty="0" err="1"/>
              <a:t>serius</a:t>
            </a:r>
            <a:r>
              <a:rPr lang="en-US" dirty="0"/>
              <a:t> </a:t>
            </a:r>
            <a:r>
              <a:rPr lang="en-US" dirty="0" err="1"/>
              <a:t>mengganggu</a:t>
            </a:r>
            <a:r>
              <a:rPr lang="en-US" dirty="0"/>
              <a:t> </a:t>
            </a:r>
            <a:r>
              <a:rPr lang="en-US" dirty="0" err="1"/>
              <a:t>operasi</a:t>
            </a:r>
            <a:r>
              <a:rPr lang="en-US" dirty="0"/>
              <a:t> </a:t>
            </a:r>
            <a:r>
              <a:rPr lang="en-US" dirty="0" err="1"/>
              <a:t>bisnis</a:t>
            </a:r>
            <a:r>
              <a:rPr lang="en-US" dirty="0"/>
              <a:t>. </a:t>
            </a:r>
            <a:r>
              <a:rPr lang="en-US" dirty="0" err="1"/>
              <a:t>Beberapa</a:t>
            </a:r>
            <a:r>
              <a:rPr lang="en-US" dirty="0"/>
              <a:t> </a:t>
            </a:r>
            <a:r>
              <a:rPr lang="en-US" dirty="0" err="1"/>
              <a:t>gangguan</a:t>
            </a:r>
            <a:r>
              <a:rPr lang="en-US" dirty="0"/>
              <a:t> </a:t>
            </a:r>
            <a:r>
              <a:rPr lang="en-US" dirty="0" err="1"/>
              <a:t>mungkin</a:t>
            </a:r>
            <a:r>
              <a:rPr lang="en-US" dirty="0"/>
              <a:t> </a:t>
            </a:r>
            <a:r>
              <a:rPr lang="en-US" dirty="0" err="1"/>
              <a:t>memang</a:t>
            </a:r>
            <a:r>
              <a:rPr lang="en-US" dirty="0"/>
              <a:t> </a:t>
            </a:r>
            <a:r>
              <a:rPr lang="en-US" dirty="0" err="1"/>
              <a:t>hanya</a:t>
            </a:r>
            <a:r>
              <a:rPr lang="en-US" dirty="0"/>
              <a:t> </a:t>
            </a:r>
            <a:r>
              <a:rPr lang="en-US" dirty="0" err="1"/>
              <a:t>akan</a:t>
            </a:r>
            <a:r>
              <a:rPr lang="en-US" dirty="0"/>
              <a:t> </a:t>
            </a:r>
            <a:r>
              <a:rPr lang="en-US" dirty="0" err="1"/>
              <a:t>mengganggu</a:t>
            </a:r>
            <a:r>
              <a:rPr lang="en-US" dirty="0"/>
              <a:t> </a:t>
            </a:r>
            <a:r>
              <a:rPr lang="en-US" dirty="0" err="1"/>
              <a:t>operasi</a:t>
            </a:r>
            <a:r>
              <a:rPr lang="en-US" dirty="0"/>
              <a:t> </a:t>
            </a:r>
            <a:r>
              <a:rPr lang="en-US" dirty="0" err="1"/>
              <a:t>bisnis</a:t>
            </a:r>
            <a:r>
              <a:rPr lang="en-US" dirty="0"/>
              <a:t> </a:t>
            </a:r>
            <a:r>
              <a:rPr lang="en-US" dirty="0" err="1"/>
              <a:t>secara</a:t>
            </a:r>
            <a:r>
              <a:rPr lang="en-US" dirty="0"/>
              <a:t> </a:t>
            </a:r>
            <a:r>
              <a:rPr lang="en-US" dirty="0" err="1"/>
              <a:t>internat</a:t>
            </a:r>
            <a:r>
              <a:rPr lang="en-US" dirty="0"/>
              <a:t>, </a:t>
            </a:r>
            <a:r>
              <a:rPr lang="en-US" dirty="0" err="1"/>
              <a:t>tetapi</a:t>
            </a:r>
            <a:r>
              <a:rPr lang="en-US" dirty="0"/>
              <a:t> </a:t>
            </a:r>
            <a:r>
              <a:rPr lang="en-US" dirty="0" err="1"/>
              <a:t>berbeda</a:t>
            </a:r>
            <a:r>
              <a:rPr lang="en-US" dirty="0"/>
              <a:t> </a:t>
            </a:r>
            <a:r>
              <a:rPr lang="en-US" dirty="0" err="1"/>
              <a:t>jika</a:t>
            </a:r>
            <a:r>
              <a:rPr lang="en-US" dirty="0"/>
              <a:t> yang </a:t>
            </a:r>
            <a:r>
              <a:rPr lang="en-US" dirty="0" err="1"/>
              <a:t>diserang</a:t>
            </a:r>
            <a:r>
              <a:rPr lang="en-US" dirty="0"/>
              <a:t> </a:t>
            </a:r>
            <a:r>
              <a:rPr lang="en-US" dirty="0" err="1"/>
              <a:t>adalah</a:t>
            </a:r>
            <a:r>
              <a:rPr lang="en-US" dirty="0"/>
              <a:t> DDoS </a:t>
            </a:r>
            <a:r>
              <a:rPr lang="en-US" dirty="0" err="1"/>
              <a:t>atau</a:t>
            </a:r>
            <a:r>
              <a:rPr lang="en-US" dirty="0"/>
              <a:t> </a:t>
            </a:r>
            <a:r>
              <a:rPr lang="en-US" dirty="0" err="1"/>
              <a:t>pembajakan</a:t>
            </a:r>
            <a:r>
              <a:rPr lang="en-US" dirty="0"/>
              <a:t> situs yang </a:t>
            </a:r>
            <a:r>
              <a:rPr lang="en-US" dirty="0" err="1"/>
              <a:t>dapat</a:t>
            </a:r>
            <a:r>
              <a:rPr lang="en-US" dirty="0"/>
              <a:t> </a:t>
            </a:r>
            <a:r>
              <a:rPr lang="en-US" dirty="0" err="1"/>
              <a:t>menyebabkan</a:t>
            </a:r>
            <a:r>
              <a:rPr lang="en-US" dirty="0"/>
              <a:t> </a:t>
            </a:r>
            <a:r>
              <a:rPr lang="en-US" dirty="0" err="1"/>
              <a:t>krisis</a:t>
            </a:r>
            <a:r>
              <a:rPr lang="en-US" dirty="0"/>
              <a:t> di </a:t>
            </a:r>
            <a:r>
              <a:rPr lang="en-US" dirty="0" err="1"/>
              <a:t>mata</a:t>
            </a:r>
            <a:r>
              <a:rPr lang="en-US" dirty="0"/>
              <a:t> </a:t>
            </a:r>
            <a:r>
              <a:rPr lang="en-US" dirty="0" err="1"/>
              <a:t>publik</a:t>
            </a:r>
            <a:r>
              <a:rPr lang="en-US" dirty="0"/>
              <a:t>.</a:t>
            </a:r>
          </a:p>
          <a:p>
            <a:r>
              <a:rPr lang="en-US" b="1" dirty="0" err="1"/>
              <a:t>Resiko</a:t>
            </a:r>
            <a:r>
              <a:rPr lang="en-US" b="1" dirty="0"/>
              <a:t> </a:t>
            </a:r>
            <a:r>
              <a:rPr lang="en-US" b="1" dirty="0" err="1"/>
              <a:t>reputasi</a:t>
            </a:r>
            <a:r>
              <a:rPr lang="en-US" dirty="0"/>
              <a:t> </a:t>
            </a:r>
            <a:br>
              <a:rPr lang="en-US" dirty="0"/>
            </a:br>
            <a:r>
              <a:rPr lang="en-US" dirty="0" err="1"/>
              <a:t>Baik</a:t>
            </a:r>
            <a:r>
              <a:rPr lang="en-US" dirty="0"/>
              <a:t> </a:t>
            </a:r>
            <a:r>
              <a:rPr lang="en-US" dirty="0" err="1"/>
              <a:t>pelanggan</a:t>
            </a:r>
            <a:r>
              <a:rPr lang="en-US" dirty="0"/>
              <a:t>, investor, </a:t>
            </a:r>
            <a:r>
              <a:rPr lang="en-US" dirty="0" err="1"/>
              <a:t>atau</a:t>
            </a:r>
            <a:r>
              <a:rPr lang="en-US" dirty="0"/>
              <a:t> </a:t>
            </a:r>
            <a:r>
              <a:rPr lang="en-US" dirty="0" err="1"/>
              <a:t>mitra</a:t>
            </a:r>
            <a:r>
              <a:rPr lang="en-US" dirty="0"/>
              <a:t> </a:t>
            </a:r>
            <a:r>
              <a:rPr lang="en-US" dirty="0" err="1"/>
              <a:t>tentunya</a:t>
            </a:r>
            <a:r>
              <a:rPr lang="en-US" dirty="0"/>
              <a:t> </a:t>
            </a:r>
            <a:r>
              <a:rPr lang="en-US" dirty="0" err="1"/>
              <a:t>akan</a:t>
            </a:r>
            <a:r>
              <a:rPr lang="en-US" dirty="0"/>
              <a:t> </a:t>
            </a:r>
            <a:r>
              <a:rPr lang="en-US" dirty="0" err="1"/>
              <a:t>menghindari</a:t>
            </a:r>
            <a:r>
              <a:rPr lang="en-US" dirty="0"/>
              <a:t> </a:t>
            </a:r>
            <a:r>
              <a:rPr lang="en-US" dirty="0" err="1"/>
              <a:t>melakukan</a:t>
            </a:r>
            <a:r>
              <a:rPr lang="en-US" dirty="0"/>
              <a:t> </a:t>
            </a:r>
            <a:r>
              <a:rPr lang="en-US" dirty="0" err="1"/>
              <a:t>bisnis</a:t>
            </a:r>
            <a:r>
              <a:rPr lang="en-US" dirty="0"/>
              <a:t> </a:t>
            </a:r>
            <a:r>
              <a:rPr lang="en-US" dirty="0" err="1"/>
              <a:t>dengan</a:t>
            </a:r>
            <a:r>
              <a:rPr lang="en-US" dirty="0"/>
              <a:t> </a:t>
            </a:r>
            <a:r>
              <a:rPr lang="en-US" dirty="0" err="1"/>
              <a:t>perusahaan-perusahaan</a:t>
            </a:r>
            <a:r>
              <a:rPr lang="en-US" dirty="0"/>
              <a:t> yang </a:t>
            </a:r>
            <a:r>
              <a:rPr lang="en-US" dirty="0" err="1"/>
              <a:t>memiliki</a:t>
            </a:r>
            <a:r>
              <a:rPr lang="en-US" dirty="0"/>
              <a:t> </a:t>
            </a:r>
            <a:r>
              <a:rPr lang="en-US" dirty="0" err="1"/>
              <a:t>reputasi</a:t>
            </a:r>
            <a:r>
              <a:rPr lang="en-US" dirty="0"/>
              <a:t> </a:t>
            </a:r>
            <a:r>
              <a:rPr lang="en-US" dirty="0" err="1"/>
              <a:t>buruk</a:t>
            </a:r>
            <a:r>
              <a:rPr lang="en-US" dirty="0"/>
              <a:t> dan </a:t>
            </a:r>
            <a:r>
              <a:rPr lang="en-US" dirty="0" err="1"/>
              <a:t>berkemungkinan</a:t>
            </a:r>
            <a:r>
              <a:rPr lang="en-US" dirty="0"/>
              <a:t> </a:t>
            </a:r>
            <a:r>
              <a:rPr lang="en-US" dirty="0" err="1"/>
              <a:t>membuat</a:t>
            </a:r>
            <a:r>
              <a:rPr lang="en-US" dirty="0"/>
              <a:t> </a:t>
            </a:r>
            <a:r>
              <a:rPr lang="en-US" dirty="0" err="1"/>
              <a:t>mereka</a:t>
            </a:r>
            <a:r>
              <a:rPr lang="en-US" dirty="0"/>
              <a:t> </a:t>
            </a:r>
            <a:r>
              <a:rPr lang="en-US" dirty="0" err="1"/>
              <a:t>celaka</a:t>
            </a:r>
            <a:r>
              <a:rPr lang="en-US" dirty="0"/>
              <a:t>.</a:t>
            </a:r>
          </a:p>
          <a:p>
            <a:r>
              <a:rPr lang="en-US" b="1" dirty="0" err="1"/>
              <a:t>Resiko</a:t>
            </a:r>
            <a:r>
              <a:rPr lang="en-US" b="1" dirty="0"/>
              <a:t> </a:t>
            </a:r>
            <a:r>
              <a:rPr lang="en-US" b="1" dirty="0" err="1"/>
              <a:t>investasi</a:t>
            </a:r>
            <a:br>
              <a:rPr lang="en-US" dirty="0"/>
            </a:br>
            <a:r>
              <a:rPr lang="en-US" dirty="0" err="1"/>
              <a:t>Melakukan</a:t>
            </a:r>
            <a:r>
              <a:rPr lang="en-US" dirty="0"/>
              <a:t> </a:t>
            </a:r>
            <a:r>
              <a:rPr lang="en-US" dirty="0" err="1"/>
              <a:t>investasi</a:t>
            </a:r>
            <a:r>
              <a:rPr lang="en-US" dirty="0"/>
              <a:t> pada </a:t>
            </a:r>
            <a:r>
              <a:rPr lang="en-US" dirty="0" err="1"/>
              <a:t>sisi</a:t>
            </a:r>
            <a:r>
              <a:rPr lang="en-US" dirty="0"/>
              <a:t> </a:t>
            </a:r>
            <a:r>
              <a:rPr lang="en-US" i="1" dirty="0"/>
              <a:t>cyber security</a:t>
            </a:r>
            <a:r>
              <a:rPr lang="en-US" dirty="0"/>
              <a:t> </a:t>
            </a:r>
            <a:r>
              <a:rPr lang="en-US" dirty="0" err="1"/>
              <a:t>adalah</a:t>
            </a:r>
            <a:r>
              <a:rPr lang="en-US" dirty="0"/>
              <a:t> </a:t>
            </a:r>
            <a:r>
              <a:rPr lang="en-US" dirty="0" err="1"/>
              <a:t>hal</a:t>
            </a:r>
            <a:r>
              <a:rPr lang="en-US" dirty="0"/>
              <a:t> yang </a:t>
            </a:r>
            <a:r>
              <a:rPr lang="en-US" dirty="0" err="1"/>
              <a:t>sangat</a:t>
            </a:r>
            <a:r>
              <a:rPr lang="en-US" dirty="0"/>
              <a:t> </a:t>
            </a:r>
            <a:r>
              <a:rPr lang="en-US" dirty="0" err="1"/>
              <a:t>baik</a:t>
            </a:r>
            <a:r>
              <a:rPr lang="en-US" dirty="0"/>
              <a:t>, </a:t>
            </a:r>
            <a:r>
              <a:rPr lang="en-US" dirty="0" err="1"/>
              <a:t>tetapi</a:t>
            </a:r>
            <a:r>
              <a:rPr lang="en-US" dirty="0"/>
              <a:t> </a:t>
            </a:r>
            <a:r>
              <a:rPr lang="en-US" dirty="0" err="1"/>
              <a:t>investasi</a:t>
            </a:r>
            <a:r>
              <a:rPr lang="en-US" dirty="0"/>
              <a:t> yang </a:t>
            </a:r>
            <a:r>
              <a:rPr lang="en-US" dirty="0" err="1"/>
              <a:t>berlebihan</a:t>
            </a:r>
            <a:r>
              <a:rPr lang="en-US" dirty="0"/>
              <a:t> pada </a:t>
            </a:r>
            <a:r>
              <a:rPr lang="en-US" dirty="0" err="1"/>
              <a:t>infrastruktur</a:t>
            </a:r>
            <a:r>
              <a:rPr lang="en-US" dirty="0"/>
              <a:t> </a:t>
            </a:r>
            <a:r>
              <a:rPr lang="en-US" i="1" dirty="0"/>
              <a:t>cyber security</a:t>
            </a:r>
            <a:r>
              <a:rPr lang="en-US" dirty="0"/>
              <a:t> yang </a:t>
            </a:r>
            <a:r>
              <a:rPr lang="en-US" dirty="0" err="1"/>
              <a:t>tidak</a:t>
            </a:r>
            <a:r>
              <a:rPr lang="en-US" dirty="0"/>
              <a:t> </a:t>
            </a:r>
            <a:r>
              <a:rPr lang="en-US" dirty="0" err="1"/>
              <a:t>berfungsi</a:t>
            </a:r>
            <a:r>
              <a:rPr lang="en-US" dirty="0"/>
              <a:t> </a:t>
            </a:r>
            <a:r>
              <a:rPr lang="en-US" dirty="0" err="1"/>
              <a:t>adalah</a:t>
            </a:r>
            <a:r>
              <a:rPr lang="en-US" dirty="0"/>
              <a:t> </a:t>
            </a:r>
            <a:r>
              <a:rPr lang="en-US" dirty="0" err="1"/>
              <a:t>sebuah</a:t>
            </a:r>
            <a:r>
              <a:rPr lang="en-US" dirty="0"/>
              <a:t> </a:t>
            </a:r>
            <a:r>
              <a:rPr lang="en-US" dirty="0" err="1"/>
              <a:t>kesalahan</a:t>
            </a:r>
            <a:r>
              <a:rPr lang="en-US" dirty="0"/>
              <a:t> </a:t>
            </a:r>
            <a:r>
              <a:rPr lang="en-US" dirty="0" err="1"/>
              <a:t>besar</a:t>
            </a:r>
            <a:r>
              <a:rPr lang="en-US" dirty="0"/>
              <a:t>. </a:t>
            </a:r>
            <a:r>
              <a:rPr lang="en-US" dirty="0" err="1"/>
              <a:t>Ingat</a:t>
            </a:r>
            <a:r>
              <a:rPr lang="en-US" dirty="0"/>
              <a:t>, </a:t>
            </a:r>
            <a:r>
              <a:rPr lang="en-US" dirty="0" err="1"/>
              <a:t>setiap</a:t>
            </a:r>
            <a:r>
              <a:rPr lang="en-US" dirty="0"/>
              <a:t> dana yang </a:t>
            </a:r>
            <a:r>
              <a:rPr lang="en-US" dirty="0" err="1"/>
              <a:t>dikeluarkan</a:t>
            </a:r>
            <a:r>
              <a:rPr lang="en-US" dirty="0"/>
              <a:t> </a:t>
            </a:r>
            <a:r>
              <a:rPr lang="en-US" dirty="0" err="1"/>
              <a:t>haruslah</a:t>
            </a:r>
            <a:r>
              <a:rPr lang="en-US" dirty="0"/>
              <a:t> </a:t>
            </a:r>
            <a:r>
              <a:rPr lang="en-US" dirty="0" err="1"/>
              <a:t>digunakan</a:t>
            </a:r>
            <a:r>
              <a:rPr lang="en-US" dirty="0"/>
              <a:t> </a:t>
            </a:r>
            <a:r>
              <a:rPr lang="en-US" dirty="0" err="1"/>
              <a:t>untuk</a:t>
            </a:r>
            <a:r>
              <a:rPr lang="en-US" dirty="0"/>
              <a:t> </a:t>
            </a:r>
            <a:r>
              <a:rPr lang="en-US" dirty="0" err="1"/>
              <a:t>efesiensi</a:t>
            </a:r>
            <a:r>
              <a:rPr lang="en-US" dirty="0"/>
              <a:t> </a:t>
            </a:r>
            <a:r>
              <a:rPr lang="en-US" dirty="0" err="1"/>
              <a:t>bisnis</a:t>
            </a:r>
            <a:r>
              <a:rPr lang="en-US" dirty="0"/>
              <a:t> dan </a:t>
            </a:r>
            <a:r>
              <a:rPr lang="en-US" dirty="0" err="1"/>
              <a:t>meningkatkan</a:t>
            </a:r>
            <a:r>
              <a:rPr lang="en-US" dirty="0"/>
              <a:t> </a:t>
            </a:r>
            <a:r>
              <a:rPr lang="en-US" dirty="0" err="1"/>
              <a:t>produktifitasnya</a:t>
            </a:r>
            <a:r>
              <a:rPr lang="en-US" dirty="0"/>
              <a:t>.</a:t>
            </a:r>
          </a:p>
          <a:p>
            <a:endParaRPr lang="en-US" dirty="0"/>
          </a:p>
          <a:p>
            <a:r>
              <a:rPr lang="en-US" sz="1200" b="0" i="0" kern="1200" dirty="0" err="1">
                <a:solidFill>
                  <a:schemeClr val="tx1"/>
                </a:solidFill>
                <a:effectLst/>
                <a:latin typeface="+mn-lt"/>
                <a:ea typeface="+mn-ea"/>
                <a:cs typeface="+mn-cs"/>
              </a:rPr>
              <a:t>Selain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membawa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dampak</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baik</a:t>
            </a:r>
            <a:r>
              <a:rPr lang="en-US" sz="1200" b="0" i="0" kern="1200" dirty="0">
                <a:solidFill>
                  <a:schemeClr val="tx1"/>
                </a:solidFill>
                <a:effectLst/>
                <a:latin typeface="+mn-lt"/>
                <a:ea typeface="+mn-ea"/>
                <a:cs typeface="+mn-cs"/>
              </a:rPr>
              <a:t>, cyber security juga </a:t>
            </a:r>
            <a:r>
              <a:rPr lang="en-US" sz="1200" b="0" i="0" kern="1200" dirty="0" err="1">
                <a:solidFill>
                  <a:schemeClr val="tx1"/>
                </a:solidFill>
                <a:effectLst/>
                <a:latin typeface="+mn-lt"/>
                <a:ea typeface="+mn-ea"/>
                <a:cs typeface="+mn-cs"/>
              </a:rPr>
              <a:t>beresiko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menimbulkan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kontra</a:t>
            </a:r>
            <a:r>
              <a:rPr lang="en-US" sz="1200" b="0" i="0" kern="1200" dirty="0">
                <a:solidFill>
                  <a:schemeClr val="tx1"/>
                </a:solidFill>
                <a:effectLst/>
                <a:latin typeface="+mn-lt"/>
                <a:ea typeface="+mn-ea"/>
                <a:cs typeface="+mn-cs"/>
              </a:rPr>
              <a:t> pada </a:t>
            </a:r>
            <a:r>
              <a:rPr lang="en-US" sz="1200" b="0" i="0" kern="1200" dirty="0" err="1">
                <a:solidFill>
                  <a:schemeClr val="tx1"/>
                </a:solidFill>
                <a:effectLst/>
                <a:latin typeface="+mn-lt"/>
                <a:ea typeface="+mn-ea"/>
                <a:cs typeface="+mn-cs"/>
              </a:rPr>
              <a:t>duni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bisnis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adanya</a:t>
            </a:r>
            <a:r>
              <a:rPr lang="en-US" sz="1200" b="0" i="0" kern="1200" dirty="0">
                <a:solidFill>
                  <a:schemeClr val="tx1"/>
                </a:solidFill>
                <a:effectLst/>
                <a:latin typeface="+mn-lt"/>
                <a:ea typeface="+mn-ea"/>
                <a:cs typeface="+mn-cs"/>
              </a:rPr>
              <a:t> cyber security yang </a:t>
            </a:r>
            <a:r>
              <a:rPr lang="en-US" sz="1200" b="0" i="0" kern="1200" dirty="0" err="1">
                <a:solidFill>
                  <a:schemeClr val="tx1"/>
                </a:solidFill>
                <a:effectLst/>
                <a:latin typeface="+mn-lt"/>
                <a:ea typeface="+mn-ea"/>
                <a:cs typeface="+mn-cs"/>
              </a:rPr>
              <a:t>dianggap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menjadi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tameng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utama</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harus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digunakan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menjaga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keamanan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data-data </a:t>
            </a:r>
            <a:r>
              <a:rPr lang="en-US" sz="1200" b="0" i="0" kern="1200" dirty="0" err="1">
                <a:solidFill>
                  <a:schemeClr val="tx1"/>
                </a:solidFill>
                <a:effectLst/>
                <a:latin typeface="+mn-lt"/>
                <a:ea typeface="+mn-ea"/>
                <a:cs typeface="+mn-cs"/>
              </a:rPr>
              <a:t>kita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tentu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memunculkan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resiko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terutama</a:t>
            </a:r>
            <a:r>
              <a:rPr lang="en-US" sz="1200" b="0" i="0" kern="1200" dirty="0">
                <a:solidFill>
                  <a:schemeClr val="tx1"/>
                </a:solidFill>
                <a:effectLst/>
                <a:latin typeface="+mn-lt"/>
                <a:ea typeface="+mn-ea"/>
                <a:cs typeface="+mn-cs"/>
              </a:rPr>
              <a:t> pada </a:t>
            </a:r>
            <a:r>
              <a:rPr lang="en-US" sz="1200" b="0" i="0" kern="1200" dirty="0" err="1">
                <a:solidFill>
                  <a:schemeClr val="tx1"/>
                </a:solidFill>
                <a:effectLst/>
                <a:latin typeface="+mn-lt"/>
                <a:ea typeface="+mn-ea"/>
                <a:cs typeface="+mn-cs"/>
              </a:rPr>
              <a:t>bisnis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Sudah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kita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ketahui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bahwa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dampak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adanya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revolusi</a:t>
            </a:r>
            <a:r>
              <a:rPr lang="en-US" sz="1200" b="0" i="0" kern="1200" dirty="0">
                <a:solidFill>
                  <a:schemeClr val="tx1"/>
                </a:solidFill>
                <a:effectLst/>
                <a:latin typeface="+mn-lt"/>
                <a:ea typeface="+mn-ea"/>
                <a:cs typeface="+mn-cs"/>
              </a:rPr>
              <a:t> 4.0 </a:t>
            </a:r>
            <a:r>
              <a:rPr lang="en-US" sz="1200" b="0" i="0" kern="1200" dirty="0" err="1">
                <a:solidFill>
                  <a:schemeClr val="tx1"/>
                </a:solidFill>
                <a:effectLst/>
                <a:latin typeface="+mn-lt"/>
                <a:ea typeface="+mn-ea"/>
                <a:cs typeface="+mn-cs"/>
              </a:rPr>
              <a:t>adalah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migrasi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konvensional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menjadi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serba</a:t>
            </a:r>
            <a:r>
              <a:rPr lang="en-US" sz="1200" b="0" i="0" kern="1200" dirty="0">
                <a:solidFill>
                  <a:schemeClr val="tx1"/>
                </a:solidFill>
                <a:effectLst/>
                <a:latin typeface="+mn-lt"/>
                <a:ea typeface="+mn-ea"/>
                <a:cs typeface="+mn-cs"/>
              </a:rPr>
              <a:t> digital. </a:t>
            </a:r>
            <a:r>
              <a:rPr lang="en-US" sz="1200" b="0" i="0" kern="1200" dirty="0" err="1">
                <a:solidFill>
                  <a:schemeClr val="tx1"/>
                </a:solidFill>
                <a:effectLst/>
                <a:latin typeface="+mn-lt"/>
                <a:ea typeface="+mn-ea"/>
                <a:cs typeface="+mn-cs"/>
              </a:rPr>
              <a:t>Namun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perubahan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 juga </a:t>
            </a:r>
            <a:r>
              <a:rPr lang="en-US" sz="1200" b="0" i="0" kern="1200" dirty="0" err="1">
                <a:solidFill>
                  <a:schemeClr val="tx1"/>
                </a:solidFill>
                <a:effectLst/>
                <a:latin typeface="+mn-lt"/>
                <a:ea typeface="+mn-ea"/>
                <a:cs typeface="+mn-cs"/>
              </a:rPr>
              <a:t>haruslah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dibarengi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keamanan</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matang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sehingga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penyalahgunaan</a:t>
            </a:r>
            <a:r>
              <a:rPr lang="en-US" sz="1200" b="0" i="0" kern="1200" dirty="0">
                <a:solidFill>
                  <a:schemeClr val="tx1"/>
                </a:solidFill>
                <a:effectLst/>
                <a:latin typeface="+mn-lt"/>
                <a:ea typeface="+mn-ea"/>
                <a:cs typeface="+mn-cs"/>
              </a:rPr>
              <a:t> data, </a:t>
            </a:r>
            <a:r>
              <a:rPr lang="en-US" sz="1200" b="0" i="0" kern="1200" dirty="0" err="1">
                <a:solidFill>
                  <a:schemeClr val="tx1"/>
                </a:solidFill>
                <a:effectLst/>
                <a:latin typeface="+mn-lt"/>
                <a:ea typeface="+mn-ea"/>
                <a:cs typeface="+mn-cs"/>
              </a:rPr>
              <a:t>pencurian</a:t>
            </a:r>
            <a:r>
              <a:rPr lang="en-US" sz="1200" b="0" i="0" kern="1200" dirty="0">
                <a:solidFill>
                  <a:schemeClr val="tx1"/>
                </a:solidFill>
                <a:effectLst/>
                <a:latin typeface="+mn-lt"/>
                <a:ea typeface="+mn-ea"/>
                <a:cs typeface="+mn-cs"/>
              </a:rPr>
              <a:t> data, </a:t>
            </a:r>
            <a:r>
              <a:rPr lang="en-US" sz="1200" b="0" i="0" kern="1200" dirty="0" err="1">
                <a:solidFill>
                  <a:schemeClr val="tx1"/>
                </a:solidFill>
                <a:effectLst/>
                <a:latin typeface="+mn-lt"/>
                <a:ea typeface="+mn-ea"/>
                <a:cs typeface="+mn-cs"/>
              </a:rPr>
              <a:t>phising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berita</a:t>
            </a:r>
            <a:r>
              <a:rPr lang="en-US" sz="1200" b="0" i="0" kern="1200" dirty="0">
                <a:solidFill>
                  <a:schemeClr val="tx1"/>
                </a:solidFill>
                <a:effectLst/>
                <a:latin typeface="+mn-lt"/>
                <a:ea typeface="+mn-ea"/>
                <a:cs typeface="+mn-cs"/>
              </a:rPr>
              <a:t> hoax dan </a:t>
            </a:r>
            <a:r>
              <a:rPr lang="en-US" sz="1200" b="0" i="0" kern="1200" dirty="0" err="1">
                <a:solidFill>
                  <a:schemeClr val="tx1"/>
                </a:solidFill>
                <a:effectLst/>
                <a:latin typeface="+mn-lt"/>
                <a:ea typeface="+mn-ea"/>
                <a:cs typeface="+mn-cs"/>
              </a:rPr>
              <a:t>kejahata-kejahatan</a:t>
            </a:r>
            <a:r>
              <a:rPr lang="en-US" sz="1200" b="0" i="0" kern="1200" dirty="0">
                <a:solidFill>
                  <a:schemeClr val="tx1"/>
                </a:solidFill>
                <a:effectLst/>
                <a:latin typeface="+mn-lt"/>
                <a:ea typeface="+mn-ea"/>
                <a:cs typeface="+mn-cs"/>
              </a:rPr>
              <a:t> digital </a:t>
            </a:r>
            <a:r>
              <a:rPr lang="en-US" sz="1200" b="0" i="0" kern="1200" dirty="0" err="1">
                <a:solidFill>
                  <a:schemeClr val="tx1"/>
                </a:solidFill>
                <a:effectLst/>
                <a:latin typeface="+mn-lt"/>
                <a:ea typeface="+mn-ea"/>
                <a:cs typeface="+mn-cs"/>
              </a:rPr>
              <a:t>lainnya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tidak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meresahkan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pengguna</a:t>
            </a:r>
            <a:r>
              <a:rPr lang="en-US" sz="1200" b="0" i="0" kern="1200" dirty="0">
                <a:solidFill>
                  <a:schemeClr val="tx1"/>
                </a:solidFill>
                <a:effectLst/>
                <a:latin typeface="+mn-lt"/>
                <a:ea typeface="+mn-ea"/>
                <a:cs typeface="+mn-cs"/>
              </a:rPr>
              <a:t>. </a:t>
            </a:r>
          </a:p>
          <a:p>
            <a:r>
              <a:rPr lang="en-US" sz="1200" b="0" i="0" kern="1200" dirty="0" err="1">
                <a:solidFill>
                  <a:schemeClr val="tx1"/>
                </a:solidFill>
                <a:effectLst/>
                <a:latin typeface="+mn-lt"/>
                <a:ea typeface="+mn-ea"/>
                <a:cs typeface="+mn-cs"/>
              </a:rPr>
              <a:t>Menjadi</a:t>
            </a:r>
            <a:r>
              <a:rPr lang="en-US" sz="1200" b="0" i="0" kern="1200" dirty="0">
                <a:solidFill>
                  <a:schemeClr val="tx1"/>
                </a:solidFill>
                <a:effectLst/>
                <a:latin typeface="+mn-lt"/>
                <a:ea typeface="+mn-ea"/>
                <a:cs typeface="+mn-cs"/>
              </a:rPr>
              <a:t> PR </a:t>
            </a:r>
            <a:r>
              <a:rPr lang="en-US" sz="1200" b="0" i="0" kern="1200" dirty="0" err="1">
                <a:solidFill>
                  <a:schemeClr val="tx1"/>
                </a:solidFill>
                <a:effectLst/>
                <a:latin typeface="+mn-lt"/>
                <a:ea typeface="+mn-ea"/>
                <a:cs typeface="+mn-cs"/>
              </a:rPr>
              <a:t>besar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pagi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pemerintah</a:t>
            </a:r>
            <a:r>
              <a:rPr lang="en-US" sz="1200" b="0" i="0" kern="1200" dirty="0">
                <a:solidFill>
                  <a:schemeClr val="tx1"/>
                </a:solidFill>
                <a:effectLst/>
                <a:latin typeface="+mn-lt"/>
                <a:ea typeface="+mn-ea"/>
                <a:cs typeface="+mn-cs"/>
              </a:rPr>
              <a:t> Indonesia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meningkatkan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sumber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profesional</a:t>
            </a:r>
            <a:r>
              <a:rPr lang="en-US" sz="1200" b="0" i="0" kern="1200" dirty="0">
                <a:solidFill>
                  <a:schemeClr val="tx1"/>
                </a:solidFill>
                <a:effectLst/>
                <a:latin typeface="+mn-lt"/>
                <a:ea typeface="+mn-ea"/>
                <a:cs typeface="+mn-cs"/>
              </a:rPr>
              <a:t> yang </a:t>
            </a:r>
            <a:r>
              <a:rPr lang="en-US" sz="1200" b="0" i="0" kern="1200" dirty="0" err="1">
                <a:solidFill>
                  <a:schemeClr val="tx1"/>
                </a:solidFill>
                <a:effectLst/>
                <a:latin typeface="+mn-lt"/>
                <a:ea typeface="+mn-ea"/>
                <a:cs typeface="+mn-cs"/>
              </a:rPr>
              <a:t>mampu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memberikan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keamanan</a:t>
            </a:r>
            <a:r>
              <a:rPr lang="en-US" sz="1200" b="0" i="0" kern="1200" dirty="0">
                <a:solidFill>
                  <a:schemeClr val="tx1"/>
                </a:solidFill>
                <a:effectLst/>
                <a:latin typeface="+mn-lt"/>
                <a:ea typeface="+mn-ea"/>
                <a:cs typeface="+mn-cs"/>
              </a:rPr>
              <a:t> pada </a:t>
            </a:r>
            <a:r>
              <a:rPr lang="en-US" sz="1200" b="0" i="0" kern="1200" dirty="0" err="1">
                <a:solidFill>
                  <a:schemeClr val="tx1"/>
                </a:solidFill>
                <a:effectLst/>
                <a:latin typeface="+mn-lt"/>
                <a:ea typeface="+mn-ea"/>
                <a:cs typeface="+mn-cs"/>
              </a:rPr>
              <a:t>sistem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informasi</a:t>
            </a:r>
            <a:r>
              <a:rPr lang="en-US" sz="1200" b="0" i="0" kern="1200" dirty="0">
                <a:solidFill>
                  <a:schemeClr val="tx1"/>
                </a:solidFill>
                <a:effectLst/>
                <a:latin typeface="+mn-lt"/>
                <a:ea typeface="+mn-ea"/>
                <a:cs typeface="+mn-cs"/>
              </a:rPr>
              <a:t> digital </a:t>
            </a:r>
            <a:r>
              <a:rPr lang="en-US" sz="1200" b="0" i="0" kern="1200" dirty="0" err="1">
                <a:solidFill>
                  <a:schemeClr val="tx1"/>
                </a:solidFill>
                <a:effectLst/>
                <a:latin typeface="+mn-lt"/>
                <a:ea typeface="+mn-ea"/>
                <a:cs typeface="+mn-cs"/>
              </a:rPr>
              <a:t>saat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melakukan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kerjasama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dengan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beberapa</a:t>
            </a:r>
            <a:r>
              <a:rPr lang="en-US" sz="1200" b="0" i="0" kern="1200" dirty="0">
                <a:solidFill>
                  <a:schemeClr val="tx1"/>
                </a:solidFill>
                <a:effectLst/>
                <a:latin typeface="+mn-lt"/>
                <a:ea typeface="+mn-ea"/>
                <a:cs typeface="+mn-cs"/>
              </a:rPr>
              <a:t> negara di ASEAN </a:t>
            </a:r>
            <a:r>
              <a:rPr lang="en-US" sz="1200" b="0" i="0" kern="1200" dirty="0" err="1">
                <a:solidFill>
                  <a:schemeClr val="tx1"/>
                </a:solidFill>
                <a:effectLst/>
                <a:latin typeface="+mn-lt"/>
                <a:ea typeface="+mn-ea"/>
                <a:cs typeface="+mn-cs"/>
              </a:rPr>
              <a:t>untuk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membuat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pelatihan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bersertifikat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utnuk</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meningkatkan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sumber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daya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tersebut</a:t>
            </a:r>
            <a:r>
              <a:rPr lang="en-US" sz="1200" b="0" i="0" kern="1200" dirty="0">
                <a:solidFill>
                  <a:schemeClr val="tx1"/>
                </a:solidFill>
                <a:effectLst/>
                <a:latin typeface="+mn-lt"/>
                <a:ea typeface="+mn-ea"/>
                <a:cs typeface="+mn-cs"/>
              </a:rPr>
              <a: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3C4C0C1-83BD-4691-AA5D-D56125C20B8E}" type="slidenum">
              <a:rPr lang="id-ID" smtClean="0"/>
              <a:t>22</a:t>
            </a:fld>
            <a:endParaRPr lang="id-ID"/>
          </a:p>
        </p:txBody>
      </p:sp>
    </p:spTree>
    <p:extLst>
      <p:ext uri="{BB962C8B-B14F-4D97-AF65-F5344CB8AC3E}">
        <p14:creationId xmlns:p14="http://schemas.microsoft.com/office/powerpoint/2010/main" val="2914926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dirty="0">
                <a:solidFill>
                  <a:srgbClr val="242323"/>
                </a:solidFill>
                <a:effectLst/>
                <a:latin typeface="Nunito" pitchFamily="2" charset="0"/>
              </a:rPr>
              <a:t>Di Window Logs, </a:t>
            </a:r>
            <a:r>
              <a:rPr lang="en-ID" b="0" i="0" dirty="0" err="1">
                <a:solidFill>
                  <a:srgbClr val="242323"/>
                </a:solidFill>
                <a:effectLst/>
                <a:latin typeface="Nunito" pitchFamily="2" charset="0"/>
              </a:rPr>
              <a:t>terdapat</a:t>
            </a:r>
            <a:r>
              <a:rPr lang="en-ID" b="0" i="0" dirty="0">
                <a:solidFill>
                  <a:srgbClr val="242323"/>
                </a:solidFill>
                <a:effectLst/>
                <a:latin typeface="Nunito" pitchFamily="2" charset="0"/>
              </a:rPr>
              <a:t> 5 item : application, security, setup, system, and forwarded events.</a:t>
            </a:r>
            <a:br>
              <a:rPr lang="en-ID" dirty="0"/>
            </a:br>
            <a:r>
              <a:rPr lang="en-ID" b="0" i="0" dirty="0">
                <a:solidFill>
                  <a:srgbClr val="242323"/>
                </a:solidFill>
                <a:effectLst/>
                <a:latin typeface="Nunito" pitchFamily="2" charset="0"/>
              </a:rPr>
              <a:t>–  Application : error, warning </a:t>
            </a:r>
            <a:r>
              <a:rPr lang="en-ID" b="0" i="0" dirty="0" err="1">
                <a:solidFill>
                  <a:srgbClr val="242323"/>
                </a:solidFill>
                <a:effectLst/>
                <a:latin typeface="Nunito" pitchFamily="2" charset="0"/>
              </a:rPr>
              <a:t>atau</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informasi</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diklasifikasikan</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berdasarkan</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tingkatannya</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terhadap</a:t>
            </a:r>
            <a:r>
              <a:rPr lang="en-ID" b="0" i="0" dirty="0">
                <a:solidFill>
                  <a:srgbClr val="242323"/>
                </a:solidFill>
                <a:effectLst/>
                <a:latin typeface="Nunito" pitchFamily="2" charset="0"/>
              </a:rPr>
              <a:t> program, driver, </a:t>
            </a:r>
            <a:r>
              <a:rPr lang="en-ID" b="0" i="0" dirty="0" err="1">
                <a:solidFill>
                  <a:srgbClr val="242323"/>
                </a:solidFill>
                <a:effectLst/>
                <a:latin typeface="Nunito" pitchFamily="2" charset="0"/>
              </a:rPr>
              <a:t>atau</a:t>
            </a:r>
            <a:r>
              <a:rPr lang="en-ID" b="0" i="0" dirty="0">
                <a:solidFill>
                  <a:srgbClr val="242323"/>
                </a:solidFill>
                <a:effectLst/>
                <a:latin typeface="Nunito" pitchFamily="2" charset="0"/>
              </a:rPr>
              <a:t> service yang </a:t>
            </a:r>
            <a:r>
              <a:rPr lang="en-ID" b="0" i="0" dirty="0" err="1">
                <a:solidFill>
                  <a:srgbClr val="242323"/>
                </a:solidFill>
                <a:effectLst/>
                <a:latin typeface="Nunito" pitchFamily="2" charset="0"/>
              </a:rPr>
              <a:t>berjalan</a:t>
            </a:r>
            <a:r>
              <a:rPr lang="en-ID" b="0" i="0" dirty="0">
                <a:solidFill>
                  <a:srgbClr val="242323"/>
                </a:solidFill>
                <a:effectLst/>
                <a:latin typeface="Nunito" pitchFamily="2" charset="0"/>
              </a:rPr>
              <a:t> di PC.</a:t>
            </a:r>
            <a:br>
              <a:rPr lang="en-ID" dirty="0"/>
            </a:br>
            <a:r>
              <a:rPr lang="en-ID" b="0" i="0" dirty="0">
                <a:solidFill>
                  <a:srgbClr val="242323"/>
                </a:solidFill>
                <a:effectLst/>
                <a:latin typeface="Nunito" pitchFamily="2" charset="0"/>
              </a:rPr>
              <a:t>–  Security : </a:t>
            </a:r>
            <a:r>
              <a:rPr lang="en-ID" b="0" i="0" dirty="0" err="1">
                <a:solidFill>
                  <a:srgbClr val="242323"/>
                </a:solidFill>
                <a:effectLst/>
                <a:latin typeface="Nunito" pitchFamily="2" charset="0"/>
              </a:rPr>
              <a:t>menginformasikan</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sukses</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atau</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gagalnya</a:t>
            </a:r>
            <a:r>
              <a:rPr lang="en-ID" b="0" i="0" dirty="0">
                <a:solidFill>
                  <a:srgbClr val="242323"/>
                </a:solidFill>
                <a:effectLst/>
                <a:latin typeface="Nunito" pitchFamily="2" charset="0"/>
              </a:rPr>
              <a:t> user </a:t>
            </a:r>
            <a:r>
              <a:rPr lang="en-ID" b="0" i="0" dirty="0" err="1">
                <a:solidFill>
                  <a:srgbClr val="242323"/>
                </a:solidFill>
                <a:effectLst/>
                <a:latin typeface="Nunito" pitchFamily="2" charset="0"/>
              </a:rPr>
              <a:t>melakukan</a:t>
            </a:r>
            <a:r>
              <a:rPr lang="en-ID" b="0" i="0" dirty="0">
                <a:solidFill>
                  <a:srgbClr val="242323"/>
                </a:solidFill>
                <a:effectLst/>
                <a:latin typeface="Nunito" pitchFamily="2" charset="0"/>
              </a:rPr>
              <a:t> event (log on, change password, </a:t>
            </a:r>
            <a:r>
              <a:rPr lang="en-ID" b="0" i="0" dirty="0" err="1">
                <a:solidFill>
                  <a:srgbClr val="242323"/>
                </a:solidFill>
                <a:effectLst/>
                <a:latin typeface="Nunito" pitchFamily="2" charset="0"/>
              </a:rPr>
              <a:t>dll</a:t>
            </a:r>
            <a:r>
              <a:rPr lang="en-ID" b="0" i="0" dirty="0">
                <a:solidFill>
                  <a:srgbClr val="242323"/>
                </a:solidFill>
                <a:effectLst/>
                <a:latin typeface="Nunito" pitchFamily="2" charset="0"/>
              </a:rPr>
              <a:t>).</a:t>
            </a:r>
            <a:br>
              <a:rPr lang="en-ID" dirty="0"/>
            </a:br>
            <a:r>
              <a:rPr lang="en-ID" b="0" i="0" dirty="0">
                <a:solidFill>
                  <a:srgbClr val="242323"/>
                </a:solidFill>
                <a:effectLst/>
                <a:latin typeface="Nunito" pitchFamily="2" charset="0"/>
              </a:rPr>
              <a:t>–  Setup : log yang </a:t>
            </a:r>
            <a:r>
              <a:rPr lang="en-ID" b="0" i="0" dirty="0" err="1">
                <a:solidFill>
                  <a:srgbClr val="242323"/>
                </a:solidFill>
                <a:effectLst/>
                <a:latin typeface="Nunito" pitchFamily="2" charset="0"/>
              </a:rPr>
              <a:t>menampilkan</a:t>
            </a:r>
            <a:r>
              <a:rPr lang="en-ID" b="0" i="0" dirty="0">
                <a:solidFill>
                  <a:srgbClr val="242323"/>
                </a:solidFill>
                <a:effectLst/>
                <a:latin typeface="Nunito" pitchFamily="2" charset="0"/>
              </a:rPr>
              <a:t> setting-an dan service Windows  (setting-an Window Update) </a:t>
            </a:r>
            <a:r>
              <a:rPr lang="en-ID" b="0" i="0" dirty="0" err="1">
                <a:solidFill>
                  <a:srgbClr val="242323"/>
                </a:solidFill>
                <a:effectLst/>
                <a:latin typeface="Nunito" pitchFamily="2" charset="0"/>
              </a:rPr>
              <a:t>serta</a:t>
            </a:r>
            <a:r>
              <a:rPr lang="en-ID" b="0" i="0" dirty="0">
                <a:solidFill>
                  <a:srgbClr val="242323"/>
                </a:solidFill>
                <a:effectLst/>
                <a:latin typeface="Nunito" pitchFamily="2" charset="0"/>
              </a:rPr>
              <a:t> additional log.</a:t>
            </a:r>
            <a:br>
              <a:rPr lang="en-ID" dirty="0"/>
            </a:br>
            <a:r>
              <a:rPr lang="en-ID" b="0" i="0" dirty="0">
                <a:solidFill>
                  <a:srgbClr val="242323"/>
                </a:solidFill>
                <a:effectLst/>
                <a:latin typeface="Nunito" pitchFamily="2" charset="0"/>
              </a:rPr>
              <a:t>–  System : </a:t>
            </a:r>
            <a:r>
              <a:rPr lang="en-ID" b="0" i="0" dirty="0" err="1">
                <a:solidFill>
                  <a:srgbClr val="242323"/>
                </a:solidFill>
                <a:effectLst/>
                <a:latin typeface="Nunito" pitchFamily="2" charset="0"/>
              </a:rPr>
              <a:t>menampilkan</a:t>
            </a:r>
            <a:r>
              <a:rPr lang="en-ID" b="0" i="0" dirty="0">
                <a:solidFill>
                  <a:srgbClr val="242323"/>
                </a:solidFill>
                <a:effectLst/>
                <a:latin typeface="Nunito" pitchFamily="2" charset="0"/>
              </a:rPr>
              <a:t> log Windows system services dan service control manager.</a:t>
            </a:r>
            <a:br>
              <a:rPr lang="en-ID" dirty="0"/>
            </a:br>
            <a:r>
              <a:rPr lang="en-ID" b="0" i="0" dirty="0">
                <a:solidFill>
                  <a:srgbClr val="242323"/>
                </a:solidFill>
                <a:effectLst/>
                <a:latin typeface="Nunito" pitchFamily="2" charset="0"/>
              </a:rPr>
              <a:t>–  Forwarded Events : item </a:t>
            </a:r>
            <a:r>
              <a:rPr lang="en-ID" b="0" i="0" dirty="0" err="1">
                <a:solidFill>
                  <a:srgbClr val="242323"/>
                </a:solidFill>
                <a:effectLst/>
                <a:latin typeface="Nunito" pitchFamily="2" charset="0"/>
              </a:rPr>
              <a:t>ini</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jarang</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digunakan</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karena</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menampilkan</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informasi</a:t>
            </a:r>
            <a:r>
              <a:rPr lang="en-ID" b="0" i="0" dirty="0">
                <a:solidFill>
                  <a:srgbClr val="242323"/>
                </a:solidFill>
                <a:effectLst/>
                <a:latin typeface="Nunito" pitchFamily="2" charset="0"/>
              </a:rPr>
              <a:t> yang </a:t>
            </a:r>
            <a:r>
              <a:rPr lang="en-ID" b="0" i="0" dirty="0" err="1">
                <a:solidFill>
                  <a:srgbClr val="242323"/>
                </a:solidFill>
                <a:effectLst/>
                <a:latin typeface="Nunito" pitchFamily="2" charset="0"/>
              </a:rPr>
              <a:t>diteruskan</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dari</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komputer</a:t>
            </a:r>
            <a:r>
              <a:rPr lang="en-ID" b="0" i="0" dirty="0">
                <a:solidFill>
                  <a:srgbClr val="242323"/>
                </a:solidFill>
                <a:effectLst/>
                <a:latin typeface="Nunito" pitchFamily="2" charset="0"/>
              </a:rPr>
              <a:t> lain.</a:t>
            </a:r>
            <a:endParaRPr lang="en-ID" dirty="0"/>
          </a:p>
        </p:txBody>
      </p:sp>
      <p:sp>
        <p:nvSpPr>
          <p:cNvPr id="4" name="Slide Number Placeholder 3"/>
          <p:cNvSpPr>
            <a:spLocks noGrp="1"/>
          </p:cNvSpPr>
          <p:nvPr>
            <p:ph type="sldNum" sz="quarter" idx="5"/>
          </p:nvPr>
        </p:nvSpPr>
        <p:spPr/>
        <p:txBody>
          <a:bodyPr/>
          <a:lstStyle/>
          <a:p>
            <a:fld id="{66A6D284-C254-4F49-AD31-595F8D12C35D}" type="slidenum">
              <a:rPr lang="en-ID" smtClean="0"/>
              <a:t>28</a:t>
            </a:fld>
            <a:endParaRPr lang="en-ID"/>
          </a:p>
        </p:txBody>
      </p:sp>
    </p:spTree>
    <p:extLst>
      <p:ext uri="{BB962C8B-B14F-4D97-AF65-F5344CB8AC3E}">
        <p14:creationId xmlns:p14="http://schemas.microsoft.com/office/powerpoint/2010/main" val="3006417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Melindungi</a:t>
            </a:r>
            <a:r>
              <a:rPr lang="en-US" dirty="0"/>
              <a:t> </a:t>
            </a:r>
            <a:r>
              <a:rPr lang="en-US" dirty="0" err="1"/>
              <a:t>informasi</a:t>
            </a:r>
            <a:r>
              <a:rPr lang="en-US" dirty="0"/>
              <a:t> dan data </a:t>
            </a:r>
            <a:r>
              <a:rPr lang="en-US" dirty="0" err="1"/>
              <a:t>merupakan</a:t>
            </a:r>
            <a:r>
              <a:rPr lang="en-US" dirty="0"/>
              <a:t> </a:t>
            </a:r>
            <a:r>
              <a:rPr lang="en-US" dirty="0" err="1"/>
              <a:t>kebutuhan</a:t>
            </a:r>
            <a:r>
              <a:rPr lang="en-US" dirty="0"/>
              <a:t> </a:t>
            </a:r>
            <a:r>
              <a:rPr lang="en-US" dirty="0" err="1"/>
              <a:t>sebagian</a:t>
            </a:r>
            <a:r>
              <a:rPr lang="en-US" dirty="0"/>
              <a:t> </a:t>
            </a:r>
            <a:r>
              <a:rPr lang="en-US" dirty="0" err="1"/>
              <a:t>besar</a:t>
            </a:r>
            <a:r>
              <a:rPr lang="en-US" dirty="0"/>
              <a:t> </a:t>
            </a:r>
            <a:r>
              <a:rPr lang="en-US" dirty="0" err="1"/>
              <a:t>perusahaan</a:t>
            </a:r>
            <a:r>
              <a:rPr lang="en-US" dirty="0"/>
              <a:t> dan </a:t>
            </a:r>
            <a:r>
              <a:rPr lang="en-US" dirty="0" err="1"/>
              <a:t>instansi</a:t>
            </a:r>
            <a:r>
              <a:rPr lang="en-US" dirty="0"/>
              <a:t> </a:t>
            </a:r>
            <a:r>
              <a:rPr lang="en-US" dirty="0" err="1"/>
              <a:t>pemerintah</a:t>
            </a:r>
            <a:r>
              <a:rPr lang="en-US" dirty="0"/>
              <a:t> di </a:t>
            </a:r>
            <a:r>
              <a:rPr lang="en-US" dirty="0" err="1"/>
              <a:t>seluruh</a:t>
            </a:r>
            <a:r>
              <a:rPr lang="en-US" dirty="0"/>
              <a:t> dunia </a:t>
            </a:r>
            <a:r>
              <a:rPr lang="en-US" dirty="0" err="1"/>
              <a:t>karena</a:t>
            </a:r>
            <a:r>
              <a:rPr lang="en-US" dirty="0"/>
              <a:t> data </a:t>
            </a:r>
            <a:r>
              <a:rPr lang="en-US" dirty="0" err="1"/>
              <a:t>merupakan</a:t>
            </a:r>
            <a:r>
              <a:rPr lang="en-US" dirty="0"/>
              <a:t> </a:t>
            </a:r>
            <a:r>
              <a:rPr lang="en-US" dirty="0" err="1"/>
              <a:t>aset</a:t>
            </a:r>
            <a:r>
              <a:rPr lang="en-US" dirty="0"/>
              <a:t> </a:t>
            </a:r>
            <a:r>
              <a:rPr lang="en-US" dirty="0" err="1"/>
              <a:t>berharga</a:t>
            </a:r>
            <a:r>
              <a:rPr lang="en-US" dirty="0"/>
              <a:t> </a:t>
            </a:r>
            <a:r>
              <a:rPr lang="en-US" dirty="0" err="1"/>
              <a:t>dari</a:t>
            </a:r>
            <a:r>
              <a:rPr lang="en-US" dirty="0"/>
              <a:t> </a:t>
            </a:r>
            <a:r>
              <a:rPr lang="en-US" dirty="0" err="1"/>
              <a:t>suatu</a:t>
            </a:r>
            <a:r>
              <a:rPr lang="en-US" dirty="0"/>
              <a:t> </a:t>
            </a:r>
            <a:r>
              <a:rPr lang="en-US" dirty="0" err="1"/>
              <a:t>perusahaan</a:t>
            </a:r>
            <a:r>
              <a:rPr lang="en-US" dirty="0"/>
              <a:t> dan </a:t>
            </a:r>
            <a:r>
              <a:rPr lang="en-US" dirty="0" err="1"/>
              <a:t>bisa</a:t>
            </a:r>
            <a:r>
              <a:rPr lang="en-US" dirty="0"/>
              <a:t> </a:t>
            </a:r>
            <a:r>
              <a:rPr lang="en-US" dirty="0" err="1"/>
              <a:t>menjadi</a:t>
            </a:r>
            <a:r>
              <a:rPr lang="en-US" dirty="0"/>
              <a:t> </a:t>
            </a:r>
            <a:r>
              <a:rPr lang="en-US" dirty="0" err="1"/>
              <a:t>masalah</a:t>
            </a:r>
            <a:r>
              <a:rPr lang="en-US" dirty="0"/>
              <a:t> di </a:t>
            </a:r>
            <a:r>
              <a:rPr lang="en-US" dirty="0" err="1"/>
              <a:t>kemudian</a:t>
            </a:r>
            <a:r>
              <a:rPr lang="en-US" dirty="0"/>
              <a:t> </a:t>
            </a:r>
            <a:r>
              <a:rPr lang="en-US" dirty="0" err="1"/>
              <a:t>hari</a:t>
            </a:r>
            <a:r>
              <a:rPr lang="en-US" dirty="0"/>
              <a:t> </a:t>
            </a:r>
            <a:r>
              <a:rPr lang="en-US" dirty="0" err="1"/>
              <a:t>apabila</a:t>
            </a:r>
            <a:r>
              <a:rPr lang="en-US" dirty="0"/>
              <a:t> data </a:t>
            </a:r>
            <a:r>
              <a:rPr lang="en-US" dirty="0" err="1"/>
              <a:t>tersebut</a:t>
            </a:r>
            <a:r>
              <a:rPr lang="en-US" dirty="0"/>
              <a:t> </a:t>
            </a:r>
            <a:r>
              <a:rPr lang="en-US" dirty="0" err="1"/>
              <a:t>jatuh</a:t>
            </a:r>
            <a:r>
              <a:rPr lang="en-US" dirty="0"/>
              <a:t> </a:t>
            </a:r>
            <a:r>
              <a:rPr lang="en-US" dirty="0" err="1"/>
              <a:t>ke</a:t>
            </a:r>
            <a:r>
              <a:rPr lang="en-US" dirty="0"/>
              <a:t> </a:t>
            </a:r>
            <a:r>
              <a:rPr lang="en-US" dirty="0" err="1"/>
              <a:t>tangan</a:t>
            </a:r>
            <a:r>
              <a:rPr lang="en-US" dirty="0"/>
              <a:t> orang yang </a:t>
            </a:r>
            <a:r>
              <a:rPr lang="en-US" dirty="0" err="1"/>
              <a:t>tidak</a:t>
            </a:r>
            <a:r>
              <a:rPr lang="en-US" dirty="0"/>
              <a:t> </a:t>
            </a:r>
            <a:r>
              <a:rPr lang="en-US" dirty="0" err="1"/>
              <a:t>berhak</a:t>
            </a:r>
            <a:r>
              <a:rPr lang="en-US" dirty="0"/>
              <a:t>.</a:t>
            </a:r>
          </a:p>
        </p:txBody>
      </p:sp>
      <p:sp>
        <p:nvSpPr>
          <p:cNvPr id="4" name="Slide Number Placeholder 3"/>
          <p:cNvSpPr>
            <a:spLocks noGrp="1"/>
          </p:cNvSpPr>
          <p:nvPr>
            <p:ph type="sldNum" sz="quarter" idx="5"/>
          </p:nvPr>
        </p:nvSpPr>
        <p:spPr/>
        <p:txBody>
          <a:bodyPr/>
          <a:lstStyle/>
          <a:p>
            <a:fld id="{C3C4C0C1-83BD-4691-AA5D-D56125C20B8E}" type="slidenum">
              <a:rPr lang="id-ID" smtClean="0"/>
              <a:t>5</a:t>
            </a:fld>
            <a:endParaRPr lang="id-ID"/>
          </a:p>
        </p:txBody>
      </p:sp>
    </p:spTree>
    <p:extLst>
      <p:ext uri="{BB962C8B-B14F-4D97-AF65-F5344CB8AC3E}">
        <p14:creationId xmlns:p14="http://schemas.microsoft.com/office/powerpoint/2010/main" val="419968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ChangeArrowheads="1" noTextEdit="1"/>
          </p:cNvSpPr>
          <p:nvPr>
            <p:ph type="sldImg"/>
          </p:nvPr>
        </p:nvSpPr>
        <p:spPr>
          <a:ln/>
        </p:spPr>
      </p:sp>
      <p:sp>
        <p:nvSpPr>
          <p:cNvPr id="14339"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Times New Roman" panose="02020603050405020304" pitchFamily="18" charset="0"/>
                <a:cs typeface="Lucida Sans Unicode" panose="020B0602030504020204" pitchFamily="34" charset="0"/>
              </a:rPr>
              <a:t>Reference: </a:t>
            </a:r>
            <a:r>
              <a:rPr lang="en-US" altLang="en-US">
                <a:latin typeface="Times New Roman" panose="02020603050405020304" pitchFamily="18" charset="0"/>
                <a:hlinkClick r:id="rId3"/>
              </a:rPr>
              <a:t>https://en.wikibooks.org/wiki/Fundamentals_of_Information_Systems_Security/Information_Security_and_Risk_Management</a:t>
            </a:r>
            <a:r>
              <a:rPr lang="en-US" altLang="en-US">
                <a:latin typeface="Times New Roman" panose="02020603050405020304" pitchFamily="18" charset="0"/>
              </a:rPr>
              <a:t> </a:t>
            </a:r>
          </a:p>
          <a:p>
            <a:endParaRPr lang="en-US" altLang="en-US">
              <a:latin typeface="Times New Roman" panose="02020603050405020304" pitchFamily="18" charset="0"/>
            </a:endParaRPr>
          </a:p>
        </p:txBody>
      </p:sp>
      <p:sp>
        <p:nvSpPr>
          <p:cNvPr id="1434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F4939B1-F8CE-4761-A514-6224D240B914}" type="slidenum">
              <a:rPr lang="en-US" altLang="en-US" sz="1200" smtClean="0">
                <a:latin typeface="Times New Roman" panose="02020603050405020304" pitchFamily="18" charset="0"/>
              </a:rPr>
              <a:pPr/>
              <a:t>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792641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a:ln/>
        </p:spPr>
      </p:sp>
      <p:sp>
        <p:nvSpPr>
          <p:cNvPr id="16387"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Times New Roman" panose="02020603050405020304" pitchFamily="18" charset="0"/>
                <a:cs typeface="Lucida Sans Unicode" panose="020B0602030504020204" pitchFamily="34" charset="0"/>
              </a:rPr>
              <a:t>Reference: </a:t>
            </a:r>
            <a:r>
              <a:rPr lang="en-US" altLang="en-US">
                <a:latin typeface="Times New Roman" panose="02020603050405020304" pitchFamily="18" charset="0"/>
                <a:hlinkClick r:id="rId3"/>
              </a:rPr>
              <a:t>https://en.wikibooks.org/wiki/Fundamentals_of_Information_Systems_Security/Information_Security_and_Risk_Management</a:t>
            </a:r>
            <a:r>
              <a:rPr lang="en-US" altLang="en-US">
                <a:latin typeface="Times New Roman" panose="02020603050405020304" pitchFamily="18" charset="0"/>
              </a:rPr>
              <a:t> </a:t>
            </a:r>
          </a:p>
          <a:p>
            <a:endParaRPr lang="en-US" altLang="en-US">
              <a:latin typeface="Times New Roman" panose="02020603050405020304" pitchFamily="18" charset="0"/>
            </a:endParaRPr>
          </a:p>
        </p:txBody>
      </p:sp>
      <p:sp>
        <p:nvSpPr>
          <p:cNvPr id="16388"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16192AF-DBC2-4F0A-83DC-B81B0203D83B}" type="slidenum">
              <a:rPr lang="en-US" altLang="en-US" sz="1200" smtClean="0">
                <a:latin typeface="Times New Roman" panose="02020603050405020304" pitchFamily="18" charset="0"/>
              </a:rPr>
              <a:pPr/>
              <a:t>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752205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a:ln/>
        </p:spPr>
      </p:sp>
      <p:sp>
        <p:nvSpPr>
          <p:cNvPr id="18435"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Times New Roman" panose="02020603050405020304" pitchFamily="18" charset="0"/>
                <a:cs typeface="Lucida Sans Unicode" panose="020B0602030504020204" pitchFamily="34" charset="0"/>
              </a:rPr>
              <a:t>Reference: </a:t>
            </a:r>
            <a:r>
              <a:rPr lang="en-US" altLang="en-US">
                <a:latin typeface="Times New Roman" panose="02020603050405020304" pitchFamily="18" charset="0"/>
                <a:hlinkClick r:id="rId3"/>
              </a:rPr>
              <a:t>https://en.wikibooks.org/wiki/Fundamentals_of_Information_Systems_Security/Information_Security_and_Risk_Management</a:t>
            </a:r>
            <a:r>
              <a:rPr lang="en-US" altLang="en-US">
                <a:latin typeface="Times New Roman" panose="02020603050405020304" pitchFamily="18" charset="0"/>
              </a:rPr>
              <a:t> </a:t>
            </a:r>
          </a:p>
          <a:p>
            <a:endParaRPr lang="en-US" altLang="en-US">
              <a:latin typeface="Times New Roman" panose="02020603050405020304" pitchFamily="18" charset="0"/>
            </a:endParaRPr>
          </a:p>
        </p:txBody>
      </p:sp>
      <p:sp>
        <p:nvSpPr>
          <p:cNvPr id="18436"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91CFE5-EF2E-4C68-BF37-07835EDBBF38}" type="slidenum">
              <a:rPr lang="en-US" altLang="en-US" sz="1200" smtClean="0">
                <a:latin typeface="Times New Roman" panose="02020603050405020304" pitchFamily="18" charset="0"/>
              </a:rPr>
              <a:pPr/>
              <a:t>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701594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a:ln/>
        </p:spPr>
      </p:sp>
      <p:sp>
        <p:nvSpPr>
          <p:cNvPr id="20483"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Times New Roman" panose="02020603050405020304" pitchFamily="18" charset="0"/>
                <a:cs typeface="Lucida Sans Unicode" panose="020B0602030504020204" pitchFamily="34" charset="0"/>
              </a:rPr>
              <a:t>Reference: </a:t>
            </a:r>
            <a:r>
              <a:rPr lang="en-US" altLang="en-US">
                <a:latin typeface="Times New Roman" panose="02020603050405020304" pitchFamily="18" charset="0"/>
                <a:hlinkClick r:id="rId3"/>
              </a:rPr>
              <a:t>https://en.wikibooks.org/wiki/Fundamentals_of_Information_Systems_Security/Information_Security_and_Risk_Management</a:t>
            </a:r>
            <a:r>
              <a:rPr lang="en-US" altLang="en-US">
                <a:latin typeface="Times New Roman" panose="02020603050405020304" pitchFamily="18" charset="0"/>
              </a:rPr>
              <a:t> </a:t>
            </a:r>
          </a:p>
          <a:p>
            <a:endParaRPr lang="en-US" altLang="en-US">
              <a:latin typeface="Times New Roman" panose="02020603050405020304" pitchFamily="18" charset="0"/>
            </a:endParaRPr>
          </a:p>
        </p:txBody>
      </p:sp>
      <p:sp>
        <p:nvSpPr>
          <p:cNvPr id="20484"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66B82C3-528A-4CAE-A765-28B7E8E37EDF}" type="slidenum">
              <a:rPr lang="en-US" altLang="en-US" sz="1200" smtClean="0">
                <a:latin typeface="Times New Roman" panose="02020603050405020304" pitchFamily="18" charset="0"/>
              </a:rPr>
              <a:pPr/>
              <a:t>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817347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Times New Roman" panose="02020603050405020304" pitchFamily="18" charset="0"/>
                <a:cs typeface="Lucida Sans Unicode" panose="020B0602030504020204" pitchFamily="34" charset="0"/>
              </a:rPr>
              <a:t>Reference: </a:t>
            </a:r>
            <a:r>
              <a:rPr lang="en-US" altLang="en-US">
                <a:latin typeface="Times New Roman" panose="02020603050405020304" pitchFamily="18" charset="0"/>
                <a:hlinkClick r:id="rId3"/>
              </a:rPr>
              <a:t>https://en.wikibooks.org/wiki/Fundamentals_of_Information_Systems_Security/Information_Security_and_Risk_Management</a:t>
            </a:r>
            <a:r>
              <a:rPr lang="en-US" altLang="en-US">
                <a:latin typeface="Times New Roman" panose="02020603050405020304" pitchFamily="18" charset="0"/>
              </a:rPr>
              <a:t> </a:t>
            </a:r>
          </a:p>
          <a:p>
            <a:endParaRPr lang="en-US" altLang="en-US">
              <a:latin typeface="Times New Roman" panose="02020603050405020304" pitchFamily="18" charset="0"/>
            </a:endParaRPr>
          </a:p>
        </p:txBody>
      </p:sp>
      <p:sp>
        <p:nvSpPr>
          <p:cNvPr id="22532"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351CB8F-3BAA-4F8E-8DDB-EE9BF1068D48}" type="slidenum">
              <a:rPr lang="en-US" altLang="en-US" sz="1200" smtClean="0">
                <a:latin typeface="Times New Roman" panose="02020603050405020304" pitchFamily="18" charset="0"/>
              </a:rPr>
              <a:pPr/>
              <a:t>10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714003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a:ln/>
        </p:spPr>
      </p:sp>
      <p:sp>
        <p:nvSpPr>
          <p:cNvPr id="24579"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Times New Roman" panose="02020603050405020304" pitchFamily="18" charset="0"/>
                <a:cs typeface="Lucida Sans Unicode" panose="020B0602030504020204" pitchFamily="34" charset="0"/>
              </a:rPr>
              <a:t>Reference: </a:t>
            </a:r>
            <a:r>
              <a:rPr lang="en-US" altLang="en-US">
                <a:latin typeface="Times New Roman" panose="02020603050405020304" pitchFamily="18" charset="0"/>
                <a:hlinkClick r:id="rId3"/>
              </a:rPr>
              <a:t>https://en.wikibooks.org/wiki/Fundamentals_of_Information_Systems_Security/Information_Security_and_Risk_Management</a:t>
            </a:r>
            <a:r>
              <a:rPr lang="en-US" altLang="en-US">
                <a:latin typeface="Times New Roman" panose="02020603050405020304" pitchFamily="18" charset="0"/>
              </a:rPr>
              <a:t> </a:t>
            </a:r>
          </a:p>
          <a:p>
            <a:endParaRPr lang="en-US" altLang="en-US">
              <a:latin typeface="Times New Roman" panose="02020603050405020304" pitchFamily="18" charset="0"/>
            </a:endParaRPr>
          </a:p>
        </p:txBody>
      </p:sp>
      <p:sp>
        <p:nvSpPr>
          <p:cNvPr id="24580"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9F19861-780F-4D82-8D2B-855655F3299C}" type="slidenum">
              <a:rPr lang="en-US" altLang="en-US" sz="1200" smtClean="0">
                <a:latin typeface="Times New Roman" panose="02020603050405020304" pitchFamily="18" charset="0"/>
              </a:rPr>
              <a:pPr/>
              <a:t>11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69124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E045187-53E4-4380-9078-107232318230}" type="slidenum">
              <a:rPr lang="en-GB" altLang="en-US" sz="1200" smtClean="0">
                <a:latin typeface="Times New Roman" panose="02020603050405020304" pitchFamily="18" charset="0"/>
              </a:rPr>
              <a:pPr/>
              <a:t>12</a:t>
            </a:fld>
            <a:endParaRPr lang="en-GB" altLang="en-US" sz="1200">
              <a:latin typeface="Times New Roman" panose="02020603050405020304" pitchFamily="18" charset="0"/>
            </a:endParaRPr>
          </a:p>
        </p:txBody>
      </p:sp>
      <p:sp>
        <p:nvSpPr>
          <p:cNvPr id="2662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cs typeface="Lucida Sans Unicode" panose="020B0602030504020204" pitchFamily="34" charset="0"/>
            </a:endParaRPr>
          </a:p>
        </p:txBody>
      </p:sp>
      <p:sp>
        <p:nvSpPr>
          <p:cNvPr id="26628" name="Text Box 2"/>
          <p:cNvSpPr>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Times New Roman" panose="02020603050405020304" pitchFamily="18" charset="0"/>
                <a:cs typeface="Lucida Sans Unicode" panose="020B0602030504020204" pitchFamily="34" charset="0"/>
              </a:rPr>
              <a:t>Reference: </a:t>
            </a:r>
            <a:r>
              <a:rPr lang="en-US" altLang="en-US">
                <a:latin typeface="Times New Roman" panose="02020603050405020304" pitchFamily="18" charset="0"/>
                <a:hlinkClick r:id="rId3"/>
              </a:rPr>
              <a:t>https://en.wikibooks.org/wiki/Fundamentals_of_Information_Systems_Security/Information_Security_and_Risk_Management</a:t>
            </a:r>
            <a:r>
              <a:rPr lang="en-US" altLang="en-US">
                <a:latin typeface="Times New Roman" panose="02020603050405020304" pitchFamily="18" charset="0"/>
              </a:rPr>
              <a:t> </a:t>
            </a:r>
          </a:p>
          <a:p>
            <a:pPr eaLnBrk="1" hangingPunct="1">
              <a:spcBef>
                <a:spcPts val="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Times New Roman" panose="02020603050405020304" pitchFamily="18" charset="0"/>
              <a:cs typeface="Lucida Sans Unicode" panose="020B0602030504020204" pitchFamily="34" charset="0"/>
            </a:endParaRPr>
          </a:p>
        </p:txBody>
      </p:sp>
    </p:spTree>
    <p:extLst>
      <p:ext uri="{BB962C8B-B14F-4D97-AF65-F5344CB8AC3E}">
        <p14:creationId xmlns:p14="http://schemas.microsoft.com/office/powerpoint/2010/main" val="2051063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167A-0F17-8773-04AD-76AD8176C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F72E8413-5A19-3C4C-3573-CE02B6729B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3CB60EDF-1255-5CCC-4732-4B5D32065283}"/>
              </a:ext>
            </a:extLst>
          </p:cNvPr>
          <p:cNvSpPr>
            <a:spLocks noGrp="1"/>
          </p:cNvSpPr>
          <p:nvPr>
            <p:ph type="dt" sz="half" idx="10"/>
          </p:nvPr>
        </p:nvSpPr>
        <p:spPr/>
        <p:txBody>
          <a:bodyPr/>
          <a:lstStyle/>
          <a:p>
            <a:fld id="{9B285E10-652A-45EB-8C64-C57E6C0742B3}" type="datetimeFigureOut">
              <a:rPr lang="en-ID" smtClean="0"/>
              <a:t>07/12/2023</a:t>
            </a:fld>
            <a:endParaRPr lang="en-ID"/>
          </a:p>
        </p:txBody>
      </p:sp>
      <p:sp>
        <p:nvSpPr>
          <p:cNvPr id="5" name="Footer Placeholder 4">
            <a:extLst>
              <a:ext uri="{FF2B5EF4-FFF2-40B4-BE49-F238E27FC236}">
                <a16:creationId xmlns:a16="http://schemas.microsoft.com/office/drawing/2014/main" id="{C0C9E16A-C7E7-54F1-6BE4-9BA9EA87FEA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D44D62F-736B-2D43-0DE4-C94FFB9D6C49}"/>
              </a:ext>
            </a:extLst>
          </p:cNvPr>
          <p:cNvSpPr>
            <a:spLocks noGrp="1"/>
          </p:cNvSpPr>
          <p:nvPr>
            <p:ph type="sldNum" sz="quarter" idx="12"/>
          </p:nvPr>
        </p:nvSpPr>
        <p:spPr/>
        <p:txBody>
          <a:bodyPr/>
          <a:lstStyle/>
          <a:p>
            <a:fld id="{8B7A59FF-D888-47A4-A4B1-9AAAABC0AE39}" type="slidenum">
              <a:rPr lang="en-ID" smtClean="0"/>
              <a:t>‹#›</a:t>
            </a:fld>
            <a:endParaRPr lang="en-ID"/>
          </a:p>
        </p:txBody>
      </p:sp>
    </p:spTree>
    <p:extLst>
      <p:ext uri="{BB962C8B-B14F-4D97-AF65-F5344CB8AC3E}">
        <p14:creationId xmlns:p14="http://schemas.microsoft.com/office/powerpoint/2010/main" val="29584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1236-0416-D26F-14FD-1246023A9A95}"/>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EF3F939-F1F7-10E4-3F70-1D6572FC94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0868EA5-32D6-A8DF-403D-7B4BA282C116}"/>
              </a:ext>
            </a:extLst>
          </p:cNvPr>
          <p:cNvSpPr>
            <a:spLocks noGrp="1"/>
          </p:cNvSpPr>
          <p:nvPr>
            <p:ph type="dt" sz="half" idx="10"/>
          </p:nvPr>
        </p:nvSpPr>
        <p:spPr/>
        <p:txBody>
          <a:bodyPr/>
          <a:lstStyle/>
          <a:p>
            <a:fld id="{9B285E10-652A-45EB-8C64-C57E6C0742B3}" type="datetimeFigureOut">
              <a:rPr lang="en-ID" smtClean="0"/>
              <a:t>07/12/2023</a:t>
            </a:fld>
            <a:endParaRPr lang="en-ID"/>
          </a:p>
        </p:txBody>
      </p:sp>
      <p:sp>
        <p:nvSpPr>
          <p:cNvPr id="5" name="Footer Placeholder 4">
            <a:extLst>
              <a:ext uri="{FF2B5EF4-FFF2-40B4-BE49-F238E27FC236}">
                <a16:creationId xmlns:a16="http://schemas.microsoft.com/office/drawing/2014/main" id="{58FD0CEE-AA96-684B-12C1-3D018491168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E6544B1-E0A4-7659-9451-E66970E20977}"/>
              </a:ext>
            </a:extLst>
          </p:cNvPr>
          <p:cNvSpPr>
            <a:spLocks noGrp="1"/>
          </p:cNvSpPr>
          <p:nvPr>
            <p:ph type="sldNum" sz="quarter" idx="12"/>
          </p:nvPr>
        </p:nvSpPr>
        <p:spPr/>
        <p:txBody>
          <a:bodyPr/>
          <a:lstStyle/>
          <a:p>
            <a:fld id="{8B7A59FF-D888-47A4-A4B1-9AAAABC0AE39}" type="slidenum">
              <a:rPr lang="en-ID" smtClean="0"/>
              <a:t>‹#›</a:t>
            </a:fld>
            <a:endParaRPr lang="en-ID"/>
          </a:p>
        </p:txBody>
      </p:sp>
    </p:spTree>
    <p:extLst>
      <p:ext uri="{BB962C8B-B14F-4D97-AF65-F5344CB8AC3E}">
        <p14:creationId xmlns:p14="http://schemas.microsoft.com/office/powerpoint/2010/main" val="215528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6D5879-E129-33A6-3C84-3EB5EDEC77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613FFE5-4C9C-5F61-8432-0BE1600CA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57962D8-CE40-977E-8113-ACD5D1D151CB}"/>
              </a:ext>
            </a:extLst>
          </p:cNvPr>
          <p:cNvSpPr>
            <a:spLocks noGrp="1"/>
          </p:cNvSpPr>
          <p:nvPr>
            <p:ph type="dt" sz="half" idx="10"/>
          </p:nvPr>
        </p:nvSpPr>
        <p:spPr/>
        <p:txBody>
          <a:bodyPr/>
          <a:lstStyle/>
          <a:p>
            <a:fld id="{9B285E10-652A-45EB-8C64-C57E6C0742B3}" type="datetimeFigureOut">
              <a:rPr lang="en-ID" smtClean="0"/>
              <a:t>07/12/2023</a:t>
            </a:fld>
            <a:endParaRPr lang="en-ID"/>
          </a:p>
        </p:txBody>
      </p:sp>
      <p:sp>
        <p:nvSpPr>
          <p:cNvPr id="5" name="Footer Placeholder 4">
            <a:extLst>
              <a:ext uri="{FF2B5EF4-FFF2-40B4-BE49-F238E27FC236}">
                <a16:creationId xmlns:a16="http://schemas.microsoft.com/office/drawing/2014/main" id="{31137316-C4E0-0BCF-A9A2-FB7450DEABF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D01C389-7337-827A-F4A7-137A5664D08B}"/>
              </a:ext>
            </a:extLst>
          </p:cNvPr>
          <p:cNvSpPr>
            <a:spLocks noGrp="1"/>
          </p:cNvSpPr>
          <p:nvPr>
            <p:ph type="sldNum" sz="quarter" idx="12"/>
          </p:nvPr>
        </p:nvSpPr>
        <p:spPr/>
        <p:txBody>
          <a:bodyPr/>
          <a:lstStyle/>
          <a:p>
            <a:fld id="{8B7A59FF-D888-47A4-A4B1-9AAAABC0AE39}" type="slidenum">
              <a:rPr lang="en-ID" smtClean="0"/>
              <a:t>‹#›</a:t>
            </a:fld>
            <a:endParaRPr lang="en-ID"/>
          </a:p>
        </p:txBody>
      </p:sp>
    </p:spTree>
    <p:extLst>
      <p:ext uri="{BB962C8B-B14F-4D97-AF65-F5344CB8AC3E}">
        <p14:creationId xmlns:p14="http://schemas.microsoft.com/office/powerpoint/2010/main" val="44556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AEB91-F99E-285A-7956-9BC709E33E2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14738BC-CBEF-119B-D54F-41D8A4675D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D16A43B-CD59-9C89-B1C9-D62C6AF62554}"/>
              </a:ext>
            </a:extLst>
          </p:cNvPr>
          <p:cNvSpPr>
            <a:spLocks noGrp="1"/>
          </p:cNvSpPr>
          <p:nvPr>
            <p:ph type="dt" sz="half" idx="10"/>
          </p:nvPr>
        </p:nvSpPr>
        <p:spPr/>
        <p:txBody>
          <a:bodyPr/>
          <a:lstStyle/>
          <a:p>
            <a:fld id="{9B285E10-652A-45EB-8C64-C57E6C0742B3}" type="datetimeFigureOut">
              <a:rPr lang="en-ID" smtClean="0"/>
              <a:t>07/12/2023</a:t>
            </a:fld>
            <a:endParaRPr lang="en-ID"/>
          </a:p>
        </p:txBody>
      </p:sp>
      <p:sp>
        <p:nvSpPr>
          <p:cNvPr id="5" name="Footer Placeholder 4">
            <a:extLst>
              <a:ext uri="{FF2B5EF4-FFF2-40B4-BE49-F238E27FC236}">
                <a16:creationId xmlns:a16="http://schemas.microsoft.com/office/drawing/2014/main" id="{B9EC39AC-E97A-98DF-873A-D4D6A639253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D1F4C7D-ADB8-1C76-A6BE-9B732E5DC77F}"/>
              </a:ext>
            </a:extLst>
          </p:cNvPr>
          <p:cNvSpPr>
            <a:spLocks noGrp="1"/>
          </p:cNvSpPr>
          <p:nvPr>
            <p:ph type="sldNum" sz="quarter" idx="12"/>
          </p:nvPr>
        </p:nvSpPr>
        <p:spPr/>
        <p:txBody>
          <a:bodyPr/>
          <a:lstStyle/>
          <a:p>
            <a:fld id="{8B7A59FF-D888-47A4-A4B1-9AAAABC0AE39}" type="slidenum">
              <a:rPr lang="en-ID" smtClean="0"/>
              <a:t>‹#›</a:t>
            </a:fld>
            <a:endParaRPr lang="en-ID"/>
          </a:p>
        </p:txBody>
      </p:sp>
    </p:spTree>
    <p:extLst>
      <p:ext uri="{BB962C8B-B14F-4D97-AF65-F5344CB8AC3E}">
        <p14:creationId xmlns:p14="http://schemas.microsoft.com/office/powerpoint/2010/main" val="14455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1D06-4E2D-B096-1B22-AACAD762B4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F48BEA97-3D56-532D-76D1-D30FC0BE9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667E63-6016-D3F6-3083-83E241E2F7B1}"/>
              </a:ext>
            </a:extLst>
          </p:cNvPr>
          <p:cNvSpPr>
            <a:spLocks noGrp="1"/>
          </p:cNvSpPr>
          <p:nvPr>
            <p:ph type="dt" sz="half" idx="10"/>
          </p:nvPr>
        </p:nvSpPr>
        <p:spPr/>
        <p:txBody>
          <a:bodyPr/>
          <a:lstStyle/>
          <a:p>
            <a:fld id="{9B285E10-652A-45EB-8C64-C57E6C0742B3}" type="datetimeFigureOut">
              <a:rPr lang="en-ID" smtClean="0"/>
              <a:t>07/12/2023</a:t>
            </a:fld>
            <a:endParaRPr lang="en-ID"/>
          </a:p>
        </p:txBody>
      </p:sp>
      <p:sp>
        <p:nvSpPr>
          <p:cNvPr id="5" name="Footer Placeholder 4">
            <a:extLst>
              <a:ext uri="{FF2B5EF4-FFF2-40B4-BE49-F238E27FC236}">
                <a16:creationId xmlns:a16="http://schemas.microsoft.com/office/drawing/2014/main" id="{C98D90C2-232C-C87C-7B4E-46957025F93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153F87A-2649-916C-CBBB-85C31164F21F}"/>
              </a:ext>
            </a:extLst>
          </p:cNvPr>
          <p:cNvSpPr>
            <a:spLocks noGrp="1"/>
          </p:cNvSpPr>
          <p:nvPr>
            <p:ph type="sldNum" sz="quarter" idx="12"/>
          </p:nvPr>
        </p:nvSpPr>
        <p:spPr/>
        <p:txBody>
          <a:bodyPr/>
          <a:lstStyle/>
          <a:p>
            <a:fld id="{8B7A59FF-D888-47A4-A4B1-9AAAABC0AE39}" type="slidenum">
              <a:rPr lang="en-ID" smtClean="0"/>
              <a:t>‹#›</a:t>
            </a:fld>
            <a:endParaRPr lang="en-ID"/>
          </a:p>
        </p:txBody>
      </p:sp>
    </p:spTree>
    <p:extLst>
      <p:ext uri="{BB962C8B-B14F-4D97-AF65-F5344CB8AC3E}">
        <p14:creationId xmlns:p14="http://schemas.microsoft.com/office/powerpoint/2010/main" val="273609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8FCF-C8E3-E625-BFB8-E2B5F578539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0883912-0815-BAD3-242E-46C100ABA7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7396962-7F80-C97D-AF35-FB8B754141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6D2D1C25-F78E-ED3E-1120-58B250F61870}"/>
              </a:ext>
            </a:extLst>
          </p:cNvPr>
          <p:cNvSpPr>
            <a:spLocks noGrp="1"/>
          </p:cNvSpPr>
          <p:nvPr>
            <p:ph type="dt" sz="half" idx="10"/>
          </p:nvPr>
        </p:nvSpPr>
        <p:spPr/>
        <p:txBody>
          <a:bodyPr/>
          <a:lstStyle/>
          <a:p>
            <a:fld id="{9B285E10-652A-45EB-8C64-C57E6C0742B3}" type="datetimeFigureOut">
              <a:rPr lang="en-ID" smtClean="0"/>
              <a:t>07/12/2023</a:t>
            </a:fld>
            <a:endParaRPr lang="en-ID"/>
          </a:p>
        </p:txBody>
      </p:sp>
      <p:sp>
        <p:nvSpPr>
          <p:cNvPr id="6" name="Footer Placeholder 5">
            <a:extLst>
              <a:ext uri="{FF2B5EF4-FFF2-40B4-BE49-F238E27FC236}">
                <a16:creationId xmlns:a16="http://schemas.microsoft.com/office/drawing/2014/main" id="{182EC1BE-E579-901B-B09B-B883501D6BE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BFD12FE-3926-313F-EA1D-C3F9924CC8C3}"/>
              </a:ext>
            </a:extLst>
          </p:cNvPr>
          <p:cNvSpPr>
            <a:spLocks noGrp="1"/>
          </p:cNvSpPr>
          <p:nvPr>
            <p:ph type="sldNum" sz="quarter" idx="12"/>
          </p:nvPr>
        </p:nvSpPr>
        <p:spPr/>
        <p:txBody>
          <a:bodyPr/>
          <a:lstStyle/>
          <a:p>
            <a:fld id="{8B7A59FF-D888-47A4-A4B1-9AAAABC0AE39}" type="slidenum">
              <a:rPr lang="en-ID" smtClean="0"/>
              <a:t>‹#›</a:t>
            </a:fld>
            <a:endParaRPr lang="en-ID"/>
          </a:p>
        </p:txBody>
      </p:sp>
    </p:spTree>
    <p:extLst>
      <p:ext uri="{BB962C8B-B14F-4D97-AF65-F5344CB8AC3E}">
        <p14:creationId xmlns:p14="http://schemas.microsoft.com/office/powerpoint/2010/main" val="266002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3DC1-9FCB-94EE-746E-5B82E5FC777E}"/>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B4DEA9D-731D-09D2-E3A7-0AE5421A5D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6EA7D-1F79-E15A-60FF-74AA746C70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53FE6C11-CC4D-7F48-C6FC-5FA29A98D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AF88FF-BD7F-5A9C-3290-A5C6848F92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CAF97EAA-CFD2-4C75-CE2E-FFB6992AED9B}"/>
              </a:ext>
            </a:extLst>
          </p:cNvPr>
          <p:cNvSpPr>
            <a:spLocks noGrp="1"/>
          </p:cNvSpPr>
          <p:nvPr>
            <p:ph type="dt" sz="half" idx="10"/>
          </p:nvPr>
        </p:nvSpPr>
        <p:spPr/>
        <p:txBody>
          <a:bodyPr/>
          <a:lstStyle/>
          <a:p>
            <a:fld id="{9B285E10-652A-45EB-8C64-C57E6C0742B3}" type="datetimeFigureOut">
              <a:rPr lang="en-ID" smtClean="0"/>
              <a:t>07/12/2023</a:t>
            </a:fld>
            <a:endParaRPr lang="en-ID"/>
          </a:p>
        </p:txBody>
      </p:sp>
      <p:sp>
        <p:nvSpPr>
          <p:cNvPr id="8" name="Footer Placeholder 7">
            <a:extLst>
              <a:ext uri="{FF2B5EF4-FFF2-40B4-BE49-F238E27FC236}">
                <a16:creationId xmlns:a16="http://schemas.microsoft.com/office/drawing/2014/main" id="{1DEA5332-938B-6331-7DF4-2F3A84468481}"/>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191FAD7-9CE7-8B15-2D06-5DC50DD8E4F3}"/>
              </a:ext>
            </a:extLst>
          </p:cNvPr>
          <p:cNvSpPr>
            <a:spLocks noGrp="1"/>
          </p:cNvSpPr>
          <p:nvPr>
            <p:ph type="sldNum" sz="quarter" idx="12"/>
          </p:nvPr>
        </p:nvSpPr>
        <p:spPr/>
        <p:txBody>
          <a:bodyPr/>
          <a:lstStyle/>
          <a:p>
            <a:fld id="{8B7A59FF-D888-47A4-A4B1-9AAAABC0AE39}" type="slidenum">
              <a:rPr lang="en-ID" smtClean="0"/>
              <a:t>‹#›</a:t>
            </a:fld>
            <a:endParaRPr lang="en-ID"/>
          </a:p>
        </p:txBody>
      </p:sp>
    </p:spTree>
    <p:extLst>
      <p:ext uri="{BB962C8B-B14F-4D97-AF65-F5344CB8AC3E}">
        <p14:creationId xmlns:p14="http://schemas.microsoft.com/office/powerpoint/2010/main" val="2536247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A4B2-09C9-32D0-BCDA-B0C5289D261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7D2D280F-8010-B951-94C1-2F9116171F36}"/>
              </a:ext>
            </a:extLst>
          </p:cNvPr>
          <p:cNvSpPr>
            <a:spLocks noGrp="1"/>
          </p:cNvSpPr>
          <p:nvPr>
            <p:ph type="dt" sz="half" idx="10"/>
          </p:nvPr>
        </p:nvSpPr>
        <p:spPr/>
        <p:txBody>
          <a:bodyPr/>
          <a:lstStyle/>
          <a:p>
            <a:fld id="{9B285E10-652A-45EB-8C64-C57E6C0742B3}" type="datetimeFigureOut">
              <a:rPr lang="en-ID" smtClean="0"/>
              <a:t>07/12/2023</a:t>
            </a:fld>
            <a:endParaRPr lang="en-ID"/>
          </a:p>
        </p:txBody>
      </p:sp>
      <p:sp>
        <p:nvSpPr>
          <p:cNvPr id="4" name="Footer Placeholder 3">
            <a:extLst>
              <a:ext uri="{FF2B5EF4-FFF2-40B4-BE49-F238E27FC236}">
                <a16:creationId xmlns:a16="http://schemas.microsoft.com/office/drawing/2014/main" id="{CFEE1C6C-8129-5730-E7C9-EA16C2B7710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22DC4D45-F138-8821-3948-4DD6D35B2599}"/>
              </a:ext>
            </a:extLst>
          </p:cNvPr>
          <p:cNvSpPr>
            <a:spLocks noGrp="1"/>
          </p:cNvSpPr>
          <p:nvPr>
            <p:ph type="sldNum" sz="quarter" idx="12"/>
          </p:nvPr>
        </p:nvSpPr>
        <p:spPr/>
        <p:txBody>
          <a:bodyPr/>
          <a:lstStyle/>
          <a:p>
            <a:fld id="{8B7A59FF-D888-47A4-A4B1-9AAAABC0AE39}" type="slidenum">
              <a:rPr lang="en-ID" smtClean="0"/>
              <a:t>‹#›</a:t>
            </a:fld>
            <a:endParaRPr lang="en-ID"/>
          </a:p>
        </p:txBody>
      </p:sp>
    </p:spTree>
    <p:extLst>
      <p:ext uri="{BB962C8B-B14F-4D97-AF65-F5344CB8AC3E}">
        <p14:creationId xmlns:p14="http://schemas.microsoft.com/office/powerpoint/2010/main" val="308841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B02095-7D6F-AEB3-61C3-50EB3C66C8F3}"/>
              </a:ext>
            </a:extLst>
          </p:cNvPr>
          <p:cNvSpPr>
            <a:spLocks noGrp="1"/>
          </p:cNvSpPr>
          <p:nvPr>
            <p:ph type="dt" sz="half" idx="10"/>
          </p:nvPr>
        </p:nvSpPr>
        <p:spPr/>
        <p:txBody>
          <a:bodyPr/>
          <a:lstStyle/>
          <a:p>
            <a:fld id="{9B285E10-652A-45EB-8C64-C57E6C0742B3}" type="datetimeFigureOut">
              <a:rPr lang="en-ID" smtClean="0"/>
              <a:t>07/12/2023</a:t>
            </a:fld>
            <a:endParaRPr lang="en-ID"/>
          </a:p>
        </p:txBody>
      </p:sp>
      <p:sp>
        <p:nvSpPr>
          <p:cNvPr id="3" name="Footer Placeholder 2">
            <a:extLst>
              <a:ext uri="{FF2B5EF4-FFF2-40B4-BE49-F238E27FC236}">
                <a16:creationId xmlns:a16="http://schemas.microsoft.com/office/drawing/2014/main" id="{F70E402C-11B9-7E81-8BCD-7163241349C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3B827D1-1839-49D6-DD4D-CE06562D2ADD}"/>
              </a:ext>
            </a:extLst>
          </p:cNvPr>
          <p:cNvSpPr>
            <a:spLocks noGrp="1"/>
          </p:cNvSpPr>
          <p:nvPr>
            <p:ph type="sldNum" sz="quarter" idx="12"/>
          </p:nvPr>
        </p:nvSpPr>
        <p:spPr/>
        <p:txBody>
          <a:bodyPr/>
          <a:lstStyle/>
          <a:p>
            <a:fld id="{8B7A59FF-D888-47A4-A4B1-9AAAABC0AE39}" type="slidenum">
              <a:rPr lang="en-ID" smtClean="0"/>
              <a:t>‹#›</a:t>
            </a:fld>
            <a:endParaRPr lang="en-ID"/>
          </a:p>
        </p:txBody>
      </p:sp>
    </p:spTree>
    <p:extLst>
      <p:ext uri="{BB962C8B-B14F-4D97-AF65-F5344CB8AC3E}">
        <p14:creationId xmlns:p14="http://schemas.microsoft.com/office/powerpoint/2010/main" val="15416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97D9-E02E-70F9-4E5C-14C2F00C2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39F1F68-D4C4-B4A2-7247-C0B6AA1A43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F0EB321-D165-BCCA-EF58-89FC76019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CD523-274C-2B8E-6418-D2CC2650FF51}"/>
              </a:ext>
            </a:extLst>
          </p:cNvPr>
          <p:cNvSpPr>
            <a:spLocks noGrp="1"/>
          </p:cNvSpPr>
          <p:nvPr>
            <p:ph type="dt" sz="half" idx="10"/>
          </p:nvPr>
        </p:nvSpPr>
        <p:spPr/>
        <p:txBody>
          <a:bodyPr/>
          <a:lstStyle/>
          <a:p>
            <a:fld id="{9B285E10-652A-45EB-8C64-C57E6C0742B3}" type="datetimeFigureOut">
              <a:rPr lang="en-ID" smtClean="0"/>
              <a:t>07/12/2023</a:t>
            </a:fld>
            <a:endParaRPr lang="en-ID"/>
          </a:p>
        </p:txBody>
      </p:sp>
      <p:sp>
        <p:nvSpPr>
          <p:cNvPr id="6" name="Footer Placeholder 5">
            <a:extLst>
              <a:ext uri="{FF2B5EF4-FFF2-40B4-BE49-F238E27FC236}">
                <a16:creationId xmlns:a16="http://schemas.microsoft.com/office/drawing/2014/main" id="{B1282619-068C-C3F4-8384-1CCD254714E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89E2E0E-0C5B-FE8D-C27C-0BC0106AC94F}"/>
              </a:ext>
            </a:extLst>
          </p:cNvPr>
          <p:cNvSpPr>
            <a:spLocks noGrp="1"/>
          </p:cNvSpPr>
          <p:nvPr>
            <p:ph type="sldNum" sz="quarter" idx="12"/>
          </p:nvPr>
        </p:nvSpPr>
        <p:spPr/>
        <p:txBody>
          <a:bodyPr/>
          <a:lstStyle/>
          <a:p>
            <a:fld id="{8B7A59FF-D888-47A4-A4B1-9AAAABC0AE39}" type="slidenum">
              <a:rPr lang="en-ID" smtClean="0"/>
              <a:t>‹#›</a:t>
            </a:fld>
            <a:endParaRPr lang="en-ID"/>
          </a:p>
        </p:txBody>
      </p:sp>
    </p:spTree>
    <p:extLst>
      <p:ext uri="{BB962C8B-B14F-4D97-AF65-F5344CB8AC3E}">
        <p14:creationId xmlns:p14="http://schemas.microsoft.com/office/powerpoint/2010/main" val="288403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15C5-DE6F-C0AE-3193-2F67C7537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CBBF2FC7-CE91-37F0-C667-D98C25119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C3E9F4D1-E6A6-8BF0-5819-D9F0A8F76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85786-3664-8CCC-C9CB-9FA7B0ED1F18}"/>
              </a:ext>
            </a:extLst>
          </p:cNvPr>
          <p:cNvSpPr>
            <a:spLocks noGrp="1"/>
          </p:cNvSpPr>
          <p:nvPr>
            <p:ph type="dt" sz="half" idx="10"/>
          </p:nvPr>
        </p:nvSpPr>
        <p:spPr/>
        <p:txBody>
          <a:bodyPr/>
          <a:lstStyle/>
          <a:p>
            <a:fld id="{9B285E10-652A-45EB-8C64-C57E6C0742B3}" type="datetimeFigureOut">
              <a:rPr lang="en-ID" smtClean="0"/>
              <a:t>07/12/2023</a:t>
            </a:fld>
            <a:endParaRPr lang="en-ID"/>
          </a:p>
        </p:txBody>
      </p:sp>
      <p:sp>
        <p:nvSpPr>
          <p:cNvPr id="6" name="Footer Placeholder 5">
            <a:extLst>
              <a:ext uri="{FF2B5EF4-FFF2-40B4-BE49-F238E27FC236}">
                <a16:creationId xmlns:a16="http://schemas.microsoft.com/office/drawing/2014/main" id="{0EB92953-40DE-7882-70FA-8740AD8E460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2D7CE58-CCE3-7E76-FA7E-E289DFF6C334}"/>
              </a:ext>
            </a:extLst>
          </p:cNvPr>
          <p:cNvSpPr>
            <a:spLocks noGrp="1"/>
          </p:cNvSpPr>
          <p:nvPr>
            <p:ph type="sldNum" sz="quarter" idx="12"/>
          </p:nvPr>
        </p:nvSpPr>
        <p:spPr/>
        <p:txBody>
          <a:bodyPr/>
          <a:lstStyle/>
          <a:p>
            <a:fld id="{8B7A59FF-D888-47A4-A4B1-9AAAABC0AE39}" type="slidenum">
              <a:rPr lang="en-ID" smtClean="0"/>
              <a:t>‹#›</a:t>
            </a:fld>
            <a:endParaRPr lang="en-ID"/>
          </a:p>
        </p:txBody>
      </p:sp>
    </p:spTree>
    <p:extLst>
      <p:ext uri="{BB962C8B-B14F-4D97-AF65-F5344CB8AC3E}">
        <p14:creationId xmlns:p14="http://schemas.microsoft.com/office/powerpoint/2010/main" val="23221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C12641-1261-2F46-1E74-9EC3019A72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3BCE3AE-F674-AB5F-630C-9A79D9BAA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89A95A8-DDE4-ABCF-4F11-E5FB64F9D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85E10-652A-45EB-8C64-C57E6C0742B3}" type="datetimeFigureOut">
              <a:rPr lang="en-ID" smtClean="0"/>
              <a:t>07/12/2023</a:t>
            </a:fld>
            <a:endParaRPr lang="en-ID"/>
          </a:p>
        </p:txBody>
      </p:sp>
      <p:sp>
        <p:nvSpPr>
          <p:cNvPr id="5" name="Footer Placeholder 4">
            <a:extLst>
              <a:ext uri="{FF2B5EF4-FFF2-40B4-BE49-F238E27FC236}">
                <a16:creationId xmlns:a16="http://schemas.microsoft.com/office/drawing/2014/main" id="{1C7E24BB-14C8-2606-813A-1DB6EE8E2B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51B8F1C-704B-24B3-10FE-0449A1670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A59FF-D888-47A4-A4B1-9AAAABC0AE39}" type="slidenum">
              <a:rPr lang="en-ID" smtClean="0"/>
              <a:t>‹#›</a:t>
            </a:fld>
            <a:endParaRPr lang="en-ID"/>
          </a:p>
        </p:txBody>
      </p:sp>
    </p:spTree>
    <p:extLst>
      <p:ext uri="{BB962C8B-B14F-4D97-AF65-F5344CB8AC3E}">
        <p14:creationId xmlns:p14="http://schemas.microsoft.com/office/powerpoint/2010/main" val="4171143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nnindonesia.com/teknologi/20200511174133-185-502209/peretas-tokopedia-beraksi-lagi-bobol-bhinneka-dan-situs-lain" TargetMode="External"/><Relationship Id="rId2" Type="http://schemas.openxmlformats.org/officeDocument/2006/relationships/hyperlink" Target="https://www.zdnet.com/article/a-hacker-group-is-selling-more-than-73-million-user-records-on-the-dark-web/"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1A17A8-1B34-DB15-A6D6-0B5F686A8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8F9F527D-ED89-225D-974C-CDDDAE2E760E}"/>
              </a:ext>
            </a:extLst>
          </p:cNvPr>
          <p:cNvSpPr>
            <a:spLocks noGrp="1"/>
          </p:cNvSpPr>
          <p:nvPr>
            <p:ph type="subTitle" idx="1"/>
          </p:nvPr>
        </p:nvSpPr>
        <p:spPr/>
        <p:txBody>
          <a:bodyPr/>
          <a:lstStyle/>
          <a:p>
            <a:r>
              <a:rPr lang="en-ID" dirty="0"/>
              <a:t>1. </a:t>
            </a:r>
            <a:r>
              <a:rPr lang="en-ID" dirty="0" err="1"/>
              <a:t>Menerapkan</a:t>
            </a:r>
            <a:r>
              <a:rPr lang="en-ID" dirty="0"/>
              <a:t> </a:t>
            </a:r>
            <a:r>
              <a:rPr lang="en-ID" dirty="0" err="1"/>
              <a:t>prinsip</a:t>
            </a:r>
            <a:r>
              <a:rPr lang="en-ID" dirty="0"/>
              <a:t> </a:t>
            </a:r>
            <a:r>
              <a:rPr lang="en-ID" dirty="0" err="1"/>
              <a:t>perlindungan</a:t>
            </a:r>
            <a:r>
              <a:rPr lang="en-ID" dirty="0"/>
              <a:t> </a:t>
            </a:r>
            <a:r>
              <a:rPr lang="en-ID" dirty="0" err="1"/>
              <a:t>informasi</a:t>
            </a:r>
            <a:endParaRPr lang="en-ID" dirty="0"/>
          </a:p>
        </p:txBody>
      </p:sp>
    </p:spTree>
    <p:extLst>
      <p:ext uri="{BB962C8B-B14F-4D97-AF65-F5344CB8AC3E}">
        <p14:creationId xmlns:p14="http://schemas.microsoft.com/office/powerpoint/2010/main" val="200064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t>Countermeasure or Safeguard</a:t>
            </a:r>
            <a:br>
              <a:rPr lang="en-US" altLang="en-US" sz="3200"/>
            </a:br>
            <a:endParaRPr lang="en-US" altLang="en-US" sz="3200"/>
          </a:p>
        </p:txBody>
      </p:sp>
      <p:sp>
        <p:nvSpPr>
          <p:cNvPr id="21507"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1800" dirty="0"/>
              <a:t>It is an application or a s/w configuration or h/w or a procedure that mitigates the risk.</a:t>
            </a:r>
          </a:p>
          <a:p>
            <a:endParaRPr lang="en-US" altLang="en-US" sz="1800" dirty="0"/>
          </a:p>
          <a:p>
            <a:pPr lvl="1"/>
            <a:r>
              <a:rPr lang="en-US" altLang="en-US" sz="1632" dirty="0"/>
              <a:t>E.g.: strong password management, a security guard, access control mechanisms within an operating system, the implementation of basic input/output system (BIOS) passwords, and security-awareness training.</a:t>
            </a:r>
          </a:p>
          <a:p>
            <a:endParaRPr lang="en-US" altLang="en-US" sz="1800" dirty="0"/>
          </a:p>
        </p:txBody>
      </p:sp>
    </p:spTree>
    <p:extLst>
      <p:ext uri="{BB962C8B-B14F-4D97-AF65-F5344CB8AC3E}">
        <p14:creationId xmlns:p14="http://schemas.microsoft.com/office/powerpoint/2010/main" val="557535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t>An Example: The Relation Between the Security Elements</a:t>
            </a:r>
          </a:p>
        </p:txBody>
      </p:sp>
      <p:sp>
        <p:nvSpPr>
          <p:cNvPr id="23555" name="Content Placeholder 2"/>
          <p:cNvSpPr>
            <a:spLocks noGrp="1" noChangeArrowheads="1"/>
          </p:cNvSpPr>
          <p:nvPr>
            <p:ph idx="1"/>
          </p:nvPr>
        </p:nvSpPr>
        <p:spPr bwMode="auto">
          <a:xfrm>
            <a:off x="2478158" y="1577009"/>
            <a:ext cx="7748687" cy="4527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342900" indent="-342900">
              <a:lnSpc>
                <a:spcPct val="100000"/>
              </a:lnSpc>
              <a:spcBef>
                <a:spcPts val="0"/>
              </a:spcBef>
              <a:spcAft>
                <a:spcPts val="300"/>
              </a:spcAft>
              <a:buFont typeface="Wingdings" panose="05000000000000000000" pitchFamily="2" charset="2"/>
              <a:buChar char="q"/>
            </a:pPr>
            <a:r>
              <a:rPr lang="en-US" altLang="en-US" sz="1800" dirty="0"/>
              <a:t>If a company has antivirus software but does not keep the virus signatures up-to-date, this is vulnerability. The company is vulnerable to virus attacks.</a:t>
            </a:r>
          </a:p>
          <a:p>
            <a:pPr marL="342900" indent="-342900">
              <a:lnSpc>
                <a:spcPct val="100000"/>
              </a:lnSpc>
              <a:spcBef>
                <a:spcPts val="0"/>
              </a:spcBef>
              <a:spcAft>
                <a:spcPts val="300"/>
              </a:spcAft>
              <a:buFont typeface="Wingdings" panose="05000000000000000000" pitchFamily="2" charset="2"/>
              <a:buChar char="q"/>
            </a:pPr>
            <a:r>
              <a:rPr lang="en-US" altLang="en-US" sz="1800" dirty="0"/>
              <a:t>The threat is that a virus will show up in the environment and disrupt productivity.</a:t>
            </a:r>
          </a:p>
          <a:p>
            <a:pPr marL="342900" indent="-342900">
              <a:lnSpc>
                <a:spcPct val="100000"/>
              </a:lnSpc>
              <a:spcBef>
                <a:spcPts val="0"/>
              </a:spcBef>
              <a:spcAft>
                <a:spcPts val="300"/>
              </a:spcAft>
              <a:buFont typeface="Wingdings" panose="05000000000000000000" pitchFamily="2" charset="2"/>
              <a:buChar char="q"/>
            </a:pPr>
            <a:r>
              <a:rPr lang="en-US" altLang="en-US" sz="1800" dirty="0"/>
              <a:t>The likelihood of a virus showing up in the environment and causing damage is the risk.</a:t>
            </a:r>
          </a:p>
          <a:p>
            <a:pPr marL="342900" indent="-342900">
              <a:lnSpc>
                <a:spcPct val="100000"/>
              </a:lnSpc>
              <a:spcBef>
                <a:spcPts val="0"/>
              </a:spcBef>
              <a:spcAft>
                <a:spcPts val="300"/>
              </a:spcAft>
              <a:buFont typeface="Wingdings" panose="05000000000000000000" pitchFamily="2" charset="2"/>
              <a:buChar char="q"/>
            </a:pPr>
            <a:r>
              <a:rPr lang="en-US" altLang="en-US" sz="1800" dirty="0"/>
              <a:t>If a virus infiltrates the company's environment, then vulnerability has been exploited and the company is exposed to loss.</a:t>
            </a:r>
          </a:p>
          <a:p>
            <a:pPr marL="342900" indent="-342900">
              <a:lnSpc>
                <a:spcPct val="100000"/>
              </a:lnSpc>
              <a:spcBef>
                <a:spcPts val="0"/>
              </a:spcBef>
              <a:spcAft>
                <a:spcPts val="300"/>
              </a:spcAft>
              <a:buFont typeface="Wingdings" panose="05000000000000000000" pitchFamily="2" charset="2"/>
              <a:buChar char="q"/>
            </a:pPr>
            <a:r>
              <a:rPr lang="en-US" altLang="en-US" sz="1800" dirty="0"/>
              <a:t>The countermeasures in this situation are to update the signatures and install the antivirus software on all computers</a:t>
            </a:r>
          </a:p>
          <a:p>
            <a:endParaRPr lang="en-US" altLang="en-US" dirty="0"/>
          </a:p>
        </p:txBody>
      </p:sp>
    </p:spTree>
    <p:extLst>
      <p:ext uri="{BB962C8B-B14F-4D97-AF65-F5344CB8AC3E}">
        <p14:creationId xmlns:p14="http://schemas.microsoft.com/office/powerpoint/2010/main" val="293235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sz="2800" dirty="0"/>
              <a:t>Approaches to Information Security Implementation: Bottom-Up Approach</a:t>
            </a:r>
          </a:p>
        </p:txBody>
      </p:sp>
      <p:sp>
        <p:nvSpPr>
          <p:cNvPr id="25603" name="Rectangle 2"/>
          <p:cNvSpPr>
            <a:spLocks noGrp="1" noChangeArrowheads="1"/>
          </p:cNvSpPr>
          <p:nvPr>
            <p:ph idx="1"/>
          </p:nvPr>
        </p:nvSpPr>
        <p:spPr bwMode="auto">
          <a:xfrm>
            <a:off x="2398644" y="1696279"/>
            <a:ext cx="7828201" cy="440774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342900" indent="-342900">
              <a:buFont typeface="Wingdings" panose="05000000000000000000" pitchFamily="2" charset="2"/>
              <a:buChar char="q"/>
            </a:pPr>
            <a:r>
              <a:rPr lang="en-US" altLang="en-US" sz="2400" dirty="0"/>
              <a:t>The lower-end team comes up with a security control or a program without proper management support and direction.</a:t>
            </a:r>
          </a:p>
          <a:p>
            <a:pPr marL="342900" indent="-342900">
              <a:buFont typeface="Wingdings" panose="05000000000000000000" pitchFamily="2" charset="2"/>
              <a:buChar char="q"/>
            </a:pPr>
            <a:r>
              <a:rPr lang="en-US" altLang="en-US" sz="2400" dirty="0"/>
              <a:t>It is oft considered less effective </a:t>
            </a:r>
            <a:r>
              <a:rPr lang="en-GB" altLang="en-US" sz="2400" dirty="0"/>
              <a:t>as it lacks a number of critical features:</a:t>
            </a:r>
          </a:p>
          <a:p>
            <a:pPr lvl="2">
              <a:buFont typeface="Wingdings" panose="05000000000000000000" pitchFamily="2" charset="2"/>
              <a:buChar char="§"/>
            </a:pPr>
            <a:r>
              <a:rPr lang="en-GB" altLang="en-US" sz="2231" dirty="0"/>
              <a:t>Participant support </a:t>
            </a:r>
          </a:p>
          <a:p>
            <a:pPr lvl="2">
              <a:buFont typeface="Wingdings" panose="05000000000000000000" pitchFamily="2" charset="2"/>
              <a:buChar char="§"/>
            </a:pPr>
            <a:r>
              <a:rPr lang="en-GB" altLang="en-US" sz="2231" dirty="0"/>
              <a:t>Organizational staying power</a:t>
            </a:r>
          </a:p>
        </p:txBody>
      </p:sp>
    </p:spTree>
    <p:extLst>
      <p:ext uri="{BB962C8B-B14F-4D97-AF65-F5344CB8AC3E}">
        <p14:creationId xmlns:p14="http://schemas.microsoft.com/office/powerpoint/2010/main" val="29201323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GB" altLang="en-US" sz="2800"/>
              <a:t>Approaches to Information Security Implementation: Top-Down Approach</a:t>
            </a:r>
          </a:p>
        </p:txBody>
      </p:sp>
      <p:sp>
        <p:nvSpPr>
          <p:cNvPr id="27651" name="Rectangle 2"/>
          <p:cNvSpPr>
            <a:spLocks noGrp="1" noChangeArrowheads="1"/>
          </p:cNvSpPr>
          <p:nvPr>
            <p:ph idx="1"/>
          </p:nvPr>
        </p:nvSpPr>
        <p:spPr bwMode="auto">
          <a:xfrm>
            <a:off x="2239618" y="1709530"/>
            <a:ext cx="7987227" cy="43944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000" dirty="0"/>
              <a:t>The initiation, support, and direction comes from the top management and work their way through middle management and then to staff members.</a:t>
            </a:r>
          </a:p>
          <a:p>
            <a:endParaRPr lang="en-US" altLang="en-US" sz="2000" dirty="0"/>
          </a:p>
          <a:p>
            <a:r>
              <a:rPr lang="en-US" altLang="en-US" sz="2000" dirty="0"/>
              <a:t>Treated as the best approach but seems to based on the I get paid more therefor I must know more about everything type of mentality.</a:t>
            </a:r>
          </a:p>
          <a:p>
            <a:endParaRPr lang="en-US" altLang="en-US" sz="2000" dirty="0"/>
          </a:p>
          <a:p>
            <a:r>
              <a:rPr lang="en-US" altLang="en-US" sz="2000" dirty="0"/>
              <a:t>Ensures that the senior management who are ultimately responsible for protecting the company assets is driving the program.</a:t>
            </a:r>
            <a:endParaRPr lang="en-GB" altLang="en-US" sz="2000" dirty="0"/>
          </a:p>
        </p:txBody>
      </p:sp>
    </p:spTree>
    <p:extLst>
      <p:ext uri="{BB962C8B-B14F-4D97-AF65-F5344CB8AC3E}">
        <p14:creationId xmlns:p14="http://schemas.microsoft.com/office/powerpoint/2010/main" val="26950021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800" dirty="0"/>
              <a:t>Three Types of Security Controls</a:t>
            </a:r>
          </a:p>
        </p:txBody>
      </p:sp>
      <p:sp>
        <p:nvSpPr>
          <p:cNvPr id="3" name="Content Placeholder 2">
            <a:extLst>
              <a:ext uri="{FF2B5EF4-FFF2-40B4-BE49-F238E27FC236}">
                <a16:creationId xmlns:a16="http://schemas.microsoft.com/office/drawing/2014/main" id="{7073E80A-B34F-43E0-94DC-08C289E01AB7}"/>
              </a:ext>
            </a:extLst>
          </p:cNvPr>
          <p:cNvSpPr>
            <a:spLocks noGrp="1"/>
          </p:cNvSpPr>
          <p:nvPr>
            <p:ph idx="1"/>
          </p:nvPr>
        </p:nvSpPr>
        <p:spPr>
          <a:xfrm>
            <a:off x="3048528" y="1397000"/>
            <a:ext cx="6096000" cy="503230"/>
          </a:xfrm>
        </p:spPr>
        <p:txBody>
          <a:bodyPr>
            <a:noAutofit/>
          </a:bodyPr>
          <a:lstStyle/>
          <a:p>
            <a:pPr marL="0" indent="0" algn="ctr">
              <a:buNone/>
              <a:defRPr/>
            </a:pPr>
            <a:r>
              <a:rPr lang="en-US" b="1" dirty="0">
                <a:solidFill>
                  <a:schemeClr val="accent3">
                    <a:lumMod val="50000"/>
                  </a:schemeClr>
                </a:solidFill>
              </a:rPr>
              <a:t>Administrative Controls</a:t>
            </a:r>
            <a:endParaRPr lang="en-US" dirty="0">
              <a:solidFill>
                <a:schemeClr val="accent3">
                  <a:lumMod val="50000"/>
                </a:schemeClr>
              </a:solidFill>
            </a:endParaRPr>
          </a:p>
        </p:txBody>
      </p:sp>
      <p:graphicFrame>
        <p:nvGraphicFramePr>
          <p:cNvPr id="2" name="Diagram 1"/>
          <p:cNvGraphicFramePr/>
          <p:nvPr/>
        </p:nvGraphicFramePr>
        <p:xfrm>
          <a:off x="3048528" y="190023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346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Three Types of Security Controls</a:t>
            </a:r>
          </a:p>
        </p:txBody>
      </p:sp>
      <p:sp>
        <p:nvSpPr>
          <p:cNvPr id="3" name="Content Placeholder 2">
            <a:extLst>
              <a:ext uri="{FF2B5EF4-FFF2-40B4-BE49-F238E27FC236}">
                <a16:creationId xmlns:a16="http://schemas.microsoft.com/office/drawing/2014/main" id="{9E5BF861-72ED-4220-83E2-2A84F165F86A}"/>
              </a:ext>
            </a:extLst>
          </p:cNvPr>
          <p:cNvSpPr>
            <a:spLocks noGrp="1"/>
          </p:cNvSpPr>
          <p:nvPr>
            <p:ph idx="1"/>
          </p:nvPr>
        </p:nvSpPr>
        <p:spPr>
          <a:xfrm>
            <a:off x="3048528" y="1470993"/>
            <a:ext cx="6096000" cy="371061"/>
          </a:xfrm>
        </p:spPr>
        <p:txBody>
          <a:bodyPr>
            <a:noAutofit/>
          </a:bodyPr>
          <a:lstStyle/>
          <a:p>
            <a:pPr marL="0" indent="0" algn="ctr">
              <a:buNone/>
              <a:defRPr/>
            </a:pPr>
            <a:r>
              <a:rPr lang="en-US" sz="2400" b="1" dirty="0">
                <a:solidFill>
                  <a:schemeClr val="accent3">
                    <a:lumMod val="25000"/>
                  </a:schemeClr>
                </a:solidFill>
              </a:rPr>
              <a:t>Technical or Logical Controls</a:t>
            </a:r>
          </a:p>
        </p:txBody>
      </p:sp>
      <p:graphicFrame>
        <p:nvGraphicFramePr>
          <p:cNvPr id="2" name="Diagram 1"/>
          <p:cNvGraphicFramePr/>
          <p:nvPr/>
        </p:nvGraphicFramePr>
        <p:xfrm>
          <a:off x="3048528" y="186855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2905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Three Types of Security Controls</a:t>
            </a:r>
          </a:p>
        </p:txBody>
      </p:sp>
      <p:sp>
        <p:nvSpPr>
          <p:cNvPr id="3" name="Content Placeholder 2">
            <a:extLst>
              <a:ext uri="{FF2B5EF4-FFF2-40B4-BE49-F238E27FC236}">
                <a16:creationId xmlns:a16="http://schemas.microsoft.com/office/drawing/2014/main" id="{F6230FA7-77F7-48ED-AE87-8623EDC3FC54}"/>
              </a:ext>
            </a:extLst>
          </p:cNvPr>
          <p:cNvSpPr>
            <a:spLocks noGrp="1"/>
          </p:cNvSpPr>
          <p:nvPr>
            <p:ph idx="1"/>
          </p:nvPr>
        </p:nvSpPr>
        <p:spPr>
          <a:xfrm>
            <a:off x="3125421" y="1259304"/>
            <a:ext cx="6096000" cy="495504"/>
          </a:xfrm>
        </p:spPr>
        <p:txBody>
          <a:bodyPr>
            <a:normAutofit/>
          </a:bodyPr>
          <a:lstStyle/>
          <a:p>
            <a:pPr marL="0" indent="0" algn="ctr">
              <a:buNone/>
              <a:defRPr/>
            </a:pPr>
            <a:r>
              <a:rPr lang="en-US" sz="2400" b="1" dirty="0">
                <a:solidFill>
                  <a:schemeClr val="accent3">
                    <a:lumMod val="25000"/>
                  </a:schemeClr>
                </a:solidFill>
              </a:rPr>
              <a:t>Physical Controls </a:t>
            </a:r>
          </a:p>
        </p:txBody>
      </p:sp>
      <p:graphicFrame>
        <p:nvGraphicFramePr>
          <p:cNvPr id="2" name="Diagram 1"/>
          <p:cNvGraphicFramePr/>
          <p:nvPr/>
        </p:nvGraphicFramePr>
        <p:xfrm>
          <a:off x="3125421" y="1754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4337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bwMode="auto">
          <a:xfrm>
            <a:off x="1905000" y="48895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800"/>
              <a:t>Security Roles and Responsibilities</a:t>
            </a:r>
            <a:endParaRPr lang="en-GB" altLang="en-US" sz="2800"/>
          </a:p>
        </p:txBody>
      </p:sp>
      <p:sp>
        <p:nvSpPr>
          <p:cNvPr id="22531" name="Rectangle 2">
            <a:extLst>
              <a:ext uri="{FF2B5EF4-FFF2-40B4-BE49-F238E27FC236}">
                <a16:creationId xmlns:a16="http://schemas.microsoft.com/office/drawing/2014/main" id="{5BE021B9-1710-411E-B081-F4EBFF433BE0}"/>
              </a:ext>
            </a:extLst>
          </p:cNvPr>
          <p:cNvSpPr>
            <a:spLocks noGrp="1" noChangeArrowheads="1"/>
          </p:cNvSpPr>
          <p:nvPr>
            <p:ph idx="1"/>
          </p:nvPr>
        </p:nvSpPr>
        <p:spPr bwMode="auto">
          <a:xfrm>
            <a:off x="2425148" y="1285461"/>
            <a:ext cx="7500730" cy="48185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defRPr/>
            </a:pPr>
            <a:r>
              <a:rPr lang="en-US" sz="2400" b="1" u="sng" dirty="0"/>
              <a:t>Levels of Responsibilities</a:t>
            </a:r>
            <a:endParaRPr lang="en-US" altLang="en-US" sz="2400" u="sng" dirty="0"/>
          </a:p>
          <a:p>
            <a:pPr>
              <a:defRPr/>
            </a:pPr>
            <a:r>
              <a:rPr lang="en-US" altLang="en-US" sz="1800" dirty="0"/>
              <a:t>Senior management and other levels of management</a:t>
            </a:r>
          </a:p>
          <a:p>
            <a:pPr lvl="1">
              <a:defRPr/>
            </a:pPr>
            <a:r>
              <a:rPr lang="en-US" altLang="en-US" sz="1800" dirty="0"/>
              <a:t>Understand the vision of the company, the business goals, and the objectives.</a:t>
            </a:r>
          </a:p>
          <a:p>
            <a:pPr>
              <a:defRPr/>
            </a:pPr>
            <a:r>
              <a:rPr lang="en-US" altLang="en-US" sz="1800" dirty="0"/>
              <a:t>Functional management</a:t>
            </a:r>
          </a:p>
          <a:p>
            <a:pPr lvl="1">
              <a:defRPr/>
            </a:pPr>
            <a:r>
              <a:rPr lang="en-US" altLang="en-US" sz="1800" dirty="0"/>
              <a:t>Understand how their individual departments work, what roles individuals play within the company, and how security affects their department directly.</a:t>
            </a:r>
          </a:p>
          <a:p>
            <a:pPr>
              <a:defRPr/>
            </a:pPr>
            <a:r>
              <a:rPr lang="en-US" altLang="en-US" sz="1800" dirty="0"/>
              <a:t>Operational managers and staff. These layers are closer to the actual operations of the company. </a:t>
            </a:r>
          </a:p>
          <a:p>
            <a:pPr lvl="1">
              <a:defRPr/>
            </a:pPr>
            <a:r>
              <a:rPr lang="en-US" altLang="en-US" sz="1800" dirty="0"/>
              <a:t>Know detailed information about the technical and procedural requirements, the systems, and how the systems are used. </a:t>
            </a:r>
          </a:p>
          <a:p>
            <a:pPr lvl="1">
              <a:defRPr/>
            </a:pPr>
            <a:r>
              <a:rPr lang="en-US" altLang="en-US" sz="1800" dirty="0"/>
              <a:t>Understand how security mechanisms integrate into systems, how to configure them, and how they affect daily productivity.</a:t>
            </a:r>
            <a:endParaRPr lang="en-GB" altLang="en-US" sz="1800" dirty="0"/>
          </a:p>
        </p:txBody>
      </p:sp>
    </p:spTree>
    <p:extLst>
      <p:ext uri="{BB962C8B-B14F-4D97-AF65-F5344CB8AC3E}">
        <p14:creationId xmlns:p14="http://schemas.microsoft.com/office/powerpoint/2010/main" val="34654820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8F38-A079-392C-9E75-5FE0953EACAE}"/>
              </a:ext>
            </a:extLst>
          </p:cNvPr>
          <p:cNvSpPr>
            <a:spLocks noGrp="1"/>
          </p:cNvSpPr>
          <p:nvPr>
            <p:ph type="title"/>
          </p:nvPr>
        </p:nvSpPr>
        <p:spPr/>
        <p:txBody>
          <a:bodyPr/>
          <a:lstStyle/>
          <a:p>
            <a:r>
              <a:rPr lang="en-US" dirty="0"/>
              <a:t>Cyber Security Analyst</a:t>
            </a:r>
            <a:endParaRPr lang="en-ID" dirty="0"/>
          </a:p>
        </p:txBody>
      </p:sp>
      <p:sp>
        <p:nvSpPr>
          <p:cNvPr id="3" name="Content Placeholder 2">
            <a:extLst>
              <a:ext uri="{FF2B5EF4-FFF2-40B4-BE49-F238E27FC236}">
                <a16:creationId xmlns:a16="http://schemas.microsoft.com/office/drawing/2014/main" id="{6111C58F-518E-D32F-D93D-173B9B8C5FD3}"/>
              </a:ext>
            </a:extLst>
          </p:cNvPr>
          <p:cNvSpPr>
            <a:spLocks noGrp="1"/>
          </p:cNvSpPr>
          <p:nvPr>
            <p:ph idx="1"/>
          </p:nvPr>
        </p:nvSpPr>
        <p:spPr/>
        <p:txBody>
          <a:bodyPr>
            <a:normAutofit lnSpcReduction="10000"/>
          </a:bodyPr>
          <a:lstStyle/>
          <a:p>
            <a:r>
              <a:rPr lang="en-US" b="0" i="0" dirty="0">
                <a:solidFill>
                  <a:srgbClr val="63666A"/>
                </a:solidFill>
                <a:effectLst/>
                <a:latin typeface="lato" panose="020F0502020204030203" pitchFamily="34" charset="0"/>
              </a:rPr>
              <a:t>A cybersecurity analyst protects an organization from cyberthreats and actively develops protocols used to respond to and quell cyberattacks. Cybersecurity analysts protect organizational infrastructure, such as computer networks and hardware devices, from cybercriminals and hackers seeking to cause damage or steal sensitive information.</a:t>
            </a:r>
          </a:p>
          <a:p>
            <a:r>
              <a:rPr lang="en-US" b="0" i="0" dirty="0">
                <a:solidFill>
                  <a:srgbClr val="63666A"/>
                </a:solidFill>
                <a:effectLst/>
                <a:latin typeface="lato" panose="020F0502020204030203" pitchFamily="34" charset="0"/>
              </a:rPr>
              <a:t>The cybersecurity analyst thoroughly understands cyberattacks, malware, and the behavior of cybercriminals, and actively seeks to anticipate and prevent these attacks. The analyst usually possesses at least a bachelor's degree in cybersecurity or a related field.</a:t>
            </a:r>
            <a:endParaRPr lang="en-ID" dirty="0"/>
          </a:p>
        </p:txBody>
      </p:sp>
    </p:spTree>
    <p:extLst>
      <p:ext uri="{BB962C8B-B14F-4D97-AF65-F5344CB8AC3E}">
        <p14:creationId xmlns:p14="http://schemas.microsoft.com/office/powerpoint/2010/main" val="1287465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61D7-0B31-8EB1-3AF5-59C16337BA60}"/>
              </a:ext>
            </a:extLst>
          </p:cNvPr>
          <p:cNvSpPr>
            <a:spLocks noGrp="1"/>
          </p:cNvSpPr>
          <p:nvPr>
            <p:ph type="title"/>
          </p:nvPr>
        </p:nvSpPr>
        <p:spPr/>
        <p:txBody>
          <a:bodyPr/>
          <a:lstStyle/>
          <a:p>
            <a:r>
              <a:rPr lang="en-US" b="0" i="0" dirty="0">
                <a:solidFill>
                  <a:srgbClr val="0070A8"/>
                </a:solidFill>
                <a:effectLst/>
                <a:latin typeface="lato" panose="020F0502020204030203" pitchFamily="34" charset="0"/>
              </a:rPr>
              <a:t>What Does a Cybersecurity Analyst Do?</a:t>
            </a:r>
            <a:endParaRPr lang="en-ID" dirty="0"/>
          </a:p>
        </p:txBody>
      </p:sp>
      <p:sp>
        <p:nvSpPr>
          <p:cNvPr id="3" name="Content Placeholder 2">
            <a:extLst>
              <a:ext uri="{FF2B5EF4-FFF2-40B4-BE49-F238E27FC236}">
                <a16:creationId xmlns:a16="http://schemas.microsoft.com/office/drawing/2014/main" id="{35400DD5-265D-393A-1565-AF98B5451EAB}"/>
              </a:ext>
            </a:extLst>
          </p:cNvPr>
          <p:cNvSpPr>
            <a:spLocks noGrp="1"/>
          </p:cNvSpPr>
          <p:nvPr>
            <p:ph idx="1"/>
          </p:nvPr>
        </p:nvSpPr>
        <p:spPr/>
        <p:txBody>
          <a:bodyPr>
            <a:normAutofit fontScale="70000" lnSpcReduction="20000"/>
          </a:bodyPr>
          <a:lstStyle/>
          <a:p>
            <a:pPr algn="l"/>
            <a:r>
              <a:rPr lang="en-US" b="0" i="0" dirty="0">
                <a:solidFill>
                  <a:srgbClr val="63666A"/>
                </a:solidFill>
                <a:effectLst/>
                <a:latin typeface="lato" panose="020F0502020204030203" pitchFamily="34" charset="0"/>
              </a:rPr>
              <a:t>A cybersecurity analyst protects company hardware, software, and networks from cybercriminals. The analyst's primary role is to understand company IT infrastructure in detail, to monitor it at all times, and to evaluate threats that could potentially breach the network. The cybersecurity analyst continuously looks for ways to enhance company network security and protect its sensitive information.</a:t>
            </a:r>
          </a:p>
          <a:p>
            <a:pPr algn="l"/>
            <a:r>
              <a:rPr lang="en-US" b="0" i="0" dirty="0">
                <a:solidFill>
                  <a:srgbClr val="63666A"/>
                </a:solidFill>
                <a:effectLst/>
                <a:latin typeface="lato" panose="020F0502020204030203" pitchFamily="34" charset="0"/>
              </a:rPr>
              <a:t>The cybersecurity analyst is also responsible for:</a:t>
            </a:r>
          </a:p>
          <a:p>
            <a:pPr algn="l">
              <a:buFont typeface="Arial" panose="020B0604020202020204" pitchFamily="34" charset="0"/>
              <a:buChar char="•"/>
            </a:pPr>
            <a:r>
              <a:rPr lang="en-US" b="1" i="0" dirty="0">
                <a:solidFill>
                  <a:srgbClr val="63666A"/>
                </a:solidFill>
                <a:effectLst/>
                <a:latin typeface="lato" panose="020F0502020204030203" pitchFamily="34" charset="0"/>
              </a:rPr>
              <a:t>Configuring tools:</a:t>
            </a:r>
            <a:r>
              <a:rPr lang="en-US" b="0" i="0" dirty="0">
                <a:solidFill>
                  <a:srgbClr val="63666A"/>
                </a:solidFill>
                <a:effectLst/>
                <a:latin typeface="lato" panose="020F0502020204030203" pitchFamily="34" charset="0"/>
              </a:rPr>
              <a:t> This may come in the form of virus software, password protectors, and vulnerability management software. They will evaluate what the company needs and use these tools to protect its information.</a:t>
            </a:r>
          </a:p>
          <a:p>
            <a:pPr algn="l">
              <a:buFont typeface="Arial" panose="020B0604020202020204" pitchFamily="34" charset="0"/>
              <a:buChar char="•"/>
            </a:pPr>
            <a:r>
              <a:rPr lang="en-US" b="1" i="0" dirty="0">
                <a:solidFill>
                  <a:srgbClr val="63666A"/>
                </a:solidFill>
                <a:effectLst/>
                <a:latin typeface="lato" panose="020F0502020204030203" pitchFamily="34" charset="0"/>
              </a:rPr>
              <a:t>Reporting: </a:t>
            </a:r>
            <a:r>
              <a:rPr lang="en-US" b="0" i="0" dirty="0">
                <a:solidFill>
                  <a:srgbClr val="63666A"/>
                </a:solidFill>
                <a:effectLst/>
                <a:latin typeface="lato" panose="020F0502020204030203" pitchFamily="34" charset="0"/>
              </a:rPr>
              <a:t>The analyst will detail what is currently going on in the network and evaluate its strengths. One of the skills needed is learning to read these reports. They will show what is well-protected and indicate if there is any unusual activity in the network.</a:t>
            </a:r>
            <a:br>
              <a:rPr lang="en-US" b="0" i="0" dirty="0">
                <a:solidFill>
                  <a:srgbClr val="63666A"/>
                </a:solidFill>
                <a:effectLst/>
                <a:latin typeface="lato" panose="020F0502020204030203" pitchFamily="34" charset="0"/>
              </a:rPr>
            </a:br>
            <a:endParaRPr lang="en-US" b="0" i="0" dirty="0">
              <a:solidFill>
                <a:srgbClr val="63666A"/>
              </a:solidFill>
              <a:effectLst/>
              <a:latin typeface="lato" panose="020F0502020204030203" pitchFamily="34" charset="0"/>
            </a:endParaRPr>
          </a:p>
          <a:p>
            <a:pPr algn="l">
              <a:buFont typeface="Arial" panose="020B0604020202020204" pitchFamily="34" charset="0"/>
              <a:buChar char="•"/>
            </a:pPr>
            <a:r>
              <a:rPr lang="en-US" b="1" i="0" dirty="0">
                <a:solidFill>
                  <a:srgbClr val="63666A"/>
                </a:solidFill>
                <a:effectLst/>
                <a:latin typeface="lato" panose="020F0502020204030203" pitchFamily="34" charset="0"/>
              </a:rPr>
              <a:t>Evaluate weaknesses:</a:t>
            </a:r>
            <a:r>
              <a:rPr lang="en-US" b="0" i="0" dirty="0">
                <a:solidFill>
                  <a:srgbClr val="63666A"/>
                </a:solidFill>
                <a:effectLst/>
                <a:latin typeface="lato" panose="020F0502020204030203" pitchFamily="34" charset="0"/>
              </a:rPr>
              <a:t> No network is fully secure, but the goal is to make it as secure as possible. Part of the job is to continuously test all company networks and find weaknesses before bad actors or external threats can compromise them. </a:t>
            </a:r>
          </a:p>
          <a:p>
            <a:endParaRPr lang="en-ID" dirty="0"/>
          </a:p>
          <a:p>
            <a:endParaRPr lang="en-ID" dirty="0"/>
          </a:p>
        </p:txBody>
      </p:sp>
    </p:spTree>
    <p:extLst>
      <p:ext uri="{BB962C8B-B14F-4D97-AF65-F5344CB8AC3E}">
        <p14:creationId xmlns:p14="http://schemas.microsoft.com/office/powerpoint/2010/main" val="196141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8F38-A079-392C-9E75-5FE0953EACAE}"/>
              </a:ext>
            </a:extLst>
          </p:cNvPr>
          <p:cNvSpPr>
            <a:spLocks noGrp="1"/>
          </p:cNvSpPr>
          <p:nvPr>
            <p:ph type="title"/>
          </p:nvPr>
        </p:nvSpPr>
        <p:spPr/>
        <p:txBody>
          <a:bodyPr/>
          <a:lstStyle/>
          <a:p>
            <a:r>
              <a:rPr lang="en-US" dirty="0"/>
              <a:t>Cyber Security Analyst</a:t>
            </a:r>
            <a:endParaRPr lang="en-ID" dirty="0"/>
          </a:p>
        </p:txBody>
      </p:sp>
      <p:sp>
        <p:nvSpPr>
          <p:cNvPr id="3" name="Content Placeholder 2">
            <a:extLst>
              <a:ext uri="{FF2B5EF4-FFF2-40B4-BE49-F238E27FC236}">
                <a16:creationId xmlns:a16="http://schemas.microsoft.com/office/drawing/2014/main" id="{6111C58F-518E-D32F-D93D-173B9B8C5FD3}"/>
              </a:ext>
            </a:extLst>
          </p:cNvPr>
          <p:cNvSpPr>
            <a:spLocks noGrp="1"/>
          </p:cNvSpPr>
          <p:nvPr>
            <p:ph idx="1"/>
          </p:nvPr>
        </p:nvSpPr>
        <p:spPr/>
        <p:txBody>
          <a:bodyPr>
            <a:normAutofit fontScale="92500"/>
          </a:bodyPr>
          <a:lstStyle/>
          <a:p>
            <a:r>
              <a:rPr lang="en-US" altLang="en-US" sz="2800" dirty="0"/>
              <a:t>Information Technology is a set of tools that helps you work with information and perform tasks related to information processing.</a:t>
            </a:r>
          </a:p>
          <a:p>
            <a:r>
              <a:rPr lang="en-US" altLang="en-US" sz="2800" dirty="0"/>
              <a:t>The term </a:t>
            </a:r>
            <a:r>
              <a:rPr lang="en-US" altLang="en-US" sz="2800" i="1" dirty="0"/>
              <a:t>information technology</a:t>
            </a:r>
            <a:r>
              <a:rPr lang="en-US" altLang="en-US" sz="2800" dirty="0"/>
              <a:t> implies that you are using </a:t>
            </a:r>
            <a:r>
              <a:rPr lang="en-US" altLang="en-US" sz="2800" i="1" dirty="0"/>
              <a:t>technology</a:t>
            </a:r>
            <a:r>
              <a:rPr lang="en-US" altLang="en-US" sz="2800" dirty="0"/>
              <a:t> as a set of tools to work with </a:t>
            </a:r>
            <a:r>
              <a:rPr lang="en-US" altLang="en-US" sz="2800" i="1" dirty="0"/>
              <a:t>information</a:t>
            </a:r>
            <a:r>
              <a:rPr lang="en-US" altLang="en-US" sz="2800" dirty="0"/>
              <a:t>. </a:t>
            </a:r>
          </a:p>
          <a:p>
            <a:r>
              <a:rPr lang="en-US" altLang="en-US" sz="2800" dirty="0"/>
              <a:t>Information Technology (IT) describes any technology that helps to produce, manipulate, store, communicate, and/or disseminate information</a:t>
            </a:r>
          </a:p>
          <a:p>
            <a:r>
              <a:rPr lang="en-US" altLang="en-US" sz="2800" dirty="0"/>
              <a:t>You can work with information in a variety of forms – text, image, sound, and video. </a:t>
            </a:r>
          </a:p>
          <a:p>
            <a:r>
              <a:rPr lang="en-US" altLang="en-US" sz="2800" dirty="0"/>
              <a:t>IT typically involves Computer Technology and Communication Technology</a:t>
            </a:r>
          </a:p>
          <a:p>
            <a:endParaRPr lang="en-US" altLang="en-US" sz="2800" dirty="0"/>
          </a:p>
          <a:p>
            <a:endParaRPr lang="en-ID" dirty="0"/>
          </a:p>
        </p:txBody>
      </p:sp>
    </p:spTree>
    <p:extLst>
      <p:ext uri="{BB962C8B-B14F-4D97-AF65-F5344CB8AC3E}">
        <p14:creationId xmlns:p14="http://schemas.microsoft.com/office/powerpoint/2010/main" val="2016630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ack sign with white text&#10;&#10;Description automatically generated">
            <a:extLst>
              <a:ext uri="{FF2B5EF4-FFF2-40B4-BE49-F238E27FC236}">
                <a16:creationId xmlns:a16="http://schemas.microsoft.com/office/drawing/2014/main" id="{196FEB58-3FA6-418C-912E-F969C6566E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464" y="5781456"/>
            <a:ext cx="2636520" cy="754495"/>
          </a:xfrm>
          <a:prstGeom prst="rect">
            <a:avLst/>
          </a:prstGeom>
        </p:spPr>
      </p:pic>
      <p:sp>
        <p:nvSpPr>
          <p:cNvPr id="3" name="TextBox 2">
            <a:extLst>
              <a:ext uri="{FF2B5EF4-FFF2-40B4-BE49-F238E27FC236}">
                <a16:creationId xmlns:a16="http://schemas.microsoft.com/office/drawing/2014/main" id="{4A8CECCD-11B3-420C-AB2E-C3285481D6BB}"/>
              </a:ext>
            </a:extLst>
          </p:cNvPr>
          <p:cNvSpPr txBox="1"/>
          <p:nvPr/>
        </p:nvSpPr>
        <p:spPr>
          <a:xfrm>
            <a:off x="0" y="-49798"/>
            <a:ext cx="12192000" cy="646331"/>
          </a:xfrm>
          <a:prstGeom prst="rect">
            <a:avLst/>
          </a:prstGeom>
          <a:noFill/>
        </p:spPr>
        <p:txBody>
          <a:bodyPr wrap="square" rtlCol="0">
            <a:spAutoFit/>
          </a:bodyPr>
          <a:lstStyle/>
          <a:p>
            <a:pPr algn="ctr"/>
            <a:r>
              <a:rPr lang="en-US" sz="3600" b="1" dirty="0" err="1"/>
              <a:t>Revolusi</a:t>
            </a:r>
            <a:r>
              <a:rPr lang="en-US" sz="3600" b="1" dirty="0"/>
              <a:t> 4.0 and Cyber Security in Era Society 5.0</a:t>
            </a:r>
            <a:endParaRPr lang="en-US" sz="3600" dirty="0"/>
          </a:p>
        </p:txBody>
      </p:sp>
      <p:pic>
        <p:nvPicPr>
          <p:cNvPr id="5122" name="Picture 2" descr="Industri 4.0 'Ancam' Keberadaan 35% Profesi Penting">
            <a:extLst>
              <a:ext uri="{FF2B5EF4-FFF2-40B4-BE49-F238E27FC236}">
                <a16:creationId xmlns:a16="http://schemas.microsoft.com/office/drawing/2014/main" id="{E6A3814C-905C-4359-91A0-98B8B5B992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86383"/>
            <a:ext cx="12192000" cy="6371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042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8CECCD-11B3-420C-AB2E-C3285481D6BB}"/>
              </a:ext>
            </a:extLst>
          </p:cNvPr>
          <p:cNvSpPr txBox="1"/>
          <p:nvPr/>
        </p:nvSpPr>
        <p:spPr>
          <a:xfrm>
            <a:off x="0" y="905709"/>
            <a:ext cx="12192000" cy="646331"/>
          </a:xfrm>
          <a:prstGeom prst="rect">
            <a:avLst/>
          </a:prstGeom>
          <a:noFill/>
        </p:spPr>
        <p:txBody>
          <a:bodyPr wrap="square" rtlCol="0">
            <a:spAutoFit/>
          </a:bodyPr>
          <a:lstStyle/>
          <a:p>
            <a:pPr algn="ctr"/>
            <a:r>
              <a:rPr lang="en-US" sz="3600" b="1" dirty="0" err="1"/>
              <a:t>Lemahnya</a:t>
            </a:r>
            <a:r>
              <a:rPr lang="en-US" sz="3600" b="1" dirty="0"/>
              <a:t> Sistem </a:t>
            </a:r>
            <a:r>
              <a:rPr lang="en-US" sz="3600" b="1" dirty="0" err="1"/>
              <a:t>Keamanan</a:t>
            </a:r>
            <a:endParaRPr lang="en-US" sz="3600" dirty="0"/>
          </a:p>
        </p:txBody>
      </p:sp>
      <p:sp>
        <p:nvSpPr>
          <p:cNvPr id="4" name="Content Placeholder 2">
            <a:extLst>
              <a:ext uri="{FF2B5EF4-FFF2-40B4-BE49-F238E27FC236}">
                <a16:creationId xmlns:a16="http://schemas.microsoft.com/office/drawing/2014/main" id="{87BCB13B-AC4B-4489-8B3A-C11E1F4BCF39}"/>
              </a:ext>
            </a:extLst>
          </p:cNvPr>
          <p:cNvSpPr>
            <a:spLocks noGrp="1"/>
          </p:cNvSpPr>
          <p:nvPr>
            <p:ph idx="1"/>
          </p:nvPr>
        </p:nvSpPr>
        <p:spPr>
          <a:xfrm>
            <a:off x="838200" y="2484032"/>
            <a:ext cx="6613187" cy="4351338"/>
          </a:xfrm>
        </p:spPr>
        <p:txBody>
          <a:bodyPr>
            <a:normAutofit/>
          </a:bodyPr>
          <a:lstStyle/>
          <a:p>
            <a:r>
              <a:rPr lang="en-US" dirty="0" err="1"/>
              <a:t>Masalah</a:t>
            </a:r>
            <a:r>
              <a:rPr lang="en-US" dirty="0"/>
              <a:t> lain yang </a:t>
            </a:r>
            <a:r>
              <a:rPr lang="en-US" dirty="0" err="1"/>
              <a:t>perlu</a:t>
            </a:r>
            <a:r>
              <a:rPr lang="en-US" dirty="0"/>
              <a:t> </a:t>
            </a:r>
            <a:r>
              <a:rPr lang="en-US" dirty="0" err="1"/>
              <a:t>diperhatikan</a:t>
            </a:r>
            <a:r>
              <a:rPr lang="en-US" dirty="0"/>
              <a:t> </a:t>
            </a:r>
            <a:r>
              <a:rPr lang="en-US" dirty="0" err="1"/>
              <a:t>atas</a:t>
            </a:r>
            <a:r>
              <a:rPr lang="en-US" dirty="0"/>
              <a:t> </a:t>
            </a:r>
            <a:r>
              <a:rPr lang="en-US" dirty="0" err="1"/>
              <a:t>dampak</a:t>
            </a:r>
            <a:r>
              <a:rPr lang="en-US" dirty="0"/>
              <a:t> </a:t>
            </a:r>
            <a:r>
              <a:rPr lang="en-US" dirty="0" err="1"/>
              <a:t>adanya</a:t>
            </a:r>
            <a:r>
              <a:rPr lang="en-US" dirty="0"/>
              <a:t> </a:t>
            </a:r>
            <a:r>
              <a:rPr lang="en-US" dirty="0" err="1"/>
              <a:t>revolusi</a:t>
            </a:r>
            <a:r>
              <a:rPr lang="en-US" dirty="0"/>
              <a:t> 4.0 </a:t>
            </a:r>
            <a:r>
              <a:rPr lang="en-US" dirty="0" err="1"/>
              <a:t>adalah</a:t>
            </a:r>
            <a:r>
              <a:rPr lang="en-US" dirty="0"/>
              <a:t> </a:t>
            </a:r>
            <a:r>
              <a:rPr lang="en-US" dirty="0" err="1"/>
              <a:t>masalah</a:t>
            </a:r>
            <a:r>
              <a:rPr lang="en-US" dirty="0"/>
              <a:t> </a:t>
            </a:r>
            <a:r>
              <a:rPr lang="en-US" dirty="0" err="1"/>
              <a:t>keamanan</a:t>
            </a:r>
            <a:r>
              <a:rPr lang="en-US" dirty="0"/>
              <a:t> data. Di Indonesia </a:t>
            </a:r>
            <a:r>
              <a:rPr lang="en-US" dirty="0" err="1"/>
              <a:t>sendiri</a:t>
            </a:r>
            <a:r>
              <a:rPr lang="en-US" dirty="0"/>
              <a:t> </a:t>
            </a:r>
            <a:r>
              <a:rPr lang="en-US" dirty="0" err="1"/>
              <a:t>utnuk</a:t>
            </a:r>
            <a:r>
              <a:rPr lang="en-US" dirty="0"/>
              <a:t> </a:t>
            </a:r>
            <a:r>
              <a:rPr lang="en-US" dirty="0" err="1"/>
              <a:t>masalah</a:t>
            </a:r>
            <a:r>
              <a:rPr lang="en-US" dirty="0"/>
              <a:t> </a:t>
            </a:r>
            <a:r>
              <a:rPr lang="en-US" dirty="0" err="1"/>
              <a:t>keamanan</a:t>
            </a:r>
            <a:r>
              <a:rPr lang="en-US" dirty="0"/>
              <a:t> data </a:t>
            </a:r>
            <a:r>
              <a:rPr lang="en-US" dirty="0" err="1"/>
              <a:t>masih</a:t>
            </a:r>
            <a:r>
              <a:rPr lang="en-US" dirty="0"/>
              <a:t> </a:t>
            </a:r>
            <a:r>
              <a:rPr lang="en-US" dirty="0" err="1"/>
              <a:t>menjadi</a:t>
            </a:r>
            <a:r>
              <a:rPr lang="en-US" dirty="0"/>
              <a:t> </a:t>
            </a:r>
            <a:r>
              <a:rPr lang="en-US" dirty="0" err="1"/>
              <a:t>sebuah</a:t>
            </a:r>
            <a:r>
              <a:rPr lang="en-US" dirty="0"/>
              <a:t> PR </a:t>
            </a:r>
            <a:r>
              <a:rPr lang="en-US" dirty="0" err="1"/>
              <a:t>besar</a:t>
            </a:r>
            <a:r>
              <a:rPr lang="en-US" dirty="0"/>
              <a:t> </a:t>
            </a:r>
            <a:r>
              <a:rPr lang="en-US" dirty="0" err="1"/>
              <a:t>bagi</a:t>
            </a:r>
            <a:r>
              <a:rPr lang="en-US" dirty="0"/>
              <a:t> </a:t>
            </a:r>
            <a:r>
              <a:rPr lang="en-US" dirty="0" err="1"/>
              <a:t>pemerintah</a:t>
            </a:r>
            <a:r>
              <a:rPr lang="en-US" dirty="0"/>
              <a:t>. Salah </a:t>
            </a:r>
            <a:r>
              <a:rPr lang="en-US" dirty="0" err="1"/>
              <a:t>satu</a:t>
            </a:r>
            <a:r>
              <a:rPr lang="en-US" dirty="0"/>
              <a:t> </a:t>
            </a:r>
            <a:r>
              <a:rPr lang="en-US" dirty="0" err="1"/>
              <a:t>penyebab</a:t>
            </a:r>
            <a:r>
              <a:rPr lang="en-US" dirty="0"/>
              <a:t> </a:t>
            </a:r>
            <a:r>
              <a:rPr lang="en-US" dirty="0" err="1"/>
              <a:t>lemahnya</a:t>
            </a:r>
            <a:r>
              <a:rPr lang="en-US" dirty="0"/>
              <a:t> </a:t>
            </a:r>
            <a:r>
              <a:rPr lang="en-US" dirty="0" err="1"/>
              <a:t>keamanan</a:t>
            </a:r>
            <a:r>
              <a:rPr lang="en-US" dirty="0"/>
              <a:t> </a:t>
            </a:r>
            <a:r>
              <a:rPr lang="en-US" dirty="0" err="1"/>
              <a:t>saat</a:t>
            </a:r>
            <a:r>
              <a:rPr lang="en-US" dirty="0"/>
              <a:t> </a:t>
            </a:r>
            <a:r>
              <a:rPr lang="en-US" dirty="0" err="1"/>
              <a:t>ini</a:t>
            </a:r>
            <a:r>
              <a:rPr lang="en-US" dirty="0"/>
              <a:t> </a:t>
            </a:r>
            <a:r>
              <a:rPr lang="en-US" dirty="0" err="1"/>
              <a:t>adalah</a:t>
            </a:r>
            <a:r>
              <a:rPr lang="en-US" dirty="0"/>
              <a:t> </a:t>
            </a:r>
            <a:r>
              <a:rPr lang="en-US" dirty="0" err="1"/>
              <a:t>karena</a:t>
            </a:r>
            <a:r>
              <a:rPr lang="en-US" dirty="0"/>
              <a:t> </a:t>
            </a:r>
            <a:r>
              <a:rPr lang="en-US" dirty="0" err="1"/>
              <a:t>kurangnya</a:t>
            </a:r>
            <a:r>
              <a:rPr lang="en-US" dirty="0"/>
              <a:t> </a:t>
            </a:r>
            <a:r>
              <a:rPr lang="en-US" dirty="0" err="1"/>
              <a:t>sumber</a:t>
            </a:r>
            <a:r>
              <a:rPr lang="en-US" dirty="0"/>
              <a:t> </a:t>
            </a:r>
            <a:r>
              <a:rPr lang="en-US" dirty="0" err="1"/>
              <a:t>daya</a:t>
            </a:r>
            <a:r>
              <a:rPr lang="en-US" dirty="0"/>
              <a:t> </a:t>
            </a:r>
            <a:r>
              <a:rPr lang="en-US" dirty="0" err="1"/>
              <a:t>profesional</a:t>
            </a:r>
            <a:r>
              <a:rPr lang="en-US" dirty="0"/>
              <a:t> yang </a:t>
            </a:r>
            <a:r>
              <a:rPr lang="en-US" dirty="0" err="1"/>
              <a:t>membidangi</a:t>
            </a:r>
            <a:r>
              <a:rPr lang="en-US" dirty="0"/>
              <a:t> </a:t>
            </a:r>
            <a:r>
              <a:rPr lang="en-US" dirty="0" err="1"/>
              <a:t>masalah</a:t>
            </a:r>
            <a:r>
              <a:rPr lang="en-US" dirty="0"/>
              <a:t> cyber security.</a:t>
            </a:r>
          </a:p>
          <a:p>
            <a:endParaRPr lang="en-US" dirty="0"/>
          </a:p>
        </p:txBody>
      </p:sp>
      <p:pic>
        <p:nvPicPr>
          <p:cNvPr id="4098" name="Picture 2" descr="Mactavish Survey Reveals Cyber Cover Weakness in Private Equity ...">
            <a:extLst>
              <a:ext uri="{FF2B5EF4-FFF2-40B4-BE49-F238E27FC236}">
                <a16:creationId xmlns:a16="http://schemas.microsoft.com/office/drawing/2014/main" id="{C54BD20C-ED73-47AA-80A2-4E9A31EAA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387" y="1825625"/>
            <a:ext cx="4740613"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033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899641-F9AE-4C8E-B69D-F85A7906F2C4}"/>
              </a:ext>
            </a:extLst>
          </p:cNvPr>
          <p:cNvSpPr>
            <a:spLocks noGrp="1"/>
          </p:cNvSpPr>
          <p:nvPr>
            <p:ph type="title"/>
          </p:nvPr>
        </p:nvSpPr>
        <p:spPr>
          <a:xfrm>
            <a:off x="838200" y="365125"/>
            <a:ext cx="10515600" cy="1325563"/>
          </a:xfrm>
        </p:spPr>
        <p:txBody>
          <a:bodyPr>
            <a:normAutofit/>
          </a:bodyPr>
          <a:lstStyle/>
          <a:p>
            <a:r>
              <a:rPr lang="en-US" b="1" dirty="0" err="1"/>
              <a:t>Resiko</a:t>
            </a:r>
            <a:r>
              <a:rPr lang="en-US" b="1" dirty="0"/>
              <a:t> </a:t>
            </a:r>
            <a:r>
              <a:rPr lang="en-US" b="1" dirty="0" err="1"/>
              <a:t>dari</a:t>
            </a:r>
            <a:r>
              <a:rPr lang="en-US" b="1" dirty="0"/>
              <a:t> Cyber Security pada </a:t>
            </a:r>
            <a:r>
              <a:rPr lang="en-US" b="1" dirty="0" err="1"/>
              <a:t>bisnis</a:t>
            </a:r>
            <a:endParaRPr lang="en-US" dirty="0"/>
          </a:p>
        </p:txBody>
      </p:sp>
      <p:sp>
        <p:nvSpPr>
          <p:cNvPr id="5" name="Content Placeholder 2">
            <a:extLst>
              <a:ext uri="{FF2B5EF4-FFF2-40B4-BE49-F238E27FC236}">
                <a16:creationId xmlns:a16="http://schemas.microsoft.com/office/drawing/2014/main" id="{807FA244-7970-45CD-A93A-4E9F7F9E326F}"/>
              </a:ext>
            </a:extLst>
          </p:cNvPr>
          <p:cNvSpPr>
            <a:spLocks noGrp="1"/>
          </p:cNvSpPr>
          <p:nvPr>
            <p:ph idx="1"/>
          </p:nvPr>
        </p:nvSpPr>
        <p:spPr>
          <a:xfrm>
            <a:off x="838200" y="1591487"/>
            <a:ext cx="10515600" cy="4351338"/>
          </a:xfrm>
        </p:spPr>
        <p:txBody>
          <a:bodyPr>
            <a:normAutofit/>
          </a:bodyPr>
          <a:lstStyle/>
          <a:p>
            <a:r>
              <a:rPr lang="en-US" dirty="0"/>
              <a:t>Dari  </a:t>
            </a:r>
            <a:r>
              <a:rPr lang="en-US" dirty="0" err="1"/>
              <a:t>berbagai</a:t>
            </a:r>
            <a:r>
              <a:rPr lang="en-US" dirty="0"/>
              <a:t> </a:t>
            </a:r>
            <a:r>
              <a:rPr lang="en-US" dirty="0" err="1"/>
              <a:t>sumber-sumber</a:t>
            </a:r>
            <a:r>
              <a:rPr lang="en-US" dirty="0"/>
              <a:t> yang di </a:t>
            </a:r>
            <a:r>
              <a:rPr lang="en-US" dirty="0" err="1"/>
              <a:t>gunakan</a:t>
            </a:r>
            <a:r>
              <a:rPr lang="en-US" dirty="0"/>
              <a:t>, </a:t>
            </a:r>
            <a:r>
              <a:rPr lang="en-US" dirty="0" err="1"/>
              <a:t>resiko</a:t>
            </a:r>
            <a:r>
              <a:rPr lang="en-US" dirty="0"/>
              <a:t> cyber security pada </a:t>
            </a:r>
            <a:r>
              <a:rPr lang="en-US" dirty="0" err="1"/>
              <a:t>bisnis</a:t>
            </a:r>
            <a:r>
              <a:rPr lang="en-US" dirty="0"/>
              <a:t> </a:t>
            </a:r>
            <a:r>
              <a:rPr lang="en-US" dirty="0" err="1"/>
              <a:t>mencakup</a:t>
            </a:r>
            <a:r>
              <a:rPr lang="en-US" dirty="0"/>
              <a:t> 3 </a:t>
            </a:r>
            <a:r>
              <a:rPr lang="en-US" dirty="0" err="1"/>
              <a:t>hal</a:t>
            </a:r>
            <a:r>
              <a:rPr lang="en-US" dirty="0"/>
              <a:t> </a:t>
            </a:r>
            <a:r>
              <a:rPr lang="en-US" dirty="0" err="1"/>
              <a:t>seperti</a:t>
            </a:r>
            <a:r>
              <a:rPr lang="en-US" dirty="0"/>
              <a:t> di </a:t>
            </a:r>
            <a:r>
              <a:rPr lang="en-US" dirty="0" err="1"/>
              <a:t>bawah</a:t>
            </a:r>
            <a:r>
              <a:rPr lang="en-US" dirty="0"/>
              <a:t> </a:t>
            </a:r>
            <a:r>
              <a:rPr lang="en-US" dirty="0" err="1"/>
              <a:t>ini</a:t>
            </a:r>
            <a:r>
              <a:rPr lang="en-US" dirty="0"/>
              <a:t>.</a:t>
            </a:r>
          </a:p>
          <a:p>
            <a:r>
              <a:rPr lang="en-US" b="1" dirty="0" err="1"/>
              <a:t>Resiko</a:t>
            </a:r>
            <a:r>
              <a:rPr lang="en-US" b="1" dirty="0"/>
              <a:t> </a:t>
            </a:r>
            <a:r>
              <a:rPr lang="en-US" b="1" dirty="0" err="1"/>
              <a:t>operasional</a:t>
            </a:r>
            <a:endParaRPr lang="en-US" dirty="0"/>
          </a:p>
          <a:p>
            <a:r>
              <a:rPr lang="en-US" b="1" dirty="0" err="1"/>
              <a:t>Resiko</a:t>
            </a:r>
            <a:r>
              <a:rPr lang="en-US" b="1" dirty="0"/>
              <a:t> </a:t>
            </a:r>
            <a:r>
              <a:rPr lang="en-US" b="1" dirty="0" err="1"/>
              <a:t>reputasi</a:t>
            </a:r>
            <a:r>
              <a:rPr lang="en-US" dirty="0"/>
              <a:t> </a:t>
            </a:r>
          </a:p>
          <a:p>
            <a:r>
              <a:rPr lang="en-US" b="1" dirty="0" err="1"/>
              <a:t>Resiko</a:t>
            </a:r>
            <a:r>
              <a:rPr lang="en-US" b="1" dirty="0"/>
              <a:t> </a:t>
            </a:r>
            <a:r>
              <a:rPr lang="en-US" b="1" dirty="0" err="1"/>
              <a:t>investasi</a:t>
            </a:r>
            <a:br>
              <a:rPr lang="en-US" dirty="0"/>
            </a:br>
            <a:endParaRPr lang="en-US" dirty="0"/>
          </a:p>
        </p:txBody>
      </p:sp>
    </p:spTree>
    <p:extLst>
      <p:ext uri="{BB962C8B-B14F-4D97-AF65-F5344CB8AC3E}">
        <p14:creationId xmlns:p14="http://schemas.microsoft.com/office/powerpoint/2010/main" val="417190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8CECCD-11B3-420C-AB2E-C3285481D6BB}"/>
              </a:ext>
            </a:extLst>
          </p:cNvPr>
          <p:cNvSpPr txBox="1"/>
          <p:nvPr/>
        </p:nvSpPr>
        <p:spPr>
          <a:xfrm>
            <a:off x="0" y="905709"/>
            <a:ext cx="12192000" cy="646331"/>
          </a:xfrm>
          <a:prstGeom prst="rect">
            <a:avLst/>
          </a:prstGeom>
          <a:noFill/>
        </p:spPr>
        <p:txBody>
          <a:bodyPr wrap="square" rtlCol="0">
            <a:spAutoFit/>
          </a:bodyPr>
          <a:lstStyle/>
          <a:p>
            <a:pPr algn="ctr"/>
            <a:r>
              <a:rPr lang="en-US" sz="3600" b="1" dirty="0" err="1"/>
              <a:t>Kejadian</a:t>
            </a:r>
            <a:r>
              <a:rPr lang="en-US" sz="3600" b="1" dirty="0"/>
              <a:t> 2020</a:t>
            </a:r>
            <a:endParaRPr lang="en-US" sz="3600" dirty="0"/>
          </a:p>
        </p:txBody>
      </p:sp>
      <p:sp>
        <p:nvSpPr>
          <p:cNvPr id="4" name="Content Placeholder 2">
            <a:extLst>
              <a:ext uri="{FF2B5EF4-FFF2-40B4-BE49-F238E27FC236}">
                <a16:creationId xmlns:a16="http://schemas.microsoft.com/office/drawing/2014/main" id="{760F792F-4A27-48AE-9046-FF2C65751FFB}"/>
              </a:ext>
            </a:extLst>
          </p:cNvPr>
          <p:cNvSpPr>
            <a:spLocks noGrp="1"/>
          </p:cNvSpPr>
          <p:nvPr>
            <p:ph idx="1"/>
          </p:nvPr>
        </p:nvSpPr>
        <p:spPr>
          <a:xfrm>
            <a:off x="447472" y="1357490"/>
            <a:ext cx="11070077" cy="5305960"/>
          </a:xfrm>
        </p:spPr>
        <p:txBody>
          <a:bodyPr>
            <a:noAutofit/>
          </a:bodyPr>
          <a:lstStyle/>
          <a:p>
            <a:r>
              <a:rPr lang="en-US" sz="1800" dirty="0" err="1"/>
              <a:t>Sebelumnya</a:t>
            </a:r>
            <a:r>
              <a:rPr lang="en-US" sz="1800" dirty="0"/>
              <a:t>, </a:t>
            </a:r>
            <a:r>
              <a:rPr lang="en-US" sz="1800" dirty="0" err="1"/>
              <a:t>peretas</a:t>
            </a:r>
            <a:r>
              <a:rPr lang="en-US" sz="1800" dirty="0"/>
              <a:t> </a:t>
            </a:r>
            <a:r>
              <a:rPr lang="en-US" sz="1800" dirty="0" err="1"/>
              <a:t>ini</a:t>
            </a:r>
            <a:r>
              <a:rPr lang="en-US" sz="1800" dirty="0"/>
              <a:t> </a:t>
            </a:r>
            <a:r>
              <a:rPr lang="en-US" sz="1800" dirty="0" err="1"/>
              <a:t>menjual</a:t>
            </a:r>
            <a:r>
              <a:rPr lang="en-US" sz="1800" dirty="0"/>
              <a:t> data </a:t>
            </a:r>
            <a:r>
              <a:rPr lang="en-US" sz="1800" dirty="0" err="1"/>
              <a:t>pengguna</a:t>
            </a:r>
            <a:r>
              <a:rPr lang="en-US" sz="1800" dirty="0"/>
              <a:t> Tokopedia di Raid Forums </a:t>
            </a:r>
            <a:r>
              <a:rPr lang="en-US" sz="1800" dirty="0" err="1"/>
              <a:t>dengan</a:t>
            </a:r>
            <a:r>
              <a:rPr lang="en-US" sz="1800" dirty="0"/>
              <a:t> </a:t>
            </a:r>
            <a:r>
              <a:rPr lang="en-US" sz="1800" dirty="0" err="1"/>
              <a:t>nama</a:t>
            </a:r>
            <a:r>
              <a:rPr lang="en-US" sz="1800" dirty="0"/>
              <a:t> </a:t>
            </a:r>
            <a:r>
              <a:rPr lang="en-US" sz="1800" dirty="0" err="1"/>
              <a:t>pengguna</a:t>
            </a:r>
            <a:r>
              <a:rPr lang="en-US" sz="1800" dirty="0"/>
              <a:t> </a:t>
            </a:r>
            <a:r>
              <a:rPr lang="en-US" sz="1800" dirty="0" err="1"/>
              <a:t>Whysodank</a:t>
            </a:r>
            <a:r>
              <a:rPr lang="en-US" sz="1800" dirty="0"/>
              <a:t>. </a:t>
            </a:r>
            <a:r>
              <a:rPr lang="en-US" sz="1800" dirty="0" err="1"/>
              <a:t>Awalnya</a:t>
            </a:r>
            <a:r>
              <a:rPr lang="en-US" sz="1800" dirty="0"/>
              <a:t> </a:t>
            </a:r>
            <a:r>
              <a:rPr lang="en-US" sz="1800" dirty="0" err="1"/>
              <a:t>membocorkan</a:t>
            </a:r>
            <a:r>
              <a:rPr lang="en-US" sz="1800" dirty="0"/>
              <a:t> 15 </a:t>
            </a:r>
            <a:r>
              <a:rPr lang="en-US" sz="1800" dirty="0" err="1"/>
              <a:t>juta</a:t>
            </a:r>
            <a:r>
              <a:rPr lang="en-US" sz="1800" dirty="0"/>
              <a:t> data </a:t>
            </a:r>
            <a:r>
              <a:rPr lang="en-US" sz="1800" dirty="0" err="1"/>
              <a:t>pengguna</a:t>
            </a:r>
            <a:r>
              <a:rPr lang="en-US" sz="1800" dirty="0"/>
              <a:t> Tokopedia.</a:t>
            </a:r>
            <a:br>
              <a:rPr lang="en-US" sz="1800" dirty="0"/>
            </a:br>
            <a:br>
              <a:rPr lang="en-US" sz="1800" dirty="0"/>
            </a:br>
            <a:r>
              <a:rPr lang="en-US" sz="1800" dirty="0" err="1"/>
              <a:t>Namun</a:t>
            </a:r>
            <a:r>
              <a:rPr lang="en-US" sz="1800" dirty="0"/>
              <a:t> </a:t>
            </a:r>
            <a:r>
              <a:rPr lang="en-US" sz="1800" dirty="0" err="1"/>
              <a:t>kemudian</a:t>
            </a:r>
            <a:r>
              <a:rPr lang="en-US" sz="1800" dirty="0"/>
              <a:t>, </a:t>
            </a:r>
            <a:r>
              <a:rPr lang="en-US" sz="1800" dirty="0" err="1"/>
              <a:t>kelompok</a:t>
            </a:r>
            <a:r>
              <a:rPr lang="en-US" sz="1800" dirty="0"/>
              <a:t> </a:t>
            </a:r>
            <a:r>
              <a:rPr lang="en-US" sz="1800" dirty="0" err="1"/>
              <a:t>itu</a:t>
            </a:r>
            <a:r>
              <a:rPr lang="en-US" sz="1800" dirty="0"/>
              <a:t> </a:t>
            </a:r>
            <a:r>
              <a:rPr lang="en-US" sz="1800" dirty="0" err="1"/>
              <a:t>kemudian</a:t>
            </a:r>
            <a:r>
              <a:rPr lang="en-US" sz="1800" dirty="0"/>
              <a:t> </a:t>
            </a:r>
            <a:r>
              <a:rPr lang="en-US" sz="1800" dirty="0" err="1"/>
              <a:t>menempatkan</a:t>
            </a:r>
            <a:r>
              <a:rPr lang="en-US" sz="1800" dirty="0"/>
              <a:t> </a:t>
            </a:r>
            <a:r>
              <a:rPr lang="en-US" sz="1800" dirty="0" err="1"/>
              <a:t>seluruh</a:t>
            </a:r>
            <a:r>
              <a:rPr lang="en-US" sz="1800" dirty="0"/>
              <a:t> database Tokopedia </a:t>
            </a:r>
            <a:r>
              <a:rPr lang="en-US" sz="1800" dirty="0" err="1"/>
              <a:t>sebanyak</a:t>
            </a:r>
            <a:r>
              <a:rPr lang="en-US" sz="1800" dirty="0"/>
              <a:t> 91 </a:t>
            </a:r>
            <a:r>
              <a:rPr lang="en-US" sz="1800" dirty="0" err="1"/>
              <a:t>juta</a:t>
            </a:r>
            <a:r>
              <a:rPr lang="en-US" sz="1800" dirty="0"/>
              <a:t> data </a:t>
            </a:r>
            <a:r>
              <a:rPr lang="en-US" sz="1800" dirty="0" err="1"/>
              <a:t>pengguna</a:t>
            </a:r>
            <a:r>
              <a:rPr lang="en-US" sz="1800" dirty="0"/>
              <a:t> </a:t>
            </a:r>
            <a:r>
              <a:rPr lang="en-US" sz="1800" dirty="0" err="1"/>
              <a:t>ke</a:t>
            </a:r>
            <a:r>
              <a:rPr lang="en-US" sz="1800" dirty="0"/>
              <a:t> </a:t>
            </a:r>
            <a:r>
              <a:rPr lang="en-US" sz="1800" i="1" dirty="0"/>
              <a:t>dark web</a:t>
            </a:r>
            <a:r>
              <a:rPr lang="en-US" sz="1800" dirty="0"/>
              <a:t> </a:t>
            </a:r>
            <a:r>
              <a:rPr lang="en-US" sz="1800" dirty="0" err="1"/>
              <a:t>dengan</a:t>
            </a:r>
            <a:r>
              <a:rPr lang="en-US" sz="1800" dirty="0"/>
              <a:t> </a:t>
            </a:r>
            <a:r>
              <a:rPr lang="en-US" sz="1800" dirty="0" err="1"/>
              <a:t>nama</a:t>
            </a:r>
            <a:r>
              <a:rPr lang="en-US" sz="1800" dirty="0"/>
              <a:t> </a:t>
            </a:r>
            <a:r>
              <a:rPr lang="en-US" sz="1800" dirty="0" err="1"/>
              <a:t>akun</a:t>
            </a:r>
            <a:r>
              <a:rPr lang="en-US" sz="1800" dirty="0"/>
              <a:t> </a:t>
            </a:r>
            <a:r>
              <a:rPr lang="en-US" sz="1800" dirty="0" err="1"/>
              <a:t>ShinyHunters</a:t>
            </a:r>
            <a:r>
              <a:rPr lang="en-US" sz="1800" dirty="0"/>
              <a:t> dan </a:t>
            </a:r>
            <a:r>
              <a:rPr lang="en-US" sz="1800" dirty="0" err="1"/>
              <a:t>dijual</a:t>
            </a:r>
            <a:r>
              <a:rPr lang="en-US" sz="1800" dirty="0"/>
              <a:t> </a:t>
            </a:r>
            <a:r>
              <a:rPr lang="en-US" sz="1800" dirty="0" err="1"/>
              <a:t>seharga</a:t>
            </a:r>
            <a:r>
              <a:rPr lang="en-US" sz="1800" dirty="0"/>
              <a:t> US$5 </a:t>
            </a:r>
            <a:r>
              <a:rPr lang="en-US" sz="1800" dirty="0" err="1"/>
              <a:t>ribu</a:t>
            </a:r>
            <a:r>
              <a:rPr lang="en-US" sz="1800" dirty="0"/>
              <a:t>.</a:t>
            </a:r>
            <a:br>
              <a:rPr lang="en-US" sz="1800" dirty="0"/>
            </a:br>
            <a:br>
              <a:rPr lang="en-US" sz="1800" dirty="0"/>
            </a:br>
            <a:r>
              <a:rPr lang="en-US" sz="1800" dirty="0" err="1"/>
              <a:t>Melansir</a:t>
            </a:r>
            <a:r>
              <a:rPr lang="en-US" sz="1800" dirty="0"/>
              <a:t> </a:t>
            </a:r>
            <a:r>
              <a:rPr lang="en-US" sz="1800" i="1" dirty="0">
                <a:hlinkClick r:id="rId2"/>
              </a:rPr>
              <a:t>ZDNet</a:t>
            </a:r>
            <a:r>
              <a:rPr lang="en-US" sz="1800" dirty="0"/>
              <a:t>, data </a:t>
            </a:r>
            <a:r>
              <a:rPr lang="en-US" sz="1800" dirty="0" err="1"/>
              <a:t>dari</a:t>
            </a:r>
            <a:r>
              <a:rPr lang="en-US" sz="1800" dirty="0"/>
              <a:t> 10 </a:t>
            </a:r>
            <a:r>
              <a:rPr lang="en-US" sz="1800" dirty="0" err="1"/>
              <a:t>perusahaan</a:t>
            </a:r>
            <a:r>
              <a:rPr lang="en-US" sz="1800" dirty="0"/>
              <a:t> </a:t>
            </a:r>
            <a:r>
              <a:rPr lang="en-US" sz="1800" dirty="0" err="1"/>
              <a:t>teknologi</a:t>
            </a:r>
            <a:r>
              <a:rPr lang="en-US" sz="1800" dirty="0"/>
              <a:t> yang </a:t>
            </a:r>
            <a:r>
              <a:rPr lang="en-US" sz="1800" dirty="0" err="1"/>
              <a:t>berhasil</a:t>
            </a:r>
            <a:r>
              <a:rPr lang="en-US" sz="1800" dirty="0"/>
              <a:t> </a:t>
            </a:r>
            <a:r>
              <a:rPr lang="en-US" sz="1800" dirty="0" err="1"/>
              <a:t>mereka</a:t>
            </a:r>
            <a:r>
              <a:rPr lang="en-US" sz="1800" dirty="0"/>
              <a:t> </a:t>
            </a:r>
            <a:r>
              <a:rPr lang="en-US" sz="1800" dirty="0" err="1"/>
              <a:t>bobol</a:t>
            </a:r>
            <a:r>
              <a:rPr lang="en-US" sz="1800" dirty="0"/>
              <a:t> </a:t>
            </a:r>
            <a:r>
              <a:rPr lang="en-US" sz="1800" dirty="0" err="1"/>
              <a:t>sebagai</a:t>
            </a:r>
            <a:r>
              <a:rPr lang="en-US" sz="1800" dirty="0"/>
              <a:t> </a:t>
            </a:r>
            <a:r>
              <a:rPr lang="en-US" sz="1800" dirty="0" err="1"/>
              <a:t>berikut</a:t>
            </a:r>
            <a:r>
              <a:rPr lang="en-US" sz="1800" dirty="0"/>
              <a:t>.</a:t>
            </a:r>
            <a:br>
              <a:rPr lang="en-US" sz="1800" dirty="0"/>
            </a:br>
            <a:br>
              <a:rPr lang="en-US" sz="1800" dirty="0"/>
            </a:br>
            <a:r>
              <a:rPr lang="en-US" sz="1800" dirty="0"/>
              <a:t>- 30 </a:t>
            </a:r>
            <a:r>
              <a:rPr lang="en-US" sz="1800" dirty="0" err="1"/>
              <a:t>juta</a:t>
            </a:r>
            <a:r>
              <a:rPr lang="en-US" sz="1800" dirty="0"/>
              <a:t> data </a:t>
            </a:r>
            <a:r>
              <a:rPr lang="en-US" sz="1800" dirty="0" err="1"/>
              <a:t>pegguna</a:t>
            </a:r>
            <a:r>
              <a:rPr lang="en-US" sz="1800" dirty="0"/>
              <a:t> </a:t>
            </a:r>
            <a:r>
              <a:rPr lang="en-US" sz="1800" dirty="0" err="1"/>
              <a:t>aplikasi</a:t>
            </a:r>
            <a:r>
              <a:rPr lang="en-US" sz="1800" dirty="0"/>
              <a:t> yang </a:t>
            </a:r>
            <a:r>
              <a:rPr lang="en-US" sz="1800" dirty="0" err="1"/>
              <a:t>dijual</a:t>
            </a:r>
            <a:r>
              <a:rPr lang="en-US" sz="1800" dirty="0"/>
              <a:t> </a:t>
            </a:r>
            <a:r>
              <a:rPr lang="en-US" sz="1800" dirty="0" err="1"/>
              <a:t>adalah</a:t>
            </a:r>
            <a:r>
              <a:rPr lang="en-US" sz="1800" dirty="0"/>
              <a:t> </a:t>
            </a:r>
            <a:r>
              <a:rPr lang="en-US" sz="1800" dirty="0" err="1"/>
              <a:t>milik</a:t>
            </a:r>
            <a:r>
              <a:rPr lang="en-US" sz="1800" dirty="0"/>
              <a:t> </a:t>
            </a:r>
            <a:r>
              <a:rPr lang="en-US" sz="1800" dirty="0" err="1"/>
              <a:t>plikasi</a:t>
            </a:r>
            <a:r>
              <a:rPr lang="en-US" sz="1800" dirty="0"/>
              <a:t> </a:t>
            </a:r>
            <a:r>
              <a:rPr lang="en-US" sz="1800" dirty="0" err="1"/>
              <a:t>kencan</a:t>
            </a:r>
            <a:r>
              <a:rPr lang="en-US" sz="1800" dirty="0"/>
              <a:t> online </a:t>
            </a:r>
            <a:r>
              <a:rPr lang="en-US" sz="1800" dirty="0" err="1"/>
              <a:t>Zoosk</a:t>
            </a:r>
            <a:r>
              <a:rPr lang="en-US" sz="1800" dirty="0"/>
              <a:t>,</a:t>
            </a:r>
            <a:br>
              <a:rPr lang="en-US" sz="1800" dirty="0"/>
            </a:br>
            <a:r>
              <a:rPr lang="en-US" sz="1800" dirty="0"/>
              <a:t>- 15 </a:t>
            </a:r>
            <a:r>
              <a:rPr lang="en-US" sz="1800" dirty="0" err="1"/>
              <a:t>juta</a:t>
            </a:r>
            <a:r>
              <a:rPr lang="en-US" sz="1800" dirty="0"/>
              <a:t> data </a:t>
            </a:r>
            <a:r>
              <a:rPr lang="en-US" sz="1800" dirty="0" err="1"/>
              <a:t>pengguna</a:t>
            </a:r>
            <a:r>
              <a:rPr lang="en-US" sz="1800" dirty="0"/>
              <a:t> </a:t>
            </a:r>
            <a:r>
              <a:rPr lang="en-US" sz="1800" dirty="0" err="1"/>
              <a:t>Chatbooks</a:t>
            </a:r>
            <a:r>
              <a:rPr lang="en-US" sz="1800" dirty="0"/>
              <a:t>,</a:t>
            </a:r>
            <a:br>
              <a:rPr lang="en-US" sz="1800" dirty="0"/>
            </a:br>
            <a:r>
              <a:rPr lang="en-US" sz="1800" dirty="0"/>
              <a:t>- </a:t>
            </a:r>
            <a:r>
              <a:rPr lang="en-US" sz="1800" dirty="0" err="1"/>
              <a:t>SocialShare</a:t>
            </a:r>
            <a:r>
              <a:rPr lang="en-US" sz="1800" dirty="0"/>
              <a:t> </a:t>
            </a:r>
            <a:r>
              <a:rPr lang="en-US" sz="1800" dirty="0" err="1"/>
              <a:t>sebanyak</a:t>
            </a:r>
            <a:r>
              <a:rPr lang="en-US" sz="1800" dirty="0"/>
              <a:t> 6 </a:t>
            </a:r>
            <a:r>
              <a:rPr lang="en-US" sz="1800" dirty="0" err="1"/>
              <a:t>juta</a:t>
            </a:r>
            <a:r>
              <a:rPr lang="en-US" sz="1800" dirty="0"/>
              <a:t> data </a:t>
            </a:r>
            <a:r>
              <a:rPr lang="en-US" sz="1800" dirty="0" err="1"/>
              <a:t>pengguna</a:t>
            </a:r>
            <a:r>
              <a:rPr lang="en-US" sz="1800" dirty="0"/>
              <a:t>,</a:t>
            </a:r>
            <a:br>
              <a:rPr lang="en-US" sz="1800" dirty="0"/>
            </a:br>
            <a:r>
              <a:rPr lang="en-US" sz="1800" dirty="0"/>
              <a:t>- Home Chef </a:t>
            </a:r>
            <a:r>
              <a:rPr lang="en-US" sz="1800" dirty="0" err="1"/>
              <a:t>sebanyak</a:t>
            </a:r>
            <a:r>
              <a:rPr lang="en-US" sz="1800" dirty="0"/>
              <a:t> 8 </a:t>
            </a:r>
            <a:r>
              <a:rPr lang="en-US" sz="1800" dirty="0" err="1"/>
              <a:t>juta</a:t>
            </a:r>
            <a:r>
              <a:rPr lang="en-US" sz="1800" dirty="0"/>
              <a:t> </a:t>
            </a:r>
            <a:r>
              <a:rPr lang="en-US" sz="1800" dirty="0" err="1"/>
              <a:t>pengguna</a:t>
            </a:r>
            <a:r>
              <a:rPr lang="en-US" sz="1800" dirty="0"/>
              <a:t>,</a:t>
            </a:r>
            <a:br>
              <a:rPr lang="en-US" sz="1800" dirty="0"/>
            </a:br>
            <a:r>
              <a:rPr lang="en-US" sz="1800" dirty="0"/>
              <a:t>- Minted </a:t>
            </a:r>
            <a:r>
              <a:rPr lang="en-US" sz="1800" dirty="0" err="1"/>
              <a:t>sebanyak</a:t>
            </a:r>
            <a:r>
              <a:rPr lang="en-US" sz="1800" dirty="0"/>
              <a:t> 5 </a:t>
            </a:r>
            <a:r>
              <a:rPr lang="en-US" sz="1800" dirty="0" err="1"/>
              <a:t>juta</a:t>
            </a:r>
            <a:r>
              <a:rPr lang="en-US" sz="1800" dirty="0"/>
              <a:t> data </a:t>
            </a:r>
            <a:r>
              <a:rPr lang="en-US" sz="1800" dirty="0" err="1"/>
              <a:t>pengguna</a:t>
            </a:r>
            <a:r>
              <a:rPr lang="en-US" sz="1800" dirty="0"/>
              <a:t>,</a:t>
            </a:r>
            <a:br>
              <a:rPr lang="en-US" sz="1800" dirty="0"/>
            </a:br>
            <a:r>
              <a:rPr lang="en-US" sz="1800" dirty="0"/>
              <a:t>- Chronicle of Higher Education </a:t>
            </a:r>
            <a:r>
              <a:rPr lang="en-US" sz="1800" dirty="0" err="1"/>
              <a:t>sebanyak</a:t>
            </a:r>
            <a:r>
              <a:rPr lang="en-US" sz="1800" dirty="0"/>
              <a:t> 3 </a:t>
            </a:r>
            <a:r>
              <a:rPr lang="en-US" sz="1800" dirty="0" err="1"/>
              <a:t>juta</a:t>
            </a:r>
            <a:r>
              <a:rPr lang="en-US" sz="1800" dirty="0"/>
              <a:t> data </a:t>
            </a:r>
            <a:r>
              <a:rPr lang="en-US" sz="1800" dirty="0" err="1"/>
              <a:t>pengguna</a:t>
            </a:r>
            <a:r>
              <a:rPr lang="en-US" sz="1800" dirty="0"/>
              <a:t>,</a:t>
            </a:r>
            <a:br>
              <a:rPr lang="en-US" sz="1800" dirty="0"/>
            </a:br>
            <a:r>
              <a:rPr lang="en-US" sz="1800" dirty="0"/>
              <a:t>- </a:t>
            </a:r>
            <a:r>
              <a:rPr lang="en-US" sz="1800" dirty="0" err="1"/>
              <a:t>GGuMim</a:t>
            </a:r>
            <a:r>
              <a:rPr lang="en-US" sz="1800" dirty="0"/>
              <a:t> </a:t>
            </a:r>
            <a:r>
              <a:rPr lang="en-US" sz="1800" dirty="0" err="1"/>
              <a:t>sebanyak</a:t>
            </a:r>
            <a:r>
              <a:rPr lang="en-US" sz="1800" dirty="0"/>
              <a:t> 2 </a:t>
            </a:r>
            <a:r>
              <a:rPr lang="en-US" sz="1800" dirty="0" err="1"/>
              <a:t>juta</a:t>
            </a:r>
            <a:r>
              <a:rPr lang="en-US" sz="1800" dirty="0"/>
              <a:t> </a:t>
            </a:r>
            <a:r>
              <a:rPr lang="en-US" sz="1800" dirty="0" err="1"/>
              <a:t>pengguna</a:t>
            </a:r>
            <a:r>
              <a:rPr lang="en-US" sz="1800" dirty="0"/>
              <a:t>.</a:t>
            </a:r>
            <a:br>
              <a:rPr lang="en-US" sz="1800" dirty="0"/>
            </a:br>
            <a:r>
              <a:rPr lang="en-US" sz="1800" dirty="0"/>
              <a:t>- Mindful </a:t>
            </a:r>
            <a:r>
              <a:rPr lang="en-US" sz="1800" dirty="0" err="1"/>
              <a:t>sebanyak</a:t>
            </a:r>
            <a:r>
              <a:rPr lang="en-US" sz="1800" dirty="0"/>
              <a:t> 2 </a:t>
            </a:r>
            <a:r>
              <a:rPr lang="en-US" sz="1800" dirty="0" err="1"/>
              <a:t>juta</a:t>
            </a:r>
            <a:r>
              <a:rPr lang="en-US" sz="1800" dirty="0"/>
              <a:t> data </a:t>
            </a:r>
            <a:r>
              <a:rPr lang="en-US" sz="1800" dirty="0" err="1"/>
              <a:t>pengguna</a:t>
            </a:r>
            <a:r>
              <a:rPr lang="en-US" sz="1800" dirty="0"/>
              <a:t>,</a:t>
            </a:r>
            <a:br>
              <a:rPr lang="en-US" sz="1800" dirty="0"/>
            </a:br>
            <a:r>
              <a:rPr lang="en-US" sz="1800" dirty="0"/>
              <a:t>- </a:t>
            </a:r>
            <a:r>
              <a:rPr lang="en-US" sz="1800" dirty="0" err="1"/>
              <a:t>Bhineka</a:t>
            </a:r>
            <a:r>
              <a:rPr lang="en-US" sz="1800" dirty="0"/>
              <a:t> </a:t>
            </a:r>
            <a:r>
              <a:rPr lang="en-US" sz="1800" dirty="0" err="1"/>
              <a:t>sebanyak</a:t>
            </a:r>
            <a:r>
              <a:rPr lang="en-US" sz="1800" dirty="0"/>
              <a:t> 1,2 </a:t>
            </a:r>
            <a:r>
              <a:rPr lang="en-US" sz="1800" dirty="0" err="1"/>
              <a:t>juta</a:t>
            </a:r>
            <a:r>
              <a:rPr lang="en-US" sz="1800" dirty="0"/>
              <a:t> data </a:t>
            </a:r>
            <a:r>
              <a:rPr lang="en-US" sz="1800" dirty="0" err="1"/>
              <a:t>pengguna</a:t>
            </a:r>
            <a:r>
              <a:rPr lang="en-US" sz="1800" dirty="0"/>
              <a:t>, dan</a:t>
            </a:r>
            <a:br>
              <a:rPr lang="en-US" sz="1800" dirty="0"/>
            </a:br>
            <a:r>
              <a:rPr lang="en-US" sz="1800" dirty="0"/>
              <a:t>- </a:t>
            </a:r>
            <a:r>
              <a:rPr lang="en-US" sz="1800" dirty="0" err="1"/>
              <a:t>StarTribune</a:t>
            </a:r>
            <a:r>
              <a:rPr lang="en-US" sz="1800" dirty="0"/>
              <a:t> </a:t>
            </a:r>
            <a:r>
              <a:rPr lang="en-US" sz="1800" dirty="0" err="1"/>
              <a:t>sebsanyak</a:t>
            </a:r>
            <a:r>
              <a:rPr lang="en-US" sz="1800" dirty="0"/>
              <a:t> 1 </a:t>
            </a:r>
            <a:r>
              <a:rPr lang="en-US" sz="1800" dirty="0" err="1"/>
              <a:t>juta</a:t>
            </a:r>
            <a:r>
              <a:rPr lang="en-US" sz="1800" dirty="0"/>
              <a:t> data </a:t>
            </a:r>
            <a:r>
              <a:rPr lang="en-US" sz="1800" dirty="0" err="1"/>
              <a:t>pengguna</a:t>
            </a:r>
            <a:r>
              <a:rPr lang="en-US" sz="1800" dirty="0"/>
              <a:t>.</a:t>
            </a:r>
          </a:p>
          <a:p>
            <a:r>
              <a:rPr lang="en-US" sz="1600" dirty="0"/>
              <a:t>Source : </a:t>
            </a:r>
            <a:r>
              <a:rPr lang="en-US" sz="1600" dirty="0">
                <a:hlinkClick r:id="rId3"/>
              </a:rPr>
              <a:t>https://www.cnnindonesia.com/teknologi/20200511174133-185-502209/peretas-tokopedia-beraksi-lagi-bobol-bhinneka-dan-situs-lain</a:t>
            </a:r>
            <a:endParaRPr lang="en-US" sz="1600" dirty="0"/>
          </a:p>
        </p:txBody>
      </p:sp>
    </p:spTree>
    <p:extLst>
      <p:ext uri="{BB962C8B-B14F-4D97-AF65-F5344CB8AC3E}">
        <p14:creationId xmlns:p14="http://schemas.microsoft.com/office/powerpoint/2010/main" val="3467569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EKONOMI : Tokopedia Dibobol Hacker, Data 15 Juta Pengguna Bocor">
            <a:extLst>
              <a:ext uri="{FF2B5EF4-FFF2-40B4-BE49-F238E27FC236}">
                <a16:creationId xmlns:a16="http://schemas.microsoft.com/office/drawing/2014/main" id="{C206A98C-8EB5-49C4-B60C-E89EB3B457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175" y="0"/>
            <a:ext cx="4057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637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ack sign with white text&#10;&#10;Description automatically generated">
            <a:extLst>
              <a:ext uri="{FF2B5EF4-FFF2-40B4-BE49-F238E27FC236}">
                <a16:creationId xmlns:a16="http://schemas.microsoft.com/office/drawing/2014/main" id="{196FEB58-3FA6-418C-912E-F969C6566E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464" y="5781456"/>
            <a:ext cx="2636520" cy="754495"/>
          </a:xfrm>
          <a:prstGeom prst="rect">
            <a:avLst/>
          </a:prstGeom>
        </p:spPr>
      </p:pic>
      <p:pic>
        <p:nvPicPr>
          <p:cNvPr id="8194" name="Picture 2" descr="Under the Breach 🦠 on Twitter: &quot;Actor leaked the database of ...">
            <a:extLst>
              <a:ext uri="{FF2B5EF4-FFF2-40B4-BE49-F238E27FC236}">
                <a16:creationId xmlns:a16="http://schemas.microsoft.com/office/drawing/2014/main" id="{8D325FFB-D6E7-43C7-807A-31E69A8AC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757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1AF762-7C75-4F35-9017-C54D6006E22B}"/>
              </a:ext>
            </a:extLst>
          </p:cNvPr>
          <p:cNvSpPr txBox="1">
            <a:spLocks/>
          </p:cNvSpPr>
          <p:nvPr/>
        </p:nvSpPr>
        <p:spPr>
          <a:xfrm>
            <a:off x="838200" y="681037"/>
            <a:ext cx="10515600" cy="1325563"/>
          </a:xfrm>
          <a:prstGeom prst="rect">
            <a:avLst/>
          </a:prstGeom>
        </p:spPr>
        <p:txBody>
          <a:bodyPr vert="horz" lIns="91440" tIns="45720" rIns="91440" bIns="45720" rtlCol="0" anchor="ctr">
            <a:normAutofit fontScale="67500" lnSpcReduction="20000"/>
          </a:bodyPr>
          <a:lstStyle>
            <a:lvl1pPr algn="ctr" defTabSz="1219170" rtl="0" eaLnBrk="1" latinLnBrk="0" hangingPunct="1">
              <a:spcBef>
                <a:spcPct val="0"/>
              </a:spcBef>
              <a:buNone/>
              <a:defRPr sz="4800" kern="1200">
                <a:solidFill>
                  <a:schemeClr val="tx1"/>
                </a:solidFill>
                <a:latin typeface="+mj-lt"/>
                <a:ea typeface="+mj-ea"/>
                <a:cs typeface="+mj-cs"/>
              </a:defRPr>
            </a:lvl1pPr>
          </a:lstStyle>
          <a:p>
            <a:r>
              <a:rPr lang="en-US" dirty="0"/>
              <a:t>Tokopedia dan </a:t>
            </a:r>
            <a:r>
              <a:rPr lang="en-US" dirty="0" err="1"/>
              <a:t>Bukalapak</a:t>
            </a:r>
            <a:r>
              <a:rPr lang="en-US" dirty="0"/>
              <a:t> </a:t>
            </a:r>
            <a:r>
              <a:rPr lang="en-US" dirty="0" err="1"/>
              <a:t>Diretas</a:t>
            </a:r>
            <a:r>
              <a:rPr lang="en-US" dirty="0"/>
              <a:t>, </a:t>
            </a:r>
            <a:r>
              <a:rPr lang="en-US" dirty="0" err="1"/>
              <a:t>Ini</a:t>
            </a:r>
            <a:r>
              <a:rPr lang="en-US" dirty="0"/>
              <a:t> </a:t>
            </a:r>
            <a:r>
              <a:rPr lang="en-US" dirty="0" err="1"/>
              <a:t>Dua</a:t>
            </a:r>
            <a:r>
              <a:rPr lang="en-US" dirty="0"/>
              <a:t> Modus </a:t>
            </a:r>
            <a:r>
              <a:rPr lang="en-US" dirty="0" err="1"/>
              <a:t>Bobol</a:t>
            </a:r>
            <a:r>
              <a:rPr lang="en-US" dirty="0"/>
              <a:t> E-commerce</a:t>
            </a:r>
            <a:br>
              <a:rPr lang="en-US" dirty="0"/>
            </a:br>
            <a:endParaRPr lang="en-US" dirty="0"/>
          </a:p>
        </p:txBody>
      </p:sp>
      <p:sp>
        <p:nvSpPr>
          <p:cNvPr id="5" name="Content Placeholder 2">
            <a:extLst>
              <a:ext uri="{FF2B5EF4-FFF2-40B4-BE49-F238E27FC236}">
                <a16:creationId xmlns:a16="http://schemas.microsoft.com/office/drawing/2014/main" id="{9A2D4091-40E9-4568-97CB-953BBD8B4B68}"/>
              </a:ext>
            </a:extLst>
          </p:cNvPr>
          <p:cNvSpPr txBox="1">
            <a:spLocks/>
          </p:cNvSpPr>
          <p:nvPr/>
        </p:nvSpPr>
        <p:spPr>
          <a:xfrm>
            <a:off x="838200" y="1825625"/>
            <a:ext cx="10515600" cy="4351338"/>
          </a:xfrm>
          <a:prstGeom prst="rect">
            <a:avLst/>
          </a:prstGeom>
        </p:spPr>
        <p:txBody>
          <a:bodyPr vert="horz" lIns="91440" tIns="45720" rIns="91440" bIns="45720" rtlCol="0">
            <a:normAutofit fontScale="32500" lnSpcReduction="20000"/>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6000" dirty="0"/>
              <a:t>Ahli </a:t>
            </a:r>
            <a:r>
              <a:rPr lang="en-US" sz="6000" dirty="0" err="1"/>
              <a:t>informasi</a:t>
            </a:r>
            <a:r>
              <a:rPr lang="en-US" sz="6000" dirty="0"/>
              <a:t> </a:t>
            </a:r>
            <a:r>
              <a:rPr lang="en-US" sz="6000" dirty="0" err="1"/>
              <a:t>teknologi</a:t>
            </a:r>
            <a:r>
              <a:rPr lang="en-US" sz="6000" dirty="0"/>
              <a:t> (IT) </a:t>
            </a:r>
            <a:r>
              <a:rPr lang="en-US" sz="6000" dirty="0" err="1"/>
              <a:t>mengungkap</a:t>
            </a:r>
            <a:r>
              <a:rPr lang="en-US" sz="6000" dirty="0"/>
              <a:t> </a:t>
            </a:r>
            <a:r>
              <a:rPr lang="en-US" sz="6000" dirty="0" err="1"/>
              <a:t>dua</a:t>
            </a:r>
            <a:r>
              <a:rPr lang="en-US" sz="6000" dirty="0"/>
              <a:t> modus </a:t>
            </a:r>
            <a:r>
              <a:rPr lang="en-US" sz="6000" dirty="0" err="1"/>
              <a:t>peretasan</a:t>
            </a:r>
            <a:r>
              <a:rPr lang="en-US" sz="6000" dirty="0"/>
              <a:t> e-commerce yang </a:t>
            </a:r>
            <a:r>
              <a:rPr lang="en-US" sz="6000" dirty="0" err="1"/>
              <a:t>kerap</a:t>
            </a:r>
            <a:r>
              <a:rPr lang="en-US" sz="6000" dirty="0"/>
              <a:t> kali </a:t>
            </a:r>
            <a:r>
              <a:rPr lang="en-US" sz="6000" dirty="0" err="1"/>
              <a:t>terjadi</a:t>
            </a:r>
            <a:r>
              <a:rPr lang="en-US" sz="6000" dirty="0"/>
              <a:t>. Para </a:t>
            </a:r>
            <a:r>
              <a:rPr lang="en-US" sz="6000" dirty="0" err="1"/>
              <a:t>peretas</a:t>
            </a:r>
            <a:r>
              <a:rPr lang="en-US" sz="6000" dirty="0"/>
              <a:t> </a:t>
            </a:r>
            <a:r>
              <a:rPr lang="en-US" sz="6000" dirty="0" err="1"/>
              <a:t>kemungkinan</a:t>
            </a:r>
            <a:r>
              <a:rPr lang="en-US" sz="6000" dirty="0"/>
              <a:t> </a:t>
            </a:r>
            <a:r>
              <a:rPr lang="en-US" sz="6000" dirty="0" err="1"/>
              <a:t>menggunakan</a:t>
            </a:r>
            <a:r>
              <a:rPr lang="en-US" sz="6000" dirty="0"/>
              <a:t> modus </a:t>
            </a:r>
            <a:r>
              <a:rPr lang="en-US" sz="6000" dirty="0" err="1"/>
              <a:t>ini</a:t>
            </a:r>
            <a:r>
              <a:rPr lang="en-US" sz="6000" dirty="0"/>
              <a:t> </a:t>
            </a:r>
            <a:r>
              <a:rPr lang="en-US" sz="6000" dirty="0" err="1"/>
              <a:t>untuk</a:t>
            </a:r>
            <a:r>
              <a:rPr lang="en-US" sz="6000" dirty="0"/>
              <a:t> </a:t>
            </a:r>
            <a:r>
              <a:rPr lang="en-US" sz="6000" dirty="0" err="1"/>
              <a:t>membobol</a:t>
            </a:r>
            <a:r>
              <a:rPr lang="en-US" sz="6000" dirty="0"/>
              <a:t> </a:t>
            </a:r>
            <a:r>
              <a:rPr lang="en-US" sz="6000" dirty="0" err="1"/>
              <a:t>pemilik</a:t>
            </a:r>
            <a:r>
              <a:rPr lang="en-US" sz="6000" dirty="0"/>
              <a:t> </a:t>
            </a:r>
            <a:r>
              <a:rPr lang="en-US" sz="6000" dirty="0" err="1"/>
              <a:t>akun</a:t>
            </a:r>
            <a:r>
              <a:rPr lang="en-US" sz="6000" dirty="0"/>
              <a:t> Tokopedia dan </a:t>
            </a:r>
            <a:r>
              <a:rPr lang="en-US" sz="6000" dirty="0" err="1"/>
              <a:t>Bukalapak</a:t>
            </a:r>
            <a:r>
              <a:rPr lang="en-US" sz="6000" dirty="0"/>
              <a:t>.   </a:t>
            </a:r>
          </a:p>
          <a:p>
            <a:endParaRPr lang="en-US" sz="6000" dirty="0"/>
          </a:p>
          <a:p>
            <a:endParaRPr lang="en-US" sz="6000" dirty="0"/>
          </a:p>
          <a:p>
            <a:r>
              <a:rPr lang="en-US" sz="6000" dirty="0" err="1"/>
              <a:t>Pertama</a:t>
            </a:r>
            <a:r>
              <a:rPr lang="en-US" sz="6000" dirty="0"/>
              <a:t>, modus </a:t>
            </a:r>
            <a:r>
              <a:rPr lang="en-US" sz="6000" dirty="0" err="1"/>
              <a:t>peretasan</a:t>
            </a:r>
            <a:r>
              <a:rPr lang="en-US" sz="6000" dirty="0"/>
              <a:t> </a:t>
            </a:r>
            <a:r>
              <a:rPr lang="en-US" sz="6000" dirty="0" err="1"/>
              <a:t>akun</a:t>
            </a:r>
            <a:r>
              <a:rPr lang="en-US" sz="6000" dirty="0"/>
              <a:t> e-commerce </a:t>
            </a:r>
            <a:r>
              <a:rPr lang="en-US" sz="6000" dirty="0" err="1"/>
              <a:t>melalui</a:t>
            </a:r>
            <a:r>
              <a:rPr lang="en-US" sz="6000" dirty="0"/>
              <a:t> </a:t>
            </a:r>
            <a:r>
              <a:rPr lang="en-US" sz="6000" dirty="0" err="1"/>
              <a:t>pembobolan</a:t>
            </a:r>
            <a:r>
              <a:rPr lang="en-US" sz="6000" dirty="0"/>
              <a:t> server basis data (database) </a:t>
            </a:r>
            <a:r>
              <a:rPr lang="en-US" sz="6000" dirty="0" err="1"/>
              <a:t>platfrom</a:t>
            </a:r>
            <a:r>
              <a:rPr lang="en-US" sz="6000" dirty="0"/>
              <a:t> </a:t>
            </a:r>
            <a:r>
              <a:rPr lang="en-US" sz="6000" dirty="0" err="1"/>
              <a:t>tersebut</a:t>
            </a:r>
            <a:r>
              <a:rPr lang="en-US" sz="6000" dirty="0"/>
              <a:t>. </a:t>
            </a:r>
            <a:r>
              <a:rPr lang="en-US" sz="6000" dirty="0" err="1"/>
              <a:t>Peretas</a:t>
            </a:r>
            <a:r>
              <a:rPr lang="en-US" sz="6000" dirty="0"/>
              <a:t> </a:t>
            </a:r>
            <a:r>
              <a:rPr lang="en-US" sz="6000" dirty="0" err="1"/>
              <a:t>kemudian</a:t>
            </a:r>
            <a:r>
              <a:rPr lang="en-US" sz="6000" dirty="0"/>
              <a:t> </a:t>
            </a:r>
            <a:r>
              <a:rPr lang="en-US" sz="6000" dirty="0" err="1"/>
              <a:t>menjual</a:t>
            </a:r>
            <a:r>
              <a:rPr lang="en-US" sz="6000" dirty="0"/>
              <a:t> data-data </a:t>
            </a:r>
            <a:r>
              <a:rPr lang="en-US" sz="6000" dirty="0" err="1"/>
              <a:t>tersebut</a:t>
            </a:r>
            <a:r>
              <a:rPr lang="en-US" sz="6000" dirty="0"/>
              <a:t> </a:t>
            </a:r>
            <a:r>
              <a:rPr lang="en-US" sz="6000" dirty="0" err="1"/>
              <a:t>ke</a:t>
            </a:r>
            <a:r>
              <a:rPr lang="en-US" sz="6000" dirty="0"/>
              <a:t> </a:t>
            </a:r>
            <a:r>
              <a:rPr lang="en-US" sz="6000" dirty="0" err="1"/>
              <a:t>berbagai</a:t>
            </a:r>
            <a:r>
              <a:rPr lang="en-US" sz="6000" dirty="0"/>
              <a:t> situs </a:t>
            </a:r>
            <a:r>
              <a:rPr lang="en-US" sz="6000" dirty="0" err="1"/>
              <a:t>gelap</a:t>
            </a:r>
            <a:r>
              <a:rPr lang="en-US" sz="6000" dirty="0"/>
              <a:t> (</a:t>
            </a:r>
            <a:r>
              <a:rPr lang="en-US" sz="6000" dirty="0" err="1"/>
              <a:t>darkweb</a:t>
            </a:r>
            <a:r>
              <a:rPr lang="en-US" sz="6000" dirty="0"/>
              <a:t>). "</a:t>
            </a:r>
            <a:r>
              <a:rPr lang="en-US" sz="6000" dirty="0" err="1"/>
              <a:t>Kasusnya</a:t>
            </a:r>
            <a:r>
              <a:rPr lang="en-US" sz="6000" dirty="0"/>
              <a:t> Tokopedia dan </a:t>
            </a:r>
            <a:r>
              <a:rPr lang="en-US" sz="6000" dirty="0" err="1"/>
              <a:t>Bukalapak</a:t>
            </a:r>
            <a:r>
              <a:rPr lang="en-US" sz="6000" dirty="0"/>
              <a:t>, </a:t>
            </a:r>
            <a:r>
              <a:rPr lang="en-US" sz="6000" dirty="0" err="1"/>
              <a:t>kalau</a:t>
            </a:r>
            <a:r>
              <a:rPr lang="en-US" sz="6000" dirty="0"/>
              <a:t> (database) </a:t>
            </a:r>
            <a:r>
              <a:rPr lang="en-US" sz="6000" dirty="0" err="1"/>
              <a:t>bisa</a:t>
            </a:r>
            <a:r>
              <a:rPr lang="en-US" sz="6000" dirty="0"/>
              <a:t> </a:t>
            </a:r>
            <a:r>
              <a:rPr lang="en-US" sz="6000" dirty="0" err="1"/>
              <a:t>dibobol</a:t>
            </a:r>
            <a:r>
              <a:rPr lang="en-US" sz="6000" dirty="0"/>
              <a:t> </a:t>
            </a:r>
            <a:r>
              <a:rPr lang="en-US" sz="6000" dirty="0" err="1"/>
              <a:t>maka</a:t>
            </a:r>
            <a:r>
              <a:rPr lang="en-US" sz="6000" dirty="0"/>
              <a:t> </a:t>
            </a:r>
            <a:r>
              <a:rPr lang="en-US" sz="6000" dirty="0" err="1"/>
              <a:t>peretas</a:t>
            </a:r>
            <a:r>
              <a:rPr lang="en-US" sz="6000" dirty="0"/>
              <a:t> </a:t>
            </a:r>
            <a:r>
              <a:rPr lang="en-US" sz="6000" dirty="0" err="1"/>
              <a:t>bisa</a:t>
            </a:r>
            <a:r>
              <a:rPr lang="en-US" sz="6000" dirty="0"/>
              <a:t> </a:t>
            </a:r>
            <a:r>
              <a:rPr lang="en-US" sz="6000" dirty="0" err="1"/>
              <a:t>mengambil</a:t>
            </a:r>
            <a:r>
              <a:rPr lang="en-US" sz="6000" dirty="0"/>
              <a:t> dana yang </a:t>
            </a:r>
            <a:r>
              <a:rPr lang="en-US" sz="6000" dirty="0" err="1"/>
              <a:t>tersimpan</a:t>
            </a:r>
            <a:r>
              <a:rPr lang="en-US" sz="6000" dirty="0"/>
              <a:t> di </a:t>
            </a:r>
            <a:r>
              <a:rPr lang="en-US" sz="6000" dirty="0" err="1"/>
              <a:t>akun</a:t>
            </a:r>
            <a:r>
              <a:rPr lang="en-US" sz="6000" dirty="0"/>
              <a:t> </a:t>
            </a:r>
            <a:r>
              <a:rPr lang="en-US" sz="6000" dirty="0" err="1"/>
              <a:t>tersebut</a:t>
            </a:r>
            <a:r>
              <a:rPr lang="en-US" sz="6000" dirty="0"/>
              <a:t>. </a:t>
            </a:r>
            <a:r>
              <a:rPr lang="en-US" sz="6000" dirty="0" err="1"/>
              <a:t>Tetapi</a:t>
            </a:r>
            <a:r>
              <a:rPr lang="en-US" sz="6000" dirty="0"/>
              <a:t>, </a:t>
            </a:r>
            <a:r>
              <a:rPr lang="en-US" sz="6000" dirty="0" err="1"/>
              <a:t>ketika</a:t>
            </a:r>
            <a:r>
              <a:rPr lang="en-US" sz="6000" dirty="0"/>
              <a:t> </a:t>
            </a:r>
            <a:r>
              <a:rPr lang="en-US" sz="6000" dirty="0" err="1"/>
              <a:t>peretas</a:t>
            </a:r>
            <a:r>
              <a:rPr lang="en-US" sz="6000" dirty="0"/>
              <a:t> </a:t>
            </a:r>
            <a:r>
              <a:rPr lang="en-US" sz="6000" dirty="0" err="1"/>
              <a:t>tidak</a:t>
            </a:r>
            <a:r>
              <a:rPr lang="en-US" sz="6000" dirty="0"/>
              <a:t> </a:t>
            </a:r>
            <a:r>
              <a:rPr lang="en-US" sz="6000" dirty="0" err="1"/>
              <a:t>berhasil</a:t>
            </a:r>
            <a:r>
              <a:rPr lang="en-US" sz="6000" dirty="0"/>
              <a:t> </a:t>
            </a:r>
            <a:r>
              <a:rPr lang="en-US" sz="6000" dirty="0" err="1"/>
              <a:t>membobol</a:t>
            </a:r>
            <a:r>
              <a:rPr lang="en-US" sz="6000" dirty="0"/>
              <a:t> (database), </a:t>
            </a:r>
            <a:r>
              <a:rPr lang="en-US" sz="6000" dirty="0" err="1"/>
              <a:t>pelaku</a:t>
            </a:r>
            <a:r>
              <a:rPr lang="en-US" sz="6000" dirty="0"/>
              <a:t> </a:t>
            </a:r>
            <a:r>
              <a:rPr lang="en-US" sz="6000" dirty="0" err="1"/>
              <a:t>masih</a:t>
            </a:r>
            <a:r>
              <a:rPr lang="en-US" sz="6000" dirty="0"/>
              <a:t> </a:t>
            </a:r>
            <a:r>
              <a:rPr lang="en-US" sz="6000" dirty="0" err="1"/>
              <a:t>memiliki</a:t>
            </a:r>
            <a:r>
              <a:rPr lang="en-US" sz="6000" dirty="0"/>
              <a:t> data </a:t>
            </a:r>
            <a:r>
              <a:rPr lang="en-US" sz="6000" dirty="0" err="1"/>
              <a:t>berharga</a:t>
            </a:r>
            <a:r>
              <a:rPr lang="en-US" sz="6000" dirty="0"/>
              <a:t> </a:t>
            </a:r>
            <a:r>
              <a:rPr lang="en-US" sz="6000" dirty="0" err="1"/>
              <a:t>seperti</a:t>
            </a:r>
            <a:r>
              <a:rPr lang="en-US" sz="6000" dirty="0"/>
              <a:t> email, </a:t>
            </a:r>
            <a:r>
              <a:rPr lang="en-US" sz="6000" dirty="0" err="1"/>
              <a:t>tanggal</a:t>
            </a:r>
            <a:r>
              <a:rPr lang="en-US" sz="6000" dirty="0"/>
              <a:t> </a:t>
            </a:r>
            <a:r>
              <a:rPr lang="en-US" sz="6000" dirty="0" err="1"/>
              <a:t>lahir</a:t>
            </a:r>
            <a:r>
              <a:rPr lang="en-US" sz="6000" dirty="0"/>
              <a:t>, </a:t>
            </a:r>
            <a:r>
              <a:rPr lang="en-US" sz="6000" dirty="0" err="1"/>
              <a:t>nomor</a:t>
            </a:r>
            <a:r>
              <a:rPr lang="en-US" sz="6000" dirty="0"/>
              <a:t> </a:t>
            </a:r>
            <a:r>
              <a:rPr lang="en-US" sz="6000" dirty="0" err="1"/>
              <a:t>ponsel</a:t>
            </a:r>
            <a:r>
              <a:rPr lang="en-US" sz="6000" dirty="0"/>
              <a:t>, dan data </a:t>
            </a:r>
            <a:r>
              <a:rPr lang="en-US" sz="6000" dirty="0" err="1"/>
              <a:t>berharga</a:t>
            </a:r>
            <a:r>
              <a:rPr lang="en-US" sz="6000" dirty="0"/>
              <a:t> </a:t>
            </a:r>
            <a:r>
              <a:rPr lang="en-US" sz="6000" dirty="0" err="1"/>
              <a:t>lainnya</a:t>
            </a:r>
            <a:r>
              <a:rPr lang="en-US" sz="6000" dirty="0"/>
              <a:t>," kata </a:t>
            </a:r>
            <a:r>
              <a:rPr lang="en-US" sz="6000" dirty="0" err="1"/>
              <a:t>Spesialis</a:t>
            </a:r>
            <a:r>
              <a:rPr lang="en-US" sz="6000" dirty="0"/>
              <a:t> </a:t>
            </a:r>
            <a:r>
              <a:rPr lang="en-US" sz="6000" dirty="0" err="1"/>
              <a:t>Keamanan</a:t>
            </a:r>
            <a:r>
              <a:rPr lang="en-US" sz="6000" dirty="0"/>
              <a:t> </a:t>
            </a:r>
            <a:r>
              <a:rPr lang="en-US" sz="6000" dirty="0" err="1"/>
              <a:t>Teknologi</a:t>
            </a:r>
            <a:r>
              <a:rPr lang="en-US" sz="6000" dirty="0"/>
              <a:t> </a:t>
            </a:r>
            <a:r>
              <a:rPr lang="en-US" sz="6000" dirty="0" err="1"/>
              <a:t>Vaksincom</a:t>
            </a:r>
            <a:r>
              <a:rPr lang="en-US" sz="6000" dirty="0"/>
              <a:t> </a:t>
            </a:r>
            <a:r>
              <a:rPr lang="en-US" sz="6000" dirty="0" err="1"/>
              <a:t>Alfons</a:t>
            </a:r>
            <a:r>
              <a:rPr lang="en-US" sz="6000" dirty="0"/>
              <a:t> </a:t>
            </a:r>
            <a:r>
              <a:rPr lang="en-US" sz="6000" dirty="0" err="1"/>
              <a:t>Tanujaya</a:t>
            </a:r>
            <a:r>
              <a:rPr lang="en-US" sz="6000" dirty="0"/>
              <a:t> </a:t>
            </a:r>
            <a:r>
              <a:rPr lang="en-US" sz="6000" dirty="0" err="1"/>
              <a:t>kepada</a:t>
            </a:r>
            <a:r>
              <a:rPr lang="en-US" sz="6000" dirty="0"/>
              <a:t> Katadata.co.id, </a:t>
            </a:r>
            <a:r>
              <a:rPr lang="en-US" sz="6000" dirty="0" err="1"/>
              <a:t>Senin</a:t>
            </a:r>
            <a:r>
              <a:rPr lang="en-US" sz="6000" dirty="0"/>
              <a:t> (4/5).</a:t>
            </a:r>
            <a:br>
              <a:rPr lang="en-US" sz="6000" dirty="0"/>
            </a:br>
            <a:br>
              <a:rPr lang="en-US" dirty="0"/>
            </a:br>
            <a:endParaRPr lang="en-US" dirty="0"/>
          </a:p>
        </p:txBody>
      </p:sp>
    </p:spTree>
    <p:extLst>
      <p:ext uri="{BB962C8B-B14F-4D97-AF65-F5344CB8AC3E}">
        <p14:creationId xmlns:p14="http://schemas.microsoft.com/office/powerpoint/2010/main" val="1960436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C562-D1A6-8FDC-93BC-D1662B1890E1}"/>
              </a:ext>
            </a:extLst>
          </p:cNvPr>
          <p:cNvSpPr>
            <a:spLocks noGrp="1"/>
          </p:cNvSpPr>
          <p:nvPr>
            <p:ph type="title"/>
          </p:nvPr>
        </p:nvSpPr>
        <p:spPr/>
        <p:txBody>
          <a:bodyPr/>
          <a:lstStyle/>
          <a:p>
            <a:r>
              <a:rPr lang="en-US" dirty="0"/>
              <a:t>Example : finding problem with event viewer in Windows</a:t>
            </a:r>
            <a:endParaRPr lang="en-ID" dirty="0"/>
          </a:p>
        </p:txBody>
      </p:sp>
      <p:sp>
        <p:nvSpPr>
          <p:cNvPr id="3" name="Content Placeholder 2">
            <a:extLst>
              <a:ext uri="{FF2B5EF4-FFF2-40B4-BE49-F238E27FC236}">
                <a16:creationId xmlns:a16="http://schemas.microsoft.com/office/drawing/2014/main" id="{2AA425FC-8218-709C-DD69-F723E15D9CF2}"/>
              </a:ext>
            </a:extLst>
          </p:cNvPr>
          <p:cNvSpPr>
            <a:spLocks noGrp="1"/>
          </p:cNvSpPr>
          <p:nvPr>
            <p:ph idx="1"/>
          </p:nvPr>
        </p:nvSpPr>
        <p:spPr/>
        <p:txBody>
          <a:bodyPr/>
          <a:lstStyle/>
          <a:p>
            <a:r>
              <a:rPr lang="en-ID" b="0" i="0" dirty="0">
                <a:solidFill>
                  <a:srgbClr val="242323"/>
                </a:solidFill>
                <a:effectLst/>
                <a:latin typeface="Nunito" pitchFamily="2" charset="0"/>
              </a:rPr>
              <a:t>Event Viewer </a:t>
            </a:r>
            <a:r>
              <a:rPr lang="en-ID" b="0" i="0" dirty="0" err="1">
                <a:solidFill>
                  <a:srgbClr val="242323"/>
                </a:solidFill>
                <a:effectLst/>
                <a:latin typeface="Nunito" pitchFamily="2" charset="0"/>
              </a:rPr>
              <a:t>adalah</a:t>
            </a:r>
            <a:r>
              <a:rPr lang="en-ID" b="0" i="0" dirty="0">
                <a:solidFill>
                  <a:srgbClr val="242323"/>
                </a:solidFill>
                <a:effectLst/>
                <a:latin typeface="Nunito" pitchFamily="2" charset="0"/>
              </a:rPr>
              <a:t> program </a:t>
            </a:r>
            <a:r>
              <a:rPr lang="en-ID" b="0" i="0" dirty="0" err="1">
                <a:solidFill>
                  <a:srgbClr val="242323"/>
                </a:solidFill>
                <a:effectLst/>
                <a:latin typeface="Nunito" pitchFamily="2" charset="0"/>
              </a:rPr>
              <a:t>bawaan</a:t>
            </a:r>
            <a:r>
              <a:rPr lang="en-ID" b="0" i="0" dirty="0">
                <a:solidFill>
                  <a:srgbClr val="242323"/>
                </a:solidFill>
                <a:effectLst/>
                <a:latin typeface="Nunito" pitchFamily="2" charset="0"/>
              </a:rPr>
              <a:t> windows yang </a:t>
            </a:r>
            <a:r>
              <a:rPr lang="en-ID" b="0" i="0" dirty="0" err="1">
                <a:solidFill>
                  <a:srgbClr val="242323"/>
                </a:solidFill>
                <a:effectLst/>
                <a:latin typeface="Nunito" pitchFamily="2" charset="0"/>
              </a:rPr>
              <a:t>berfungsi</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menampilkan</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informasi</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rinci</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tentang</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peristiwa</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penting</a:t>
            </a:r>
            <a:r>
              <a:rPr lang="en-ID" b="0" i="0" dirty="0">
                <a:solidFill>
                  <a:srgbClr val="242323"/>
                </a:solidFill>
                <a:effectLst/>
                <a:latin typeface="Nunito" pitchFamily="2" charset="0"/>
              </a:rPr>
              <a:t> pada PC </a:t>
            </a:r>
            <a:r>
              <a:rPr lang="en-ID" b="0" i="0" dirty="0" err="1">
                <a:solidFill>
                  <a:srgbClr val="242323"/>
                </a:solidFill>
                <a:effectLst/>
                <a:latin typeface="Nunito" pitchFamily="2" charset="0"/>
              </a:rPr>
              <a:t>ataupun</a:t>
            </a:r>
            <a:r>
              <a:rPr lang="en-ID" b="0" i="0" dirty="0">
                <a:solidFill>
                  <a:srgbClr val="242323"/>
                </a:solidFill>
                <a:effectLst/>
                <a:latin typeface="Nunito" pitchFamily="2" charset="0"/>
              </a:rPr>
              <a:t> laptop </a:t>
            </a:r>
            <a:r>
              <a:rPr lang="en-ID" b="0" i="0" dirty="0" err="1">
                <a:solidFill>
                  <a:srgbClr val="242323"/>
                </a:solidFill>
                <a:effectLst/>
                <a:latin typeface="Nunito" pitchFamily="2" charset="0"/>
              </a:rPr>
              <a:t>anda</a:t>
            </a:r>
            <a:r>
              <a:rPr lang="en-ID" b="0" i="0" dirty="0">
                <a:solidFill>
                  <a:srgbClr val="242323"/>
                </a:solidFill>
                <a:effectLst/>
                <a:latin typeface="Nunito" pitchFamily="2" charset="0"/>
              </a:rPr>
              <a:t>. Event Viewer </a:t>
            </a:r>
            <a:r>
              <a:rPr lang="en-ID" b="0" i="0" dirty="0" err="1">
                <a:solidFill>
                  <a:srgbClr val="242323"/>
                </a:solidFill>
                <a:effectLst/>
                <a:latin typeface="Nunito" pitchFamily="2" charset="0"/>
              </a:rPr>
              <a:t>ini</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secara</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otomatis</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akan</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menyimpan</a:t>
            </a:r>
            <a:r>
              <a:rPr lang="en-ID" b="0" i="0" dirty="0">
                <a:solidFill>
                  <a:srgbClr val="242323"/>
                </a:solidFill>
                <a:effectLst/>
                <a:latin typeface="Nunito" pitchFamily="2" charset="0"/>
              </a:rPr>
              <a:t> Logs </a:t>
            </a:r>
            <a:r>
              <a:rPr lang="en-ID" b="0" i="0" dirty="0" err="1">
                <a:solidFill>
                  <a:srgbClr val="242323"/>
                </a:solidFill>
                <a:effectLst/>
                <a:latin typeface="Nunito" pitchFamily="2" charset="0"/>
              </a:rPr>
              <a:t>dari</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setiap</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aktivitas</a:t>
            </a:r>
            <a:r>
              <a:rPr lang="en-ID" b="0" i="0" dirty="0">
                <a:solidFill>
                  <a:srgbClr val="242323"/>
                </a:solidFill>
                <a:effectLst/>
                <a:latin typeface="Nunito" pitchFamily="2" charset="0"/>
              </a:rPr>
              <a:t> yang </a:t>
            </a:r>
            <a:r>
              <a:rPr lang="en-ID" b="0" i="0" dirty="0" err="1">
                <a:solidFill>
                  <a:srgbClr val="242323"/>
                </a:solidFill>
                <a:effectLst/>
                <a:latin typeface="Nunito" pitchFamily="2" charset="0"/>
              </a:rPr>
              <a:t>kita</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lakukan</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Informasi</a:t>
            </a:r>
            <a:r>
              <a:rPr lang="en-ID" b="0" i="0" dirty="0">
                <a:solidFill>
                  <a:srgbClr val="242323"/>
                </a:solidFill>
                <a:effectLst/>
                <a:latin typeface="Nunito" pitchFamily="2" charset="0"/>
              </a:rPr>
              <a:t> yang </a:t>
            </a:r>
            <a:r>
              <a:rPr lang="en-ID" b="0" i="0" dirty="0" err="1">
                <a:solidFill>
                  <a:srgbClr val="242323"/>
                </a:solidFill>
                <a:effectLst/>
                <a:latin typeface="Nunito" pitchFamily="2" charset="0"/>
              </a:rPr>
              <a:t>ditampilkan</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lengkap</a:t>
            </a:r>
            <a:r>
              <a:rPr lang="en-ID" b="0" i="0" dirty="0">
                <a:solidFill>
                  <a:srgbClr val="242323"/>
                </a:solidFill>
                <a:effectLst/>
                <a:latin typeface="Nunito" pitchFamily="2" charset="0"/>
              </a:rPr>
              <a:t> </a:t>
            </a:r>
            <a:r>
              <a:rPr lang="en-ID" b="0" i="0" dirty="0" err="1">
                <a:solidFill>
                  <a:srgbClr val="242323"/>
                </a:solidFill>
                <a:effectLst/>
                <a:latin typeface="Nunito" pitchFamily="2" charset="0"/>
              </a:rPr>
              <a:t>dengan</a:t>
            </a:r>
            <a:r>
              <a:rPr lang="en-ID" b="0" i="0" dirty="0">
                <a:solidFill>
                  <a:srgbClr val="242323"/>
                </a:solidFill>
                <a:effectLst/>
                <a:latin typeface="Nunito" pitchFamily="2" charset="0"/>
              </a:rPr>
              <a:t> logs level, jam dan </a:t>
            </a:r>
            <a:r>
              <a:rPr lang="en-ID" b="0" i="0" dirty="0" err="1">
                <a:solidFill>
                  <a:srgbClr val="242323"/>
                </a:solidFill>
                <a:effectLst/>
                <a:latin typeface="Nunito" pitchFamily="2" charset="0"/>
              </a:rPr>
              <a:t>tanggal</a:t>
            </a:r>
            <a:r>
              <a:rPr lang="en-ID" b="0" i="0" dirty="0">
                <a:solidFill>
                  <a:srgbClr val="242323"/>
                </a:solidFill>
                <a:effectLst/>
                <a:latin typeface="Nunito" pitchFamily="2" charset="0"/>
              </a:rPr>
              <a:t>, source, event ID, dan task category.</a:t>
            </a:r>
            <a:endParaRPr lang="en-ID" dirty="0"/>
          </a:p>
        </p:txBody>
      </p:sp>
    </p:spTree>
    <p:extLst>
      <p:ext uri="{BB962C8B-B14F-4D97-AF65-F5344CB8AC3E}">
        <p14:creationId xmlns:p14="http://schemas.microsoft.com/office/powerpoint/2010/main" val="630504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2B93-BE3D-9FEF-AB79-52E123F995F1}"/>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337DEBE9-9853-0960-7F25-E3FA1A3A56B7}"/>
              </a:ext>
            </a:extLst>
          </p:cNvPr>
          <p:cNvSpPr>
            <a:spLocks noGrp="1"/>
          </p:cNvSpPr>
          <p:nvPr>
            <p:ph idx="1"/>
          </p:nvPr>
        </p:nvSpPr>
        <p:spPr/>
        <p:txBody>
          <a:bodyPr/>
          <a:lstStyle/>
          <a:p>
            <a:endParaRPr lang="en-ID"/>
          </a:p>
        </p:txBody>
      </p:sp>
      <p:pic>
        <p:nvPicPr>
          <p:cNvPr id="6" name="Picture 5">
            <a:extLst>
              <a:ext uri="{FF2B5EF4-FFF2-40B4-BE49-F238E27FC236}">
                <a16:creationId xmlns:a16="http://schemas.microsoft.com/office/drawing/2014/main" id="{FF4B3936-A2EE-B644-78C3-B578A08B79DB}"/>
              </a:ext>
            </a:extLst>
          </p:cNvPr>
          <p:cNvPicPr>
            <a:picLocks noChangeAspect="1"/>
          </p:cNvPicPr>
          <p:nvPr/>
        </p:nvPicPr>
        <p:blipFill>
          <a:blip r:embed="rId3"/>
          <a:stretch>
            <a:fillRect/>
          </a:stretch>
        </p:blipFill>
        <p:spPr>
          <a:xfrm>
            <a:off x="9212" y="0"/>
            <a:ext cx="12173576" cy="6216970"/>
          </a:xfrm>
          <a:prstGeom prst="rect">
            <a:avLst/>
          </a:prstGeom>
        </p:spPr>
      </p:pic>
    </p:spTree>
    <p:extLst>
      <p:ext uri="{BB962C8B-B14F-4D97-AF65-F5344CB8AC3E}">
        <p14:creationId xmlns:p14="http://schemas.microsoft.com/office/powerpoint/2010/main" val="438974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ABB5-4F6A-CDEA-6886-DC7CED677D8E}"/>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F5743F6D-8210-25A7-832C-6B8631E5655E}"/>
              </a:ext>
            </a:extLst>
          </p:cNvPr>
          <p:cNvSpPr>
            <a:spLocks noGrp="1"/>
          </p:cNvSpPr>
          <p:nvPr>
            <p:ph idx="1"/>
          </p:nvPr>
        </p:nvSpPr>
        <p:spPr/>
        <p:txBody>
          <a:bodyPr/>
          <a:lstStyle/>
          <a:p>
            <a:endParaRPr lang="en-ID"/>
          </a:p>
        </p:txBody>
      </p:sp>
      <p:pic>
        <p:nvPicPr>
          <p:cNvPr id="2050" name="Picture 2">
            <a:extLst>
              <a:ext uri="{FF2B5EF4-FFF2-40B4-BE49-F238E27FC236}">
                <a16:creationId xmlns:a16="http://schemas.microsoft.com/office/drawing/2014/main" id="{3558030F-24B4-6EE8-7D75-1FCCC8B74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685" y="0"/>
            <a:ext cx="9140142" cy="666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22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8F38-A079-392C-9E75-5FE0953EACAE}"/>
              </a:ext>
            </a:extLst>
          </p:cNvPr>
          <p:cNvSpPr>
            <a:spLocks noGrp="1"/>
          </p:cNvSpPr>
          <p:nvPr>
            <p:ph type="title"/>
          </p:nvPr>
        </p:nvSpPr>
        <p:spPr/>
        <p:txBody>
          <a:bodyPr/>
          <a:lstStyle/>
          <a:p>
            <a:r>
              <a:rPr lang="en-US" dirty="0"/>
              <a:t>Cyber Security Analyst</a:t>
            </a:r>
            <a:endParaRPr lang="en-ID" dirty="0"/>
          </a:p>
        </p:txBody>
      </p:sp>
      <p:sp>
        <p:nvSpPr>
          <p:cNvPr id="3" name="Content Placeholder 2">
            <a:extLst>
              <a:ext uri="{FF2B5EF4-FFF2-40B4-BE49-F238E27FC236}">
                <a16:creationId xmlns:a16="http://schemas.microsoft.com/office/drawing/2014/main" id="{6111C58F-518E-D32F-D93D-173B9B8C5FD3}"/>
              </a:ext>
            </a:extLst>
          </p:cNvPr>
          <p:cNvSpPr>
            <a:spLocks noGrp="1"/>
          </p:cNvSpPr>
          <p:nvPr>
            <p:ph idx="1"/>
          </p:nvPr>
        </p:nvSpPr>
        <p:spPr/>
        <p:txBody>
          <a:bodyPr/>
          <a:lstStyle/>
          <a:p>
            <a:r>
              <a:rPr lang="en-GB" altLang="en-US" sz="2800" dirty="0"/>
              <a:t>Information security: </a:t>
            </a:r>
            <a:r>
              <a:rPr lang="en-US" altLang="en-US" sz="2800" dirty="0"/>
              <a:t>protecting information (data) and information systems from unauthorized access, use, disclosure, disruption, modification, or destruction.</a:t>
            </a:r>
          </a:p>
          <a:p>
            <a:r>
              <a:rPr lang="en-US" altLang="en-US" sz="2800" dirty="0"/>
              <a:t>Information Security management is a process of defining the security controls in order to protect the information assets.</a:t>
            </a:r>
          </a:p>
          <a:p>
            <a:pPr marL="342900" indent="-342900">
              <a:buFont typeface="Arial" panose="020B0604020202020204" pitchFamily="34" charset="0"/>
              <a:buChar char="•"/>
              <a:defRPr/>
            </a:pPr>
            <a:r>
              <a:rPr lang="en-GB" altLang="en-US" sz="2800" dirty="0"/>
              <a:t>Necessary tools for information security: policy, awareness, training, education, technology</a:t>
            </a:r>
          </a:p>
          <a:p>
            <a:endParaRPr lang="en-US" altLang="en-US" sz="2800" b="1" dirty="0"/>
          </a:p>
          <a:p>
            <a:endParaRPr lang="en-ID" dirty="0"/>
          </a:p>
        </p:txBody>
      </p:sp>
    </p:spTree>
    <p:extLst>
      <p:ext uri="{BB962C8B-B14F-4D97-AF65-F5344CB8AC3E}">
        <p14:creationId xmlns:p14="http://schemas.microsoft.com/office/powerpoint/2010/main" val="3497279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D7F2-FFAE-7E08-DCE0-2FBF1D5AA6E0}"/>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7269B19E-7705-F25C-93D2-723D0D41B7E0}"/>
              </a:ext>
            </a:extLst>
          </p:cNvPr>
          <p:cNvSpPr>
            <a:spLocks noGrp="1"/>
          </p:cNvSpPr>
          <p:nvPr>
            <p:ph idx="1"/>
          </p:nvPr>
        </p:nvSpPr>
        <p:spPr/>
        <p:txBody>
          <a:bodyPr/>
          <a:lstStyle/>
          <a:p>
            <a:endParaRPr lang="en-ID"/>
          </a:p>
        </p:txBody>
      </p:sp>
      <p:pic>
        <p:nvPicPr>
          <p:cNvPr id="3074" name="Picture 2">
            <a:extLst>
              <a:ext uri="{FF2B5EF4-FFF2-40B4-BE49-F238E27FC236}">
                <a16:creationId xmlns:a16="http://schemas.microsoft.com/office/drawing/2014/main" id="{EFED66EC-293E-1E43-ADC2-5F0A02C4A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53418" cy="593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515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7EBD-EAA9-B157-C88B-636DEA800527}"/>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B1DB7D62-DE38-DAB4-4936-57F70A1F59E1}"/>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172671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putar PC MASTER RACE: Pengertian,Manfaat Perlindungan Terhadap ...">
            <a:extLst>
              <a:ext uri="{FF2B5EF4-FFF2-40B4-BE49-F238E27FC236}">
                <a16:creationId xmlns:a16="http://schemas.microsoft.com/office/drawing/2014/main" id="{4AF421EE-0549-486D-AA9F-4A34F0EC2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537" y="770964"/>
            <a:ext cx="687546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1108062-0950-4CF0-A357-9A895B867E8A}"/>
              </a:ext>
            </a:extLst>
          </p:cNvPr>
          <p:cNvSpPr txBox="1"/>
          <p:nvPr/>
        </p:nvSpPr>
        <p:spPr>
          <a:xfrm>
            <a:off x="788894" y="2357805"/>
            <a:ext cx="4736508" cy="2308324"/>
          </a:xfrm>
          <a:prstGeom prst="rect">
            <a:avLst/>
          </a:prstGeom>
          <a:noFill/>
        </p:spPr>
        <p:txBody>
          <a:bodyPr wrap="square" rtlCol="0">
            <a:spAutoFit/>
          </a:bodyPr>
          <a:lstStyle/>
          <a:p>
            <a:r>
              <a:rPr lang="en-US" i="1" dirty="0"/>
              <a:t>Cyber security</a:t>
            </a:r>
            <a:r>
              <a:rPr lang="en-US" dirty="0"/>
              <a:t> </a:t>
            </a:r>
            <a:r>
              <a:rPr lang="en-US" dirty="0" err="1"/>
              <a:t>adalah</a:t>
            </a:r>
            <a:r>
              <a:rPr lang="en-US" dirty="0"/>
              <a:t> </a:t>
            </a:r>
            <a:r>
              <a:rPr lang="en-US" dirty="0" err="1"/>
              <a:t>teknologi</a:t>
            </a:r>
            <a:r>
              <a:rPr lang="en-US" dirty="0"/>
              <a:t>, proses dan </a:t>
            </a:r>
            <a:r>
              <a:rPr lang="en-US" dirty="0" err="1"/>
              <a:t>praktik</a:t>
            </a:r>
            <a:r>
              <a:rPr lang="en-US" dirty="0"/>
              <a:t> yang </a:t>
            </a:r>
            <a:r>
              <a:rPr lang="en-US" dirty="0" err="1"/>
              <a:t>dirancang</a:t>
            </a:r>
            <a:r>
              <a:rPr lang="en-US" dirty="0"/>
              <a:t> </a:t>
            </a:r>
            <a:r>
              <a:rPr lang="en-US" dirty="0" err="1"/>
              <a:t>untuk</a:t>
            </a:r>
            <a:r>
              <a:rPr lang="en-US" dirty="0"/>
              <a:t> </a:t>
            </a:r>
            <a:r>
              <a:rPr lang="en-US" dirty="0" err="1"/>
              <a:t>melindungi</a:t>
            </a:r>
            <a:r>
              <a:rPr lang="en-US" dirty="0"/>
              <a:t> </a:t>
            </a:r>
            <a:r>
              <a:rPr lang="en-US" dirty="0" err="1"/>
              <a:t>jaringan</a:t>
            </a:r>
            <a:r>
              <a:rPr lang="en-US" dirty="0"/>
              <a:t>, </a:t>
            </a:r>
            <a:r>
              <a:rPr lang="en-US" dirty="0" err="1"/>
              <a:t>komputer</a:t>
            </a:r>
            <a:r>
              <a:rPr lang="en-US" dirty="0"/>
              <a:t>, program dan data </a:t>
            </a:r>
            <a:r>
              <a:rPr lang="en-US" dirty="0" err="1"/>
              <a:t>dari</a:t>
            </a:r>
            <a:r>
              <a:rPr lang="en-US" dirty="0"/>
              <a:t> </a:t>
            </a:r>
            <a:r>
              <a:rPr lang="en-US" dirty="0" err="1"/>
              <a:t>serangan</a:t>
            </a:r>
            <a:r>
              <a:rPr lang="en-US" dirty="0"/>
              <a:t>, </a:t>
            </a:r>
            <a:r>
              <a:rPr lang="en-US" dirty="0" err="1"/>
              <a:t>kerusakan</a:t>
            </a:r>
            <a:r>
              <a:rPr lang="en-US" dirty="0"/>
              <a:t> </a:t>
            </a:r>
            <a:r>
              <a:rPr lang="en-US" dirty="0" err="1"/>
              <a:t>atau</a:t>
            </a:r>
            <a:r>
              <a:rPr lang="en-US" dirty="0"/>
              <a:t> </a:t>
            </a:r>
            <a:r>
              <a:rPr lang="en-US" dirty="0" err="1"/>
              <a:t>akses</a:t>
            </a:r>
            <a:r>
              <a:rPr lang="en-US" dirty="0"/>
              <a:t> yang </a:t>
            </a:r>
            <a:r>
              <a:rPr lang="en-US" dirty="0" err="1"/>
              <a:t>tidak</a:t>
            </a:r>
            <a:r>
              <a:rPr lang="en-US" dirty="0"/>
              <a:t> </a:t>
            </a:r>
            <a:r>
              <a:rPr lang="en-US" dirty="0" err="1"/>
              <a:t>sah</a:t>
            </a:r>
            <a:r>
              <a:rPr lang="en-US" dirty="0"/>
              <a:t>. </a:t>
            </a:r>
            <a:r>
              <a:rPr lang="en-US" i="1" dirty="0"/>
              <a:t>Cyber security</a:t>
            </a:r>
            <a:r>
              <a:rPr lang="en-US" dirty="0"/>
              <a:t> juga </a:t>
            </a:r>
            <a:r>
              <a:rPr lang="en-US" dirty="0" err="1"/>
              <a:t>disebut</a:t>
            </a:r>
            <a:r>
              <a:rPr lang="en-US" dirty="0"/>
              <a:t> </a:t>
            </a:r>
            <a:r>
              <a:rPr lang="en-US" dirty="0" err="1"/>
              <a:t>sebagai</a:t>
            </a:r>
            <a:r>
              <a:rPr lang="en-US" dirty="0"/>
              <a:t> </a:t>
            </a:r>
            <a:r>
              <a:rPr lang="en-US" dirty="0" err="1"/>
              <a:t>upaya</a:t>
            </a:r>
            <a:r>
              <a:rPr lang="en-US" dirty="0"/>
              <a:t> </a:t>
            </a:r>
            <a:r>
              <a:rPr lang="en-US" dirty="0" err="1"/>
              <a:t>untuk</a:t>
            </a:r>
            <a:r>
              <a:rPr lang="en-US" dirty="0"/>
              <a:t> </a:t>
            </a:r>
            <a:r>
              <a:rPr lang="en-US" dirty="0" err="1"/>
              <a:t>melindungi</a:t>
            </a:r>
            <a:r>
              <a:rPr lang="en-US" dirty="0"/>
              <a:t> </a:t>
            </a:r>
            <a:r>
              <a:rPr lang="en-US" dirty="0" err="1"/>
              <a:t>informasi</a:t>
            </a:r>
            <a:r>
              <a:rPr lang="en-US" dirty="0"/>
              <a:t> </a:t>
            </a:r>
            <a:r>
              <a:rPr lang="en-US" dirty="0" err="1"/>
              <a:t>dari</a:t>
            </a:r>
            <a:r>
              <a:rPr lang="en-US" dirty="0"/>
              <a:t> </a:t>
            </a:r>
            <a:r>
              <a:rPr lang="en-US" dirty="0" err="1"/>
              <a:t>adanya</a:t>
            </a:r>
            <a:r>
              <a:rPr lang="en-US" dirty="0"/>
              <a:t> </a:t>
            </a:r>
            <a:r>
              <a:rPr lang="en-US" i="1" dirty="0"/>
              <a:t>cyber attack</a:t>
            </a:r>
            <a:endParaRPr lang="en-US" dirty="0"/>
          </a:p>
        </p:txBody>
      </p:sp>
      <p:sp>
        <p:nvSpPr>
          <p:cNvPr id="5" name="TextBox 4">
            <a:extLst>
              <a:ext uri="{FF2B5EF4-FFF2-40B4-BE49-F238E27FC236}">
                <a16:creationId xmlns:a16="http://schemas.microsoft.com/office/drawing/2014/main" id="{FDC9DA56-C5C9-4003-9D0A-6F9F2D2F8401}"/>
              </a:ext>
            </a:extLst>
          </p:cNvPr>
          <p:cNvSpPr txBox="1"/>
          <p:nvPr/>
        </p:nvSpPr>
        <p:spPr>
          <a:xfrm>
            <a:off x="788894" y="770964"/>
            <a:ext cx="6361889" cy="923330"/>
          </a:xfrm>
          <a:prstGeom prst="rect">
            <a:avLst/>
          </a:prstGeom>
          <a:noFill/>
        </p:spPr>
        <p:txBody>
          <a:bodyPr wrap="square" rtlCol="0">
            <a:spAutoFit/>
          </a:bodyPr>
          <a:lstStyle/>
          <a:p>
            <a:r>
              <a:rPr lang="en-US" sz="5400" b="1" dirty="0"/>
              <a:t>Cyber Security</a:t>
            </a:r>
          </a:p>
        </p:txBody>
      </p:sp>
    </p:spTree>
    <p:extLst>
      <p:ext uri="{BB962C8B-B14F-4D97-AF65-F5344CB8AC3E}">
        <p14:creationId xmlns:p14="http://schemas.microsoft.com/office/powerpoint/2010/main" val="285085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C87175A5-DE5F-464A-825B-9E70E3BDA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7582" y="1157069"/>
            <a:ext cx="5274418" cy="46243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95734F-94A0-401D-ADD0-D13C00FC4E9B}"/>
              </a:ext>
            </a:extLst>
          </p:cNvPr>
          <p:cNvSpPr txBox="1"/>
          <p:nvPr/>
        </p:nvSpPr>
        <p:spPr>
          <a:xfrm>
            <a:off x="758757" y="2730598"/>
            <a:ext cx="5700408" cy="1477328"/>
          </a:xfrm>
          <a:prstGeom prst="rect">
            <a:avLst/>
          </a:prstGeom>
          <a:noFill/>
        </p:spPr>
        <p:txBody>
          <a:bodyPr wrap="square" rtlCol="0">
            <a:spAutoFit/>
          </a:bodyPr>
          <a:lstStyle/>
          <a:p>
            <a:r>
              <a:rPr lang="en-US" dirty="0" err="1"/>
              <a:t>Semua</a:t>
            </a:r>
            <a:r>
              <a:rPr lang="en-US" dirty="0"/>
              <a:t> Perusahaan yang </a:t>
            </a:r>
            <a:r>
              <a:rPr lang="en-US" dirty="0" err="1"/>
              <a:t>bertransformasi</a:t>
            </a:r>
            <a:r>
              <a:rPr lang="en-US" dirty="0"/>
              <a:t> </a:t>
            </a:r>
            <a:r>
              <a:rPr lang="en-US" dirty="0" err="1"/>
              <a:t>dari</a:t>
            </a:r>
            <a:r>
              <a:rPr lang="en-US" dirty="0"/>
              <a:t> data </a:t>
            </a:r>
            <a:r>
              <a:rPr lang="en-US" dirty="0" err="1"/>
              <a:t>berbasis</a:t>
            </a:r>
            <a:r>
              <a:rPr lang="en-US" dirty="0"/>
              <a:t> digital </a:t>
            </a:r>
            <a:r>
              <a:rPr lang="en-US" dirty="0" err="1"/>
              <a:t>sangat</a:t>
            </a:r>
            <a:r>
              <a:rPr lang="en-US" dirty="0"/>
              <a:t> </a:t>
            </a:r>
            <a:r>
              <a:rPr lang="en-US" dirty="0" err="1"/>
              <a:t>dianjurkan</a:t>
            </a:r>
            <a:r>
              <a:rPr lang="en-US" dirty="0"/>
              <a:t> </a:t>
            </a:r>
            <a:r>
              <a:rPr lang="en-US" dirty="0" err="1"/>
              <a:t>untuk</a:t>
            </a:r>
            <a:r>
              <a:rPr lang="en-US" dirty="0"/>
              <a:t> </a:t>
            </a:r>
            <a:r>
              <a:rPr lang="en-US" dirty="0" err="1"/>
              <a:t>memperhatikan</a:t>
            </a:r>
            <a:r>
              <a:rPr lang="en-US" dirty="0"/>
              <a:t> dan </a:t>
            </a:r>
            <a:r>
              <a:rPr lang="en-US" dirty="0" err="1"/>
              <a:t>menggunakan</a:t>
            </a:r>
            <a:r>
              <a:rPr lang="en-US" dirty="0"/>
              <a:t> </a:t>
            </a:r>
            <a:r>
              <a:rPr lang="en-US" i="1" dirty="0"/>
              <a:t>cyber security</a:t>
            </a:r>
            <a:r>
              <a:rPr lang="en-US" dirty="0"/>
              <a:t> </a:t>
            </a:r>
            <a:r>
              <a:rPr lang="en-US" dirty="0" err="1"/>
              <a:t>dalam</a:t>
            </a:r>
            <a:r>
              <a:rPr lang="en-US" dirty="0"/>
              <a:t> </a:t>
            </a:r>
            <a:r>
              <a:rPr lang="en-US" dirty="0" err="1"/>
              <a:t>menyimpan</a:t>
            </a:r>
            <a:r>
              <a:rPr lang="en-US" dirty="0"/>
              <a:t>, </a:t>
            </a:r>
            <a:r>
              <a:rPr lang="en-US" dirty="0" err="1"/>
              <a:t>mengakses</a:t>
            </a:r>
            <a:r>
              <a:rPr lang="en-US" dirty="0"/>
              <a:t> dan </a:t>
            </a:r>
            <a:r>
              <a:rPr lang="en-US" dirty="0" err="1"/>
              <a:t>mengambil</a:t>
            </a:r>
            <a:r>
              <a:rPr lang="en-US" dirty="0"/>
              <a:t> </a:t>
            </a:r>
            <a:r>
              <a:rPr lang="en-US" dirty="0" err="1"/>
              <a:t>informasi</a:t>
            </a:r>
            <a:r>
              <a:rPr lang="en-US" dirty="0"/>
              <a:t> </a:t>
            </a:r>
            <a:r>
              <a:rPr lang="en-US" dirty="0" err="1"/>
              <a:t>penting</a:t>
            </a:r>
            <a:endParaRPr lang="en-US" dirty="0"/>
          </a:p>
        </p:txBody>
      </p:sp>
    </p:spTree>
    <p:extLst>
      <p:ext uri="{BB962C8B-B14F-4D97-AF65-F5344CB8AC3E}">
        <p14:creationId xmlns:p14="http://schemas.microsoft.com/office/powerpoint/2010/main" val="286003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bwMode="auto">
          <a:xfrm>
            <a:off x="1965685" y="497655"/>
            <a:ext cx="8260631" cy="89417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sz="2800" dirty="0"/>
              <a:t>The Elements of Security</a:t>
            </a:r>
            <a:br>
              <a:rPr lang="en-US" altLang="en-US" sz="2800" dirty="0"/>
            </a:br>
            <a:r>
              <a:rPr lang="en-US" altLang="en-US" sz="2800" dirty="0"/>
              <a:t>Vulnerability</a:t>
            </a:r>
            <a:br>
              <a:rPr lang="en-US" altLang="en-US" sz="2800" dirty="0"/>
            </a:br>
            <a:endParaRPr lang="en-US" altLang="en-US" sz="2800" dirty="0"/>
          </a:p>
        </p:txBody>
      </p:sp>
      <p:sp>
        <p:nvSpPr>
          <p:cNvPr id="13315" name="Content Placeholder 2"/>
          <p:cNvSpPr>
            <a:spLocks noGrp="1" noChangeArrowheads="1"/>
          </p:cNvSpPr>
          <p:nvPr>
            <p:ph idx="1"/>
          </p:nvPr>
        </p:nvSpPr>
        <p:spPr bwMode="auto">
          <a:xfrm>
            <a:off x="1981200" y="1696279"/>
            <a:ext cx="8229600" cy="44298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It is a software, hardware, or procedural weakness that may provide an attacker the open door he is looking for to enter a computer or network and have unauthorized access to resources within the environment.</a:t>
            </a:r>
          </a:p>
          <a:p>
            <a:endParaRPr lang="en-US" altLang="en-US" sz="2400" dirty="0"/>
          </a:p>
          <a:p>
            <a:r>
              <a:rPr lang="en-US" altLang="en-US" sz="2400" dirty="0"/>
              <a:t>Vulnerability characterizes the absence or weakness of a safeguard that could be exploited.</a:t>
            </a:r>
          </a:p>
          <a:p>
            <a:endParaRPr lang="en-US" altLang="en-US" sz="2400" dirty="0"/>
          </a:p>
          <a:p>
            <a:r>
              <a:rPr lang="en-US" altLang="en-US" sz="2400" dirty="0"/>
              <a:t>E.g.: a service running on a server, unpatched applications or operating system software, unrestricted modem dial-in access, an open port on a firewall, lack of physical security etc.</a:t>
            </a:r>
          </a:p>
          <a:p>
            <a:endParaRPr lang="en-US" altLang="en-US" dirty="0"/>
          </a:p>
        </p:txBody>
      </p:sp>
    </p:spTree>
    <p:extLst>
      <p:ext uri="{BB962C8B-B14F-4D97-AF65-F5344CB8AC3E}">
        <p14:creationId xmlns:p14="http://schemas.microsoft.com/office/powerpoint/2010/main" val="357611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sz="3200" dirty="0"/>
              <a:t>Threat</a:t>
            </a:r>
            <a:br>
              <a:rPr lang="en-US" altLang="en-US" sz="3200" dirty="0"/>
            </a:br>
            <a:endParaRPr lang="en-US" altLang="en-US" sz="3200" dirty="0"/>
          </a:p>
        </p:txBody>
      </p:sp>
      <p:sp>
        <p:nvSpPr>
          <p:cNvPr id="15363" name="Content Placeholder 2"/>
          <p:cNvSpPr>
            <a:spLocks noGrp="1" noChangeArrowheads="1"/>
          </p:cNvSpPr>
          <p:nvPr>
            <p:ph idx="1"/>
          </p:nvPr>
        </p:nvSpPr>
        <p:spPr bwMode="auto">
          <a:xfrm>
            <a:off x="2385392" y="1470991"/>
            <a:ext cx="7841453" cy="46330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Any potential danger to information or systems.</a:t>
            </a:r>
          </a:p>
          <a:p>
            <a:r>
              <a:rPr lang="en-US" altLang="en-US" sz="2400" dirty="0"/>
              <a:t>A threat is a possibility that someone (person, s/w) would identify and exploit the vulnerability.</a:t>
            </a:r>
          </a:p>
          <a:p>
            <a:r>
              <a:rPr lang="en-US" altLang="en-US" sz="2400" dirty="0"/>
              <a:t>The entity that takes advantage of vulnerability is referred to as a threat agent. E.g.: A threat agent could be an intruder accessing the network through a port on the firewall</a:t>
            </a:r>
          </a:p>
          <a:p>
            <a:endParaRPr lang="en-US" altLang="en-US" dirty="0"/>
          </a:p>
        </p:txBody>
      </p:sp>
    </p:spTree>
    <p:extLst>
      <p:ext uri="{BB962C8B-B14F-4D97-AF65-F5344CB8AC3E}">
        <p14:creationId xmlns:p14="http://schemas.microsoft.com/office/powerpoint/2010/main" val="396239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en-US" altLang="en-US" sz="3200" dirty="0"/>
              <a:t>Risk</a:t>
            </a:r>
            <a:br>
              <a:rPr lang="en-US" altLang="en-US" sz="3200" dirty="0"/>
            </a:br>
            <a:endParaRPr lang="en-US" altLang="en-US" sz="3200" dirty="0"/>
          </a:p>
        </p:txBody>
      </p:sp>
      <p:sp>
        <p:nvSpPr>
          <p:cNvPr id="17411"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Risk is the likelihood of a threat agent taking advantage of vulnerability and the corresponding business impact.</a:t>
            </a:r>
          </a:p>
          <a:p>
            <a:r>
              <a:rPr lang="en-US" altLang="en-US" sz="2400" dirty="0"/>
              <a:t>Reducing vulnerability and/or threat reduces the risk.</a:t>
            </a:r>
          </a:p>
          <a:p>
            <a:r>
              <a:rPr lang="en-US" altLang="en-US" sz="2400" dirty="0"/>
              <a:t>E.g.: If a firewall has several ports open, there is a higher likelihood that an intruder will use one to access the network in an unauthorized method.</a:t>
            </a:r>
          </a:p>
          <a:p>
            <a:endParaRPr lang="en-US" altLang="en-US" sz="1100" dirty="0"/>
          </a:p>
        </p:txBody>
      </p:sp>
    </p:spTree>
    <p:extLst>
      <p:ext uri="{BB962C8B-B14F-4D97-AF65-F5344CB8AC3E}">
        <p14:creationId xmlns:p14="http://schemas.microsoft.com/office/powerpoint/2010/main" val="343279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800" dirty="0"/>
              <a:t>Exposure</a:t>
            </a:r>
            <a:br>
              <a:rPr lang="en-US" altLang="en-US" sz="2800" dirty="0"/>
            </a:br>
            <a:endParaRPr lang="en-US" altLang="en-US" sz="2800" dirty="0"/>
          </a:p>
        </p:txBody>
      </p:sp>
      <p:sp>
        <p:nvSpPr>
          <p:cNvPr id="19459"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400" dirty="0"/>
              <a:t>An exposure is an instance of being exposed to losses from a threat agent.</a:t>
            </a:r>
          </a:p>
          <a:p>
            <a:endParaRPr lang="en-US" altLang="en-US" sz="2400" dirty="0"/>
          </a:p>
          <a:p>
            <a:r>
              <a:rPr lang="en-US" altLang="en-US" sz="2400" dirty="0"/>
              <a:t>Vulnerability exposes an organization to possible damages.</a:t>
            </a:r>
          </a:p>
          <a:p>
            <a:endParaRPr lang="en-US" altLang="en-US" sz="2400" dirty="0"/>
          </a:p>
          <a:p>
            <a:r>
              <a:rPr lang="en-US" altLang="en-US" sz="2400" dirty="0" err="1"/>
              <a:t>E.g.:If</a:t>
            </a:r>
            <a:r>
              <a:rPr lang="en-US" altLang="en-US" sz="2400" dirty="0"/>
              <a:t> password management is weak and password rules are not enforced, the company is exposed to the possibility of having users' passwords captured and used in an unauthorized manner.</a:t>
            </a:r>
          </a:p>
          <a:p>
            <a:endParaRPr lang="en-US" altLang="en-US" dirty="0"/>
          </a:p>
        </p:txBody>
      </p:sp>
    </p:spTree>
    <p:extLst>
      <p:ext uri="{BB962C8B-B14F-4D97-AF65-F5344CB8AC3E}">
        <p14:creationId xmlns:p14="http://schemas.microsoft.com/office/powerpoint/2010/main" val="4170422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4035</Words>
  <Application>Microsoft Office PowerPoint</Application>
  <PresentationFormat>Widescreen</PresentationFormat>
  <Paragraphs>186</Paragraphs>
  <Slides>31</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lato</vt:lpstr>
      <vt:lpstr>Nunito</vt:lpstr>
      <vt:lpstr>Roboto</vt:lpstr>
      <vt:lpstr>Times New Roman</vt:lpstr>
      <vt:lpstr>Wingdings</vt:lpstr>
      <vt:lpstr>Office Theme</vt:lpstr>
      <vt:lpstr>PowerPoint Presentation</vt:lpstr>
      <vt:lpstr>Cyber Security Analyst</vt:lpstr>
      <vt:lpstr>Cyber Security Analyst</vt:lpstr>
      <vt:lpstr>PowerPoint Presentation</vt:lpstr>
      <vt:lpstr>PowerPoint Presentation</vt:lpstr>
      <vt:lpstr>The Elements of Security Vulnerability </vt:lpstr>
      <vt:lpstr>Threat </vt:lpstr>
      <vt:lpstr>Risk </vt:lpstr>
      <vt:lpstr>Exposure </vt:lpstr>
      <vt:lpstr>Countermeasure or Safeguard </vt:lpstr>
      <vt:lpstr>An Example: The Relation Between the Security Elements</vt:lpstr>
      <vt:lpstr>Approaches to Information Security Implementation: Bottom-Up Approach</vt:lpstr>
      <vt:lpstr>Approaches to Information Security Implementation: Top-Down Approach</vt:lpstr>
      <vt:lpstr>Three Types of Security Controls</vt:lpstr>
      <vt:lpstr>Three Types of Security Controls</vt:lpstr>
      <vt:lpstr>Three Types of Security Controls</vt:lpstr>
      <vt:lpstr>Security Roles and Responsibilities</vt:lpstr>
      <vt:lpstr>Cyber Security Analyst</vt:lpstr>
      <vt:lpstr>What Does a Cybersecurity Analyst Do?</vt:lpstr>
      <vt:lpstr>PowerPoint Presentation</vt:lpstr>
      <vt:lpstr>PowerPoint Presentation</vt:lpstr>
      <vt:lpstr>Resiko dari Cyber Security pada bisnis</vt:lpstr>
      <vt:lpstr>PowerPoint Presentation</vt:lpstr>
      <vt:lpstr>PowerPoint Presentation</vt:lpstr>
      <vt:lpstr>PowerPoint Presentation</vt:lpstr>
      <vt:lpstr>PowerPoint Presentation</vt:lpstr>
      <vt:lpstr>Example : finding problem with event viewer in Windows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1933</dc:creator>
  <cp:lastModifiedBy>jon 1933</cp:lastModifiedBy>
  <cp:revision>3</cp:revision>
  <dcterms:created xsi:type="dcterms:W3CDTF">2023-12-07T02:30:38Z</dcterms:created>
  <dcterms:modified xsi:type="dcterms:W3CDTF">2023-12-07T05:06:00Z</dcterms:modified>
</cp:coreProperties>
</file>