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2" r:id="rId3"/>
    <p:sldId id="273" r:id="rId4"/>
    <p:sldId id="274" r:id="rId5"/>
    <p:sldId id="259" r:id="rId6"/>
    <p:sldId id="267" r:id="rId7"/>
    <p:sldId id="268" r:id="rId8"/>
    <p:sldId id="269" r:id="rId9"/>
    <p:sldId id="270" r:id="rId10"/>
    <p:sldId id="271" r:id="rId11"/>
    <p:sldId id="275" r:id="rId12"/>
    <p:sldId id="276" r:id="rId13"/>
    <p:sldId id="277" r:id="rId14"/>
    <p:sldId id="278" r:id="rId15"/>
    <p:sldId id="279" r:id="rId16"/>
    <p:sldId id="280" r:id="rId17"/>
    <p:sldId id="281" r:id="rId18"/>
    <p:sldId id="282" r:id="rId19"/>
    <p:sldId id="283" r:id="rId20"/>
    <p:sldId id="284" r:id="rId21"/>
    <p:sldId id="699" r:id="rId22"/>
    <p:sldId id="700" r:id="rId23"/>
    <p:sldId id="705" r:id="rId24"/>
    <p:sldId id="706" r:id="rId25"/>
    <p:sldId id="707" r:id="rId26"/>
    <p:sldId id="708" r:id="rId27"/>
    <p:sldId id="709" r:id="rId28"/>
    <p:sldId id="710" r:id="rId29"/>
    <p:sldId id="712" r:id="rId30"/>
    <p:sldId id="713" r:id="rId31"/>
    <p:sldId id="714" r:id="rId32"/>
    <p:sldId id="715" r:id="rId33"/>
    <p:sldId id="716" r:id="rId34"/>
    <p:sldId id="717" r:id="rId35"/>
    <p:sldId id="718" r:id="rId36"/>
    <p:sldId id="719" r:id="rId37"/>
    <p:sldId id="720" r:id="rId38"/>
    <p:sldId id="723" r:id="rId39"/>
    <p:sldId id="724" r:id="rId40"/>
    <p:sldId id="725" r:id="rId41"/>
    <p:sldId id="726" r:id="rId42"/>
    <p:sldId id="721" r:id="rId43"/>
    <p:sldId id="722" r:id="rId44"/>
    <p:sldId id="727" r:id="rId45"/>
    <p:sldId id="728" r:id="rId46"/>
    <p:sldId id="729" r:id="rId47"/>
    <p:sldId id="731" r:id="rId48"/>
    <p:sldId id="730" r:id="rId49"/>
    <p:sldId id="732" r:id="rId50"/>
    <p:sldId id="733" r:id="rId51"/>
    <p:sldId id="261" r:id="rId52"/>
    <p:sldId id="258" r:id="rId53"/>
    <p:sldId id="734" r:id="rId54"/>
    <p:sldId id="735" r:id="rId55"/>
    <p:sldId id="262" r:id="rId56"/>
    <p:sldId id="263" r:id="rId57"/>
    <p:sldId id="264" r:id="rId58"/>
    <p:sldId id="260" r:id="rId59"/>
    <p:sldId id="266" r:id="rId60"/>
    <p:sldId id="736" r:id="rId61"/>
    <p:sldId id="737" r:id="rId62"/>
    <p:sldId id="738" r:id="rId63"/>
    <p:sldId id="739" r:id="rId64"/>
    <p:sldId id="740" r:id="rId65"/>
    <p:sldId id="741" r:id="rId66"/>
    <p:sldId id="742" r:id="rId67"/>
    <p:sldId id="265" r:id="rId68"/>
    <p:sldId id="25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8CAF5-29A8-4BB8-ABB7-218D9E0807CA}" type="datetimeFigureOut">
              <a:rPr lang="en-ID" smtClean="0"/>
              <a:t>07/12/2023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F16C-4522-4319-93DE-DD9F3B0B0EF1}" type="slidenum">
              <a:rPr lang="en-ID" smtClean="0"/>
              <a:t>‹#›</a:t>
            </a:fld>
            <a:endParaRPr lang="en-ID"/>
          </a:p>
        </p:txBody>
      </p:sp>
    </p:spTree>
    <p:extLst>
      <p:ext uri="{BB962C8B-B14F-4D97-AF65-F5344CB8AC3E}">
        <p14:creationId xmlns:p14="http://schemas.microsoft.com/office/powerpoint/2010/main" val="34555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4376A70-0846-3CF0-DED9-A34C00E0D2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3587A98-DC70-9878-2A8A-D34234BB8D41}"/>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1444" name="Slide Number Placeholder 3">
            <a:extLst>
              <a:ext uri="{FF2B5EF4-FFF2-40B4-BE49-F238E27FC236}">
                <a16:creationId xmlns:a16="http://schemas.microsoft.com/office/drawing/2014/main" id="{BEBBBC47-8C76-7955-2BDD-DAEB2DBC018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5CBFEDA5-5741-47EB-8B4D-04D84F2E50ED}" type="slidenum">
              <a:rPr lang="en-US" altLang="en-US" sz="1200">
                <a:latin typeface="Calibri" panose="020F0502020204030204" pitchFamily="34" charset="0"/>
              </a:rPr>
              <a:pPr algn="r" eaLnBrk="1" hangingPunct="1"/>
              <a:t>21</a:t>
            </a:fld>
            <a:endParaRPr lang="en-US" altLang="en-US"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D6D52EC2-2F2D-3741-CF2E-EC4A82A050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A8175CEE-3792-2C7F-70C3-94517248AF79}"/>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0660" name="Slide Number Placeholder 3">
            <a:extLst>
              <a:ext uri="{FF2B5EF4-FFF2-40B4-BE49-F238E27FC236}">
                <a16:creationId xmlns:a16="http://schemas.microsoft.com/office/drawing/2014/main" id="{3D0EFD51-AF30-E848-CD3D-A5C988449D3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B9FB06C8-4936-4CF7-B09B-D39D2F0D3A33}" type="slidenum">
              <a:rPr lang="en-US" altLang="en-US" sz="1200">
                <a:latin typeface="Calibri" panose="020F0502020204030204" pitchFamily="34" charset="0"/>
              </a:rPr>
              <a:pPr algn="r" eaLnBrk="1" hangingPunct="1"/>
              <a:t>30</a:t>
            </a:fld>
            <a:endParaRPr lang="en-US" altLang="en-US"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9ADA87CD-7914-9879-2D4B-3A0B07A9AE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3F30C8C-F44F-141D-1812-55E1A1D6D8E6}"/>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1684" name="Slide Number Placeholder 3">
            <a:extLst>
              <a:ext uri="{FF2B5EF4-FFF2-40B4-BE49-F238E27FC236}">
                <a16:creationId xmlns:a16="http://schemas.microsoft.com/office/drawing/2014/main" id="{14E78887-0989-4A11-A1EE-353788CA45F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1FA9A6B-FC40-4C87-8A49-89AC1D6BDEDA}" type="slidenum">
              <a:rPr lang="en-US" altLang="en-US" sz="1200">
                <a:latin typeface="Calibri" panose="020F0502020204030204" pitchFamily="34" charset="0"/>
              </a:rPr>
              <a:pPr algn="r" eaLnBrk="1" hangingPunct="1"/>
              <a:t>31</a:t>
            </a:fld>
            <a:endParaRPr lang="en-US" altLang="en-US"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0284D13F-271C-1037-6DA1-F114A86516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92E350C-6899-6C96-80BF-68E5E3C6319A}"/>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2708" name="Slide Number Placeholder 3">
            <a:extLst>
              <a:ext uri="{FF2B5EF4-FFF2-40B4-BE49-F238E27FC236}">
                <a16:creationId xmlns:a16="http://schemas.microsoft.com/office/drawing/2014/main" id="{177CD4AA-90CA-D5DD-53A7-17E4F6FCA6F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9C1D89EA-3889-4294-BFC4-7DA093278072}" type="slidenum">
              <a:rPr lang="en-US" altLang="en-US" sz="1200">
                <a:latin typeface="Calibri" panose="020F0502020204030204" pitchFamily="34" charset="0"/>
              </a:rPr>
              <a:pPr algn="r" eaLnBrk="1" hangingPunct="1"/>
              <a:t>32</a:t>
            </a:fld>
            <a:endParaRPr lang="en-US" altLang="en-US"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9A581243-3325-A700-BC7B-CF19C28A9C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5E1AD46-C84F-DE09-6252-05B1C18B696B}"/>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3732" name="Slide Number Placeholder 3">
            <a:extLst>
              <a:ext uri="{FF2B5EF4-FFF2-40B4-BE49-F238E27FC236}">
                <a16:creationId xmlns:a16="http://schemas.microsoft.com/office/drawing/2014/main" id="{39FBF1B0-8728-6BFB-2965-538DFB76D89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CF9DCFA0-3D39-43E8-BA4E-D056AE061FFE}" type="slidenum">
              <a:rPr lang="en-US" altLang="en-US" sz="1200">
                <a:latin typeface="Calibri" panose="020F0502020204030204" pitchFamily="34" charset="0"/>
              </a:rPr>
              <a:pPr algn="r" eaLnBrk="1" hangingPunct="1"/>
              <a:t>33</a:t>
            </a:fld>
            <a:endParaRPr lang="en-US" altLang="en-US"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891E5BA6-586B-02B4-502C-CB936F2A9B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951F78E-671C-ECF4-9C7D-E788C3EBA9A7}"/>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4756" name="Slide Number Placeholder 3">
            <a:extLst>
              <a:ext uri="{FF2B5EF4-FFF2-40B4-BE49-F238E27FC236}">
                <a16:creationId xmlns:a16="http://schemas.microsoft.com/office/drawing/2014/main" id="{D1A47395-60E4-4360-E39C-059BC1182DF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C7FCA67A-19A6-444C-8FF0-E30EDF1B3036}" type="slidenum">
              <a:rPr lang="en-US" altLang="en-US" sz="1200">
                <a:latin typeface="Calibri" panose="020F0502020204030204" pitchFamily="34" charset="0"/>
              </a:rPr>
              <a:pPr algn="r" eaLnBrk="1" hangingPunct="1"/>
              <a:t>34</a:t>
            </a:fld>
            <a:endParaRPr lang="en-US" altLang="en-US"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CBD5FEFE-7421-A267-3316-6A61466FC0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CAED89F7-551C-892E-D471-04B1251885DF}"/>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5780" name="Slide Number Placeholder 3">
            <a:extLst>
              <a:ext uri="{FF2B5EF4-FFF2-40B4-BE49-F238E27FC236}">
                <a16:creationId xmlns:a16="http://schemas.microsoft.com/office/drawing/2014/main" id="{C794A5D9-615F-FEDC-ED7B-859336AE395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2481F9A2-1D2C-4438-857C-44B8773DD3CA}" type="slidenum">
              <a:rPr lang="en-US" altLang="en-US" sz="1200">
                <a:latin typeface="Calibri" panose="020F0502020204030204" pitchFamily="34" charset="0"/>
              </a:rPr>
              <a:pPr algn="r" eaLnBrk="1" hangingPunct="1"/>
              <a:t>35</a:t>
            </a:fld>
            <a:endParaRPr lang="en-US" altLang="en-US"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40D4FAEA-6EB9-0349-808B-C7AA7FCE30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A6633DD-B39B-F14F-B9C5-EE402A531E3E}"/>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6804" name="Slide Number Placeholder 3">
            <a:extLst>
              <a:ext uri="{FF2B5EF4-FFF2-40B4-BE49-F238E27FC236}">
                <a16:creationId xmlns:a16="http://schemas.microsoft.com/office/drawing/2014/main" id="{B145EFEF-D8BE-BEAA-92B4-3F9A8947830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A0786698-EB1C-4B83-BB0A-85601946E49F}" type="slidenum">
              <a:rPr lang="en-US" altLang="en-US" sz="1200">
                <a:latin typeface="Calibri" panose="020F0502020204030204" pitchFamily="34" charset="0"/>
              </a:rPr>
              <a:pPr algn="r" eaLnBrk="1" hangingPunct="1"/>
              <a:t>36</a:t>
            </a:fld>
            <a:endParaRPr lang="en-US" altLang="en-US"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8367477-ADA3-170B-B6CA-5ABE0B548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8383216-5EFC-D1AF-E0C2-211D5B00C852}"/>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7828" name="Slide Number Placeholder 3">
            <a:extLst>
              <a:ext uri="{FF2B5EF4-FFF2-40B4-BE49-F238E27FC236}">
                <a16:creationId xmlns:a16="http://schemas.microsoft.com/office/drawing/2014/main" id="{2FCAADBC-6564-5BBB-BAA5-B9431339F1B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515DD83A-2F7C-4B98-A43A-E53B6F6107B3}" type="slidenum">
              <a:rPr lang="en-US" altLang="en-US" sz="1200">
                <a:latin typeface="Calibri" panose="020F0502020204030204" pitchFamily="34" charset="0"/>
              </a:rPr>
              <a:pPr algn="r" eaLnBrk="1" hangingPunct="1"/>
              <a:t>37</a:t>
            </a:fld>
            <a:endParaRPr lang="en-US" altLang="en-US"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2856AB0E-6830-9918-A8C2-D517D0343E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BDF7B68-E238-D56B-E661-56FB007003AE}"/>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8852" name="Slide Number Placeholder 3">
            <a:extLst>
              <a:ext uri="{FF2B5EF4-FFF2-40B4-BE49-F238E27FC236}">
                <a16:creationId xmlns:a16="http://schemas.microsoft.com/office/drawing/2014/main" id="{546CF76C-8E55-374B-3AC3-73FC5F01C5C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20BB7B5A-6A07-4A71-AD70-9DFE0B4F0804}" type="slidenum">
              <a:rPr lang="en-US" altLang="en-US" sz="1200">
                <a:latin typeface="Calibri" panose="020F0502020204030204" pitchFamily="34" charset="0"/>
              </a:rPr>
              <a:pPr algn="r" eaLnBrk="1" hangingPunct="1"/>
              <a:t>38</a:t>
            </a:fld>
            <a:endParaRPr lang="en-US" altLang="en-US"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60ED37F3-8C9E-E5B2-217F-7C358C39B4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8D745DA-F6B1-00AB-84B5-8E552F55ACA1}"/>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79876" name="Slide Number Placeholder 3">
            <a:extLst>
              <a:ext uri="{FF2B5EF4-FFF2-40B4-BE49-F238E27FC236}">
                <a16:creationId xmlns:a16="http://schemas.microsoft.com/office/drawing/2014/main" id="{0D0AEBF5-A4EC-5D63-A7E0-1C22F663FD4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7BD4CB6-FA5A-4C46-9561-D69291A539CD}" type="slidenum">
              <a:rPr lang="en-US" altLang="en-US" sz="1200">
                <a:latin typeface="Calibri" panose="020F0502020204030204" pitchFamily="34" charset="0"/>
              </a:rPr>
              <a:pPr algn="r" eaLnBrk="1" hangingPunct="1"/>
              <a:t>39</a:t>
            </a:fld>
            <a:endParaRPr lang="en-US"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DA563272-5C9F-5D86-3F87-64FD2328F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085095C-418B-0477-4895-3C4336D77B2A}"/>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2468" name="Slide Number Placeholder 3">
            <a:extLst>
              <a:ext uri="{FF2B5EF4-FFF2-40B4-BE49-F238E27FC236}">
                <a16:creationId xmlns:a16="http://schemas.microsoft.com/office/drawing/2014/main" id="{0493648E-59E9-DE0A-3B5E-4C506A9BB37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9D44DE6F-4CCC-482E-89A4-07D87DBE2B9D}" type="slidenum">
              <a:rPr lang="en-US" altLang="en-US" sz="1200">
                <a:latin typeface="Calibri" panose="020F0502020204030204" pitchFamily="34" charset="0"/>
              </a:rPr>
              <a:pPr algn="r" eaLnBrk="1" hangingPunct="1"/>
              <a:t>22</a:t>
            </a:fld>
            <a:endParaRPr lang="en-US"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266A7F1E-CE4C-70B0-857C-0FF2C050E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9A67D80-9F00-2F5D-1E83-0DB85E44F44C}"/>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0900" name="Slide Number Placeholder 3">
            <a:extLst>
              <a:ext uri="{FF2B5EF4-FFF2-40B4-BE49-F238E27FC236}">
                <a16:creationId xmlns:a16="http://schemas.microsoft.com/office/drawing/2014/main" id="{C97B7B7B-5860-E014-E121-DFB6D6B3775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61E696A9-C749-4A81-99CE-8CE68D404F4A}" type="slidenum">
              <a:rPr lang="en-US" altLang="en-US" sz="1200">
                <a:latin typeface="Calibri" panose="020F0502020204030204" pitchFamily="34" charset="0"/>
              </a:rPr>
              <a:pPr algn="r" eaLnBrk="1" hangingPunct="1"/>
              <a:t>40</a:t>
            </a:fld>
            <a:endParaRPr lang="en-US" altLang="en-US" sz="120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D16BF043-F437-3D9F-78FD-C6E3EF9DE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880F9C99-A073-FF14-6ECE-3E0D9C5B7B52}"/>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1924" name="Slide Number Placeholder 3">
            <a:extLst>
              <a:ext uri="{FF2B5EF4-FFF2-40B4-BE49-F238E27FC236}">
                <a16:creationId xmlns:a16="http://schemas.microsoft.com/office/drawing/2014/main" id="{2BD9D510-5E0B-37F3-88AE-B14EA5E6956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008EA432-9B46-47EA-A09E-7356CDDA8679}" type="slidenum">
              <a:rPr lang="en-US" altLang="en-US" sz="1200">
                <a:latin typeface="Calibri" panose="020F0502020204030204" pitchFamily="34" charset="0"/>
              </a:rPr>
              <a:pPr algn="r" eaLnBrk="1" hangingPunct="1"/>
              <a:t>41</a:t>
            </a:fld>
            <a:endParaRPr lang="en-US" altLang="en-US"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3F93C16D-8A38-E1A8-F59E-BAD600575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5FD0799-111B-45DB-7E8F-32CDC882C95F}"/>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2948" name="Slide Number Placeholder 3">
            <a:extLst>
              <a:ext uri="{FF2B5EF4-FFF2-40B4-BE49-F238E27FC236}">
                <a16:creationId xmlns:a16="http://schemas.microsoft.com/office/drawing/2014/main" id="{EE4983A4-D5A6-CF2C-C4CE-A44952CB33B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9D754588-6AA8-4E0B-AC47-38682F2CC203}" type="slidenum">
              <a:rPr lang="en-US" altLang="en-US" sz="1200">
                <a:latin typeface="Calibri" panose="020F0502020204030204" pitchFamily="34" charset="0"/>
              </a:rPr>
              <a:pPr algn="r" eaLnBrk="1" hangingPunct="1"/>
              <a:t>42</a:t>
            </a:fld>
            <a:endParaRPr lang="en-US" altLang="en-US" sz="12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6989BBA6-4449-AF8B-61FF-16F9E299D8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8073B3A4-AB59-E35D-C795-5F7E6FA3E247}"/>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3972" name="Slide Number Placeholder 3">
            <a:extLst>
              <a:ext uri="{FF2B5EF4-FFF2-40B4-BE49-F238E27FC236}">
                <a16:creationId xmlns:a16="http://schemas.microsoft.com/office/drawing/2014/main" id="{8E8A8F65-780F-D27B-69C6-0F0FFBFB934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B2D29B46-7510-44C4-91FC-9FF1DEE31ACF}" type="slidenum">
              <a:rPr lang="en-US" altLang="en-US" sz="1200">
                <a:latin typeface="Calibri" panose="020F0502020204030204" pitchFamily="34" charset="0"/>
              </a:rPr>
              <a:pPr algn="r" eaLnBrk="1" hangingPunct="1"/>
              <a:t>43</a:t>
            </a:fld>
            <a:endParaRPr lang="en-US" altLang="en-US"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453D4E0-DDDD-1915-7C33-9A0CC420A3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A38392E-A54A-5D74-4CF3-DCB66BBBF820}"/>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4996" name="Slide Number Placeholder 3">
            <a:extLst>
              <a:ext uri="{FF2B5EF4-FFF2-40B4-BE49-F238E27FC236}">
                <a16:creationId xmlns:a16="http://schemas.microsoft.com/office/drawing/2014/main" id="{9D3661E7-FF88-54D4-6161-75E2E30470C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DED67495-8AF6-4607-BB9F-CD7927522791}" type="slidenum">
              <a:rPr lang="en-US" altLang="en-US" sz="1200">
                <a:latin typeface="Calibri" panose="020F0502020204030204" pitchFamily="34" charset="0"/>
              </a:rPr>
              <a:pPr algn="r" eaLnBrk="1" hangingPunct="1"/>
              <a:t>44</a:t>
            </a:fld>
            <a:endParaRPr lang="en-US" altLang="en-US"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5AEC333F-77D5-891E-1BBC-A103414AA9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2EB0C567-D59D-80B3-6962-607682369DD9}"/>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6020" name="Slide Number Placeholder 3">
            <a:extLst>
              <a:ext uri="{FF2B5EF4-FFF2-40B4-BE49-F238E27FC236}">
                <a16:creationId xmlns:a16="http://schemas.microsoft.com/office/drawing/2014/main" id="{2BC20FE2-478D-0022-777B-BA74E05EAAD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2C01F6E6-DE96-4CA4-BA28-051E8D082EB1}" type="slidenum">
              <a:rPr lang="en-US" altLang="en-US" sz="1200">
                <a:latin typeface="Calibri" panose="020F0502020204030204" pitchFamily="34" charset="0"/>
              </a:rPr>
              <a:pPr algn="r" eaLnBrk="1" hangingPunct="1"/>
              <a:t>45</a:t>
            </a:fld>
            <a:endParaRPr lang="en-US" altLang="en-US"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EE022492-1718-1D4E-0E61-7C4739ACE3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5DE87A99-AFC5-0DCF-EB99-E46E131F4F3F}"/>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7044" name="Slide Number Placeholder 3">
            <a:extLst>
              <a:ext uri="{FF2B5EF4-FFF2-40B4-BE49-F238E27FC236}">
                <a16:creationId xmlns:a16="http://schemas.microsoft.com/office/drawing/2014/main" id="{F42E785D-E881-E4FA-43E1-AB60EF0B8C0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7D912FF0-EED4-42D2-BB47-8DCC80B56C08}" type="slidenum">
              <a:rPr lang="en-US" altLang="en-US" sz="1200">
                <a:latin typeface="Calibri" panose="020F0502020204030204" pitchFamily="34" charset="0"/>
              </a:rPr>
              <a:pPr algn="r" eaLnBrk="1" hangingPunct="1"/>
              <a:t>46</a:t>
            </a:fld>
            <a:endParaRPr lang="en-US" altLang="en-US"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A3E4DA3C-E6CA-9DDE-176A-1270567741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6D705483-DD39-6BA0-D289-913F569D4958}"/>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8068" name="Slide Number Placeholder 3">
            <a:extLst>
              <a:ext uri="{FF2B5EF4-FFF2-40B4-BE49-F238E27FC236}">
                <a16:creationId xmlns:a16="http://schemas.microsoft.com/office/drawing/2014/main" id="{7E893B87-FBA4-F0F6-6811-9969FEC27E7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37EBFF71-FEF1-4A92-BAD0-FE9C4D24B609}" type="slidenum">
              <a:rPr lang="en-US" altLang="en-US" sz="1200">
                <a:latin typeface="Calibri" panose="020F0502020204030204" pitchFamily="34" charset="0"/>
              </a:rPr>
              <a:pPr algn="r" eaLnBrk="1" hangingPunct="1"/>
              <a:t>47</a:t>
            </a:fld>
            <a:endParaRPr lang="en-US" altLang="en-US"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27BCEC9-BC97-92CF-94FA-706793F2D8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598EFC2-573A-BF89-1F25-02A1597B07B5}"/>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89092" name="Slide Number Placeholder 3">
            <a:extLst>
              <a:ext uri="{FF2B5EF4-FFF2-40B4-BE49-F238E27FC236}">
                <a16:creationId xmlns:a16="http://schemas.microsoft.com/office/drawing/2014/main" id="{7EA3FC93-95D4-167B-ED56-1AFA4589A48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79FE4EE4-3FFC-4D6A-B550-134CA99C56B9}" type="slidenum">
              <a:rPr lang="en-US" altLang="en-US" sz="1200">
                <a:latin typeface="Calibri" panose="020F0502020204030204" pitchFamily="34" charset="0"/>
              </a:rPr>
              <a:pPr algn="r" eaLnBrk="1" hangingPunct="1"/>
              <a:t>48</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A74FAEEC-E24C-4198-BB8A-0A325C8EF4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84702CD-7EBD-794D-F92E-09B4D88B2C9D}"/>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3492" name="Slide Number Placeholder 3">
            <a:extLst>
              <a:ext uri="{FF2B5EF4-FFF2-40B4-BE49-F238E27FC236}">
                <a16:creationId xmlns:a16="http://schemas.microsoft.com/office/drawing/2014/main" id="{ABDB53E3-F669-A707-D8CF-C6046B1DDBD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FF9E8224-F16E-4355-B0D2-4E1356259674}" type="slidenum">
              <a:rPr lang="en-US" altLang="en-US" sz="1200">
                <a:latin typeface="Calibri" panose="020F0502020204030204" pitchFamily="34" charset="0"/>
              </a:rPr>
              <a:pPr algn="r" eaLnBrk="1" hangingPunct="1"/>
              <a:t>23</a:t>
            </a:fld>
            <a:endParaRPr lang="en-US"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C0E37E7-D06B-C983-EAB7-5FF44ABCF8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4255E31D-EAFC-6361-95B0-A2E63F1317D9}"/>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4516" name="Slide Number Placeholder 3">
            <a:extLst>
              <a:ext uri="{FF2B5EF4-FFF2-40B4-BE49-F238E27FC236}">
                <a16:creationId xmlns:a16="http://schemas.microsoft.com/office/drawing/2014/main" id="{B3686CD4-5518-AE54-B4D7-72EF404FC9C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E3456790-24B6-4475-9D10-1B8428E90EC2}" type="slidenum">
              <a:rPr lang="en-US" altLang="en-US" sz="1200">
                <a:latin typeface="Calibri" panose="020F0502020204030204" pitchFamily="34" charset="0"/>
              </a:rPr>
              <a:pPr algn="r" eaLnBrk="1" hangingPunct="1"/>
              <a:t>24</a:t>
            </a:fld>
            <a:endParaRPr lang="en-US"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C67BD9C4-D39B-FAC0-E193-00E99B1E3E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56F68F9C-5540-3F05-39BA-FC223AC0DC72}"/>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5540" name="Slide Number Placeholder 3">
            <a:extLst>
              <a:ext uri="{FF2B5EF4-FFF2-40B4-BE49-F238E27FC236}">
                <a16:creationId xmlns:a16="http://schemas.microsoft.com/office/drawing/2014/main" id="{87988666-E85D-F99E-A4F7-97A52F5892A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A815685F-0DD3-4C97-84AA-60478B80890D}" type="slidenum">
              <a:rPr lang="en-US" altLang="en-US" sz="1200">
                <a:latin typeface="Calibri" panose="020F0502020204030204" pitchFamily="34" charset="0"/>
              </a:rPr>
              <a:pPr algn="r" eaLnBrk="1" hangingPunct="1"/>
              <a:t>25</a:t>
            </a:fld>
            <a:endParaRPr lang="en-US"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9AB061C3-01E1-906E-7902-5D0599160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4285D9D7-4016-DA1B-5BDD-B27E85103596}"/>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6564" name="Slide Number Placeholder 3">
            <a:extLst>
              <a:ext uri="{FF2B5EF4-FFF2-40B4-BE49-F238E27FC236}">
                <a16:creationId xmlns:a16="http://schemas.microsoft.com/office/drawing/2014/main" id="{86D72C99-0F22-62B8-EBF8-6FFEC44514C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B6B6152D-2BF2-4816-A9D0-84356C28536A}" type="slidenum">
              <a:rPr lang="en-US" altLang="en-US" sz="1200">
                <a:latin typeface="Calibri" panose="020F0502020204030204" pitchFamily="34" charset="0"/>
              </a:rPr>
              <a:pPr algn="r" eaLnBrk="1" hangingPunct="1"/>
              <a:t>26</a:t>
            </a:fld>
            <a:endParaRPr lang="en-US"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482F6F10-CE94-5937-06A0-98E7E74B96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444B593D-733A-F3E3-0CAE-62F72577DCFA}"/>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7588" name="Slide Number Placeholder 3">
            <a:extLst>
              <a:ext uri="{FF2B5EF4-FFF2-40B4-BE49-F238E27FC236}">
                <a16:creationId xmlns:a16="http://schemas.microsoft.com/office/drawing/2014/main" id="{032F44BD-BB7C-A241-4166-B655FC643FC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C634DD51-0E84-46AF-848E-8A7ED36E96E9}" type="slidenum">
              <a:rPr lang="en-US" altLang="en-US" sz="1200">
                <a:latin typeface="Calibri" panose="020F0502020204030204" pitchFamily="34" charset="0"/>
              </a:rPr>
              <a:pPr algn="r" eaLnBrk="1" hangingPunct="1"/>
              <a:t>27</a:t>
            </a:fld>
            <a:endParaRPr lang="en-US"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32F817E-424E-903C-7D4D-B1244E2CD2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5BC0D334-5FC7-B42E-B5EB-602DEC05E753}"/>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8612" name="Slide Number Placeholder 3">
            <a:extLst>
              <a:ext uri="{FF2B5EF4-FFF2-40B4-BE49-F238E27FC236}">
                <a16:creationId xmlns:a16="http://schemas.microsoft.com/office/drawing/2014/main" id="{1C27FE31-2F3A-2D2C-DA22-0B56AEF1641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0C782216-B3C0-4336-8205-18317DBD4DEE}" type="slidenum">
              <a:rPr lang="en-US" altLang="en-US" sz="1200">
                <a:latin typeface="Calibri" panose="020F0502020204030204" pitchFamily="34" charset="0"/>
              </a:rPr>
              <a:pPr algn="r" eaLnBrk="1" hangingPunct="1"/>
              <a:t>28</a:t>
            </a:fld>
            <a:endParaRPr lang="en-US"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D31E6278-9E8B-2C3C-A915-48176B2D8E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2F43C85-3932-FDCB-887C-508D0AEED83D}"/>
              </a:ext>
            </a:extLst>
          </p:cNvPr>
          <p:cNvSpPr>
            <a:spLocks noGrp="1"/>
          </p:cNvSpPr>
          <p:nvPr>
            <p:ph type="body" idx="1"/>
          </p:nvPr>
        </p:nvSpPr>
        <p:spPr/>
        <p:txBody>
          <a:bodyPr>
            <a:normAutofit/>
          </a:bodyPr>
          <a:lstStyle/>
          <a:p>
            <a:pPr>
              <a:buFont typeface="Arial" pitchFamily="34" charset="0"/>
              <a:buNone/>
              <a:defRPr/>
            </a:pPr>
            <a:endParaRPr lang="en-US" dirty="0"/>
          </a:p>
        </p:txBody>
      </p:sp>
      <p:sp>
        <p:nvSpPr>
          <p:cNvPr id="69636" name="Slide Number Placeholder 3">
            <a:extLst>
              <a:ext uri="{FF2B5EF4-FFF2-40B4-BE49-F238E27FC236}">
                <a16:creationId xmlns:a16="http://schemas.microsoft.com/office/drawing/2014/main" id="{E74B5681-7969-F568-40EB-5BF3C327323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1CD9B365-EFE6-49A2-B189-5FB3F06E4AA8}" type="slidenum">
              <a:rPr lang="en-US" altLang="en-US" sz="1200">
                <a:latin typeface="Calibri" panose="020F0502020204030204" pitchFamily="34" charset="0"/>
              </a:rPr>
              <a:pPr algn="r" eaLnBrk="1" hangingPunct="1"/>
              <a:t>29</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5FAD-C37C-8409-40B4-A7EEE68E8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A9A2ED3-E0C5-B46A-34ED-94A5A6387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B5657CC-09D4-64FD-AA20-611630AC418F}"/>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5D49EB4B-E3F8-B7ED-11AD-9E700964AB7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4886F5-18F0-5F7F-26DF-CDFD54A56C26}"/>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279956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1FAA-8A6D-2FAF-6B8C-456620C119D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1C3977A-F543-C8A6-9C5E-0AE9512B6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541ABC-7072-365F-7FAF-28240D5403E9}"/>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279D8465-F298-4CF1-E412-0E296940904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1CC582C-EDE8-A19E-B9BD-F71EC0C40EAD}"/>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267534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11D78-883C-8588-EBF0-2A7743D1A2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DC0BD8F-D1BC-9BE4-82FC-A13929CCE6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448A9B8-ECE7-CF5B-0EDE-1A606360F41F}"/>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50A76568-EF27-F53F-E3D7-C803E42F0F5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C9B8E49-4903-956D-D21E-DB22B5C9BDAC}"/>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24817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6A29D-0408-DD89-DA49-5E6EF51DDE83}"/>
              </a:ext>
            </a:extLst>
          </p:cNvPr>
          <p:cNvSpPr>
            <a:spLocks noGrp="1"/>
          </p:cNvSpPr>
          <p:nvPr>
            <p:ph/>
          </p:nvPr>
        </p:nvSpPr>
        <p:spPr>
          <a:xfrm>
            <a:off x="609600" y="158751"/>
            <a:ext cx="10972800" cy="597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3" name="Date Placeholder 2">
            <a:extLst>
              <a:ext uri="{FF2B5EF4-FFF2-40B4-BE49-F238E27FC236}">
                <a16:creationId xmlns:a16="http://schemas.microsoft.com/office/drawing/2014/main" id="{EB91C3BA-13C8-68B0-51B0-6A15284C306B}"/>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5407DBB-47D4-3CE7-EEB1-EAD54CF1A8B7}"/>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9D0E221-A4C5-BA11-3539-933727AEF56F}"/>
              </a:ext>
            </a:extLst>
          </p:cNvPr>
          <p:cNvSpPr>
            <a:spLocks noGrp="1"/>
          </p:cNvSpPr>
          <p:nvPr>
            <p:ph type="sldNum" sz="quarter" idx="12"/>
          </p:nvPr>
        </p:nvSpPr>
        <p:spPr>
          <a:xfrm>
            <a:off x="8737600" y="6243638"/>
            <a:ext cx="2844800" cy="457200"/>
          </a:xfrm>
        </p:spPr>
        <p:txBody>
          <a:bodyPr/>
          <a:lstStyle>
            <a:lvl1pPr>
              <a:defRPr/>
            </a:lvl1pPr>
          </a:lstStyle>
          <a:p>
            <a:fld id="{D16FF0FE-5BB0-49F1-BC19-7099C0BF1173}" type="slidenum">
              <a:rPr lang="en-US" altLang="en-US"/>
              <a:pPr/>
              <a:t>‹#›</a:t>
            </a:fld>
            <a:endParaRPr lang="en-US" altLang="en-US"/>
          </a:p>
        </p:txBody>
      </p:sp>
    </p:spTree>
    <p:extLst>
      <p:ext uri="{BB962C8B-B14F-4D97-AF65-F5344CB8AC3E}">
        <p14:creationId xmlns:p14="http://schemas.microsoft.com/office/powerpoint/2010/main" val="3088613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88F0-44F9-196A-5F6E-53F4195B7F37}"/>
              </a:ext>
            </a:extLst>
          </p:cNvPr>
          <p:cNvSpPr>
            <a:spLocks noGrp="1"/>
          </p:cNvSpPr>
          <p:nvPr>
            <p:ph type="title"/>
          </p:nvPr>
        </p:nvSpPr>
        <p:spPr>
          <a:xfrm>
            <a:off x="609600" y="274638"/>
            <a:ext cx="10972800" cy="114300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182B5FC-1CD6-7AB9-F376-C28C5C50C1E7}"/>
              </a:ext>
            </a:extLst>
          </p:cNvPr>
          <p:cNvSpPr>
            <a:spLocks noGrp="1"/>
          </p:cNvSpPr>
          <p:nvPr>
            <p:ph type="body" sz="half" idx="1"/>
          </p:nvPr>
        </p:nvSpPr>
        <p:spPr>
          <a:xfrm>
            <a:off x="609600" y="1600201"/>
            <a:ext cx="539261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9818DB7-D539-F57C-E6C9-924DC54CDEF4}"/>
              </a:ext>
            </a:extLst>
          </p:cNvPr>
          <p:cNvSpPr>
            <a:spLocks noGrp="1"/>
          </p:cNvSpPr>
          <p:nvPr>
            <p:ph sz="half" idx="2"/>
          </p:nvPr>
        </p:nvSpPr>
        <p:spPr>
          <a:xfrm>
            <a:off x="6189785" y="1600201"/>
            <a:ext cx="539261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D4FFDED-E7D9-209F-BE4E-38712E68610A}"/>
              </a:ext>
            </a:extLst>
          </p:cNvPr>
          <p:cNvSpPr>
            <a:spLocks noGrp="1"/>
          </p:cNvSpPr>
          <p:nvPr>
            <p:ph type="dt" sz="half" idx="10"/>
          </p:nvPr>
        </p:nvSpPr>
        <p:spPr>
          <a:xfrm>
            <a:off x="609600" y="6381750"/>
            <a:ext cx="2844800" cy="476250"/>
          </a:xfrm>
        </p:spPr>
        <p:txBody>
          <a:bodyPr/>
          <a:lstStyle>
            <a:lvl1pPr>
              <a:defRPr/>
            </a:lvl1pPr>
          </a:lstStyle>
          <a:p>
            <a:r>
              <a:rPr lang="en-GB" altLang="en-US"/>
              <a:t>Tony Brett		</a:t>
            </a:r>
          </a:p>
        </p:txBody>
      </p:sp>
      <p:sp>
        <p:nvSpPr>
          <p:cNvPr id="6" name="Footer Placeholder 5">
            <a:extLst>
              <a:ext uri="{FF2B5EF4-FFF2-40B4-BE49-F238E27FC236}">
                <a16:creationId xmlns:a16="http://schemas.microsoft.com/office/drawing/2014/main" id="{FDA7C68D-4ED7-2561-07B6-743EA2D57851}"/>
              </a:ext>
            </a:extLst>
          </p:cNvPr>
          <p:cNvSpPr>
            <a:spLocks noGrp="1"/>
          </p:cNvSpPr>
          <p:nvPr>
            <p:ph type="ftr" sz="quarter" idx="11"/>
          </p:nvPr>
        </p:nvSpPr>
        <p:spPr>
          <a:xfrm>
            <a:off x="4165600" y="6381750"/>
            <a:ext cx="3860800" cy="476250"/>
          </a:xfrm>
        </p:spPr>
        <p:txBody>
          <a:bodyPr/>
          <a:lstStyle>
            <a:lvl1pPr>
              <a:defRPr/>
            </a:lvl1pPr>
          </a:lstStyle>
          <a:p>
            <a:r>
              <a:rPr lang="en-GB" altLang="en-US"/>
              <a:t>OUCS Course Code ZAB</a:t>
            </a:r>
          </a:p>
          <a:p>
            <a:r>
              <a:rPr lang="en-GB" altLang="en-US"/>
              <a:t>9 February 2004</a:t>
            </a:r>
          </a:p>
        </p:txBody>
      </p:sp>
    </p:spTree>
    <p:extLst>
      <p:ext uri="{BB962C8B-B14F-4D97-AF65-F5344CB8AC3E}">
        <p14:creationId xmlns:p14="http://schemas.microsoft.com/office/powerpoint/2010/main" val="59012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44A7-9B56-2639-14AF-06CF0110E6CA}"/>
              </a:ext>
            </a:extLst>
          </p:cNvPr>
          <p:cNvSpPr>
            <a:spLocks noGrp="1"/>
          </p:cNvSpPr>
          <p:nvPr>
            <p:ph type="title"/>
          </p:nvPr>
        </p:nvSpPr>
        <p:spPr>
          <a:xfrm>
            <a:off x="609600" y="274638"/>
            <a:ext cx="10972800" cy="114300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561B70B-D862-CB8C-5E6F-CAE06A5CB95A}"/>
              </a:ext>
            </a:extLst>
          </p:cNvPr>
          <p:cNvSpPr>
            <a:spLocks noGrp="1"/>
          </p:cNvSpPr>
          <p:nvPr>
            <p:ph type="body" sz="half" idx="1"/>
          </p:nvPr>
        </p:nvSpPr>
        <p:spPr>
          <a:xfrm>
            <a:off x="609600" y="1600201"/>
            <a:ext cx="539261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2FE6153-76FB-12BB-9EB3-EBA62521FDA9}"/>
              </a:ext>
            </a:extLst>
          </p:cNvPr>
          <p:cNvSpPr>
            <a:spLocks noGrp="1"/>
          </p:cNvSpPr>
          <p:nvPr>
            <p:ph sz="quarter" idx="2"/>
          </p:nvPr>
        </p:nvSpPr>
        <p:spPr>
          <a:xfrm>
            <a:off x="6189785" y="1600200"/>
            <a:ext cx="5392615"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Content Placeholder 4">
            <a:extLst>
              <a:ext uri="{FF2B5EF4-FFF2-40B4-BE49-F238E27FC236}">
                <a16:creationId xmlns:a16="http://schemas.microsoft.com/office/drawing/2014/main" id="{8C44BEFA-4AB6-99DD-D38F-7FEF416071B6}"/>
              </a:ext>
            </a:extLst>
          </p:cNvPr>
          <p:cNvSpPr>
            <a:spLocks noGrp="1"/>
          </p:cNvSpPr>
          <p:nvPr>
            <p:ph sz="quarter" idx="3"/>
          </p:nvPr>
        </p:nvSpPr>
        <p:spPr>
          <a:xfrm>
            <a:off x="6189785" y="3938589"/>
            <a:ext cx="5392615"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Date Placeholder 5">
            <a:extLst>
              <a:ext uri="{FF2B5EF4-FFF2-40B4-BE49-F238E27FC236}">
                <a16:creationId xmlns:a16="http://schemas.microsoft.com/office/drawing/2014/main" id="{FCD666E5-775C-90CD-2004-B9E723F12A04}"/>
              </a:ext>
            </a:extLst>
          </p:cNvPr>
          <p:cNvSpPr>
            <a:spLocks noGrp="1"/>
          </p:cNvSpPr>
          <p:nvPr>
            <p:ph type="dt" sz="half" idx="10"/>
          </p:nvPr>
        </p:nvSpPr>
        <p:spPr>
          <a:xfrm>
            <a:off x="609600" y="6381750"/>
            <a:ext cx="2844800" cy="476250"/>
          </a:xfrm>
        </p:spPr>
        <p:txBody>
          <a:bodyPr/>
          <a:lstStyle>
            <a:lvl1pPr>
              <a:defRPr/>
            </a:lvl1pPr>
          </a:lstStyle>
          <a:p>
            <a:r>
              <a:rPr lang="en-GB" altLang="en-US"/>
              <a:t>Tony Brett		</a:t>
            </a:r>
          </a:p>
        </p:txBody>
      </p:sp>
      <p:sp>
        <p:nvSpPr>
          <p:cNvPr id="7" name="Footer Placeholder 6">
            <a:extLst>
              <a:ext uri="{FF2B5EF4-FFF2-40B4-BE49-F238E27FC236}">
                <a16:creationId xmlns:a16="http://schemas.microsoft.com/office/drawing/2014/main" id="{AFE1EF1B-E746-9087-33DA-5314D63BE7F4}"/>
              </a:ext>
            </a:extLst>
          </p:cNvPr>
          <p:cNvSpPr>
            <a:spLocks noGrp="1"/>
          </p:cNvSpPr>
          <p:nvPr>
            <p:ph type="ftr" sz="quarter" idx="11"/>
          </p:nvPr>
        </p:nvSpPr>
        <p:spPr>
          <a:xfrm>
            <a:off x="4165600" y="6381750"/>
            <a:ext cx="3860800" cy="476250"/>
          </a:xfrm>
        </p:spPr>
        <p:txBody>
          <a:bodyPr/>
          <a:lstStyle>
            <a:lvl1pPr>
              <a:defRPr/>
            </a:lvl1pPr>
          </a:lstStyle>
          <a:p>
            <a:r>
              <a:rPr lang="en-GB" altLang="en-US"/>
              <a:t>OUCS Course Code ZAB</a:t>
            </a:r>
          </a:p>
          <a:p>
            <a:r>
              <a:rPr lang="en-GB" altLang="en-US"/>
              <a:t>9 February 2004</a:t>
            </a:r>
          </a:p>
        </p:txBody>
      </p:sp>
    </p:spTree>
    <p:extLst>
      <p:ext uri="{BB962C8B-B14F-4D97-AF65-F5344CB8AC3E}">
        <p14:creationId xmlns:p14="http://schemas.microsoft.com/office/powerpoint/2010/main" val="159441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C89E-72E2-64CD-6844-0ACF404A1F6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B23F83A-77B2-96C6-5C0C-C393753E71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9297A7-CDF7-6CEE-70BE-71C60E083C45}"/>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6610CB8A-9007-2C7F-17AC-D2359760C3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FBED793-C7FA-96A0-ABD4-D62044C744BD}"/>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117721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7FDF-2564-51E4-1F25-3BA66204D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7485811-7DA1-8F9B-5D04-1E8F14FBB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EF0F7-FAE6-C139-8F27-AC776BDD2D27}"/>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38F73695-9BF6-A8CD-5616-CC91BD21565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804283-6D71-688E-3BE3-C93D7920C9A8}"/>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287840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A722-2C96-814C-D95A-691023B448F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7B876B7-38D6-8C62-04F5-F85DDED60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FD4C2E4-2233-D337-0FDD-7B4CCC81B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39DEDB5-A5B2-92DA-3725-D10C7DE73C7F}"/>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6" name="Footer Placeholder 5">
            <a:extLst>
              <a:ext uri="{FF2B5EF4-FFF2-40B4-BE49-F238E27FC236}">
                <a16:creationId xmlns:a16="http://schemas.microsoft.com/office/drawing/2014/main" id="{374025C1-946A-9530-B092-AB2189B96F8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B929D9E-AB17-09A7-2160-C2EB4A1A151F}"/>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48206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E3DF-065C-FF55-F125-4E69EAB89AE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BC059A9-12C0-897C-62A1-AFF88DA6D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CDE08-D6BF-7B54-6B2B-D65020F22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971008C-21D2-EA87-2F6E-99270A734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74A845-1C50-E8FD-3CC5-5D60A7D5F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97EE0E8-08BF-D7E0-5E99-0EF809E3DA1B}"/>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8" name="Footer Placeholder 7">
            <a:extLst>
              <a:ext uri="{FF2B5EF4-FFF2-40B4-BE49-F238E27FC236}">
                <a16:creationId xmlns:a16="http://schemas.microsoft.com/office/drawing/2014/main" id="{5B17E81E-B51B-9CDE-1166-D7AECD38BF9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17A303B-6028-F4D1-0F75-8E00F65020DC}"/>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49877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5AEA-FA4C-DF7F-6009-B95B2B70CE7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4D9CBAF-DA9C-A07A-DF63-831C17752640}"/>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4" name="Footer Placeholder 3">
            <a:extLst>
              <a:ext uri="{FF2B5EF4-FFF2-40B4-BE49-F238E27FC236}">
                <a16:creationId xmlns:a16="http://schemas.microsoft.com/office/drawing/2014/main" id="{5CD225F6-63E0-08AD-B357-08F83B8B37F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A32D9A2-1C4E-394F-E102-BE03080EAD50}"/>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388357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374F7-C03D-EF75-9195-454789B8999F}"/>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3" name="Footer Placeholder 2">
            <a:extLst>
              <a:ext uri="{FF2B5EF4-FFF2-40B4-BE49-F238E27FC236}">
                <a16:creationId xmlns:a16="http://schemas.microsoft.com/office/drawing/2014/main" id="{6542FC0D-61C6-FD7C-DB82-7E897701335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22CED18-553E-5755-2ED8-EAF292C3FC86}"/>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130614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F174-E0D2-FF83-07F8-D896360DE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2DEE977-7FFA-ED77-7A22-BA9E95F7B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0CD85BDC-DD36-0C94-2D0E-D40A2346F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A8C07-7589-5AB2-0C07-72A0859E674D}"/>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6" name="Footer Placeholder 5">
            <a:extLst>
              <a:ext uri="{FF2B5EF4-FFF2-40B4-BE49-F238E27FC236}">
                <a16:creationId xmlns:a16="http://schemas.microsoft.com/office/drawing/2014/main" id="{0A61419E-896F-FACE-A179-8F271669BB3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412A37-B3CE-9A9A-5753-7B1A367A4F95}"/>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376561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0CCE-D24E-D5BC-5018-57179DBCE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F8F13B5-8AB4-0B96-94F9-B8D6536E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77123D4-A6CB-5F78-24D2-2A045AC22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FBD14-977D-FE79-81E2-139AB4C0EADD}"/>
              </a:ext>
            </a:extLst>
          </p:cNvPr>
          <p:cNvSpPr>
            <a:spLocks noGrp="1"/>
          </p:cNvSpPr>
          <p:nvPr>
            <p:ph type="dt" sz="half" idx="10"/>
          </p:nvPr>
        </p:nvSpPr>
        <p:spPr/>
        <p:txBody>
          <a:bodyPr/>
          <a:lstStyle/>
          <a:p>
            <a:fld id="{3719BCD1-A69D-4223-9237-BD4EA37A1D12}" type="datetimeFigureOut">
              <a:rPr lang="en-ID" smtClean="0"/>
              <a:t>07/12/2023</a:t>
            </a:fld>
            <a:endParaRPr lang="en-ID"/>
          </a:p>
        </p:txBody>
      </p:sp>
      <p:sp>
        <p:nvSpPr>
          <p:cNvPr id="6" name="Footer Placeholder 5">
            <a:extLst>
              <a:ext uri="{FF2B5EF4-FFF2-40B4-BE49-F238E27FC236}">
                <a16:creationId xmlns:a16="http://schemas.microsoft.com/office/drawing/2014/main" id="{29E53191-8D53-3220-4427-4315D7437CA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F02BDB-5E55-C2DC-14C1-A9D20BD949D1}"/>
              </a:ext>
            </a:extLst>
          </p:cNvPr>
          <p:cNvSpPr>
            <a:spLocks noGrp="1"/>
          </p:cNvSpPr>
          <p:nvPr>
            <p:ph type="sldNum" sz="quarter" idx="12"/>
          </p:nvPr>
        </p:nvSpPr>
        <p:spPr/>
        <p:txBody>
          <a:bodyPr/>
          <a:lstStyle/>
          <a:p>
            <a:fld id="{19D48DFE-14CB-4946-BB88-DA02214CC9C0}" type="slidenum">
              <a:rPr lang="en-ID" smtClean="0"/>
              <a:t>‹#›</a:t>
            </a:fld>
            <a:endParaRPr lang="en-ID"/>
          </a:p>
        </p:txBody>
      </p:sp>
    </p:spTree>
    <p:extLst>
      <p:ext uri="{BB962C8B-B14F-4D97-AF65-F5344CB8AC3E}">
        <p14:creationId xmlns:p14="http://schemas.microsoft.com/office/powerpoint/2010/main" val="108601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6AF3AF-31DA-E16E-0B0F-08548D2A2A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4F02166-8A9C-6123-CAB0-97FF9CB18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D3AC582-4413-958D-0D2B-98DDC2715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9BCD1-A69D-4223-9237-BD4EA37A1D12}" type="datetimeFigureOut">
              <a:rPr lang="en-ID" smtClean="0"/>
              <a:t>07/12/2023</a:t>
            </a:fld>
            <a:endParaRPr lang="en-ID"/>
          </a:p>
        </p:txBody>
      </p:sp>
      <p:sp>
        <p:nvSpPr>
          <p:cNvPr id="5" name="Footer Placeholder 4">
            <a:extLst>
              <a:ext uri="{FF2B5EF4-FFF2-40B4-BE49-F238E27FC236}">
                <a16:creationId xmlns:a16="http://schemas.microsoft.com/office/drawing/2014/main" id="{927D0BBB-8EA6-2A68-4557-F61FBC76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4B819F6-F12B-D620-40E2-16C1BF931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48DFE-14CB-4946-BB88-DA02214CC9C0}" type="slidenum">
              <a:rPr lang="en-ID" smtClean="0"/>
              <a:t>‹#›</a:t>
            </a:fld>
            <a:endParaRPr lang="en-ID"/>
          </a:p>
        </p:txBody>
      </p:sp>
    </p:spTree>
    <p:extLst>
      <p:ext uri="{BB962C8B-B14F-4D97-AF65-F5344CB8AC3E}">
        <p14:creationId xmlns:p14="http://schemas.microsoft.com/office/powerpoint/2010/main" val="357561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dorkatron.com/docs/POS420/server.conf"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www.dorkatron.com/docs/POS420/client.conf"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13.bin"/><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4E95-530E-E094-1552-FB8A321E2577}"/>
              </a:ext>
            </a:extLst>
          </p:cNvPr>
          <p:cNvSpPr>
            <a:spLocks noGrp="1"/>
          </p:cNvSpPr>
          <p:nvPr>
            <p:ph type="ctrTitle"/>
          </p:nvPr>
        </p:nvSpPr>
        <p:spPr/>
        <p:txBody>
          <a:bodyPr>
            <a:normAutofit fontScale="90000"/>
          </a:bodyPr>
          <a:lstStyle/>
          <a:p>
            <a:r>
              <a:rPr lang="fi-FI" dirty="0"/>
              <a:t>2. Menerapkan prinsip keamanan informasi untuk penggunaan jaringan komputer</a:t>
            </a:r>
            <a:endParaRPr lang="en-ID" dirty="0"/>
          </a:p>
        </p:txBody>
      </p:sp>
      <p:sp>
        <p:nvSpPr>
          <p:cNvPr id="3" name="Subtitle 2">
            <a:extLst>
              <a:ext uri="{FF2B5EF4-FFF2-40B4-BE49-F238E27FC236}">
                <a16:creationId xmlns:a16="http://schemas.microsoft.com/office/drawing/2014/main" id="{628DA859-2CF1-6F13-25F2-8359897F7BE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80805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3773907-C1CE-3087-CC0E-45BA7ABE4C2A}"/>
              </a:ext>
            </a:extLst>
          </p:cNvPr>
          <p:cNvSpPr>
            <a:spLocks noChangeArrowheads="1"/>
          </p:cNvSpPr>
          <p:nvPr/>
        </p:nvSpPr>
        <p:spPr bwMode="auto">
          <a:xfrm>
            <a:off x="2209800" y="381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r>
              <a:rPr lang="nb-NO" altLang="en-US" sz="2800"/>
              <a:t>Konfigurasi FTP di Windows 2003 Server</a:t>
            </a:r>
            <a:br>
              <a:rPr lang="nb-NO" altLang="en-US" sz="2800"/>
            </a:br>
            <a:endParaRPr lang="en-US" altLang="en-US" sz="2800"/>
          </a:p>
        </p:txBody>
      </p:sp>
      <p:sp>
        <p:nvSpPr>
          <p:cNvPr id="32771" name="Rectangle 3">
            <a:extLst>
              <a:ext uri="{FF2B5EF4-FFF2-40B4-BE49-F238E27FC236}">
                <a16:creationId xmlns:a16="http://schemas.microsoft.com/office/drawing/2014/main" id="{D5D696E6-816A-1C33-6342-17A07B135FE8}"/>
              </a:ext>
            </a:extLst>
          </p:cNvPr>
          <p:cNvSpPr>
            <a:spLocks noChangeArrowheads="1"/>
          </p:cNvSpPr>
          <p:nvPr/>
        </p:nvSpPr>
        <p:spPr bwMode="auto">
          <a:xfrm>
            <a:off x="1752601" y="762001"/>
            <a:ext cx="821531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en-US">
                <a:latin typeface="Verdana" panose="020B0604030504040204" pitchFamily="34" charset="0"/>
              </a:rPr>
              <a:t>Klik Start &gt;Administrative Tools &gt; Internet Information Services (IIS) manager</a:t>
            </a:r>
          </a:p>
          <a:p>
            <a:pPr>
              <a:buFontTx/>
              <a:buAutoNum type="arabicPeriod"/>
            </a:pPr>
            <a:r>
              <a:rPr lang="en-US" altLang="en-US">
                <a:latin typeface="Verdana" panose="020B0604030504040204" pitchFamily="34" charset="0"/>
              </a:rPr>
              <a:t>Pillih nama server (nama komputer)</a:t>
            </a:r>
          </a:p>
          <a:p>
            <a:pPr>
              <a:buFontTx/>
              <a:buAutoNum type="arabicPeriod"/>
            </a:pPr>
            <a:r>
              <a:rPr lang="en-US" altLang="en-US">
                <a:latin typeface="Verdana" panose="020B0604030504040204" pitchFamily="34" charset="0"/>
              </a:rPr>
              <a:t>Klik kanan pada Ftp Site &gt; New &gt; Ftp Site</a:t>
            </a:r>
          </a:p>
          <a:p>
            <a:endParaRPr lang="en-US" altLang="en-US">
              <a:latin typeface="Verdana" panose="020B0604030504040204" pitchFamily="34" charset="0"/>
            </a:endParaRPr>
          </a:p>
        </p:txBody>
      </p:sp>
      <p:sp>
        <p:nvSpPr>
          <p:cNvPr id="32773" name="Rectangle 5">
            <a:extLst>
              <a:ext uri="{FF2B5EF4-FFF2-40B4-BE49-F238E27FC236}">
                <a16:creationId xmlns:a16="http://schemas.microsoft.com/office/drawing/2014/main" id="{4A7AF652-AACD-946F-D18F-E979E5F6ECC4}"/>
              </a:ext>
            </a:extLst>
          </p:cNvPr>
          <p:cNvSpPr>
            <a:spLocks noChangeArrowheads="1"/>
          </p:cNvSpPr>
          <p:nvPr/>
        </p:nvSpPr>
        <p:spPr bwMode="auto">
          <a:xfrm>
            <a:off x="1752601" y="5715000"/>
            <a:ext cx="82153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4"/>
            </a:pPr>
            <a:endParaRPr lang="en-US" altLang="en-US">
              <a:latin typeface="Verdana" panose="020B0604030504040204" pitchFamily="34" charset="0"/>
            </a:endParaRPr>
          </a:p>
          <a:p>
            <a:pPr>
              <a:buFontTx/>
              <a:buAutoNum type="arabicPeriod" startAt="4"/>
            </a:pPr>
            <a:r>
              <a:rPr lang="en-US" altLang="en-US">
                <a:latin typeface="Verdana" panose="020B0604030504040204" pitchFamily="34" charset="0"/>
              </a:rPr>
              <a:t>Pilih Next</a:t>
            </a:r>
          </a:p>
          <a:p>
            <a:pPr>
              <a:buFontTx/>
              <a:buAutoNum type="arabicPeriod" startAt="4"/>
            </a:pPr>
            <a:endParaRPr lang="en-US" altLang="en-US">
              <a:latin typeface="Verdana" panose="020B0604030504040204" pitchFamily="34" charset="0"/>
            </a:endParaRPr>
          </a:p>
        </p:txBody>
      </p:sp>
      <p:graphicFrame>
        <p:nvGraphicFramePr>
          <p:cNvPr id="32774" name="Object 6">
            <a:extLst>
              <a:ext uri="{FF2B5EF4-FFF2-40B4-BE49-F238E27FC236}">
                <a16:creationId xmlns:a16="http://schemas.microsoft.com/office/drawing/2014/main" id="{D08FDB93-8D7F-4A4F-2C23-3ECC82E765E1}"/>
              </a:ext>
            </a:extLst>
          </p:cNvPr>
          <p:cNvGraphicFramePr>
            <a:graphicFrameLocks noChangeAspect="1"/>
          </p:cNvGraphicFramePr>
          <p:nvPr/>
        </p:nvGraphicFramePr>
        <p:xfrm>
          <a:off x="2209800" y="1981201"/>
          <a:ext cx="4800600" cy="3725863"/>
        </p:xfrm>
        <a:graphic>
          <a:graphicData uri="http://schemas.openxmlformats.org/presentationml/2006/ole">
            <mc:AlternateContent xmlns:mc="http://schemas.openxmlformats.org/markup-compatibility/2006">
              <mc:Choice xmlns:v="urn:schemas-microsoft-com:vml" Requires="v">
                <p:oleObj name="Bitmap Image" r:id="rId2" imgW="4552381" imgH="3533333" progId="Paint.Picture">
                  <p:embed/>
                </p:oleObj>
              </mc:Choice>
              <mc:Fallback>
                <p:oleObj name="Bitmap Image" r:id="rId2" imgW="4552381" imgH="3533333" progId="Paint.Picture">
                  <p:embed/>
                  <p:pic>
                    <p:nvPicPr>
                      <p:cNvPr id="32774" name="Object 6">
                        <a:extLst>
                          <a:ext uri="{FF2B5EF4-FFF2-40B4-BE49-F238E27FC236}">
                            <a16:creationId xmlns:a16="http://schemas.microsoft.com/office/drawing/2014/main" id="{D08FDB93-8D7F-4A4F-2C23-3ECC82E76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1"/>
                        <a:ext cx="48006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775F7E17-825F-8F39-0D50-BD1BA9C6F62B}"/>
              </a:ext>
            </a:extLst>
          </p:cNvPr>
          <p:cNvSpPr>
            <a:spLocks noChangeArrowheads="1"/>
          </p:cNvSpPr>
          <p:nvPr/>
        </p:nvSpPr>
        <p:spPr bwMode="auto">
          <a:xfrm>
            <a:off x="1752601" y="349250"/>
            <a:ext cx="82153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5"/>
            </a:pPr>
            <a:r>
              <a:rPr lang="en-US" altLang="en-US">
                <a:latin typeface="Verdana" panose="020B0604030504040204" pitchFamily="34" charset="0"/>
              </a:rPr>
              <a:t>Masukkan deskripsi dari ftp yang akan didefinisikan (misalkan: ftp mycomphany dot com)</a:t>
            </a:r>
          </a:p>
          <a:p>
            <a:pPr>
              <a:buFontTx/>
              <a:buAutoNum type="arabicPeriod" startAt="5"/>
            </a:pPr>
            <a:endParaRPr lang="en-US" altLang="en-US">
              <a:latin typeface="Verdana" panose="020B0604030504040204" pitchFamily="34" charset="0"/>
            </a:endParaRPr>
          </a:p>
        </p:txBody>
      </p:sp>
      <p:sp>
        <p:nvSpPr>
          <p:cNvPr id="38916" name="Rectangle 4">
            <a:extLst>
              <a:ext uri="{FF2B5EF4-FFF2-40B4-BE49-F238E27FC236}">
                <a16:creationId xmlns:a16="http://schemas.microsoft.com/office/drawing/2014/main" id="{A0162D88-5305-5668-871B-BA0C721867B6}"/>
              </a:ext>
            </a:extLst>
          </p:cNvPr>
          <p:cNvSpPr>
            <a:spLocks noChangeArrowheads="1"/>
          </p:cNvSpPr>
          <p:nvPr/>
        </p:nvSpPr>
        <p:spPr bwMode="auto">
          <a:xfrm>
            <a:off x="1752601" y="4953000"/>
            <a:ext cx="82153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6"/>
            </a:pPr>
            <a:endParaRPr lang="en-US" altLang="en-US">
              <a:latin typeface="Verdana" panose="020B0604030504040204" pitchFamily="34" charset="0"/>
            </a:endParaRPr>
          </a:p>
          <a:p>
            <a:pPr>
              <a:buFontTx/>
              <a:buAutoNum type="arabicPeriod" startAt="6"/>
            </a:pPr>
            <a:r>
              <a:rPr lang="en-US" altLang="en-US">
                <a:latin typeface="Verdana" panose="020B0604030504040204" pitchFamily="34" charset="0"/>
              </a:rPr>
              <a:t>Pilih Next</a:t>
            </a:r>
          </a:p>
          <a:p>
            <a:pPr>
              <a:buFontTx/>
              <a:buAutoNum type="arabicPeriod" startAt="6"/>
            </a:pPr>
            <a:endParaRPr lang="en-US" altLang="en-US">
              <a:latin typeface="Verdana" panose="020B0604030504040204" pitchFamily="34" charset="0"/>
            </a:endParaRPr>
          </a:p>
        </p:txBody>
      </p:sp>
      <p:graphicFrame>
        <p:nvGraphicFramePr>
          <p:cNvPr id="38918" name="Object 6">
            <a:extLst>
              <a:ext uri="{FF2B5EF4-FFF2-40B4-BE49-F238E27FC236}">
                <a16:creationId xmlns:a16="http://schemas.microsoft.com/office/drawing/2014/main" id="{442E987B-7E07-E5EE-4583-5241FC6C9315}"/>
              </a:ext>
            </a:extLst>
          </p:cNvPr>
          <p:cNvGraphicFramePr>
            <a:graphicFrameLocks noChangeAspect="1"/>
          </p:cNvGraphicFramePr>
          <p:nvPr/>
        </p:nvGraphicFramePr>
        <p:xfrm>
          <a:off x="2209800" y="1054100"/>
          <a:ext cx="5181600" cy="4051300"/>
        </p:xfrm>
        <a:graphic>
          <a:graphicData uri="http://schemas.openxmlformats.org/presentationml/2006/ole">
            <mc:AlternateContent xmlns:mc="http://schemas.openxmlformats.org/markup-compatibility/2006">
              <mc:Choice xmlns:v="urn:schemas-microsoft-com:vml" Requires="v">
                <p:oleObj name="Bitmap Image" r:id="rId2" imgW="4544059" imgH="3552381" progId="Paint.Picture">
                  <p:embed/>
                </p:oleObj>
              </mc:Choice>
              <mc:Fallback>
                <p:oleObj name="Bitmap Image" r:id="rId2" imgW="4544059" imgH="3552381" progId="Paint.Picture">
                  <p:embed/>
                  <p:pic>
                    <p:nvPicPr>
                      <p:cNvPr id="38918" name="Object 6">
                        <a:extLst>
                          <a:ext uri="{FF2B5EF4-FFF2-40B4-BE49-F238E27FC236}">
                            <a16:creationId xmlns:a16="http://schemas.microsoft.com/office/drawing/2014/main" id="{442E987B-7E07-E5EE-4583-5241FC6C9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54100"/>
                        <a:ext cx="51816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9C9917F-C0A6-71CE-DAE2-8DD31FE80AD3}"/>
              </a:ext>
            </a:extLst>
          </p:cNvPr>
          <p:cNvSpPr>
            <a:spLocks noChangeArrowheads="1"/>
          </p:cNvSpPr>
          <p:nvPr/>
        </p:nvSpPr>
        <p:spPr bwMode="auto">
          <a:xfrm>
            <a:off x="1752601" y="349250"/>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7"/>
            </a:pPr>
            <a:r>
              <a:rPr lang="en-US" altLang="en-US">
                <a:latin typeface="Verdana" panose="020B0604030504040204" pitchFamily="34" charset="0"/>
              </a:rPr>
              <a:t>Masukkan IP Address dan port yang akan digunakan</a:t>
            </a:r>
          </a:p>
          <a:p>
            <a:pPr>
              <a:buFontTx/>
              <a:buAutoNum type="arabicPeriod" startAt="7"/>
            </a:pPr>
            <a:endParaRPr lang="en-US" altLang="en-US">
              <a:latin typeface="Verdana" panose="020B0604030504040204" pitchFamily="34" charset="0"/>
            </a:endParaRPr>
          </a:p>
        </p:txBody>
      </p:sp>
      <p:sp>
        <p:nvSpPr>
          <p:cNvPr id="39939" name="Rectangle 3">
            <a:extLst>
              <a:ext uri="{FF2B5EF4-FFF2-40B4-BE49-F238E27FC236}">
                <a16:creationId xmlns:a16="http://schemas.microsoft.com/office/drawing/2014/main" id="{9B284D13-7E66-DA20-5D69-84984587E4AA}"/>
              </a:ext>
            </a:extLst>
          </p:cNvPr>
          <p:cNvSpPr>
            <a:spLocks noChangeArrowheads="1"/>
          </p:cNvSpPr>
          <p:nvPr/>
        </p:nvSpPr>
        <p:spPr bwMode="auto">
          <a:xfrm>
            <a:off x="1752601" y="5195888"/>
            <a:ext cx="821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8"/>
            </a:pPr>
            <a:r>
              <a:rPr lang="en-US" altLang="en-US">
                <a:latin typeface="Verdana" panose="020B0604030504040204" pitchFamily="34" charset="0"/>
              </a:rPr>
              <a:t>Pilih Next</a:t>
            </a:r>
          </a:p>
        </p:txBody>
      </p:sp>
      <p:graphicFrame>
        <p:nvGraphicFramePr>
          <p:cNvPr id="39941" name="Object 5">
            <a:extLst>
              <a:ext uri="{FF2B5EF4-FFF2-40B4-BE49-F238E27FC236}">
                <a16:creationId xmlns:a16="http://schemas.microsoft.com/office/drawing/2014/main" id="{B5DF30EA-1841-862C-30D7-5864C9C56716}"/>
              </a:ext>
            </a:extLst>
          </p:cNvPr>
          <p:cNvGraphicFramePr>
            <a:graphicFrameLocks noChangeAspect="1"/>
          </p:cNvGraphicFramePr>
          <p:nvPr/>
        </p:nvGraphicFramePr>
        <p:xfrm>
          <a:off x="2209800" y="866776"/>
          <a:ext cx="5410200" cy="4213225"/>
        </p:xfrm>
        <a:graphic>
          <a:graphicData uri="http://schemas.openxmlformats.org/presentationml/2006/ole">
            <mc:AlternateContent xmlns:mc="http://schemas.openxmlformats.org/markup-compatibility/2006">
              <mc:Choice xmlns:v="urn:schemas-microsoft-com:vml" Requires="v">
                <p:oleObj name="Bitmap Image" r:id="rId2" imgW="4563112" imgH="3552381" progId="Paint.Picture">
                  <p:embed/>
                </p:oleObj>
              </mc:Choice>
              <mc:Fallback>
                <p:oleObj name="Bitmap Image" r:id="rId2" imgW="4563112" imgH="3552381" progId="Paint.Picture">
                  <p:embed/>
                  <p:pic>
                    <p:nvPicPr>
                      <p:cNvPr id="39941" name="Object 5">
                        <a:extLst>
                          <a:ext uri="{FF2B5EF4-FFF2-40B4-BE49-F238E27FC236}">
                            <a16:creationId xmlns:a16="http://schemas.microsoft.com/office/drawing/2014/main" id="{B5DF30EA-1841-862C-30D7-5864C9C56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66776"/>
                        <a:ext cx="5410200"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F196216-D7FA-2BC0-7B4D-479F8545B465}"/>
              </a:ext>
            </a:extLst>
          </p:cNvPr>
          <p:cNvSpPr>
            <a:spLocks noChangeArrowheads="1"/>
          </p:cNvSpPr>
          <p:nvPr/>
        </p:nvSpPr>
        <p:spPr bwMode="auto">
          <a:xfrm>
            <a:off x="1752601" y="349250"/>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9"/>
            </a:pPr>
            <a:r>
              <a:rPr lang="en-US" altLang="en-US">
                <a:latin typeface="Verdana" panose="020B0604030504040204" pitchFamily="34" charset="0"/>
              </a:rPr>
              <a:t>Pilih opsi user yang dapat mengakses ftp (misalkan: Do not isolate users)</a:t>
            </a:r>
          </a:p>
        </p:txBody>
      </p:sp>
      <p:sp>
        <p:nvSpPr>
          <p:cNvPr id="40963" name="Rectangle 3">
            <a:extLst>
              <a:ext uri="{FF2B5EF4-FFF2-40B4-BE49-F238E27FC236}">
                <a16:creationId xmlns:a16="http://schemas.microsoft.com/office/drawing/2014/main" id="{DB4ECF37-FD7B-990E-C2B9-8F3DBE23A07D}"/>
              </a:ext>
            </a:extLst>
          </p:cNvPr>
          <p:cNvSpPr>
            <a:spLocks noChangeArrowheads="1"/>
          </p:cNvSpPr>
          <p:nvPr/>
        </p:nvSpPr>
        <p:spPr bwMode="auto">
          <a:xfrm>
            <a:off x="1752601" y="5208588"/>
            <a:ext cx="821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0"/>
            </a:pPr>
            <a:r>
              <a:rPr lang="en-US" altLang="en-US">
                <a:latin typeface="Verdana" panose="020B0604030504040204" pitchFamily="34" charset="0"/>
              </a:rPr>
              <a:t>Pilih Next</a:t>
            </a:r>
          </a:p>
        </p:txBody>
      </p:sp>
      <p:graphicFrame>
        <p:nvGraphicFramePr>
          <p:cNvPr id="40965" name="Object 5">
            <a:extLst>
              <a:ext uri="{FF2B5EF4-FFF2-40B4-BE49-F238E27FC236}">
                <a16:creationId xmlns:a16="http://schemas.microsoft.com/office/drawing/2014/main" id="{34A44E19-C550-7F03-1AAC-1F004FC076BF}"/>
              </a:ext>
            </a:extLst>
          </p:cNvPr>
          <p:cNvGraphicFramePr>
            <a:graphicFrameLocks noChangeAspect="1"/>
          </p:cNvGraphicFramePr>
          <p:nvPr/>
        </p:nvGraphicFramePr>
        <p:xfrm>
          <a:off x="2209800" y="1066801"/>
          <a:ext cx="5257800" cy="4094163"/>
        </p:xfrm>
        <a:graphic>
          <a:graphicData uri="http://schemas.openxmlformats.org/presentationml/2006/ole">
            <mc:AlternateContent xmlns:mc="http://schemas.openxmlformats.org/markup-compatibility/2006">
              <mc:Choice xmlns:v="urn:schemas-microsoft-com:vml" Requires="v">
                <p:oleObj name="Bitmap Image" r:id="rId2" imgW="4563112" imgH="3552381" progId="Paint.Picture">
                  <p:embed/>
                </p:oleObj>
              </mc:Choice>
              <mc:Fallback>
                <p:oleObj name="Bitmap Image" r:id="rId2" imgW="4563112" imgH="3552381" progId="Paint.Picture">
                  <p:embed/>
                  <p:pic>
                    <p:nvPicPr>
                      <p:cNvPr id="40965" name="Object 5">
                        <a:extLst>
                          <a:ext uri="{FF2B5EF4-FFF2-40B4-BE49-F238E27FC236}">
                            <a16:creationId xmlns:a16="http://schemas.microsoft.com/office/drawing/2014/main" id="{34A44E19-C550-7F03-1AAC-1F004FC07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1"/>
                        <a:ext cx="52578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DBEFA43-01CE-7ED1-F35C-9A9F8D1D6AFB}"/>
              </a:ext>
            </a:extLst>
          </p:cNvPr>
          <p:cNvSpPr>
            <a:spLocks noChangeArrowheads="1"/>
          </p:cNvSpPr>
          <p:nvPr/>
        </p:nvSpPr>
        <p:spPr bwMode="auto">
          <a:xfrm>
            <a:off x="1752601" y="349250"/>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1"/>
            </a:pPr>
            <a:r>
              <a:rPr lang="en-US" altLang="en-US">
                <a:latin typeface="Verdana" panose="020B0604030504040204" pitchFamily="34" charset="0"/>
              </a:rPr>
              <a:t>Pilih path yang digunakan untuk home directory ftp (misalkan c:\MyWeb)</a:t>
            </a:r>
          </a:p>
        </p:txBody>
      </p:sp>
      <p:sp>
        <p:nvSpPr>
          <p:cNvPr id="41987" name="Rectangle 3">
            <a:extLst>
              <a:ext uri="{FF2B5EF4-FFF2-40B4-BE49-F238E27FC236}">
                <a16:creationId xmlns:a16="http://schemas.microsoft.com/office/drawing/2014/main" id="{6B4DCE02-3E48-46D7-D8FB-873A69A7E153}"/>
              </a:ext>
            </a:extLst>
          </p:cNvPr>
          <p:cNvSpPr>
            <a:spLocks noChangeArrowheads="1"/>
          </p:cNvSpPr>
          <p:nvPr/>
        </p:nvSpPr>
        <p:spPr bwMode="auto">
          <a:xfrm>
            <a:off x="1752601" y="5272088"/>
            <a:ext cx="821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2"/>
            </a:pPr>
            <a:r>
              <a:rPr lang="en-US" altLang="en-US">
                <a:latin typeface="Verdana" panose="020B0604030504040204" pitchFamily="34" charset="0"/>
              </a:rPr>
              <a:t>Pilih Next</a:t>
            </a:r>
          </a:p>
        </p:txBody>
      </p:sp>
      <p:graphicFrame>
        <p:nvGraphicFramePr>
          <p:cNvPr id="41989" name="Object 5">
            <a:extLst>
              <a:ext uri="{FF2B5EF4-FFF2-40B4-BE49-F238E27FC236}">
                <a16:creationId xmlns:a16="http://schemas.microsoft.com/office/drawing/2014/main" id="{8CB10B2E-ADF1-1F4C-58E1-E42EC59226FA}"/>
              </a:ext>
            </a:extLst>
          </p:cNvPr>
          <p:cNvGraphicFramePr>
            <a:graphicFrameLocks noChangeAspect="1"/>
          </p:cNvGraphicFramePr>
          <p:nvPr/>
        </p:nvGraphicFramePr>
        <p:xfrm>
          <a:off x="2209800" y="1092200"/>
          <a:ext cx="5257800" cy="4089400"/>
        </p:xfrm>
        <a:graphic>
          <a:graphicData uri="http://schemas.openxmlformats.org/presentationml/2006/ole">
            <mc:AlternateContent xmlns:mc="http://schemas.openxmlformats.org/markup-compatibility/2006">
              <mc:Choice xmlns:v="urn:schemas-microsoft-com:vml" Requires="v">
                <p:oleObj name="Bitmap Image" r:id="rId2" imgW="4544059" imgH="3533333" progId="Paint.Picture">
                  <p:embed/>
                </p:oleObj>
              </mc:Choice>
              <mc:Fallback>
                <p:oleObj name="Bitmap Image" r:id="rId2" imgW="4544059" imgH="3533333" progId="Paint.Picture">
                  <p:embed/>
                  <p:pic>
                    <p:nvPicPr>
                      <p:cNvPr id="41989" name="Object 5">
                        <a:extLst>
                          <a:ext uri="{FF2B5EF4-FFF2-40B4-BE49-F238E27FC236}">
                            <a16:creationId xmlns:a16="http://schemas.microsoft.com/office/drawing/2014/main" id="{8CB10B2E-ADF1-1F4C-58E1-E42EC5922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92200"/>
                        <a:ext cx="5257800"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A515739-7F21-D927-3CAA-8FF14E76B678}"/>
              </a:ext>
            </a:extLst>
          </p:cNvPr>
          <p:cNvSpPr>
            <a:spLocks noChangeArrowheads="1"/>
          </p:cNvSpPr>
          <p:nvPr/>
        </p:nvSpPr>
        <p:spPr bwMode="auto">
          <a:xfrm>
            <a:off x="1752601" y="349250"/>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3"/>
            </a:pPr>
            <a:r>
              <a:rPr lang="en-US" altLang="en-US">
                <a:latin typeface="Verdana" panose="020B0604030504040204" pitchFamily="34" charset="0"/>
              </a:rPr>
              <a:t>Pilih Permission terhadap ftp yang akan didefinisikan (misal: Read dan Write)</a:t>
            </a:r>
          </a:p>
        </p:txBody>
      </p:sp>
      <p:sp>
        <p:nvSpPr>
          <p:cNvPr id="43011" name="Rectangle 3">
            <a:extLst>
              <a:ext uri="{FF2B5EF4-FFF2-40B4-BE49-F238E27FC236}">
                <a16:creationId xmlns:a16="http://schemas.microsoft.com/office/drawing/2014/main" id="{7AAFCFDF-FA36-9350-5445-FCEB2E8CF306}"/>
              </a:ext>
            </a:extLst>
          </p:cNvPr>
          <p:cNvSpPr>
            <a:spLocks noChangeArrowheads="1"/>
          </p:cNvSpPr>
          <p:nvPr/>
        </p:nvSpPr>
        <p:spPr bwMode="auto">
          <a:xfrm>
            <a:off x="1752601" y="5257801"/>
            <a:ext cx="8215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4"/>
            </a:pPr>
            <a:r>
              <a:rPr lang="en-US" altLang="en-US">
                <a:latin typeface="Verdana" panose="020B0604030504040204" pitchFamily="34" charset="0"/>
              </a:rPr>
              <a:t>Pilih Next</a:t>
            </a:r>
          </a:p>
        </p:txBody>
      </p:sp>
      <p:graphicFrame>
        <p:nvGraphicFramePr>
          <p:cNvPr id="43013" name="Object 5">
            <a:extLst>
              <a:ext uri="{FF2B5EF4-FFF2-40B4-BE49-F238E27FC236}">
                <a16:creationId xmlns:a16="http://schemas.microsoft.com/office/drawing/2014/main" id="{9228928F-362D-A2B0-B92D-7B7178065638}"/>
              </a:ext>
            </a:extLst>
          </p:cNvPr>
          <p:cNvGraphicFramePr>
            <a:graphicFrameLocks noChangeAspect="1"/>
          </p:cNvGraphicFramePr>
          <p:nvPr/>
        </p:nvGraphicFramePr>
        <p:xfrm>
          <a:off x="2209800" y="1081088"/>
          <a:ext cx="5181600" cy="4024312"/>
        </p:xfrm>
        <a:graphic>
          <a:graphicData uri="http://schemas.openxmlformats.org/presentationml/2006/ole">
            <mc:AlternateContent xmlns:mc="http://schemas.openxmlformats.org/markup-compatibility/2006">
              <mc:Choice xmlns:v="urn:schemas-microsoft-com:vml" Requires="v">
                <p:oleObj name="Bitmap Image" r:id="rId2" imgW="4563112" imgH="3543795" progId="Paint.Picture">
                  <p:embed/>
                </p:oleObj>
              </mc:Choice>
              <mc:Fallback>
                <p:oleObj name="Bitmap Image" r:id="rId2" imgW="4563112" imgH="3543795" progId="Paint.Picture">
                  <p:embed/>
                  <p:pic>
                    <p:nvPicPr>
                      <p:cNvPr id="43013" name="Object 5">
                        <a:extLst>
                          <a:ext uri="{FF2B5EF4-FFF2-40B4-BE49-F238E27FC236}">
                            <a16:creationId xmlns:a16="http://schemas.microsoft.com/office/drawing/2014/main" id="{9228928F-362D-A2B0-B92D-7B7178065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81088"/>
                        <a:ext cx="5181600"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1DC7384-6E03-52B2-495B-F92B3B502CAF}"/>
              </a:ext>
            </a:extLst>
          </p:cNvPr>
          <p:cNvSpPr>
            <a:spLocks noChangeArrowheads="1"/>
          </p:cNvSpPr>
          <p:nvPr/>
        </p:nvSpPr>
        <p:spPr bwMode="auto">
          <a:xfrm>
            <a:off x="1752601" y="349251"/>
            <a:ext cx="8215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6"/>
            </a:pPr>
            <a:r>
              <a:rPr lang="en-US" altLang="en-US">
                <a:latin typeface="Verdana" panose="020B0604030504040204" pitchFamily="34" charset="0"/>
              </a:rPr>
              <a:t>Pendefinisian ftp selesai</a:t>
            </a:r>
          </a:p>
        </p:txBody>
      </p:sp>
      <p:sp>
        <p:nvSpPr>
          <p:cNvPr id="44035" name="Rectangle 3">
            <a:extLst>
              <a:ext uri="{FF2B5EF4-FFF2-40B4-BE49-F238E27FC236}">
                <a16:creationId xmlns:a16="http://schemas.microsoft.com/office/drawing/2014/main" id="{17722FFF-667E-D2C9-5B2D-1C95D6C809B6}"/>
              </a:ext>
            </a:extLst>
          </p:cNvPr>
          <p:cNvSpPr>
            <a:spLocks noChangeArrowheads="1"/>
          </p:cNvSpPr>
          <p:nvPr/>
        </p:nvSpPr>
        <p:spPr bwMode="auto">
          <a:xfrm>
            <a:off x="1752601" y="4953001"/>
            <a:ext cx="8215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7"/>
            </a:pPr>
            <a:r>
              <a:rPr lang="en-US" altLang="en-US">
                <a:latin typeface="Verdana" panose="020B0604030504040204" pitchFamily="34" charset="0"/>
              </a:rPr>
              <a:t>Pilih Finish</a:t>
            </a:r>
          </a:p>
        </p:txBody>
      </p:sp>
      <p:graphicFrame>
        <p:nvGraphicFramePr>
          <p:cNvPr id="44037" name="Object 5">
            <a:extLst>
              <a:ext uri="{FF2B5EF4-FFF2-40B4-BE49-F238E27FC236}">
                <a16:creationId xmlns:a16="http://schemas.microsoft.com/office/drawing/2014/main" id="{386BA459-F154-B775-D6D6-50FA8B0C5109}"/>
              </a:ext>
            </a:extLst>
          </p:cNvPr>
          <p:cNvGraphicFramePr>
            <a:graphicFrameLocks noChangeAspect="1"/>
          </p:cNvGraphicFramePr>
          <p:nvPr/>
        </p:nvGraphicFramePr>
        <p:xfrm>
          <a:off x="2209800" y="757238"/>
          <a:ext cx="5181600" cy="4043362"/>
        </p:xfrm>
        <a:graphic>
          <a:graphicData uri="http://schemas.openxmlformats.org/presentationml/2006/ole">
            <mc:AlternateContent xmlns:mc="http://schemas.openxmlformats.org/markup-compatibility/2006">
              <mc:Choice xmlns:v="urn:schemas-microsoft-com:vml" Requires="v">
                <p:oleObj name="Bitmap Image" r:id="rId2" imgW="4552381" imgH="3552381" progId="Paint.Picture">
                  <p:embed/>
                </p:oleObj>
              </mc:Choice>
              <mc:Fallback>
                <p:oleObj name="Bitmap Image" r:id="rId2" imgW="4552381" imgH="3552381" progId="Paint.Picture">
                  <p:embed/>
                  <p:pic>
                    <p:nvPicPr>
                      <p:cNvPr id="44037" name="Object 5">
                        <a:extLst>
                          <a:ext uri="{FF2B5EF4-FFF2-40B4-BE49-F238E27FC236}">
                            <a16:creationId xmlns:a16="http://schemas.microsoft.com/office/drawing/2014/main" id="{386BA459-F154-B775-D6D6-50FA8B0C5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57238"/>
                        <a:ext cx="5181600" cy="404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1391EE2-27EA-A2BD-9B03-3AA784546C5A}"/>
              </a:ext>
            </a:extLst>
          </p:cNvPr>
          <p:cNvSpPr>
            <a:spLocks noChangeArrowheads="1"/>
          </p:cNvSpPr>
          <p:nvPr/>
        </p:nvSpPr>
        <p:spPr bwMode="auto">
          <a:xfrm>
            <a:off x="2209800" y="381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r>
              <a:rPr lang="nb-NO" altLang="en-US" sz="2800"/>
              <a:t>Test di Komputer Client</a:t>
            </a:r>
            <a:br>
              <a:rPr lang="nb-NO" altLang="en-US" sz="2800"/>
            </a:br>
            <a:endParaRPr lang="en-US" altLang="en-US" sz="2800"/>
          </a:p>
        </p:txBody>
      </p:sp>
      <p:sp>
        <p:nvSpPr>
          <p:cNvPr id="45059" name="Rectangle 3">
            <a:extLst>
              <a:ext uri="{FF2B5EF4-FFF2-40B4-BE49-F238E27FC236}">
                <a16:creationId xmlns:a16="http://schemas.microsoft.com/office/drawing/2014/main" id="{FDF68D91-8DF4-D405-26F6-83A4C034B3D7}"/>
              </a:ext>
            </a:extLst>
          </p:cNvPr>
          <p:cNvSpPr>
            <a:spLocks noChangeArrowheads="1"/>
          </p:cNvSpPr>
          <p:nvPr/>
        </p:nvSpPr>
        <p:spPr bwMode="auto">
          <a:xfrm>
            <a:off x="1676400" y="762000"/>
            <a:ext cx="815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Pastikan IP Client satu jaringan dengan server </a:t>
            </a:r>
            <a:endParaRPr lang="en-US" altLang="en-US" sz="1800" b="1"/>
          </a:p>
        </p:txBody>
      </p:sp>
      <p:pic>
        <p:nvPicPr>
          <p:cNvPr id="45060" name="Picture 4">
            <a:extLst>
              <a:ext uri="{FF2B5EF4-FFF2-40B4-BE49-F238E27FC236}">
                <a16:creationId xmlns:a16="http://schemas.microsoft.com/office/drawing/2014/main" id="{66F5B5B1-0A86-0703-FC99-98F4B022A18F}"/>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133600" y="1219200"/>
            <a:ext cx="3689350" cy="4114800"/>
          </a:xfrm>
        </p:spPr>
      </p:pic>
      <p:sp>
        <p:nvSpPr>
          <p:cNvPr id="45061" name="Rectangle 5">
            <a:extLst>
              <a:ext uri="{FF2B5EF4-FFF2-40B4-BE49-F238E27FC236}">
                <a16:creationId xmlns:a16="http://schemas.microsoft.com/office/drawing/2014/main" id="{4E57E9FD-95BD-FA48-6BFE-D2AA298E9DFC}"/>
              </a:ext>
            </a:extLst>
          </p:cNvPr>
          <p:cNvSpPr>
            <a:spLocks noChangeArrowheads="1"/>
          </p:cNvSpPr>
          <p:nvPr/>
        </p:nvSpPr>
        <p:spPr bwMode="auto">
          <a:xfrm>
            <a:off x="1676400" y="5486400"/>
            <a:ext cx="769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Pada Preferred DNS Server masukkan IP Server (misal: 192.168.52.10)</a:t>
            </a:r>
          </a:p>
          <a:p>
            <a:pPr eaLnBrk="1" hangingPunct="1">
              <a:lnSpc>
                <a:spcPct val="80000"/>
              </a:lnSpc>
              <a:buClr>
                <a:schemeClr val="tx1"/>
              </a:buClr>
              <a:buFontTx/>
              <a:buChar char="•"/>
            </a:pPr>
            <a:endParaRPr lang="nb-NO" altLang="en-US" sz="500" b="1"/>
          </a:p>
          <a:p>
            <a:pPr eaLnBrk="1" hangingPunct="1">
              <a:lnSpc>
                <a:spcPct val="80000"/>
              </a:lnSpc>
              <a:buClr>
                <a:schemeClr val="tx1"/>
              </a:buClr>
              <a:buFontTx/>
              <a:buChar char="•"/>
            </a:pPr>
            <a:r>
              <a:rPr lang="nb-NO" altLang="en-US" sz="1800" b="1"/>
              <a:t>Klik Ok</a:t>
            </a:r>
            <a:endParaRPr lang="en-US" altLang="en-US"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FFBB6411-45E5-0AA5-CFB5-6D07E4D53126}"/>
              </a:ext>
            </a:extLst>
          </p:cNvPr>
          <p:cNvSpPr>
            <a:spLocks noChangeArrowheads="1"/>
          </p:cNvSpPr>
          <p:nvPr/>
        </p:nvSpPr>
        <p:spPr bwMode="auto">
          <a:xfrm>
            <a:off x="1676400" y="334963"/>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Ketikkan ftp://ftp.mycomphany.com pada windows explorer</a:t>
            </a:r>
            <a:endParaRPr lang="en-US" altLang="en-US" sz="1800" b="1"/>
          </a:p>
        </p:txBody>
      </p:sp>
      <p:sp>
        <p:nvSpPr>
          <p:cNvPr id="46085" name="Rectangle 5">
            <a:extLst>
              <a:ext uri="{FF2B5EF4-FFF2-40B4-BE49-F238E27FC236}">
                <a16:creationId xmlns:a16="http://schemas.microsoft.com/office/drawing/2014/main" id="{2A3ED81C-21F5-DB67-0904-8FE79457C7D1}"/>
              </a:ext>
            </a:extLst>
          </p:cNvPr>
          <p:cNvSpPr>
            <a:spLocks noChangeArrowheads="1"/>
          </p:cNvSpPr>
          <p:nvPr/>
        </p:nvSpPr>
        <p:spPr bwMode="auto">
          <a:xfrm>
            <a:off x="1676400" y="5211763"/>
            <a:ext cx="769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Setelah tampil seperti tampilan diatas manipulasi file dan folder pun dapat dilakukan</a:t>
            </a:r>
          </a:p>
          <a:p>
            <a:pPr eaLnBrk="1" hangingPunct="1">
              <a:lnSpc>
                <a:spcPct val="80000"/>
              </a:lnSpc>
              <a:buClr>
                <a:schemeClr val="tx1"/>
              </a:buClr>
              <a:buFontTx/>
              <a:buChar char="•"/>
            </a:pPr>
            <a:endParaRPr lang="nb-NO" altLang="en-US" sz="500" b="1"/>
          </a:p>
        </p:txBody>
      </p:sp>
      <p:pic>
        <p:nvPicPr>
          <p:cNvPr id="46086" name="Picture 6">
            <a:extLst>
              <a:ext uri="{FF2B5EF4-FFF2-40B4-BE49-F238E27FC236}">
                <a16:creationId xmlns:a16="http://schemas.microsoft.com/office/drawing/2014/main" id="{AA4B168F-CC3A-F5C2-E87C-278DD18BF307}"/>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209801" y="715963"/>
            <a:ext cx="4060825" cy="4343400"/>
          </a:xfrm>
        </p:spPr>
      </p:pic>
      <p:sp>
        <p:nvSpPr>
          <p:cNvPr id="46087" name="Oval 7">
            <a:extLst>
              <a:ext uri="{FF2B5EF4-FFF2-40B4-BE49-F238E27FC236}">
                <a16:creationId xmlns:a16="http://schemas.microsoft.com/office/drawing/2014/main" id="{6822669E-4CA5-1F82-B21B-D7B3A7026DCA}"/>
              </a:ext>
            </a:extLst>
          </p:cNvPr>
          <p:cNvSpPr>
            <a:spLocks noChangeArrowheads="1"/>
          </p:cNvSpPr>
          <p:nvPr/>
        </p:nvSpPr>
        <p:spPr bwMode="auto">
          <a:xfrm>
            <a:off x="3733800" y="4754563"/>
            <a:ext cx="990600" cy="381000"/>
          </a:xfrm>
          <a:prstGeom prst="ellipse">
            <a:avLst/>
          </a:prstGeom>
          <a:noFill/>
          <a:ln w="762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6088" name="Line 8">
            <a:extLst>
              <a:ext uri="{FF2B5EF4-FFF2-40B4-BE49-F238E27FC236}">
                <a16:creationId xmlns:a16="http://schemas.microsoft.com/office/drawing/2014/main" id="{17CA9732-00E7-6E36-6A55-059F33436084}"/>
              </a:ext>
            </a:extLst>
          </p:cNvPr>
          <p:cNvSpPr>
            <a:spLocks noChangeShapeType="1"/>
          </p:cNvSpPr>
          <p:nvPr/>
        </p:nvSpPr>
        <p:spPr bwMode="auto">
          <a:xfrm flipV="1">
            <a:off x="4724400" y="4297363"/>
            <a:ext cx="2667000" cy="6096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46089" name="Rectangle 9">
            <a:extLst>
              <a:ext uri="{FF2B5EF4-FFF2-40B4-BE49-F238E27FC236}">
                <a16:creationId xmlns:a16="http://schemas.microsoft.com/office/drawing/2014/main" id="{07BFD74D-8BCD-0724-06FF-2A42751D9287}"/>
              </a:ext>
            </a:extLst>
          </p:cNvPr>
          <p:cNvSpPr>
            <a:spLocks noChangeArrowheads="1"/>
          </p:cNvSpPr>
          <p:nvPr/>
        </p:nvSpPr>
        <p:spPr bwMode="auto">
          <a:xfrm>
            <a:off x="7391400" y="3992563"/>
            <a:ext cx="1524000" cy="5334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username</a:t>
            </a:r>
          </a:p>
        </p:txBody>
      </p:sp>
      <p:sp>
        <p:nvSpPr>
          <p:cNvPr id="46090" name="Oval 10">
            <a:extLst>
              <a:ext uri="{FF2B5EF4-FFF2-40B4-BE49-F238E27FC236}">
                <a16:creationId xmlns:a16="http://schemas.microsoft.com/office/drawing/2014/main" id="{89CCB040-8BD6-5B56-9BCE-C892995C83B8}"/>
              </a:ext>
            </a:extLst>
          </p:cNvPr>
          <p:cNvSpPr>
            <a:spLocks noChangeArrowheads="1"/>
          </p:cNvSpPr>
          <p:nvPr/>
        </p:nvSpPr>
        <p:spPr bwMode="auto">
          <a:xfrm>
            <a:off x="2590800" y="1401763"/>
            <a:ext cx="1676400" cy="381000"/>
          </a:xfrm>
          <a:prstGeom prst="ellipse">
            <a:avLst/>
          </a:prstGeom>
          <a:noFill/>
          <a:ln w="762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6091" name="Line 11">
            <a:extLst>
              <a:ext uri="{FF2B5EF4-FFF2-40B4-BE49-F238E27FC236}">
                <a16:creationId xmlns:a16="http://schemas.microsoft.com/office/drawing/2014/main" id="{9A8B86C1-8B78-7905-1441-8885E31F0067}"/>
              </a:ext>
            </a:extLst>
          </p:cNvPr>
          <p:cNvSpPr>
            <a:spLocks noChangeShapeType="1"/>
          </p:cNvSpPr>
          <p:nvPr/>
        </p:nvSpPr>
        <p:spPr bwMode="auto">
          <a:xfrm flipV="1">
            <a:off x="4267200" y="1477963"/>
            <a:ext cx="2743200" cy="762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46092" name="Rectangle 12">
            <a:extLst>
              <a:ext uri="{FF2B5EF4-FFF2-40B4-BE49-F238E27FC236}">
                <a16:creationId xmlns:a16="http://schemas.microsoft.com/office/drawing/2014/main" id="{609FB327-5C53-CFDF-2DC0-F0A6E3B6EB73}"/>
              </a:ext>
            </a:extLst>
          </p:cNvPr>
          <p:cNvSpPr>
            <a:spLocks noChangeArrowheads="1"/>
          </p:cNvSpPr>
          <p:nvPr/>
        </p:nvSpPr>
        <p:spPr bwMode="auto">
          <a:xfrm>
            <a:off x="7010400" y="1211263"/>
            <a:ext cx="2362200" cy="5334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Alamat ftp server</a:t>
            </a:r>
          </a:p>
        </p:txBody>
      </p:sp>
      <p:sp>
        <p:nvSpPr>
          <p:cNvPr id="46093" name="Rectangle 13">
            <a:extLst>
              <a:ext uri="{FF2B5EF4-FFF2-40B4-BE49-F238E27FC236}">
                <a16:creationId xmlns:a16="http://schemas.microsoft.com/office/drawing/2014/main" id="{8E500F67-33EA-B314-9FB1-89105BACD85D}"/>
              </a:ext>
            </a:extLst>
          </p:cNvPr>
          <p:cNvSpPr>
            <a:spLocks noChangeArrowheads="1"/>
          </p:cNvSpPr>
          <p:nvPr/>
        </p:nvSpPr>
        <p:spPr bwMode="auto">
          <a:xfrm>
            <a:off x="1752600" y="6202364"/>
            <a:ext cx="701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a:t>
            </a:r>
            <a:r>
              <a:rPr lang="en-US" altLang="en-US" sz="1200" i="1"/>
              <a:t>Alamat ftp.mycomphany.com sebelumnya didefinisikan terlebih dahulu di DNS server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DD25083-49E2-D729-9274-E38E3B2C309A}"/>
              </a:ext>
            </a:extLst>
          </p:cNvPr>
          <p:cNvSpPr>
            <a:spLocks noChangeArrowheads="1"/>
          </p:cNvSpPr>
          <p:nvPr/>
        </p:nvSpPr>
        <p:spPr bwMode="auto">
          <a:xfrm>
            <a:off x="2209800" y="381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r>
              <a:rPr lang="nb-NO" altLang="en-US" sz="2800"/>
              <a:t>Test Menggunakan Program FTP Client</a:t>
            </a:r>
            <a:br>
              <a:rPr lang="nb-NO" altLang="en-US" sz="2800"/>
            </a:br>
            <a:endParaRPr lang="en-US" altLang="en-US" sz="2800"/>
          </a:p>
        </p:txBody>
      </p:sp>
      <p:sp>
        <p:nvSpPr>
          <p:cNvPr id="47107" name="Rectangle 3">
            <a:extLst>
              <a:ext uri="{FF2B5EF4-FFF2-40B4-BE49-F238E27FC236}">
                <a16:creationId xmlns:a16="http://schemas.microsoft.com/office/drawing/2014/main" id="{A7189EEB-A829-F79F-2076-29B17A3B7D16}"/>
              </a:ext>
            </a:extLst>
          </p:cNvPr>
          <p:cNvSpPr>
            <a:spLocks noChangeArrowheads="1"/>
          </p:cNvSpPr>
          <p:nvPr/>
        </p:nvSpPr>
        <p:spPr bwMode="auto">
          <a:xfrm>
            <a:off x="1676400" y="6858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Installkan terlebih dahulu program ftp client </a:t>
            </a:r>
            <a:r>
              <a:rPr lang="en-US" altLang="en-US" sz="1800" b="1"/>
              <a:t>FileZilla di komputer client</a:t>
            </a:r>
          </a:p>
          <a:p>
            <a:pPr eaLnBrk="1" hangingPunct="1">
              <a:lnSpc>
                <a:spcPct val="80000"/>
              </a:lnSpc>
              <a:buClr>
                <a:schemeClr val="tx1"/>
              </a:buClr>
              <a:buFontTx/>
              <a:buChar char="•"/>
            </a:pPr>
            <a:r>
              <a:rPr lang="en-US" altLang="en-US" sz="1800" b="1"/>
              <a:t>Kemudian buka FileZilla</a:t>
            </a:r>
          </a:p>
        </p:txBody>
      </p:sp>
      <p:pic>
        <p:nvPicPr>
          <p:cNvPr id="47118" name="Picture 14">
            <a:extLst>
              <a:ext uri="{FF2B5EF4-FFF2-40B4-BE49-F238E27FC236}">
                <a16:creationId xmlns:a16="http://schemas.microsoft.com/office/drawing/2014/main" id="{09B46046-51B2-DB3F-2F96-7BF8D45E2DC9}"/>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209800" y="1600201"/>
            <a:ext cx="5638800" cy="4075113"/>
          </a:xfrm>
          <a:noFill/>
          <a:ln/>
        </p:spPr>
      </p:pic>
      <p:sp>
        <p:nvSpPr>
          <p:cNvPr id="47120" name="Rectangle 16">
            <a:extLst>
              <a:ext uri="{FF2B5EF4-FFF2-40B4-BE49-F238E27FC236}">
                <a16:creationId xmlns:a16="http://schemas.microsoft.com/office/drawing/2014/main" id="{EC9C13BE-E5CA-0223-BE9B-087B5B8C1D01}"/>
              </a:ext>
            </a:extLst>
          </p:cNvPr>
          <p:cNvSpPr>
            <a:spLocks noChangeArrowheads="1"/>
          </p:cNvSpPr>
          <p:nvPr/>
        </p:nvSpPr>
        <p:spPr bwMode="auto">
          <a:xfrm>
            <a:off x="1676400" y="5791200"/>
            <a:ext cx="822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Isi Host, Username, Password dan Port yang digunakan</a:t>
            </a:r>
          </a:p>
          <a:p>
            <a:pPr eaLnBrk="1" hangingPunct="1">
              <a:lnSpc>
                <a:spcPct val="80000"/>
              </a:lnSpc>
              <a:buClr>
                <a:schemeClr val="tx1"/>
              </a:buClr>
              <a:buFontTx/>
              <a:buChar char="•"/>
            </a:pPr>
            <a:r>
              <a:rPr lang="nb-NO" altLang="en-US" sz="1800" b="1"/>
              <a:t>Pilih Quickconnect</a:t>
            </a:r>
            <a:endParaRPr lang="nb-NO" altLang="en-US" sz="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6F46DE0F-0EBE-D480-8A8C-9AAE8D01893C}"/>
              </a:ext>
            </a:extLst>
          </p:cNvPr>
          <p:cNvSpPr>
            <a:spLocks noChangeArrowheads="1"/>
          </p:cNvSpPr>
          <p:nvPr/>
        </p:nvSpPr>
        <p:spPr bwMode="auto">
          <a:xfrm>
            <a:off x="1744664" y="762000"/>
            <a:ext cx="83899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FTP (singkatan dari File Transfer Protocol) adalah sebuah protokol Internet yang berjalan di dalam lapisan aplikasi yang merupakan standar untuk pentransferan berkas (file) komputer antar mesin-mesin dalam sebuah internetwork*.</a:t>
            </a:r>
          </a:p>
        </p:txBody>
      </p:sp>
      <p:sp>
        <p:nvSpPr>
          <p:cNvPr id="33797" name="Rectangle 5">
            <a:extLst>
              <a:ext uri="{FF2B5EF4-FFF2-40B4-BE49-F238E27FC236}">
                <a16:creationId xmlns:a16="http://schemas.microsoft.com/office/drawing/2014/main" id="{688C2EFF-284A-921C-17B1-87BF08A3A069}"/>
              </a:ext>
            </a:extLst>
          </p:cNvPr>
          <p:cNvSpPr>
            <a:spLocks noChangeArrowheads="1"/>
          </p:cNvSpPr>
          <p:nvPr/>
        </p:nvSpPr>
        <p:spPr bwMode="auto">
          <a:xfrm>
            <a:off x="1701800" y="2057401"/>
            <a:ext cx="850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FTP merupakan salah satu protokol Internet yang paling awal dikembangkan, dan masih digunakan hingga saat ini untuk melakukan pengunduhan (download) dan penggugahan (upload) berkas-berkas komputer antara klien FTP dan server FTP. Sebuah Klien FTP merupakan aplikasi yang dapat mengeluarkan perintah-perintah FTP ke sebuah server FTP, sementara server FTP adalah sebuah Windows Service atau daemon yang berjalan di atas sebuah komputer yang merespons perintah-perintah dari sebuah klien FTP. </a:t>
            </a:r>
          </a:p>
          <a:p>
            <a:r>
              <a:rPr lang="en-US" altLang="en-US"/>
              <a:t>Perintah-perintah FTP dapat digunakan untuk mengubah direktori, mengubah modus transfer antara biner dan ASCII, menggugah berkas komputer ke server FTP, serta mengunduh berkas dari server FTP.</a:t>
            </a:r>
          </a:p>
        </p:txBody>
      </p:sp>
      <p:sp>
        <p:nvSpPr>
          <p:cNvPr id="33798" name="Rectangle 6">
            <a:extLst>
              <a:ext uri="{FF2B5EF4-FFF2-40B4-BE49-F238E27FC236}">
                <a16:creationId xmlns:a16="http://schemas.microsoft.com/office/drawing/2014/main" id="{F53E6FFA-B135-6A80-013D-3770E08F955A}"/>
              </a:ext>
            </a:extLst>
          </p:cNvPr>
          <p:cNvSpPr>
            <a:spLocks noChangeArrowheads="1"/>
          </p:cNvSpPr>
          <p:nvPr/>
        </p:nvSpPr>
        <p:spPr bwMode="auto">
          <a:xfrm>
            <a:off x="1752600" y="152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tx2"/>
                </a:solidFill>
              </a:rPr>
              <a:t>File Transfer Protocol (FTP) ????</a:t>
            </a:r>
          </a:p>
        </p:txBody>
      </p:sp>
      <p:sp>
        <p:nvSpPr>
          <p:cNvPr id="33799" name="Rectangle 7">
            <a:extLst>
              <a:ext uri="{FF2B5EF4-FFF2-40B4-BE49-F238E27FC236}">
                <a16:creationId xmlns:a16="http://schemas.microsoft.com/office/drawing/2014/main" id="{125CDD95-A1F7-1CF7-4377-C719B38701BF}"/>
              </a:ext>
            </a:extLst>
          </p:cNvPr>
          <p:cNvSpPr>
            <a:spLocks noChangeArrowheads="1"/>
          </p:cNvSpPr>
          <p:nvPr/>
        </p:nvSpPr>
        <p:spPr bwMode="auto">
          <a:xfrm>
            <a:off x="1765300" y="5562601"/>
            <a:ext cx="8458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a:t>
            </a:r>
            <a:r>
              <a:rPr lang="en-US" altLang="en-US" sz="1200" i="1"/>
              <a:t>Internetwork adalah sebuah istilah yang merujuk kepada penghubungan dua buah segmen jaringan atau lebih dengan menggunakan sebuah router, sehingga terbuatlah satu buah jaringan yang lebih besar. Paket-paket yang datang dari salah satu jaringan yang tergabung dengan internetwork akan diteruskan ke jaringan tujuannya oleh router, dengan menggunakan proses routing. Teknik ini juga merupakan teknik yang sama yang digunakan untuk menghubungkan antar jaringan di dalam jaringan Internet.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a:extLst>
              <a:ext uri="{FF2B5EF4-FFF2-40B4-BE49-F238E27FC236}">
                <a16:creationId xmlns:a16="http://schemas.microsoft.com/office/drawing/2014/main" id="{A4ABEA48-3B0D-0CB1-79CA-9AAD6F21E2FF}"/>
              </a:ext>
            </a:extLst>
          </p:cNvPr>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247900" y="838200"/>
            <a:ext cx="6324600" cy="4929188"/>
          </a:xfrm>
          <a:noFill/>
          <a:ln/>
        </p:spPr>
      </p:pic>
      <p:sp>
        <p:nvSpPr>
          <p:cNvPr id="48134" name="Rectangle 6">
            <a:extLst>
              <a:ext uri="{FF2B5EF4-FFF2-40B4-BE49-F238E27FC236}">
                <a16:creationId xmlns:a16="http://schemas.microsoft.com/office/drawing/2014/main" id="{0028CA61-EF2A-514A-7930-F34D84FB4881}"/>
              </a:ext>
            </a:extLst>
          </p:cNvPr>
          <p:cNvSpPr>
            <a:spLocks noChangeArrowheads="1"/>
          </p:cNvSpPr>
          <p:nvPr/>
        </p:nvSpPr>
        <p:spPr bwMode="auto">
          <a:xfrm>
            <a:off x="16764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lnSpc>
                <a:spcPct val="80000"/>
              </a:lnSpc>
              <a:buClr>
                <a:schemeClr val="tx1"/>
              </a:buClr>
              <a:buFontTx/>
              <a:buChar char="•"/>
            </a:pPr>
            <a:r>
              <a:rPr lang="nb-NO" altLang="en-US" sz="1800" b="1"/>
              <a:t>Selanjutnya dapat dilakukan manipulasi folder atau file yang diinginkan</a:t>
            </a:r>
            <a:endParaRPr lang="en-US" altLang="en-US" sz="1800" b="1"/>
          </a:p>
          <a:p>
            <a:pPr eaLnBrk="1" hangingPunct="1">
              <a:lnSpc>
                <a:spcPct val="80000"/>
              </a:lnSpc>
              <a:buClr>
                <a:schemeClr val="tx1"/>
              </a:buClr>
              <a:buFontTx/>
              <a:buNone/>
            </a:pPr>
            <a:endParaRPr lang="en-US" altLang="en-US" sz="1800" b="1"/>
          </a:p>
        </p:txBody>
      </p:sp>
      <p:sp>
        <p:nvSpPr>
          <p:cNvPr id="48135" name="Rectangle 7">
            <a:extLst>
              <a:ext uri="{FF2B5EF4-FFF2-40B4-BE49-F238E27FC236}">
                <a16:creationId xmlns:a16="http://schemas.microsoft.com/office/drawing/2014/main" id="{F26CBD88-6DED-7A90-4BC8-59AAAF9CE61C}"/>
              </a:ext>
            </a:extLst>
          </p:cNvPr>
          <p:cNvSpPr>
            <a:spLocks noChangeArrowheads="1"/>
          </p:cNvSpPr>
          <p:nvPr/>
        </p:nvSpPr>
        <p:spPr bwMode="auto">
          <a:xfrm>
            <a:off x="2247900" y="2590800"/>
            <a:ext cx="1600200" cy="26670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8136" name="Rectangle 8">
            <a:extLst>
              <a:ext uri="{FF2B5EF4-FFF2-40B4-BE49-F238E27FC236}">
                <a16:creationId xmlns:a16="http://schemas.microsoft.com/office/drawing/2014/main" id="{92FD2C9C-7980-540A-9938-8DFAE87170C1}"/>
              </a:ext>
            </a:extLst>
          </p:cNvPr>
          <p:cNvSpPr>
            <a:spLocks noChangeArrowheads="1"/>
          </p:cNvSpPr>
          <p:nvPr/>
        </p:nvSpPr>
        <p:spPr bwMode="auto">
          <a:xfrm>
            <a:off x="3924300" y="2590800"/>
            <a:ext cx="4648200" cy="2667000"/>
          </a:xfrm>
          <a:prstGeom prst="rect">
            <a:avLst/>
          </a:prstGeom>
          <a:noFill/>
          <a:ln w="38100">
            <a:solidFill>
              <a:srgbClr val="00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3300"/>
              </a:solidFill>
            </a:endParaRPr>
          </a:p>
        </p:txBody>
      </p:sp>
      <p:sp>
        <p:nvSpPr>
          <p:cNvPr id="48137" name="Line 9">
            <a:extLst>
              <a:ext uri="{FF2B5EF4-FFF2-40B4-BE49-F238E27FC236}">
                <a16:creationId xmlns:a16="http://schemas.microsoft.com/office/drawing/2014/main" id="{78DA4DE8-6DB1-EDB0-E313-91D0F42C42EC}"/>
              </a:ext>
            </a:extLst>
          </p:cNvPr>
          <p:cNvSpPr>
            <a:spLocks noChangeShapeType="1"/>
          </p:cNvSpPr>
          <p:nvPr/>
        </p:nvSpPr>
        <p:spPr bwMode="auto">
          <a:xfrm>
            <a:off x="2476500" y="5257800"/>
            <a:ext cx="1295400" cy="91440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48138" name="Rectangle 10">
            <a:extLst>
              <a:ext uri="{FF2B5EF4-FFF2-40B4-BE49-F238E27FC236}">
                <a16:creationId xmlns:a16="http://schemas.microsoft.com/office/drawing/2014/main" id="{D5CC9433-BF45-C24D-5D70-AB1E20071486}"/>
              </a:ext>
            </a:extLst>
          </p:cNvPr>
          <p:cNvSpPr>
            <a:spLocks noChangeArrowheads="1"/>
          </p:cNvSpPr>
          <p:nvPr/>
        </p:nvSpPr>
        <p:spPr bwMode="auto">
          <a:xfrm>
            <a:off x="3810000" y="5969000"/>
            <a:ext cx="3162300" cy="533400"/>
          </a:xfrm>
          <a:prstGeom prst="rect">
            <a:avLst/>
          </a:prstGeom>
          <a:noFill/>
          <a:ln w="38100" cmpd="dbl">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File/folder komputer lokal (client)</a:t>
            </a:r>
          </a:p>
        </p:txBody>
      </p:sp>
      <p:sp>
        <p:nvSpPr>
          <p:cNvPr id="48139" name="Line 11">
            <a:extLst>
              <a:ext uri="{FF2B5EF4-FFF2-40B4-BE49-F238E27FC236}">
                <a16:creationId xmlns:a16="http://schemas.microsoft.com/office/drawing/2014/main" id="{3A13E18A-7F2D-E0EC-5ED7-5A076DA164B7}"/>
              </a:ext>
            </a:extLst>
          </p:cNvPr>
          <p:cNvSpPr>
            <a:spLocks noChangeShapeType="1"/>
          </p:cNvSpPr>
          <p:nvPr/>
        </p:nvSpPr>
        <p:spPr bwMode="auto">
          <a:xfrm>
            <a:off x="6438900" y="5257800"/>
            <a:ext cx="1295400" cy="914400"/>
          </a:xfrm>
          <a:prstGeom prst="line">
            <a:avLst/>
          </a:prstGeom>
          <a:noFill/>
          <a:ln w="571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48140" name="Rectangle 12">
            <a:extLst>
              <a:ext uri="{FF2B5EF4-FFF2-40B4-BE49-F238E27FC236}">
                <a16:creationId xmlns:a16="http://schemas.microsoft.com/office/drawing/2014/main" id="{0579C4B7-1231-FF57-554D-2395833BF24D}"/>
              </a:ext>
            </a:extLst>
          </p:cNvPr>
          <p:cNvSpPr>
            <a:spLocks noChangeArrowheads="1"/>
          </p:cNvSpPr>
          <p:nvPr/>
        </p:nvSpPr>
        <p:spPr bwMode="auto">
          <a:xfrm>
            <a:off x="7772400" y="5969000"/>
            <a:ext cx="2514600" cy="533400"/>
          </a:xfrm>
          <a:prstGeom prst="rect">
            <a:avLst/>
          </a:prstGeom>
          <a:noFill/>
          <a:ln w="38100" cmpd="dbl">
            <a:solidFill>
              <a:srgbClr val="00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File/folder komputer server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A853B42-59B9-7ED9-30D7-4DCEC933664A}"/>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What is a Firewall?</a:t>
            </a:r>
          </a:p>
        </p:txBody>
      </p:sp>
      <p:sp>
        <p:nvSpPr>
          <p:cNvPr id="17411" name="Content Placeholder 2">
            <a:extLst>
              <a:ext uri="{FF2B5EF4-FFF2-40B4-BE49-F238E27FC236}">
                <a16:creationId xmlns:a16="http://schemas.microsoft.com/office/drawing/2014/main" id="{580CC3A3-4AC0-170C-9A55-873591286471}"/>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17412" name="Content Placeholder 2">
            <a:extLst>
              <a:ext uri="{FF2B5EF4-FFF2-40B4-BE49-F238E27FC236}">
                <a16:creationId xmlns:a16="http://schemas.microsoft.com/office/drawing/2014/main" id="{99369BD1-2C1E-46D3-D6D4-478AF92CF151}"/>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Either software or hardware based</a:t>
            </a:r>
          </a:p>
          <a:p>
            <a:pPr>
              <a:spcBef>
                <a:spcPct val="20000"/>
              </a:spcBef>
              <a:buFont typeface="Arial" panose="020B0604020202020204" pitchFamily="34" charset="0"/>
              <a:buChar char="•"/>
            </a:pPr>
            <a:r>
              <a:rPr lang="en-US" altLang="en-US" sz="2400">
                <a:solidFill>
                  <a:schemeClr val="tx2"/>
                </a:solidFill>
              </a:rPr>
              <a:t>Keeps networks secure </a:t>
            </a:r>
          </a:p>
          <a:p>
            <a:pPr>
              <a:spcBef>
                <a:spcPct val="20000"/>
              </a:spcBef>
              <a:buFont typeface="Arial" panose="020B0604020202020204" pitchFamily="34" charset="0"/>
              <a:buChar char="•"/>
            </a:pPr>
            <a:r>
              <a:rPr lang="en-US" altLang="en-US" sz="2400">
                <a:solidFill>
                  <a:schemeClr val="tx2"/>
                </a:solidFill>
              </a:rPr>
              <a:t>Works based on predetermined rules</a:t>
            </a:r>
          </a:p>
          <a:p>
            <a:pPr lvl="1">
              <a:spcBef>
                <a:spcPct val="20000"/>
              </a:spcBef>
              <a:buFont typeface="Arial" panose="020B0604020202020204" pitchFamily="34" charset="0"/>
              <a:buChar char="•"/>
            </a:pPr>
            <a:r>
              <a:rPr lang="en-US" altLang="en-US" sz="2400">
                <a:solidFill>
                  <a:schemeClr val="tx2"/>
                </a:solidFill>
              </a:rPr>
              <a:t>Port security </a:t>
            </a:r>
          </a:p>
          <a:p>
            <a:pPr lvl="1">
              <a:spcBef>
                <a:spcPct val="20000"/>
              </a:spcBef>
              <a:buFont typeface="Arial" panose="020B0604020202020204" pitchFamily="34" charset="0"/>
              <a:buChar char="•"/>
            </a:pPr>
            <a:r>
              <a:rPr lang="en-US" altLang="en-US" sz="2400">
                <a:solidFill>
                  <a:schemeClr val="tx2"/>
                </a:solidFill>
              </a:rPr>
              <a:t>Stateful packet inspection</a:t>
            </a:r>
          </a:p>
          <a:p>
            <a:pPr lvl="2">
              <a:spcBef>
                <a:spcPct val="20000"/>
              </a:spcBef>
              <a:buFont typeface="Arial" panose="020B0604020202020204" pitchFamily="34" charset="0"/>
              <a:buChar char="•"/>
            </a:pPr>
            <a:r>
              <a:rPr lang="en-US" altLang="en-US" sz="2400">
                <a:solidFill>
                  <a:schemeClr val="tx2"/>
                </a:solidFill>
              </a:rPr>
              <a:t>Records all connections and determines connection state</a:t>
            </a:r>
          </a:p>
          <a:p>
            <a:pPr lvl="2">
              <a:spcBef>
                <a:spcPct val="20000"/>
              </a:spcBef>
              <a:buFont typeface="Arial" panose="020B0604020202020204" pitchFamily="34" charset="0"/>
              <a:buChar char="•"/>
            </a:pPr>
            <a:r>
              <a:rPr lang="en-US" altLang="en-US" sz="2400">
                <a:solidFill>
                  <a:schemeClr val="tx2"/>
                </a:solidFill>
              </a:rPr>
              <a:t>Connections must be initiated by source/client and not receivers. </a:t>
            </a:r>
          </a:p>
          <a:p>
            <a:pPr lvl="1">
              <a:spcBef>
                <a:spcPct val="20000"/>
              </a:spcBef>
              <a:buFont typeface="Arial" panose="020B0604020202020204" pitchFamily="34" charset="0"/>
              <a:buChar char="•"/>
            </a:pPr>
            <a:endParaRPr lang="en-US" altLang="en-US" sz="2400">
              <a:solidFill>
                <a:schemeClr val="tx2"/>
              </a:solidFill>
            </a:endParaRPr>
          </a:p>
          <a:p>
            <a:pPr lvl="2">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63448B2-22FE-F71D-E5AE-371645F15942}"/>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What is a Firewall?</a:t>
            </a:r>
          </a:p>
        </p:txBody>
      </p:sp>
      <p:sp>
        <p:nvSpPr>
          <p:cNvPr id="18435" name="Content Placeholder 2">
            <a:extLst>
              <a:ext uri="{FF2B5EF4-FFF2-40B4-BE49-F238E27FC236}">
                <a16:creationId xmlns:a16="http://schemas.microsoft.com/office/drawing/2014/main" id="{E8FED52C-D9E7-83BC-1AAC-D628A81B8B0F}"/>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18436" name="Content Placeholder 2">
            <a:extLst>
              <a:ext uri="{FF2B5EF4-FFF2-40B4-BE49-F238E27FC236}">
                <a16:creationId xmlns:a16="http://schemas.microsoft.com/office/drawing/2014/main" id="{7081E895-6150-AE60-0E56-F8DF45B5CE47}"/>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pPr>
            <a:endParaRPr lang="en-US" altLang="en-US" sz="2400">
              <a:solidFill>
                <a:schemeClr val="tx2"/>
              </a:solidFill>
            </a:endParaRPr>
          </a:p>
          <a:p>
            <a:pPr lvl="1">
              <a:spcBef>
                <a:spcPct val="20000"/>
              </a:spcBef>
            </a:pPr>
            <a:endParaRPr lang="en-US" altLang="en-US" sz="2400">
              <a:solidFill>
                <a:schemeClr val="tx2"/>
              </a:solidFill>
            </a:endParaRPr>
          </a:p>
        </p:txBody>
      </p:sp>
      <p:pic>
        <p:nvPicPr>
          <p:cNvPr id="18437" name="Picture 2" descr="File:Firewall.png">
            <a:extLst>
              <a:ext uri="{FF2B5EF4-FFF2-40B4-BE49-F238E27FC236}">
                <a16:creationId xmlns:a16="http://schemas.microsoft.com/office/drawing/2014/main" id="{AB57AAB5-7787-E2F2-AC98-8A5FF7A95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38" y="2441575"/>
            <a:ext cx="49911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D9B061B-2495-A62B-7C94-201A14937CFB}"/>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19459" name="Content Placeholder 2">
            <a:extLst>
              <a:ext uri="{FF2B5EF4-FFF2-40B4-BE49-F238E27FC236}">
                <a16:creationId xmlns:a16="http://schemas.microsoft.com/office/drawing/2014/main" id="{215BD955-8084-07DC-6B0C-2D258072FE77}"/>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19460" name="Content Placeholder 2">
            <a:extLst>
              <a:ext uri="{FF2B5EF4-FFF2-40B4-BE49-F238E27FC236}">
                <a16:creationId xmlns:a16="http://schemas.microsoft.com/office/drawing/2014/main" id="{4B5BCCFE-CEBE-21A2-6268-A0701E1EC2C5}"/>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root@yourdomain:~# wget http://www.configserver.com/free/csf.tgz</a:t>
            </a:r>
          </a:p>
          <a:p>
            <a:pPr>
              <a:spcBef>
                <a:spcPct val="20000"/>
              </a:spcBef>
              <a:buFont typeface="Arial" panose="020B0604020202020204" pitchFamily="34" charset="0"/>
              <a:buChar char="•"/>
            </a:pPr>
            <a:r>
              <a:rPr lang="en-US" altLang="en-US" sz="2400">
                <a:solidFill>
                  <a:schemeClr val="tx2"/>
                </a:solidFill>
              </a:rPr>
              <a:t>root@yourdomain:~# tar -xzf csf.tgz</a:t>
            </a:r>
          </a:p>
          <a:p>
            <a:pPr lvl="1">
              <a:spcBef>
                <a:spcPct val="20000"/>
              </a:spcBef>
              <a:buFont typeface="Arial" panose="020B0604020202020204" pitchFamily="34" charset="0"/>
              <a:buChar char="•"/>
            </a:pPr>
            <a:r>
              <a:rPr lang="en-US" altLang="en-US" sz="2400">
                <a:solidFill>
                  <a:schemeClr val="tx2"/>
                </a:solidFill>
              </a:rPr>
              <a:t>Tar –xzf is the command to uncompress an archived file</a:t>
            </a:r>
          </a:p>
          <a:p>
            <a:pPr lvl="1">
              <a:spcBef>
                <a:spcPct val="20000"/>
              </a:spcBef>
              <a:buFont typeface="Arial" panose="020B0604020202020204" pitchFamily="34" charset="0"/>
              <a:buChar char="•"/>
            </a:pPr>
            <a:r>
              <a:rPr lang="en-US" altLang="en-US" sz="2400">
                <a:solidFill>
                  <a:schemeClr val="tx2"/>
                </a:solidFill>
              </a:rPr>
              <a:t>x = extract z = filter the archive through gzip f=archive file name</a:t>
            </a:r>
          </a:p>
          <a:p>
            <a:pPr>
              <a:spcBef>
                <a:spcPct val="20000"/>
              </a:spcBef>
              <a:buFont typeface="Arial" panose="020B0604020202020204" pitchFamily="34" charset="0"/>
              <a:buChar char="•"/>
            </a:pPr>
            <a:r>
              <a:rPr lang="en-US" altLang="en-US" sz="2400">
                <a:solidFill>
                  <a:schemeClr val="tx2"/>
                </a:solidFill>
              </a:rPr>
              <a:t>root@yourdomain:~# cd csf</a:t>
            </a:r>
          </a:p>
          <a:p>
            <a:pPr>
              <a:spcBef>
                <a:spcPct val="20000"/>
              </a:spcBef>
              <a:buFont typeface="Arial" panose="020B0604020202020204" pitchFamily="34" charset="0"/>
              <a:buChar char="•"/>
            </a:pPr>
            <a:r>
              <a:rPr lang="en-US" altLang="en-US" sz="2400">
                <a:solidFill>
                  <a:schemeClr val="tx2"/>
                </a:solidFill>
              </a:rPr>
              <a:t>root@yourdomain:~/csf# sh install.sh</a:t>
            </a:r>
          </a:p>
          <a:p>
            <a:pPr lvl="1">
              <a:spcBef>
                <a:spcPct val="20000"/>
              </a:spcBef>
              <a:buFont typeface="Arial" panose="020B0604020202020204" pitchFamily="34" charset="0"/>
              <a:buChar char="•"/>
            </a:pPr>
            <a:r>
              <a:rPr lang="en-US" altLang="en-US" sz="2400">
                <a:solidFill>
                  <a:schemeClr val="tx2"/>
                </a:solidFill>
              </a:rPr>
              <a:t>Sh install.sh is a script that configures csf firewall for the OS the VPS is running.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DB66DE4-CC94-1481-F6CC-C757BF8A32BC}"/>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20483" name="Content Placeholder 2">
            <a:extLst>
              <a:ext uri="{FF2B5EF4-FFF2-40B4-BE49-F238E27FC236}">
                <a16:creationId xmlns:a16="http://schemas.microsoft.com/office/drawing/2014/main" id="{5A7AD22F-EAC7-3A9C-455C-401801FF3062}"/>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0484" name="Content Placeholder 2">
            <a:extLst>
              <a:ext uri="{FF2B5EF4-FFF2-40B4-BE49-F238E27FC236}">
                <a16:creationId xmlns:a16="http://schemas.microsoft.com/office/drawing/2014/main" id="{8E80AF26-FA11-7B80-D920-C76341F6DA9F}"/>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OOPS! can’t find perl module. Google the error!</a:t>
            </a:r>
          </a:p>
          <a:p>
            <a:pPr>
              <a:spcBef>
                <a:spcPct val="20000"/>
              </a:spcBef>
              <a:buFont typeface="Arial" panose="020B0604020202020204" pitchFamily="34" charset="0"/>
              <a:buChar char="•"/>
            </a:pPr>
            <a:r>
              <a:rPr lang="en-US" altLang="en-US" sz="2400">
                <a:solidFill>
                  <a:schemeClr val="tx2"/>
                </a:solidFill>
              </a:rPr>
              <a:t>Google “can't locate lwp/useragent.pm in @inc (@inc contains” </a:t>
            </a:r>
          </a:p>
          <a:p>
            <a:pPr>
              <a:spcBef>
                <a:spcPct val="20000"/>
              </a:spcBef>
              <a:buFont typeface="Arial" panose="020B0604020202020204" pitchFamily="34" charset="0"/>
              <a:buChar char="•"/>
            </a:pPr>
            <a:r>
              <a:rPr lang="en-US" altLang="en-US" sz="2400">
                <a:solidFill>
                  <a:schemeClr val="tx2"/>
                </a:solidFill>
              </a:rPr>
              <a:t>It appears other people have had the same issue!</a:t>
            </a:r>
          </a:p>
          <a:p>
            <a:pPr>
              <a:spcBef>
                <a:spcPct val="20000"/>
              </a:spcBef>
              <a:buFont typeface="Arial" panose="020B0604020202020204" pitchFamily="34" charset="0"/>
              <a:buChar char="•"/>
            </a:pPr>
            <a:r>
              <a:rPr lang="en-US" altLang="en-US" sz="2400">
                <a:solidFill>
                  <a:schemeClr val="tx2"/>
                </a:solidFill>
              </a:rPr>
              <a:t>Advantage of Linux is since its open source someone is bound to have the same problem. Google has the answers.</a:t>
            </a:r>
          </a:p>
          <a:p>
            <a:pPr>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6CED6F2-AB92-9B03-6DF6-F32E78ED1253}"/>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21507" name="Content Placeholder 2">
            <a:extLst>
              <a:ext uri="{FF2B5EF4-FFF2-40B4-BE49-F238E27FC236}">
                <a16:creationId xmlns:a16="http://schemas.microsoft.com/office/drawing/2014/main" id="{2ABD3AD8-4133-4668-85B7-0C8C4D521421}"/>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1508" name="Content Placeholder 2">
            <a:extLst>
              <a:ext uri="{FF2B5EF4-FFF2-40B4-BE49-F238E27FC236}">
                <a16:creationId xmlns:a16="http://schemas.microsoft.com/office/drawing/2014/main" id="{B0EE6059-FA33-A189-A69B-FD3C155B2BEF}"/>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root@yourdomain:~/csf# </a:t>
            </a:r>
            <a:r>
              <a:rPr lang="en-US" altLang="en-US" sz="2400" i="1">
                <a:solidFill>
                  <a:schemeClr val="tx2"/>
                </a:solidFill>
              </a:rPr>
              <a:t>apt-get install libwww-perl</a:t>
            </a:r>
          </a:p>
          <a:p>
            <a:pPr>
              <a:spcBef>
                <a:spcPct val="20000"/>
              </a:spcBef>
              <a:buFont typeface="Arial" panose="020B0604020202020204" pitchFamily="34" charset="0"/>
              <a:buChar char="•"/>
            </a:pPr>
            <a:r>
              <a:rPr lang="en-US" altLang="en-US" sz="2400">
                <a:solidFill>
                  <a:schemeClr val="tx2"/>
                </a:solidFill>
              </a:rPr>
              <a:t>root@yourdomain:~/csf# sh install.sh</a:t>
            </a:r>
          </a:p>
          <a:p>
            <a:pPr lvl="1">
              <a:spcBef>
                <a:spcPct val="20000"/>
              </a:spcBef>
              <a:buFont typeface="Arial" panose="020B0604020202020204" pitchFamily="34" charset="0"/>
              <a:buChar char="•"/>
            </a:pPr>
            <a:r>
              <a:rPr lang="en-US" altLang="en-US" sz="2400">
                <a:solidFill>
                  <a:schemeClr val="tx2"/>
                </a:solidFill>
              </a:rPr>
              <a:t>Next, test whether you have the required iptables modules:</a:t>
            </a:r>
          </a:p>
          <a:p>
            <a:pPr lvl="1">
              <a:spcBef>
                <a:spcPct val="20000"/>
              </a:spcBef>
              <a:buFont typeface="Arial" panose="020B0604020202020204" pitchFamily="34" charset="0"/>
              <a:buChar char="•"/>
            </a:pPr>
            <a:r>
              <a:rPr lang="en-US" altLang="en-US" sz="2400">
                <a:solidFill>
                  <a:schemeClr val="tx2"/>
                </a:solidFill>
              </a:rPr>
              <a:t>root@yourdomain:~/csf# perl /etc/csf/csftest.pl</a:t>
            </a:r>
          </a:p>
          <a:p>
            <a:pPr lvl="2">
              <a:spcBef>
                <a:spcPct val="20000"/>
              </a:spcBef>
              <a:buFont typeface="Arial" panose="020B0604020202020204" pitchFamily="34" charset="0"/>
              <a:buChar char="•"/>
            </a:pPr>
            <a:r>
              <a:rPr lang="en-US" altLang="en-US" sz="2400">
                <a:solidFill>
                  <a:schemeClr val="tx2"/>
                </a:solidFill>
              </a:rPr>
              <a:t>RESULT: csf should function on this server</a:t>
            </a:r>
          </a:p>
          <a:p>
            <a:pPr>
              <a:spcBef>
                <a:spcPct val="20000"/>
              </a:spcBef>
              <a:buFont typeface="Arial" panose="020B0604020202020204" pitchFamily="34" charset="0"/>
              <a:buChar char="•"/>
            </a:pPr>
            <a:r>
              <a:rPr lang="en-US" altLang="en-US" sz="2400">
                <a:solidFill>
                  <a:schemeClr val="tx2"/>
                </a:solidFill>
              </a:rPr>
              <a:t>root@yourdomain:~/csf# cd ..</a:t>
            </a:r>
          </a:p>
          <a:p>
            <a:pPr>
              <a:spcBef>
                <a:spcPct val="20000"/>
              </a:spcBef>
              <a:buFont typeface="Arial" panose="020B0604020202020204" pitchFamily="34" charset="0"/>
              <a:buChar char="•"/>
            </a:pPr>
            <a:r>
              <a:rPr lang="en-US" altLang="en-US" sz="2400">
                <a:solidFill>
                  <a:schemeClr val="tx2"/>
                </a:solidFill>
              </a:rPr>
              <a:t>root@yourdomain:~# cd ..</a:t>
            </a:r>
          </a:p>
          <a:p>
            <a:pPr>
              <a:spcBef>
                <a:spcPct val="20000"/>
              </a:spcBef>
              <a:buFont typeface="Arial" panose="020B0604020202020204" pitchFamily="34" charset="0"/>
              <a:buChar char="•"/>
            </a:pPr>
            <a:r>
              <a:rPr lang="en-US" altLang="en-US" sz="2400">
                <a:solidFill>
                  <a:schemeClr val="tx2"/>
                </a:solidFill>
              </a:rPr>
              <a:t>root@yourdomain:/# cd etc</a:t>
            </a:r>
          </a:p>
          <a:p>
            <a:pPr>
              <a:spcBef>
                <a:spcPct val="20000"/>
              </a:spcBef>
              <a:buFont typeface="Arial" panose="020B0604020202020204" pitchFamily="34" charset="0"/>
              <a:buChar char="•"/>
            </a:pPr>
            <a:r>
              <a:rPr lang="en-US" altLang="en-US" sz="2400">
                <a:solidFill>
                  <a:schemeClr val="tx2"/>
                </a:solidFill>
              </a:rPr>
              <a:t>root@yourdomain:/etc/csf# vi csf.conf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EAEF3E-2303-B655-BB6B-5D5C585C8132}"/>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22531" name="Content Placeholder 2">
            <a:extLst>
              <a:ext uri="{FF2B5EF4-FFF2-40B4-BE49-F238E27FC236}">
                <a16:creationId xmlns:a16="http://schemas.microsoft.com/office/drawing/2014/main" id="{702D444C-24FC-FAA0-E002-A30A5B54F4F1}"/>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2532" name="Content Placeholder 2">
            <a:extLst>
              <a:ext uri="{FF2B5EF4-FFF2-40B4-BE49-F238E27FC236}">
                <a16:creationId xmlns:a16="http://schemas.microsoft.com/office/drawing/2014/main" id="{81617643-FBB8-3EA1-A726-1B8A870DFF87}"/>
              </a:ext>
            </a:extLst>
          </p:cNvPr>
          <p:cNvSpPr>
            <a:spLocks/>
          </p:cNvSpPr>
          <p:nvPr/>
        </p:nvSpPr>
        <p:spPr bwMode="auto">
          <a:xfrm>
            <a:off x="2133600" y="1752600"/>
            <a:ext cx="82296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171700" indent="-342900" eaLnBrk="0" hangingPunct="0">
              <a:defRPr>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Csf.conf</a:t>
            </a:r>
          </a:p>
          <a:p>
            <a:pPr lvl="1">
              <a:spcBef>
                <a:spcPct val="20000"/>
              </a:spcBef>
              <a:buFont typeface="Arial" panose="020B0604020202020204" pitchFamily="34" charset="0"/>
              <a:buChar char="•"/>
            </a:pPr>
            <a:r>
              <a:rPr lang="en-US" altLang="en-US" sz="2400">
                <a:solidFill>
                  <a:schemeClr val="tx2"/>
                </a:solidFill>
              </a:rPr>
              <a:t>Edit conf file by reading instructions.</a:t>
            </a:r>
          </a:p>
          <a:p>
            <a:pPr lvl="2">
              <a:spcBef>
                <a:spcPct val="20000"/>
              </a:spcBef>
              <a:buFont typeface="Arial" panose="020B0604020202020204" pitchFamily="34" charset="0"/>
              <a:buChar char="•"/>
            </a:pPr>
            <a:r>
              <a:rPr lang="en-US" altLang="en-US" sz="2400">
                <a:solidFill>
                  <a:schemeClr val="tx2"/>
                </a:solidFill>
              </a:rPr>
              <a:t>Change from testing mode to live mode.</a:t>
            </a:r>
          </a:p>
          <a:p>
            <a:pPr lvl="2">
              <a:spcBef>
                <a:spcPct val="20000"/>
              </a:spcBef>
              <a:buFont typeface="Arial" panose="020B0604020202020204" pitchFamily="34" charset="0"/>
              <a:buChar char="•"/>
            </a:pPr>
            <a:r>
              <a:rPr lang="en-US" altLang="en-US" sz="2400">
                <a:solidFill>
                  <a:schemeClr val="tx2"/>
                </a:solidFill>
              </a:rPr>
              <a:t>Add 3128 proxy port to TCP IN/OUT.</a:t>
            </a:r>
          </a:p>
          <a:p>
            <a:pPr lvl="2">
              <a:spcBef>
                <a:spcPct val="20000"/>
              </a:spcBef>
              <a:buFont typeface="Arial" panose="020B0604020202020204" pitchFamily="34" charset="0"/>
              <a:buChar char="•"/>
            </a:pPr>
            <a:r>
              <a:rPr lang="en-US" altLang="en-US" sz="2400">
                <a:solidFill>
                  <a:schemeClr val="tx2"/>
                </a:solidFill>
              </a:rPr>
              <a:t>Save changes</a:t>
            </a:r>
          </a:p>
          <a:p>
            <a:pPr lvl="2">
              <a:spcBef>
                <a:spcPct val="20000"/>
              </a:spcBef>
              <a:buFont typeface="Arial" panose="020B0604020202020204" pitchFamily="34" charset="0"/>
              <a:buChar char="•"/>
            </a:pPr>
            <a:r>
              <a:rPr lang="en-US" altLang="en-US" sz="2400">
                <a:solidFill>
                  <a:schemeClr val="tx2"/>
                </a:solidFill>
              </a:rPr>
              <a:t>Restart csf</a:t>
            </a:r>
          </a:p>
          <a:p>
            <a:pPr lvl="3">
              <a:spcBef>
                <a:spcPct val="20000"/>
              </a:spcBef>
              <a:buFont typeface="Arial" panose="020B0604020202020204" pitchFamily="34" charset="0"/>
              <a:buChar char="•"/>
            </a:pPr>
            <a:r>
              <a:rPr lang="en-US" altLang="en-US" sz="2400">
                <a:solidFill>
                  <a:schemeClr val="tx2"/>
                </a:solidFill>
              </a:rPr>
              <a:t>root@yourdomain:/etc/csf# csf –r</a:t>
            </a:r>
          </a:p>
          <a:p>
            <a:pPr lvl="3">
              <a:spcBef>
                <a:spcPct val="20000"/>
              </a:spcBef>
              <a:buFont typeface="Arial" panose="020B0604020202020204" pitchFamily="34" charset="0"/>
              <a:buChar char="•"/>
            </a:pPr>
            <a:r>
              <a:rPr lang="en-US" altLang="en-US" sz="2400">
                <a:solidFill>
                  <a:schemeClr val="tx2"/>
                </a:solidFill>
              </a:rPr>
              <a:t>root@yourdomain:/etc/csf# lfd –r</a:t>
            </a:r>
          </a:p>
          <a:p>
            <a:pPr lvl="4">
              <a:spcBef>
                <a:spcPct val="20000"/>
              </a:spcBef>
              <a:buFont typeface="Arial" panose="020B0604020202020204" pitchFamily="34" charset="0"/>
              <a:buChar char="•"/>
            </a:pPr>
            <a:r>
              <a:rPr lang="en-US" altLang="en-US" sz="2400">
                <a:solidFill>
                  <a:schemeClr val="tx2"/>
                </a:solidFill>
              </a:rPr>
              <a:t>Lfd (login Failure Daemon) logging software that logs failed loggings and brute force attacks.</a:t>
            </a:r>
          </a:p>
          <a:p>
            <a:pPr lvl="2">
              <a:spcBef>
                <a:spcPct val="20000"/>
              </a:spcBef>
              <a:buFont typeface="Arial" panose="020B0604020202020204" pitchFamily="34" charset="0"/>
              <a:buChar char="•"/>
            </a:pPr>
            <a:endParaRPr lang="en-US" altLang="en-US" sz="2400">
              <a:solidFill>
                <a:schemeClr val="tx2"/>
              </a:solidFill>
            </a:endParaRPr>
          </a:p>
          <a:p>
            <a:pPr lvl="3">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5F15F13-249B-64EE-A5C2-B2DD32CD4FBC}"/>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23555" name="Content Placeholder 2">
            <a:extLst>
              <a:ext uri="{FF2B5EF4-FFF2-40B4-BE49-F238E27FC236}">
                <a16:creationId xmlns:a16="http://schemas.microsoft.com/office/drawing/2014/main" id="{CDD475DA-680F-588C-06FB-9BB05A724F4B}"/>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3556" name="Content Placeholder 2">
            <a:extLst>
              <a:ext uri="{FF2B5EF4-FFF2-40B4-BE49-F238E27FC236}">
                <a16:creationId xmlns:a16="http://schemas.microsoft.com/office/drawing/2014/main" id="{E683D77A-8FB1-6018-33DB-A06E846D0827}"/>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000">
                <a:solidFill>
                  <a:schemeClr val="tx2"/>
                </a:solidFill>
              </a:rPr>
              <a:t>Check mail to see if you have any hacker attacks!</a:t>
            </a:r>
          </a:p>
          <a:p>
            <a:pPr lvl="1">
              <a:spcBef>
                <a:spcPct val="20000"/>
              </a:spcBef>
              <a:buFont typeface="Arial" panose="020B0604020202020204" pitchFamily="34" charset="0"/>
              <a:buChar char="•"/>
            </a:pPr>
            <a:r>
              <a:rPr lang="en-US" altLang="en-US" sz="2000">
                <a:solidFill>
                  <a:schemeClr val="tx2"/>
                </a:solidFill>
              </a:rPr>
              <a:t>root@yourdomain:/etc/csf# mail</a:t>
            </a:r>
          </a:p>
          <a:p>
            <a:pPr lvl="1">
              <a:spcBef>
                <a:spcPct val="20000"/>
              </a:spcBef>
              <a:buFont typeface="Arial" panose="020B0604020202020204" pitchFamily="34" charset="0"/>
              <a:buChar char="•"/>
            </a:pPr>
            <a:r>
              <a:rPr lang="en-US" altLang="en-US" sz="2000">
                <a:solidFill>
                  <a:schemeClr val="tx2"/>
                </a:solidFill>
              </a:rPr>
              <a:t> N  2 root@yourdomain.c  Sun Mar 17 02:01   23/926   lfd on yourdomain: Excessive resource usage: proxy (3204 (Parent PID:3201))</a:t>
            </a:r>
          </a:p>
          <a:p>
            <a:pPr lvl="2">
              <a:spcBef>
                <a:spcPct val="20000"/>
              </a:spcBef>
              <a:buFont typeface="Arial" panose="020B0604020202020204" pitchFamily="34" charset="0"/>
              <a:buChar char="•"/>
            </a:pPr>
            <a:r>
              <a:rPr lang="en-US" altLang="en-US" sz="2000">
                <a:solidFill>
                  <a:schemeClr val="tx2"/>
                </a:solidFill>
              </a:rPr>
              <a:t>Oops! this MSG will fill up mailbox real quick. Message means that logging server is flagging what it thinks is suspicious activity due to VPS memory limitations. We will disable this alert.</a:t>
            </a:r>
          </a:p>
          <a:p>
            <a:pPr lvl="2">
              <a:spcBef>
                <a:spcPct val="20000"/>
              </a:spcBef>
              <a:buFont typeface="Arial" panose="020B0604020202020204" pitchFamily="34" charset="0"/>
              <a:buChar char="•"/>
            </a:pPr>
            <a:r>
              <a:rPr lang="en-US" altLang="en-US" sz="2000">
                <a:solidFill>
                  <a:schemeClr val="tx2"/>
                </a:solidFill>
              </a:rPr>
              <a:t>Go back and edit csf.conf</a:t>
            </a:r>
          </a:p>
          <a:p>
            <a:pPr lvl="3">
              <a:spcBef>
                <a:spcPct val="20000"/>
              </a:spcBef>
              <a:buFont typeface="Arial" panose="020B0604020202020204" pitchFamily="34" charset="0"/>
              <a:buChar char="•"/>
            </a:pPr>
            <a:r>
              <a:rPr lang="en-US" altLang="en-US" sz="2000">
                <a:solidFill>
                  <a:schemeClr val="tx2"/>
                </a:solidFill>
              </a:rPr>
              <a:t>Scroll down and set PT_USERPROC, PT_USERMEM, and PT_USERTIME = “0”</a:t>
            </a:r>
          </a:p>
          <a:p>
            <a:pPr lvl="3">
              <a:spcBef>
                <a:spcPct val="20000"/>
              </a:spcBef>
              <a:buFont typeface="Arial" panose="020B0604020202020204" pitchFamily="34" charset="0"/>
              <a:buChar char="•"/>
            </a:pPr>
            <a:r>
              <a:rPr lang="en-US" altLang="en-US" sz="2000">
                <a:solidFill>
                  <a:schemeClr val="tx2"/>
                </a:solidFill>
              </a:rPr>
              <a:t>Restart csf and lfd</a:t>
            </a:r>
            <a:r>
              <a:rPr lang="en-US" altLang="en-US" sz="2400">
                <a:solidFill>
                  <a:schemeClr val="tx2"/>
                </a:solidFill>
              </a:rPr>
              <a:t>.</a:t>
            </a:r>
          </a:p>
          <a:p>
            <a:pPr lvl="2">
              <a:spcBef>
                <a:spcPct val="20000"/>
              </a:spcBef>
              <a:buFont typeface="Arial" panose="020B0604020202020204" pitchFamily="34" charset="0"/>
              <a:buChar char="•"/>
            </a:pPr>
            <a:endParaRPr lang="en-US" altLang="en-US" sz="2400">
              <a:solidFill>
                <a:schemeClr val="tx2"/>
              </a:solidFill>
            </a:endParaRPr>
          </a:p>
          <a:p>
            <a:pPr lvl="3">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565E41A-0213-4BFE-C153-BFD8314B50DD}"/>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Installation</a:t>
            </a:r>
          </a:p>
        </p:txBody>
      </p:sp>
      <p:sp>
        <p:nvSpPr>
          <p:cNvPr id="24579" name="Content Placeholder 2">
            <a:extLst>
              <a:ext uri="{FF2B5EF4-FFF2-40B4-BE49-F238E27FC236}">
                <a16:creationId xmlns:a16="http://schemas.microsoft.com/office/drawing/2014/main" id="{F97B9E6B-33B7-0869-D7A5-D88FB235B418}"/>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4580" name="Content Placeholder 2">
            <a:extLst>
              <a:ext uri="{FF2B5EF4-FFF2-40B4-BE49-F238E27FC236}">
                <a16:creationId xmlns:a16="http://schemas.microsoft.com/office/drawing/2014/main" id="{09ECDC20-90E8-E3F8-44B8-51D39D144C46}"/>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No hacker attempts so lets create one.</a:t>
            </a:r>
          </a:p>
          <a:p>
            <a:pPr lvl="1">
              <a:spcBef>
                <a:spcPct val="20000"/>
              </a:spcBef>
              <a:buFont typeface="Arial" panose="020B0604020202020204" pitchFamily="34" charset="0"/>
              <a:buChar char="•"/>
            </a:pPr>
            <a:r>
              <a:rPr lang="en-US" altLang="en-US" sz="2400">
                <a:solidFill>
                  <a:schemeClr val="tx2"/>
                </a:solidFill>
              </a:rPr>
              <a:t>Have person next to you, SSH to your VPS but enter wrong password. </a:t>
            </a:r>
          </a:p>
          <a:p>
            <a:pPr lvl="1">
              <a:spcBef>
                <a:spcPct val="20000"/>
              </a:spcBef>
              <a:buFont typeface="Arial" panose="020B0604020202020204" pitchFamily="34" charset="0"/>
              <a:buChar char="•"/>
            </a:pPr>
            <a:r>
              <a:rPr lang="en-US" altLang="en-US" sz="2400">
                <a:solidFill>
                  <a:schemeClr val="tx2"/>
                </a:solidFill>
              </a:rPr>
              <a:t>Log into your VPS.</a:t>
            </a:r>
          </a:p>
          <a:p>
            <a:pPr lvl="1">
              <a:spcBef>
                <a:spcPct val="20000"/>
              </a:spcBef>
              <a:buFont typeface="Arial" panose="020B0604020202020204" pitchFamily="34" charset="0"/>
              <a:buChar char="•"/>
            </a:pPr>
            <a:r>
              <a:rPr lang="en-US" altLang="en-US" sz="2400">
                <a:solidFill>
                  <a:schemeClr val="tx2"/>
                </a:solidFill>
              </a:rPr>
              <a:t>Login to mail.</a:t>
            </a:r>
          </a:p>
          <a:p>
            <a:pPr lvl="1">
              <a:spcBef>
                <a:spcPct val="20000"/>
              </a:spcBef>
              <a:buFont typeface="Arial" panose="020B0604020202020204" pitchFamily="34" charset="0"/>
              <a:buChar char="•"/>
            </a:pPr>
            <a:r>
              <a:rPr lang="en-US" altLang="en-US" sz="2400">
                <a:solidFill>
                  <a:schemeClr val="tx2"/>
                </a:solidFill>
              </a:rPr>
              <a:t>Investigate the mail msg.</a:t>
            </a:r>
          </a:p>
          <a:p>
            <a:pPr lvl="1">
              <a:spcBef>
                <a:spcPct val="20000"/>
              </a:spcBef>
              <a:buFont typeface="Arial" panose="020B0604020202020204" pitchFamily="34" charset="0"/>
              <a:buChar char="•"/>
            </a:pPr>
            <a:endParaRPr lang="en-US" altLang="en-US" sz="2400">
              <a:solidFill>
                <a:schemeClr val="tx2"/>
              </a:solidFill>
            </a:endParaRPr>
          </a:p>
          <a:p>
            <a:pPr lvl="3">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D474682-911E-81DF-581D-A0D5150543D1}"/>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Firewall Completion</a:t>
            </a:r>
          </a:p>
        </p:txBody>
      </p:sp>
      <p:sp>
        <p:nvSpPr>
          <p:cNvPr id="25603" name="Content Placeholder 2">
            <a:extLst>
              <a:ext uri="{FF2B5EF4-FFF2-40B4-BE49-F238E27FC236}">
                <a16:creationId xmlns:a16="http://schemas.microsoft.com/office/drawing/2014/main" id="{325DC08E-21D3-69A7-7A4B-F374F3ED93F6}"/>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5604" name="Content Placeholder 2">
            <a:extLst>
              <a:ext uri="{FF2B5EF4-FFF2-40B4-BE49-F238E27FC236}">
                <a16:creationId xmlns:a16="http://schemas.microsoft.com/office/drawing/2014/main" id="{BF057A08-6EDE-BA69-2808-08A663F23137}"/>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Congratulations Linux Guru. You have successfully completed this training module.</a:t>
            </a:r>
          </a:p>
          <a:p>
            <a:pPr lvl="2">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1F43946D-BCAF-6399-01BE-5E9E72454554}"/>
              </a:ext>
            </a:extLst>
          </p:cNvPr>
          <p:cNvSpPr>
            <a:spLocks noChangeArrowheads="1"/>
          </p:cNvSpPr>
          <p:nvPr/>
        </p:nvSpPr>
        <p:spPr bwMode="auto">
          <a:xfrm>
            <a:off x="1843088" y="347663"/>
            <a:ext cx="84439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FTP menggunakan protokol Transmission Control Protocol (TCP) untuk komunikasi data antara klien dan server, sehingga di antara kedua komponen tersebut akan dibuatlah sebuah sesi komunikasi sebelum transfer data dimulai. Sebelum membuat koneksi, port TCP nomor 21 di sisi server akan "mendengarkan" percobaan koneksi dari sebuah klien FTP dan kemudian akan digunakan sebagai port pengatur (control port)</a:t>
            </a:r>
          </a:p>
        </p:txBody>
      </p:sp>
      <p:sp>
        <p:nvSpPr>
          <p:cNvPr id="34824" name="Rectangle 8">
            <a:extLst>
              <a:ext uri="{FF2B5EF4-FFF2-40B4-BE49-F238E27FC236}">
                <a16:creationId xmlns:a16="http://schemas.microsoft.com/office/drawing/2014/main" id="{6DD693B2-5B69-2146-DA42-B9BCE921524B}"/>
              </a:ext>
            </a:extLst>
          </p:cNvPr>
          <p:cNvSpPr>
            <a:spLocks noChangeArrowheads="1"/>
          </p:cNvSpPr>
          <p:nvPr/>
        </p:nvSpPr>
        <p:spPr bwMode="auto">
          <a:xfrm>
            <a:off x="1828800" y="2525714"/>
            <a:ext cx="8305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FTP hanya menggunakan metode autentikasi standar, yakni menggunakan username dan password. Pengguna terdaftar dapat menggunakan username dan password-nya untuk mengakses, men-download, dan meng-upload berkas-berkas yang ia kehendaki.</a:t>
            </a:r>
            <a:br>
              <a:rPr lang="en-US" altLang="en-US"/>
            </a:br>
            <a:endParaRPr lang="en-US" altLang="en-US"/>
          </a:p>
          <a:p>
            <a:r>
              <a:rPr lang="en-US" altLang="en-US"/>
              <a:t>Umumnya, para pengguna terdaftar memiliki akses penuh terhadap beberapa direktori, sehingga mereka dapat membuat berkas, membuat direktori, dan bahkan menghapus berkas. Pengguna yang belum terdaftar dapat juga menggunakan metode anonymous login, yakni dengan menggunakan nama pengguna anonymous dan password yang diisi dengan menggunakan alamat e-mail.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98D3F39-278E-64CE-2A30-5180D6C13A50}"/>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What is a Virtual Private Network?</a:t>
            </a:r>
          </a:p>
        </p:txBody>
      </p:sp>
      <p:sp>
        <p:nvSpPr>
          <p:cNvPr id="26627" name="Content Placeholder 2">
            <a:extLst>
              <a:ext uri="{FF2B5EF4-FFF2-40B4-BE49-F238E27FC236}">
                <a16:creationId xmlns:a16="http://schemas.microsoft.com/office/drawing/2014/main" id="{EB485E9E-F9C5-386B-672A-05E61A54035E}"/>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6628" name="Content Placeholder 2">
            <a:extLst>
              <a:ext uri="{FF2B5EF4-FFF2-40B4-BE49-F238E27FC236}">
                <a16:creationId xmlns:a16="http://schemas.microsoft.com/office/drawing/2014/main" id="{8407828E-6F05-FA89-9E9A-D88A56358108}"/>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200">
                <a:solidFill>
                  <a:schemeClr val="tx2"/>
                </a:solidFill>
              </a:rPr>
              <a:t>A VPN is a virtual point to point connection between a client and receiver through the use of dedicated connections and encryption.</a:t>
            </a:r>
          </a:p>
          <a:p>
            <a:pPr>
              <a:spcBef>
                <a:spcPct val="20000"/>
              </a:spcBef>
              <a:buFont typeface="Arial" panose="020B0604020202020204" pitchFamily="34" charset="0"/>
              <a:buChar char="•"/>
            </a:pPr>
            <a:r>
              <a:rPr lang="en-US" altLang="en-US" sz="2200">
                <a:solidFill>
                  <a:schemeClr val="tx2"/>
                </a:solidFill>
              </a:rPr>
              <a:t>Protects the confidentiality of information.</a:t>
            </a:r>
          </a:p>
          <a:p>
            <a:pPr lvl="1">
              <a:spcBef>
                <a:spcPct val="20000"/>
              </a:spcBef>
              <a:buFont typeface="Arial" panose="020B0604020202020204" pitchFamily="34" charset="0"/>
              <a:buChar char="•"/>
            </a:pPr>
            <a:r>
              <a:rPr lang="en-US" altLang="en-US" sz="2200">
                <a:solidFill>
                  <a:schemeClr val="tx2"/>
                </a:solidFill>
              </a:rPr>
              <a:t>Common uses</a:t>
            </a:r>
          </a:p>
          <a:p>
            <a:pPr lvl="2">
              <a:spcBef>
                <a:spcPct val="20000"/>
              </a:spcBef>
              <a:buFont typeface="Arial" panose="020B0604020202020204" pitchFamily="34" charset="0"/>
              <a:buChar char="•"/>
            </a:pPr>
            <a:r>
              <a:rPr lang="en-US" altLang="en-US" sz="2200">
                <a:solidFill>
                  <a:schemeClr val="tx2"/>
                </a:solidFill>
              </a:rPr>
              <a:t>Private and secure connection between your home computer and your online banking website. This is known as Secure Socket Layer (SSL)</a:t>
            </a:r>
          </a:p>
          <a:p>
            <a:pPr lvl="2">
              <a:spcBef>
                <a:spcPct val="20000"/>
              </a:spcBef>
              <a:buFont typeface="Arial" panose="020B0604020202020204" pitchFamily="34" charset="0"/>
              <a:buChar char="•"/>
            </a:pPr>
            <a:r>
              <a:rPr lang="en-US" altLang="en-US" sz="2200">
                <a:solidFill>
                  <a:schemeClr val="tx2"/>
                </a:solidFill>
              </a:rPr>
              <a:t>Government uses for the protection of classified information in transmit. </a:t>
            </a:r>
          </a:p>
          <a:p>
            <a:pPr lvl="2">
              <a:spcBef>
                <a:spcPct val="20000"/>
              </a:spcBef>
              <a:buFont typeface="Arial" panose="020B0604020202020204" pitchFamily="34" charset="0"/>
              <a:buChar char="•"/>
            </a:pPr>
            <a:r>
              <a:rPr lang="en-US" altLang="en-US" sz="2200">
                <a:solidFill>
                  <a:schemeClr val="tx2"/>
                </a:solidFill>
              </a:rPr>
              <a:t>Corporations use it to communicate between regional offices.</a:t>
            </a:r>
          </a:p>
          <a:p>
            <a:pPr lvl="2">
              <a:spcBef>
                <a:spcPct val="20000"/>
              </a:spcBef>
              <a:buFont typeface="Arial" panose="020B0604020202020204" pitchFamily="34" charset="0"/>
              <a:buChar char="•"/>
            </a:pPr>
            <a:endParaRPr lang="en-US" altLang="en-US" sz="2400">
              <a:solidFill>
                <a:schemeClr val="tx2"/>
              </a:solidFill>
            </a:endParaRPr>
          </a:p>
          <a:p>
            <a:pPr lvl="2">
              <a:spcBef>
                <a:spcPct val="20000"/>
              </a:spcBef>
              <a:buFont typeface="Arial" panose="020B0604020202020204" pitchFamily="34" charset="0"/>
              <a:buChar char="•"/>
            </a:pPr>
            <a:endParaRPr lang="en-US" altLang="en-US" sz="2400">
              <a:solidFill>
                <a:schemeClr val="tx2"/>
              </a:solidFill>
            </a:endParaRPr>
          </a:p>
          <a:p>
            <a:pPr>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E784002-E73A-A242-084C-F8016530DB20}"/>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What is a Virtual Private Network?</a:t>
            </a:r>
          </a:p>
        </p:txBody>
      </p:sp>
      <p:sp>
        <p:nvSpPr>
          <p:cNvPr id="27651" name="Content Placeholder 2">
            <a:extLst>
              <a:ext uri="{FF2B5EF4-FFF2-40B4-BE49-F238E27FC236}">
                <a16:creationId xmlns:a16="http://schemas.microsoft.com/office/drawing/2014/main" id="{70ADBAF4-B2FA-A2E5-2D5C-FD07148AC5E4}"/>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7652" name="Content Placeholder 2">
            <a:extLst>
              <a:ext uri="{FF2B5EF4-FFF2-40B4-BE49-F238E27FC236}">
                <a16:creationId xmlns:a16="http://schemas.microsoft.com/office/drawing/2014/main" id="{D4147E5E-7D61-B339-C979-53F788DF77F6}"/>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a:p>
            <a:pPr lvl="2">
              <a:spcBef>
                <a:spcPct val="20000"/>
              </a:spcBef>
              <a:buFont typeface="Arial" panose="020B0604020202020204" pitchFamily="34" charset="0"/>
              <a:buChar char="•"/>
            </a:pPr>
            <a:endParaRPr lang="en-US" altLang="en-US" sz="2400">
              <a:solidFill>
                <a:schemeClr val="tx2"/>
              </a:solidFill>
            </a:endParaRPr>
          </a:p>
          <a:p>
            <a:pPr>
              <a:spcBef>
                <a:spcPct val="20000"/>
              </a:spcBef>
              <a:buFont typeface="Arial" panose="020B0604020202020204" pitchFamily="34" charset="0"/>
              <a:buChar char="•"/>
            </a:pPr>
            <a:endParaRPr lang="en-US" altLang="en-US" sz="2400">
              <a:solidFill>
                <a:schemeClr val="tx2"/>
              </a:solidFill>
            </a:endParaRPr>
          </a:p>
        </p:txBody>
      </p:sp>
      <p:pic>
        <p:nvPicPr>
          <p:cNvPr id="27653" name="Picture 2" descr="http://www.sonic.net/features/vpn/vpn-diagram-vertical-shorte.gif">
            <a:extLst>
              <a:ext uri="{FF2B5EF4-FFF2-40B4-BE49-F238E27FC236}">
                <a16:creationId xmlns:a16="http://schemas.microsoft.com/office/drawing/2014/main" id="{98A0AEE8-007C-2885-2B84-EEE63E566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14" y="1600200"/>
            <a:ext cx="2359025"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D5C6D86-85BE-63C9-13CF-0A43A0E488D9}"/>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28675" name="Content Placeholder 2">
            <a:extLst>
              <a:ext uri="{FF2B5EF4-FFF2-40B4-BE49-F238E27FC236}">
                <a16:creationId xmlns:a16="http://schemas.microsoft.com/office/drawing/2014/main" id="{5CEC7223-78F6-2E60-8051-C84D596450A8}"/>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8676" name="Content Placeholder 2">
            <a:extLst>
              <a:ext uri="{FF2B5EF4-FFF2-40B4-BE49-F238E27FC236}">
                <a16:creationId xmlns:a16="http://schemas.microsoft.com/office/drawing/2014/main" id="{A61E5F90-FAB4-86B3-3765-E80A77F536DA}"/>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000">
                <a:solidFill>
                  <a:schemeClr val="tx2"/>
                </a:solidFill>
              </a:rPr>
              <a:t>What is OpenVPN?</a:t>
            </a:r>
          </a:p>
          <a:p>
            <a:pPr lvl="1">
              <a:spcBef>
                <a:spcPct val="20000"/>
              </a:spcBef>
              <a:buFont typeface="Arial" panose="020B0604020202020204" pitchFamily="34" charset="0"/>
              <a:buChar char="•"/>
            </a:pPr>
            <a:r>
              <a:rPr lang="en-US" altLang="en-US" sz="2000">
                <a:solidFill>
                  <a:schemeClr val="tx2"/>
                </a:solidFill>
              </a:rPr>
              <a:t>OpenVPN is an open source software application that implements a VPN.</a:t>
            </a:r>
          </a:p>
          <a:p>
            <a:pPr lvl="1">
              <a:spcBef>
                <a:spcPct val="20000"/>
              </a:spcBef>
              <a:buFont typeface="Arial" panose="020B0604020202020204" pitchFamily="34" charset="0"/>
              <a:buChar char="•"/>
            </a:pPr>
            <a:r>
              <a:rPr lang="en-US" altLang="en-US" sz="2000">
                <a:solidFill>
                  <a:schemeClr val="tx2"/>
                </a:solidFill>
              </a:rPr>
              <a:t>Uses a custom security protocol that uses SSL/TLS for key exchange. </a:t>
            </a:r>
          </a:p>
          <a:p>
            <a:pPr lvl="1">
              <a:spcBef>
                <a:spcPct val="20000"/>
              </a:spcBef>
              <a:buFont typeface="Arial" panose="020B0604020202020204" pitchFamily="34" charset="0"/>
              <a:buChar char="•"/>
            </a:pPr>
            <a:r>
              <a:rPr lang="en-US" altLang="en-US" sz="2000">
                <a:solidFill>
                  <a:schemeClr val="tx2"/>
                </a:solidFill>
              </a:rPr>
              <a:t>OpenVPN allows peers to authenticate to each other using pre-shared (secret key) and certificates. </a:t>
            </a:r>
          </a:p>
          <a:p>
            <a:pPr lvl="2">
              <a:spcBef>
                <a:spcPct val="20000"/>
              </a:spcBef>
              <a:buFont typeface="Arial" panose="020B0604020202020204" pitchFamily="34" charset="0"/>
              <a:buChar char="•"/>
            </a:pPr>
            <a:r>
              <a:rPr lang="en-US" altLang="en-US" sz="2000">
                <a:solidFill>
                  <a:schemeClr val="tx2"/>
                </a:solidFill>
              </a:rPr>
              <a:t>Secret key is called “symmetric encryption.”</a:t>
            </a:r>
          </a:p>
          <a:p>
            <a:pPr lvl="3">
              <a:spcBef>
                <a:spcPct val="20000"/>
              </a:spcBef>
              <a:buFont typeface="Arial" panose="020B0604020202020204" pitchFamily="34" charset="0"/>
              <a:buChar char="•"/>
            </a:pPr>
            <a:r>
              <a:rPr lang="en-US" altLang="en-US" sz="2000">
                <a:solidFill>
                  <a:schemeClr val="tx2"/>
                </a:solidFill>
              </a:rPr>
              <a:t>Asymmetric is used to encrypt (protect) the secret key during key exchange.</a:t>
            </a:r>
          </a:p>
          <a:p>
            <a:pPr lvl="3">
              <a:spcBef>
                <a:spcPct val="20000"/>
              </a:spcBef>
              <a:buFont typeface="Arial" panose="020B0604020202020204" pitchFamily="34" charset="0"/>
              <a:buChar char="•"/>
            </a:pPr>
            <a:r>
              <a:rPr lang="en-US" altLang="en-US" sz="2000">
                <a:solidFill>
                  <a:schemeClr val="tx2"/>
                </a:solidFill>
              </a:rPr>
              <a:t>Symmetric is used to encrypt and decrypt information once key exchange has been established.</a:t>
            </a:r>
          </a:p>
          <a:p>
            <a:pPr lvl="3">
              <a:spcBef>
                <a:spcPct val="20000"/>
              </a:spcBef>
              <a:buFont typeface="Arial" panose="020B0604020202020204" pitchFamily="34" charset="0"/>
              <a:buChar char="•"/>
            </a:pPr>
            <a:endParaRPr lang="en-US" altLang="en-US" sz="2000">
              <a:solidFill>
                <a:schemeClr val="tx2"/>
              </a:solidFill>
            </a:endParaRPr>
          </a:p>
          <a:p>
            <a:pPr>
              <a:spcBef>
                <a:spcPct val="20000"/>
              </a:spcBef>
            </a:pPr>
            <a:endParaRPr lang="en-US" altLang="en-US" sz="240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49F9910-E912-BFD3-E81B-60DA7AFEBBE5}"/>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29699" name="Content Placeholder 2">
            <a:extLst>
              <a:ext uri="{FF2B5EF4-FFF2-40B4-BE49-F238E27FC236}">
                <a16:creationId xmlns:a16="http://schemas.microsoft.com/office/drawing/2014/main" id="{0BB15AD3-4413-68D0-AF1E-A70436973156}"/>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9700" name="Content Placeholder 2">
            <a:extLst>
              <a:ext uri="{FF2B5EF4-FFF2-40B4-BE49-F238E27FC236}">
                <a16:creationId xmlns:a16="http://schemas.microsoft.com/office/drawing/2014/main" id="{ADD1B3B7-9086-A95D-A62D-D62D36BAFAB2}"/>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000">
                <a:solidFill>
                  <a:schemeClr val="tx2"/>
                </a:solidFill>
              </a:rPr>
              <a:t>What root@yourdomain:~# apt-get install openvpn</a:t>
            </a:r>
          </a:p>
          <a:p>
            <a:pPr lvl="1">
              <a:spcBef>
                <a:spcPct val="20000"/>
              </a:spcBef>
              <a:buFont typeface="Arial" panose="020B0604020202020204" pitchFamily="34" charset="0"/>
              <a:buChar char="•"/>
            </a:pPr>
            <a:r>
              <a:rPr lang="en-US" altLang="en-US" sz="2000">
                <a:solidFill>
                  <a:schemeClr val="tx2"/>
                </a:solidFill>
              </a:rPr>
              <a:t>Copy easy-rsa into the correct place</a:t>
            </a:r>
          </a:p>
          <a:p>
            <a:pPr lvl="2">
              <a:spcBef>
                <a:spcPct val="20000"/>
              </a:spcBef>
              <a:buFont typeface="Arial" panose="020B0604020202020204" pitchFamily="34" charset="0"/>
              <a:buChar char="•"/>
            </a:pPr>
            <a:r>
              <a:rPr lang="en-US" altLang="en-US" sz="2000">
                <a:solidFill>
                  <a:schemeClr val="tx2"/>
                </a:solidFill>
              </a:rPr>
              <a:t>cp -R /usr/share/doc/openvpn/examples/easy-rsa /etc/openvpn</a:t>
            </a:r>
          </a:p>
          <a:p>
            <a:pPr lvl="2">
              <a:spcBef>
                <a:spcPct val="20000"/>
              </a:spcBef>
              <a:buFont typeface="Arial" panose="020B0604020202020204" pitchFamily="34" charset="0"/>
              <a:buChar char="•"/>
            </a:pPr>
            <a:r>
              <a:rPr lang="en-US" altLang="en-US" sz="2000">
                <a:solidFill>
                  <a:schemeClr val="tx2"/>
                </a:solidFill>
              </a:rPr>
              <a:t>Easy-rsa is the folder that will hold the certifications and secret keys.</a:t>
            </a:r>
          </a:p>
          <a:p>
            <a:pPr lvl="2">
              <a:spcBef>
                <a:spcPct val="20000"/>
              </a:spcBef>
              <a:buFont typeface="Arial" panose="020B0604020202020204" pitchFamily="34" charset="0"/>
              <a:buChar char="•"/>
            </a:pPr>
            <a:r>
              <a:rPr lang="en-US" altLang="en-US" sz="2000">
                <a:solidFill>
                  <a:schemeClr val="tx2"/>
                </a:solidFill>
              </a:rPr>
              <a:t>Cp –R = command for copying directories recursively (will copy all files and directories)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4F060AF-B319-84EA-0CFB-1E82DDECE54D}"/>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0723" name="Content Placeholder 2">
            <a:extLst>
              <a:ext uri="{FF2B5EF4-FFF2-40B4-BE49-F238E27FC236}">
                <a16:creationId xmlns:a16="http://schemas.microsoft.com/office/drawing/2014/main" id="{14755D70-8D2F-C4E0-5A3D-FC90A4F4999F}"/>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0724" name="Content Placeholder 2">
            <a:extLst>
              <a:ext uri="{FF2B5EF4-FFF2-40B4-BE49-F238E27FC236}">
                <a16:creationId xmlns:a16="http://schemas.microsoft.com/office/drawing/2014/main" id="{DC090EE0-F49B-B907-63F4-B688DC9D3D71}"/>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800100" indent="-34290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171700" indent="-342900" eaLnBrk="0" hangingPunct="0">
              <a:defRPr>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1">
              <a:spcBef>
                <a:spcPct val="20000"/>
              </a:spcBef>
              <a:buFont typeface="Arial" panose="020B0604020202020204" pitchFamily="34" charset="0"/>
              <a:buChar char="•"/>
            </a:pPr>
            <a:r>
              <a:rPr lang="en-US" altLang="en-US" sz="2000">
                <a:solidFill>
                  <a:schemeClr val="tx2"/>
                </a:solidFill>
              </a:rPr>
              <a:t>Generate Keys </a:t>
            </a:r>
          </a:p>
          <a:p>
            <a:pPr lvl="2">
              <a:spcBef>
                <a:spcPct val="20000"/>
              </a:spcBef>
              <a:buFont typeface="Arial" panose="020B0604020202020204" pitchFamily="34" charset="0"/>
              <a:buChar char="•"/>
            </a:pPr>
            <a:r>
              <a:rPr lang="en-US" altLang="en-US" sz="2000">
                <a:solidFill>
                  <a:schemeClr val="tx2"/>
                </a:solidFill>
              </a:rPr>
              <a:t>cd /etc/openvpn/easy-rsa/2.0</a:t>
            </a:r>
          </a:p>
          <a:p>
            <a:pPr lvl="2">
              <a:spcBef>
                <a:spcPct val="20000"/>
              </a:spcBef>
              <a:buFont typeface="Arial" panose="020B0604020202020204" pitchFamily="34" charset="0"/>
              <a:buChar char="•"/>
            </a:pPr>
            <a:r>
              <a:rPr lang="en-US" altLang="en-US" sz="2000">
                <a:solidFill>
                  <a:schemeClr val="tx2"/>
                </a:solidFill>
              </a:rPr>
              <a:t>./vars (./=execute file in current directory)</a:t>
            </a:r>
          </a:p>
          <a:p>
            <a:pPr lvl="3">
              <a:spcBef>
                <a:spcPct val="20000"/>
              </a:spcBef>
              <a:buFont typeface="Arial" panose="020B0604020202020204" pitchFamily="34" charset="0"/>
              <a:buChar char="•"/>
            </a:pPr>
            <a:r>
              <a:rPr lang="en-US" altLang="en-US" sz="2000">
                <a:solidFill>
                  <a:schemeClr val="tx2"/>
                </a:solidFill>
              </a:rPr>
              <a:t>Permission denied</a:t>
            </a:r>
          </a:p>
          <a:p>
            <a:pPr lvl="4">
              <a:spcBef>
                <a:spcPct val="20000"/>
              </a:spcBef>
              <a:buFont typeface="Arial" panose="020B0604020202020204" pitchFamily="34" charset="0"/>
              <a:buChar char="•"/>
            </a:pPr>
            <a:r>
              <a:rPr lang="en-US" altLang="en-US" sz="2000">
                <a:solidFill>
                  <a:schemeClr val="tx2"/>
                </a:solidFill>
              </a:rPr>
              <a:t>chmod +x vars</a:t>
            </a:r>
          </a:p>
          <a:p>
            <a:pPr lvl="2">
              <a:spcBef>
                <a:spcPct val="20000"/>
              </a:spcBef>
              <a:buFont typeface="Arial" panose="020B0604020202020204" pitchFamily="34" charset="0"/>
              <a:buChar char="•"/>
            </a:pPr>
            <a:r>
              <a:rPr lang="en-US" altLang="en-US" sz="2000">
                <a:solidFill>
                  <a:schemeClr val="tx2"/>
                </a:solidFill>
              </a:rPr>
              <a:t>./clean-all</a:t>
            </a:r>
          </a:p>
          <a:p>
            <a:pPr lvl="3">
              <a:spcBef>
                <a:spcPct val="20000"/>
              </a:spcBef>
              <a:buFont typeface="Arial" panose="020B0604020202020204" pitchFamily="34" charset="0"/>
              <a:buChar char="•"/>
            </a:pPr>
            <a:r>
              <a:rPr lang="en-US" altLang="en-US" sz="2000">
                <a:solidFill>
                  <a:schemeClr val="tx2"/>
                </a:solidFill>
              </a:rPr>
              <a:t>source the vars script first (i.e. "source ./vars")</a:t>
            </a:r>
          </a:p>
          <a:p>
            <a:pPr lvl="4">
              <a:spcBef>
                <a:spcPct val="20000"/>
              </a:spcBef>
              <a:buFont typeface="Arial" panose="020B0604020202020204" pitchFamily="34" charset="0"/>
              <a:buChar char="•"/>
            </a:pPr>
            <a:r>
              <a:rPr lang="en-US" altLang="en-US" sz="2000">
                <a:solidFill>
                  <a:schemeClr val="tx2"/>
                </a:solidFill>
              </a:rPr>
              <a:t>source ./vars ./clean-all</a:t>
            </a:r>
          </a:p>
          <a:p>
            <a:pPr lvl="2">
              <a:spcBef>
                <a:spcPct val="20000"/>
              </a:spcBef>
              <a:buFont typeface="Arial" panose="020B0604020202020204" pitchFamily="34" charset="0"/>
              <a:buChar char="•"/>
            </a:pPr>
            <a:r>
              <a:rPr lang="en-US" altLang="en-US" sz="2000">
                <a:solidFill>
                  <a:schemeClr val="tx2"/>
                </a:solidFill>
              </a:rPr>
              <a:t>./build-ca</a:t>
            </a:r>
          </a:p>
          <a:p>
            <a:pPr lvl="2">
              <a:spcBef>
                <a:spcPct val="20000"/>
              </a:spcBef>
              <a:buFont typeface="Arial" panose="020B0604020202020204" pitchFamily="34" charset="0"/>
              <a:buChar char="•"/>
            </a:pPr>
            <a:r>
              <a:rPr lang="en-US" altLang="en-US" sz="2000">
                <a:solidFill>
                  <a:schemeClr val="tx2"/>
                </a:solidFill>
              </a:rPr>
              <a:t>./build-key-server server</a:t>
            </a:r>
          </a:p>
          <a:p>
            <a:pPr lvl="2">
              <a:spcBef>
                <a:spcPct val="20000"/>
              </a:spcBef>
              <a:buFont typeface="Arial" panose="020B0604020202020204" pitchFamily="34" charset="0"/>
              <a:buChar char="•"/>
            </a:pPr>
            <a:r>
              <a:rPr lang="en-US" altLang="en-US" sz="2000">
                <a:solidFill>
                  <a:schemeClr val="tx2"/>
                </a:solidFill>
              </a:rPr>
              <a:t>./build-key client</a:t>
            </a:r>
          </a:p>
          <a:p>
            <a:pPr lvl="2">
              <a:spcBef>
                <a:spcPct val="20000"/>
              </a:spcBef>
              <a:buFont typeface="Arial" panose="020B0604020202020204" pitchFamily="34" charset="0"/>
              <a:buChar char="•"/>
            </a:pPr>
            <a:r>
              <a:rPr lang="en-US" altLang="en-US" sz="2000">
                <a:solidFill>
                  <a:schemeClr val="tx2"/>
                </a:solidFill>
              </a:rPr>
              <a:t>./build-dh (Use DIFFIE-HELLMAN encryption algorithm)</a:t>
            </a:r>
          </a:p>
          <a:p>
            <a:pPr>
              <a:spcBef>
                <a:spcPct val="20000"/>
              </a:spcBef>
            </a:pPr>
            <a:endParaRPr lang="en-US" altLang="en-US" sz="240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B3A7E94-11AB-E042-7B9D-C2E131D1271F}"/>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1747" name="Content Placeholder 2">
            <a:extLst>
              <a:ext uri="{FF2B5EF4-FFF2-40B4-BE49-F238E27FC236}">
                <a16:creationId xmlns:a16="http://schemas.microsoft.com/office/drawing/2014/main" id="{54AEEAFB-C64E-7092-A4CA-751DA3D12EBA}"/>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8676" name="Content Placeholder 2">
            <a:extLst>
              <a:ext uri="{FF2B5EF4-FFF2-40B4-BE49-F238E27FC236}">
                <a16:creationId xmlns:a16="http://schemas.microsoft.com/office/drawing/2014/main" id="{AF4ECBA4-3EA7-7826-7369-A955943C0E42}"/>
              </a:ext>
            </a:extLst>
          </p:cNvPr>
          <p:cNvSpPr>
            <a:spLocks/>
          </p:cNvSpPr>
          <p:nvPr/>
        </p:nvSpPr>
        <p:spPr bwMode="auto">
          <a:xfrm>
            <a:off x="2133600" y="1752601"/>
            <a:ext cx="8229600" cy="4525963"/>
          </a:xfrm>
          <a:prstGeom prst="rect">
            <a:avLst/>
          </a:prstGeom>
          <a:noFill/>
          <a:ln w="9525">
            <a:noFill/>
            <a:miter lim="800000"/>
            <a:headEnd/>
            <a:tailEnd/>
          </a:ln>
        </p:spPr>
        <p:txBody>
          <a:bodyPr/>
          <a:lstStyle/>
          <a:p>
            <a:pPr marL="800100" lvl="1" indent="-342900" eaLnBrk="0" hangingPunct="0">
              <a:spcBef>
                <a:spcPct val="20000"/>
              </a:spcBef>
              <a:buFont typeface="Arial" charset="0"/>
              <a:buChar char="•"/>
              <a:defRPr/>
            </a:pPr>
            <a:r>
              <a:rPr lang="en-US" sz="2000" dirty="0">
                <a:solidFill>
                  <a:schemeClr val="tx2"/>
                </a:solidFill>
                <a:latin typeface="Arial" charset="0"/>
              </a:rPr>
              <a:t>Apply </a:t>
            </a:r>
            <a:r>
              <a:rPr lang="en-US" sz="2000" dirty="0" err="1">
                <a:solidFill>
                  <a:schemeClr val="tx2"/>
                </a:solidFill>
                <a:latin typeface="Arial" charset="0"/>
              </a:rPr>
              <a:t>iptables</a:t>
            </a:r>
            <a:r>
              <a:rPr lang="en-US" sz="2000" dirty="0">
                <a:solidFill>
                  <a:schemeClr val="tx2"/>
                </a:solidFill>
                <a:latin typeface="Arial" charset="0"/>
              </a:rPr>
              <a:t> rules</a:t>
            </a:r>
          </a:p>
          <a:p>
            <a:pPr marL="1257300" lvl="2" indent="-342900" eaLnBrk="0" hangingPunct="0">
              <a:spcBef>
                <a:spcPct val="20000"/>
              </a:spcBef>
              <a:buFont typeface="Arial" charset="0"/>
              <a:buChar char="•"/>
              <a:defRPr/>
            </a:pPr>
            <a:r>
              <a:rPr lang="en-US" sz="2000" b="1" dirty="0" err="1">
                <a:solidFill>
                  <a:schemeClr val="tx2"/>
                </a:solidFill>
                <a:latin typeface="Arial" charset="0"/>
              </a:rPr>
              <a:t>iptables</a:t>
            </a:r>
            <a:r>
              <a:rPr lang="en-US" sz="2000" dirty="0">
                <a:solidFill>
                  <a:schemeClr val="tx2"/>
                </a:solidFill>
                <a:latin typeface="Arial" charset="0"/>
              </a:rPr>
              <a:t> are the tables provided by the Linux kernel firewall</a:t>
            </a:r>
          </a:p>
          <a:p>
            <a:pPr marL="1257300" lvl="2" indent="-342900" eaLnBrk="0" hangingPunct="0">
              <a:spcBef>
                <a:spcPct val="20000"/>
              </a:spcBef>
              <a:buFont typeface="Arial" charset="0"/>
              <a:buChar char="•"/>
              <a:defRPr/>
            </a:pPr>
            <a:r>
              <a:rPr lang="en-US" sz="2000" dirty="0">
                <a:solidFill>
                  <a:schemeClr val="tx2"/>
                </a:solidFill>
                <a:latin typeface="Arial" charset="0"/>
              </a:rPr>
              <a:t>Linux comes with a built in kernel firewall called </a:t>
            </a:r>
            <a:r>
              <a:rPr lang="en-US" sz="2000" dirty="0" err="1">
                <a:solidFill>
                  <a:schemeClr val="tx2"/>
                </a:solidFill>
                <a:latin typeface="Arial" charset="0"/>
              </a:rPr>
              <a:t>iptables</a:t>
            </a:r>
            <a:r>
              <a:rPr lang="en-US" sz="2000" dirty="0">
                <a:solidFill>
                  <a:schemeClr val="tx2"/>
                </a:solidFill>
                <a:latin typeface="Arial" charset="0"/>
              </a:rPr>
              <a:t>. We use CSF as a wrapper which provides management of the </a:t>
            </a:r>
            <a:r>
              <a:rPr lang="en-US" sz="2000" dirty="0" err="1">
                <a:solidFill>
                  <a:schemeClr val="tx2"/>
                </a:solidFill>
                <a:latin typeface="Arial" charset="0"/>
              </a:rPr>
              <a:t>iptables</a:t>
            </a:r>
            <a:r>
              <a:rPr lang="en-US" sz="2000" dirty="0">
                <a:solidFill>
                  <a:schemeClr val="tx2"/>
                </a:solidFill>
                <a:latin typeface="Arial" charset="0"/>
              </a:rPr>
              <a:t> for us. However, in order for </a:t>
            </a:r>
            <a:r>
              <a:rPr lang="en-US" sz="2000" dirty="0" err="1">
                <a:solidFill>
                  <a:schemeClr val="tx2"/>
                </a:solidFill>
                <a:latin typeface="Arial" charset="0"/>
              </a:rPr>
              <a:t>OpenVPN</a:t>
            </a:r>
            <a:r>
              <a:rPr lang="en-US" sz="2000" dirty="0">
                <a:solidFill>
                  <a:schemeClr val="tx2"/>
                </a:solidFill>
                <a:latin typeface="Arial" charset="0"/>
              </a:rPr>
              <a:t> to work we must enter specific </a:t>
            </a:r>
            <a:r>
              <a:rPr lang="en-US" sz="2000" dirty="0" err="1">
                <a:solidFill>
                  <a:schemeClr val="tx2"/>
                </a:solidFill>
                <a:latin typeface="Arial" charset="0"/>
              </a:rPr>
              <a:t>iptable</a:t>
            </a:r>
            <a:r>
              <a:rPr lang="en-US" sz="2000" dirty="0">
                <a:solidFill>
                  <a:schemeClr val="tx2"/>
                </a:solidFill>
                <a:latin typeface="Arial" charset="0"/>
              </a:rPr>
              <a:t> commands.</a:t>
            </a:r>
          </a:p>
          <a:p>
            <a:pPr marL="1257300" lvl="2" indent="-342900" eaLnBrk="0" hangingPunct="0">
              <a:spcBef>
                <a:spcPct val="20000"/>
              </a:spcBef>
              <a:buFont typeface="Arial" charset="0"/>
              <a:buChar char="•"/>
              <a:defRPr/>
            </a:pPr>
            <a:r>
              <a:rPr lang="en-US" sz="2000" dirty="0">
                <a:solidFill>
                  <a:schemeClr val="tx2"/>
                </a:solidFill>
                <a:latin typeface="Arial" charset="0"/>
              </a:rPr>
              <a:t>Forward the IP</a:t>
            </a:r>
          </a:p>
          <a:p>
            <a:pPr marL="1714500" lvl="3" indent="-342900" eaLnBrk="0" hangingPunct="0">
              <a:spcBef>
                <a:spcPct val="20000"/>
              </a:spcBef>
              <a:buFont typeface="Arial" charset="0"/>
              <a:buChar char="•"/>
              <a:defRPr/>
            </a:pPr>
            <a:r>
              <a:rPr lang="en-US" sz="2000" dirty="0">
                <a:solidFill>
                  <a:schemeClr val="tx2"/>
                </a:solidFill>
                <a:latin typeface="Arial" charset="0"/>
              </a:rPr>
              <a:t>Vi /etc/</a:t>
            </a:r>
            <a:r>
              <a:rPr lang="en-US" sz="2000" dirty="0" err="1">
                <a:solidFill>
                  <a:schemeClr val="tx2"/>
                </a:solidFill>
                <a:latin typeface="Arial" charset="0"/>
              </a:rPr>
              <a:t>sysctl.conf</a:t>
            </a:r>
            <a:endParaRPr lang="en-US" sz="2000" dirty="0">
              <a:solidFill>
                <a:schemeClr val="tx2"/>
              </a:solidFill>
              <a:latin typeface="Arial" charset="0"/>
            </a:endParaRPr>
          </a:p>
          <a:p>
            <a:pPr marL="2171700" lvl="4" indent="-342900" eaLnBrk="0" hangingPunct="0">
              <a:spcBef>
                <a:spcPct val="20000"/>
              </a:spcBef>
              <a:buFont typeface="Arial" charset="0"/>
              <a:buChar char="•"/>
              <a:defRPr/>
            </a:pPr>
            <a:r>
              <a:rPr lang="en-US" sz="2000" dirty="0">
                <a:solidFill>
                  <a:schemeClr val="tx2"/>
                </a:solidFill>
                <a:latin typeface="Arial" charset="0"/>
              </a:rPr>
              <a:t>Configuration file for setting system variables</a:t>
            </a:r>
          </a:p>
          <a:p>
            <a:pPr marL="2171700" lvl="4" indent="-342900" eaLnBrk="0" hangingPunct="0">
              <a:spcBef>
                <a:spcPct val="20000"/>
              </a:spcBef>
              <a:buFont typeface="Arial" charset="0"/>
              <a:buChar char="•"/>
              <a:defRPr/>
            </a:pPr>
            <a:r>
              <a:rPr lang="en-US" sz="2000" dirty="0">
                <a:solidFill>
                  <a:schemeClr val="tx2"/>
                </a:solidFill>
                <a:latin typeface="Arial" charset="0"/>
              </a:rPr>
              <a:t>#net.ipv4.ip_forward=1 </a:t>
            </a:r>
          </a:p>
          <a:p>
            <a:pPr marL="2628900" lvl="5" indent="-342900" eaLnBrk="0" hangingPunct="0">
              <a:spcBef>
                <a:spcPct val="20000"/>
              </a:spcBef>
              <a:buFont typeface="Arial" charset="0"/>
              <a:buChar char="•"/>
              <a:defRPr/>
            </a:pPr>
            <a:r>
              <a:rPr lang="en-US" sz="2000" dirty="0">
                <a:solidFill>
                  <a:schemeClr val="tx2"/>
                </a:solidFill>
                <a:latin typeface="Arial" charset="0"/>
              </a:rPr>
              <a:t>Remove the #. This will enable packet forwarding for IPv4 for </a:t>
            </a:r>
            <a:r>
              <a:rPr lang="en-US" sz="2000" dirty="0" err="1">
                <a:solidFill>
                  <a:schemeClr val="tx2"/>
                </a:solidFill>
                <a:latin typeface="Arial" charset="0"/>
              </a:rPr>
              <a:t>OpenVPN</a:t>
            </a:r>
            <a:r>
              <a:rPr lang="en-US" sz="2000" dirty="0">
                <a:solidFill>
                  <a:schemeClr val="tx2"/>
                </a:solidFill>
                <a:latin typeface="Arial" charset="0"/>
              </a:rPr>
              <a:t> to work.</a:t>
            </a:r>
          </a:p>
          <a:p>
            <a:pPr marL="1257300" lvl="2" indent="-342900" eaLnBrk="0" hangingPunct="0">
              <a:spcBef>
                <a:spcPct val="20000"/>
              </a:spcBef>
              <a:buFont typeface="Arial" charset="0"/>
              <a:buChar char="•"/>
              <a:defRPr/>
            </a:pPr>
            <a:endParaRPr lang="en-US" sz="2000" dirty="0">
              <a:solidFill>
                <a:schemeClr val="tx2"/>
              </a:solidFill>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A054AA9-46BB-F70D-3D78-A670770EBF3B}"/>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2771" name="Content Placeholder 2">
            <a:extLst>
              <a:ext uri="{FF2B5EF4-FFF2-40B4-BE49-F238E27FC236}">
                <a16:creationId xmlns:a16="http://schemas.microsoft.com/office/drawing/2014/main" id="{A9162E36-400F-257B-C3DC-714C310DB855}"/>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8676" name="Content Placeholder 2">
            <a:extLst>
              <a:ext uri="{FF2B5EF4-FFF2-40B4-BE49-F238E27FC236}">
                <a16:creationId xmlns:a16="http://schemas.microsoft.com/office/drawing/2014/main" id="{51D730D4-2B75-630D-A8B1-936314D8E280}"/>
              </a:ext>
            </a:extLst>
          </p:cNvPr>
          <p:cNvSpPr>
            <a:spLocks/>
          </p:cNvSpPr>
          <p:nvPr/>
        </p:nvSpPr>
        <p:spPr bwMode="auto">
          <a:xfrm>
            <a:off x="2133600" y="1752601"/>
            <a:ext cx="8229600" cy="4525963"/>
          </a:xfrm>
          <a:prstGeom prst="rect">
            <a:avLst/>
          </a:prstGeom>
          <a:noFill/>
          <a:ln w="9525">
            <a:noFill/>
            <a:miter lim="800000"/>
            <a:headEnd/>
            <a:tailEnd/>
          </a:ln>
        </p:spPr>
        <p:txBody>
          <a:bodyPr/>
          <a:lstStyle/>
          <a:p>
            <a:pPr marL="1257300" lvl="2" indent="-342900" eaLnBrk="0" hangingPunct="0">
              <a:spcBef>
                <a:spcPct val="20000"/>
              </a:spcBef>
              <a:buFont typeface="Arial" charset="0"/>
              <a:buChar char="•"/>
              <a:defRPr/>
            </a:pPr>
            <a:r>
              <a:rPr lang="en-US" sz="1400" dirty="0">
                <a:solidFill>
                  <a:schemeClr val="tx2"/>
                </a:solidFill>
                <a:latin typeface="Arial" charset="0"/>
              </a:rPr>
              <a:t>Run the forward</a:t>
            </a:r>
          </a:p>
          <a:p>
            <a:pPr marL="1714500" lvl="3" indent="-342900" eaLnBrk="0" hangingPunct="0">
              <a:spcBef>
                <a:spcPct val="20000"/>
              </a:spcBef>
              <a:buFont typeface="Arial" charset="0"/>
              <a:buChar char="•"/>
              <a:defRPr/>
            </a:pPr>
            <a:r>
              <a:rPr lang="en-US" sz="1400" dirty="0" err="1">
                <a:solidFill>
                  <a:schemeClr val="tx2"/>
                </a:solidFill>
                <a:latin typeface="Arial" charset="0"/>
              </a:rPr>
              <a:t>root@yourdomain</a:t>
            </a:r>
            <a:r>
              <a:rPr lang="en-US" sz="1400" dirty="0">
                <a:solidFill>
                  <a:schemeClr val="tx2"/>
                </a:solidFill>
                <a:latin typeface="Arial" charset="0"/>
              </a:rPr>
              <a:t>:/etc/</a:t>
            </a:r>
            <a:r>
              <a:rPr lang="en-US" sz="1400" dirty="0" err="1">
                <a:solidFill>
                  <a:schemeClr val="tx2"/>
                </a:solidFill>
                <a:latin typeface="Arial" charset="0"/>
              </a:rPr>
              <a:t>csf</a:t>
            </a:r>
            <a:r>
              <a:rPr lang="en-US" sz="1400" dirty="0">
                <a:solidFill>
                  <a:schemeClr val="tx2"/>
                </a:solidFill>
                <a:latin typeface="Arial" charset="0"/>
              </a:rPr>
              <a:t># </a:t>
            </a:r>
            <a:r>
              <a:rPr lang="en-US" sz="1400" dirty="0" err="1">
                <a:solidFill>
                  <a:schemeClr val="tx2"/>
                </a:solidFill>
                <a:latin typeface="Arial" charset="0"/>
              </a:rPr>
              <a:t>Sysctl</a:t>
            </a:r>
            <a:r>
              <a:rPr lang="en-US" sz="1400" dirty="0">
                <a:solidFill>
                  <a:schemeClr val="tx2"/>
                </a:solidFill>
                <a:latin typeface="Arial" charset="0"/>
              </a:rPr>
              <a:t> –p</a:t>
            </a:r>
          </a:p>
          <a:p>
            <a:pPr marL="2171700" lvl="4" indent="-342900" eaLnBrk="0" hangingPunct="0">
              <a:spcBef>
                <a:spcPct val="20000"/>
              </a:spcBef>
              <a:buFont typeface="Arial" charset="0"/>
              <a:buChar char="•"/>
              <a:defRPr/>
            </a:pPr>
            <a:r>
              <a:rPr lang="en-US" sz="1400" dirty="0">
                <a:solidFill>
                  <a:schemeClr val="tx2"/>
                </a:solidFill>
                <a:latin typeface="Arial" charset="0"/>
              </a:rPr>
              <a:t>Should see the following result:</a:t>
            </a:r>
          </a:p>
          <a:p>
            <a:pPr marL="2628900" lvl="5" indent="-342900" eaLnBrk="0" hangingPunct="0">
              <a:spcBef>
                <a:spcPct val="20000"/>
              </a:spcBef>
              <a:buFont typeface="Arial" charset="0"/>
              <a:buChar char="•"/>
              <a:defRPr/>
            </a:pPr>
            <a:r>
              <a:rPr lang="en-US" sz="1400" dirty="0">
                <a:solidFill>
                  <a:schemeClr val="tx2"/>
                </a:solidFill>
                <a:latin typeface="Arial" charset="0"/>
              </a:rPr>
              <a:t>Net.ipv4.ip_forward=1</a:t>
            </a:r>
          </a:p>
          <a:p>
            <a:pPr marL="1257300" lvl="2" indent="-342900" eaLnBrk="0" hangingPunct="0">
              <a:spcBef>
                <a:spcPct val="20000"/>
              </a:spcBef>
              <a:buFont typeface="Arial" charset="0"/>
              <a:buChar char="•"/>
              <a:defRPr/>
            </a:pPr>
            <a:r>
              <a:rPr lang="en-US" sz="1400" dirty="0">
                <a:solidFill>
                  <a:schemeClr val="tx2"/>
                </a:solidFill>
                <a:latin typeface="Arial" charset="0"/>
              </a:rPr>
              <a:t>Create </a:t>
            </a:r>
            <a:r>
              <a:rPr lang="en-US" sz="1400" dirty="0" err="1">
                <a:solidFill>
                  <a:schemeClr val="tx2"/>
                </a:solidFill>
                <a:latin typeface="Arial" charset="0"/>
              </a:rPr>
              <a:t>iptables</a:t>
            </a:r>
            <a:r>
              <a:rPr lang="en-US" sz="1400" dirty="0">
                <a:solidFill>
                  <a:schemeClr val="tx2"/>
                </a:solidFill>
                <a:latin typeface="Arial" charset="0"/>
              </a:rPr>
              <a:t> rules</a:t>
            </a:r>
          </a:p>
          <a:p>
            <a:pPr marL="1714500" lvl="3" indent="-342900" eaLnBrk="0" hangingPunct="0">
              <a:spcBef>
                <a:spcPct val="20000"/>
              </a:spcBef>
              <a:buFont typeface="Arial" charset="0"/>
              <a:buChar char="•"/>
              <a:defRPr/>
            </a:pPr>
            <a:r>
              <a:rPr lang="en-US" sz="1400" dirty="0" err="1">
                <a:solidFill>
                  <a:schemeClr val="tx2"/>
                </a:solidFill>
                <a:latin typeface="Arial" charset="0"/>
              </a:rPr>
              <a:t>Iptables</a:t>
            </a:r>
            <a:r>
              <a:rPr lang="en-US" sz="1400" dirty="0">
                <a:solidFill>
                  <a:schemeClr val="tx2"/>
                </a:solidFill>
                <a:latin typeface="Arial" charset="0"/>
              </a:rPr>
              <a:t> –t </a:t>
            </a:r>
            <a:r>
              <a:rPr lang="en-US" sz="1400" dirty="0" err="1">
                <a:solidFill>
                  <a:schemeClr val="tx2"/>
                </a:solidFill>
                <a:latin typeface="Arial" charset="0"/>
              </a:rPr>
              <a:t>nat</a:t>
            </a:r>
            <a:r>
              <a:rPr lang="en-US" sz="1400" dirty="0">
                <a:solidFill>
                  <a:schemeClr val="tx2"/>
                </a:solidFill>
                <a:latin typeface="Arial" charset="0"/>
              </a:rPr>
              <a:t> –A POSTROUTING –s 10.8.0.0/24 –o venet0 –j MASQUERADE</a:t>
            </a:r>
          </a:p>
          <a:p>
            <a:pPr marL="2171700" lvl="4" indent="-342900" eaLnBrk="0" hangingPunct="0">
              <a:spcBef>
                <a:spcPct val="20000"/>
              </a:spcBef>
              <a:buFont typeface="Arial" charset="0"/>
              <a:buChar char="•"/>
              <a:defRPr/>
            </a:pPr>
            <a:r>
              <a:rPr lang="en-US" sz="1400" dirty="0">
                <a:solidFill>
                  <a:schemeClr val="tx2"/>
                </a:solidFill>
                <a:latin typeface="Arial" charset="0"/>
              </a:rPr>
              <a:t>-t specifies the packet matching table which command should use</a:t>
            </a:r>
          </a:p>
          <a:p>
            <a:pPr marL="2171700" lvl="4" indent="-342900" eaLnBrk="0" hangingPunct="0">
              <a:spcBef>
                <a:spcPct val="20000"/>
              </a:spcBef>
              <a:buFont typeface="Arial" charset="0"/>
              <a:buChar char="•"/>
              <a:defRPr/>
            </a:pPr>
            <a:r>
              <a:rPr lang="en-US" sz="1400" dirty="0">
                <a:solidFill>
                  <a:schemeClr val="tx2"/>
                </a:solidFill>
                <a:latin typeface="Arial" charset="0"/>
              </a:rPr>
              <a:t>Nat – packet matching table that defines how packet should be routed.</a:t>
            </a:r>
          </a:p>
          <a:p>
            <a:pPr marL="2171700" lvl="4" indent="-342900" eaLnBrk="0" hangingPunct="0">
              <a:spcBef>
                <a:spcPct val="20000"/>
              </a:spcBef>
              <a:buFont typeface="Arial" charset="0"/>
              <a:buChar char="•"/>
              <a:defRPr/>
            </a:pPr>
            <a:r>
              <a:rPr lang="en-US" sz="1400" dirty="0">
                <a:solidFill>
                  <a:schemeClr val="tx2"/>
                </a:solidFill>
                <a:latin typeface="Arial" charset="0"/>
              </a:rPr>
              <a:t>-A specifies one or more chain rules.</a:t>
            </a:r>
          </a:p>
          <a:p>
            <a:pPr marL="2171700" lvl="4" indent="-342900" eaLnBrk="0" hangingPunct="0">
              <a:spcBef>
                <a:spcPct val="20000"/>
              </a:spcBef>
              <a:buFont typeface="Arial" charset="0"/>
              <a:buChar char="•"/>
              <a:defRPr/>
            </a:pPr>
            <a:r>
              <a:rPr lang="en-US" sz="1400" dirty="0">
                <a:solidFill>
                  <a:schemeClr val="tx2"/>
                </a:solidFill>
                <a:latin typeface="Arial" charset="0"/>
              </a:rPr>
              <a:t>POSTROUTING – altering a packet as it goes out</a:t>
            </a:r>
          </a:p>
          <a:p>
            <a:pPr marL="2171700" lvl="4" indent="-342900" eaLnBrk="0" hangingPunct="0">
              <a:spcBef>
                <a:spcPct val="20000"/>
              </a:spcBef>
              <a:buFont typeface="Arial" charset="0"/>
              <a:buChar char="•"/>
              <a:defRPr/>
            </a:pPr>
            <a:r>
              <a:rPr lang="en-US" sz="1400" dirty="0">
                <a:solidFill>
                  <a:schemeClr val="tx2"/>
                </a:solidFill>
                <a:latin typeface="Arial" charset="0"/>
              </a:rPr>
              <a:t>-s source address  and subnet mask</a:t>
            </a:r>
          </a:p>
          <a:p>
            <a:pPr marL="2171700" lvl="4" indent="-342900" eaLnBrk="0" hangingPunct="0">
              <a:spcBef>
                <a:spcPct val="20000"/>
              </a:spcBef>
              <a:buFont typeface="Arial" charset="0"/>
              <a:buChar char="•"/>
              <a:defRPr/>
            </a:pPr>
            <a:r>
              <a:rPr lang="en-US" sz="1400" dirty="0">
                <a:solidFill>
                  <a:schemeClr val="tx2"/>
                </a:solidFill>
                <a:latin typeface="Arial" charset="0"/>
              </a:rPr>
              <a:t>-o  out interface</a:t>
            </a:r>
          </a:p>
          <a:p>
            <a:pPr marL="2171700" lvl="4" indent="-342900" eaLnBrk="0" hangingPunct="0">
              <a:spcBef>
                <a:spcPct val="20000"/>
              </a:spcBef>
              <a:buFont typeface="Arial" charset="0"/>
              <a:buChar char="•"/>
              <a:defRPr/>
            </a:pPr>
            <a:r>
              <a:rPr lang="en-US" sz="1400" dirty="0">
                <a:solidFill>
                  <a:schemeClr val="tx2"/>
                </a:solidFill>
                <a:latin typeface="Arial" charset="0"/>
                <a:cs typeface="Arial" charset="0"/>
              </a:rPr>
              <a:t>venet0</a:t>
            </a:r>
            <a:r>
              <a:rPr lang="en-US" sz="1400" dirty="0">
                <a:solidFill>
                  <a:schemeClr val="tx2"/>
                </a:solidFill>
                <a:latin typeface="Arial" charset="0"/>
              </a:rPr>
              <a:t>– interface packet will use to go out. </a:t>
            </a:r>
          </a:p>
          <a:p>
            <a:pPr marL="2171700" lvl="4" indent="-342900" eaLnBrk="0" hangingPunct="0">
              <a:spcBef>
                <a:spcPct val="20000"/>
              </a:spcBef>
              <a:buFont typeface="Arial" charset="0"/>
              <a:buChar char="•"/>
              <a:defRPr/>
            </a:pPr>
            <a:r>
              <a:rPr lang="en-US" sz="1400" dirty="0">
                <a:solidFill>
                  <a:schemeClr val="tx2"/>
                </a:solidFill>
                <a:latin typeface="Arial" charset="0"/>
              </a:rPr>
              <a:t>-j  jump target Specifies target of the rule i.e., what to do if the packet matches it.</a:t>
            </a:r>
          </a:p>
          <a:p>
            <a:pPr marL="2171700" lvl="4" indent="-342900" eaLnBrk="0" hangingPunct="0">
              <a:spcBef>
                <a:spcPct val="20000"/>
              </a:spcBef>
              <a:buFont typeface="Arial" charset="0"/>
              <a:buChar char="•"/>
              <a:defRPr/>
            </a:pPr>
            <a:r>
              <a:rPr lang="en-US" sz="1400" dirty="0">
                <a:solidFill>
                  <a:schemeClr val="tx2"/>
                </a:solidFill>
                <a:latin typeface="Arial" charset="0"/>
              </a:rPr>
              <a:t>MASQUERADE translates the private IP address  to public.</a:t>
            </a:r>
          </a:p>
          <a:p>
            <a:pPr marL="2171700" lvl="4" indent="-342900" eaLnBrk="0" hangingPunct="0">
              <a:spcBef>
                <a:spcPct val="20000"/>
              </a:spcBef>
              <a:defRPr/>
            </a:pPr>
            <a:endParaRPr lang="en-US" sz="900" dirty="0">
              <a:solidFill>
                <a:schemeClr val="tx2"/>
              </a:solidFill>
              <a:latin typeface="Arial" charset="0"/>
            </a:endParaRPr>
          </a:p>
          <a:p>
            <a:pPr marL="2171700" lvl="4" indent="-342900" eaLnBrk="0" hangingPunct="0">
              <a:spcBef>
                <a:spcPct val="20000"/>
              </a:spcBef>
              <a:buFont typeface="Arial" charset="0"/>
              <a:buChar char="•"/>
              <a:defRPr/>
            </a:pPr>
            <a:endParaRPr lang="en-US" sz="900" dirty="0">
              <a:solidFill>
                <a:schemeClr val="tx2"/>
              </a:solidFill>
              <a:latin typeface="Arial" charset="0"/>
            </a:endParaRPr>
          </a:p>
          <a:p>
            <a:pPr marL="2171700" lvl="4" indent="-342900" eaLnBrk="0" hangingPunct="0">
              <a:spcBef>
                <a:spcPct val="20000"/>
              </a:spcBef>
              <a:buFont typeface="Arial" charset="0"/>
              <a:buChar char="•"/>
              <a:defRPr/>
            </a:pPr>
            <a:endParaRPr lang="en-US" sz="800" dirty="0">
              <a:solidFill>
                <a:schemeClr val="tx2"/>
              </a:solidFill>
              <a:latin typeface="Arial" charset="0"/>
            </a:endParaRPr>
          </a:p>
          <a:p>
            <a:pPr marL="2171700" lvl="4" indent="-342900" eaLnBrk="0" hangingPunct="0">
              <a:spcBef>
                <a:spcPct val="20000"/>
              </a:spcBef>
              <a:buFont typeface="Arial" charset="0"/>
              <a:buChar char="•"/>
              <a:defRPr/>
            </a:pPr>
            <a:endParaRPr lang="en-US" sz="2000" dirty="0">
              <a:solidFill>
                <a:schemeClr val="tx2"/>
              </a:solidFill>
              <a:latin typeface="Arial" charset="0"/>
            </a:endParaRPr>
          </a:p>
          <a:p>
            <a:pPr marL="1714500" lvl="3" indent="-342900" eaLnBrk="0" hangingPunct="0">
              <a:spcBef>
                <a:spcPct val="20000"/>
              </a:spcBef>
              <a:buFont typeface="Arial" charset="0"/>
              <a:buChar char="•"/>
              <a:defRPr/>
            </a:pPr>
            <a:endParaRPr lang="en-US" sz="2000" dirty="0">
              <a:solidFill>
                <a:schemeClr val="tx2"/>
              </a:solidFill>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E703413-EE31-AA17-C704-450D2FAB7266}"/>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3795" name="Content Placeholder 2">
            <a:extLst>
              <a:ext uri="{FF2B5EF4-FFF2-40B4-BE49-F238E27FC236}">
                <a16:creationId xmlns:a16="http://schemas.microsoft.com/office/drawing/2014/main" id="{6314B2C7-5C95-9A58-032F-10547276156B}"/>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3796" name="Content Placeholder 2">
            <a:extLst>
              <a:ext uri="{FF2B5EF4-FFF2-40B4-BE49-F238E27FC236}">
                <a16:creationId xmlns:a16="http://schemas.microsoft.com/office/drawing/2014/main" id="{E58CC8D4-A4C9-47D8-1860-A34D8B191AB0}"/>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3">
              <a:spcBef>
                <a:spcPct val="20000"/>
              </a:spcBef>
              <a:buFont typeface="Arial" panose="020B0604020202020204" pitchFamily="34" charset="0"/>
              <a:buChar char="•"/>
            </a:pPr>
            <a:endParaRPr lang="en-US" altLang="en-US" sz="2000">
              <a:solidFill>
                <a:schemeClr val="tx2"/>
              </a:solidFill>
            </a:endParaRPr>
          </a:p>
        </p:txBody>
      </p:sp>
      <p:sp>
        <p:nvSpPr>
          <p:cNvPr id="33797" name="Rectangle 7">
            <a:extLst>
              <a:ext uri="{FF2B5EF4-FFF2-40B4-BE49-F238E27FC236}">
                <a16:creationId xmlns:a16="http://schemas.microsoft.com/office/drawing/2014/main" id="{1AAE09EE-9480-10D5-8FF5-6627B1F40EA1}"/>
              </a:ext>
            </a:extLst>
          </p:cNvPr>
          <p:cNvSpPr>
            <a:spLocks noChangeArrowheads="1"/>
          </p:cNvSpPr>
          <p:nvPr/>
        </p:nvSpPr>
        <p:spPr bwMode="auto">
          <a:xfrm>
            <a:off x="1758951" y="2047875"/>
            <a:ext cx="96932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0000"/>
                </a:solidFill>
                <a:latin typeface="Courier New" panose="02070309020205020404" pitchFamily="49" charset="0"/>
                <a:cs typeface="Courier New" panose="02070309020205020404" pitchFamily="49" charset="0"/>
              </a:rPr>
              <a:t>ETHERNET2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to ISP provider     |  Linux #1  |       ETHERNET1         | Anybox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&lt;--------- venet0 | IP Tables  |venet0 -------- NIC CARD | Virtual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MASQ.      |                         | Tun/TAP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198.147.X.X     |            |           10.8.X.X      | Card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a:t>
            </a:r>
            <a:endParaRPr lang="en-US" altLang="en-US" sz="1400"/>
          </a:p>
        </p:txBody>
      </p:sp>
      <p:sp>
        <p:nvSpPr>
          <p:cNvPr id="33798" name="TextBox 9">
            <a:extLst>
              <a:ext uri="{FF2B5EF4-FFF2-40B4-BE49-F238E27FC236}">
                <a16:creationId xmlns:a16="http://schemas.microsoft.com/office/drawing/2014/main" id="{BAE2E33E-CB6A-4C10-0EEB-14C3585DC027}"/>
              </a:ext>
            </a:extLst>
          </p:cNvPr>
          <p:cNvSpPr txBox="1">
            <a:spLocks noChangeArrowheads="1"/>
          </p:cNvSpPr>
          <p:nvPr/>
        </p:nvSpPr>
        <p:spPr bwMode="auto">
          <a:xfrm>
            <a:off x="2133601" y="3648075"/>
            <a:ext cx="78025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tx2"/>
                </a:solidFill>
              </a:rPr>
              <a:t>In the above drawing, a Linux box with IP_MASQUERADING is installed as Linux #1 and is connected to the Internet via Ethernet2 It has an assigned public IP address of 198.147.X.X. It also has another network interface (venet0) connected to allow incoming network traffic be it from a ETHERNET1 connection.</a:t>
            </a:r>
          </a:p>
          <a:p>
            <a:pPr eaLnBrk="1" hangingPunct="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A25651E-4D31-A570-E107-3944B64403BB}"/>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4819" name="Content Placeholder 2">
            <a:extLst>
              <a:ext uri="{FF2B5EF4-FFF2-40B4-BE49-F238E27FC236}">
                <a16:creationId xmlns:a16="http://schemas.microsoft.com/office/drawing/2014/main" id="{C58310B7-DDC0-9E5B-61AD-002DA83A01B4}"/>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4820" name="Content Placeholder 2">
            <a:extLst>
              <a:ext uri="{FF2B5EF4-FFF2-40B4-BE49-F238E27FC236}">
                <a16:creationId xmlns:a16="http://schemas.microsoft.com/office/drawing/2014/main" id="{F5F34886-C4FB-A63A-E80A-D21B6C41EF60}"/>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3">
              <a:spcBef>
                <a:spcPct val="20000"/>
              </a:spcBef>
              <a:buFont typeface="Arial" panose="020B0604020202020204" pitchFamily="34" charset="0"/>
              <a:buChar char="•"/>
            </a:pPr>
            <a:endParaRPr lang="en-US" altLang="en-US" sz="2000">
              <a:solidFill>
                <a:schemeClr val="tx2"/>
              </a:solidFill>
            </a:endParaRPr>
          </a:p>
        </p:txBody>
      </p:sp>
      <p:sp>
        <p:nvSpPr>
          <p:cNvPr id="34821" name="Rectangle 7">
            <a:extLst>
              <a:ext uri="{FF2B5EF4-FFF2-40B4-BE49-F238E27FC236}">
                <a16:creationId xmlns:a16="http://schemas.microsoft.com/office/drawing/2014/main" id="{4465D2B7-18EE-3FA2-301A-097CA3DE0685}"/>
              </a:ext>
            </a:extLst>
          </p:cNvPr>
          <p:cNvSpPr>
            <a:spLocks noChangeArrowheads="1"/>
          </p:cNvSpPr>
          <p:nvPr/>
        </p:nvSpPr>
        <p:spPr bwMode="auto">
          <a:xfrm>
            <a:off x="1758951" y="2047875"/>
            <a:ext cx="96932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0000"/>
                </a:solidFill>
                <a:latin typeface="Courier New" panose="02070309020205020404" pitchFamily="49" charset="0"/>
                <a:cs typeface="Courier New" panose="02070309020205020404" pitchFamily="49" charset="0"/>
              </a:rPr>
              <a:t>ETHERNET2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to ISP provider     |  Linux #1  |       ETHERNET1         | Anybox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&lt;--------- venet0 | IP Tables  |venet0 -------- NIC CARD | Virtual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MASQ.      |                         | Tun/TAP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198.147.X.X     |            |           10.8.X.X      | Card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a:t>
            </a:r>
            <a:endParaRPr lang="en-US" altLang="en-US" sz="1400"/>
          </a:p>
        </p:txBody>
      </p:sp>
      <p:sp>
        <p:nvSpPr>
          <p:cNvPr id="34822" name="TextBox 9">
            <a:extLst>
              <a:ext uri="{FF2B5EF4-FFF2-40B4-BE49-F238E27FC236}">
                <a16:creationId xmlns:a16="http://schemas.microsoft.com/office/drawing/2014/main" id="{5BF832C8-AA9D-784A-0451-9FFAFBC6D7DA}"/>
              </a:ext>
            </a:extLst>
          </p:cNvPr>
          <p:cNvSpPr txBox="1">
            <a:spLocks noChangeArrowheads="1"/>
          </p:cNvSpPr>
          <p:nvPr/>
        </p:nvSpPr>
        <p:spPr bwMode="auto">
          <a:xfrm>
            <a:off x="2133601" y="3648076"/>
            <a:ext cx="78025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tx2"/>
                </a:solidFill>
              </a:rPr>
              <a:t>The second system (which does not need to be Linux) connects into the Linux #1 box and starts its network traffic to the Internet. This second machine does NOT have a publicly assigned IP address from the Internet, so it uses say 10.8.X.X </a:t>
            </a:r>
          </a:p>
          <a:p>
            <a:pPr eaLnBrk="1" hangingPunct="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84C8BDB-BAB0-3327-5A51-DE955E10095E}"/>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5843" name="Content Placeholder 2">
            <a:extLst>
              <a:ext uri="{FF2B5EF4-FFF2-40B4-BE49-F238E27FC236}">
                <a16:creationId xmlns:a16="http://schemas.microsoft.com/office/drawing/2014/main" id="{42683290-736C-C3CE-4FC0-ED26EA4F3525}"/>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5844" name="Content Placeholder 2">
            <a:extLst>
              <a:ext uri="{FF2B5EF4-FFF2-40B4-BE49-F238E27FC236}">
                <a16:creationId xmlns:a16="http://schemas.microsoft.com/office/drawing/2014/main" id="{DC4E4023-D13D-8105-CB20-277CEB12A6C3}"/>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3">
              <a:spcBef>
                <a:spcPct val="20000"/>
              </a:spcBef>
              <a:buFont typeface="Arial" panose="020B0604020202020204" pitchFamily="34" charset="0"/>
              <a:buChar char="•"/>
            </a:pPr>
            <a:endParaRPr lang="en-US" altLang="en-US" sz="2000">
              <a:solidFill>
                <a:schemeClr val="tx2"/>
              </a:solidFill>
            </a:endParaRPr>
          </a:p>
        </p:txBody>
      </p:sp>
      <p:sp>
        <p:nvSpPr>
          <p:cNvPr id="35845" name="Rectangle 7">
            <a:extLst>
              <a:ext uri="{FF2B5EF4-FFF2-40B4-BE49-F238E27FC236}">
                <a16:creationId xmlns:a16="http://schemas.microsoft.com/office/drawing/2014/main" id="{4C10E049-C9BF-A982-6B6D-FD2A187C8D02}"/>
              </a:ext>
            </a:extLst>
          </p:cNvPr>
          <p:cNvSpPr>
            <a:spLocks noChangeArrowheads="1"/>
          </p:cNvSpPr>
          <p:nvPr/>
        </p:nvSpPr>
        <p:spPr bwMode="auto">
          <a:xfrm>
            <a:off x="1758951" y="2047875"/>
            <a:ext cx="96932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0000"/>
                </a:solidFill>
                <a:latin typeface="Courier New" panose="02070309020205020404" pitchFamily="49" charset="0"/>
                <a:cs typeface="Courier New" panose="02070309020205020404" pitchFamily="49" charset="0"/>
              </a:rPr>
              <a:t>ETHERNET2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to ISP provider     |  Linux #1  |       ETHERNET1         | Anybox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&lt;--------- venet0 | IP Tables  |venet0 -------- NIC CARD | Virtual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MASQ.      |                         | Tun/TAP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198.147.X.X     |            |           10.8.X.X      | Card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a:t>
            </a:r>
            <a:endParaRPr lang="en-US" altLang="en-US" sz="1400"/>
          </a:p>
        </p:txBody>
      </p:sp>
      <p:sp>
        <p:nvSpPr>
          <p:cNvPr id="35846" name="TextBox 9">
            <a:extLst>
              <a:ext uri="{FF2B5EF4-FFF2-40B4-BE49-F238E27FC236}">
                <a16:creationId xmlns:a16="http://schemas.microsoft.com/office/drawing/2014/main" id="{94C1CAD5-B8DD-3463-B265-1352DC069ADB}"/>
              </a:ext>
            </a:extLst>
          </p:cNvPr>
          <p:cNvSpPr txBox="1">
            <a:spLocks noChangeArrowheads="1"/>
          </p:cNvSpPr>
          <p:nvPr/>
        </p:nvSpPr>
        <p:spPr bwMode="auto">
          <a:xfrm>
            <a:off x="2133601" y="3648075"/>
            <a:ext cx="7802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tx2"/>
                </a:solidFill>
              </a:rPr>
              <a:t>With IP Masquerade and the routing configured properly, this second machine "Anybox" can interact with the Internet as if it was directly connected to the Internet with a few small exceptions [noted later].</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80F94DBE-306F-5E45-BD48-33252C8CD425}"/>
              </a:ext>
            </a:extLst>
          </p:cNvPr>
          <p:cNvSpPr>
            <a:spLocks noChangeArrowheads="1"/>
          </p:cNvSpPr>
          <p:nvPr/>
        </p:nvSpPr>
        <p:spPr bwMode="auto">
          <a:xfrm>
            <a:off x="1828800" y="4448176"/>
            <a:ext cx="8458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en-US">
                <a:latin typeface="Verdana" panose="020B0604030504040204" pitchFamily="34" charset="0"/>
              </a:rPr>
              <a:t>Membuat sebuah koneksi antara klien dan server,</a:t>
            </a:r>
          </a:p>
          <a:p>
            <a:pPr>
              <a:buFontTx/>
              <a:buAutoNum type="arabicPeriod"/>
            </a:pPr>
            <a:r>
              <a:rPr lang="en-US" altLang="en-US">
                <a:latin typeface="Verdana" panose="020B0604030504040204" pitchFamily="34" charset="0"/>
              </a:rPr>
              <a:t>Untuk mengizinkan klien untuk mengirimkan sebuah perintah FTP kepada server dan juga</a:t>
            </a:r>
          </a:p>
          <a:p>
            <a:pPr>
              <a:buFontTx/>
              <a:buAutoNum type="arabicPeriod"/>
            </a:pPr>
            <a:r>
              <a:rPr lang="en-US" altLang="en-US">
                <a:latin typeface="Verdana" panose="020B0604030504040204" pitchFamily="34" charset="0"/>
              </a:rPr>
              <a:t>Mengembalikan respons server ke perintah tersebut</a:t>
            </a:r>
          </a:p>
        </p:txBody>
      </p:sp>
      <p:pic>
        <p:nvPicPr>
          <p:cNvPr id="36869" name="Picture 5">
            <a:extLst>
              <a:ext uri="{FF2B5EF4-FFF2-40B4-BE49-F238E27FC236}">
                <a16:creationId xmlns:a16="http://schemas.microsoft.com/office/drawing/2014/main" id="{E1CC1B13-CB91-DFF8-DA40-493D2F2E8E80}"/>
              </a:ext>
            </a:extLst>
          </p:cNvPr>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092576" y="609600"/>
            <a:ext cx="3451225" cy="3606800"/>
          </a:xfrm>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BD996F1-C3FE-44FD-52C9-39CD5D37A9BF}"/>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6867" name="Content Placeholder 2">
            <a:extLst>
              <a:ext uri="{FF2B5EF4-FFF2-40B4-BE49-F238E27FC236}">
                <a16:creationId xmlns:a16="http://schemas.microsoft.com/office/drawing/2014/main" id="{545E1F45-A655-7AE1-EF92-5AF92F40AE6D}"/>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6868" name="Content Placeholder 2">
            <a:extLst>
              <a:ext uri="{FF2B5EF4-FFF2-40B4-BE49-F238E27FC236}">
                <a16:creationId xmlns:a16="http://schemas.microsoft.com/office/drawing/2014/main" id="{856B8FC5-9F9A-01CF-F8F0-0110DF86E9E1}"/>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3">
              <a:spcBef>
                <a:spcPct val="20000"/>
              </a:spcBef>
              <a:buFont typeface="Arial" panose="020B0604020202020204" pitchFamily="34" charset="0"/>
              <a:buChar char="•"/>
            </a:pPr>
            <a:endParaRPr lang="en-US" altLang="en-US" sz="2000">
              <a:solidFill>
                <a:schemeClr val="tx2"/>
              </a:solidFill>
            </a:endParaRPr>
          </a:p>
        </p:txBody>
      </p:sp>
      <p:sp>
        <p:nvSpPr>
          <p:cNvPr id="36869" name="Rectangle 7">
            <a:extLst>
              <a:ext uri="{FF2B5EF4-FFF2-40B4-BE49-F238E27FC236}">
                <a16:creationId xmlns:a16="http://schemas.microsoft.com/office/drawing/2014/main" id="{D8E64811-050B-0DCE-9213-DDDC074AC22F}"/>
              </a:ext>
            </a:extLst>
          </p:cNvPr>
          <p:cNvSpPr>
            <a:spLocks noChangeArrowheads="1"/>
          </p:cNvSpPr>
          <p:nvPr/>
        </p:nvSpPr>
        <p:spPr bwMode="auto">
          <a:xfrm>
            <a:off x="1758951" y="2047875"/>
            <a:ext cx="96932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0000"/>
                </a:solidFill>
                <a:latin typeface="Courier New" panose="02070309020205020404" pitchFamily="49" charset="0"/>
                <a:cs typeface="Courier New" panose="02070309020205020404" pitchFamily="49" charset="0"/>
              </a:rPr>
              <a:t>ETHERNET2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to ISP provider     |  Linux #1  |       ETHERNET1         | Anybox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&lt;--------- venet0 | IP Tables  |venet0 -------- NIC CARD | Virtual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MASQ.      |                         | Tun/TAP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198.147.X.X     |            |           10.8.X.X      | Card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a:t>
            </a:r>
            <a:endParaRPr lang="en-US" altLang="en-US" sz="1400"/>
          </a:p>
        </p:txBody>
      </p:sp>
      <p:sp>
        <p:nvSpPr>
          <p:cNvPr id="36870" name="TextBox 9">
            <a:extLst>
              <a:ext uri="{FF2B5EF4-FFF2-40B4-BE49-F238E27FC236}">
                <a16:creationId xmlns:a16="http://schemas.microsoft.com/office/drawing/2014/main" id="{1EED2F40-F631-D308-EF40-482F2797D230}"/>
              </a:ext>
            </a:extLst>
          </p:cNvPr>
          <p:cNvSpPr txBox="1">
            <a:spLocks noChangeArrowheads="1"/>
          </p:cNvSpPr>
          <p:nvPr/>
        </p:nvSpPr>
        <p:spPr bwMode="auto">
          <a:xfrm>
            <a:off x="2133601" y="3648076"/>
            <a:ext cx="7802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tx2"/>
                </a:solidFill>
              </a:rPr>
              <a:t>I tell machine ANYBOX that Linux box is its gateway.</a:t>
            </a:r>
          </a:p>
          <a:p>
            <a:pPr eaLnBrk="1" hangingPunct="1"/>
            <a:endParaRPr lang="en-US" altLang="en-US">
              <a:solidFill>
                <a:schemeClr val="tx2"/>
              </a:solidFill>
            </a:endParaRPr>
          </a:p>
          <a:p>
            <a:pPr eaLnBrk="1" hangingPunct="1"/>
            <a:r>
              <a:rPr lang="en-US" altLang="en-US">
                <a:solidFill>
                  <a:schemeClr val="tx2"/>
                </a:solidFill>
              </a:rPr>
              <a:t>When a packet comes into the Linux box from ANYBOX, it will assign the packet to a new TCP/IP source port number and insert its own IP address  inside the packet header, saving the originals.  The MASQ server will then send the modified packet over the ETHERNET interface onto the Internet.</a:t>
            </a:r>
          </a:p>
          <a:p>
            <a:pPr eaLnBrk="1" hangingPunct="1"/>
            <a:r>
              <a:rPr lang="en-US" altLang="en-US"/>
              <a:t> </a:t>
            </a:r>
          </a:p>
          <a:p>
            <a:pPr eaLnBrk="1" hangingPunct="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658A48D-5C5C-56A9-2A6C-DB1DAC042509}"/>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7891" name="Content Placeholder 2">
            <a:extLst>
              <a:ext uri="{FF2B5EF4-FFF2-40B4-BE49-F238E27FC236}">
                <a16:creationId xmlns:a16="http://schemas.microsoft.com/office/drawing/2014/main" id="{5140E782-5945-EC75-7AF5-FB8F5A5457FB}"/>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7892" name="Content Placeholder 2">
            <a:extLst>
              <a:ext uri="{FF2B5EF4-FFF2-40B4-BE49-F238E27FC236}">
                <a16:creationId xmlns:a16="http://schemas.microsoft.com/office/drawing/2014/main" id="{F7DE0229-EAC0-6C54-F785-6C90F02EEDE6}"/>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3">
              <a:spcBef>
                <a:spcPct val="20000"/>
              </a:spcBef>
              <a:buFont typeface="Arial" panose="020B0604020202020204" pitchFamily="34" charset="0"/>
              <a:buChar char="•"/>
            </a:pPr>
            <a:endParaRPr lang="en-US" altLang="en-US" sz="2000">
              <a:solidFill>
                <a:schemeClr val="tx2"/>
              </a:solidFill>
            </a:endParaRPr>
          </a:p>
        </p:txBody>
      </p:sp>
      <p:sp>
        <p:nvSpPr>
          <p:cNvPr id="37893" name="Rectangle 7">
            <a:extLst>
              <a:ext uri="{FF2B5EF4-FFF2-40B4-BE49-F238E27FC236}">
                <a16:creationId xmlns:a16="http://schemas.microsoft.com/office/drawing/2014/main" id="{255B6EA0-A84A-7C6F-612C-FAF9FC3AD79A}"/>
              </a:ext>
            </a:extLst>
          </p:cNvPr>
          <p:cNvSpPr>
            <a:spLocks noChangeArrowheads="1"/>
          </p:cNvSpPr>
          <p:nvPr/>
        </p:nvSpPr>
        <p:spPr bwMode="auto">
          <a:xfrm>
            <a:off x="1758951" y="2047875"/>
            <a:ext cx="96932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0000"/>
                </a:solidFill>
                <a:latin typeface="Courier New" panose="02070309020205020404" pitchFamily="49" charset="0"/>
                <a:cs typeface="Courier New" panose="02070309020205020404" pitchFamily="49" charset="0"/>
              </a:rPr>
              <a:t>ETHERNET2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to ISP provider     |  Linux #1  |       ETHERNET1         | Anybox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                         |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&lt;--------- venet0 | IP Tables  |venet0 -------- NIC CARD | Virtual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MASQ.      |                         | Tun/TAP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198.147.X.X     |            |           10.8.X.X      | Card        |</a:t>
            </a:r>
            <a:endParaRPr lang="en-US" altLang="en-US" sz="1400"/>
          </a:p>
          <a:p>
            <a:r>
              <a:rPr lang="en-US" altLang="en-US" sz="1400">
                <a:solidFill>
                  <a:srgbClr val="000000"/>
                </a:solidFill>
                <a:latin typeface="Courier New" panose="02070309020205020404" pitchFamily="49" charset="0"/>
                <a:cs typeface="Courier New" panose="02070309020205020404" pitchFamily="49" charset="0"/>
              </a:rPr>
              <a:t>                    +------------+                         +-------------+</a:t>
            </a:r>
            <a:endParaRPr lang="en-US" altLang="en-US" sz="1400"/>
          </a:p>
        </p:txBody>
      </p:sp>
      <p:sp>
        <p:nvSpPr>
          <p:cNvPr id="37894" name="TextBox 9">
            <a:extLst>
              <a:ext uri="{FF2B5EF4-FFF2-40B4-BE49-F238E27FC236}">
                <a16:creationId xmlns:a16="http://schemas.microsoft.com/office/drawing/2014/main" id="{2610BDFF-A1D9-9F6C-B7F0-68D7B726ACA6}"/>
              </a:ext>
            </a:extLst>
          </p:cNvPr>
          <p:cNvSpPr txBox="1">
            <a:spLocks noChangeArrowheads="1"/>
          </p:cNvSpPr>
          <p:nvPr/>
        </p:nvSpPr>
        <p:spPr bwMode="auto">
          <a:xfrm>
            <a:off x="2133601" y="3648075"/>
            <a:ext cx="78025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tx2"/>
                </a:solidFill>
              </a:rPr>
              <a:t>When a packet returns from the Internet into the Linux box, Linux examines if the port number is one of those ports that was assigned above.  If so, the MASQ server will then take the original port and IP address, put them back in the returned packet header, and send the packet to ANYBOX.</a:t>
            </a:r>
          </a:p>
          <a:p>
            <a:pPr eaLnBrk="1" hangingPunct="1"/>
            <a:r>
              <a:rPr lang="en-US" altLang="en-US">
                <a:solidFill>
                  <a:schemeClr val="tx2"/>
                </a:solidFill>
              </a:rPr>
              <a:t>The host that sent the packet will never know the difference. </a:t>
            </a:r>
          </a:p>
          <a:p>
            <a:pPr eaLnBrk="1" hangingPunct="1"/>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42BB38A-DE6B-52CC-CB76-3FA600389DA3}"/>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8915" name="Content Placeholder 2">
            <a:extLst>
              <a:ext uri="{FF2B5EF4-FFF2-40B4-BE49-F238E27FC236}">
                <a16:creationId xmlns:a16="http://schemas.microsoft.com/office/drawing/2014/main" id="{81A6B57A-FBAC-951A-9484-E2340C00C074}"/>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28676" name="Content Placeholder 2">
            <a:extLst>
              <a:ext uri="{FF2B5EF4-FFF2-40B4-BE49-F238E27FC236}">
                <a16:creationId xmlns:a16="http://schemas.microsoft.com/office/drawing/2014/main" id="{EC564852-97BD-D723-FC08-4E126A5E31C7}"/>
              </a:ext>
            </a:extLst>
          </p:cNvPr>
          <p:cNvSpPr>
            <a:spLocks/>
          </p:cNvSpPr>
          <p:nvPr/>
        </p:nvSpPr>
        <p:spPr bwMode="auto">
          <a:xfrm>
            <a:off x="2133600" y="1752600"/>
            <a:ext cx="8229600" cy="4687888"/>
          </a:xfrm>
          <a:prstGeom prst="rect">
            <a:avLst/>
          </a:prstGeom>
          <a:noFill/>
          <a:ln w="9525">
            <a:noFill/>
            <a:miter lim="800000"/>
            <a:headEnd/>
            <a:tailEnd/>
          </a:ln>
        </p:spPr>
        <p:txBody>
          <a:bodyPr/>
          <a:lstStyle/>
          <a:p>
            <a:pPr marL="1257300" lvl="2" indent="-342900" eaLnBrk="0" hangingPunct="0">
              <a:spcBef>
                <a:spcPct val="20000"/>
              </a:spcBef>
              <a:buFont typeface="Arial" charset="0"/>
              <a:buChar char="•"/>
              <a:defRPr/>
            </a:pPr>
            <a:r>
              <a:rPr lang="en-US" sz="1050" dirty="0">
                <a:solidFill>
                  <a:schemeClr val="tx2"/>
                </a:solidFill>
                <a:latin typeface="Arial" charset="0"/>
              </a:rPr>
              <a:t>Create the VPS </a:t>
            </a:r>
            <a:r>
              <a:rPr lang="en-US" sz="1050" dirty="0" err="1">
                <a:solidFill>
                  <a:schemeClr val="tx2"/>
                </a:solidFill>
                <a:latin typeface="Arial" charset="0"/>
              </a:rPr>
              <a:t>OpenVPN</a:t>
            </a:r>
            <a:r>
              <a:rPr lang="en-US" sz="1050" dirty="0">
                <a:solidFill>
                  <a:schemeClr val="tx2"/>
                </a:solidFill>
                <a:latin typeface="Arial" charset="0"/>
              </a:rPr>
              <a:t> configuration file</a:t>
            </a:r>
          </a:p>
          <a:p>
            <a:pPr marL="1714500" lvl="3" indent="-342900" eaLnBrk="0" hangingPunct="0">
              <a:spcBef>
                <a:spcPct val="20000"/>
              </a:spcBef>
              <a:buFont typeface="Arial" charset="0"/>
              <a:buChar char="•"/>
              <a:defRPr/>
            </a:pPr>
            <a:r>
              <a:rPr lang="en-US" sz="1050" dirty="0" err="1">
                <a:solidFill>
                  <a:schemeClr val="tx2"/>
                </a:solidFill>
                <a:latin typeface="Arial" charset="0"/>
              </a:rPr>
              <a:t>root@yourdomain</a:t>
            </a:r>
            <a:r>
              <a:rPr lang="en-US" sz="1050" dirty="0">
                <a:solidFill>
                  <a:schemeClr val="tx2"/>
                </a:solidFill>
                <a:latin typeface="Arial" charset="0"/>
              </a:rPr>
              <a:t>:/etc/</a:t>
            </a:r>
            <a:r>
              <a:rPr lang="en-US" sz="1050" dirty="0" err="1">
                <a:solidFill>
                  <a:schemeClr val="tx2"/>
                </a:solidFill>
                <a:latin typeface="Arial" charset="0"/>
              </a:rPr>
              <a:t>openvpn</a:t>
            </a:r>
            <a:r>
              <a:rPr lang="en-US" sz="1050" dirty="0">
                <a:solidFill>
                  <a:schemeClr val="tx2"/>
                </a:solidFill>
                <a:latin typeface="Arial" charset="0"/>
              </a:rPr>
              <a:t># </a:t>
            </a:r>
            <a:r>
              <a:rPr lang="en-US" sz="1050" dirty="0" err="1">
                <a:solidFill>
                  <a:schemeClr val="tx2"/>
                </a:solidFill>
                <a:latin typeface="Arial" charset="0"/>
              </a:rPr>
              <a:t>wget</a:t>
            </a:r>
            <a:r>
              <a:rPr lang="en-US" sz="1050" dirty="0">
                <a:solidFill>
                  <a:schemeClr val="tx2"/>
                </a:solidFill>
                <a:latin typeface="Arial" charset="0"/>
              </a:rPr>
              <a:t> </a:t>
            </a:r>
            <a:r>
              <a:rPr lang="en-US" sz="1050" u="sng" dirty="0">
                <a:latin typeface="Arial" charset="0"/>
                <a:hlinkClick r:id="rId3"/>
              </a:rPr>
              <a:t>http://www.dorkatron.com/docs/POS420/</a:t>
            </a:r>
            <a:r>
              <a:rPr lang="en-US" sz="1050" dirty="0">
                <a:solidFill>
                  <a:schemeClr val="tx2"/>
                </a:solidFill>
                <a:latin typeface="Arial" charset="0"/>
                <a:hlinkClick r:id="rId3"/>
              </a:rPr>
              <a:t>server.conf</a:t>
            </a:r>
            <a:endParaRPr lang="en-US" sz="1050" dirty="0">
              <a:solidFill>
                <a:schemeClr val="tx2"/>
              </a:solidFill>
              <a:latin typeface="Arial" charset="0"/>
            </a:endParaRPr>
          </a:p>
          <a:p>
            <a:pPr marL="1714500" lvl="3" indent="-342900" eaLnBrk="0" hangingPunct="0">
              <a:spcBef>
                <a:spcPct val="20000"/>
              </a:spcBef>
              <a:buFont typeface="Arial" charset="0"/>
              <a:buChar char="•"/>
              <a:defRPr/>
            </a:pPr>
            <a:r>
              <a:rPr lang="en-US" sz="1050" dirty="0">
                <a:solidFill>
                  <a:schemeClr val="tx2"/>
                </a:solidFill>
                <a:latin typeface="Arial" charset="0"/>
              </a:rPr>
              <a:t>vi /etc/</a:t>
            </a:r>
            <a:r>
              <a:rPr lang="en-US" sz="1050" dirty="0" err="1">
                <a:solidFill>
                  <a:schemeClr val="tx2"/>
                </a:solidFill>
                <a:latin typeface="Arial" charset="0"/>
              </a:rPr>
              <a:t>openvpn</a:t>
            </a:r>
            <a:r>
              <a:rPr lang="en-US" sz="1050" dirty="0">
                <a:solidFill>
                  <a:schemeClr val="tx2"/>
                </a:solidFill>
                <a:latin typeface="Arial" charset="0"/>
              </a:rPr>
              <a:t>/</a:t>
            </a:r>
            <a:r>
              <a:rPr lang="en-US" sz="1050" dirty="0" err="1">
                <a:solidFill>
                  <a:schemeClr val="tx2"/>
                </a:solidFill>
                <a:latin typeface="Arial" charset="0"/>
              </a:rPr>
              <a:t>server.conf</a:t>
            </a:r>
            <a:endParaRPr lang="en-US" sz="105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port 1194</a:t>
            </a:r>
          </a:p>
          <a:p>
            <a:pPr marL="2171700" lvl="4" indent="-342900" eaLnBrk="0" hangingPunct="0">
              <a:spcBef>
                <a:spcPct val="20000"/>
              </a:spcBef>
              <a:buFont typeface="Arial" charset="0"/>
              <a:buChar char="•"/>
              <a:defRPr/>
            </a:pPr>
            <a:r>
              <a:rPr lang="en-US" sz="1000" dirty="0">
                <a:solidFill>
                  <a:schemeClr val="tx2"/>
                </a:solidFill>
                <a:latin typeface="Arial" charset="0"/>
              </a:rPr>
              <a:t>proto </a:t>
            </a:r>
            <a:r>
              <a:rPr lang="en-US" sz="1000" dirty="0" err="1">
                <a:solidFill>
                  <a:schemeClr val="tx2"/>
                </a:solidFill>
                <a:latin typeface="Arial" charset="0"/>
              </a:rPr>
              <a:t>tcp</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dev </a:t>
            </a:r>
            <a:r>
              <a:rPr lang="en-US" sz="1000" dirty="0" err="1">
                <a:solidFill>
                  <a:schemeClr val="tx2"/>
                </a:solidFill>
                <a:latin typeface="Arial" charset="0"/>
              </a:rPr>
              <a:t>tun</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ca /etc/</a:t>
            </a:r>
            <a:r>
              <a:rPr lang="en-US" sz="1000" dirty="0" err="1">
                <a:solidFill>
                  <a:schemeClr val="tx2"/>
                </a:solidFill>
                <a:latin typeface="Arial" charset="0"/>
              </a:rPr>
              <a:t>openvpn</a:t>
            </a:r>
            <a:r>
              <a:rPr lang="en-US" sz="1000" dirty="0">
                <a:solidFill>
                  <a:schemeClr val="tx2"/>
                </a:solidFill>
                <a:latin typeface="Arial" charset="0"/>
              </a:rPr>
              <a:t>/easy-</a:t>
            </a:r>
            <a:r>
              <a:rPr lang="en-US" sz="1000" dirty="0" err="1">
                <a:solidFill>
                  <a:schemeClr val="tx2"/>
                </a:solidFill>
                <a:latin typeface="Arial" charset="0"/>
              </a:rPr>
              <a:t>rsa</a:t>
            </a:r>
            <a:r>
              <a:rPr lang="en-US" sz="1000" dirty="0">
                <a:solidFill>
                  <a:schemeClr val="tx2"/>
                </a:solidFill>
                <a:latin typeface="Arial" charset="0"/>
              </a:rPr>
              <a:t>/2.0/keys/ca.crt</a:t>
            </a:r>
          </a:p>
          <a:p>
            <a:pPr marL="2171700" lvl="4" indent="-342900" eaLnBrk="0" hangingPunct="0">
              <a:spcBef>
                <a:spcPct val="20000"/>
              </a:spcBef>
              <a:buFont typeface="Arial" charset="0"/>
              <a:buChar char="•"/>
              <a:defRPr/>
            </a:pPr>
            <a:r>
              <a:rPr lang="en-US" sz="1000" dirty="0">
                <a:solidFill>
                  <a:schemeClr val="tx2"/>
                </a:solidFill>
                <a:latin typeface="Arial" charset="0"/>
              </a:rPr>
              <a:t>cert /etc/</a:t>
            </a:r>
            <a:r>
              <a:rPr lang="en-US" sz="1000" dirty="0" err="1">
                <a:solidFill>
                  <a:schemeClr val="tx2"/>
                </a:solidFill>
                <a:latin typeface="Arial" charset="0"/>
              </a:rPr>
              <a:t>openvpn</a:t>
            </a:r>
            <a:r>
              <a:rPr lang="en-US" sz="1000" dirty="0">
                <a:solidFill>
                  <a:schemeClr val="tx2"/>
                </a:solidFill>
                <a:latin typeface="Arial" charset="0"/>
              </a:rPr>
              <a:t>/easy-</a:t>
            </a:r>
            <a:r>
              <a:rPr lang="en-US" sz="1000" dirty="0" err="1">
                <a:solidFill>
                  <a:schemeClr val="tx2"/>
                </a:solidFill>
                <a:latin typeface="Arial" charset="0"/>
              </a:rPr>
              <a:t>rsa</a:t>
            </a:r>
            <a:r>
              <a:rPr lang="en-US" sz="1000" dirty="0">
                <a:solidFill>
                  <a:schemeClr val="tx2"/>
                </a:solidFill>
                <a:latin typeface="Arial" charset="0"/>
              </a:rPr>
              <a:t>/2.0/keys/server.crt</a:t>
            </a:r>
          </a:p>
          <a:p>
            <a:pPr marL="2171700" lvl="4" indent="-342900" eaLnBrk="0" hangingPunct="0">
              <a:spcBef>
                <a:spcPct val="20000"/>
              </a:spcBef>
              <a:buFont typeface="Arial" charset="0"/>
              <a:buChar char="•"/>
              <a:defRPr/>
            </a:pPr>
            <a:r>
              <a:rPr lang="en-US" sz="1000" dirty="0">
                <a:solidFill>
                  <a:schemeClr val="tx2"/>
                </a:solidFill>
                <a:latin typeface="Arial" charset="0"/>
              </a:rPr>
              <a:t>key /etc/</a:t>
            </a:r>
            <a:r>
              <a:rPr lang="en-US" sz="1000" dirty="0" err="1">
                <a:solidFill>
                  <a:schemeClr val="tx2"/>
                </a:solidFill>
                <a:latin typeface="Arial" charset="0"/>
              </a:rPr>
              <a:t>openvpn</a:t>
            </a:r>
            <a:r>
              <a:rPr lang="en-US" sz="1000" dirty="0">
                <a:solidFill>
                  <a:schemeClr val="tx2"/>
                </a:solidFill>
                <a:latin typeface="Arial" charset="0"/>
              </a:rPr>
              <a:t>/easy-</a:t>
            </a:r>
            <a:r>
              <a:rPr lang="en-US" sz="1000" dirty="0" err="1">
                <a:solidFill>
                  <a:schemeClr val="tx2"/>
                </a:solidFill>
                <a:latin typeface="Arial" charset="0"/>
              </a:rPr>
              <a:t>rsa</a:t>
            </a:r>
            <a:r>
              <a:rPr lang="en-US" sz="1000" dirty="0">
                <a:solidFill>
                  <a:schemeClr val="tx2"/>
                </a:solidFill>
                <a:latin typeface="Arial" charset="0"/>
              </a:rPr>
              <a:t>/2.0/keys/</a:t>
            </a:r>
            <a:r>
              <a:rPr lang="en-US" sz="1000" dirty="0" err="1">
                <a:solidFill>
                  <a:schemeClr val="tx2"/>
                </a:solidFill>
                <a:latin typeface="Arial" charset="0"/>
              </a:rPr>
              <a:t>server.key</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dh /etc/</a:t>
            </a:r>
            <a:r>
              <a:rPr lang="en-US" sz="1000" dirty="0" err="1">
                <a:solidFill>
                  <a:schemeClr val="tx2"/>
                </a:solidFill>
                <a:latin typeface="Arial" charset="0"/>
              </a:rPr>
              <a:t>openvpn</a:t>
            </a:r>
            <a:r>
              <a:rPr lang="en-US" sz="1000" dirty="0">
                <a:solidFill>
                  <a:schemeClr val="tx2"/>
                </a:solidFill>
                <a:latin typeface="Arial" charset="0"/>
              </a:rPr>
              <a:t>/easy-</a:t>
            </a:r>
            <a:r>
              <a:rPr lang="en-US" sz="1000" dirty="0" err="1">
                <a:solidFill>
                  <a:schemeClr val="tx2"/>
                </a:solidFill>
                <a:latin typeface="Arial" charset="0"/>
              </a:rPr>
              <a:t>rsa</a:t>
            </a:r>
            <a:r>
              <a:rPr lang="en-US" sz="1000" dirty="0">
                <a:solidFill>
                  <a:schemeClr val="tx2"/>
                </a:solidFill>
                <a:latin typeface="Arial" charset="0"/>
              </a:rPr>
              <a:t>/2.0/keys/dh1024.pem</a:t>
            </a:r>
          </a:p>
          <a:p>
            <a:pPr marL="2171700" lvl="4" indent="-342900" eaLnBrk="0" hangingPunct="0">
              <a:spcBef>
                <a:spcPct val="20000"/>
              </a:spcBef>
              <a:buFont typeface="Arial" charset="0"/>
              <a:buChar char="•"/>
              <a:defRPr/>
            </a:pPr>
            <a:r>
              <a:rPr lang="en-US" sz="1000" dirty="0">
                <a:solidFill>
                  <a:schemeClr val="tx2"/>
                </a:solidFill>
                <a:latin typeface="Arial" charset="0"/>
              </a:rPr>
              <a:t>server 10.8.0.0 255.255.255.0</a:t>
            </a:r>
          </a:p>
          <a:p>
            <a:pPr marL="2171700" lvl="4" indent="-342900" eaLnBrk="0" hangingPunct="0">
              <a:spcBef>
                <a:spcPct val="20000"/>
              </a:spcBef>
              <a:buFont typeface="Arial" charset="0"/>
              <a:buChar char="•"/>
              <a:defRPr/>
            </a:pPr>
            <a:r>
              <a:rPr lang="en-US" sz="1000" dirty="0" err="1">
                <a:solidFill>
                  <a:schemeClr val="tx2"/>
                </a:solidFill>
                <a:latin typeface="Arial" charset="0"/>
              </a:rPr>
              <a:t>ifconfig</a:t>
            </a:r>
            <a:r>
              <a:rPr lang="en-US" sz="1000" dirty="0">
                <a:solidFill>
                  <a:schemeClr val="tx2"/>
                </a:solidFill>
                <a:latin typeface="Arial" charset="0"/>
              </a:rPr>
              <a:t>-pool-persist ipp.txt</a:t>
            </a:r>
          </a:p>
          <a:p>
            <a:pPr marL="2171700" lvl="4" indent="-342900" eaLnBrk="0" hangingPunct="0">
              <a:spcBef>
                <a:spcPct val="20000"/>
              </a:spcBef>
              <a:buFont typeface="Arial" charset="0"/>
              <a:buChar char="•"/>
              <a:defRPr/>
            </a:pPr>
            <a:r>
              <a:rPr lang="en-US" sz="1000" dirty="0">
                <a:solidFill>
                  <a:schemeClr val="tx2"/>
                </a:solidFill>
                <a:latin typeface="Arial" charset="0"/>
              </a:rPr>
              <a:t>push "redirect-gateway def1"</a:t>
            </a:r>
          </a:p>
          <a:p>
            <a:pPr marL="2171700" lvl="4" indent="-342900" eaLnBrk="0" hangingPunct="0">
              <a:spcBef>
                <a:spcPct val="20000"/>
              </a:spcBef>
              <a:buFont typeface="Arial" charset="0"/>
              <a:buChar char="•"/>
              <a:defRPr/>
            </a:pPr>
            <a:r>
              <a:rPr lang="en-US" sz="1000" dirty="0">
                <a:solidFill>
                  <a:schemeClr val="tx2"/>
                </a:solidFill>
                <a:latin typeface="Arial" charset="0"/>
              </a:rPr>
              <a:t>push "</a:t>
            </a:r>
            <a:r>
              <a:rPr lang="en-US" sz="1000" dirty="0" err="1">
                <a:solidFill>
                  <a:schemeClr val="tx2"/>
                </a:solidFill>
                <a:latin typeface="Arial" charset="0"/>
              </a:rPr>
              <a:t>dhcp</a:t>
            </a:r>
            <a:r>
              <a:rPr lang="en-US" sz="1000" dirty="0">
                <a:solidFill>
                  <a:schemeClr val="tx2"/>
                </a:solidFill>
                <a:latin typeface="Arial" charset="0"/>
              </a:rPr>
              <a:t>-option DNS 10.8.0.1"</a:t>
            </a:r>
          </a:p>
          <a:p>
            <a:pPr marL="2171700" lvl="4" indent="-342900" eaLnBrk="0" hangingPunct="0">
              <a:spcBef>
                <a:spcPct val="20000"/>
              </a:spcBef>
              <a:buFont typeface="Arial" charset="0"/>
              <a:buChar char="•"/>
              <a:defRPr/>
            </a:pPr>
            <a:r>
              <a:rPr lang="en-US" sz="1000" dirty="0">
                <a:solidFill>
                  <a:schemeClr val="tx2"/>
                </a:solidFill>
                <a:latin typeface="Arial" charset="0"/>
              </a:rPr>
              <a:t>client-to-client</a:t>
            </a:r>
          </a:p>
          <a:p>
            <a:pPr marL="2171700" lvl="4" indent="-342900" eaLnBrk="0" hangingPunct="0">
              <a:spcBef>
                <a:spcPct val="20000"/>
              </a:spcBef>
              <a:buFont typeface="Arial" charset="0"/>
              <a:buChar char="•"/>
              <a:defRPr/>
            </a:pPr>
            <a:r>
              <a:rPr lang="en-US" sz="1000" dirty="0">
                <a:solidFill>
                  <a:schemeClr val="tx2"/>
                </a:solidFill>
                <a:latin typeface="Arial" charset="0"/>
              </a:rPr>
              <a:t>duplicate-</a:t>
            </a:r>
            <a:r>
              <a:rPr lang="en-US" sz="1000" dirty="0" err="1">
                <a:solidFill>
                  <a:schemeClr val="tx2"/>
                </a:solidFill>
                <a:latin typeface="Arial" charset="0"/>
              </a:rPr>
              <a:t>cn</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err="1">
                <a:solidFill>
                  <a:schemeClr val="tx2"/>
                </a:solidFill>
                <a:latin typeface="Arial" charset="0"/>
              </a:rPr>
              <a:t>keepalive</a:t>
            </a:r>
            <a:r>
              <a:rPr lang="en-US" sz="1000" dirty="0">
                <a:solidFill>
                  <a:schemeClr val="tx2"/>
                </a:solidFill>
                <a:latin typeface="Arial" charset="0"/>
              </a:rPr>
              <a:t> 10 120</a:t>
            </a:r>
          </a:p>
          <a:p>
            <a:pPr marL="2171700" lvl="4" indent="-342900" eaLnBrk="0" hangingPunct="0">
              <a:spcBef>
                <a:spcPct val="20000"/>
              </a:spcBef>
              <a:buFont typeface="Arial" charset="0"/>
              <a:buChar char="•"/>
              <a:defRPr/>
            </a:pPr>
            <a:r>
              <a:rPr lang="en-US" sz="1000" dirty="0">
                <a:solidFill>
                  <a:schemeClr val="tx2"/>
                </a:solidFill>
                <a:latin typeface="Arial" charset="0"/>
              </a:rPr>
              <a:t>comp-</a:t>
            </a:r>
            <a:r>
              <a:rPr lang="en-US" sz="1000" dirty="0" err="1">
                <a:solidFill>
                  <a:schemeClr val="tx2"/>
                </a:solidFill>
                <a:latin typeface="Arial" charset="0"/>
              </a:rPr>
              <a:t>lzo</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user nobody</a:t>
            </a:r>
          </a:p>
          <a:p>
            <a:pPr marL="2171700" lvl="4" indent="-342900" eaLnBrk="0" hangingPunct="0">
              <a:spcBef>
                <a:spcPct val="20000"/>
              </a:spcBef>
              <a:buFont typeface="Arial" charset="0"/>
              <a:buChar char="•"/>
              <a:defRPr/>
            </a:pPr>
            <a:r>
              <a:rPr lang="en-US" sz="1000" dirty="0">
                <a:solidFill>
                  <a:schemeClr val="tx2"/>
                </a:solidFill>
                <a:latin typeface="Arial" charset="0"/>
              </a:rPr>
              <a:t>group </a:t>
            </a:r>
            <a:r>
              <a:rPr lang="en-US" sz="1000" dirty="0" err="1">
                <a:solidFill>
                  <a:schemeClr val="tx2"/>
                </a:solidFill>
                <a:latin typeface="Arial" charset="0"/>
              </a:rPr>
              <a:t>nogroup</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persist-key</a:t>
            </a:r>
          </a:p>
          <a:p>
            <a:pPr marL="2171700" lvl="4" indent="-342900" eaLnBrk="0" hangingPunct="0">
              <a:spcBef>
                <a:spcPct val="20000"/>
              </a:spcBef>
              <a:buFont typeface="Arial" charset="0"/>
              <a:buChar char="•"/>
              <a:defRPr/>
            </a:pPr>
            <a:r>
              <a:rPr lang="en-US" sz="1000" dirty="0">
                <a:solidFill>
                  <a:schemeClr val="tx2"/>
                </a:solidFill>
                <a:latin typeface="Arial" charset="0"/>
              </a:rPr>
              <a:t>persist-</a:t>
            </a:r>
            <a:r>
              <a:rPr lang="en-US" sz="1000" dirty="0" err="1">
                <a:solidFill>
                  <a:schemeClr val="tx2"/>
                </a:solidFill>
                <a:latin typeface="Arial" charset="0"/>
              </a:rPr>
              <a:t>tun</a:t>
            </a:r>
            <a:endParaRPr lang="en-US" sz="1000" dirty="0">
              <a:solidFill>
                <a:schemeClr val="tx2"/>
              </a:solidFill>
              <a:latin typeface="Arial" charset="0"/>
            </a:endParaRPr>
          </a:p>
          <a:p>
            <a:pPr marL="2171700" lvl="4" indent="-342900" eaLnBrk="0" hangingPunct="0">
              <a:spcBef>
                <a:spcPct val="20000"/>
              </a:spcBef>
              <a:buFont typeface="Arial" charset="0"/>
              <a:buChar char="•"/>
              <a:defRPr/>
            </a:pPr>
            <a:r>
              <a:rPr lang="en-US" sz="1000" dirty="0">
                <a:solidFill>
                  <a:schemeClr val="tx2"/>
                </a:solidFill>
                <a:latin typeface="Arial" charset="0"/>
              </a:rPr>
              <a:t>status openvpn-status.log</a:t>
            </a:r>
          </a:p>
          <a:p>
            <a:pPr marL="2171700" lvl="4" indent="-342900" eaLnBrk="0" hangingPunct="0">
              <a:spcBef>
                <a:spcPct val="20000"/>
              </a:spcBef>
              <a:buFont typeface="Arial" charset="0"/>
              <a:buChar char="•"/>
              <a:defRPr/>
            </a:pPr>
            <a:r>
              <a:rPr lang="en-US" sz="1000" dirty="0">
                <a:solidFill>
                  <a:schemeClr val="tx2"/>
                </a:solidFill>
                <a:latin typeface="Arial" charset="0"/>
              </a:rPr>
              <a:t>log /</a:t>
            </a:r>
            <a:r>
              <a:rPr lang="en-US" sz="1000" dirty="0" err="1">
                <a:solidFill>
                  <a:schemeClr val="tx2"/>
                </a:solidFill>
                <a:latin typeface="Arial" charset="0"/>
              </a:rPr>
              <a:t>var</a:t>
            </a:r>
            <a:r>
              <a:rPr lang="en-US" sz="1000" dirty="0">
                <a:solidFill>
                  <a:schemeClr val="tx2"/>
                </a:solidFill>
                <a:latin typeface="Arial" charset="0"/>
              </a:rPr>
              <a:t>/log/openvpn.log</a:t>
            </a:r>
          </a:p>
          <a:p>
            <a:pPr marL="2171700" lvl="4" indent="-342900" eaLnBrk="0" hangingPunct="0">
              <a:spcBef>
                <a:spcPct val="20000"/>
              </a:spcBef>
              <a:buFont typeface="Arial" charset="0"/>
              <a:buChar char="•"/>
              <a:defRPr/>
            </a:pPr>
            <a:r>
              <a:rPr lang="en-US" sz="1000" dirty="0">
                <a:solidFill>
                  <a:schemeClr val="tx2"/>
                </a:solidFill>
                <a:latin typeface="Arial" charset="0"/>
              </a:rPr>
              <a:t>verb 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14B49C-4CE9-6358-C621-AA60235FED44}"/>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39939" name="Content Placeholder 2">
            <a:extLst>
              <a:ext uri="{FF2B5EF4-FFF2-40B4-BE49-F238E27FC236}">
                <a16:creationId xmlns:a16="http://schemas.microsoft.com/office/drawing/2014/main" id="{8802B4EB-8EC6-951C-A4EA-DE0F0B888FA5}"/>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39940" name="Content Placeholder 2">
            <a:extLst>
              <a:ext uri="{FF2B5EF4-FFF2-40B4-BE49-F238E27FC236}">
                <a16:creationId xmlns:a16="http://schemas.microsoft.com/office/drawing/2014/main" id="{CF28085B-6816-58EC-1A82-64641F9D4818}"/>
              </a:ext>
            </a:extLst>
          </p:cNvPr>
          <p:cNvSpPr>
            <a:spLocks/>
          </p:cNvSpPr>
          <p:nvPr/>
        </p:nvSpPr>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171700" indent="-342900" eaLnBrk="0" hangingPunct="0">
              <a:defRPr>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2">
              <a:spcBef>
                <a:spcPct val="20000"/>
              </a:spcBef>
              <a:buFont typeface="Arial" panose="020B0604020202020204" pitchFamily="34" charset="0"/>
              <a:buChar char="•"/>
            </a:pPr>
            <a:r>
              <a:rPr lang="en-US" altLang="en-US" sz="2400">
                <a:solidFill>
                  <a:schemeClr val="tx2"/>
                </a:solidFill>
              </a:rPr>
              <a:t>Start OpenVPN</a:t>
            </a:r>
          </a:p>
          <a:p>
            <a:pPr lvl="3">
              <a:spcBef>
                <a:spcPct val="20000"/>
              </a:spcBef>
              <a:buFont typeface="Arial" panose="020B0604020202020204" pitchFamily="34" charset="0"/>
              <a:buChar char="•"/>
            </a:pPr>
            <a:r>
              <a:rPr lang="en-US" altLang="en-US" sz="2400">
                <a:solidFill>
                  <a:schemeClr val="tx2"/>
                </a:solidFill>
              </a:rPr>
              <a:t>root@yourdomain:/etc/openvpn# openvpn server.conf </a:t>
            </a:r>
          </a:p>
          <a:p>
            <a:pPr lvl="4">
              <a:spcBef>
                <a:spcPct val="20000"/>
              </a:spcBef>
              <a:buFont typeface="Arial" panose="020B0604020202020204" pitchFamily="34" charset="0"/>
              <a:buChar char="•"/>
            </a:pPr>
            <a:r>
              <a:rPr lang="en-US" altLang="en-US" sz="2400">
                <a:solidFill>
                  <a:schemeClr val="tx2"/>
                </a:solidFill>
              </a:rPr>
              <a:t>starts openvpn using server.conf file</a:t>
            </a:r>
          </a:p>
          <a:p>
            <a:pPr lvl="2">
              <a:spcBef>
                <a:spcPct val="20000"/>
              </a:spcBef>
              <a:buFont typeface="Arial" panose="020B0604020202020204" pitchFamily="34" charset="0"/>
              <a:buChar char="•"/>
            </a:pPr>
            <a:r>
              <a:rPr lang="en-US" altLang="en-US" sz="2400">
                <a:solidFill>
                  <a:schemeClr val="tx2"/>
                </a:solidFill>
              </a:rPr>
              <a:t>Create the PC OpenVPN Configuration file</a:t>
            </a:r>
          </a:p>
          <a:p>
            <a:pPr lvl="3">
              <a:spcBef>
                <a:spcPct val="20000"/>
              </a:spcBef>
              <a:buFont typeface="Arial" panose="020B0604020202020204" pitchFamily="34" charset="0"/>
              <a:buChar char="•"/>
            </a:pPr>
            <a:r>
              <a:rPr lang="en-US" altLang="en-US" sz="2400">
                <a:solidFill>
                  <a:schemeClr val="tx2"/>
                </a:solidFill>
              </a:rPr>
              <a:t>cd /etc/openvpn/easy-rsa/2.0/keys/</a:t>
            </a:r>
          </a:p>
          <a:p>
            <a:pPr lvl="3">
              <a:spcBef>
                <a:spcPct val="20000"/>
              </a:spcBef>
              <a:buFont typeface="Arial" panose="020B0604020202020204" pitchFamily="34" charset="0"/>
              <a:buChar char="•"/>
            </a:pPr>
            <a:r>
              <a:rPr lang="en-US" altLang="en-US" sz="2400">
                <a:solidFill>
                  <a:schemeClr val="tx2"/>
                </a:solidFill>
              </a:rPr>
              <a:t>wget </a:t>
            </a:r>
            <a:r>
              <a:rPr lang="en-US" altLang="en-US" sz="2400" u="sng">
                <a:hlinkClick r:id="rId3"/>
              </a:rPr>
              <a:t>http://www.dorkatron.com/docs/POS420/</a:t>
            </a:r>
            <a:r>
              <a:rPr lang="en-US" altLang="en-US" sz="2400">
                <a:solidFill>
                  <a:schemeClr val="tx2"/>
                </a:solidFill>
                <a:hlinkClick r:id="rId3"/>
              </a:rPr>
              <a:t>client.conf</a:t>
            </a:r>
            <a:endParaRPr lang="en-US" altLang="en-US" sz="2400">
              <a:solidFill>
                <a:schemeClr val="tx2"/>
              </a:solidFill>
            </a:endParaRPr>
          </a:p>
          <a:p>
            <a:pPr lvl="3">
              <a:spcBef>
                <a:spcPct val="20000"/>
              </a:spcBef>
              <a:buFont typeface="Arial" panose="020B0604020202020204" pitchFamily="34" charset="0"/>
              <a:buChar char="•"/>
            </a:pPr>
            <a:endParaRPr lang="en-US" altLang="en-US" sz="2400">
              <a:solidFill>
                <a:schemeClr val="tx2"/>
              </a:solidFill>
            </a:endParaRPr>
          </a:p>
          <a:p>
            <a:pPr lvl="4">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D0C756B-DFCE-D790-3C24-97DD5E3F146E}"/>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40963" name="Content Placeholder 2">
            <a:extLst>
              <a:ext uri="{FF2B5EF4-FFF2-40B4-BE49-F238E27FC236}">
                <a16:creationId xmlns:a16="http://schemas.microsoft.com/office/drawing/2014/main" id="{A262094C-8092-6A2D-8A82-A74BAAB06000}"/>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40964" name="Content Placeholder 2">
            <a:extLst>
              <a:ext uri="{FF2B5EF4-FFF2-40B4-BE49-F238E27FC236}">
                <a16:creationId xmlns:a16="http://schemas.microsoft.com/office/drawing/2014/main" id="{93D62A04-3F79-E815-B17B-7EA05305D8F8}"/>
              </a:ext>
            </a:extLst>
          </p:cNvPr>
          <p:cNvSpPr>
            <a:spLocks/>
          </p:cNvSpPr>
          <p:nvPr/>
        </p:nvSpPr>
        <p:spPr bwMode="auto">
          <a:xfrm>
            <a:off x="2133600" y="1752600"/>
            <a:ext cx="82296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171700" indent="-342900" eaLnBrk="0" hangingPunct="0">
              <a:defRPr>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2">
              <a:spcBef>
                <a:spcPct val="20000"/>
              </a:spcBef>
              <a:buFont typeface="Arial" panose="020B0604020202020204" pitchFamily="34" charset="0"/>
              <a:buChar char="•"/>
            </a:pPr>
            <a:r>
              <a:rPr lang="en-US" altLang="en-US" sz="2400">
                <a:solidFill>
                  <a:schemeClr val="tx2"/>
                </a:solidFill>
              </a:rPr>
              <a:t>Config.conf</a:t>
            </a:r>
          </a:p>
          <a:p>
            <a:pPr lvl="3">
              <a:spcBef>
                <a:spcPct val="20000"/>
              </a:spcBef>
              <a:buFont typeface="Arial" panose="020B0604020202020204" pitchFamily="34" charset="0"/>
              <a:buChar char="•"/>
            </a:pPr>
            <a:r>
              <a:rPr lang="en-US" altLang="en-US">
                <a:solidFill>
                  <a:schemeClr val="tx2"/>
                </a:solidFill>
              </a:rPr>
              <a:t>client</a:t>
            </a:r>
            <a:br>
              <a:rPr lang="en-US" altLang="en-US">
                <a:solidFill>
                  <a:schemeClr val="tx2"/>
                </a:solidFill>
              </a:rPr>
            </a:br>
            <a:r>
              <a:rPr lang="en-US" altLang="en-US">
                <a:solidFill>
                  <a:schemeClr val="tx2"/>
                </a:solidFill>
              </a:rPr>
              <a:t>dev tun</a:t>
            </a:r>
            <a:br>
              <a:rPr lang="en-US" altLang="en-US">
                <a:solidFill>
                  <a:schemeClr val="tx2"/>
                </a:solidFill>
              </a:rPr>
            </a:br>
            <a:r>
              <a:rPr lang="en-US" altLang="en-US">
                <a:solidFill>
                  <a:schemeClr val="tx2"/>
                </a:solidFill>
              </a:rPr>
              <a:t>proto tcp</a:t>
            </a:r>
            <a:br>
              <a:rPr lang="en-US" altLang="en-US">
                <a:solidFill>
                  <a:schemeClr val="tx2"/>
                </a:solidFill>
              </a:rPr>
            </a:br>
            <a:r>
              <a:rPr lang="en-US" altLang="en-US">
                <a:solidFill>
                  <a:schemeClr val="tx2"/>
                </a:solidFill>
              </a:rPr>
              <a:t>remote 198.147.XX.XXX 1194</a:t>
            </a:r>
            <a:br>
              <a:rPr lang="en-US" altLang="en-US">
                <a:solidFill>
                  <a:schemeClr val="tx2"/>
                </a:solidFill>
              </a:rPr>
            </a:br>
            <a:r>
              <a:rPr lang="en-US" altLang="en-US">
                <a:solidFill>
                  <a:schemeClr val="tx2"/>
                </a:solidFill>
              </a:rPr>
              <a:t>resolv-retry infinite</a:t>
            </a:r>
            <a:br>
              <a:rPr lang="en-US" altLang="en-US">
                <a:solidFill>
                  <a:schemeClr val="tx2"/>
                </a:solidFill>
              </a:rPr>
            </a:br>
            <a:r>
              <a:rPr lang="en-US" altLang="en-US">
                <a:solidFill>
                  <a:schemeClr val="tx2"/>
                </a:solidFill>
              </a:rPr>
              <a:t>nobind</a:t>
            </a:r>
            <a:br>
              <a:rPr lang="en-US" altLang="en-US">
                <a:solidFill>
                  <a:schemeClr val="tx2"/>
                </a:solidFill>
              </a:rPr>
            </a:br>
            <a:r>
              <a:rPr lang="en-US" altLang="en-US">
                <a:solidFill>
                  <a:schemeClr val="tx2"/>
                </a:solidFill>
              </a:rPr>
              <a:t>persist-key</a:t>
            </a:r>
            <a:br>
              <a:rPr lang="en-US" altLang="en-US">
                <a:solidFill>
                  <a:schemeClr val="tx2"/>
                </a:solidFill>
              </a:rPr>
            </a:br>
            <a:r>
              <a:rPr lang="en-US" altLang="en-US">
                <a:solidFill>
                  <a:schemeClr val="tx2"/>
                </a:solidFill>
              </a:rPr>
              <a:t>persist-tun</a:t>
            </a:r>
            <a:br>
              <a:rPr lang="en-US" altLang="en-US">
                <a:solidFill>
                  <a:schemeClr val="tx2"/>
                </a:solidFill>
              </a:rPr>
            </a:br>
            <a:r>
              <a:rPr lang="en-US" altLang="en-US">
                <a:solidFill>
                  <a:schemeClr val="tx2"/>
                </a:solidFill>
              </a:rPr>
              <a:t>ca ca.crt</a:t>
            </a:r>
            <a:br>
              <a:rPr lang="en-US" altLang="en-US">
                <a:solidFill>
                  <a:schemeClr val="tx2"/>
                </a:solidFill>
              </a:rPr>
            </a:br>
            <a:r>
              <a:rPr lang="en-US" altLang="en-US">
                <a:solidFill>
                  <a:schemeClr val="tx2"/>
                </a:solidFill>
              </a:rPr>
              <a:t>cert client.crt</a:t>
            </a:r>
            <a:br>
              <a:rPr lang="en-US" altLang="en-US">
                <a:solidFill>
                  <a:schemeClr val="tx2"/>
                </a:solidFill>
              </a:rPr>
            </a:br>
            <a:r>
              <a:rPr lang="en-US" altLang="en-US">
                <a:solidFill>
                  <a:schemeClr val="tx2"/>
                </a:solidFill>
              </a:rPr>
              <a:t>key client.key</a:t>
            </a:r>
            <a:br>
              <a:rPr lang="en-US" altLang="en-US">
                <a:solidFill>
                  <a:schemeClr val="tx2"/>
                </a:solidFill>
              </a:rPr>
            </a:br>
            <a:r>
              <a:rPr lang="en-US" altLang="en-US">
                <a:solidFill>
                  <a:schemeClr val="tx2"/>
                </a:solidFill>
              </a:rPr>
              <a:t>comp-lzo</a:t>
            </a:r>
            <a:br>
              <a:rPr lang="en-US" altLang="en-US">
                <a:solidFill>
                  <a:schemeClr val="tx2"/>
                </a:solidFill>
              </a:rPr>
            </a:br>
            <a:r>
              <a:rPr lang="en-US" altLang="en-US">
                <a:solidFill>
                  <a:schemeClr val="tx2"/>
                </a:solidFill>
              </a:rPr>
              <a:t>verb 3</a:t>
            </a:r>
            <a:br>
              <a:rPr lang="en-US" altLang="en-US">
                <a:solidFill>
                  <a:schemeClr val="tx2"/>
                </a:solidFill>
              </a:rPr>
            </a:br>
            <a:r>
              <a:rPr lang="en-US" altLang="en-US">
                <a:solidFill>
                  <a:schemeClr val="tx2"/>
                </a:solidFill>
              </a:rPr>
              <a:t>redirect-gateway</a:t>
            </a:r>
            <a:br>
              <a:rPr lang="en-US" altLang="en-US">
                <a:solidFill>
                  <a:schemeClr val="tx2"/>
                </a:solidFill>
              </a:rPr>
            </a:br>
            <a:r>
              <a:rPr lang="en-US" altLang="en-US">
                <a:solidFill>
                  <a:schemeClr val="tx2"/>
                </a:solidFill>
              </a:rPr>
              <a:t>script-security 2</a:t>
            </a:r>
          </a:p>
          <a:p>
            <a:pPr lvl="4">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F0139A8-497A-C217-2842-12FBC56D722A}"/>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41987" name="Content Placeholder 2">
            <a:extLst>
              <a:ext uri="{FF2B5EF4-FFF2-40B4-BE49-F238E27FC236}">
                <a16:creationId xmlns:a16="http://schemas.microsoft.com/office/drawing/2014/main" id="{CC3E6BD7-9167-2D85-A81D-3654AEA65C2F}"/>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41988" name="Content Placeholder 2">
            <a:extLst>
              <a:ext uri="{FF2B5EF4-FFF2-40B4-BE49-F238E27FC236}">
                <a16:creationId xmlns:a16="http://schemas.microsoft.com/office/drawing/2014/main" id="{B2F0B4B2-E680-B9E7-C6C3-6DBBAE6A97AE}"/>
              </a:ext>
            </a:extLst>
          </p:cNvPr>
          <p:cNvSpPr>
            <a:spLocks/>
          </p:cNvSpPr>
          <p:nvPr/>
        </p:nvSpPr>
        <p:spPr bwMode="auto">
          <a:xfrm>
            <a:off x="2133600" y="1752600"/>
            <a:ext cx="82296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171700" indent="-342900" eaLnBrk="0" hangingPunct="0">
              <a:defRPr>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2">
              <a:spcBef>
                <a:spcPct val="20000"/>
              </a:spcBef>
              <a:buFont typeface="Arial" panose="020B0604020202020204" pitchFamily="34" charset="0"/>
              <a:buChar char="•"/>
            </a:pPr>
            <a:r>
              <a:rPr lang="en-US" altLang="en-US" sz="2400">
                <a:solidFill>
                  <a:schemeClr val="tx2"/>
                </a:solidFill>
              </a:rPr>
              <a:t>Reboot</a:t>
            </a:r>
          </a:p>
          <a:p>
            <a:pPr lvl="3">
              <a:spcBef>
                <a:spcPct val="20000"/>
              </a:spcBef>
              <a:buFont typeface="Arial" panose="020B0604020202020204" pitchFamily="34" charset="0"/>
              <a:buChar char="•"/>
            </a:pPr>
            <a:r>
              <a:rPr lang="en-US" altLang="en-US" sz="2400">
                <a:solidFill>
                  <a:schemeClr val="tx2"/>
                </a:solidFill>
              </a:rPr>
              <a:t>vi /etc/rc.local</a:t>
            </a:r>
          </a:p>
          <a:p>
            <a:pPr lvl="3">
              <a:spcBef>
                <a:spcPct val="20000"/>
              </a:spcBef>
              <a:buFont typeface="Arial" panose="020B0604020202020204" pitchFamily="34" charset="0"/>
              <a:buChar char="•"/>
            </a:pPr>
            <a:r>
              <a:rPr lang="en-US" altLang="en-US" sz="2400">
                <a:solidFill>
                  <a:schemeClr val="tx2"/>
                </a:solidFill>
              </a:rPr>
              <a:t>Write the following contents above “exit o”</a:t>
            </a:r>
            <a:endParaRPr lang="fr-FR" altLang="en-US" sz="2400">
              <a:solidFill>
                <a:schemeClr val="tx2"/>
              </a:solidFill>
            </a:endParaRPr>
          </a:p>
          <a:p>
            <a:pPr lvl="4">
              <a:spcBef>
                <a:spcPct val="20000"/>
              </a:spcBef>
              <a:buFont typeface="Arial" panose="020B0604020202020204" pitchFamily="34" charset="0"/>
              <a:buChar char="•"/>
            </a:pPr>
            <a:r>
              <a:rPr lang="fr-FR" altLang="en-US" sz="2400">
                <a:solidFill>
                  <a:schemeClr val="tx2"/>
                </a:solidFill>
              </a:rPr>
              <a:t>iptables -t nat -A POSTROUTING -s 10.8.0.0/24 -o venet0 -j MASQUERADE</a:t>
            </a:r>
            <a:endParaRPr lang="en-US" altLang="en-US" sz="240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050D9A1-E546-61A6-D284-D1B8DEB40B54}"/>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43011" name="Content Placeholder 2">
            <a:extLst>
              <a:ext uri="{FF2B5EF4-FFF2-40B4-BE49-F238E27FC236}">
                <a16:creationId xmlns:a16="http://schemas.microsoft.com/office/drawing/2014/main" id="{6EB17431-0E92-6C29-28D2-A2256C248690}"/>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43012" name="Content Placeholder 2">
            <a:extLst>
              <a:ext uri="{FF2B5EF4-FFF2-40B4-BE49-F238E27FC236}">
                <a16:creationId xmlns:a16="http://schemas.microsoft.com/office/drawing/2014/main" id="{D519B398-6C56-3A3D-D185-05D51D6CD745}"/>
              </a:ext>
            </a:extLst>
          </p:cNvPr>
          <p:cNvSpPr>
            <a:spLocks/>
          </p:cNvSpPr>
          <p:nvPr/>
        </p:nvSpPr>
        <p:spPr bwMode="auto">
          <a:xfrm>
            <a:off x="2133600" y="1752600"/>
            <a:ext cx="82296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714500" indent="-3429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2">
              <a:spcBef>
                <a:spcPct val="20000"/>
              </a:spcBef>
              <a:buFont typeface="Arial" panose="020B0604020202020204" pitchFamily="34" charset="0"/>
              <a:buChar char="•"/>
            </a:pPr>
            <a:r>
              <a:rPr lang="en-US" altLang="en-US" sz="2400">
                <a:solidFill>
                  <a:schemeClr val="tx2"/>
                </a:solidFill>
              </a:rPr>
              <a:t>Download Certs and Keys</a:t>
            </a:r>
          </a:p>
          <a:p>
            <a:pPr lvl="2">
              <a:spcBef>
                <a:spcPct val="20000"/>
              </a:spcBef>
              <a:buFont typeface="Arial" panose="020B0604020202020204" pitchFamily="34" charset="0"/>
              <a:buChar char="•"/>
            </a:pPr>
            <a:r>
              <a:rPr lang="en-US" altLang="en-US" sz="2400">
                <a:solidFill>
                  <a:schemeClr val="tx2"/>
                </a:solidFill>
              </a:rPr>
              <a:t>Caution! Use secure means! Keys and certs are not encrypted. SFTP or SSH.</a:t>
            </a:r>
          </a:p>
          <a:p>
            <a:pPr lvl="3">
              <a:spcBef>
                <a:spcPct val="20000"/>
              </a:spcBef>
              <a:buFont typeface="Arial" panose="020B0604020202020204" pitchFamily="34" charset="0"/>
              <a:buChar char="•"/>
            </a:pPr>
            <a:r>
              <a:rPr lang="en-US" altLang="en-US" sz="2400">
                <a:solidFill>
                  <a:schemeClr val="tx2"/>
                </a:solidFill>
              </a:rPr>
              <a:t>client.conf</a:t>
            </a:r>
          </a:p>
          <a:p>
            <a:pPr lvl="3">
              <a:spcBef>
                <a:spcPct val="20000"/>
              </a:spcBef>
              <a:buFont typeface="Arial" panose="020B0604020202020204" pitchFamily="34" charset="0"/>
              <a:buChar char="•"/>
            </a:pPr>
            <a:r>
              <a:rPr lang="en-US" altLang="en-US" sz="2400">
                <a:solidFill>
                  <a:schemeClr val="tx2"/>
                </a:solidFill>
              </a:rPr>
              <a:t>ca.crt</a:t>
            </a:r>
          </a:p>
          <a:p>
            <a:pPr lvl="3">
              <a:spcBef>
                <a:spcPct val="20000"/>
              </a:spcBef>
              <a:buFont typeface="Arial" panose="020B0604020202020204" pitchFamily="34" charset="0"/>
              <a:buChar char="•"/>
            </a:pPr>
            <a:r>
              <a:rPr lang="en-US" altLang="en-US" sz="2400">
                <a:solidFill>
                  <a:schemeClr val="tx2"/>
                </a:solidFill>
              </a:rPr>
              <a:t>client.crt</a:t>
            </a:r>
          </a:p>
          <a:p>
            <a:pPr lvl="3">
              <a:spcBef>
                <a:spcPct val="20000"/>
              </a:spcBef>
              <a:buFont typeface="Arial" panose="020B0604020202020204" pitchFamily="34" charset="0"/>
              <a:buChar char="•"/>
            </a:pPr>
            <a:r>
              <a:rPr lang="en-US" altLang="en-US" sz="2400">
                <a:solidFill>
                  <a:schemeClr val="tx2"/>
                </a:solidFill>
              </a:rPr>
              <a:t>client.key</a:t>
            </a:r>
          </a:p>
          <a:p>
            <a:pPr lvl="2">
              <a:spcBef>
                <a:spcPct val="20000"/>
              </a:spcBef>
              <a:buFont typeface="Arial" panose="020B0604020202020204" pitchFamily="34" charset="0"/>
              <a:buChar char="•"/>
            </a:pPr>
            <a:r>
              <a:rPr lang="en-US" altLang="en-US" sz="2400">
                <a:solidFill>
                  <a:schemeClr val="tx2"/>
                </a:solidFill>
              </a:rPr>
              <a:t>Reboot VPS</a:t>
            </a:r>
          </a:p>
          <a:p>
            <a:pPr lvl="2">
              <a:spcBef>
                <a:spcPct val="20000"/>
              </a:spcBef>
              <a:buFont typeface="Arial" panose="020B0604020202020204" pitchFamily="34" charset="0"/>
              <a:buChar char="•"/>
            </a:pPr>
            <a:r>
              <a:rPr lang="en-US" altLang="en-US" sz="2400">
                <a:solidFill>
                  <a:schemeClr val="tx2"/>
                </a:solidFill>
              </a:rPr>
              <a:t>Install Wireshark</a:t>
            </a:r>
          </a:p>
          <a:p>
            <a:pPr lvl="2">
              <a:spcBef>
                <a:spcPct val="20000"/>
              </a:spcBef>
              <a:buFont typeface="Arial" panose="020B0604020202020204" pitchFamily="34" charset="0"/>
              <a:buChar char="•"/>
            </a:pPr>
            <a:r>
              <a:rPr lang="en-US" altLang="en-US" sz="2400">
                <a:solidFill>
                  <a:schemeClr val="tx2"/>
                </a:solidFill>
              </a:rPr>
              <a:t>Install OpenVPN client on desktop</a:t>
            </a:r>
          </a:p>
          <a:p>
            <a:pPr lvl="2">
              <a:spcBef>
                <a:spcPct val="20000"/>
              </a:spcBef>
              <a:buFont typeface="Arial" panose="020B0604020202020204" pitchFamily="34" charset="0"/>
              <a:buChar char="•"/>
            </a:pPr>
            <a:r>
              <a:rPr lang="en-US" altLang="en-US" sz="2400">
                <a:solidFill>
                  <a:schemeClr val="tx2"/>
                </a:solidFill>
              </a:rPr>
              <a:t>Move Certs and Keys into OpenVPN config folder</a:t>
            </a:r>
          </a:p>
          <a:p>
            <a:pPr lvl="2">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42CC964-7E8D-730E-D645-E1CEC0D9472F}"/>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Installation</a:t>
            </a:r>
          </a:p>
        </p:txBody>
      </p:sp>
      <p:sp>
        <p:nvSpPr>
          <p:cNvPr id="44035" name="Content Placeholder 2">
            <a:extLst>
              <a:ext uri="{FF2B5EF4-FFF2-40B4-BE49-F238E27FC236}">
                <a16:creationId xmlns:a16="http://schemas.microsoft.com/office/drawing/2014/main" id="{490EC5EA-AB7D-CA6B-9A4D-8D2472729FC7}"/>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44036" name="Content Placeholder 2">
            <a:extLst>
              <a:ext uri="{FF2B5EF4-FFF2-40B4-BE49-F238E27FC236}">
                <a16:creationId xmlns:a16="http://schemas.microsoft.com/office/drawing/2014/main" id="{3B7C0379-1933-FF4C-DA7C-BC31B7AE6DF8}"/>
              </a:ext>
            </a:extLst>
          </p:cNvPr>
          <p:cNvSpPr>
            <a:spLocks/>
          </p:cNvSpPr>
          <p:nvPr/>
        </p:nvSpPr>
        <p:spPr bwMode="auto">
          <a:xfrm>
            <a:off x="2133600" y="1752600"/>
            <a:ext cx="82296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257300" indent="-3429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lvl="2">
              <a:spcBef>
                <a:spcPct val="20000"/>
              </a:spcBef>
              <a:buFont typeface="Arial" panose="020B0604020202020204" pitchFamily="34" charset="0"/>
              <a:buChar char="•"/>
            </a:pPr>
            <a:r>
              <a:rPr lang="en-US" altLang="en-US" sz="2400">
                <a:solidFill>
                  <a:schemeClr val="tx2"/>
                </a:solidFill>
              </a:rPr>
              <a:t>Configure the client.ovpn file</a:t>
            </a:r>
          </a:p>
          <a:p>
            <a:pPr lvl="2">
              <a:spcBef>
                <a:spcPct val="20000"/>
              </a:spcBef>
              <a:buFont typeface="Arial" panose="020B0604020202020204" pitchFamily="34" charset="0"/>
              <a:buChar char="•"/>
            </a:pPr>
            <a:endParaRPr lang="en-US" altLang="en-US" sz="240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42DBEE6-46DD-3657-658D-4BEFDC523C95}"/>
              </a:ext>
            </a:extLst>
          </p:cNvPr>
          <p:cNvSpPr>
            <a:spLocks noGrp="1"/>
          </p:cNvSpPr>
          <p:nvPr>
            <p:ph type="title" idx="4294967295"/>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VPN Completion</a:t>
            </a:r>
          </a:p>
        </p:txBody>
      </p:sp>
      <p:sp>
        <p:nvSpPr>
          <p:cNvPr id="45059" name="Content Placeholder 2">
            <a:extLst>
              <a:ext uri="{FF2B5EF4-FFF2-40B4-BE49-F238E27FC236}">
                <a16:creationId xmlns:a16="http://schemas.microsoft.com/office/drawing/2014/main" id="{9694489C-E292-C949-78CB-60EC9596343F}"/>
              </a:ext>
            </a:extLst>
          </p:cNvPr>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endParaRPr lang="en-US" altLang="en-US" sz="2400">
              <a:solidFill>
                <a:schemeClr val="tx2"/>
              </a:solidFill>
            </a:endParaRPr>
          </a:p>
        </p:txBody>
      </p:sp>
      <p:sp>
        <p:nvSpPr>
          <p:cNvPr id="45060" name="Content Placeholder 2">
            <a:extLst>
              <a:ext uri="{FF2B5EF4-FFF2-40B4-BE49-F238E27FC236}">
                <a16:creationId xmlns:a16="http://schemas.microsoft.com/office/drawing/2014/main" id="{4862A41D-484B-2DF7-52B9-CBD861566388}"/>
              </a:ext>
            </a:extLst>
          </p:cNvPr>
          <p:cNvSpPr>
            <a:spLocks/>
          </p:cNvSpPr>
          <p:nvPr/>
        </p:nvSpPr>
        <p:spPr bwMode="auto">
          <a:xfrm>
            <a:off x="2133600" y="1752600"/>
            <a:ext cx="82296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Char char="•"/>
            </a:pPr>
            <a:r>
              <a:rPr lang="en-US" altLang="en-US" sz="2400">
                <a:solidFill>
                  <a:schemeClr val="tx2"/>
                </a:solidFill>
              </a:rPr>
              <a:t>Congratulations Linux Guru. You have successfully completed this training module.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563FB34-2844-E5F9-823E-3C70CE0E078A}"/>
              </a:ext>
            </a:extLst>
          </p:cNvPr>
          <p:cNvSpPr>
            <a:spLocks noGrp="1" noChangeArrowheads="1"/>
          </p:cNvSpPr>
          <p:nvPr>
            <p:ph type="title"/>
          </p:nvPr>
        </p:nvSpPr>
        <p:spPr/>
        <p:txBody>
          <a:bodyPr/>
          <a:lstStyle/>
          <a:p>
            <a:r>
              <a:rPr lang="en-GB" altLang="en-US"/>
              <a:t>Agenda</a:t>
            </a:r>
          </a:p>
        </p:txBody>
      </p:sp>
      <p:sp>
        <p:nvSpPr>
          <p:cNvPr id="70659" name="Rectangle 3">
            <a:extLst>
              <a:ext uri="{FF2B5EF4-FFF2-40B4-BE49-F238E27FC236}">
                <a16:creationId xmlns:a16="http://schemas.microsoft.com/office/drawing/2014/main" id="{B087A78E-944B-352A-7818-49CC133B1475}"/>
              </a:ext>
            </a:extLst>
          </p:cNvPr>
          <p:cNvSpPr>
            <a:spLocks noGrp="1" noChangeArrowheads="1"/>
          </p:cNvSpPr>
          <p:nvPr>
            <p:ph type="body" idx="1"/>
          </p:nvPr>
        </p:nvSpPr>
        <p:spPr/>
        <p:txBody>
          <a:bodyPr/>
          <a:lstStyle/>
          <a:p>
            <a:r>
              <a:rPr lang="en-GB" altLang="en-US"/>
              <a:t>What and why?</a:t>
            </a:r>
          </a:p>
          <a:p>
            <a:r>
              <a:rPr lang="en-GB" altLang="en-US"/>
              <a:t>PGP</a:t>
            </a:r>
          </a:p>
          <a:p>
            <a:r>
              <a:rPr lang="en-GB" altLang="en-US"/>
              <a:t>Keys and key pairs</a:t>
            </a:r>
          </a:p>
          <a:p>
            <a:r>
              <a:rPr lang="en-GB" altLang="en-US"/>
              <a:t>Encrypting messages</a:t>
            </a:r>
          </a:p>
          <a:p>
            <a:r>
              <a:rPr lang="en-GB" altLang="en-US"/>
              <a:t>Signing messages</a:t>
            </a:r>
          </a:p>
          <a:p>
            <a:r>
              <a:rPr lang="en-GB" altLang="en-US"/>
              <a:t>Verifying keys – key signing</a:t>
            </a:r>
          </a:p>
          <a:p>
            <a:r>
              <a:rPr lang="en-GB" altLang="en-US"/>
              <a:t>Installation on windows XP and exercise</a:t>
            </a:r>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a:extLst>
              <a:ext uri="{FF2B5EF4-FFF2-40B4-BE49-F238E27FC236}">
                <a16:creationId xmlns:a16="http://schemas.microsoft.com/office/drawing/2014/main" id="{C64120D5-3DEB-7633-7369-623D475ABCE2}"/>
              </a:ext>
            </a:extLst>
          </p:cNvPr>
          <p:cNvSpPr>
            <a:spLocks noChangeArrowheads="1"/>
          </p:cNvSpPr>
          <p:nvPr/>
        </p:nvSpPr>
        <p:spPr bwMode="auto">
          <a:xfrm>
            <a:off x="2209800" y="381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r>
              <a:rPr lang="nb-NO" altLang="en-US" sz="2800"/>
              <a:t>Instalasi FTP Server di Windows 2003 Server</a:t>
            </a:r>
            <a:br>
              <a:rPr lang="nb-NO" altLang="en-US" sz="2800"/>
            </a:br>
            <a:endParaRPr lang="en-US" altLang="en-US" sz="2800"/>
          </a:p>
        </p:txBody>
      </p:sp>
      <p:sp>
        <p:nvSpPr>
          <p:cNvPr id="16391" name="Rectangle 7">
            <a:extLst>
              <a:ext uri="{FF2B5EF4-FFF2-40B4-BE49-F238E27FC236}">
                <a16:creationId xmlns:a16="http://schemas.microsoft.com/office/drawing/2014/main" id="{90E416B5-F343-D852-46A5-916723D25B69}"/>
              </a:ext>
            </a:extLst>
          </p:cNvPr>
          <p:cNvSpPr>
            <a:spLocks noChangeArrowheads="1"/>
          </p:cNvSpPr>
          <p:nvPr/>
        </p:nvSpPr>
        <p:spPr bwMode="auto">
          <a:xfrm>
            <a:off x="1752601" y="762000"/>
            <a:ext cx="82153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en-US">
                <a:latin typeface="Verdana" panose="020B0604030504040204" pitchFamily="34" charset="0"/>
              </a:rPr>
              <a:t>Klik Start &gt;Control Panel &gt; Add or Remove Programs</a:t>
            </a:r>
          </a:p>
          <a:p>
            <a:pPr>
              <a:buFontTx/>
              <a:buAutoNum type="arabicPeriod"/>
            </a:pPr>
            <a:r>
              <a:rPr lang="en-US" altLang="en-US">
                <a:latin typeface="Verdana" panose="020B0604030504040204" pitchFamily="34" charset="0"/>
              </a:rPr>
              <a:t>Pillih Add/Remove Windows Components</a:t>
            </a:r>
          </a:p>
          <a:p>
            <a:endParaRPr lang="en-US" altLang="en-US">
              <a:latin typeface="Verdana" panose="020B0604030504040204" pitchFamily="34" charset="0"/>
            </a:endParaRPr>
          </a:p>
        </p:txBody>
      </p:sp>
      <p:graphicFrame>
        <p:nvGraphicFramePr>
          <p:cNvPr id="16393" name="Object 9">
            <a:extLst>
              <a:ext uri="{FF2B5EF4-FFF2-40B4-BE49-F238E27FC236}">
                <a16:creationId xmlns:a16="http://schemas.microsoft.com/office/drawing/2014/main" id="{19E8A5D8-8571-935E-F40B-02979D416E3B}"/>
              </a:ext>
            </a:extLst>
          </p:cNvPr>
          <p:cNvGraphicFramePr>
            <a:graphicFrameLocks noChangeAspect="1"/>
          </p:cNvGraphicFramePr>
          <p:nvPr/>
        </p:nvGraphicFramePr>
        <p:xfrm>
          <a:off x="2362200" y="1524000"/>
          <a:ext cx="5257800" cy="4279900"/>
        </p:xfrm>
        <a:graphic>
          <a:graphicData uri="http://schemas.openxmlformats.org/presentationml/2006/ole">
            <mc:AlternateContent xmlns:mc="http://schemas.openxmlformats.org/markup-compatibility/2006">
              <mc:Choice xmlns:v="urn:schemas-microsoft-com:vml" Requires="v">
                <p:oleObj name="Bitmap Image" r:id="rId2" imgW="4761905" imgH="3877216" progId="Paint.Picture">
                  <p:embed/>
                </p:oleObj>
              </mc:Choice>
              <mc:Fallback>
                <p:oleObj name="Bitmap Image" r:id="rId2" imgW="4761905" imgH="3877216" progId="Paint.Picture">
                  <p:embed/>
                  <p:pic>
                    <p:nvPicPr>
                      <p:cNvPr id="16393" name="Object 9">
                        <a:extLst>
                          <a:ext uri="{FF2B5EF4-FFF2-40B4-BE49-F238E27FC236}">
                            <a16:creationId xmlns:a16="http://schemas.microsoft.com/office/drawing/2014/main" id="{19E8A5D8-8571-935E-F40B-02979D416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24000"/>
                        <a:ext cx="52578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4" name="Rectangle 10">
            <a:extLst>
              <a:ext uri="{FF2B5EF4-FFF2-40B4-BE49-F238E27FC236}">
                <a16:creationId xmlns:a16="http://schemas.microsoft.com/office/drawing/2014/main" id="{7157FA2A-FBD2-F3E1-4689-BB2F18F4BAAC}"/>
              </a:ext>
            </a:extLst>
          </p:cNvPr>
          <p:cNvSpPr>
            <a:spLocks noChangeArrowheads="1"/>
          </p:cNvSpPr>
          <p:nvPr/>
        </p:nvSpPr>
        <p:spPr bwMode="auto">
          <a:xfrm>
            <a:off x="1752601" y="5942014"/>
            <a:ext cx="82153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3"/>
            </a:pPr>
            <a:r>
              <a:rPr lang="en-US" altLang="en-US">
                <a:latin typeface="Verdana" panose="020B0604030504040204" pitchFamily="34" charset="0"/>
              </a:rPr>
              <a:t>Pilih Application Server</a:t>
            </a:r>
          </a:p>
          <a:p>
            <a:pPr>
              <a:buFontTx/>
              <a:buAutoNum type="arabicPeriod" startAt="3"/>
            </a:pPr>
            <a:r>
              <a:rPr lang="en-US" altLang="en-US">
                <a:latin typeface="Verdana" panose="020B0604030504040204" pitchFamily="34" charset="0"/>
              </a:rPr>
              <a:t>Pilih Details</a:t>
            </a:r>
          </a:p>
          <a:p>
            <a:pPr>
              <a:buFontTx/>
              <a:buAutoNum type="arabicPeriod" startAt="3"/>
            </a:pPr>
            <a:endParaRPr lang="en-US" altLang="en-US">
              <a:latin typeface="Verdan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AC08534-D067-C351-65FA-E5F256EA404A}"/>
              </a:ext>
            </a:extLst>
          </p:cNvPr>
          <p:cNvSpPr>
            <a:spLocks noGrp="1" noChangeArrowheads="1"/>
          </p:cNvSpPr>
          <p:nvPr>
            <p:ph type="title"/>
          </p:nvPr>
        </p:nvSpPr>
        <p:spPr/>
        <p:txBody>
          <a:bodyPr/>
          <a:lstStyle/>
          <a:p>
            <a:r>
              <a:rPr lang="en-GB" altLang="en-US"/>
              <a:t>What and Why?</a:t>
            </a:r>
          </a:p>
        </p:txBody>
      </p:sp>
      <p:sp>
        <p:nvSpPr>
          <p:cNvPr id="31747" name="Rectangle 3">
            <a:extLst>
              <a:ext uri="{FF2B5EF4-FFF2-40B4-BE49-F238E27FC236}">
                <a16:creationId xmlns:a16="http://schemas.microsoft.com/office/drawing/2014/main" id="{68EA1D55-571D-5740-1551-32B849EA1D0C}"/>
              </a:ext>
            </a:extLst>
          </p:cNvPr>
          <p:cNvSpPr>
            <a:spLocks noGrp="1" noChangeArrowheads="1"/>
          </p:cNvSpPr>
          <p:nvPr>
            <p:ph type="body" idx="1"/>
          </p:nvPr>
        </p:nvSpPr>
        <p:spPr>
          <a:xfrm>
            <a:off x="1336675" y="1412876"/>
            <a:ext cx="9410700" cy="4525963"/>
          </a:xfrm>
        </p:spPr>
        <p:txBody>
          <a:bodyPr/>
          <a:lstStyle/>
          <a:p>
            <a:r>
              <a:rPr lang="en-GB" altLang="en-US"/>
              <a:t>E-mail is not secure </a:t>
            </a:r>
          </a:p>
          <a:p>
            <a:pPr lvl="1"/>
            <a:r>
              <a:rPr lang="en-GB" altLang="en-US"/>
              <a:t>as easy to fake E-mail as a typed letter.</a:t>
            </a:r>
          </a:p>
          <a:p>
            <a:pPr lvl="1"/>
            <a:r>
              <a:rPr lang="en-GB" altLang="en-US"/>
              <a:t>Anyone can read it on the network.</a:t>
            </a:r>
          </a:p>
          <a:p>
            <a:r>
              <a:rPr lang="en-GB" altLang="en-US"/>
              <a:t>How to know you are who you say you are?</a:t>
            </a:r>
          </a:p>
          <a:p>
            <a:r>
              <a:rPr lang="en-GB" altLang="en-US"/>
              <a:t>Ways to secure E-mail</a:t>
            </a:r>
          </a:p>
          <a:p>
            <a:pPr lvl="1"/>
            <a:r>
              <a:rPr lang="en-GB" altLang="en-US"/>
              <a:t>Digital signatures</a:t>
            </a:r>
          </a:p>
          <a:p>
            <a:pPr lvl="1"/>
            <a:r>
              <a:rPr lang="en-GB" altLang="en-US"/>
              <a:t>Encryption</a:t>
            </a:r>
          </a:p>
          <a:p>
            <a:r>
              <a:rPr lang="en-GB" altLang="en-US"/>
              <a:t>Secure transactions</a:t>
            </a:r>
          </a:p>
          <a:p>
            <a:endParaRPr lang="en-GB"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E636F2B-719B-DB6B-CA73-3FC31C260AF9}"/>
              </a:ext>
            </a:extLst>
          </p:cNvPr>
          <p:cNvSpPr>
            <a:spLocks noGrp="1" noChangeArrowheads="1"/>
          </p:cNvSpPr>
          <p:nvPr>
            <p:ph type="title"/>
          </p:nvPr>
        </p:nvSpPr>
        <p:spPr/>
        <p:txBody>
          <a:bodyPr/>
          <a:lstStyle/>
          <a:p>
            <a:r>
              <a:rPr lang="en-GB" altLang="en-US"/>
              <a:t>PGP – Pretty Good Privacy</a:t>
            </a:r>
          </a:p>
        </p:txBody>
      </p:sp>
      <p:sp>
        <p:nvSpPr>
          <p:cNvPr id="35843" name="Rectangle 3">
            <a:extLst>
              <a:ext uri="{FF2B5EF4-FFF2-40B4-BE49-F238E27FC236}">
                <a16:creationId xmlns:a16="http://schemas.microsoft.com/office/drawing/2014/main" id="{90E96FAF-A725-9586-2B34-BCB9914C34E0}"/>
              </a:ext>
            </a:extLst>
          </p:cNvPr>
          <p:cNvSpPr>
            <a:spLocks noGrp="1" noChangeArrowheads="1"/>
          </p:cNvSpPr>
          <p:nvPr>
            <p:ph type="body" idx="1"/>
          </p:nvPr>
        </p:nvSpPr>
        <p:spPr/>
        <p:txBody>
          <a:bodyPr/>
          <a:lstStyle/>
          <a:p>
            <a:pPr>
              <a:lnSpc>
                <a:spcPct val="90000"/>
              </a:lnSpc>
            </a:pPr>
            <a:r>
              <a:rPr lang="en-GB" altLang="en-US"/>
              <a:t>1976 – Diffie/Hellman.</a:t>
            </a:r>
          </a:p>
          <a:p>
            <a:pPr>
              <a:lnSpc>
                <a:spcPct val="90000"/>
              </a:lnSpc>
            </a:pPr>
            <a:r>
              <a:rPr lang="en-GB" altLang="en-US"/>
              <a:t>1977 – Rivest/Shamir/Adleman.</a:t>
            </a:r>
          </a:p>
          <a:p>
            <a:pPr>
              <a:lnSpc>
                <a:spcPct val="90000"/>
              </a:lnSpc>
            </a:pPr>
            <a:r>
              <a:rPr lang="en-GB" altLang="en-US"/>
              <a:t>1991 – Zimmermann writes PGP.</a:t>
            </a:r>
          </a:p>
          <a:p>
            <a:pPr>
              <a:lnSpc>
                <a:spcPct val="90000"/>
              </a:lnSpc>
            </a:pPr>
            <a:r>
              <a:rPr lang="en-GB" altLang="en-US"/>
              <a:t>Send E-mail securely to a known recipient.</a:t>
            </a:r>
          </a:p>
          <a:p>
            <a:pPr>
              <a:lnSpc>
                <a:spcPct val="90000"/>
              </a:lnSpc>
            </a:pPr>
            <a:r>
              <a:rPr lang="en-GB" altLang="en-US"/>
              <a:t>Digitally sign E-mail so that the recipient(s) can be sure it is from you.</a:t>
            </a:r>
          </a:p>
          <a:p>
            <a:pPr>
              <a:lnSpc>
                <a:spcPct val="90000"/>
              </a:lnSpc>
            </a:pPr>
            <a:r>
              <a:rPr lang="en-GB" altLang="en-US"/>
              <a:t>Can also be used with file transfers.</a:t>
            </a:r>
          </a:p>
          <a:p>
            <a:pPr>
              <a:lnSpc>
                <a:spcPct val="90000"/>
              </a:lnSpc>
            </a:pPr>
            <a:r>
              <a:rPr lang="en-GB" altLang="en-US"/>
              <a:t>Similar is used for secure web pages.</a:t>
            </a:r>
          </a:p>
          <a:p>
            <a:pPr>
              <a:lnSpc>
                <a:spcPct val="90000"/>
              </a:lnSpc>
            </a:pPr>
            <a:endParaRPr lang="en-GB"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472B370-0398-1EC6-A798-3FDA160FE488}"/>
              </a:ext>
            </a:extLst>
          </p:cNvPr>
          <p:cNvSpPr>
            <a:spLocks noGrp="1" noChangeArrowheads="1"/>
          </p:cNvSpPr>
          <p:nvPr>
            <p:ph type="title"/>
          </p:nvPr>
        </p:nvSpPr>
        <p:spPr>
          <a:xfrm>
            <a:off x="1414463" y="333375"/>
            <a:ext cx="9440862" cy="1143000"/>
          </a:xfrm>
        </p:spPr>
        <p:txBody>
          <a:bodyPr/>
          <a:lstStyle/>
          <a:p>
            <a:r>
              <a:rPr lang="en-GB" altLang="en-US"/>
              <a:t>Keys and Key Pairs</a:t>
            </a:r>
          </a:p>
        </p:txBody>
      </p:sp>
      <p:sp>
        <p:nvSpPr>
          <p:cNvPr id="32771" name="Rectangle 3">
            <a:extLst>
              <a:ext uri="{FF2B5EF4-FFF2-40B4-BE49-F238E27FC236}">
                <a16:creationId xmlns:a16="http://schemas.microsoft.com/office/drawing/2014/main" id="{D054C73D-396C-31FB-E146-C070D69A2838}"/>
              </a:ext>
            </a:extLst>
          </p:cNvPr>
          <p:cNvSpPr>
            <a:spLocks noGrp="1" noChangeArrowheads="1"/>
          </p:cNvSpPr>
          <p:nvPr>
            <p:ph type="body" sz="half" idx="1"/>
          </p:nvPr>
        </p:nvSpPr>
        <p:spPr>
          <a:xfrm>
            <a:off x="1727200" y="1412876"/>
            <a:ext cx="9139238" cy="4824413"/>
          </a:xfrm>
          <a:noFill/>
          <a:ln/>
        </p:spPr>
        <p:txBody>
          <a:bodyPr/>
          <a:lstStyle/>
          <a:p>
            <a:pPr>
              <a:lnSpc>
                <a:spcPct val="90000"/>
              </a:lnSpc>
            </a:pPr>
            <a:r>
              <a:rPr lang="en-GB" altLang="en-US"/>
              <a:t>Encryption is a way of changing something to something else.</a:t>
            </a:r>
          </a:p>
          <a:p>
            <a:pPr lvl="1">
              <a:lnSpc>
                <a:spcPct val="90000"/>
              </a:lnSpc>
            </a:pPr>
            <a:r>
              <a:rPr lang="en-GB" altLang="en-US"/>
              <a:t>e.g. simple 3-letter shift.</a:t>
            </a:r>
          </a:p>
          <a:p>
            <a:pPr lvl="1">
              <a:lnSpc>
                <a:spcPct val="90000"/>
              </a:lnSpc>
            </a:pPr>
            <a:r>
              <a:rPr lang="en-GB" altLang="en-US"/>
              <a:t>tony brett becomes  wrqb euhww.</a:t>
            </a:r>
          </a:p>
          <a:p>
            <a:pPr>
              <a:lnSpc>
                <a:spcPct val="90000"/>
              </a:lnSpc>
            </a:pPr>
            <a:r>
              <a:rPr lang="en-GB" altLang="en-US"/>
              <a:t>But the recipient has to know the “key”.</a:t>
            </a:r>
          </a:p>
          <a:p>
            <a:pPr lvl="1">
              <a:lnSpc>
                <a:spcPct val="90000"/>
              </a:lnSpc>
            </a:pPr>
            <a:r>
              <a:rPr lang="en-GB" altLang="en-US"/>
              <a:t>How do you tell them securely?</a:t>
            </a:r>
          </a:p>
          <a:p>
            <a:pPr>
              <a:lnSpc>
                <a:spcPct val="90000"/>
              </a:lnSpc>
            </a:pPr>
            <a:r>
              <a:rPr lang="en-GB" altLang="en-US"/>
              <a:t>Asymmetric keys are the answer!</a:t>
            </a:r>
          </a:p>
          <a:p>
            <a:pPr>
              <a:lnSpc>
                <a:spcPct val="90000"/>
              </a:lnSpc>
            </a:pPr>
            <a:r>
              <a:rPr lang="en-GB" altLang="en-US"/>
              <a:t>Public/Private keys.</a:t>
            </a:r>
          </a:p>
          <a:p>
            <a:pPr lvl="1">
              <a:lnSpc>
                <a:spcPct val="90000"/>
              </a:lnSpc>
            </a:pPr>
            <a:r>
              <a:rPr lang="en-GB" altLang="en-US"/>
              <a:t>“Fingerprint” for verification</a:t>
            </a:r>
          </a:p>
          <a:p>
            <a:pPr lvl="1">
              <a:lnSpc>
                <a:spcPct val="90000"/>
              </a:lnSpc>
            </a:pPr>
            <a:r>
              <a:rPr lang="en-GB" altLang="en-US"/>
              <a:t>Pass phrase on private for security</a:t>
            </a:r>
          </a:p>
          <a:p>
            <a:pPr lvl="1">
              <a:lnSpc>
                <a:spcPct val="90000"/>
              </a:lnSpc>
            </a:pPr>
            <a:r>
              <a:rPr lang="en-GB" altLang="en-US"/>
              <a:t>Include E-mail address(es)</a:t>
            </a:r>
          </a:p>
        </p:txBody>
      </p:sp>
      <p:pic>
        <p:nvPicPr>
          <p:cNvPr id="32774" name="Picture 6">
            <a:extLst>
              <a:ext uri="{FF2B5EF4-FFF2-40B4-BE49-F238E27FC236}">
                <a16:creationId xmlns:a16="http://schemas.microsoft.com/office/drawing/2014/main" id="{98D9FBAD-6B31-A6E2-FA1A-C2B297BD1572}"/>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889876" y="4076700"/>
            <a:ext cx="2887663" cy="180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52C62CA-B8BE-BB79-F06F-9C6FDF26CA33}"/>
              </a:ext>
            </a:extLst>
          </p:cNvPr>
          <p:cNvSpPr>
            <a:spLocks noGrp="1" noChangeArrowheads="1"/>
          </p:cNvSpPr>
          <p:nvPr>
            <p:ph type="title"/>
          </p:nvPr>
        </p:nvSpPr>
        <p:spPr/>
        <p:txBody>
          <a:bodyPr/>
          <a:lstStyle/>
          <a:p>
            <a:r>
              <a:rPr lang="en-GB" altLang="en-US" sz="4000"/>
              <a:t>Where do I find someone’s key? (and publicise mine)</a:t>
            </a:r>
          </a:p>
        </p:txBody>
      </p:sp>
      <p:sp>
        <p:nvSpPr>
          <p:cNvPr id="59395" name="Rectangle 3">
            <a:extLst>
              <a:ext uri="{FF2B5EF4-FFF2-40B4-BE49-F238E27FC236}">
                <a16:creationId xmlns:a16="http://schemas.microsoft.com/office/drawing/2014/main" id="{4661C187-2DE6-7CDC-0810-0AB671A55766}"/>
              </a:ext>
            </a:extLst>
          </p:cNvPr>
          <p:cNvSpPr>
            <a:spLocks noGrp="1" noChangeArrowheads="1"/>
          </p:cNvSpPr>
          <p:nvPr>
            <p:ph type="body" sz="half" idx="1"/>
          </p:nvPr>
        </p:nvSpPr>
        <p:spPr>
          <a:xfrm>
            <a:off x="1638300" y="1600201"/>
            <a:ext cx="4375150" cy="4525963"/>
          </a:xfrm>
        </p:spPr>
        <p:txBody>
          <a:bodyPr/>
          <a:lstStyle/>
          <a:p>
            <a:r>
              <a:rPr lang="en-GB" altLang="en-US"/>
              <a:t>Key Servers or Personal Web Pages</a:t>
            </a:r>
          </a:p>
        </p:txBody>
      </p:sp>
      <p:pic>
        <p:nvPicPr>
          <p:cNvPr id="59401" name="Picture 9">
            <a:extLst>
              <a:ext uri="{FF2B5EF4-FFF2-40B4-BE49-F238E27FC236}">
                <a16:creationId xmlns:a16="http://schemas.microsoft.com/office/drawing/2014/main" id="{06070744-040C-A51F-36B2-83AC43A87F86}"/>
              </a:ext>
            </a:extLst>
          </p:cNvPr>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962150" y="2708275"/>
            <a:ext cx="3741738" cy="3600450"/>
          </a:xfrm>
          <a:noFill/>
          <a:ln/>
        </p:spPr>
      </p:pic>
      <p:pic>
        <p:nvPicPr>
          <p:cNvPr id="59403" name="Picture 11">
            <a:extLst>
              <a:ext uri="{FF2B5EF4-FFF2-40B4-BE49-F238E27FC236}">
                <a16:creationId xmlns:a16="http://schemas.microsoft.com/office/drawing/2014/main" id="{69C51253-3689-2075-9D56-B871CF10EF45}"/>
              </a:ext>
            </a:extLst>
          </p:cNvPr>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938839" y="1844675"/>
            <a:ext cx="4916487" cy="4464050"/>
          </a:xfrm>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72629EB-CB72-520A-08AF-2BDD316FF1DF}"/>
              </a:ext>
            </a:extLst>
          </p:cNvPr>
          <p:cNvSpPr>
            <a:spLocks noGrp="1" noChangeArrowheads="1"/>
          </p:cNvSpPr>
          <p:nvPr>
            <p:ph type="title"/>
          </p:nvPr>
        </p:nvSpPr>
        <p:spPr>
          <a:xfrm>
            <a:off x="1651000" y="0"/>
            <a:ext cx="8915400" cy="1143000"/>
          </a:xfrm>
        </p:spPr>
        <p:txBody>
          <a:bodyPr/>
          <a:lstStyle/>
          <a:p>
            <a:r>
              <a:rPr lang="en-GB" altLang="en-US"/>
              <a:t>Encrypting Messages</a:t>
            </a:r>
          </a:p>
        </p:txBody>
      </p:sp>
      <p:sp>
        <p:nvSpPr>
          <p:cNvPr id="33795" name="Rectangle 3">
            <a:extLst>
              <a:ext uri="{FF2B5EF4-FFF2-40B4-BE49-F238E27FC236}">
                <a16:creationId xmlns:a16="http://schemas.microsoft.com/office/drawing/2014/main" id="{808F7FA7-23F7-0737-018A-2F26FEA2F38E}"/>
              </a:ext>
            </a:extLst>
          </p:cNvPr>
          <p:cNvSpPr>
            <a:spLocks noGrp="1" noChangeArrowheads="1"/>
          </p:cNvSpPr>
          <p:nvPr>
            <p:ph type="body" sz="half" idx="1"/>
          </p:nvPr>
        </p:nvSpPr>
        <p:spPr>
          <a:xfrm>
            <a:off x="1571625" y="1268413"/>
            <a:ext cx="9139238" cy="2836862"/>
          </a:xfrm>
        </p:spPr>
        <p:txBody>
          <a:bodyPr/>
          <a:lstStyle/>
          <a:p>
            <a:pPr>
              <a:lnSpc>
                <a:spcPct val="90000"/>
              </a:lnSpc>
            </a:pPr>
            <a:r>
              <a:rPr lang="en-GB" altLang="en-US"/>
              <a:t>Use recipient's </a:t>
            </a:r>
            <a:r>
              <a:rPr lang="en-GB" altLang="en-US" b="1"/>
              <a:t>public</a:t>
            </a:r>
            <a:r>
              <a:rPr lang="en-GB" altLang="en-US"/>
              <a:t> key.</a:t>
            </a:r>
          </a:p>
          <a:p>
            <a:pPr>
              <a:lnSpc>
                <a:spcPct val="90000"/>
              </a:lnSpc>
            </a:pPr>
            <a:r>
              <a:rPr lang="en-GB" altLang="en-US"/>
              <a:t>Then only they can decrypt it.</a:t>
            </a:r>
          </a:p>
          <a:p>
            <a:pPr>
              <a:lnSpc>
                <a:spcPct val="90000"/>
              </a:lnSpc>
            </a:pPr>
            <a:r>
              <a:rPr lang="en-GB" altLang="en-US"/>
              <a:t>Can encrypt to several if more than one recipient.</a:t>
            </a:r>
          </a:p>
          <a:p>
            <a:pPr>
              <a:lnSpc>
                <a:spcPct val="90000"/>
              </a:lnSpc>
            </a:pPr>
            <a:r>
              <a:rPr lang="en-GB" altLang="en-US"/>
              <a:t>Then any one private key can decrypt message.</a:t>
            </a:r>
          </a:p>
          <a:p>
            <a:pPr>
              <a:lnSpc>
                <a:spcPct val="90000"/>
              </a:lnSpc>
            </a:pPr>
            <a:r>
              <a:rPr lang="en-GB" altLang="en-US"/>
              <a:t>No guarantee it is from you, but only they can read it.</a:t>
            </a:r>
          </a:p>
        </p:txBody>
      </p:sp>
      <p:graphicFrame>
        <p:nvGraphicFramePr>
          <p:cNvPr id="33796" name="Object 4">
            <a:extLst>
              <a:ext uri="{FF2B5EF4-FFF2-40B4-BE49-F238E27FC236}">
                <a16:creationId xmlns:a16="http://schemas.microsoft.com/office/drawing/2014/main" id="{81BE68D6-2C29-DD29-1CA1-064E9F58BEFB}"/>
              </a:ext>
            </a:extLst>
          </p:cNvPr>
          <p:cNvGraphicFramePr>
            <a:graphicFrameLocks noChangeAspect="1"/>
          </p:cNvGraphicFramePr>
          <p:nvPr>
            <p:ph sz="half" idx="2"/>
          </p:nvPr>
        </p:nvGraphicFramePr>
        <p:xfrm>
          <a:off x="2117726" y="3644901"/>
          <a:ext cx="8112125" cy="2663825"/>
        </p:xfrm>
        <a:graphic>
          <a:graphicData uri="http://schemas.openxmlformats.org/presentationml/2006/ole">
            <mc:AlternateContent xmlns:mc="http://schemas.openxmlformats.org/markup-compatibility/2006">
              <mc:Choice xmlns:v="urn:schemas-microsoft-com:vml" Requires="v">
                <p:oleObj name="Photo Editor Photo" r:id="rId2" imgW="3323810" imgH="1752381" progId="MSPhotoEd.3">
                  <p:embed/>
                </p:oleObj>
              </mc:Choice>
              <mc:Fallback>
                <p:oleObj name="Photo Editor Photo" r:id="rId2" imgW="3323810" imgH="1752381" progId="MSPhotoEd.3">
                  <p:embed/>
                  <p:pic>
                    <p:nvPicPr>
                      <p:cNvPr id="33796" name="Object 4">
                        <a:extLst>
                          <a:ext uri="{FF2B5EF4-FFF2-40B4-BE49-F238E27FC236}">
                            <a16:creationId xmlns:a16="http://schemas.microsoft.com/office/drawing/2014/main" id="{81BE68D6-2C29-DD29-1CA1-064E9F58B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3644901"/>
                        <a:ext cx="811212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D55AEE2-5E20-08C2-A90F-05C84C35F604}"/>
              </a:ext>
            </a:extLst>
          </p:cNvPr>
          <p:cNvSpPr>
            <a:spLocks noGrp="1" noChangeArrowheads="1"/>
          </p:cNvSpPr>
          <p:nvPr>
            <p:ph type="title"/>
          </p:nvPr>
        </p:nvSpPr>
        <p:spPr/>
        <p:txBody>
          <a:bodyPr/>
          <a:lstStyle/>
          <a:p>
            <a:r>
              <a:rPr lang="en-GB" altLang="en-US"/>
              <a:t>Signing Messages</a:t>
            </a:r>
          </a:p>
        </p:txBody>
      </p:sp>
      <p:sp>
        <p:nvSpPr>
          <p:cNvPr id="39939" name="Rectangle 3">
            <a:extLst>
              <a:ext uri="{FF2B5EF4-FFF2-40B4-BE49-F238E27FC236}">
                <a16:creationId xmlns:a16="http://schemas.microsoft.com/office/drawing/2014/main" id="{9820D126-2DC5-EF92-4179-AC6CFF78EA01}"/>
              </a:ext>
            </a:extLst>
          </p:cNvPr>
          <p:cNvSpPr>
            <a:spLocks noGrp="1" noChangeArrowheads="1"/>
          </p:cNvSpPr>
          <p:nvPr>
            <p:ph type="body" sz="half" idx="1"/>
          </p:nvPr>
        </p:nvSpPr>
        <p:spPr>
          <a:xfrm>
            <a:off x="1638300" y="1600201"/>
            <a:ext cx="4768850" cy="4525963"/>
          </a:xfrm>
        </p:spPr>
        <p:txBody>
          <a:bodyPr/>
          <a:lstStyle/>
          <a:p>
            <a:r>
              <a:rPr lang="en-GB" altLang="en-US"/>
              <a:t>Use your own </a:t>
            </a:r>
            <a:r>
              <a:rPr lang="en-GB" altLang="en-US" b="1"/>
              <a:t>private</a:t>
            </a:r>
            <a:r>
              <a:rPr lang="en-GB" altLang="en-US"/>
              <a:t> key.</a:t>
            </a:r>
          </a:p>
          <a:p>
            <a:r>
              <a:rPr lang="en-GB" altLang="en-US"/>
              <a:t>So long as recipient is sure they have your key they can be sure the message came from you.</a:t>
            </a:r>
          </a:p>
          <a:p>
            <a:r>
              <a:rPr lang="en-GB" altLang="en-US"/>
              <a:t>Your public key is widely available</a:t>
            </a:r>
          </a:p>
          <a:p>
            <a:endParaRPr lang="en-GB" altLang="en-US"/>
          </a:p>
        </p:txBody>
      </p:sp>
      <p:pic>
        <p:nvPicPr>
          <p:cNvPr id="39940" name="Picture 4">
            <a:extLst>
              <a:ext uri="{FF2B5EF4-FFF2-40B4-BE49-F238E27FC236}">
                <a16:creationId xmlns:a16="http://schemas.microsoft.com/office/drawing/2014/main" id="{49FDDC4E-C91C-F76A-9B68-98F6A0107ABE}"/>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40501" y="2144713"/>
            <a:ext cx="3649663" cy="3435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1A646E8-F7D2-836B-281F-711E230484E5}"/>
              </a:ext>
            </a:extLst>
          </p:cNvPr>
          <p:cNvSpPr>
            <a:spLocks noGrp="1" noChangeArrowheads="1"/>
          </p:cNvSpPr>
          <p:nvPr>
            <p:ph type="title"/>
          </p:nvPr>
        </p:nvSpPr>
        <p:spPr/>
        <p:txBody>
          <a:bodyPr/>
          <a:lstStyle/>
          <a:p>
            <a:r>
              <a:rPr lang="en-GB" altLang="en-US"/>
              <a:t>For the Paranoid….</a:t>
            </a:r>
          </a:p>
        </p:txBody>
      </p:sp>
      <p:sp>
        <p:nvSpPr>
          <p:cNvPr id="43011" name="Rectangle 3">
            <a:extLst>
              <a:ext uri="{FF2B5EF4-FFF2-40B4-BE49-F238E27FC236}">
                <a16:creationId xmlns:a16="http://schemas.microsoft.com/office/drawing/2014/main" id="{8589E6DA-9517-51A5-6777-9B188E93BC86}"/>
              </a:ext>
            </a:extLst>
          </p:cNvPr>
          <p:cNvSpPr>
            <a:spLocks noGrp="1" noChangeArrowheads="1"/>
          </p:cNvSpPr>
          <p:nvPr>
            <p:ph type="body" sz="half" idx="1"/>
          </p:nvPr>
        </p:nvSpPr>
        <p:spPr>
          <a:xfrm>
            <a:off x="1336675" y="1773239"/>
            <a:ext cx="4692650" cy="4103687"/>
          </a:xfrm>
        </p:spPr>
        <p:txBody>
          <a:bodyPr/>
          <a:lstStyle/>
          <a:p>
            <a:r>
              <a:rPr lang="en-GB" altLang="en-US"/>
              <a:t>Encrypt the message with recipient’s public key and sign with your own private key.</a:t>
            </a:r>
          </a:p>
          <a:p>
            <a:r>
              <a:rPr lang="en-GB" altLang="en-US"/>
              <a:t>Then it’s verifiably from you and you can be sure only they can read it!</a:t>
            </a:r>
          </a:p>
        </p:txBody>
      </p:sp>
      <p:pic>
        <p:nvPicPr>
          <p:cNvPr id="43015" name="Picture 7">
            <a:extLst>
              <a:ext uri="{FF2B5EF4-FFF2-40B4-BE49-F238E27FC236}">
                <a16:creationId xmlns:a16="http://schemas.microsoft.com/office/drawing/2014/main" id="{07C80E36-8E74-B906-BC46-0E9FCEE52115}"/>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07150" y="1557338"/>
            <a:ext cx="4192588"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C94D937-70E8-34EB-EB44-7564B2A10932}"/>
              </a:ext>
            </a:extLst>
          </p:cNvPr>
          <p:cNvSpPr>
            <a:spLocks noGrp="1" noChangeArrowheads="1"/>
          </p:cNvSpPr>
          <p:nvPr>
            <p:ph type="title"/>
          </p:nvPr>
        </p:nvSpPr>
        <p:spPr/>
        <p:txBody>
          <a:bodyPr/>
          <a:lstStyle/>
          <a:p>
            <a:r>
              <a:rPr lang="en-GB" altLang="en-US" sz="4000"/>
              <a:t>How do you know this key is mine?</a:t>
            </a:r>
          </a:p>
        </p:txBody>
      </p:sp>
      <p:sp>
        <p:nvSpPr>
          <p:cNvPr id="46083" name="Rectangle 3">
            <a:extLst>
              <a:ext uri="{FF2B5EF4-FFF2-40B4-BE49-F238E27FC236}">
                <a16:creationId xmlns:a16="http://schemas.microsoft.com/office/drawing/2014/main" id="{7FA38172-A8FB-609E-6507-62933FE36504}"/>
              </a:ext>
            </a:extLst>
          </p:cNvPr>
          <p:cNvSpPr>
            <a:spLocks noGrp="1" noChangeArrowheads="1"/>
          </p:cNvSpPr>
          <p:nvPr>
            <p:ph type="body" idx="1"/>
          </p:nvPr>
        </p:nvSpPr>
        <p:spPr>
          <a:xfrm>
            <a:off x="1638300" y="1600201"/>
            <a:ext cx="8915400" cy="4708525"/>
          </a:xfrm>
        </p:spPr>
        <p:txBody>
          <a:bodyPr/>
          <a:lstStyle/>
          <a:p>
            <a:r>
              <a:rPr lang="en-GB" altLang="en-US" dirty="0"/>
              <a:t>Anyone could generate a key for anyone else.</a:t>
            </a:r>
          </a:p>
          <a:p>
            <a:r>
              <a:rPr lang="en-GB" altLang="en-US" dirty="0"/>
              <a:t>Signing a key confirms that it belongs to the right person.</a:t>
            </a:r>
          </a:p>
          <a:p>
            <a:pPr lvl="1"/>
            <a:r>
              <a:rPr lang="en-GB" altLang="en-US" dirty="0"/>
              <a:t>Verify identity by voice, passport, driving licence etc.</a:t>
            </a:r>
          </a:p>
          <a:p>
            <a:pPr lvl="1"/>
            <a:r>
              <a:rPr lang="en-GB" altLang="en-US" dirty="0"/>
              <a:t>Use fingerprint to make sure you have the right one.</a:t>
            </a:r>
          </a:p>
          <a:p>
            <a:r>
              <a:rPr lang="en-GB" altLang="en-US" dirty="0"/>
              <a:t>Creates chain of trust.</a:t>
            </a:r>
          </a:p>
          <a:p>
            <a:r>
              <a:rPr lang="en-GB" altLang="en-US" dirty="0"/>
              <a:t>Key signing events do happen</a:t>
            </a:r>
          </a:p>
          <a:p>
            <a:pPr lvl="1"/>
            <a:r>
              <a:rPr lang="en-GB" altLang="en-US" sz="2000" dirty="0"/>
              <a:t>http://www.ox.compsoc.net/compsoc/events/pgp-keysigning.html</a:t>
            </a:r>
          </a:p>
          <a:p>
            <a:endParaRPr lang="en-GB" altLang="en-US" sz="2000" dirty="0"/>
          </a:p>
          <a:p>
            <a:pPr>
              <a:buFontTx/>
              <a:buNone/>
            </a:pPr>
            <a:endParaRPr lang="en-GB"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0A64522-7364-DF76-931C-58217148B29E}"/>
              </a:ext>
            </a:extLst>
          </p:cNvPr>
          <p:cNvSpPr>
            <a:spLocks noGrp="1" noChangeArrowheads="1"/>
          </p:cNvSpPr>
          <p:nvPr>
            <p:ph type="title"/>
          </p:nvPr>
        </p:nvSpPr>
        <p:spPr/>
        <p:txBody>
          <a:bodyPr/>
          <a:lstStyle/>
          <a:p>
            <a:r>
              <a:rPr lang="en-GB" altLang="en-US"/>
              <a:t>How to Install PGP on Windows</a:t>
            </a:r>
          </a:p>
        </p:txBody>
      </p:sp>
      <p:sp>
        <p:nvSpPr>
          <p:cNvPr id="34819" name="Rectangle 3">
            <a:extLst>
              <a:ext uri="{FF2B5EF4-FFF2-40B4-BE49-F238E27FC236}">
                <a16:creationId xmlns:a16="http://schemas.microsoft.com/office/drawing/2014/main" id="{90DDB498-A17E-02B9-D382-2290F3F75E43}"/>
              </a:ext>
            </a:extLst>
          </p:cNvPr>
          <p:cNvSpPr>
            <a:spLocks noGrp="1" noChangeArrowheads="1"/>
          </p:cNvSpPr>
          <p:nvPr>
            <p:ph type="body" sz="half" idx="1"/>
          </p:nvPr>
        </p:nvSpPr>
        <p:spPr>
          <a:xfrm>
            <a:off x="1638300" y="1600200"/>
            <a:ext cx="9139238" cy="1036638"/>
          </a:xfrm>
        </p:spPr>
        <p:txBody>
          <a:bodyPr/>
          <a:lstStyle/>
          <a:p>
            <a:r>
              <a:rPr lang="en-GB" altLang="en-US"/>
              <a:t>Download from: http://www.pgp.com/products/freeware.html</a:t>
            </a:r>
          </a:p>
          <a:p>
            <a:pPr>
              <a:buFontTx/>
              <a:buNone/>
            </a:pPr>
            <a:endParaRPr lang="en-GB" altLang="en-US"/>
          </a:p>
        </p:txBody>
      </p:sp>
      <p:pic>
        <p:nvPicPr>
          <p:cNvPr id="34820" name="Picture 4">
            <a:extLst>
              <a:ext uri="{FF2B5EF4-FFF2-40B4-BE49-F238E27FC236}">
                <a16:creationId xmlns:a16="http://schemas.microsoft.com/office/drawing/2014/main" id="{A38F88CF-89B1-2FAD-5F63-54F4AAE90AFF}"/>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19888" y="2565401"/>
            <a:ext cx="3783012" cy="3743325"/>
          </a:xfrm>
          <a:noFill/>
          <a:ln/>
        </p:spPr>
      </p:pic>
      <p:sp>
        <p:nvSpPr>
          <p:cNvPr id="34822" name="Rectangle 6">
            <a:extLst>
              <a:ext uri="{FF2B5EF4-FFF2-40B4-BE49-F238E27FC236}">
                <a16:creationId xmlns:a16="http://schemas.microsoft.com/office/drawing/2014/main" id="{338C1AA6-3886-EC94-42F9-5283F94436B8}"/>
              </a:ext>
            </a:extLst>
          </p:cNvPr>
          <p:cNvSpPr>
            <a:spLocks noChangeArrowheads="1"/>
          </p:cNvSpPr>
          <p:nvPr/>
        </p:nvSpPr>
        <p:spPr bwMode="auto">
          <a:xfrm>
            <a:off x="1651000" y="2708276"/>
            <a:ext cx="5303838"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r>
              <a:rPr lang="en-GB" altLang="en-US"/>
              <a:t>Note License Restrictions</a:t>
            </a:r>
          </a:p>
          <a:p>
            <a:r>
              <a:rPr lang="en-GB" altLang="en-US"/>
              <a:t>Extract PGP8.EXE from ZIP file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46F9E41-88BE-F1F7-DA16-62B31C2E89E7}"/>
              </a:ext>
            </a:extLst>
          </p:cNvPr>
          <p:cNvSpPr>
            <a:spLocks noGrp="1" noChangeArrowheads="1"/>
          </p:cNvSpPr>
          <p:nvPr>
            <p:ph type="title"/>
          </p:nvPr>
        </p:nvSpPr>
        <p:spPr/>
        <p:txBody>
          <a:bodyPr/>
          <a:lstStyle/>
          <a:p>
            <a:r>
              <a:rPr lang="en-GB" altLang="en-US"/>
              <a:t>Installation</a:t>
            </a:r>
          </a:p>
        </p:txBody>
      </p:sp>
      <p:pic>
        <p:nvPicPr>
          <p:cNvPr id="49156" name="Picture 4">
            <a:extLst>
              <a:ext uri="{FF2B5EF4-FFF2-40B4-BE49-F238E27FC236}">
                <a16:creationId xmlns:a16="http://schemas.microsoft.com/office/drawing/2014/main" id="{F0CD43A6-85DD-0D9D-F34D-98E62C115433}"/>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268414"/>
            <a:ext cx="6864350" cy="4765675"/>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4">
            <a:extLst>
              <a:ext uri="{FF2B5EF4-FFF2-40B4-BE49-F238E27FC236}">
                <a16:creationId xmlns:a16="http://schemas.microsoft.com/office/drawing/2014/main" id="{F9769F8B-0535-487E-61BF-C9E75EA641AF}"/>
              </a:ext>
            </a:extLst>
          </p:cNvPr>
          <p:cNvGraphicFramePr>
            <a:graphicFrameLocks noChangeAspect="1"/>
          </p:cNvGraphicFramePr>
          <p:nvPr>
            <p:ph/>
          </p:nvPr>
        </p:nvGraphicFramePr>
        <p:xfrm>
          <a:off x="2209800" y="990601"/>
          <a:ext cx="6781800" cy="5230813"/>
        </p:xfrm>
        <a:graphic>
          <a:graphicData uri="http://schemas.openxmlformats.org/presentationml/2006/ole">
            <mc:AlternateContent xmlns:mc="http://schemas.openxmlformats.org/markup-compatibility/2006">
              <mc:Choice xmlns:v="urn:schemas-microsoft-com:vml" Requires="v">
                <p:oleObj name="Bitmap Image" r:id="rId2" imgW="4247619" imgH="3277057" progId="Paint.Picture">
                  <p:embed/>
                </p:oleObj>
              </mc:Choice>
              <mc:Fallback>
                <p:oleObj name="Bitmap Image" r:id="rId2" imgW="4247619" imgH="3277057" progId="Paint.Picture">
                  <p:embed/>
                  <p:pic>
                    <p:nvPicPr>
                      <p:cNvPr id="24580" name="Object 4">
                        <a:extLst>
                          <a:ext uri="{FF2B5EF4-FFF2-40B4-BE49-F238E27FC236}">
                            <a16:creationId xmlns:a16="http://schemas.microsoft.com/office/drawing/2014/main" id="{F9769F8B-0535-487E-61BF-C9E75EA6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90601"/>
                        <a:ext cx="6781800" cy="52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6">
            <a:extLst>
              <a:ext uri="{FF2B5EF4-FFF2-40B4-BE49-F238E27FC236}">
                <a16:creationId xmlns:a16="http://schemas.microsoft.com/office/drawing/2014/main" id="{54CEA1BF-2141-0503-A777-3896D73037CD}"/>
              </a:ext>
            </a:extLst>
          </p:cNvPr>
          <p:cNvSpPr>
            <a:spLocks noChangeArrowheads="1"/>
          </p:cNvSpPr>
          <p:nvPr/>
        </p:nvSpPr>
        <p:spPr bwMode="auto">
          <a:xfrm>
            <a:off x="1752601" y="304800"/>
            <a:ext cx="82153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5"/>
            </a:pPr>
            <a:r>
              <a:rPr lang="en-US" altLang="en-US">
                <a:latin typeface="Verdana" panose="020B0604030504040204" pitchFamily="34" charset="0"/>
              </a:rPr>
              <a:t>Pilih Internet Information Services (IIS)</a:t>
            </a:r>
          </a:p>
          <a:p>
            <a:pPr>
              <a:buFontTx/>
              <a:buAutoNum type="arabicPeriod" startAt="5"/>
            </a:pPr>
            <a:r>
              <a:rPr lang="en-US" altLang="en-US">
                <a:latin typeface="Verdana" panose="020B0604030504040204" pitchFamily="34" charset="0"/>
              </a:rPr>
              <a:t>Pillih Details</a:t>
            </a:r>
          </a:p>
          <a:p>
            <a:pPr>
              <a:buFontTx/>
              <a:buAutoNum type="arabicPeriod" startAt="5"/>
            </a:pPr>
            <a:endParaRPr lang="en-US" altLang="en-US">
              <a:latin typeface="Verdan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a:extLst>
              <a:ext uri="{FF2B5EF4-FFF2-40B4-BE49-F238E27FC236}">
                <a16:creationId xmlns:a16="http://schemas.microsoft.com/office/drawing/2014/main" id="{526BC60E-2EAA-509B-AD3F-0194F29F59FB}"/>
              </a:ext>
            </a:extLst>
          </p:cNvPr>
          <p:cNvSpPr>
            <a:spLocks noGrp="1" noChangeArrowheads="1"/>
          </p:cNvSpPr>
          <p:nvPr>
            <p:ph type="title"/>
          </p:nvPr>
        </p:nvSpPr>
        <p:spPr/>
        <p:txBody>
          <a:bodyPr/>
          <a:lstStyle/>
          <a:p>
            <a:r>
              <a:rPr lang="en-GB" altLang="en-US"/>
              <a:t>Installation</a:t>
            </a:r>
          </a:p>
        </p:txBody>
      </p:sp>
      <p:pic>
        <p:nvPicPr>
          <p:cNvPr id="51204" name="Picture 4">
            <a:extLst>
              <a:ext uri="{FF2B5EF4-FFF2-40B4-BE49-F238E27FC236}">
                <a16:creationId xmlns:a16="http://schemas.microsoft.com/office/drawing/2014/main" id="{156A1356-90EA-5818-0329-02FEED50AA15}"/>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14464" y="1557338"/>
            <a:ext cx="4598987" cy="3192462"/>
          </a:xfrm>
          <a:noFill/>
          <a:ln/>
        </p:spPr>
      </p:pic>
      <p:pic>
        <p:nvPicPr>
          <p:cNvPr id="51207" name="Picture 7">
            <a:extLst>
              <a:ext uri="{FF2B5EF4-FFF2-40B4-BE49-F238E27FC236}">
                <a16:creationId xmlns:a16="http://schemas.microsoft.com/office/drawing/2014/main" id="{5C8FE8BD-FBA1-88FC-7819-43CF22BA0B86}"/>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0" y="1557338"/>
            <a:ext cx="4598988" cy="3192462"/>
          </a:xfrm>
          <a:noFill/>
          <a:ln/>
        </p:spPr>
      </p:pic>
      <p:sp>
        <p:nvSpPr>
          <p:cNvPr id="51210" name="Text Box 10">
            <a:extLst>
              <a:ext uri="{FF2B5EF4-FFF2-40B4-BE49-F238E27FC236}">
                <a16:creationId xmlns:a16="http://schemas.microsoft.com/office/drawing/2014/main" id="{879AF620-653E-D8CA-FB55-683ACE646B33}"/>
              </a:ext>
            </a:extLst>
          </p:cNvPr>
          <p:cNvSpPr txBox="1">
            <a:spLocks noChangeArrowheads="1"/>
          </p:cNvSpPr>
          <p:nvPr/>
        </p:nvSpPr>
        <p:spPr bwMode="auto">
          <a:xfrm>
            <a:off x="1571626" y="5013325"/>
            <a:ext cx="91487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a:t>Choose to create keys and set install directory – defaults are fine!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a:extLst>
              <a:ext uri="{FF2B5EF4-FFF2-40B4-BE49-F238E27FC236}">
                <a16:creationId xmlns:a16="http://schemas.microsoft.com/office/drawing/2014/main" id="{212B025D-3360-B91A-DF2E-3CE42F76C759}"/>
              </a:ext>
            </a:extLst>
          </p:cNvPr>
          <p:cNvSpPr>
            <a:spLocks noGrp="1" noChangeArrowheads="1"/>
          </p:cNvSpPr>
          <p:nvPr>
            <p:ph type="title"/>
          </p:nvPr>
        </p:nvSpPr>
        <p:spPr/>
        <p:txBody>
          <a:bodyPr/>
          <a:lstStyle/>
          <a:p>
            <a:r>
              <a:rPr lang="en-GB" altLang="en-US"/>
              <a:t>Select Components</a:t>
            </a:r>
          </a:p>
        </p:txBody>
      </p:sp>
      <p:pic>
        <p:nvPicPr>
          <p:cNvPr id="54276" name="Picture 4">
            <a:extLst>
              <a:ext uri="{FF2B5EF4-FFF2-40B4-BE49-F238E27FC236}">
                <a16:creationId xmlns:a16="http://schemas.microsoft.com/office/drawing/2014/main" id="{93E87270-3234-B41C-F52B-2B4AB0431EB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8876" y="1466850"/>
            <a:ext cx="6708775" cy="4656138"/>
          </a:xfrm>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a:extLst>
              <a:ext uri="{FF2B5EF4-FFF2-40B4-BE49-F238E27FC236}">
                <a16:creationId xmlns:a16="http://schemas.microsoft.com/office/drawing/2014/main" id="{6718C2CE-1690-88F7-649B-5E926708A35C}"/>
              </a:ext>
            </a:extLst>
          </p:cNvPr>
          <p:cNvSpPr>
            <a:spLocks noGrp="1" noChangeArrowheads="1"/>
          </p:cNvSpPr>
          <p:nvPr>
            <p:ph type="title"/>
          </p:nvPr>
        </p:nvSpPr>
        <p:spPr/>
        <p:txBody>
          <a:bodyPr/>
          <a:lstStyle/>
          <a:p>
            <a:r>
              <a:rPr lang="en-GB" altLang="en-US" sz="4000"/>
              <a:t>Finish install and restart computer</a:t>
            </a:r>
          </a:p>
        </p:txBody>
      </p:sp>
      <p:pic>
        <p:nvPicPr>
          <p:cNvPr id="56331" name="Picture 11">
            <a:extLst>
              <a:ext uri="{FF2B5EF4-FFF2-40B4-BE49-F238E27FC236}">
                <a16:creationId xmlns:a16="http://schemas.microsoft.com/office/drawing/2014/main" id="{0194D6A8-3785-25BE-BB5A-1657C5EBA5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6664" y="1484313"/>
            <a:ext cx="6630987" cy="4603750"/>
          </a:xfrm>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4563B89-06E4-1BE7-5F65-A3A45B181DB6}"/>
              </a:ext>
            </a:extLst>
          </p:cNvPr>
          <p:cNvSpPr>
            <a:spLocks noGrp="1" noChangeArrowheads="1"/>
          </p:cNvSpPr>
          <p:nvPr>
            <p:ph type="title"/>
          </p:nvPr>
        </p:nvSpPr>
        <p:spPr/>
        <p:txBody>
          <a:bodyPr/>
          <a:lstStyle/>
          <a:p>
            <a:r>
              <a:rPr lang="en-GB" altLang="en-US"/>
              <a:t>Creating your key pair</a:t>
            </a:r>
          </a:p>
        </p:txBody>
      </p:sp>
      <p:sp>
        <p:nvSpPr>
          <p:cNvPr id="62467" name="Rectangle 3">
            <a:extLst>
              <a:ext uri="{FF2B5EF4-FFF2-40B4-BE49-F238E27FC236}">
                <a16:creationId xmlns:a16="http://schemas.microsoft.com/office/drawing/2014/main" id="{C5B07E5F-FE3A-4F3B-2CA1-1422820C796C}"/>
              </a:ext>
            </a:extLst>
          </p:cNvPr>
          <p:cNvSpPr>
            <a:spLocks noGrp="1" noChangeArrowheads="1"/>
          </p:cNvSpPr>
          <p:nvPr>
            <p:ph type="body" sz="half" idx="1"/>
          </p:nvPr>
        </p:nvSpPr>
        <p:spPr/>
        <p:txBody>
          <a:bodyPr/>
          <a:lstStyle/>
          <a:p>
            <a:r>
              <a:rPr lang="en-GB" altLang="en-US"/>
              <a:t>Run PGP Keys.</a:t>
            </a:r>
          </a:p>
          <a:p>
            <a:r>
              <a:rPr lang="en-GB" altLang="en-US"/>
              <a:t>Choose “New Key” from “Keys”.</a:t>
            </a:r>
          </a:p>
          <a:p>
            <a:r>
              <a:rPr lang="en-GB" altLang="en-US"/>
              <a:t>You’ll need name and E-mail.</a:t>
            </a:r>
          </a:p>
          <a:p>
            <a:endParaRPr lang="en-GB" altLang="en-US"/>
          </a:p>
        </p:txBody>
      </p:sp>
      <p:pic>
        <p:nvPicPr>
          <p:cNvPr id="62468" name="Picture 4">
            <a:extLst>
              <a:ext uri="{FF2B5EF4-FFF2-40B4-BE49-F238E27FC236}">
                <a16:creationId xmlns:a16="http://schemas.microsoft.com/office/drawing/2014/main" id="{D2A08D4F-5ADA-E435-EE97-A5F06716BE9B}"/>
              </a:ext>
            </a:extLst>
          </p:cNvPr>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527800" y="1196975"/>
            <a:ext cx="3384550" cy="2611438"/>
          </a:xfrm>
          <a:noFill/>
          <a:ln/>
        </p:spPr>
      </p:pic>
      <p:pic>
        <p:nvPicPr>
          <p:cNvPr id="62470" name="Picture 6">
            <a:extLst>
              <a:ext uri="{FF2B5EF4-FFF2-40B4-BE49-F238E27FC236}">
                <a16:creationId xmlns:a16="http://schemas.microsoft.com/office/drawing/2014/main" id="{D5331445-BE5F-5682-BB89-C5BDAD8A9B7B}"/>
              </a:ext>
            </a:extLst>
          </p:cNvPr>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600825" y="3860801"/>
            <a:ext cx="3240088" cy="2500313"/>
          </a:xfrm>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213FF3F-7639-865C-1E05-1CF7C18A3817}"/>
              </a:ext>
            </a:extLst>
          </p:cNvPr>
          <p:cNvSpPr>
            <a:spLocks noGrp="1" noChangeArrowheads="1"/>
          </p:cNvSpPr>
          <p:nvPr>
            <p:ph type="title"/>
          </p:nvPr>
        </p:nvSpPr>
        <p:spPr>
          <a:xfrm>
            <a:off x="1703388" y="0"/>
            <a:ext cx="8915400" cy="1143000"/>
          </a:xfrm>
        </p:spPr>
        <p:txBody>
          <a:bodyPr/>
          <a:lstStyle/>
          <a:p>
            <a:r>
              <a:rPr lang="en-GB" altLang="en-US"/>
              <a:t>The Passphrase is VITAL!</a:t>
            </a:r>
          </a:p>
        </p:txBody>
      </p:sp>
      <p:pic>
        <p:nvPicPr>
          <p:cNvPr id="65540" name="Picture 4">
            <a:extLst>
              <a:ext uri="{FF2B5EF4-FFF2-40B4-BE49-F238E27FC236}">
                <a16:creationId xmlns:a16="http://schemas.microsoft.com/office/drawing/2014/main" id="{34E3BCE9-EB11-6021-D272-423F998273EE}"/>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27351" y="1125539"/>
            <a:ext cx="5832475" cy="4498975"/>
          </a:xfrm>
          <a:noFill/>
          <a:ln/>
        </p:spPr>
      </p:pic>
      <p:sp>
        <p:nvSpPr>
          <p:cNvPr id="65542" name="Text Box 6">
            <a:extLst>
              <a:ext uri="{FF2B5EF4-FFF2-40B4-BE49-F238E27FC236}">
                <a16:creationId xmlns:a16="http://schemas.microsoft.com/office/drawing/2014/main" id="{1880366D-CD51-E3E5-5E8A-B3BE9DAE7919}"/>
              </a:ext>
            </a:extLst>
          </p:cNvPr>
          <p:cNvSpPr txBox="1">
            <a:spLocks noChangeArrowheads="1"/>
          </p:cNvSpPr>
          <p:nvPr/>
        </p:nvSpPr>
        <p:spPr bwMode="auto">
          <a:xfrm>
            <a:off x="1755776" y="5680076"/>
            <a:ext cx="76079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It’s your only protection from others using your private key!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6E0ECD2-7B10-D2BD-AA0D-2BB79C495C2E}"/>
              </a:ext>
            </a:extLst>
          </p:cNvPr>
          <p:cNvSpPr>
            <a:spLocks noGrp="1" noChangeArrowheads="1"/>
          </p:cNvSpPr>
          <p:nvPr>
            <p:ph type="title"/>
          </p:nvPr>
        </p:nvSpPr>
        <p:spPr/>
        <p:txBody>
          <a:bodyPr/>
          <a:lstStyle/>
          <a:p>
            <a:r>
              <a:rPr lang="en-GB" altLang="en-US"/>
              <a:t>Key gets generated</a:t>
            </a:r>
          </a:p>
        </p:txBody>
      </p:sp>
      <p:pic>
        <p:nvPicPr>
          <p:cNvPr id="67591" name="Picture 7">
            <a:extLst>
              <a:ext uri="{FF2B5EF4-FFF2-40B4-BE49-F238E27FC236}">
                <a16:creationId xmlns:a16="http://schemas.microsoft.com/office/drawing/2014/main" id="{912A24EF-9F6E-D39F-BC14-AD4A56E5D89F}"/>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11451" y="1484313"/>
            <a:ext cx="6264275" cy="4832350"/>
          </a:xfrm>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708A7A2-E7D4-C808-7244-A65FA0C030DF}"/>
              </a:ext>
            </a:extLst>
          </p:cNvPr>
          <p:cNvSpPr>
            <a:spLocks noGrp="1" noChangeArrowheads="1"/>
          </p:cNvSpPr>
          <p:nvPr>
            <p:ph type="title"/>
          </p:nvPr>
        </p:nvSpPr>
        <p:spPr/>
        <p:txBody>
          <a:bodyPr/>
          <a:lstStyle/>
          <a:p>
            <a:r>
              <a:rPr lang="en-GB" altLang="en-US"/>
              <a:t>Exercises</a:t>
            </a:r>
          </a:p>
        </p:txBody>
      </p:sp>
      <p:sp>
        <p:nvSpPr>
          <p:cNvPr id="69635" name="Rectangle 3">
            <a:extLst>
              <a:ext uri="{FF2B5EF4-FFF2-40B4-BE49-F238E27FC236}">
                <a16:creationId xmlns:a16="http://schemas.microsoft.com/office/drawing/2014/main" id="{F031E55D-88A4-DCE0-C39B-63F7FE610A26}"/>
              </a:ext>
            </a:extLst>
          </p:cNvPr>
          <p:cNvSpPr>
            <a:spLocks noGrp="1" noChangeArrowheads="1"/>
          </p:cNvSpPr>
          <p:nvPr>
            <p:ph type="body" idx="1"/>
          </p:nvPr>
        </p:nvSpPr>
        <p:spPr>
          <a:xfrm>
            <a:off x="1631950" y="1412876"/>
            <a:ext cx="8915400" cy="4525963"/>
          </a:xfrm>
        </p:spPr>
        <p:txBody>
          <a:bodyPr/>
          <a:lstStyle/>
          <a:p>
            <a:r>
              <a:rPr lang="en-GB" altLang="en-US"/>
              <a:t>Send public key to a server.</a:t>
            </a:r>
          </a:p>
          <a:p>
            <a:r>
              <a:rPr lang="en-GB" altLang="en-US"/>
              <a:t>Try using the clipboard encryption facility</a:t>
            </a:r>
          </a:p>
          <a:p>
            <a:r>
              <a:rPr lang="en-GB" altLang="en-US"/>
              <a:t>Keep your private key safe and passphrase protected. </a:t>
            </a:r>
          </a:p>
          <a:p>
            <a:pPr lvl="1"/>
            <a:r>
              <a:rPr lang="en-GB" altLang="en-US"/>
              <a:t>You can’t revoke a key without the private key.</a:t>
            </a:r>
          </a:p>
          <a:p>
            <a:r>
              <a:rPr lang="en-GB" altLang="en-US"/>
              <a:t>Get public key for tony.brett@oucs.ox.ac.uk and try to send me an encrypted message</a:t>
            </a:r>
          </a:p>
          <a:p>
            <a:r>
              <a:rPr lang="en-GB" altLang="en-US"/>
              <a:t>Get your public key signed.</a:t>
            </a:r>
          </a:p>
          <a:p>
            <a:pPr>
              <a:buFontTx/>
              <a:buNone/>
            </a:pPr>
            <a:endParaRPr lang="en-GB"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C0E11A8-99AD-2E3D-6353-E4CACC1A67E3}"/>
              </a:ext>
            </a:extLst>
          </p:cNvPr>
          <p:cNvSpPr>
            <a:spLocks noGrp="1" noChangeArrowheads="1"/>
          </p:cNvSpPr>
          <p:nvPr>
            <p:ph type="title"/>
          </p:nvPr>
        </p:nvSpPr>
        <p:spPr/>
        <p:txBody>
          <a:bodyPr/>
          <a:lstStyle/>
          <a:p>
            <a:r>
              <a:rPr lang="en-GB" altLang="en-US"/>
              <a:t>Resources</a:t>
            </a:r>
          </a:p>
        </p:txBody>
      </p:sp>
      <p:sp>
        <p:nvSpPr>
          <p:cNvPr id="47107" name="Rectangle 3">
            <a:extLst>
              <a:ext uri="{FF2B5EF4-FFF2-40B4-BE49-F238E27FC236}">
                <a16:creationId xmlns:a16="http://schemas.microsoft.com/office/drawing/2014/main" id="{5C7A9BDF-0DC3-246A-22B1-126A715ACAA0}"/>
              </a:ext>
            </a:extLst>
          </p:cNvPr>
          <p:cNvSpPr>
            <a:spLocks noGrp="1" noChangeArrowheads="1"/>
          </p:cNvSpPr>
          <p:nvPr>
            <p:ph type="body" idx="1"/>
          </p:nvPr>
        </p:nvSpPr>
        <p:spPr>
          <a:xfrm>
            <a:off x="1638300" y="1600201"/>
            <a:ext cx="9410700" cy="4525963"/>
          </a:xfrm>
        </p:spPr>
        <p:txBody>
          <a:bodyPr/>
          <a:lstStyle/>
          <a:p>
            <a:r>
              <a:rPr lang="en-GB" altLang="en-US"/>
              <a:t>http://www.oucs.ox.ac.uk/email/secure.html</a:t>
            </a:r>
          </a:p>
          <a:p>
            <a:pPr>
              <a:buFontTx/>
              <a:buNone/>
            </a:pPr>
            <a:endParaRPr lang="en-GB" altLang="en-US"/>
          </a:p>
          <a:p>
            <a:r>
              <a:rPr lang="en-GB" altLang="en-US"/>
              <a:t>http://www.pgpi.org/</a:t>
            </a:r>
          </a:p>
          <a:p>
            <a:pPr>
              <a:buFontTx/>
              <a:buNone/>
            </a:pPr>
            <a:endParaRPr lang="en-GB" altLang="en-US"/>
          </a:p>
          <a:p>
            <a:r>
              <a:rPr lang="en-GB" altLang="en-US"/>
              <a:t>http://www.pgpi.org/doc/faq/</a:t>
            </a:r>
          </a:p>
          <a:p>
            <a:pPr>
              <a:buFontTx/>
              <a:buNone/>
            </a:pPr>
            <a:endParaRPr lang="en-GB" altLang="en-US"/>
          </a:p>
          <a:p>
            <a:r>
              <a:rPr lang="en-GB" altLang="en-US"/>
              <a:t>http://users.ox.ac.uk/~aesb/pgp.ppt</a:t>
            </a:r>
          </a:p>
          <a:p>
            <a:endParaRPr lang="en-GB"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D17-D3C9-6C6F-84C6-C1F95CEBBE2E}"/>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009A126-F7D6-CAD1-63F3-85CFDF96FF3F}"/>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7530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8" name="Object 4">
            <a:extLst>
              <a:ext uri="{FF2B5EF4-FFF2-40B4-BE49-F238E27FC236}">
                <a16:creationId xmlns:a16="http://schemas.microsoft.com/office/drawing/2014/main" id="{A51B878E-7C8E-57FC-0A36-F5A845CAE221}"/>
              </a:ext>
            </a:extLst>
          </p:cNvPr>
          <p:cNvGraphicFramePr>
            <a:graphicFrameLocks noChangeAspect="1"/>
          </p:cNvGraphicFramePr>
          <p:nvPr>
            <p:ph/>
          </p:nvPr>
        </p:nvGraphicFramePr>
        <p:xfrm>
          <a:off x="2286000" y="1609725"/>
          <a:ext cx="5638800" cy="4337050"/>
        </p:xfrm>
        <a:graphic>
          <a:graphicData uri="http://schemas.openxmlformats.org/presentationml/2006/ole">
            <mc:AlternateContent xmlns:mc="http://schemas.openxmlformats.org/markup-compatibility/2006">
              <mc:Choice xmlns:v="urn:schemas-microsoft-com:vml" Requires="v">
                <p:oleObj name="Bitmap Image" r:id="rId2" imgW="4247619" imgH="3266667" progId="Paint.Picture">
                  <p:embed/>
                </p:oleObj>
              </mc:Choice>
              <mc:Fallback>
                <p:oleObj name="Bitmap Image" r:id="rId2" imgW="4247619" imgH="3266667" progId="Paint.Picture">
                  <p:embed/>
                  <p:pic>
                    <p:nvPicPr>
                      <p:cNvPr id="26628" name="Object 4">
                        <a:extLst>
                          <a:ext uri="{FF2B5EF4-FFF2-40B4-BE49-F238E27FC236}">
                            <a16:creationId xmlns:a16="http://schemas.microsoft.com/office/drawing/2014/main" id="{A51B878E-7C8E-57FC-0A36-F5A845CAE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9725"/>
                        <a:ext cx="563880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0" name="Rectangle 6">
            <a:extLst>
              <a:ext uri="{FF2B5EF4-FFF2-40B4-BE49-F238E27FC236}">
                <a16:creationId xmlns:a16="http://schemas.microsoft.com/office/drawing/2014/main" id="{D29FE9DF-F90D-0335-8AB4-ED89EB9191D5}"/>
              </a:ext>
            </a:extLst>
          </p:cNvPr>
          <p:cNvSpPr>
            <a:spLocks noChangeArrowheads="1"/>
          </p:cNvSpPr>
          <p:nvPr/>
        </p:nvSpPr>
        <p:spPr bwMode="auto">
          <a:xfrm>
            <a:off x="1752601" y="304801"/>
            <a:ext cx="82153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7"/>
            </a:pPr>
            <a:r>
              <a:rPr lang="en-US" altLang="en-US">
                <a:latin typeface="Verdana" panose="020B0604030504040204" pitchFamily="34" charset="0"/>
              </a:rPr>
              <a:t>Berikan tanda centang pada cekbox berikut (bila belum terpilih):</a:t>
            </a:r>
          </a:p>
          <a:p>
            <a:r>
              <a:rPr lang="en-US" altLang="en-US">
                <a:latin typeface="Verdana" panose="020B0604030504040204" pitchFamily="34" charset="0"/>
              </a:rPr>
              <a:t>	</a:t>
            </a:r>
            <a:r>
              <a:rPr lang="en-US" altLang="en-US">
                <a:latin typeface="Verdana" panose="020B0604030504040204" pitchFamily="34" charset="0"/>
                <a:sym typeface="Wingdings" panose="05000000000000000000" pitchFamily="2" charset="2"/>
              </a:rPr>
              <a:t> Common Files</a:t>
            </a:r>
          </a:p>
          <a:p>
            <a:r>
              <a:rPr lang="en-US" altLang="en-US">
                <a:latin typeface="Verdana" panose="020B0604030504040204" pitchFamily="34" charset="0"/>
                <a:sym typeface="Wingdings" panose="05000000000000000000" pitchFamily="2" charset="2"/>
              </a:rPr>
              <a:t>	 </a:t>
            </a:r>
            <a:r>
              <a:rPr lang="pt-BR" altLang="en-US">
                <a:latin typeface="Verdana" panose="020B0604030504040204" pitchFamily="34" charset="0"/>
                <a:sym typeface="Wingdings" panose="05000000000000000000" pitchFamily="2" charset="2"/>
              </a:rPr>
              <a:t>File Transfer Protocol (FTP) Service</a:t>
            </a:r>
          </a:p>
          <a:p>
            <a:r>
              <a:rPr lang="pt-BR" altLang="en-US">
                <a:latin typeface="Verdana" panose="020B0604030504040204" pitchFamily="34" charset="0"/>
                <a:sym typeface="Wingdings" panose="05000000000000000000" pitchFamily="2" charset="2"/>
              </a:rPr>
              <a:t>	 </a:t>
            </a:r>
            <a:r>
              <a:rPr lang="en-US" altLang="en-US">
                <a:latin typeface="Verdana" panose="020B0604030504040204" pitchFamily="34" charset="0"/>
                <a:sym typeface="Wingdings" panose="05000000000000000000" pitchFamily="2" charset="2"/>
              </a:rPr>
              <a:t>Internet Information Services Manager</a:t>
            </a:r>
          </a:p>
        </p:txBody>
      </p:sp>
      <p:sp>
        <p:nvSpPr>
          <p:cNvPr id="26631" name="Rectangle 7">
            <a:extLst>
              <a:ext uri="{FF2B5EF4-FFF2-40B4-BE49-F238E27FC236}">
                <a16:creationId xmlns:a16="http://schemas.microsoft.com/office/drawing/2014/main" id="{0BD8F422-F7AE-E745-9AE9-5081C30AD1B2}"/>
              </a:ext>
            </a:extLst>
          </p:cNvPr>
          <p:cNvSpPr>
            <a:spLocks noChangeArrowheads="1"/>
          </p:cNvSpPr>
          <p:nvPr/>
        </p:nvSpPr>
        <p:spPr bwMode="auto">
          <a:xfrm>
            <a:off x="1752601" y="6110288"/>
            <a:ext cx="821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8"/>
            </a:pPr>
            <a:r>
              <a:rPr lang="en-US" altLang="en-US">
                <a:latin typeface="Verdana" panose="020B0604030504040204" pitchFamily="34" charset="0"/>
              </a:rPr>
              <a:t>Klik Ok, kemudian klik Next</a:t>
            </a:r>
            <a:endParaRPr lang="en-US" altLang="en-US">
              <a:latin typeface="Verdana" panose="020B0604030504040204" pitchFamily="34" charset="0"/>
              <a:sym typeface="Wingdings" panose="05000000000000000000"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6" name="Object 4">
            <a:extLst>
              <a:ext uri="{FF2B5EF4-FFF2-40B4-BE49-F238E27FC236}">
                <a16:creationId xmlns:a16="http://schemas.microsoft.com/office/drawing/2014/main" id="{D6CC9EB8-923D-C7D1-1C9A-063C1FE3597B}"/>
              </a:ext>
            </a:extLst>
          </p:cNvPr>
          <p:cNvGraphicFramePr>
            <a:graphicFrameLocks noChangeAspect="1"/>
          </p:cNvGraphicFramePr>
          <p:nvPr>
            <p:ph/>
          </p:nvPr>
        </p:nvGraphicFramePr>
        <p:xfrm>
          <a:off x="2286000" y="1066801"/>
          <a:ext cx="5562600" cy="4530725"/>
        </p:xfrm>
        <a:graphic>
          <a:graphicData uri="http://schemas.openxmlformats.org/presentationml/2006/ole">
            <mc:AlternateContent xmlns:mc="http://schemas.openxmlformats.org/markup-compatibility/2006">
              <mc:Choice xmlns:v="urn:schemas-microsoft-com:vml" Requires="v">
                <p:oleObj name="Bitmap Image" r:id="rId2" imgW="4772691" imgH="3885714" progId="Paint.Picture">
                  <p:embed/>
                </p:oleObj>
              </mc:Choice>
              <mc:Fallback>
                <p:oleObj name="Bitmap Image" r:id="rId2" imgW="4772691" imgH="3885714" progId="Paint.Picture">
                  <p:embed/>
                  <p:pic>
                    <p:nvPicPr>
                      <p:cNvPr id="28676" name="Object 4">
                        <a:extLst>
                          <a:ext uri="{FF2B5EF4-FFF2-40B4-BE49-F238E27FC236}">
                            <a16:creationId xmlns:a16="http://schemas.microsoft.com/office/drawing/2014/main" id="{D6CC9EB8-923D-C7D1-1C9A-063C1FE35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066801"/>
                        <a:ext cx="5562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Rectangle 6">
            <a:extLst>
              <a:ext uri="{FF2B5EF4-FFF2-40B4-BE49-F238E27FC236}">
                <a16:creationId xmlns:a16="http://schemas.microsoft.com/office/drawing/2014/main" id="{3E983CF7-DDD8-18F4-3319-79AF696FE776}"/>
              </a:ext>
            </a:extLst>
          </p:cNvPr>
          <p:cNvSpPr>
            <a:spLocks noChangeArrowheads="1"/>
          </p:cNvSpPr>
          <p:nvPr/>
        </p:nvSpPr>
        <p:spPr bwMode="auto">
          <a:xfrm>
            <a:off x="1752601" y="304800"/>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8"/>
            </a:pPr>
            <a:r>
              <a:rPr lang="en-US" altLang="en-US">
                <a:latin typeface="Verdana" panose="020B0604030504040204" pitchFamily="34" charset="0"/>
              </a:rPr>
              <a:t>Masukkan CD Win 2003 server bila saat proses instalasi FTP meminta CD master 2003 server</a:t>
            </a:r>
            <a:endParaRPr lang="en-US" altLang="en-US">
              <a:latin typeface="Verdana" panose="020B0604030504040204" pitchFamily="34" charset="0"/>
              <a:sym typeface="Wingdings" panose="05000000000000000000"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4" name="Object 4">
            <a:extLst>
              <a:ext uri="{FF2B5EF4-FFF2-40B4-BE49-F238E27FC236}">
                <a16:creationId xmlns:a16="http://schemas.microsoft.com/office/drawing/2014/main" id="{DE5B5C9E-9E72-4912-5695-731F301B144A}"/>
              </a:ext>
            </a:extLst>
          </p:cNvPr>
          <p:cNvGraphicFramePr>
            <a:graphicFrameLocks noChangeAspect="1"/>
          </p:cNvGraphicFramePr>
          <p:nvPr>
            <p:ph/>
          </p:nvPr>
        </p:nvGraphicFramePr>
        <p:xfrm>
          <a:off x="2209800" y="787401"/>
          <a:ext cx="5715000" cy="4633913"/>
        </p:xfrm>
        <a:graphic>
          <a:graphicData uri="http://schemas.openxmlformats.org/presentationml/2006/ole">
            <mc:AlternateContent xmlns:mc="http://schemas.openxmlformats.org/markup-compatibility/2006">
              <mc:Choice xmlns:v="urn:schemas-microsoft-com:vml" Requires="v">
                <p:oleObj name="Bitmap Image" r:id="rId2" imgW="4780952" imgH="3877216" progId="Paint.Picture">
                  <p:embed/>
                </p:oleObj>
              </mc:Choice>
              <mc:Fallback>
                <p:oleObj name="Bitmap Image" r:id="rId2" imgW="4780952" imgH="3877216" progId="Paint.Picture">
                  <p:embed/>
                  <p:pic>
                    <p:nvPicPr>
                      <p:cNvPr id="30724" name="Object 4">
                        <a:extLst>
                          <a:ext uri="{FF2B5EF4-FFF2-40B4-BE49-F238E27FC236}">
                            <a16:creationId xmlns:a16="http://schemas.microsoft.com/office/drawing/2014/main" id="{DE5B5C9E-9E72-4912-5695-731F301B1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87401"/>
                        <a:ext cx="57150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Rectangle 6">
            <a:extLst>
              <a:ext uri="{FF2B5EF4-FFF2-40B4-BE49-F238E27FC236}">
                <a16:creationId xmlns:a16="http://schemas.microsoft.com/office/drawing/2014/main" id="{BDD97341-07D9-AE2A-0F1F-65111EF2442C}"/>
              </a:ext>
            </a:extLst>
          </p:cNvPr>
          <p:cNvSpPr>
            <a:spLocks noChangeArrowheads="1"/>
          </p:cNvSpPr>
          <p:nvPr/>
        </p:nvSpPr>
        <p:spPr bwMode="auto">
          <a:xfrm>
            <a:off x="1752601" y="304801"/>
            <a:ext cx="8215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9"/>
            </a:pPr>
            <a:r>
              <a:rPr lang="en-US" altLang="en-US">
                <a:latin typeface="Verdana" panose="020B0604030504040204" pitchFamily="34" charset="0"/>
              </a:rPr>
              <a:t>Instalasi FTP selesai, kemudian klik Finish</a:t>
            </a:r>
            <a:endParaRPr lang="en-US" altLang="en-US">
              <a:latin typeface="Verdana" panose="020B0604030504040204" pitchFamily="34" charset="0"/>
              <a:sym typeface="Wingdings" panose="05000000000000000000" pitchFamily="2" charset="2"/>
            </a:endParaRPr>
          </a:p>
        </p:txBody>
      </p:sp>
      <p:sp>
        <p:nvSpPr>
          <p:cNvPr id="30727" name="Rectangle 7">
            <a:extLst>
              <a:ext uri="{FF2B5EF4-FFF2-40B4-BE49-F238E27FC236}">
                <a16:creationId xmlns:a16="http://schemas.microsoft.com/office/drawing/2014/main" id="{F9837E55-04B5-D3A4-BEC8-BDDBAD95A613}"/>
              </a:ext>
            </a:extLst>
          </p:cNvPr>
          <p:cNvSpPr>
            <a:spLocks noChangeArrowheads="1"/>
          </p:cNvSpPr>
          <p:nvPr/>
        </p:nvSpPr>
        <p:spPr bwMode="auto">
          <a:xfrm>
            <a:off x="1752601" y="5576888"/>
            <a:ext cx="8215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startAt="10"/>
            </a:pPr>
            <a:r>
              <a:rPr lang="en-US" altLang="en-US">
                <a:latin typeface="Verdana" panose="020B0604030504040204" pitchFamily="34" charset="0"/>
              </a:rPr>
              <a:t>Setelah layanan FTP service diinstal terlebih dahulu harus dikonfogurasi supaya layanannya dapat digunakan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3486</Words>
  <Application>Microsoft Office PowerPoint</Application>
  <PresentationFormat>Widescreen</PresentationFormat>
  <Paragraphs>410</Paragraphs>
  <Slides>68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6" baseType="lpstr">
      <vt:lpstr>Arial</vt:lpstr>
      <vt:lpstr>Calibri</vt:lpstr>
      <vt:lpstr>Calibri Light</vt:lpstr>
      <vt:lpstr>Courier New</vt:lpstr>
      <vt:lpstr>Verdana</vt:lpstr>
      <vt:lpstr>Office Theme</vt:lpstr>
      <vt:lpstr>Bitmap Image</vt:lpstr>
      <vt:lpstr>Microsoft Photo Editor 3.0 Photo</vt:lpstr>
      <vt:lpstr>2. Menerapkan prinsip keamanan informasi untuk penggunaan jaringan komputer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Firewall?</vt:lpstr>
      <vt:lpstr>What is a Firewall?</vt:lpstr>
      <vt:lpstr>Firewall Installation</vt:lpstr>
      <vt:lpstr>Firewall Installation</vt:lpstr>
      <vt:lpstr>Firewall Installation</vt:lpstr>
      <vt:lpstr>Firewall Installation</vt:lpstr>
      <vt:lpstr>Firewall Installation</vt:lpstr>
      <vt:lpstr>Firewall Installation</vt:lpstr>
      <vt:lpstr>Firewall Completion</vt:lpstr>
      <vt:lpstr>What is a Virtual Private Network?</vt:lpstr>
      <vt:lpstr>What is a Virtual Private Network?</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Installation</vt:lpstr>
      <vt:lpstr>VPN Completion</vt:lpstr>
      <vt:lpstr>Agenda</vt:lpstr>
      <vt:lpstr>What and Why?</vt:lpstr>
      <vt:lpstr>PGP – Pretty Good Privacy</vt:lpstr>
      <vt:lpstr>Keys and Key Pairs</vt:lpstr>
      <vt:lpstr>Where do I find someone’s key? (and publicise mine)</vt:lpstr>
      <vt:lpstr>Encrypting Messages</vt:lpstr>
      <vt:lpstr>Signing Messages</vt:lpstr>
      <vt:lpstr>For the Paranoid….</vt:lpstr>
      <vt:lpstr>How do you know this key is mine?</vt:lpstr>
      <vt:lpstr>How to Install PGP on Windows</vt:lpstr>
      <vt:lpstr>Installation</vt:lpstr>
      <vt:lpstr>Installation</vt:lpstr>
      <vt:lpstr>Select Components</vt:lpstr>
      <vt:lpstr>Finish install and restart computer</vt:lpstr>
      <vt:lpstr>Creating your key pair</vt:lpstr>
      <vt:lpstr>The Passphrase is VITAL!</vt:lpstr>
      <vt:lpstr>Key gets generated</vt:lpstr>
      <vt:lpstr>Exercises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1933</dc:creator>
  <cp:lastModifiedBy>jon 1933</cp:lastModifiedBy>
  <cp:revision>2</cp:revision>
  <dcterms:created xsi:type="dcterms:W3CDTF">2023-12-07T05:06:06Z</dcterms:created>
  <dcterms:modified xsi:type="dcterms:W3CDTF">2023-12-07T05:41:35Z</dcterms:modified>
</cp:coreProperties>
</file>