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374" r:id="rId2"/>
    <p:sldId id="379" r:id="rId3"/>
    <p:sldId id="380" r:id="rId4"/>
    <p:sldId id="444" r:id="rId5"/>
    <p:sldId id="445" r:id="rId6"/>
    <p:sldId id="446" r:id="rId7"/>
    <p:sldId id="447" r:id="rId8"/>
    <p:sldId id="448" r:id="rId9"/>
    <p:sldId id="381" r:id="rId10"/>
    <p:sldId id="450" r:id="rId11"/>
    <p:sldId id="449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390" r:id="rId21"/>
    <p:sldId id="391" r:id="rId22"/>
    <p:sldId id="392" r:id="rId23"/>
    <p:sldId id="393" r:id="rId24"/>
    <p:sldId id="394" r:id="rId25"/>
    <p:sldId id="395" r:id="rId26"/>
    <p:sldId id="396" r:id="rId27"/>
    <p:sldId id="397" r:id="rId28"/>
    <p:sldId id="398" r:id="rId29"/>
    <p:sldId id="399" r:id="rId30"/>
    <p:sldId id="400" r:id="rId31"/>
    <p:sldId id="401" r:id="rId32"/>
    <p:sldId id="402" r:id="rId33"/>
    <p:sldId id="403" r:id="rId34"/>
    <p:sldId id="404" r:id="rId35"/>
    <p:sldId id="405" r:id="rId36"/>
    <p:sldId id="406" r:id="rId37"/>
    <p:sldId id="407" r:id="rId38"/>
    <p:sldId id="408" r:id="rId39"/>
    <p:sldId id="409" r:id="rId40"/>
    <p:sldId id="410" r:id="rId41"/>
    <p:sldId id="411" r:id="rId42"/>
    <p:sldId id="412" r:id="rId43"/>
    <p:sldId id="413" r:id="rId44"/>
    <p:sldId id="414" r:id="rId45"/>
    <p:sldId id="415" r:id="rId46"/>
    <p:sldId id="416" r:id="rId47"/>
    <p:sldId id="417" r:id="rId48"/>
    <p:sldId id="418" r:id="rId49"/>
    <p:sldId id="419" r:id="rId50"/>
    <p:sldId id="420" r:id="rId51"/>
    <p:sldId id="421" r:id="rId52"/>
    <p:sldId id="422" r:id="rId53"/>
    <p:sldId id="423" r:id="rId54"/>
    <p:sldId id="424" r:id="rId55"/>
    <p:sldId id="425" r:id="rId56"/>
    <p:sldId id="426" r:id="rId57"/>
    <p:sldId id="427" r:id="rId58"/>
    <p:sldId id="428" r:id="rId59"/>
    <p:sldId id="429" r:id="rId60"/>
    <p:sldId id="430" r:id="rId61"/>
    <p:sldId id="431" r:id="rId62"/>
    <p:sldId id="432" r:id="rId63"/>
    <p:sldId id="433" r:id="rId64"/>
    <p:sldId id="434" r:id="rId65"/>
    <p:sldId id="435" r:id="rId66"/>
    <p:sldId id="436" r:id="rId67"/>
    <p:sldId id="437" r:id="rId68"/>
    <p:sldId id="438" r:id="rId69"/>
    <p:sldId id="439" r:id="rId70"/>
    <p:sldId id="440" r:id="rId71"/>
    <p:sldId id="441" r:id="rId72"/>
    <p:sldId id="442" r:id="rId73"/>
    <p:sldId id="443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27" d="100"/>
          <a:sy n="27" d="100"/>
        </p:scale>
        <p:origin x="1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50580-A453-4D14-8238-7BA52C244D1F}" type="datetimeFigureOut">
              <a:rPr lang="en-ID" smtClean="0"/>
              <a:t>12/12/2023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10ED6-5630-4C60-A73A-C7835EB03F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620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5ECBD1F3-3973-BE86-B197-75DF1967FD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718FB700-3C6A-69FC-61E5-AECD0AE5F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AutoShape 2">
            <a:extLst>
              <a:ext uri="{FF2B5EF4-FFF2-40B4-BE49-F238E27FC236}">
                <a16:creationId xmlns:a16="http://schemas.microsoft.com/office/drawing/2014/main" id="{2B66853A-38C2-E046-7200-09903371A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731139" name="Text Box 3">
            <a:extLst>
              <a:ext uri="{FF2B5EF4-FFF2-40B4-BE49-F238E27FC236}">
                <a16:creationId xmlns:a16="http://schemas.microsoft.com/office/drawing/2014/main" id="{DFA87D05-8BB9-35A0-0E51-941E3600DD37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228600">
              <a:lnSpc>
                <a:spcPct val="93000"/>
              </a:lnSpc>
              <a:spcBef>
                <a:spcPts val="450"/>
              </a:spcBef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5067300" algn="l"/>
              </a:tabLst>
            </a:pPr>
            <a:r>
              <a:rPr lang="en-GB" altLang="en-US">
                <a:cs typeface="Arial" panose="020B0604020202020204" pitchFamily="34" charset="0"/>
              </a:rPr>
              <a:t>Throughout history, humans have always carried 2 items:</a:t>
            </a:r>
          </a:p>
          <a:p>
            <a:pPr defTabSz="228600">
              <a:spcBef>
                <a:spcPts val="450"/>
              </a:spcBef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5067300" algn="l"/>
              </a:tabLst>
            </a:pPr>
            <a:r>
              <a:rPr lang="en-GB" altLang="en-US">
                <a:cs typeface="Arial" panose="020B0604020202020204" pitchFamily="34" charset="0"/>
              </a:rPr>
              <a:t>1. a pouch to carry other things</a:t>
            </a:r>
          </a:p>
          <a:p>
            <a:pPr defTabSz="228600">
              <a:spcBef>
                <a:spcPts val="450"/>
              </a:spcBef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5067300" algn="l"/>
              </a:tabLst>
            </a:pPr>
            <a:r>
              <a:rPr lang="en-GB" altLang="en-US">
                <a:cs typeface="Arial" panose="020B0604020202020204" pitchFamily="34" charset="0"/>
              </a:rPr>
              <a:t>2. over the last 500 yrs or so, a key or other security token</a:t>
            </a:r>
          </a:p>
          <a:p>
            <a:pPr defTabSz="228600">
              <a:spcBef>
                <a:spcPts val="450"/>
              </a:spcBef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5067300" algn="l"/>
              </a:tabLst>
            </a:pPr>
            <a:r>
              <a:rPr lang="en-GB" altLang="en-US">
                <a:cs typeface="Arial" panose="020B0604020202020204" pitchFamily="34" charset="0"/>
              </a:rPr>
              <a:t>The newest item: the cell phone (communication)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AutoShape 2">
            <a:extLst>
              <a:ext uri="{FF2B5EF4-FFF2-40B4-BE49-F238E27FC236}">
                <a16:creationId xmlns:a16="http://schemas.microsoft.com/office/drawing/2014/main" id="{ED8D7630-56AE-A2D3-9765-8610C2E81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729091" name="Text Box 3">
            <a:extLst>
              <a:ext uri="{FF2B5EF4-FFF2-40B4-BE49-F238E27FC236}">
                <a16:creationId xmlns:a16="http://schemas.microsoft.com/office/drawing/2014/main" id="{A49EF453-F88C-3964-4FF5-857E110941F8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228600">
              <a:lnSpc>
                <a:spcPct val="93000"/>
              </a:lnSpc>
              <a:spcBef>
                <a:spcPts val="450"/>
              </a:spcBef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5067300" algn="l"/>
              </a:tabLst>
            </a:pPr>
            <a:r>
              <a:rPr lang="en-GB" altLang="en-US">
                <a:cs typeface="Arial" panose="020B0604020202020204" pitchFamily="34" charset="0"/>
              </a:rPr>
              <a:t>Throughout history, humans have always carried 2 items:</a:t>
            </a:r>
          </a:p>
          <a:p>
            <a:pPr defTabSz="228600">
              <a:spcBef>
                <a:spcPts val="450"/>
              </a:spcBef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5067300" algn="l"/>
              </a:tabLst>
            </a:pPr>
            <a:r>
              <a:rPr lang="en-GB" altLang="en-US">
                <a:cs typeface="Arial" panose="020B0604020202020204" pitchFamily="34" charset="0"/>
              </a:rPr>
              <a:t>1. a pouch to carry other things</a:t>
            </a:r>
          </a:p>
          <a:p>
            <a:pPr defTabSz="228600">
              <a:spcBef>
                <a:spcPts val="450"/>
              </a:spcBef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5067300" algn="l"/>
              </a:tabLst>
            </a:pPr>
            <a:r>
              <a:rPr lang="en-GB" altLang="en-US">
                <a:cs typeface="Arial" panose="020B0604020202020204" pitchFamily="34" charset="0"/>
              </a:rPr>
              <a:t>2. over the last 500 yrs or so, a key or other security token</a:t>
            </a:r>
          </a:p>
          <a:p>
            <a:pPr defTabSz="228600">
              <a:spcBef>
                <a:spcPts val="450"/>
              </a:spcBef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5067300" algn="l"/>
              </a:tabLst>
            </a:pPr>
            <a:r>
              <a:rPr lang="en-GB" altLang="en-US">
                <a:cs typeface="Arial" panose="020B0604020202020204" pitchFamily="34" charset="0"/>
              </a:rPr>
              <a:t>The newest item: the cell phone (communication)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AutoShape 2">
            <a:extLst>
              <a:ext uri="{FF2B5EF4-FFF2-40B4-BE49-F238E27FC236}">
                <a16:creationId xmlns:a16="http://schemas.microsoft.com/office/drawing/2014/main" id="{650E352E-68AA-D80A-602C-02055E53D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591875" name="Rectangle 3">
            <a:extLst>
              <a:ext uri="{FF2B5EF4-FFF2-40B4-BE49-F238E27FC236}">
                <a16:creationId xmlns:a16="http://schemas.microsoft.com/office/drawing/2014/main" id="{B36AF177-B3E8-3454-3C5B-572C736266D7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AutoShape 2">
            <a:extLst>
              <a:ext uri="{FF2B5EF4-FFF2-40B4-BE49-F238E27FC236}">
                <a16:creationId xmlns:a16="http://schemas.microsoft.com/office/drawing/2014/main" id="{71BCAD03-1CE9-DA67-E6DE-98212B99A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593923" name="Rectangle 3">
            <a:extLst>
              <a:ext uri="{FF2B5EF4-FFF2-40B4-BE49-F238E27FC236}">
                <a16:creationId xmlns:a16="http://schemas.microsoft.com/office/drawing/2014/main" id="{4EC4C8BC-7B6F-8ED1-E844-262715BEFC95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AutoShape 2">
            <a:extLst>
              <a:ext uri="{FF2B5EF4-FFF2-40B4-BE49-F238E27FC236}">
                <a16:creationId xmlns:a16="http://schemas.microsoft.com/office/drawing/2014/main" id="{47ADF292-A8BC-4C9D-3B47-B8624C077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595971" name="Rectangle 3">
            <a:extLst>
              <a:ext uri="{FF2B5EF4-FFF2-40B4-BE49-F238E27FC236}">
                <a16:creationId xmlns:a16="http://schemas.microsoft.com/office/drawing/2014/main" id="{A4FDEB16-EB85-2D7B-5C88-793BCF670743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AutoShape 2">
            <a:extLst>
              <a:ext uri="{FF2B5EF4-FFF2-40B4-BE49-F238E27FC236}">
                <a16:creationId xmlns:a16="http://schemas.microsoft.com/office/drawing/2014/main" id="{C1FEE57F-EF5C-AA99-02D0-DE9AB4B3C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598019" name="Rectangle 3">
            <a:extLst>
              <a:ext uri="{FF2B5EF4-FFF2-40B4-BE49-F238E27FC236}">
                <a16:creationId xmlns:a16="http://schemas.microsoft.com/office/drawing/2014/main" id="{88C8ACB7-24A2-B971-A402-D4ED297ED568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AutoShape 2">
            <a:extLst>
              <a:ext uri="{FF2B5EF4-FFF2-40B4-BE49-F238E27FC236}">
                <a16:creationId xmlns:a16="http://schemas.microsoft.com/office/drawing/2014/main" id="{4568192D-F99E-445F-17F2-865FD929A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600067" name="Rectangle 3">
            <a:extLst>
              <a:ext uri="{FF2B5EF4-FFF2-40B4-BE49-F238E27FC236}">
                <a16:creationId xmlns:a16="http://schemas.microsoft.com/office/drawing/2014/main" id="{6C2D3B8A-D95B-6279-F321-77F0F59F64BF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AutoShape 2">
            <a:extLst>
              <a:ext uri="{FF2B5EF4-FFF2-40B4-BE49-F238E27FC236}">
                <a16:creationId xmlns:a16="http://schemas.microsoft.com/office/drawing/2014/main" id="{A1553621-7D29-C3CE-05D6-5057D89DF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602115" name="Rectangle 3">
            <a:extLst>
              <a:ext uri="{FF2B5EF4-FFF2-40B4-BE49-F238E27FC236}">
                <a16:creationId xmlns:a16="http://schemas.microsoft.com/office/drawing/2014/main" id="{8868FDA6-AD6B-92B6-AE22-BE4B06946EF5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AutoShape 2">
            <a:extLst>
              <a:ext uri="{FF2B5EF4-FFF2-40B4-BE49-F238E27FC236}">
                <a16:creationId xmlns:a16="http://schemas.microsoft.com/office/drawing/2014/main" id="{96BF1DD7-EDC6-F3E4-F170-5A55F579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604163" name="Rectangle 3">
            <a:extLst>
              <a:ext uri="{FF2B5EF4-FFF2-40B4-BE49-F238E27FC236}">
                <a16:creationId xmlns:a16="http://schemas.microsoft.com/office/drawing/2014/main" id="{C05B5791-3205-90AE-2A7B-E6F3E7F41B85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AutoShape 2">
            <a:extLst>
              <a:ext uri="{FF2B5EF4-FFF2-40B4-BE49-F238E27FC236}">
                <a16:creationId xmlns:a16="http://schemas.microsoft.com/office/drawing/2014/main" id="{BF0C8EF3-FCE8-D9D7-A284-43FFCAB85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606211" name="Rectangle 3">
            <a:extLst>
              <a:ext uri="{FF2B5EF4-FFF2-40B4-BE49-F238E27FC236}">
                <a16:creationId xmlns:a16="http://schemas.microsoft.com/office/drawing/2014/main" id="{86BCFB19-594F-9358-06E5-21C7AD6EAD64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AutoShape 2">
            <a:extLst>
              <a:ext uri="{FF2B5EF4-FFF2-40B4-BE49-F238E27FC236}">
                <a16:creationId xmlns:a16="http://schemas.microsoft.com/office/drawing/2014/main" id="{4BAAB11E-3ACD-9E14-B7BC-97D2FF135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585731" name="Rectangle 3">
            <a:extLst>
              <a:ext uri="{FF2B5EF4-FFF2-40B4-BE49-F238E27FC236}">
                <a16:creationId xmlns:a16="http://schemas.microsoft.com/office/drawing/2014/main" id="{E658485B-3429-E271-5046-B31A3D1D0751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AutoShape 2">
            <a:extLst>
              <a:ext uri="{FF2B5EF4-FFF2-40B4-BE49-F238E27FC236}">
                <a16:creationId xmlns:a16="http://schemas.microsoft.com/office/drawing/2014/main" id="{D5C99E51-C6A7-D110-92B2-A940D37D8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608259" name="Rectangle 3">
            <a:extLst>
              <a:ext uri="{FF2B5EF4-FFF2-40B4-BE49-F238E27FC236}">
                <a16:creationId xmlns:a16="http://schemas.microsoft.com/office/drawing/2014/main" id="{2DB4C537-510B-B3BC-EF2D-94C070A56015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AutoShape 2">
            <a:extLst>
              <a:ext uri="{FF2B5EF4-FFF2-40B4-BE49-F238E27FC236}">
                <a16:creationId xmlns:a16="http://schemas.microsoft.com/office/drawing/2014/main" id="{FDFA3BE0-B4B7-605B-D56A-27A154DB3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610307" name="Rectangle 3">
            <a:extLst>
              <a:ext uri="{FF2B5EF4-FFF2-40B4-BE49-F238E27FC236}">
                <a16:creationId xmlns:a16="http://schemas.microsoft.com/office/drawing/2014/main" id="{29821D20-539E-87CC-D635-D0F416933E4D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AutoShape 2">
            <a:extLst>
              <a:ext uri="{FF2B5EF4-FFF2-40B4-BE49-F238E27FC236}">
                <a16:creationId xmlns:a16="http://schemas.microsoft.com/office/drawing/2014/main" id="{BC332943-603D-175D-DAA3-2E9E9C731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612355" name="Rectangle 3">
            <a:extLst>
              <a:ext uri="{FF2B5EF4-FFF2-40B4-BE49-F238E27FC236}">
                <a16:creationId xmlns:a16="http://schemas.microsoft.com/office/drawing/2014/main" id="{CB28099A-552E-316B-D7B4-50809FFA2D15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AutoShape 2">
            <a:extLst>
              <a:ext uri="{FF2B5EF4-FFF2-40B4-BE49-F238E27FC236}">
                <a16:creationId xmlns:a16="http://schemas.microsoft.com/office/drawing/2014/main" id="{965B122E-8CD3-2733-B2CC-D951B6229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614403" name="Rectangle 3">
            <a:extLst>
              <a:ext uri="{FF2B5EF4-FFF2-40B4-BE49-F238E27FC236}">
                <a16:creationId xmlns:a16="http://schemas.microsoft.com/office/drawing/2014/main" id="{A286E957-F11E-9D0F-A0F9-6F492CD00699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AutoShape 2">
            <a:extLst>
              <a:ext uri="{FF2B5EF4-FFF2-40B4-BE49-F238E27FC236}">
                <a16:creationId xmlns:a16="http://schemas.microsoft.com/office/drawing/2014/main" id="{4BF8EDAA-E378-5FCB-F2D8-799A689F1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616451" name="Rectangle 3">
            <a:extLst>
              <a:ext uri="{FF2B5EF4-FFF2-40B4-BE49-F238E27FC236}">
                <a16:creationId xmlns:a16="http://schemas.microsoft.com/office/drawing/2014/main" id="{846FF580-770F-43F3-2A9F-B3D7AABA9F58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AutoShape 2">
            <a:extLst>
              <a:ext uri="{FF2B5EF4-FFF2-40B4-BE49-F238E27FC236}">
                <a16:creationId xmlns:a16="http://schemas.microsoft.com/office/drawing/2014/main" id="{628336F9-80EB-A458-6DF8-879A5B6B7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618499" name="Rectangle 3">
            <a:extLst>
              <a:ext uri="{FF2B5EF4-FFF2-40B4-BE49-F238E27FC236}">
                <a16:creationId xmlns:a16="http://schemas.microsoft.com/office/drawing/2014/main" id="{DFB40AF8-3373-C0F6-8718-1B25D975B45A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AutoShape 2">
            <a:extLst>
              <a:ext uri="{FF2B5EF4-FFF2-40B4-BE49-F238E27FC236}">
                <a16:creationId xmlns:a16="http://schemas.microsoft.com/office/drawing/2014/main" id="{5E98E7D3-88DC-DA92-B4FD-345E20493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620547" name="Rectangle 3">
            <a:extLst>
              <a:ext uri="{FF2B5EF4-FFF2-40B4-BE49-F238E27FC236}">
                <a16:creationId xmlns:a16="http://schemas.microsoft.com/office/drawing/2014/main" id="{D81770D9-F54C-9D02-9140-82560486C48C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AutoShape 2">
            <a:extLst>
              <a:ext uri="{FF2B5EF4-FFF2-40B4-BE49-F238E27FC236}">
                <a16:creationId xmlns:a16="http://schemas.microsoft.com/office/drawing/2014/main" id="{AB2ACD8B-DAEE-11C0-2A55-D4E478871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622595" name="Rectangle 3">
            <a:extLst>
              <a:ext uri="{FF2B5EF4-FFF2-40B4-BE49-F238E27FC236}">
                <a16:creationId xmlns:a16="http://schemas.microsoft.com/office/drawing/2014/main" id="{4E2048C9-B5A6-818B-CB2D-17E072FA8258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AutoShape 2">
            <a:extLst>
              <a:ext uri="{FF2B5EF4-FFF2-40B4-BE49-F238E27FC236}">
                <a16:creationId xmlns:a16="http://schemas.microsoft.com/office/drawing/2014/main" id="{DC9FEF69-9237-039A-413B-671EED05F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624643" name="Rectangle 3">
            <a:extLst>
              <a:ext uri="{FF2B5EF4-FFF2-40B4-BE49-F238E27FC236}">
                <a16:creationId xmlns:a16="http://schemas.microsoft.com/office/drawing/2014/main" id="{C873A247-7A6C-80EE-74AB-49C3F8B68016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AutoShape 2">
            <a:extLst>
              <a:ext uri="{FF2B5EF4-FFF2-40B4-BE49-F238E27FC236}">
                <a16:creationId xmlns:a16="http://schemas.microsoft.com/office/drawing/2014/main" id="{39733332-8E50-E281-0EDA-6DC463536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626691" name="Rectangle 3">
            <a:extLst>
              <a:ext uri="{FF2B5EF4-FFF2-40B4-BE49-F238E27FC236}">
                <a16:creationId xmlns:a16="http://schemas.microsoft.com/office/drawing/2014/main" id="{A51083F3-6A67-D59C-D74E-D215058F9017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AutoShape 2">
            <a:extLst>
              <a:ext uri="{FF2B5EF4-FFF2-40B4-BE49-F238E27FC236}">
                <a16:creationId xmlns:a16="http://schemas.microsoft.com/office/drawing/2014/main" id="{E8BBE7BB-4011-F096-0200-1D03A09F2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587779" name="Text Box 3">
            <a:extLst>
              <a:ext uri="{FF2B5EF4-FFF2-40B4-BE49-F238E27FC236}">
                <a16:creationId xmlns:a16="http://schemas.microsoft.com/office/drawing/2014/main" id="{303B56DC-BB06-DACA-EE90-B8B0905600B4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228600">
              <a:lnSpc>
                <a:spcPct val="93000"/>
              </a:lnSpc>
              <a:spcBef>
                <a:spcPts val="450"/>
              </a:spcBef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5067300" algn="l"/>
              </a:tabLst>
            </a:pPr>
            <a:r>
              <a:rPr lang="en-GB" altLang="en-US">
                <a:cs typeface="Arial" panose="020B0604020202020204" pitchFamily="34" charset="0"/>
              </a:rPr>
              <a:t>Throughout history, humans have always carried 2 items:</a:t>
            </a:r>
          </a:p>
          <a:p>
            <a:pPr defTabSz="228600">
              <a:spcBef>
                <a:spcPts val="450"/>
              </a:spcBef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5067300" algn="l"/>
              </a:tabLst>
            </a:pPr>
            <a:r>
              <a:rPr lang="en-GB" altLang="en-US">
                <a:cs typeface="Arial" panose="020B0604020202020204" pitchFamily="34" charset="0"/>
              </a:rPr>
              <a:t>1. a pouch to carry other things</a:t>
            </a:r>
          </a:p>
          <a:p>
            <a:pPr defTabSz="228600">
              <a:spcBef>
                <a:spcPts val="450"/>
              </a:spcBef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5067300" algn="l"/>
              </a:tabLst>
            </a:pPr>
            <a:r>
              <a:rPr lang="en-GB" altLang="en-US">
                <a:cs typeface="Arial" panose="020B0604020202020204" pitchFamily="34" charset="0"/>
              </a:rPr>
              <a:t>2. over the last 500 yrs or so, a key or other security token</a:t>
            </a:r>
          </a:p>
          <a:p>
            <a:pPr defTabSz="228600">
              <a:spcBef>
                <a:spcPts val="450"/>
              </a:spcBef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5067300" algn="l"/>
              </a:tabLst>
            </a:pPr>
            <a:r>
              <a:rPr lang="en-GB" altLang="en-US">
                <a:cs typeface="Arial" panose="020B0604020202020204" pitchFamily="34" charset="0"/>
              </a:rPr>
              <a:t>The newest item: the cell phone (communication)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AutoShape 2">
            <a:extLst>
              <a:ext uri="{FF2B5EF4-FFF2-40B4-BE49-F238E27FC236}">
                <a16:creationId xmlns:a16="http://schemas.microsoft.com/office/drawing/2014/main" id="{277F119E-FED6-42B6-36B1-813923AA5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628739" name="Rectangle 3">
            <a:extLst>
              <a:ext uri="{FF2B5EF4-FFF2-40B4-BE49-F238E27FC236}">
                <a16:creationId xmlns:a16="http://schemas.microsoft.com/office/drawing/2014/main" id="{BD16C988-951D-7123-CEBF-9F9EB8357F93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AutoShape 2">
            <a:extLst>
              <a:ext uri="{FF2B5EF4-FFF2-40B4-BE49-F238E27FC236}">
                <a16:creationId xmlns:a16="http://schemas.microsoft.com/office/drawing/2014/main" id="{495CE505-2D75-C88E-07B1-F31E34629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630787" name="Rectangle 3">
            <a:extLst>
              <a:ext uri="{FF2B5EF4-FFF2-40B4-BE49-F238E27FC236}">
                <a16:creationId xmlns:a16="http://schemas.microsoft.com/office/drawing/2014/main" id="{F7792821-0E8C-849A-34A0-FCCA1AAB853D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AutoShape 2">
            <a:extLst>
              <a:ext uri="{FF2B5EF4-FFF2-40B4-BE49-F238E27FC236}">
                <a16:creationId xmlns:a16="http://schemas.microsoft.com/office/drawing/2014/main" id="{CBBD24D9-9417-8017-C8B7-E7A224298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632835" name="Rectangle 3">
            <a:extLst>
              <a:ext uri="{FF2B5EF4-FFF2-40B4-BE49-F238E27FC236}">
                <a16:creationId xmlns:a16="http://schemas.microsoft.com/office/drawing/2014/main" id="{CD8291C2-A835-1E5B-DEA3-9C5D25E45285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AutoShape 2">
            <a:extLst>
              <a:ext uri="{FF2B5EF4-FFF2-40B4-BE49-F238E27FC236}">
                <a16:creationId xmlns:a16="http://schemas.microsoft.com/office/drawing/2014/main" id="{9787EDF5-361B-430D-84B3-771BCE238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634883" name="Rectangle 3">
            <a:extLst>
              <a:ext uri="{FF2B5EF4-FFF2-40B4-BE49-F238E27FC236}">
                <a16:creationId xmlns:a16="http://schemas.microsoft.com/office/drawing/2014/main" id="{7721D1DE-C894-1B1B-3F9A-F4B1F2A5A1FE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AutoShape 2">
            <a:extLst>
              <a:ext uri="{FF2B5EF4-FFF2-40B4-BE49-F238E27FC236}">
                <a16:creationId xmlns:a16="http://schemas.microsoft.com/office/drawing/2014/main" id="{7241FFCE-18CE-67BA-858D-13E6774B2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636931" name="Rectangle 3">
            <a:extLst>
              <a:ext uri="{FF2B5EF4-FFF2-40B4-BE49-F238E27FC236}">
                <a16:creationId xmlns:a16="http://schemas.microsoft.com/office/drawing/2014/main" id="{B6C85511-3A7A-C703-5801-24B383F9BC14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AutoShape 2">
            <a:extLst>
              <a:ext uri="{FF2B5EF4-FFF2-40B4-BE49-F238E27FC236}">
                <a16:creationId xmlns:a16="http://schemas.microsoft.com/office/drawing/2014/main" id="{BAD91CFD-973C-5318-0DD1-7C38DDC3F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638979" name="Rectangle 3">
            <a:extLst>
              <a:ext uri="{FF2B5EF4-FFF2-40B4-BE49-F238E27FC236}">
                <a16:creationId xmlns:a16="http://schemas.microsoft.com/office/drawing/2014/main" id="{5F565C51-7333-73E4-D2AF-4CA086AE55FC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AutoShape 2">
            <a:extLst>
              <a:ext uri="{FF2B5EF4-FFF2-40B4-BE49-F238E27FC236}">
                <a16:creationId xmlns:a16="http://schemas.microsoft.com/office/drawing/2014/main" id="{14462618-FD70-7EC0-D33A-9619E0ADA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641027" name="Rectangle 3">
            <a:extLst>
              <a:ext uri="{FF2B5EF4-FFF2-40B4-BE49-F238E27FC236}">
                <a16:creationId xmlns:a16="http://schemas.microsoft.com/office/drawing/2014/main" id="{FCE94154-34FF-8C88-6228-3F2C81D542FA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AutoShape 2">
            <a:extLst>
              <a:ext uri="{FF2B5EF4-FFF2-40B4-BE49-F238E27FC236}">
                <a16:creationId xmlns:a16="http://schemas.microsoft.com/office/drawing/2014/main" id="{71F9C889-5F00-B626-8C31-82AA1971A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643075" name="Text Box 3">
            <a:extLst>
              <a:ext uri="{FF2B5EF4-FFF2-40B4-BE49-F238E27FC236}">
                <a16:creationId xmlns:a16="http://schemas.microsoft.com/office/drawing/2014/main" id="{CFB1826D-ADB9-65D4-632B-576BE690F503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228600">
              <a:lnSpc>
                <a:spcPct val="93000"/>
              </a:lnSpc>
              <a:spcBef>
                <a:spcPts val="450"/>
              </a:spcBef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5067300" algn="l"/>
              </a:tabLst>
            </a:pPr>
            <a:r>
              <a:rPr lang="en-GB" altLang="en-US">
                <a:cs typeface="Arial" panose="020B0604020202020204" pitchFamily="34" charset="0"/>
              </a:rPr>
              <a:t>If we extend the relationship among the 3 dimensions represented by the axes, we end up with a 3 × 3 × 3 cube with 27 cells. </a:t>
            </a:r>
          </a:p>
          <a:p>
            <a:pPr defTabSz="228600">
              <a:spcBef>
                <a:spcPts val="450"/>
              </a:spcBef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5067300" algn="l"/>
              </a:tabLst>
            </a:pPr>
            <a:r>
              <a:rPr lang="en-GB" altLang="en-US">
                <a:cs typeface="Arial" panose="020B0604020202020204" pitchFamily="34" charset="0"/>
              </a:rPr>
              <a:t>Each of these cells represents an area of intersection among these 3 dimensions that must be addressed to secure information systems. </a:t>
            </a:r>
          </a:p>
          <a:p>
            <a:pPr defTabSz="228600">
              <a:spcBef>
                <a:spcPts val="450"/>
              </a:spcBef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5067300" algn="l"/>
              </a:tabLst>
            </a:pPr>
            <a:r>
              <a:rPr lang="en-GB" altLang="en-US">
                <a:cs typeface="Arial" panose="020B0604020202020204" pitchFamily="34" charset="0"/>
              </a:rPr>
              <a:t>When using this model to design or review any information security program, you must make sure that each of the 27 cells is properly addressed by each of the 3 communities of interest.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AutoShape 2">
            <a:extLst>
              <a:ext uri="{FF2B5EF4-FFF2-40B4-BE49-F238E27FC236}">
                <a16:creationId xmlns:a16="http://schemas.microsoft.com/office/drawing/2014/main" id="{72574DE0-123E-3350-0737-4DFEC9EFC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645123" name="Rectangle 3">
            <a:extLst>
              <a:ext uri="{FF2B5EF4-FFF2-40B4-BE49-F238E27FC236}">
                <a16:creationId xmlns:a16="http://schemas.microsoft.com/office/drawing/2014/main" id="{44534B1C-9D90-7F96-F198-197B8F4D402A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AutoShape 2">
            <a:extLst>
              <a:ext uri="{FF2B5EF4-FFF2-40B4-BE49-F238E27FC236}">
                <a16:creationId xmlns:a16="http://schemas.microsoft.com/office/drawing/2014/main" id="{FDB8396B-DC3D-9C4A-1047-465764A98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647171" name="Rectangle 3">
            <a:extLst>
              <a:ext uri="{FF2B5EF4-FFF2-40B4-BE49-F238E27FC236}">
                <a16:creationId xmlns:a16="http://schemas.microsoft.com/office/drawing/2014/main" id="{0E208871-F768-BD97-A78F-261BBC5D373A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AutoShape 2">
            <a:extLst>
              <a:ext uri="{FF2B5EF4-FFF2-40B4-BE49-F238E27FC236}">
                <a16:creationId xmlns:a16="http://schemas.microsoft.com/office/drawing/2014/main" id="{184FF476-A860-2580-12B4-36CE72E20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718851" name="Text Box 3">
            <a:extLst>
              <a:ext uri="{FF2B5EF4-FFF2-40B4-BE49-F238E27FC236}">
                <a16:creationId xmlns:a16="http://schemas.microsoft.com/office/drawing/2014/main" id="{A0ADC42B-3FE7-6379-57BC-FAB49A5C788D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228600">
              <a:lnSpc>
                <a:spcPct val="93000"/>
              </a:lnSpc>
              <a:spcBef>
                <a:spcPts val="450"/>
              </a:spcBef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5067300" algn="l"/>
              </a:tabLst>
            </a:pPr>
            <a:r>
              <a:rPr lang="en-GB" altLang="en-US">
                <a:cs typeface="Arial" panose="020B0604020202020204" pitchFamily="34" charset="0"/>
              </a:rPr>
              <a:t>Throughout history, humans have always carried 2 items:</a:t>
            </a:r>
          </a:p>
          <a:p>
            <a:pPr defTabSz="228600">
              <a:spcBef>
                <a:spcPts val="450"/>
              </a:spcBef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5067300" algn="l"/>
              </a:tabLst>
            </a:pPr>
            <a:r>
              <a:rPr lang="en-GB" altLang="en-US">
                <a:cs typeface="Arial" panose="020B0604020202020204" pitchFamily="34" charset="0"/>
              </a:rPr>
              <a:t>1. a pouch to carry other things</a:t>
            </a:r>
          </a:p>
          <a:p>
            <a:pPr defTabSz="228600">
              <a:spcBef>
                <a:spcPts val="450"/>
              </a:spcBef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5067300" algn="l"/>
              </a:tabLst>
            </a:pPr>
            <a:r>
              <a:rPr lang="en-GB" altLang="en-US">
                <a:cs typeface="Arial" panose="020B0604020202020204" pitchFamily="34" charset="0"/>
              </a:rPr>
              <a:t>2. over the last 500 yrs or so, a key or other security token</a:t>
            </a:r>
          </a:p>
          <a:p>
            <a:pPr defTabSz="228600">
              <a:spcBef>
                <a:spcPts val="450"/>
              </a:spcBef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5067300" algn="l"/>
              </a:tabLst>
            </a:pPr>
            <a:r>
              <a:rPr lang="en-GB" altLang="en-US">
                <a:cs typeface="Arial" panose="020B0604020202020204" pitchFamily="34" charset="0"/>
              </a:rPr>
              <a:t>The newest item: the cell phone (communication)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AutoShape 2">
            <a:extLst>
              <a:ext uri="{FF2B5EF4-FFF2-40B4-BE49-F238E27FC236}">
                <a16:creationId xmlns:a16="http://schemas.microsoft.com/office/drawing/2014/main" id="{38C00432-BA5C-AA09-C166-E000C0FD2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649219" name="Rectangle 3">
            <a:extLst>
              <a:ext uri="{FF2B5EF4-FFF2-40B4-BE49-F238E27FC236}">
                <a16:creationId xmlns:a16="http://schemas.microsoft.com/office/drawing/2014/main" id="{110CD147-E91C-FD3C-EC3C-2C05A22CFCD3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AutoShape 2">
            <a:extLst>
              <a:ext uri="{FF2B5EF4-FFF2-40B4-BE49-F238E27FC236}">
                <a16:creationId xmlns:a16="http://schemas.microsoft.com/office/drawing/2014/main" id="{FCDA9D4F-65A8-C992-AF31-30CD5FBE8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651267" name="Rectangle 3">
            <a:extLst>
              <a:ext uri="{FF2B5EF4-FFF2-40B4-BE49-F238E27FC236}">
                <a16:creationId xmlns:a16="http://schemas.microsoft.com/office/drawing/2014/main" id="{FBA1D4A5-58EF-9326-F591-C23CD8DB2772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AutoShape 2">
            <a:extLst>
              <a:ext uri="{FF2B5EF4-FFF2-40B4-BE49-F238E27FC236}">
                <a16:creationId xmlns:a16="http://schemas.microsoft.com/office/drawing/2014/main" id="{FE20FD48-F169-93F2-E3FC-32222E1B7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653315" name="Rectangle 3">
            <a:extLst>
              <a:ext uri="{FF2B5EF4-FFF2-40B4-BE49-F238E27FC236}">
                <a16:creationId xmlns:a16="http://schemas.microsoft.com/office/drawing/2014/main" id="{E1CE0982-EB2D-1B96-EAA8-4A2E604DC68E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AutoShape 2">
            <a:extLst>
              <a:ext uri="{FF2B5EF4-FFF2-40B4-BE49-F238E27FC236}">
                <a16:creationId xmlns:a16="http://schemas.microsoft.com/office/drawing/2014/main" id="{842371F3-2116-A035-C9A7-D95386143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655363" name="Rectangle 3">
            <a:extLst>
              <a:ext uri="{FF2B5EF4-FFF2-40B4-BE49-F238E27FC236}">
                <a16:creationId xmlns:a16="http://schemas.microsoft.com/office/drawing/2014/main" id="{19FC07C1-CD4D-E5D1-ECC6-698F38BB0EF0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AutoShape 2">
            <a:extLst>
              <a:ext uri="{FF2B5EF4-FFF2-40B4-BE49-F238E27FC236}">
                <a16:creationId xmlns:a16="http://schemas.microsoft.com/office/drawing/2014/main" id="{3F7B605D-109C-96BE-1805-A8A1CEC5D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657411" name="Rectangle 3">
            <a:extLst>
              <a:ext uri="{FF2B5EF4-FFF2-40B4-BE49-F238E27FC236}">
                <a16:creationId xmlns:a16="http://schemas.microsoft.com/office/drawing/2014/main" id="{F7A57B9B-CFCF-1CE2-68B4-215AFF140667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AutoShape 2">
            <a:extLst>
              <a:ext uri="{FF2B5EF4-FFF2-40B4-BE49-F238E27FC236}">
                <a16:creationId xmlns:a16="http://schemas.microsoft.com/office/drawing/2014/main" id="{92750647-A106-A57C-A0C0-1CFE26EBC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659459" name="Text Box 3">
            <a:extLst>
              <a:ext uri="{FF2B5EF4-FFF2-40B4-BE49-F238E27FC236}">
                <a16:creationId xmlns:a16="http://schemas.microsoft.com/office/drawing/2014/main" id="{B73C2E21-ABD2-7D58-4C72-40B270737824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228600">
              <a:lnSpc>
                <a:spcPct val="93000"/>
              </a:lnSpc>
              <a:spcBef>
                <a:spcPts val="450"/>
              </a:spcBef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5067300" algn="l"/>
              </a:tabLst>
            </a:pPr>
            <a:r>
              <a:rPr lang="en-GB" altLang="en-US">
                <a:cs typeface="Arial" panose="020B0604020202020204" pitchFamily="34" charset="0"/>
              </a:rPr>
              <a:t>If we extend the relationship among the 3 dimensions represented by the axes, we end up with a 3 × 3 × 3 cube with 27 cells. </a:t>
            </a:r>
          </a:p>
          <a:p>
            <a:pPr defTabSz="228600">
              <a:spcBef>
                <a:spcPts val="450"/>
              </a:spcBef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5067300" algn="l"/>
              </a:tabLst>
            </a:pPr>
            <a:r>
              <a:rPr lang="en-GB" altLang="en-US">
                <a:cs typeface="Arial" panose="020B0604020202020204" pitchFamily="34" charset="0"/>
              </a:rPr>
              <a:t>Each of these cells represents an area of intersection among these 3 dimensions that must be addressed to secure information systems. </a:t>
            </a:r>
          </a:p>
          <a:p>
            <a:pPr defTabSz="228600">
              <a:spcBef>
                <a:spcPts val="450"/>
              </a:spcBef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5067300" algn="l"/>
              </a:tabLst>
            </a:pPr>
            <a:r>
              <a:rPr lang="en-GB" altLang="en-US">
                <a:cs typeface="Arial" panose="020B0604020202020204" pitchFamily="34" charset="0"/>
              </a:rPr>
              <a:t>When using this model to design or review any information security program, you must make sure that each of the 27 cells is properly addressed by each of the 3 communities of interest.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AutoShape 2">
            <a:extLst>
              <a:ext uri="{FF2B5EF4-FFF2-40B4-BE49-F238E27FC236}">
                <a16:creationId xmlns:a16="http://schemas.microsoft.com/office/drawing/2014/main" id="{DC2C20E5-4BAF-5955-F0FB-55AC74A4C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661507" name="Rectangle 3">
            <a:extLst>
              <a:ext uri="{FF2B5EF4-FFF2-40B4-BE49-F238E27FC236}">
                <a16:creationId xmlns:a16="http://schemas.microsoft.com/office/drawing/2014/main" id="{C9294B8E-780B-F000-EF12-E043E5092DCB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AutoShape 2">
            <a:extLst>
              <a:ext uri="{FF2B5EF4-FFF2-40B4-BE49-F238E27FC236}">
                <a16:creationId xmlns:a16="http://schemas.microsoft.com/office/drawing/2014/main" id="{0B06E56C-90BC-483C-2DC4-4CD4DBD6F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663555" name="Text Box 3">
            <a:extLst>
              <a:ext uri="{FF2B5EF4-FFF2-40B4-BE49-F238E27FC236}">
                <a16:creationId xmlns:a16="http://schemas.microsoft.com/office/drawing/2014/main" id="{202A3570-235A-E60D-296C-09EE47690DC8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228600">
              <a:lnSpc>
                <a:spcPct val="93000"/>
              </a:lnSpc>
              <a:spcBef>
                <a:spcPts val="450"/>
              </a:spcBef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5067300" algn="l"/>
              </a:tabLst>
            </a:pPr>
            <a:r>
              <a:rPr lang="en-GB" altLang="en-US">
                <a:cs typeface="Arial" panose="020B0604020202020204" pitchFamily="34" charset="0"/>
              </a:rPr>
              <a:t>If we extend the relationship among the 3 dimensions represented by the axes, we end up with a 3 × 3 × 3 cube with 27 cells. </a:t>
            </a:r>
          </a:p>
          <a:p>
            <a:pPr defTabSz="228600">
              <a:spcBef>
                <a:spcPts val="450"/>
              </a:spcBef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5067300" algn="l"/>
              </a:tabLst>
            </a:pPr>
            <a:r>
              <a:rPr lang="en-GB" altLang="en-US">
                <a:cs typeface="Arial" panose="020B0604020202020204" pitchFamily="34" charset="0"/>
              </a:rPr>
              <a:t>Each of these cells represents an area of intersection among these 3 dimensions that must be addressed to secure information systems. </a:t>
            </a:r>
          </a:p>
          <a:p>
            <a:pPr defTabSz="228600">
              <a:spcBef>
                <a:spcPts val="450"/>
              </a:spcBef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5067300" algn="l"/>
              </a:tabLst>
            </a:pPr>
            <a:r>
              <a:rPr lang="en-GB" altLang="en-US">
                <a:cs typeface="Arial" panose="020B0604020202020204" pitchFamily="34" charset="0"/>
              </a:rPr>
              <a:t>When using this model to design or review any information security program, you must make sure that each of the 27 cells is properly addressed by each of the 3 communities of interest.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AutoShape 2">
            <a:extLst>
              <a:ext uri="{FF2B5EF4-FFF2-40B4-BE49-F238E27FC236}">
                <a16:creationId xmlns:a16="http://schemas.microsoft.com/office/drawing/2014/main" id="{F4C56F61-C6DF-7C88-4B98-A7E13A829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665603" name="Text Box 3">
            <a:extLst>
              <a:ext uri="{FF2B5EF4-FFF2-40B4-BE49-F238E27FC236}">
                <a16:creationId xmlns:a16="http://schemas.microsoft.com/office/drawing/2014/main" id="{5EB5799B-C70F-4219-67F9-436A409F1425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228600">
              <a:lnSpc>
                <a:spcPct val="93000"/>
              </a:lnSpc>
              <a:spcBef>
                <a:spcPts val="450"/>
              </a:spcBef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5067300" algn="l"/>
              </a:tabLst>
            </a:pPr>
            <a:r>
              <a:rPr lang="en-GB" altLang="en-US">
                <a:cs typeface="Arial" panose="020B0604020202020204" pitchFamily="34" charset="0"/>
              </a:rPr>
              <a:t>If we extend the relationship among the 3 dimensions represented by the axes, we end up with a 3 × 3 × 3 cube with 27 cells. </a:t>
            </a:r>
          </a:p>
          <a:p>
            <a:pPr defTabSz="228600">
              <a:spcBef>
                <a:spcPts val="450"/>
              </a:spcBef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5067300" algn="l"/>
              </a:tabLst>
            </a:pPr>
            <a:r>
              <a:rPr lang="en-GB" altLang="en-US">
                <a:cs typeface="Arial" panose="020B0604020202020204" pitchFamily="34" charset="0"/>
              </a:rPr>
              <a:t>Each of these cells represents an area of intersection among these 3 dimensions that must be addressed to secure information systems. </a:t>
            </a:r>
          </a:p>
          <a:p>
            <a:pPr defTabSz="228600">
              <a:spcBef>
                <a:spcPts val="450"/>
              </a:spcBef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5067300" algn="l"/>
              </a:tabLst>
            </a:pPr>
            <a:r>
              <a:rPr lang="en-GB" altLang="en-US">
                <a:cs typeface="Arial" panose="020B0604020202020204" pitchFamily="34" charset="0"/>
              </a:rPr>
              <a:t>When using this model to design or review any information security program, you must make sure that each of the 27 cells is properly addressed by each of the 3 communities of interest.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AutoShape 2">
            <a:extLst>
              <a:ext uri="{FF2B5EF4-FFF2-40B4-BE49-F238E27FC236}">
                <a16:creationId xmlns:a16="http://schemas.microsoft.com/office/drawing/2014/main" id="{C253FEA4-63E3-7588-5984-61328C6D7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667651" name="Rectangle 3">
            <a:extLst>
              <a:ext uri="{FF2B5EF4-FFF2-40B4-BE49-F238E27FC236}">
                <a16:creationId xmlns:a16="http://schemas.microsoft.com/office/drawing/2014/main" id="{1EDA68BA-A6A4-0E5A-615C-BCEBBB0BE3D1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AutoShape 2">
            <a:extLst>
              <a:ext uri="{FF2B5EF4-FFF2-40B4-BE49-F238E27FC236}">
                <a16:creationId xmlns:a16="http://schemas.microsoft.com/office/drawing/2014/main" id="{5C627F6F-77D3-A2E8-13F7-C41101DC9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720899" name="Text Box 3">
            <a:extLst>
              <a:ext uri="{FF2B5EF4-FFF2-40B4-BE49-F238E27FC236}">
                <a16:creationId xmlns:a16="http://schemas.microsoft.com/office/drawing/2014/main" id="{4A48D088-9DEB-620B-8BDE-3FA6DFDDEE65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228600">
              <a:lnSpc>
                <a:spcPct val="93000"/>
              </a:lnSpc>
              <a:spcBef>
                <a:spcPts val="450"/>
              </a:spcBef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5067300" algn="l"/>
              </a:tabLst>
            </a:pPr>
            <a:r>
              <a:rPr lang="en-GB" altLang="en-US">
                <a:cs typeface="Arial" panose="020B0604020202020204" pitchFamily="34" charset="0"/>
              </a:rPr>
              <a:t>Throughout history, humans have always carried 2 items:</a:t>
            </a:r>
          </a:p>
          <a:p>
            <a:pPr defTabSz="228600">
              <a:spcBef>
                <a:spcPts val="450"/>
              </a:spcBef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5067300" algn="l"/>
              </a:tabLst>
            </a:pPr>
            <a:r>
              <a:rPr lang="en-GB" altLang="en-US">
                <a:cs typeface="Arial" panose="020B0604020202020204" pitchFamily="34" charset="0"/>
              </a:rPr>
              <a:t>1. a pouch to carry other things</a:t>
            </a:r>
          </a:p>
          <a:p>
            <a:pPr defTabSz="228600">
              <a:spcBef>
                <a:spcPts val="450"/>
              </a:spcBef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5067300" algn="l"/>
              </a:tabLst>
            </a:pPr>
            <a:r>
              <a:rPr lang="en-GB" altLang="en-US">
                <a:cs typeface="Arial" panose="020B0604020202020204" pitchFamily="34" charset="0"/>
              </a:rPr>
              <a:t>2. over the last 500 yrs or so, a key or other security token</a:t>
            </a:r>
          </a:p>
          <a:p>
            <a:pPr defTabSz="228600">
              <a:spcBef>
                <a:spcPts val="450"/>
              </a:spcBef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5067300" algn="l"/>
              </a:tabLst>
            </a:pPr>
            <a:r>
              <a:rPr lang="en-GB" altLang="en-US">
                <a:cs typeface="Arial" panose="020B0604020202020204" pitchFamily="34" charset="0"/>
              </a:rPr>
              <a:t>The newest item: the cell phone (communication)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AutoShape 2">
            <a:extLst>
              <a:ext uri="{FF2B5EF4-FFF2-40B4-BE49-F238E27FC236}">
                <a16:creationId xmlns:a16="http://schemas.microsoft.com/office/drawing/2014/main" id="{2118D125-569C-EB25-B2D6-F876ECF37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669699" name="Rectangle 3">
            <a:extLst>
              <a:ext uri="{FF2B5EF4-FFF2-40B4-BE49-F238E27FC236}">
                <a16:creationId xmlns:a16="http://schemas.microsoft.com/office/drawing/2014/main" id="{691AC26B-36A9-6E52-C30D-6B237A71DB0A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AutoShape 2">
            <a:extLst>
              <a:ext uri="{FF2B5EF4-FFF2-40B4-BE49-F238E27FC236}">
                <a16:creationId xmlns:a16="http://schemas.microsoft.com/office/drawing/2014/main" id="{D5FB7B94-AAB6-F031-4A90-DB3FD88BC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671747" name="Rectangle 3">
            <a:extLst>
              <a:ext uri="{FF2B5EF4-FFF2-40B4-BE49-F238E27FC236}">
                <a16:creationId xmlns:a16="http://schemas.microsoft.com/office/drawing/2014/main" id="{BEC9E5FC-62F1-59BA-6AF3-D9A1A0E61F43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AutoShape 2">
            <a:extLst>
              <a:ext uri="{FF2B5EF4-FFF2-40B4-BE49-F238E27FC236}">
                <a16:creationId xmlns:a16="http://schemas.microsoft.com/office/drawing/2014/main" id="{CBF85343-0534-DDD6-328A-1383AFB47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673795" name="Rectangle 3">
            <a:extLst>
              <a:ext uri="{FF2B5EF4-FFF2-40B4-BE49-F238E27FC236}">
                <a16:creationId xmlns:a16="http://schemas.microsoft.com/office/drawing/2014/main" id="{85E3C279-2AD6-8CFE-45ED-A932D8698313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AutoShape 2">
            <a:extLst>
              <a:ext uri="{FF2B5EF4-FFF2-40B4-BE49-F238E27FC236}">
                <a16:creationId xmlns:a16="http://schemas.microsoft.com/office/drawing/2014/main" id="{366FE8D4-81DE-AFCB-8D04-F9F86B6BA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675843" name="Rectangle 3">
            <a:extLst>
              <a:ext uri="{FF2B5EF4-FFF2-40B4-BE49-F238E27FC236}">
                <a16:creationId xmlns:a16="http://schemas.microsoft.com/office/drawing/2014/main" id="{4BA2138B-2D27-7DCB-8691-FF8755A62875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AutoShape 2">
            <a:extLst>
              <a:ext uri="{FF2B5EF4-FFF2-40B4-BE49-F238E27FC236}">
                <a16:creationId xmlns:a16="http://schemas.microsoft.com/office/drawing/2014/main" id="{0E9A303B-CEC2-C521-7D6D-42F1BFE91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677891" name="Rectangle 3">
            <a:extLst>
              <a:ext uri="{FF2B5EF4-FFF2-40B4-BE49-F238E27FC236}">
                <a16:creationId xmlns:a16="http://schemas.microsoft.com/office/drawing/2014/main" id="{87316AA9-98C0-5AB2-7308-0D2C72ADAC91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AutoShape 2">
            <a:extLst>
              <a:ext uri="{FF2B5EF4-FFF2-40B4-BE49-F238E27FC236}">
                <a16:creationId xmlns:a16="http://schemas.microsoft.com/office/drawing/2014/main" id="{9DF098C3-5099-A4F9-ADE6-CB0432311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679939" name="Rectangle 3">
            <a:extLst>
              <a:ext uri="{FF2B5EF4-FFF2-40B4-BE49-F238E27FC236}">
                <a16:creationId xmlns:a16="http://schemas.microsoft.com/office/drawing/2014/main" id="{7532D4E4-32EB-9669-51B7-9AC376DBEC23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AutoShape 2">
            <a:extLst>
              <a:ext uri="{FF2B5EF4-FFF2-40B4-BE49-F238E27FC236}">
                <a16:creationId xmlns:a16="http://schemas.microsoft.com/office/drawing/2014/main" id="{D92E609B-7D55-6CE7-9D25-FD18F31A2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681987" name="Rectangle 3">
            <a:extLst>
              <a:ext uri="{FF2B5EF4-FFF2-40B4-BE49-F238E27FC236}">
                <a16:creationId xmlns:a16="http://schemas.microsoft.com/office/drawing/2014/main" id="{560B1215-9004-F1A4-323A-EF73CC74D834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AutoShape 2">
            <a:extLst>
              <a:ext uri="{FF2B5EF4-FFF2-40B4-BE49-F238E27FC236}">
                <a16:creationId xmlns:a16="http://schemas.microsoft.com/office/drawing/2014/main" id="{8A16D8EF-6976-09B7-E9CD-292A31759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684035" name="Rectangle 3">
            <a:extLst>
              <a:ext uri="{FF2B5EF4-FFF2-40B4-BE49-F238E27FC236}">
                <a16:creationId xmlns:a16="http://schemas.microsoft.com/office/drawing/2014/main" id="{CDACCE4F-FD1B-1337-5A05-1AE9A15045FA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AutoShape 2">
            <a:extLst>
              <a:ext uri="{FF2B5EF4-FFF2-40B4-BE49-F238E27FC236}">
                <a16:creationId xmlns:a16="http://schemas.microsoft.com/office/drawing/2014/main" id="{8BD0E4A9-90EE-7C6F-B078-0DE76445C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686083" name="Rectangle 3">
            <a:extLst>
              <a:ext uri="{FF2B5EF4-FFF2-40B4-BE49-F238E27FC236}">
                <a16:creationId xmlns:a16="http://schemas.microsoft.com/office/drawing/2014/main" id="{66A21760-7558-A0F5-0846-410D164E7DDE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AutoShape 2">
            <a:extLst>
              <a:ext uri="{FF2B5EF4-FFF2-40B4-BE49-F238E27FC236}">
                <a16:creationId xmlns:a16="http://schemas.microsoft.com/office/drawing/2014/main" id="{C83678C5-7956-EC47-73F5-DAD704E3B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688131" name="Rectangle 3">
            <a:extLst>
              <a:ext uri="{FF2B5EF4-FFF2-40B4-BE49-F238E27FC236}">
                <a16:creationId xmlns:a16="http://schemas.microsoft.com/office/drawing/2014/main" id="{C294F40E-76D6-B165-35A5-46A76D5B4603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AutoShape 2">
            <a:extLst>
              <a:ext uri="{FF2B5EF4-FFF2-40B4-BE49-F238E27FC236}">
                <a16:creationId xmlns:a16="http://schemas.microsoft.com/office/drawing/2014/main" id="{2B6462B7-01BE-13FA-399A-40A3212F4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722947" name="Text Box 3">
            <a:extLst>
              <a:ext uri="{FF2B5EF4-FFF2-40B4-BE49-F238E27FC236}">
                <a16:creationId xmlns:a16="http://schemas.microsoft.com/office/drawing/2014/main" id="{BCEF6483-61F2-3AB2-2136-EE4A0CF29F6F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228600">
              <a:lnSpc>
                <a:spcPct val="93000"/>
              </a:lnSpc>
              <a:spcBef>
                <a:spcPts val="450"/>
              </a:spcBef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5067300" algn="l"/>
              </a:tabLst>
            </a:pPr>
            <a:r>
              <a:rPr lang="en-GB" altLang="en-US">
                <a:cs typeface="Arial" panose="020B0604020202020204" pitchFamily="34" charset="0"/>
              </a:rPr>
              <a:t>Throughout history, humans have always carried 2 items:</a:t>
            </a:r>
          </a:p>
          <a:p>
            <a:pPr defTabSz="228600">
              <a:spcBef>
                <a:spcPts val="450"/>
              </a:spcBef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5067300" algn="l"/>
              </a:tabLst>
            </a:pPr>
            <a:r>
              <a:rPr lang="en-GB" altLang="en-US">
                <a:cs typeface="Arial" panose="020B0604020202020204" pitchFamily="34" charset="0"/>
              </a:rPr>
              <a:t>1. a pouch to carry other things</a:t>
            </a:r>
          </a:p>
          <a:p>
            <a:pPr defTabSz="228600">
              <a:spcBef>
                <a:spcPts val="450"/>
              </a:spcBef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5067300" algn="l"/>
              </a:tabLst>
            </a:pPr>
            <a:r>
              <a:rPr lang="en-GB" altLang="en-US">
                <a:cs typeface="Arial" panose="020B0604020202020204" pitchFamily="34" charset="0"/>
              </a:rPr>
              <a:t>2. over the last 500 yrs or so, a key or other security token</a:t>
            </a:r>
          </a:p>
          <a:p>
            <a:pPr defTabSz="228600">
              <a:spcBef>
                <a:spcPts val="450"/>
              </a:spcBef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5067300" algn="l"/>
              </a:tabLst>
            </a:pPr>
            <a:r>
              <a:rPr lang="en-GB" altLang="en-US">
                <a:cs typeface="Arial" panose="020B0604020202020204" pitchFamily="34" charset="0"/>
              </a:rPr>
              <a:t>The newest item: the cell phone (communication)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AutoShape 2">
            <a:extLst>
              <a:ext uri="{FF2B5EF4-FFF2-40B4-BE49-F238E27FC236}">
                <a16:creationId xmlns:a16="http://schemas.microsoft.com/office/drawing/2014/main" id="{AD3B96F1-E81F-38CE-D3E3-DFA1DB99E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690179" name="Text Box 3">
            <a:extLst>
              <a:ext uri="{FF2B5EF4-FFF2-40B4-BE49-F238E27FC236}">
                <a16:creationId xmlns:a16="http://schemas.microsoft.com/office/drawing/2014/main" id="{CEDD7B77-1BD9-126D-9C6C-FAEAD3B3D806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228600">
              <a:lnSpc>
                <a:spcPct val="93000"/>
              </a:lnSpc>
              <a:spcBef>
                <a:spcPts val="450"/>
              </a:spcBef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5067300" algn="l"/>
              </a:tabLst>
            </a:pPr>
            <a:r>
              <a:rPr lang="en-GB" altLang="en-US">
                <a:cs typeface="Arial" panose="020B0604020202020204" pitchFamily="34" charset="0"/>
              </a:rPr>
              <a:t>If we extend the relationship among the 3 dimensions represented by the axes, we end up with a 3 × 3 × 3 cube with 27 cells. </a:t>
            </a:r>
          </a:p>
          <a:p>
            <a:pPr defTabSz="228600">
              <a:spcBef>
                <a:spcPts val="450"/>
              </a:spcBef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5067300" algn="l"/>
              </a:tabLst>
            </a:pPr>
            <a:r>
              <a:rPr lang="en-GB" altLang="en-US">
                <a:cs typeface="Arial" panose="020B0604020202020204" pitchFamily="34" charset="0"/>
              </a:rPr>
              <a:t>Each of these cells represents an area of intersection among these 3 dimensions that must be addressed to secure information systems. </a:t>
            </a:r>
          </a:p>
          <a:p>
            <a:pPr defTabSz="228600">
              <a:spcBef>
                <a:spcPts val="450"/>
              </a:spcBef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5067300" algn="l"/>
              </a:tabLst>
            </a:pPr>
            <a:r>
              <a:rPr lang="en-GB" altLang="en-US">
                <a:cs typeface="Arial" panose="020B0604020202020204" pitchFamily="34" charset="0"/>
              </a:rPr>
              <a:t>When using this model to design or review any information security program, you must make sure that each of the 27 cells is properly addressed by each of the 3 communities of interest.</a:t>
            </a: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AutoShape 2">
            <a:extLst>
              <a:ext uri="{FF2B5EF4-FFF2-40B4-BE49-F238E27FC236}">
                <a16:creationId xmlns:a16="http://schemas.microsoft.com/office/drawing/2014/main" id="{FB279922-69CC-7F47-BA67-707C5B816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692227" name="Rectangle 3">
            <a:extLst>
              <a:ext uri="{FF2B5EF4-FFF2-40B4-BE49-F238E27FC236}">
                <a16:creationId xmlns:a16="http://schemas.microsoft.com/office/drawing/2014/main" id="{E11FDCEE-B8D6-F660-AC90-78A19B3EE6BF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AutoShape 2">
            <a:extLst>
              <a:ext uri="{FF2B5EF4-FFF2-40B4-BE49-F238E27FC236}">
                <a16:creationId xmlns:a16="http://schemas.microsoft.com/office/drawing/2014/main" id="{B88EA375-A88D-29C2-E2E7-5EF988CDE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694275" name="Rectangle 3">
            <a:extLst>
              <a:ext uri="{FF2B5EF4-FFF2-40B4-BE49-F238E27FC236}">
                <a16:creationId xmlns:a16="http://schemas.microsoft.com/office/drawing/2014/main" id="{964D9EF1-A9C8-9D2C-5E67-00A1DF81999D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AutoShape 2">
            <a:extLst>
              <a:ext uri="{FF2B5EF4-FFF2-40B4-BE49-F238E27FC236}">
                <a16:creationId xmlns:a16="http://schemas.microsoft.com/office/drawing/2014/main" id="{6F93A46B-1942-0CDB-FAB4-02275FA5F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696323" name="Rectangle 3">
            <a:extLst>
              <a:ext uri="{FF2B5EF4-FFF2-40B4-BE49-F238E27FC236}">
                <a16:creationId xmlns:a16="http://schemas.microsoft.com/office/drawing/2014/main" id="{19DBE609-03DC-28B8-97D1-EE0D1DE66D10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AutoShape 2">
            <a:extLst>
              <a:ext uri="{FF2B5EF4-FFF2-40B4-BE49-F238E27FC236}">
                <a16:creationId xmlns:a16="http://schemas.microsoft.com/office/drawing/2014/main" id="{11949B31-0481-BC97-F832-983F1CD37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698371" name="Rectangle 3">
            <a:extLst>
              <a:ext uri="{FF2B5EF4-FFF2-40B4-BE49-F238E27FC236}">
                <a16:creationId xmlns:a16="http://schemas.microsoft.com/office/drawing/2014/main" id="{4824AEDD-E5FB-32DA-2FAC-E8F9146361BA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AutoShape 2">
            <a:extLst>
              <a:ext uri="{FF2B5EF4-FFF2-40B4-BE49-F238E27FC236}">
                <a16:creationId xmlns:a16="http://schemas.microsoft.com/office/drawing/2014/main" id="{34434B4B-0FFB-E1D3-DBE4-DB0E627BC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700419" name="Rectangle 3">
            <a:extLst>
              <a:ext uri="{FF2B5EF4-FFF2-40B4-BE49-F238E27FC236}">
                <a16:creationId xmlns:a16="http://schemas.microsoft.com/office/drawing/2014/main" id="{8F222CFE-CAF8-E6F9-9BA5-BD82E4E9CDEA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AutoShape 2">
            <a:extLst>
              <a:ext uri="{FF2B5EF4-FFF2-40B4-BE49-F238E27FC236}">
                <a16:creationId xmlns:a16="http://schemas.microsoft.com/office/drawing/2014/main" id="{587BA3AF-3CA3-7493-11AC-47DC6C175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702467" name="Rectangle 3">
            <a:extLst>
              <a:ext uri="{FF2B5EF4-FFF2-40B4-BE49-F238E27FC236}">
                <a16:creationId xmlns:a16="http://schemas.microsoft.com/office/drawing/2014/main" id="{D748A472-94A7-D6BA-7D23-73616CC1672C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AutoShape 2">
            <a:extLst>
              <a:ext uri="{FF2B5EF4-FFF2-40B4-BE49-F238E27FC236}">
                <a16:creationId xmlns:a16="http://schemas.microsoft.com/office/drawing/2014/main" id="{C6D0BC91-9F24-9FD1-F4A2-ADE71CA56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704515" name="Rectangle 3">
            <a:extLst>
              <a:ext uri="{FF2B5EF4-FFF2-40B4-BE49-F238E27FC236}">
                <a16:creationId xmlns:a16="http://schemas.microsoft.com/office/drawing/2014/main" id="{5F96B590-F7BB-11B6-7684-378F24F22889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AutoShape 2">
            <a:extLst>
              <a:ext uri="{FF2B5EF4-FFF2-40B4-BE49-F238E27FC236}">
                <a16:creationId xmlns:a16="http://schemas.microsoft.com/office/drawing/2014/main" id="{783F9F23-7753-A0D1-7769-DBC208D6B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706563" name="Rectangle 3">
            <a:extLst>
              <a:ext uri="{FF2B5EF4-FFF2-40B4-BE49-F238E27FC236}">
                <a16:creationId xmlns:a16="http://schemas.microsoft.com/office/drawing/2014/main" id="{DAA2B14D-D6C5-3867-695F-B92F16561E0E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AutoShape 2">
            <a:extLst>
              <a:ext uri="{FF2B5EF4-FFF2-40B4-BE49-F238E27FC236}">
                <a16:creationId xmlns:a16="http://schemas.microsoft.com/office/drawing/2014/main" id="{6CB10E99-742D-CE92-BE16-73E30A607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708611" name="Rectangle 3">
            <a:extLst>
              <a:ext uri="{FF2B5EF4-FFF2-40B4-BE49-F238E27FC236}">
                <a16:creationId xmlns:a16="http://schemas.microsoft.com/office/drawing/2014/main" id="{333D5F82-B714-0195-7BFF-18DC08C43CB4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AutoShape 2">
            <a:extLst>
              <a:ext uri="{FF2B5EF4-FFF2-40B4-BE49-F238E27FC236}">
                <a16:creationId xmlns:a16="http://schemas.microsoft.com/office/drawing/2014/main" id="{56584403-10AD-BDA1-D49D-3103D3DC7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724995" name="Text Box 3">
            <a:extLst>
              <a:ext uri="{FF2B5EF4-FFF2-40B4-BE49-F238E27FC236}">
                <a16:creationId xmlns:a16="http://schemas.microsoft.com/office/drawing/2014/main" id="{59E3F27A-AEDD-64E3-2CD6-314EF4FE4DED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228600">
              <a:lnSpc>
                <a:spcPct val="93000"/>
              </a:lnSpc>
              <a:spcBef>
                <a:spcPts val="450"/>
              </a:spcBef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5067300" algn="l"/>
              </a:tabLst>
            </a:pPr>
            <a:r>
              <a:rPr lang="en-GB" altLang="en-US">
                <a:cs typeface="Arial" panose="020B0604020202020204" pitchFamily="34" charset="0"/>
              </a:rPr>
              <a:t>Throughout history, humans have always carried 2 items:</a:t>
            </a:r>
          </a:p>
          <a:p>
            <a:pPr defTabSz="228600">
              <a:spcBef>
                <a:spcPts val="450"/>
              </a:spcBef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5067300" algn="l"/>
              </a:tabLst>
            </a:pPr>
            <a:r>
              <a:rPr lang="en-GB" altLang="en-US">
                <a:cs typeface="Arial" panose="020B0604020202020204" pitchFamily="34" charset="0"/>
              </a:rPr>
              <a:t>1. a pouch to carry other things</a:t>
            </a:r>
          </a:p>
          <a:p>
            <a:pPr defTabSz="228600">
              <a:spcBef>
                <a:spcPts val="450"/>
              </a:spcBef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5067300" algn="l"/>
              </a:tabLst>
            </a:pPr>
            <a:r>
              <a:rPr lang="en-GB" altLang="en-US">
                <a:cs typeface="Arial" panose="020B0604020202020204" pitchFamily="34" charset="0"/>
              </a:rPr>
              <a:t>2. over the last 500 yrs or so, a key or other security token</a:t>
            </a:r>
          </a:p>
          <a:p>
            <a:pPr defTabSz="228600">
              <a:spcBef>
                <a:spcPts val="450"/>
              </a:spcBef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5067300" algn="l"/>
              </a:tabLst>
            </a:pPr>
            <a:r>
              <a:rPr lang="en-GB" altLang="en-US">
                <a:cs typeface="Arial" panose="020B0604020202020204" pitchFamily="34" charset="0"/>
              </a:rPr>
              <a:t>The newest item: the cell phone (communication)</a:t>
            </a: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AutoShape 2">
            <a:extLst>
              <a:ext uri="{FF2B5EF4-FFF2-40B4-BE49-F238E27FC236}">
                <a16:creationId xmlns:a16="http://schemas.microsoft.com/office/drawing/2014/main" id="{CD7F6FA1-EB2D-1A26-984E-50E5385CF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710659" name="Rectangle 3">
            <a:extLst>
              <a:ext uri="{FF2B5EF4-FFF2-40B4-BE49-F238E27FC236}">
                <a16:creationId xmlns:a16="http://schemas.microsoft.com/office/drawing/2014/main" id="{74FAC15C-088A-76C3-86F9-161B917F6AED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AutoShape 2">
            <a:extLst>
              <a:ext uri="{FF2B5EF4-FFF2-40B4-BE49-F238E27FC236}">
                <a16:creationId xmlns:a16="http://schemas.microsoft.com/office/drawing/2014/main" id="{A2019DE6-A642-6285-CC5C-E10A82292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712707" name="Rectangle 3">
            <a:extLst>
              <a:ext uri="{FF2B5EF4-FFF2-40B4-BE49-F238E27FC236}">
                <a16:creationId xmlns:a16="http://schemas.microsoft.com/office/drawing/2014/main" id="{287840AB-C56E-477D-57A6-56CE364FB198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AutoShape 2">
            <a:extLst>
              <a:ext uri="{FF2B5EF4-FFF2-40B4-BE49-F238E27FC236}">
                <a16:creationId xmlns:a16="http://schemas.microsoft.com/office/drawing/2014/main" id="{C3D712A8-7669-0EB3-536B-DB6026266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714755" name="Rectangle 3">
            <a:extLst>
              <a:ext uri="{FF2B5EF4-FFF2-40B4-BE49-F238E27FC236}">
                <a16:creationId xmlns:a16="http://schemas.microsoft.com/office/drawing/2014/main" id="{4D371FF4-E757-A0BC-37F1-D8B72840AA10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AutoShape 2">
            <a:extLst>
              <a:ext uri="{FF2B5EF4-FFF2-40B4-BE49-F238E27FC236}">
                <a16:creationId xmlns:a16="http://schemas.microsoft.com/office/drawing/2014/main" id="{C4D5710E-D049-B4DB-4267-74E59CC95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716803" name="Rectangle 3">
            <a:extLst>
              <a:ext uri="{FF2B5EF4-FFF2-40B4-BE49-F238E27FC236}">
                <a16:creationId xmlns:a16="http://schemas.microsoft.com/office/drawing/2014/main" id="{87919EA5-BEF4-86E7-30A0-46F610370B5F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AutoShape 2">
            <a:extLst>
              <a:ext uri="{FF2B5EF4-FFF2-40B4-BE49-F238E27FC236}">
                <a16:creationId xmlns:a16="http://schemas.microsoft.com/office/drawing/2014/main" id="{5217D697-84A2-D512-0F4D-82657D73D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727043" name="Text Box 3">
            <a:extLst>
              <a:ext uri="{FF2B5EF4-FFF2-40B4-BE49-F238E27FC236}">
                <a16:creationId xmlns:a16="http://schemas.microsoft.com/office/drawing/2014/main" id="{DE8B9C79-2FB0-E0B7-5C1B-4ACC7DF5B596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228600">
              <a:lnSpc>
                <a:spcPct val="93000"/>
              </a:lnSpc>
              <a:spcBef>
                <a:spcPts val="450"/>
              </a:spcBef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5067300" algn="l"/>
              </a:tabLst>
            </a:pPr>
            <a:r>
              <a:rPr lang="en-GB" altLang="en-US">
                <a:cs typeface="Arial" panose="020B0604020202020204" pitchFamily="34" charset="0"/>
              </a:rPr>
              <a:t>Throughout history, humans have always carried 2 items:</a:t>
            </a:r>
          </a:p>
          <a:p>
            <a:pPr defTabSz="228600">
              <a:spcBef>
                <a:spcPts val="450"/>
              </a:spcBef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5067300" algn="l"/>
              </a:tabLst>
            </a:pPr>
            <a:r>
              <a:rPr lang="en-GB" altLang="en-US">
                <a:cs typeface="Arial" panose="020B0604020202020204" pitchFamily="34" charset="0"/>
              </a:rPr>
              <a:t>1. a pouch to carry other things</a:t>
            </a:r>
          </a:p>
          <a:p>
            <a:pPr defTabSz="228600">
              <a:spcBef>
                <a:spcPts val="450"/>
              </a:spcBef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5067300" algn="l"/>
              </a:tabLst>
            </a:pPr>
            <a:r>
              <a:rPr lang="en-GB" altLang="en-US">
                <a:cs typeface="Arial" panose="020B0604020202020204" pitchFamily="34" charset="0"/>
              </a:rPr>
              <a:t>2. over the last 500 yrs or so, a key or other security token</a:t>
            </a:r>
          </a:p>
          <a:p>
            <a:pPr defTabSz="228600">
              <a:spcBef>
                <a:spcPts val="450"/>
              </a:spcBef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5067300" algn="l"/>
              </a:tabLst>
            </a:pPr>
            <a:r>
              <a:rPr lang="en-GB" altLang="en-US">
                <a:cs typeface="Arial" panose="020B0604020202020204" pitchFamily="34" charset="0"/>
              </a:rPr>
              <a:t>The newest item: the cell phone (communication)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AutoShape 2">
            <a:extLst>
              <a:ext uri="{FF2B5EF4-FFF2-40B4-BE49-F238E27FC236}">
                <a16:creationId xmlns:a16="http://schemas.microsoft.com/office/drawing/2014/main" id="{0A458B2A-C452-1AFD-7485-EFA34616D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23938"/>
            <a:ext cx="4198937" cy="3508375"/>
          </a:xfrm>
          <a:prstGeom prst="roundRect">
            <a:avLst>
              <a:gd name="adj" fmla="val 4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D"/>
          </a:p>
        </p:txBody>
      </p:sp>
      <p:sp>
        <p:nvSpPr>
          <p:cNvPr id="589827" name="Text Box 3">
            <a:extLst>
              <a:ext uri="{FF2B5EF4-FFF2-40B4-BE49-F238E27FC236}">
                <a16:creationId xmlns:a16="http://schemas.microsoft.com/office/drawing/2014/main" id="{3973FA86-8025-BC95-FEB4-1ADF99DBB626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82675" y="4872038"/>
            <a:ext cx="4935538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228600">
              <a:lnSpc>
                <a:spcPct val="93000"/>
              </a:lnSpc>
              <a:spcBef>
                <a:spcPts val="450"/>
              </a:spcBef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5067300" algn="l"/>
              </a:tabLst>
            </a:pPr>
            <a:r>
              <a:rPr lang="en-GB" altLang="en-US">
                <a:cs typeface="Arial" panose="020B0604020202020204" pitchFamily="34" charset="0"/>
              </a:rPr>
              <a:t>Throughout history, humans have always carried 2 items:</a:t>
            </a:r>
          </a:p>
          <a:p>
            <a:pPr defTabSz="228600">
              <a:spcBef>
                <a:spcPts val="450"/>
              </a:spcBef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5067300" algn="l"/>
              </a:tabLst>
            </a:pPr>
            <a:r>
              <a:rPr lang="en-GB" altLang="en-US">
                <a:cs typeface="Arial" panose="020B0604020202020204" pitchFamily="34" charset="0"/>
              </a:rPr>
              <a:t>1. a pouch to carry other things</a:t>
            </a:r>
          </a:p>
          <a:p>
            <a:pPr defTabSz="228600">
              <a:spcBef>
                <a:spcPts val="450"/>
              </a:spcBef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5067300" algn="l"/>
              </a:tabLst>
            </a:pPr>
            <a:r>
              <a:rPr lang="en-GB" altLang="en-US">
                <a:cs typeface="Arial" panose="020B0604020202020204" pitchFamily="34" charset="0"/>
              </a:rPr>
              <a:t>2. over the last 500 yrs or so, a key or other security token</a:t>
            </a:r>
          </a:p>
          <a:p>
            <a:pPr defTabSz="228600">
              <a:spcBef>
                <a:spcPts val="450"/>
              </a:spcBef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5067300" algn="l"/>
              </a:tabLst>
            </a:pPr>
            <a:r>
              <a:rPr lang="en-GB" altLang="en-US">
                <a:cs typeface="Arial" panose="020B0604020202020204" pitchFamily="34" charset="0"/>
              </a:rPr>
              <a:t>The newest item: the cell phone (communication)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FBD10-1EB9-09D9-CB11-0BD9E4ECA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8D7F0-3A43-D011-0185-E0198CDD7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59209-CC93-3D96-8A67-9341F7A7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A296-ADB3-4A79-8418-61AF60B982E7}" type="datetimeFigureOut">
              <a:rPr lang="en-ID" smtClean="0"/>
              <a:t>12/12/2023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85064-5CC6-A49B-0810-86999F481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EC137-9406-BDE4-1467-0C42F91D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5978-4DD1-4ECD-85DC-B5D5EF3097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387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3B923-0D15-053A-A4AA-DED717B86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52BF0-2358-2B48-1DD6-D05F9559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F6577-DB53-4EF5-EA2D-8F6177302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A296-ADB3-4A79-8418-61AF60B982E7}" type="datetimeFigureOut">
              <a:rPr lang="en-ID" smtClean="0"/>
              <a:t>12/12/2023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46E30-ED88-B2EB-0660-9595EB71E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C5C10-681D-E923-1D8E-B09D3D8C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5978-4DD1-4ECD-85DC-B5D5EF3097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430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37D802-9C1B-107B-7A01-524B60AD8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0AE91-E089-4D87-1F8A-0DD802BE1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85F6A-142A-3380-565F-EF9BF9DF3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A296-ADB3-4A79-8418-61AF60B982E7}" type="datetimeFigureOut">
              <a:rPr lang="en-ID" smtClean="0"/>
              <a:t>12/12/2023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78670-7961-817F-F7B8-F59C9873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04618-F648-FAE3-011F-B0A11C6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5978-4DD1-4ECD-85DC-B5D5EF3097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345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149B-CFEE-AAB8-6CEC-D25BF010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8FA08-C31B-FC0E-0F4E-F77A107C1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8EF8D-D3C5-6BD1-0A1C-429B3EF3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A296-ADB3-4A79-8418-61AF60B982E7}" type="datetimeFigureOut">
              <a:rPr lang="en-ID" smtClean="0"/>
              <a:t>12/12/2023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8B407-B8A5-6CCE-8EF7-572CA68C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FA80E-5014-D566-F932-501E965D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5978-4DD1-4ECD-85DC-B5D5EF3097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308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DEE6A-C6B6-F239-35F3-B61AF4AFE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4F6EC-1748-94CF-F476-EC91F2003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1B9DB-BEBE-18B6-9A5E-6DC58BFDF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A296-ADB3-4A79-8418-61AF60B982E7}" type="datetimeFigureOut">
              <a:rPr lang="en-ID" smtClean="0"/>
              <a:t>12/12/2023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76DB9-03C2-42BA-3C49-9E1CE2433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E33E9-FCC4-61A3-13C3-0FC6DBB6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5978-4DD1-4ECD-85DC-B5D5EF3097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221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40CA-0E02-B167-FD1E-A84BD53D7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C57EE-199D-95E8-7EE1-A97B25ED4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D8786-7661-96EB-05B0-F2F428D6F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DCCAA-8E1F-3B8A-EAE3-61FB279E5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A296-ADB3-4A79-8418-61AF60B982E7}" type="datetimeFigureOut">
              <a:rPr lang="en-ID" smtClean="0"/>
              <a:t>12/12/2023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0350C-731E-0AE0-D156-90687574F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4533F-CDFF-2702-D153-8095DA1C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5978-4DD1-4ECD-85DC-B5D5EF3097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85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BAB1-E691-DFAB-086A-0D2BDDFA7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95948-1D00-0DE7-8EBC-9E80D1F61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56AE3-4BD7-93FA-3230-C6DC8D8E9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0D4F90-24DE-C8DB-E0A9-CAEB201D8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FD4C3E-1D24-2679-992E-49FDC88A7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EAC21B-777E-00F2-6CCF-71879580E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A296-ADB3-4A79-8418-61AF60B982E7}" type="datetimeFigureOut">
              <a:rPr lang="en-ID" smtClean="0"/>
              <a:t>12/12/2023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6BB44D-F9EC-93F9-BB12-E6B1962E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A41D67-D63D-E3B5-0B01-8B416ABD4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5978-4DD1-4ECD-85DC-B5D5EF3097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408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4403-3A63-EEFD-603B-B3506770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7E3B94-0E82-8C59-CC68-64F89239B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A296-ADB3-4A79-8418-61AF60B982E7}" type="datetimeFigureOut">
              <a:rPr lang="en-ID" smtClean="0"/>
              <a:t>12/12/2023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50322-3FA3-EB9A-5234-5D36B7BD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7732E-CBDC-7DCF-EF9A-6CEFA90C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5978-4DD1-4ECD-85DC-B5D5EF3097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580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A902DE-93D6-8ED9-BBEC-17C663491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A296-ADB3-4A79-8418-61AF60B982E7}" type="datetimeFigureOut">
              <a:rPr lang="en-ID" smtClean="0"/>
              <a:t>12/12/2023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F8DC67-0BE5-D3C9-21C7-88E07B146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CD8C7-CB87-D781-AC51-243B54CE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5978-4DD1-4ECD-85DC-B5D5EF3097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829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31413-24D7-864E-4A80-CF607CB7B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21B94-3892-7438-8983-03D36153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55E95-B116-E153-ACE1-DFCCDBA44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A84AC-78AD-91A2-F836-E43CC0A54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A296-ADB3-4A79-8418-61AF60B982E7}" type="datetimeFigureOut">
              <a:rPr lang="en-ID" smtClean="0"/>
              <a:t>12/12/2023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B2F3A-4ACF-5873-5616-2A9D2C0A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E7BF3-2A74-5F6E-D338-0D9956AC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5978-4DD1-4ECD-85DC-B5D5EF3097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83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7E107-8561-DD19-23ED-9C9AC48B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AF0E1D-C766-F4EE-6D88-16618900C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27EEE-25CA-880D-6EB6-21690757D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9BAC0-9C2D-56F4-1F0F-778E4A4D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A296-ADB3-4A79-8418-61AF60B982E7}" type="datetimeFigureOut">
              <a:rPr lang="en-ID" smtClean="0"/>
              <a:t>12/12/2023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1E276-428C-8E81-A728-1378C50B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BA9F8-DE98-A021-B91A-9CED1EA3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5978-4DD1-4ECD-85DC-B5D5EF3097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162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57599-03B3-7AF1-159E-D717BE9B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23067-1D54-EB45-CF9D-218B46BC4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8DE45-FC4F-FDFE-65E6-89C952CFC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6A296-ADB3-4A79-8418-61AF60B982E7}" type="datetimeFigureOut">
              <a:rPr lang="en-ID" smtClean="0"/>
              <a:t>12/12/2023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ACACD-527D-A6CF-E030-61F3FE230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B7BB6-6EFB-4EDB-4440-69AF38859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95978-4DD1-4ECD-85DC-B5D5EF3097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114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203C6F1A-6D6B-D7D9-CAEB-263DCB1352A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792539" y="261939"/>
            <a:ext cx="6116637" cy="1366837"/>
          </a:xfrm>
        </p:spPr>
        <p:txBody>
          <a:bodyPr/>
          <a:lstStyle/>
          <a:p>
            <a:pPr algn="ctr"/>
            <a:r>
              <a:rPr lang="en-US" altLang="en-US" sz="4200">
                <a:effectLst>
                  <a:outerShdw blurRad="38100" dist="38100" dir="2700000" algn="tl">
                    <a:srgbClr val="C0C0C0"/>
                  </a:outerShdw>
                </a:effectLst>
              </a:rPr>
              <a:t>KEAMANAN SISTEM INFORMASI</a:t>
            </a:r>
          </a:p>
        </p:txBody>
      </p:sp>
      <p:sp>
        <p:nvSpPr>
          <p:cNvPr id="109576" name="Rectangle 8">
            <a:extLst>
              <a:ext uri="{FF2B5EF4-FFF2-40B4-BE49-F238E27FC236}">
                <a16:creationId xmlns:a16="http://schemas.microsoft.com/office/drawing/2014/main" id="{9A051003-2971-AD7D-4BB0-77FC9A689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0" y="2133600"/>
            <a:ext cx="748823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GB" altLang="en-US" sz="5400"/>
              <a:t>Kebijakan Keamanan Informasi</a:t>
            </a:r>
            <a:endParaRPr lang="en-US" altLang="en-US" sz="5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F9C507F-5F88-B382-8E58-D7F8D50E8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E637-F431-4D95-8BEE-22850C343AE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730114" name="Text Box 2">
            <a:extLst>
              <a:ext uri="{FF2B5EF4-FFF2-40B4-BE49-F238E27FC236}">
                <a16:creationId xmlns:a16="http://schemas.microsoft.com/office/drawing/2014/main" id="{85182A5B-C06F-DE08-8967-4CCBB7264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6" y="2273304"/>
            <a:ext cx="8626475" cy="603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4000">
                <a:latin typeface="Bitstream Vera Serif" pitchFamily="16" charset="0"/>
              </a:rPr>
              <a:t>KEBIJAKAN KEAMANAN</a:t>
            </a:r>
            <a:endParaRPr lang="en-GB" altLang="en-US" sz="4000">
              <a:latin typeface="Wingdings" panose="05000000000000000000" pitchFamily="2" charset="2"/>
            </a:endParaRPr>
          </a:p>
        </p:txBody>
      </p:sp>
      <p:sp>
        <p:nvSpPr>
          <p:cNvPr id="730115" name="Text Box 3">
            <a:extLst>
              <a:ext uri="{FF2B5EF4-FFF2-40B4-BE49-F238E27FC236}">
                <a16:creationId xmlns:a16="http://schemas.microsoft.com/office/drawing/2014/main" id="{DA58BED8-2D1E-A60D-BA65-4652D2817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16BF77AE-3CCC-BE4A-2DCD-3036AE2F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13-A4F7-4BA0-83EE-D8C74BC25B4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728066" name="Text Box 2">
            <a:extLst>
              <a:ext uri="{FF2B5EF4-FFF2-40B4-BE49-F238E27FC236}">
                <a16:creationId xmlns:a16="http://schemas.microsoft.com/office/drawing/2014/main" id="{35A887D2-D006-012E-F679-C78F1880A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464" y="1749052"/>
            <a:ext cx="8626475" cy="339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Kebijakan adalah fondasi yg penting pada program infosec yg efektif :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 Suksesnya program perlindungan sumber daya informasi tergantung atas hasil kebijakan,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dan sikap manajemen kearah informasi yg “secure” pada sistem yg diotomasi.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more ... </a:t>
            </a:r>
            <a:r>
              <a:rPr lang="en-GB" altLang="en-US" sz="2500">
                <a:latin typeface="Wingdings" panose="05000000000000000000" pitchFamily="2" charset="2"/>
              </a:rPr>
              <a:t></a:t>
            </a:r>
          </a:p>
        </p:txBody>
      </p:sp>
      <p:sp>
        <p:nvSpPr>
          <p:cNvPr id="728067" name="Text Box 3">
            <a:extLst>
              <a:ext uri="{FF2B5EF4-FFF2-40B4-BE49-F238E27FC236}">
                <a16:creationId xmlns:a16="http://schemas.microsoft.com/office/drawing/2014/main" id="{8986B27A-E38D-904E-56A4-C95EC55D9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064D3EF-C0E3-DD49-BED9-09D67FDE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383B4-FF98-4AD8-B0E4-DBB84DEFA242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90850" name="Text Box 2">
            <a:extLst>
              <a:ext uri="{FF2B5EF4-FFF2-40B4-BE49-F238E27FC236}">
                <a16:creationId xmlns:a16="http://schemas.microsoft.com/office/drawing/2014/main" id="{DCCC7481-C56E-B823-E390-5F3C6B131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998173"/>
            <a:ext cx="7810500" cy="490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Anda, pembuat kebijakan,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sifat, &amp; penekanan pada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bagaimana pentingnya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tugas infosec telah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sampai pada agen anda.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Tanggung jawab utama anda adalah menetapkan kebijakan keamanan sumber daya informasi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Pada organisasi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Dengan sasaran hasil mengurangi resiko,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Memenuhi hukum &amp; peraturan, &amp;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Jaminan kesinambungan operasional,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Integritas informasi, &amp; kerahasiaan”</a:t>
            </a:r>
          </a:p>
        </p:txBody>
      </p:sp>
      <p:sp>
        <p:nvSpPr>
          <p:cNvPr id="590851" name="Text Box 3">
            <a:extLst>
              <a:ext uri="{FF2B5EF4-FFF2-40B4-BE49-F238E27FC236}">
                <a16:creationId xmlns:a16="http://schemas.microsoft.com/office/drawing/2014/main" id="{C78FEA6A-9956-EC42-94C3-2E31ED628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74DEE9B-20A1-9C5B-66F0-57F0E905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A587-C3D2-4061-B91A-82DD7849CE53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92898" name="Text Box 2">
            <a:extLst>
              <a:ext uri="{FF2B5EF4-FFF2-40B4-BE49-F238E27FC236}">
                <a16:creationId xmlns:a16="http://schemas.microsoft.com/office/drawing/2014/main" id="{A78BD592-5C84-96AE-7067-336070A90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75" y="1190750"/>
            <a:ext cx="8382000" cy="4505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Kualitas program infosec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 mulai dan berakhir dengan kebijakan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Kebijakan paling sedikit menjadi kendali yg mahal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 dan sering sekali paling sulit untuk di implementasikan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Aturan dasar untuk membentuk kebijakan :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Wingdings" panose="05000000000000000000" pitchFamily="2" charset="2"/>
              </a:rPr>
              <a:t></a:t>
            </a:r>
            <a:r>
              <a:rPr lang="en-GB" altLang="en-US" sz="2500">
                <a:latin typeface="Bitstream Vera Serif" pitchFamily="16" charset="0"/>
              </a:rPr>
              <a:t> Jangan pernah bertentangan dengan hukum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Wingdings" panose="05000000000000000000" pitchFamily="2" charset="2"/>
              </a:rPr>
              <a:t></a:t>
            </a:r>
            <a:r>
              <a:rPr lang="en-GB" altLang="en-US" sz="2500">
                <a:latin typeface="Bitstream Vera Serif" pitchFamily="16" charset="0"/>
              </a:rPr>
              <a:t> Diatur dan didukung dengan baik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Wingdings" panose="05000000000000000000" pitchFamily="2" charset="2"/>
              </a:rPr>
              <a:t></a:t>
            </a:r>
            <a:r>
              <a:rPr lang="en-GB" altLang="en-US" sz="2500">
                <a:latin typeface="Bitstream Vera Serif" pitchFamily="16" charset="0"/>
              </a:rPr>
              <a:t> Kontribusi untuk suksesnya organisasi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Wingdings" panose="05000000000000000000" pitchFamily="2" charset="2"/>
              </a:rPr>
              <a:t></a:t>
            </a:r>
            <a:r>
              <a:rPr lang="en-GB" altLang="en-US" sz="2500">
                <a:latin typeface="Bitstream Vera Serif" pitchFamily="16" charset="0"/>
              </a:rPr>
              <a:t> Melibatkan end users sistem informasi</a:t>
            </a:r>
          </a:p>
        </p:txBody>
      </p:sp>
      <p:sp>
        <p:nvSpPr>
          <p:cNvPr id="592899" name="Text Box 3">
            <a:extLst>
              <a:ext uri="{FF2B5EF4-FFF2-40B4-BE49-F238E27FC236}">
                <a16:creationId xmlns:a16="http://schemas.microsoft.com/office/drawing/2014/main" id="{74A804AD-3A55-F0DA-7CBB-A1517D2EE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0A77D00-C6F8-71C6-F35A-96F41F4D8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E7E9-8826-46F3-A42A-692AD7766398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94946" name="Text Box 2">
            <a:extLst>
              <a:ext uri="{FF2B5EF4-FFF2-40B4-BE49-F238E27FC236}">
                <a16:creationId xmlns:a16="http://schemas.microsoft.com/office/drawing/2014/main" id="{7304DFEA-E095-5350-36D3-01FE3DDC4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350444"/>
            <a:ext cx="7810500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Fokus atas  solusi sistemis, tidak specifics</a:t>
            </a:r>
          </a:p>
        </p:txBody>
      </p:sp>
      <p:pic>
        <p:nvPicPr>
          <p:cNvPr id="594947" name="Picture 3">
            <a:extLst>
              <a:ext uri="{FF2B5EF4-FFF2-40B4-BE49-F238E27FC236}">
                <a16:creationId xmlns:a16="http://schemas.microsoft.com/office/drawing/2014/main" id="{C25F57D2-E413-2DEB-5EBD-A5EFB34D7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1196975"/>
            <a:ext cx="7673975" cy="486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594948" name="Text Box 4">
            <a:extLst>
              <a:ext uri="{FF2B5EF4-FFF2-40B4-BE49-F238E27FC236}">
                <a16:creationId xmlns:a16="http://schemas.microsoft.com/office/drawing/2014/main" id="{54896D54-DFE6-AE59-E6FD-DD11060E1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D9519F0E-E7D2-F487-FD20-47F7394F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7815-6A69-4D4C-924E-5809F76E8A5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96994" name="Text Box 2">
            <a:extLst>
              <a:ext uri="{FF2B5EF4-FFF2-40B4-BE49-F238E27FC236}">
                <a16:creationId xmlns:a16="http://schemas.microsoft.com/office/drawing/2014/main" id="{D35CD2B8-DDC5-1E02-E6F0-8780FC688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880304"/>
            <a:ext cx="7810500" cy="527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Lapis model Bulls-eye :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1. Policies : Lapis luar dalam diagram bull’s-eye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2. Networks: dimana ancaman dari jaringan publik bertemu dengan jaringan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organisasi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3. Systems: komputer dipakai sbg server, desktop komputer dan sistem digunakan untuk kendali proses dan sistem manufacturing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4. Applications: Semua aplikasi sistem, seperti otomatisasi kantor &amp; program email</a:t>
            </a:r>
          </a:p>
        </p:txBody>
      </p:sp>
      <p:sp>
        <p:nvSpPr>
          <p:cNvPr id="596995" name="Text Box 3">
            <a:extLst>
              <a:ext uri="{FF2B5EF4-FFF2-40B4-BE49-F238E27FC236}">
                <a16:creationId xmlns:a16="http://schemas.microsoft.com/office/drawing/2014/main" id="{A943BDDE-9AC0-14F5-EC0D-6E855F52F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F1ECFFA-14D1-0124-BC1F-D2104DC5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D68C-2DC3-424D-9972-FD49A54BF16A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99042" name="Text Box 2">
            <a:extLst>
              <a:ext uri="{FF2B5EF4-FFF2-40B4-BE49-F238E27FC236}">
                <a16:creationId xmlns:a16="http://schemas.microsoft.com/office/drawing/2014/main" id="{224E7AD4-B8E9-789A-7068-877CC5580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350" y="1936770"/>
            <a:ext cx="8401050" cy="301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Kebijakan adalah Dokumen acuan yg penting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untuk audit internal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&amp; untuk resolusi perselisihan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Dokumen kebijakan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dapat bertindak sebagai statement yg jelas tentang maksud manajemen</a:t>
            </a:r>
          </a:p>
        </p:txBody>
      </p:sp>
      <p:sp>
        <p:nvSpPr>
          <p:cNvPr id="599043" name="Text Box 3">
            <a:extLst>
              <a:ext uri="{FF2B5EF4-FFF2-40B4-BE49-F238E27FC236}">
                <a16:creationId xmlns:a16="http://schemas.microsoft.com/office/drawing/2014/main" id="{CFFCA5E8-1AEA-9CEC-D9F6-71164AF8F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D07845E-6723-737F-33F3-D120C5E1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1DAE-5B9B-4E6A-82DE-FCE19242E2A3}" type="slidenum">
              <a:rPr lang="en-US" altLang="en-US"/>
              <a:pPr/>
              <a:t>17</a:t>
            </a:fld>
            <a:endParaRPr lang="en-US" altLang="en-US"/>
          </a:p>
        </p:txBody>
      </p:sp>
      <p:pic>
        <p:nvPicPr>
          <p:cNvPr id="601090" name="Picture 2">
            <a:extLst>
              <a:ext uri="{FF2B5EF4-FFF2-40B4-BE49-F238E27FC236}">
                <a16:creationId xmlns:a16="http://schemas.microsoft.com/office/drawing/2014/main" id="{9BBD2D67-C44C-04EC-3F7F-968CF9874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6" y="1052513"/>
            <a:ext cx="5635625" cy="524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601091" name="Text Box 3">
            <a:extLst>
              <a:ext uri="{FF2B5EF4-FFF2-40B4-BE49-F238E27FC236}">
                <a16:creationId xmlns:a16="http://schemas.microsoft.com/office/drawing/2014/main" id="{10A47788-3F1F-EBB3-809D-EDED05A57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A8471F6-9ECB-6D51-D518-AA2997EE4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85F-B46E-4C11-986A-63F8BF0629A7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603138" name="Text Box 2">
            <a:extLst>
              <a:ext uri="{FF2B5EF4-FFF2-40B4-BE49-F238E27FC236}">
                <a16:creationId xmlns:a16="http://schemas.microsoft.com/office/drawing/2014/main" id="{0506342E-EE18-87AD-DC8A-D263E9E5B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3414" y="1372026"/>
            <a:ext cx="8364537" cy="4147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Kebijakan didefinisikan sbg : rencana atau pengaruh tindakan dari pemerintah, partai politik, atau bisnis yg diharapkan untuk mempengaurhi dan menentukan keputusan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Standard: statemen yg lebih terperinci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Dari apa yg harus dilakukan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Untuk mematuhi kebijakan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Praktek, prosedur &amp; petunjuk: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Menjelaskan bagaimana para karyawan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Akan mematuhi kebijakan</a:t>
            </a:r>
          </a:p>
        </p:txBody>
      </p:sp>
      <p:sp>
        <p:nvSpPr>
          <p:cNvPr id="603139" name="Text Box 3">
            <a:extLst>
              <a:ext uri="{FF2B5EF4-FFF2-40B4-BE49-F238E27FC236}">
                <a16:creationId xmlns:a16="http://schemas.microsoft.com/office/drawing/2014/main" id="{FE224C3F-F550-D82A-F201-9E4D5A5B8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C5D4360-B38C-FF8D-B9BC-1EF70B962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8F95-D3B2-491D-89EB-211F7E628049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605186" name="Text Box 2">
            <a:extLst>
              <a:ext uri="{FF2B5EF4-FFF2-40B4-BE49-F238E27FC236}">
                <a16:creationId xmlns:a16="http://schemas.microsoft.com/office/drawing/2014/main" id="{3179B9DC-20A0-869E-41A9-5F0A7F4F7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6" y="1607835"/>
            <a:ext cx="8582025" cy="3674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Kebijakan untuk bisa efektif,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Harus bisa: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Wingdings" panose="05000000000000000000" pitchFamily="2" charset="2"/>
              </a:rPr>
              <a:t></a:t>
            </a:r>
            <a:r>
              <a:rPr lang="en-GB" altLang="en-US" sz="2500">
                <a:latin typeface="Bitstream Vera Serif" pitchFamily="16" charset="0"/>
              </a:rPr>
              <a:t> Disebarkan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Wingdings" panose="05000000000000000000" pitchFamily="2" charset="2"/>
              </a:rPr>
              <a:t></a:t>
            </a:r>
            <a:r>
              <a:rPr lang="en-GB" altLang="en-US" sz="2500">
                <a:latin typeface="Bitstream Vera Serif" pitchFamily="16" charset="0"/>
              </a:rPr>
              <a:t> Dibaca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Wingdings" panose="05000000000000000000" pitchFamily="2" charset="2"/>
              </a:rPr>
              <a:t></a:t>
            </a:r>
            <a:r>
              <a:rPr lang="en-GB" altLang="en-US" sz="2500">
                <a:latin typeface="Bitstream Vera Serif" pitchFamily="16" charset="0"/>
              </a:rPr>
              <a:t> Dipahami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Wingdings" panose="05000000000000000000" pitchFamily="2" charset="2"/>
              </a:rPr>
              <a:t></a:t>
            </a:r>
            <a:r>
              <a:rPr lang="en-GB" altLang="en-US" sz="2500">
                <a:latin typeface="Bitstream Vera Serif" pitchFamily="16" charset="0"/>
              </a:rPr>
              <a:t> Disetujui</a:t>
            </a:r>
          </a:p>
        </p:txBody>
      </p:sp>
      <p:sp>
        <p:nvSpPr>
          <p:cNvPr id="605187" name="Text Box 3">
            <a:extLst>
              <a:ext uri="{FF2B5EF4-FFF2-40B4-BE49-F238E27FC236}">
                <a16:creationId xmlns:a16="http://schemas.microsoft.com/office/drawing/2014/main" id="{41C80FB8-54C4-FF5D-56E4-6E57CB08F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A2E8686F-A4EA-DB5F-CDF5-7362270B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861A-12E7-4A11-8E3B-8A61392F8D5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84706" name="Text Box 2">
            <a:extLst>
              <a:ext uri="{FF2B5EF4-FFF2-40B4-BE49-F238E27FC236}">
                <a16:creationId xmlns:a16="http://schemas.microsoft.com/office/drawing/2014/main" id="{21EBC2DD-4BFD-BF86-8330-61A424524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2137548"/>
            <a:ext cx="7810500" cy="262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 dirty="0">
                <a:latin typeface="Bitstream Vera Serif" pitchFamily="16" charset="0"/>
              </a:rPr>
              <a:t> “</a:t>
            </a:r>
            <a:r>
              <a:rPr lang="en-GB" altLang="en-US" sz="2900" dirty="0" err="1">
                <a:latin typeface="Bitstream Vera Serif" pitchFamily="16" charset="0"/>
              </a:rPr>
              <a:t>Setiap</a:t>
            </a:r>
            <a:r>
              <a:rPr lang="en-GB" altLang="en-US" sz="2900" dirty="0">
                <a:latin typeface="Bitstream Vera Serif" pitchFamily="16" charset="0"/>
              </a:rPr>
              <a:t> </a:t>
            </a:r>
            <a:r>
              <a:rPr lang="en-GB" altLang="en-US" sz="2900" dirty="0" err="1">
                <a:latin typeface="Bitstream Vera Serif" pitchFamily="16" charset="0"/>
              </a:rPr>
              <a:t>masalah</a:t>
            </a:r>
            <a:r>
              <a:rPr lang="en-GB" altLang="en-US" sz="2900" dirty="0">
                <a:latin typeface="Bitstream Vera Serif" pitchFamily="16" charset="0"/>
              </a:rPr>
              <a:t> </a:t>
            </a:r>
            <a:r>
              <a:rPr lang="en-GB" altLang="en-US" sz="2900" dirty="0" err="1">
                <a:latin typeface="Bitstream Vera Serif" pitchFamily="16" charset="0"/>
              </a:rPr>
              <a:t>yg</a:t>
            </a:r>
            <a:r>
              <a:rPr lang="en-GB" altLang="en-US" sz="2900" dirty="0">
                <a:latin typeface="Bitstream Vera Serif" pitchFamily="16" charset="0"/>
              </a:rPr>
              <a:t> </a:t>
            </a:r>
            <a:r>
              <a:rPr lang="en-GB" altLang="en-US" sz="2900" dirty="0" err="1">
                <a:latin typeface="Bitstream Vera Serif" pitchFamily="16" charset="0"/>
              </a:rPr>
              <a:t>dipecahkan</a:t>
            </a:r>
            <a:r>
              <a:rPr lang="en-GB" altLang="en-US" sz="2900" dirty="0">
                <a:latin typeface="Bitstream Vera Serif" pitchFamily="16" charset="0"/>
              </a:rPr>
              <a:t> </a:t>
            </a:r>
            <a:r>
              <a:rPr lang="en-GB" altLang="en-US" sz="2900" dirty="0" err="1">
                <a:latin typeface="Bitstream Vera Serif" pitchFamily="16" charset="0"/>
              </a:rPr>
              <a:t>menjadi</a:t>
            </a:r>
            <a:r>
              <a:rPr lang="en-GB" altLang="en-US" sz="2900" dirty="0">
                <a:latin typeface="Bitstream Vera Serif" pitchFamily="16" charset="0"/>
              </a:rPr>
              <a:t> </a:t>
            </a:r>
            <a:r>
              <a:rPr lang="en-GB" altLang="en-US" sz="2900" dirty="0" err="1">
                <a:latin typeface="Bitstream Vera Serif" pitchFamily="16" charset="0"/>
              </a:rPr>
              <a:t>suatu</a:t>
            </a:r>
            <a:r>
              <a:rPr lang="en-GB" altLang="en-US" sz="2900" dirty="0">
                <a:latin typeface="Bitstream Vera Serif" pitchFamily="16" charset="0"/>
              </a:rPr>
              <a:t> </a:t>
            </a:r>
            <a:r>
              <a:rPr lang="en-GB" altLang="en-US" sz="2900" dirty="0" err="1">
                <a:latin typeface="Bitstream Vera Serif" pitchFamily="16" charset="0"/>
              </a:rPr>
              <a:t>aturan</a:t>
            </a:r>
            <a:r>
              <a:rPr lang="en-GB" altLang="en-US" sz="2900" dirty="0">
                <a:latin typeface="Bitstream Vera Serif" pitchFamily="16" charset="0"/>
              </a:rPr>
              <a:t> </a:t>
            </a:r>
            <a:r>
              <a:rPr lang="en-GB" altLang="en-US" sz="2900" dirty="0" err="1">
                <a:latin typeface="Bitstream Vera Serif" pitchFamily="16" charset="0"/>
              </a:rPr>
              <a:t>yg</a:t>
            </a:r>
            <a:r>
              <a:rPr lang="en-GB" altLang="en-US" sz="2900" dirty="0">
                <a:latin typeface="Bitstream Vera Serif" pitchFamily="16" charset="0"/>
              </a:rPr>
              <a:t> </a:t>
            </a:r>
            <a:r>
              <a:rPr lang="en-GB" altLang="en-US" sz="2900" dirty="0" err="1">
                <a:latin typeface="Bitstream Vera Serif" pitchFamily="16" charset="0"/>
              </a:rPr>
              <a:t>kemudian</a:t>
            </a:r>
            <a:r>
              <a:rPr lang="en-GB" altLang="en-US" sz="2900" dirty="0">
                <a:latin typeface="Bitstream Vera Serif" pitchFamily="16" charset="0"/>
              </a:rPr>
              <a:t> </a:t>
            </a:r>
            <a:r>
              <a:rPr lang="en-GB" altLang="en-US" sz="2900" dirty="0" err="1">
                <a:latin typeface="Bitstream Vera Serif" pitchFamily="16" charset="0"/>
              </a:rPr>
              <a:t>bermanfaat</a:t>
            </a:r>
            <a:r>
              <a:rPr lang="en-GB" altLang="en-US" sz="2900" dirty="0">
                <a:latin typeface="Bitstream Vera Serif" pitchFamily="16" charset="0"/>
              </a:rPr>
              <a:t> </a:t>
            </a:r>
            <a:r>
              <a:rPr lang="en-GB" altLang="en-US" sz="2900" dirty="0" err="1">
                <a:latin typeface="Bitstream Vera Serif" pitchFamily="16" charset="0"/>
              </a:rPr>
              <a:t>untuk</a:t>
            </a:r>
            <a:r>
              <a:rPr lang="en-GB" altLang="en-US" sz="2900" dirty="0">
                <a:latin typeface="Bitstream Vera Serif" pitchFamily="16" charset="0"/>
              </a:rPr>
              <a:t> </a:t>
            </a:r>
            <a:r>
              <a:rPr lang="en-GB" altLang="en-US" sz="2900" dirty="0" err="1">
                <a:latin typeface="Bitstream Vera Serif" pitchFamily="16" charset="0"/>
              </a:rPr>
              <a:t>memecahkan</a:t>
            </a:r>
            <a:r>
              <a:rPr lang="en-GB" altLang="en-US" sz="2900" dirty="0">
                <a:latin typeface="Bitstream Vera Serif" pitchFamily="16" charset="0"/>
              </a:rPr>
              <a:t> </a:t>
            </a:r>
            <a:r>
              <a:rPr lang="en-GB" altLang="en-US" sz="2900" dirty="0" err="1">
                <a:latin typeface="Bitstream Vera Serif" pitchFamily="16" charset="0"/>
              </a:rPr>
              <a:t>masalah</a:t>
            </a:r>
            <a:r>
              <a:rPr lang="en-GB" altLang="en-US" sz="2900" dirty="0">
                <a:latin typeface="Bitstream Vera Serif" pitchFamily="16" charset="0"/>
              </a:rPr>
              <a:t> lain”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900" dirty="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 dirty="0">
                <a:latin typeface="Bitstream Vera Serif" pitchFamily="16" charset="0"/>
              </a:rPr>
              <a:t>-- Rene Descartes (1596–1650)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 dirty="0">
                <a:latin typeface="Bitstream Vera Serif" pitchFamily="16" charset="0"/>
              </a:rPr>
              <a:t>“</a:t>
            </a:r>
            <a:r>
              <a:rPr lang="en-GB" altLang="en-US" sz="2900" dirty="0" err="1">
                <a:latin typeface="Bitstream Vera Serif" pitchFamily="16" charset="0"/>
              </a:rPr>
              <a:t>Discours</a:t>
            </a:r>
            <a:r>
              <a:rPr lang="en-GB" altLang="en-US" sz="2900" dirty="0">
                <a:latin typeface="Bitstream Vera Serif" pitchFamily="16" charset="0"/>
              </a:rPr>
              <a:t> de la </a:t>
            </a:r>
            <a:r>
              <a:rPr lang="en-GB" altLang="en-US" sz="2900" dirty="0" err="1">
                <a:latin typeface="Bitstream Vera Serif" pitchFamily="16" charset="0"/>
              </a:rPr>
              <a:t>Methode</a:t>
            </a:r>
            <a:r>
              <a:rPr lang="en-GB" altLang="en-US" sz="2900" dirty="0">
                <a:latin typeface="Bitstream Vera Serif" pitchFamily="16" charset="0"/>
              </a:rPr>
              <a:t>”</a:t>
            </a:r>
          </a:p>
        </p:txBody>
      </p:sp>
      <p:sp>
        <p:nvSpPr>
          <p:cNvPr id="584707" name="Text Box 3">
            <a:extLst>
              <a:ext uri="{FF2B5EF4-FFF2-40B4-BE49-F238E27FC236}">
                <a16:creationId xmlns:a16="http://schemas.microsoft.com/office/drawing/2014/main" id="{9008AA17-7832-F827-8B9F-9D0D33982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8E2FFA2-1BD6-C22B-EB31-A14A3DFC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62E-7AAD-471C-90F1-54AE709B4963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607234" name="Text Box 2">
            <a:extLst>
              <a:ext uri="{FF2B5EF4-FFF2-40B4-BE49-F238E27FC236}">
                <a16:creationId xmlns:a16="http://schemas.microsoft.com/office/drawing/2014/main" id="{DA3EF8F1-0ECA-333F-9BA2-D9D1FA9B8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1102271"/>
            <a:ext cx="7810500" cy="4686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>
                <a:latin typeface="Bitstream Vera Serif" pitchFamily="16" charset="0"/>
              </a:rPr>
              <a:t>Kebijakan memerlukan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>
                <a:latin typeface="Bitstream Vera Serif" pitchFamily="16" charset="0"/>
              </a:rPr>
              <a:t>Modifikasi yg terus menerus &amp; pemeliharaan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9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>
                <a:latin typeface="Bitstream Vera Serif" pitchFamily="16" charset="0"/>
              </a:rPr>
              <a:t>Tiga Kebijakan infosec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>
                <a:latin typeface="Bitstream Vera Serif" pitchFamily="16" charset="0"/>
              </a:rPr>
              <a:t>menggambarkan: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9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Wingdings" panose="05000000000000000000" pitchFamily="2" charset="2"/>
              </a:rPr>
              <a:t></a:t>
            </a:r>
            <a:r>
              <a:rPr lang="en-GB" altLang="en-US" sz="2500">
                <a:latin typeface="Bitstream Vera Serif" pitchFamily="16" charset="0"/>
              </a:rPr>
              <a:t> Kebijakan program infosec perusahaan</a:t>
            </a:r>
            <a:endParaRPr lang="en-GB" altLang="en-US" sz="29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9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Wingdings" panose="05000000000000000000" pitchFamily="2" charset="2"/>
              </a:rPr>
              <a:t></a:t>
            </a:r>
            <a:r>
              <a:rPr lang="en-GB" altLang="en-US" sz="2500">
                <a:latin typeface="Bitstream Vera Serif" pitchFamily="16" charset="0"/>
              </a:rPr>
              <a:t> Kebijakan infosec </a:t>
            </a:r>
            <a:r>
              <a:rPr lang="en-GB" altLang="en-US" sz="2900">
                <a:latin typeface="Bitstream Vera Serif" pitchFamily="16" charset="0"/>
              </a:rPr>
              <a:t>Issue-specific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9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Wingdings" panose="05000000000000000000" pitchFamily="2" charset="2"/>
              </a:rPr>
              <a:t></a:t>
            </a:r>
            <a:r>
              <a:rPr lang="en-GB" altLang="en-US" sz="2500">
                <a:latin typeface="Bitstream Vera Serif" pitchFamily="16" charset="0"/>
              </a:rPr>
              <a:t> Kebijakan infosec </a:t>
            </a:r>
            <a:r>
              <a:rPr lang="en-GB" altLang="en-US" sz="2900">
                <a:latin typeface="Bitstream Vera Serif" pitchFamily="16" charset="0"/>
              </a:rPr>
              <a:t>Systems-specific </a:t>
            </a:r>
          </a:p>
        </p:txBody>
      </p:sp>
      <p:sp>
        <p:nvSpPr>
          <p:cNvPr id="607235" name="Text Box 3">
            <a:extLst>
              <a:ext uri="{FF2B5EF4-FFF2-40B4-BE49-F238E27FC236}">
                <a16:creationId xmlns:a16="http://schemas.microsoft.com/office/drawing/2014/main" id="{A20066F5-3A67-EC0A-A831-24CFAF662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B06B9F4-F68D-02B8-B3BD-0D8A38B3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13A1-BE1B-4D5C-BAE1-3B508B3D4D33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609282" name="Text Box 2">
            <a:extLst>
              <a:ext uri="{FF2B5EF4-FFF2-40B4-BE49-F238E27FC236}">
                <a16:creationId xmlns:a16="http://schemas.microsoft.com/office/drawing/2014/main" id="{8ED6DC80-B34C-654F-2EAE-41F995B03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76" y="1335026"/>
            <a:ext cx="8374063" cy="4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8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>
                <a:latin typeface="Bitstream Vera Serif" pitchFamily="16" charset="0"/>
              </a:rPr>
              <a:t>Kebijakan Infosec Perusahaan /Enterprise InfoSec Policy (EISP)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9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600">
                <a:latin typeface="Wingdings" panose="05000000000000000000" pitchFamily="2" charset="2"/>
              </a:rPr>
              <a:t></a:t>
            </a:r>
            <a:r>
              <a:rPr lang="en-GB" altLang="en-US" sz="2600">
                <a:latin typeface="Bitstream Vera Serif" pitchFamily="16" charset="0"/>
              </a:rPr>
              <a:t> Menetapkan arah strategi, jangkauan, &amp; sifat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600">
                <a:latin typeface="Bitstream Vera Serif" pitchFamily="16" charset="0"/>
              </a:rPr>
              <a:t>Untuk berbagai area keamanan organisasi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6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600">
                <a:latin typeface="Wingdings" panose="05000000000000000000" pitchFamily="2" charset="2"/>
              </a:rPr>
              <a:t></a:t>
            </a:r>
            <a:r>
              <a:rPr lang="en-GB" altLang="en-US" sz="2600">
                <a:latin typeface="Bitstream Vera Serif" pitchFamily="16" charset="0"/>
              </a:rPr>
              <a:t> Menugaskan tanggung jawab untuk berbagai area infosec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6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600">
                <a:latin typeface="Wingdings" panose="05000000000000000000" pitchFamily="2" charset="2"/>
              </a:rPr>
              <a:t></a:t>
            </a:r>
            <a:r>
              <a:rPr lang="en-GB" altLang="en-US" sz="2600">
                <a:latin typeface="Bitstream Vera Serif" pitchFamily="16" charset="0"/>
              </a:rPr>
              <a:t> Mengembangkan panduan, implementasi,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600">
                <a:latin typeface="Bitstream Vera Serif" pitchFamily="16" charset="0"/>
              </a:rPr>
              <a:t>&amp; Kebutuhan manajemen ttg program infosec</a:t>
            </a:r>
          </a:p>
        </p:txBody>
      </p:sp>
      <p:sp>
        <p:nvSpPr>
          <p:cNvPr id="609283" name="Text Box 3">
            <a:extLst>
              <a:ext uri="{FF2B5EF4-FFF2-40B4-BE49-F238E27FC236}">
                <a16:creationId xmlns:a16="http://schemas.microsoft.com/office/drawing/2014/main" id="{90269448-3E8D-FDE4-8104-E28A42A7B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A9F566DB-DFC4-3C89-4EBF-BBA2BB6C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452-0001-4BFE-8FB8-CC4A42101C2A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611330" name="Text Box 2">
            <a:extLst>
              <a:ext uri="{FF2B5EF4-FFF2-40B4-BE49-F238E27FC236}">
                <a16:creationId xmlns:a16="http://schemas.microsoft.com/office/drawing/2014/main" id="{22368BBD-DC3B-237C-B4D8-6AA8A5CDC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1116014"/>
            <a:ext cx="7810500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>
                <a:latin typeface="Bitstream Vera Serif" pitchFamily="16" charset="0"/>
              </a:rPr>
              <a:t>Dokumen EISP perlu menyediakan :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9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600">
                <a:latin typeface="Wingdings" panose="05000000000000000000" pitchFamily="2" charset="2"/>
              </a:rPr>
              <a:t></a:t>
            </a:r>
            <a:r>
              <a:rPr lang="en-GB" altLang="en-US" sz="2600">
                <a:latin typeface="Bitstream Vera Serif" pitchFamily="16" charset="0"/>
              </a:rPr>
              <a:t> Suatu ikhtisar filosopi corporate atas keamanan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6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600">
                <a:latin typeface="Wingdings" panose="05000000000000000000" pitchFamily="2" charset="2"/>
              </a:rPr>
              <a:t></a:t>
            </a:r>
            <a:r>
              <a:rPr lang="en-GB" altLang="en-US" sz="2600">
                <a:latin typeface="Bitstream Vera Serif" pitchFamily="16" charset="0"/>
              </a:rPr>
              <a:t> Informasi ttg organisasi infosec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600">
                <a:latin typeface="Bitstream Vera Serif" pitchFamily="16" charset="0"/>
              </a:rPr>
              <a:t>&amp; tugas infosec :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6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600">
                <a:latin typeface="Wingdings" panose="05000000000000000000" pitchFamily="2" charset="2"/>
              </a:rPr>
              <a:t></a:t>
            </a:r>
            <a:r>
              <a:rPr lang="en-GB" altLang="en-US" sz="2600">
                <a:latin typeface="Bitstream Vera Serif" pitchFamily="16" charset="0"/>
              </a:rPr>
              <a:t> Tanggung jawab untuk keamanan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600">
                <a:latin typeface="Bitstream Vera Serif" pitchFamily="16" charset="0"/>
              </a:rPr>
              <a:t>bersama oleh semua anggota organisasi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6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600">
                <a:latin typeface="Wingdings" panose="05000000000000000000" pitchFamily="2" charset="2"/>
              </a:rPr>
              <a:t></a:t>
            </a:r>
            <a:r>
              <a:rPr lang="en-GB" altLang="en-US" sz="2600">
                <a:latin typeface="Bitstream Vera Serif" pitchFamily="16" charset="0"/>
              </a:rPr>
              <a:t> Tanggung jawab untuk keamanan  yg khusus/khas untuk masing2 tugas organisasi</a:t>
            </a:r>
          </a:p>
        </p:txBody>
      </p:sp>
      <p:sp>
        <p:nvSpPr>
          <p:cNvPr id="611331" name="Text Box 3">
            <a:extLst>
              <a:ext uri="{FF2B5EF4-FFF2-40B4-BE49-F238E27FC236}">
                <a16:creationId xmlns:a16="http://schemas.microsoft.com/office/drawing/2014/main" id="{C8AAC9AB-066E-0F2A-9BE5-50C32CA6E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D4CBF35-97A1-EDE2-158B-5F3EC800E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39F39-6C97-40DE-B1C1-EAEA1D698D82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613378" name="Text Box 2">
            <a:extLst>
              <a:ext uri="{FF2B5EF4-FFF2-40B4-BE49-F238E27FC236}">
                <a16:creationId xmlns:a16="http://schemas.microsoft.com/office/drawing/2014/main" id="{9FBED60D-24FE-516E-39F8-8E914D236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75" y="1002645"/>
            <a:ext cx="8382000" cy="48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8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900">
                <a:latin typeface="Bitstream Vera Serif" pitchFamily="16" charset="0"/>
              </a:rPr>
              <a:t>Komponent EISP</a:t>
            </a:r>
          </a:p>
          <a:p>
            <a:pPr algn="ctr" eaLnBrk="1" hangingPunct="1">
              <a:lnSpc>
                <a:spcPct val="97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en-GB" altLang="en-US" sz="2900">
              <a:latin typeface="Bitstream Vera Serif" pitchFamily="16" charset="0"/>
            </a:endParaRPr>
          </a:p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500">
                <a:latin typeface="Wingdings" panose="05000000000000000000" pitchFamily="2" charset="2"/>
              </a:rPr>
              <a:t></a:t>
            </a:r>
            <a:r>
              <a:rPr lang="en-GB" altLang="en-US" sz="2500">
                <a:latin typeface="Bitstream Vera Serif" pitchFamily="16" charset="0"/>
              </a:rPr>
              <a:t> Statement dari tujuan: What the policy is for</a:t>
            </a:r>
          </a:p>
          <a:p>
            <a:pPr algn="ctr" eaLnBrk="1" hangingPunct="1">
              <a:lnSpc>
                <a:spcPct val="97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500">
                <a:latin typeface="Wingdings" panose="05000000000000000000" pitchFamily="2" charset="2"/>
              </a:rPr>
              <a:t></a:t>
            </a:r>
            <a:r>
              <a:rPr lang="en-GB" altLang="en-US" sz="2500">
                <a:latin typeface="Bitstream Vera Serif" pitchFamily="16" charset="0"/>
              </a:rPr>
              <a:t> Unsur keamanan teknologi Informasi : menetapkan infosec</a:t>
            </a:r>
          </a:p>
          <a:p>
            <a:pPr algn="ctr" eaLnBrk="1" hangingPunct="1">
              <a:lnSpc>
                <a:spcPct val="97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500">
                <a:latin typeface="Wingdings" panose="05000000000000000000" pitchFamily="2" charset="2"/>
              </a:rPr>
              <a:t></a:t>
            </a:r>
            <a:r>
              <a:rPr lang="en-GB" altLang="en-US" sz="2500">
                <a:latin typeface="Bitstream Vera Serif" pitchFamily="16" charset="0"/>
              </a:rPr>
              <a:t> Kebutuhan untuk keamanan teknologi informasi : membenarkan pentingnya infosec didalam organisasi</a:t>
            </a:r>
          </a:p>
          <a:p>
            <a:pPr algn="ctr" eaLnBrk="1" hangingPunct="1">
              <a:lnSpc>
                <a:spcPct val="97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500">
                <a:latin typeface="Wingdings" panose="05000000000000000000" pitchFamily="2" charset="2"/>
              </a:rPr>
              <a:t></a:t>
            </a:r>
            <a:r>
              <a:rPr lang="en-GB" altLang="en-US" sz="2500">
                <a:latin typeface="Bitstream Vera Serif" pitchFamily="16" charset="0"/>
              </a:rPr>
              <a:t> Tanggung jawab dan tugas keamanan teknologi informasi :</a:t>
            </a:r>
          </a:p>
          <a:p>
            <a:pPr algn="ctr" eaLnBrk="1" hangingPunct="1">
              <a:lnSpc>
                <a:spcPct val="97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500">
                <a:latin typeface="Bitstream Vera Serif" pitchFamily="16" charset="0"/>
              </a:rPr>
              <a:t>Menetapkan struktur organisasi</a:t>
            </a:r>
          </a:p>
          <a:p>
            <a:pPr algn="ctr" eaLnBrk="1" hangingPunct="1">
              <a:lnSpc>
                <a:spcPct val="97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500">
                <a:latin typeface="Wingdings" panose="05000000000000000000" pitchFamily="2" charset="2"/>
              </a:rPr>
              <a:t></a:t>
            </a:r>
            <a:r>
              <a:rPr lang="en-GB" altLang="en-US" sz="2500">
                <a:latin typeface="Bitstream Vera Serif" pitchFamily="16" charset="0"/>
              </a:rPr>
              <a:t> Standar dan petunjuk acuan teknologi informasi</a:t>
            </a:r>
          </a:p>
        </p:txBody>
      </p:sp>
      <p:sp>
        <p:nvSpPr>
          <p:cNvPr id="613379" name="Text Box 3">
            <a:extLst>
              <a:ext uri="{FF2B5EF4-FFF2-40B4-BE49-F238E27FC236}">
                <a16:creationId xmlns:a16="http://schemas.microsoft.com/office/drawing/2014/main" id="{BFFAEAFD-C249-5E70-29F9-7CBC04C5B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DE4EED0-B198-529D-1551-1CFFE8911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0F24-3281-4C47-B9EF-878F33DE7C52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615426" name="Text Box 2">
            <a:extLst>
              <a:ext uri="{FF2B5EF4-FFF2-40B4-BE49-F238E27FC236}">
                <a16:creationId xmlns:a16="http://schemas.microsoft.com/office/drawing/2014/main" id="{0954335F-8C1B-38F2-37DE-6DEA7185F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9914" y="781051"/>
            <a:ext cx="8383587" cy="558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>
                <a:latin typeface="Bitstream Vera Serif" pitchFamily="16" charset="0"/>
              </a:rPr>
              <a:t>Contoh EISP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2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>
                <a:latin typeface="Bitstream Vera Serif" pitchFamily="16" charset="0"/>
              </a:rPr>
              <a:t>Melindungi informasi :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>
                <a:latin typeface="Bitstream Vera Serif" pitchFamily="16" charset="0"/>
              </a:rPr>
              <a:t>Informasi harus dilindungi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>
                <a:latin typeface="Bitstream Vera Serif" pitchFamily="16" charset="0"/>
              </a:rPr>
              <a:t>dalam suatu caranya dengan sensitivitas, nilai dan kekritisan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2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>
                <a:latin typeface="Bitstream Vera Serif" pitchFamily="16" charset="0"/>
              </a:rPr>
              <a:t>Menggunakan informasi :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>
                <a:latin typeface="Bitstream Vera Serif" pitchFamily="16" charset="0"/>
              </a:rPr>
              <a:t>Informasi perusahaan X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>
                <a:latin typeface="Bitstream Vera Serif" pitchFamily="16" charset="0"/>
              </a:rPr>
              <a:t>Harus digunakan hanya untuk tujuan bisnis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>
                <a:latin typeface="Bitstream Vera Serif" pitchFamily="16" charset="0"/>
              </a:rPr>
              <a:t>Diotorisasi dengan jelas oleh manajemen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2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>
                <a:latin typeface="Bitstream Vera Serif" pitchFamily="16" charset="0"/>
              </a:rPr>
              <a:t>Menangani Informasi, mengakses, &amp; pemakaian :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>
                <a:latin typeface="Bitstream Vera Serif" pitchFamily="16" charset="0"/>
              </a:rPr>
              <a:t>Informasi adalah suatu aset yg penting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>
                <a:latin typeface="Bitstream Vera Serif" pitchFamily="16" charset="0"/>
              </a:rPr>
              <a:t>&amp; semua akses untuk, penggunaan, &amp; pemrosesan dari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>
                <a:latin typeface="Bitstream Vera Serif" pitchFamily="16" charset="0"/>
              </a:rPr>
              <a:t>informasi perusahaan X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>
                <a:latin typeface="Bitstream Vera Serif" pitchFamily="16" charset="0"/>
              </a:rPr>
              <a:t>Harus konsisten dengan kebijakan &amp; standard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>
                <a:latin typeface="Bitstream Vera Serif" pitchFamily="16" charset="0"/>
              </a:rPr>
              <a:t>																								more ... </a:t>
            </a:r>
            <a:r>
              <a:rPr lang="en-GB" altLang="en-US" sz="2200">
                <a:latin typeface="Wingdings" panose="05000000000000000000" pitchFamily="2" charset="2"/>
              </a:rPr>
              <a:t></a:t>
            </a:r>
          </a:p>
        </p:txBody>
      </p:sp>
      <p:sp>
        <p:nvSpPr>
          <p:cNvPr id="615427" name="Text Box 3">
            <a:extLst>
              <a:ext uri="{FF2B5EF4-FFF2-40B4-BE49-F238E27FC236}">
                <a16:creationId xmlns:a16="http://schemas.microsoft.com/office/drawing/2014/main" id="{60F4487B-9925-8407-E362-A3039C3B9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20CC1D2-0A41-0596-484C-A0EE1664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0025-719E-4B08-AC0E-756A5A0CB51E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617474" name="Text Box 2">
            <a:extLst>
              <a:ext uri="{FF2B5EF4-FFF2-40B4-BE49-F238E27FC236}">
                <a16:creationId xmlns:a16="http://schemas.microsoft.com/office/drawing/2014/main" id="{2D98B5A5-A6F9-B8AE-A42F-BECEACFBE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725" y="961172"/>
            <a:ext cx="8497888" cy="5429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 Penolakan kerusakan program dan data :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Perusahaan X melepaskan tanggung jawabnya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Karena kerugian atau kerusakan pada data atau  software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Yg diakibatkan dari usahanya untuk melindungi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confidentiality, integrity, &amp; availability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Ttg informasi yg ditangani oleh komputer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&amp; sistem komunikasi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4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Legal Conflicts: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Kebijakan infosec perusahaan X yg telah dibuat garis besarnya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Untuk menemukan perlindungan Hukum dan aturan,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&amp; kebijakan infosec perusahaan X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Dipercayai bila menemukan konflik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Haruslah melaporkan kepada manajemen infosec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																								more ... </a:t>
            </a:r>
            <a:r>
              <a:rPr lang="en-GB" altLang="en-US" sz="2400">
                <a:latin typeface="Wingdings" panose="05000000000000000000" pitchFamily="2" charset="2"/>
              </a:rPr>
              <a:t></a:t>
            </a:r>
          </a:p>
        </p:txBody>
      </p:sp>
      <p:sp>
        <p:nvSpPr>
          <p:cNvPr id="617475" name="Text Box 3">
            <a:extLst>
              <a:ext uri="{FF2B5EF4-FFF2-40B4-BE49-F238E27FC236}">
                <a16:creationId xmlns:a16="http://schemas.microsoft.com/office/drawing/2014/main" id="{05916196-4A5B-AA64-4D86-47BFB065D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1D7E35D-E389-01F1-EC27-DF3516D6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18B7-4EE1-4809-BB3A-8AF20DB6E1FF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619522" name="Text Box 2">
            <a:extLst>
              <a:ext uri="{FF2B5EF4-FFF2-40B4-BE49-F238E27FC236}">
                <a16:creationId xmlns:a16="http://schemas.microsoft.com/office/drawing/2014/main" id="{E8D51E49-5E0D-552B-6256-B8A96D90A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350" y="1789600"/>
            <a:ext cx="8343900" cy="3320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89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Perkecualian pada kebijakan:</a:t>
            </a:r>
          </a:p>
          <a:p>
            <a:pPr algn="ctr" eaLnBrk="1">
              <a:lnSpc>
                <a:spcPct val="89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Perkecualian pada kebijakan infosec kejadiannya jarang dimana penilaian resiko telah diuji implikasinya lebih dahulu</a:t>
            </a:r>
          </a:p>
          <a:p>
            <a:pPr algn="ctr" eaLnBrk="1">
              <a:lnSpc>
                <a:spcPct val="89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400">
              <a:latin typeface="Bitstream Vera Serif" pitchFamily="16" charset="0"/>
            </a:endParaRPr>
          </a:p>
          <a:p>
            <a:pPr algn="ctr" eaLnBrk="1">
              <a:lnSpc>
                <a:spcPct val="89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Kebijakan Non-Enforcement :</a:t>
            </a:r>
          </a:p>
          <a:p>
            <a:pPr algn="ctr" eaLnBrk="1">
              <a:lnSpc>
                <a:spcPct val="89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Manajemen non-enforcement</a:t>
            </a:r>
          </a:p>
          <a:p>
            <a:pPr algn="ctr" eaLnBrk="1">
              <a:lnSpc>
                <a:spcPct val="89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Ttg syarat kebijakan yg </a:t>
            </a:r>
          </a:p>
          <a:p>
            <a:pPr algn="ctr" eaLnBrk="1">
              <a:lnSpc>
                <a:spcPct val="89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tidak mendasari persetujuan tersebut</a:t>
            </a:r>
          </a:p>
          <a:p>
            <a:pPr algn="ctr" eaLnBrk="1">
              <a:lnSpc>
                <a:spcPct val="89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400">
              <a:latin typeface="Bitstream Vera Serif" pitchFamily="16" charset="0"/>
            </a:endParaRPr>
          </a:p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more ... </a:t>
            </a:r>
            <a:r>
              <a:rPr lang="en-GB" altLang="en-US" sz="2400">
                <a:latin typeface="Wingdings" panose="05000000000000000000" pitchFamily="2" charset="2"/>
              </a:rPr>
              <a:t></a:t>
            </a:r>
          </a:p>
        </p:txBody>
      </p:sp>
      <p:sp>
        <p:nvSpPr>
          <p:cNvPr id="619523" name="Text Box 3">
            <a:extLst>
              <a:ext uri="{FF2B5EF4-FFF2-40B4-BE49-F238E27FC236}">
                <a16:creationId xmlns:a16="http://schemas.microsoft.com/office/drawing/2014/main" id="{07305202-12C2-D8FE-20F4-86CCE49EB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BB113FB-3F1A-D957-6DD2-77B4670C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E871-2C69-4D26-8A17-79FCB9DCEF5C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621570" name="Text Box 2">
            <a:extLst>
              <a:ext uri="{FF2B5EF4-FFF2-40B4-BE49-F238E27FC236}">
                <a16:creationId xmlns:a16="http://schemas.microsoft.com/office/drawing/2014/main" id="{82F2E49A-70FA-C809-D059-676CD9711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972285"/>
            <a:ext cx="7810500" cy="5429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Pelanggaran hukum :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Manajemen perusahan X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Harus dengan serius mempertimbangkan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Penuntutan hukum pada semua pelanggaran hukum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yg di ketahui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4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Pembatalan hak akses :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Perusahaan X menyediakan hak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Untuk membatalkan hak teknologi informasi para user pada setiap saat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4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Standard infosec Industry-Specific :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Sistem informasi perusahaan X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Harus memperkerjakan standard infosec industry-specific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																							more ... </a:t>
            </a:r>
            <a:r>
              <a:rPr lang="en-GB" altLang="en-US" sz="2400">
                <a:latin typeface="Wingdings" panose="05000000000000000000" pitchFamily="2" charset="2"/>
              </a:rPr>
              <a:t></a:t>
            </a:r>
          </a:p>
        </p:txBody>
      </p:sp>
      <p:sp>
        <p:nvSpPr>
          <p:cNvPr id="621571" name="Text Box 3">
            <a:extLst>
              <a:ext uri="{FF2B5EF4-FFF2-40B4-BE49-F238E27FC236}">
                <a16:creationId xmlns:a16="http://schemas.microsoft.com/office/drawing/2014/main" id="{3E692A67-2CDF-BB06-DA72-42AD2D58A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DD92B51-293D-66D6-524B-8483511C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CBD8-99CE-4599-8913-1356B986ED29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623618" name="Text Box 2">
            <a:extLst>
              <a:ext uri="{FF2B5EF4-FFF2-40B4-BE49-F238E27FC236}">
                <a16:creationId xmlns:a16="http://schemas.microsoft.com/office/drawing/2014/main" id="{27925A4C-8050-6FDF-7C88-CD233A28D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813" y="1276303"/>
            <a:ext cx="8374062" cy="4343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Penggunaan prosedur dan kebijakan infosec :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Semua dokumentasi infosec perusahaan X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Termasuk, tetapi tidak dibatasi pada,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Kebijakan, standard, &amp; prosedur,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Harus di klasifikasikan sebagai  “Internal Use Only,”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Kecuali jika dibuat untuk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proses bisnis external atau mitra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4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Pelaksanaan kendali keamanan :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Semua kendali keamanan sistem informasi harus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 dapat dilaksanakan sebelum disetujui sebagai bagian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Dari prosedur baku operasi</a:t>
            </a:r>
          </a:p>
        </p:txBody>
      </p:sp>
      <p:sp>
        <p:nvSpPr>
          <p:cNvPr id="623619" name="Text Box 3">
            <a:extLst>
              <a:ext uri="{FF2B5EF4-FFF2-40B4-BE49-F238E27FC236}">
                <a16:creationId xmlns:a16="http://schemas.microsoft.com/office/drawing/2014/main" id="{0064105B-6786-33F6-97BC-748F49D64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D5CC9C5F-5DF2-9C7A-AB22-30C9ABF30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934B-55EA-46E0-BB54-533476C1D1DA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625666" name="Text Box 2">
            <a:extLst>
              <a:ext uri="{FF2B5EF4-FFF2-40B4-BE49-F238E27FC236}">
                <a16:creationId xmlns:a16="http://schemas.microsoft.com/office/drawing/2014/main" id="{4749C63A-2335-192E-3D38-97F625CC8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1321514"/>
            <a:ext cx="8636000" cy="4245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>
                <a:latin typeface="Bitstream Vera Serif" pitchFamily="16" charset="0"/>
              </a:rPr>
              <a:t>Kebijakan keamanan </a:t>
            </a:r>
            <a:r>
              <a:rPr lang="en-GB" altLang="en-US" sz="2200"/>
              <a:t>Issue-Specific/Issue-Specific </a:t>
            </a:r>
            <a:r>
              <a:rPr lang="en-GB" altLang="en-US" sz="2200">
                <a:latin typeface="Bitstream Vera Serif" pitchFamily="16" charset="0"/>
              </a:rPr>
              <a:t>Security Policy (ISSP)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2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>
                <a:latin typeface="Wingdings" panose="05000000000000000000" pitchFamily="2" charset="2"/>
              </a:rPr>
              <a:t></a:t>
            </a:r>
            <a:r>
              <a:rPr lang="en-GB" altLang="en-US" sz="2200">
                <a:latin typeface="Bitstream Vera Serif" pitchFamily="16" charset="0"/>
              </a:rPr>
              <a:t> Menyediakan secara rinci, petunjuk sasaran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>
                <a:latin typeface="Bitstream Vera Serif" pitchFamily="16" charset="0"/>
              </a:rPr>
              <a:t>Untuk menginstruksikan organisasi didalam  penggunaan system teknologi yg “secure”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>
                <a:latin typeface="Wingdings" panose="05000000000000000000" pitchFamily="2" charset="2"/>
              </a:rPr>
              <a:t></a:t>
            </a:r>
            <a:r>
              <a:rPr lang="en-GB" altLang="en-US" sz="2200">
                <a:latin typeface="Bitstream Vera Serif" pitchFamily="16" charset="0"/>
              </a:rPr>
              <a:t> Mulai dengan intro pada filosopi teknologi organisasi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>
                <a:latin typeface="Wingdings" panose="05000000000000000000" pitchFamily="2" charset="2"/>
              </a:rPr>
              <a:t></a:t>
            </a:r>
            <a:r>
              <a:rPr lang="en-GB" altLang="en-US" sz="2200">
                <a:latin typeface="Bitstream Vera Serif" pitchFamily="16" charset="0"/>
              </a:rPr>
              <a:t> Dipakai untuk melindungi karyawan &amp; organisasi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>
                <a:latin typeface="Bitstream Vera Serif" pitchFamily="16" charset="0"/>
              </a:rPr>
              <a:t>Dari inefficiency/ambiguitas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>
                <a:latin typeface="Wingdings" panose="05000000000000000000" pitchFamily="2" charset="2"/>
              </a:rPr>
              <a:t></a:t>
            </a:r>
            <a:r>
              <a:rPr lang="en-GB" altLang="en-US" sz="2200">
                <a:latin typeface="Bitstream Vera Serif" pitchFamily="16" charset="0"/>
              </a:rPr>
              <a:t> Dokumen bagaimana sistem basis technology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>
                <a:latin typeface="Bitstream Vera Serif" pitchFamily="16" charset="0"/>
              </a:rPr>
              <a:t>Yg dikendalikan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>
                <a:latin typeface="Wingdings" panose="05000000000000000000" pitchFamily="2" charset="2"/>
              </a:rPr>
              <a:t></a:t>
            </a:r>
            <a:r>
              <a:rPr lang="en-GB" altLang="en-US" sz="2200">
                <a:latin typeface="Bitstream Vera Serif" pitchFamily="16" charset="0"/>
              </a:rPr>
              <a:t> identifikasi proses &amp; otoritas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ü"/>
            </a:pPr>
            <a:r>
              <a:rPr lang="en-GB" altLang="en-US" sz="2200">
                <a:latin typeface="Bitstream Vera Serif" pitchFamily="16" charset="0"/>
              </a:rPr>
              <a:t>Dipakai untuk mengganti kerugian organisasi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ü"/>
            </a:pPr>
            <a:r>
              <a:rPr lang="en-GB" altLang="en-US" sz="2200">
                <a:latin typeface="Bitstream Vera Serif" pitchFamily="16" charset="0"/>
              </a:rPr>
              <a:t>Karena penggunaan sistem yg tidak sah atau tdk sesuai</a:t>
            </a:r>
          </a:p>
        </p:txBody>
      </p:sp>
      <p:sp>
        <p:nvSpPr>
          <p:cNvPr id="625667" name="Text Box 3">
            <a:extLst>
              <a:ext uri="{FF2B5EF4-FFF2-40B4-BE49-F238E27FC236}">
                <a16:creationId xmlns:a16="http://schemas.microsoft.com/office/drawing/2014/main" id="{32B19A47-8C65-574C-DD9D-86BC739DC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85843DE-B857-252D-4DAC-15291891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F1CB-9BBE-4E12-B4E4-8C0BB3BAC5A7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86754" name="Text Box 2">
            <a:extLst>
              <a:ext uri="{FF2B5EF4-FFF2-40B4-BE49-F238E27FC236}">
                <a16:creationId xmlns:a16="http://schemas.microsoft.com/office/drawing/2014/main" id="{97698E5F-E0BD-E607-09F2-8FD3CDD06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76" y="1634299"/>
            <a:ext cx="8526463" cy="3617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>
                <a:latin typeface="Bitstream Vera Serif" pitchFamily="16" charset="0"/>
              </a:rPr>
              <a:t>Bab ini berfokus pada kebijakan infosec :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9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Wingdings" panose="05000000000000000000" pitchFamily="2" charset="2"/>
              </a:rPr>
              <a:t></a:t>
            </a:r>
            <a:r>
              <a:rPr lang="en-GB" altLang="en-US" sz="2500">
                <a:latin typeface="Bitstream Vera Serif" pitchFamily="16" charset="0"/>
              </a:rPr>
              <a:t> Apa artinya kebijakan</a:t>
            </a:r>
            <a:endParaRPr lang="en-GB" altLang="en-US" sz="29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9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Wingdings" panose="05000000000000000000" pitchFamily="2" charset="2"/>
              </a:rPr>
              <a:t></a:t>
            </a:r>
            <a:r>
              <a:rPr lang="en-GB" altLang="en-US" sz="2500">
                <a:latin typeface="Bitstream Vera Serif" pitchFamily="16" charset="0"/>
              </a:rPr>
              <a:t> Bagaimana cara menulis</a:t>
            </a:r>
            <a:endParaRPr lang="en-GB" altLang="en-US" sz="29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9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Wingdings" panose="05000000000000000000" pitchFamily="2" charset="2"/>
              </a:rPr>
              <a:t></a:t>
            </a:r>
            <a:r>
              <a:rPr lang="en-GB" altLang="en-US" sz="2500">
                <a:latin typeface="Bitstream Vera Serif" pitchFamily="16" charset="0"/>
              </a:rPr>
              <a:t> Bagaimana cara menerapkan</a:t>
            </a:r>
            <a:endParaRPr lang="en-GB" altLang="en-US" sz="29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9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Wingdings" panose="05000000000000000000" pitchFamily="2" charset="2"/>
              </a:rPr>
              <a:t></a:t>
            </a:r>
            <a:r>
              <a:rPr lang="en-GB" altLang="en-US" sz="2500">
                <a:latin typeface="Bitstream Vera Serif" pitchFamily="16" charset="0"/>
              </a:rPr>
              <a:t> Bagaimana cara memelihara</a:t>
            </a:r>
            <a:endParaRPr lang="en-GB" altLang="en-US" sz="2900">
              <a:latin typeface="Bitstream Vera Serif" pitchFamily="16" charset="0"/>
            </a:endParaRPr>
          </a:p>
        </p:txBody>
      </p:sp>
      <p:sp>
        <p:nvSpPr>
          <p:cNvPr id="586755" name="Text Box 3">
            <a:extLst>
              <a:ext uri="{FF2B5EF4-FFF2-40B4-BE49-F238E27FC236}">
                <a16:creationId xmlns:a16="http://schemas.microsoft.com/office/drawing/2014/main" id="{F19054DB-7A2F-0AFA-4D31-42ED78508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BF88E51-9C7A-EBD5-E9A8-72F29F64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BE42-66F7-4C94-ADE5-BB1CA3E3627B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627714" name="Text Box 2">
            <a:extLst>
              <a:ext uri="{FF2B5EF4-FFF2-40B4-BE49-F238E27FC236}">
                <a16:creationId xmlns:a16="http://schemas.microsoft.com/office/drawing/2014/main" id="{37B946C6-9FDE-4386-228A-8F1DBF793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914" y="1833080"/>
            <a:ext cx="8770937" cy="3225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>
                <a:latin typeface="Bitstream Vera Serif" pitchFamily="16" charset="0"/>
              </a:rPr>
              <a:t>Setiap organisasi ISSP perlu :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7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700">
                <a:latin typeface="Wingdings" panose="05000000000000000000" pitchFamily="2" charset="2"/>
              </a:rPr>
              <a:t></a:t>
            </a:r>
            <a:r>
              <a:rPr lang="en-GB" altLang="en-US" sz="2700">
                <a:latin typeface="Bitstream Vera Serif" pitchFamily="16" charset="0"/>
              </a:rPr>
              <a:t> menunjuk spesifik sistem basis teknologi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7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700">
                <a:latin typeface="Wingdings" panose="05000000000000000000" pitchFamily="2" charset="2"/>
              </a:rPr>
              <a:t></a:t>
            </a:r>
            <a:r>
              <a:rPr lang="en-GB" altLang="en-US" sz="2700">
                <a:latin typeface="Bitstream Vera Serif" pitchFamily="16" charset="0"/>
              </a:rPr>
              <a:t> Membutuhkan updates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7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700">
                <a:latin typeface="Wingdings" panose="05000000000000000000" pitchFamily="2" charset="2"/>
              </a:rPr>
              <a:t></a:t>
            </a:r>
            <a:r>
              <a:rPr lang="en-GB" altLang="en-US" sz="2700">
                <a:latin typeface="Bitstream Vera Serif" pitchFamily="16" charset="0"/>
              </a:rPr>
              <a:t> mengandung  issue statement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700">
                <a:latin typeface="Bitstream Vera Serif" pitchFamily="16" charset="0"/>
              </a:rPr>
              <a:t>Atas posisi organisasi  atas suatu issue</a:t>
            </a:r>
          </a:p>
        </p:txBody>
      </p:sp>
      <p:sp>
        <p:nvSpPr>
          <p:cNvPr id="627715" name="Text Box 3">
            <a:extLst>
              <a:ext uri="{FF2B5EF4-FFF2-40B4-BE49-F238E27FC236}">
                <a16:creationId xmlns:a16="http://schemas.microsoft.com/office/drawing/2014/main" id="{0DF71465-5FA5-B317-346F-B73B6F603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CCF4557-33E7-1155-B147-690733FE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9A6EB-3371-41A7-998B-14A4DAFA18FF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629762" name="Text Box 2">
            <a:extLst>
              <a:ext uri="{FF2B5EF4-FFF2-40B4-BE49-F238E27FC236}">
                <a16:creationId xmlns:a16="http://schemas.microsoft.com/office/drawing/2014/main" id="{2152823C-B10D-1841-9A4F-76B7F03DC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725" y="372530"/>
            <a:ext cx="8497888" cy="6151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>
                <a:latin typeface="Bitstream Vera Serif" pitchFamily="16" charset="0"/>
              </a:rPr>
              <a:t>Topik ISSP bisa meliputi :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2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>
                <a:latin typeface="Wingdings" panose="05000000000000000000" pitchFamily="2" charset="2"/>
              </a:rPr>
              <a:t></a:t>
            </a:r>
            <a:r>
              <a:rPr lang="en-GB" altLang="en-US" sz="2200">
                <a:latin typeface="Bitstream Vera Serif" pitchFamily="16" charset="0"/>
              </a:rPr>
              <a:t> penggunaan e-mail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2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>
                <a:latin typeface="Wingdings" panose="05000000000000000000" pitchFamily="2" charset="2"/>
              </a:rPr>
              <a:t></a:t>
            </a:r>
            <a:r>
              <a:rPr lang="en-GB" altLang="en-US" sz="2200">
                <a:latin typeface="Bitstream Vera Serif" pitchFamily="16" charset="0"/>
              </a:rPr>
              <a:t> Pengunaan dari Internet &amp; World Wide Web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2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>
                <a:latin typeface="Wingdings" panose="05000000000000000000" pitchFamily="2" charset="2"/>
              </a:rPr>
              <a:t></a:t>
            </a:r>
            <a:r>
              <a:rPr lang="en-GB" altLang="en-US" sz="2200">
                <a:latin typeface="Bitstream Vera Serif" pitchFamily="16" charset="0"/>
              </a:rPr>
              <a:t> Konfigurasi minimum tertentu dari komputer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>
                <a:latin typeface="Bitstream Vera Serif" pitchFamily="16" charset="0"/>
              </a:rPr>
              <a:t>Untuk melindungi terhadap malware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2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>
                <a:latin typeface="Wingdings" panose="05000000000000000000" pitchFamily="2" charset="2"/>
              </a:rPr>
              <a:t></a:t>
            </a:r>
            <a:r>
              <a:rPr lang="en-GB" altLang="en-US" sz="2200">
                <a:latin typeface="Bitstream Vera Serif" pitchFamily="16" charset="0"/>
              </a:rPr>
              <a:t> larangan terhadap hacking Atau menguji kendali keamanan organisasi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2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>
                <a:latin typeface="Wingdings" panose="05000000000000000000" pitchFamily="2" charset="2"/>
              </a:rPr>
              <a:t></a:t>
            </a:r>
            <a:r>
              <a:rPr lang="en-GB" altLang="en-US" sz="2200">
                <a:latin typeface="Bitstream Vera Serif" pitchFamily="16" charset="0"/>
              </a:rPr>
              <a:t> Penggunaan rumah terhadap peralatan komputer milik perusahaan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2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>
                <a:latin typeface="Wingdings" panose="05000000000000000000" pitchFamily="2" charset="2"/>
              </a:rPr>
              <a:t></a:t>
            </a:r>
            <a:r>
              <a:rPr lang="en-GB" altLang="en-US" sz="2200">
                <a:latin typeface="Bitstream Vera Serif" pitchFamily="16" charset="0"/>
              </a:rPr>
              <a:t> Penggunaan peralatan pribadi atas jaringan perusahaan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2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>
                <a:latin typeface="Wingdings" panose="05000000000000000000" pitchFamily="2" charset="2"/>
              </a:rPr>
              <a:t></a:t>
            </a:r>
            <a:r>
              <a:rPr lang="en-GB" altLang="en-US" sz="2200">
                <a:latin typeface="Bitstream Vera Serif" pitchFamily="16" charset="0"/>
              </a:rPr>
              <a:t> Penggunaan teknologi telekomunikasi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2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>
                <a:latin typeface="Wingdings" panose="05000000000000000000" pitchFamily="2" charset="2"/>
              </a:rPr>
              <a:t></a:t>
            </a:r>
            <a:r>
              <a:rPr lang="en-GB" altLang="en-US" sz="2200">
                <a:latin typeface="Bitstream Vera Serif" pitchFamily="16" charset="0"/>
              </a:rPr>
              <a:t> Penggunaan peralatan foto kopi</a:t>
            </a:r>
          </a:p>
        </p:txBody>
      </p:sp>
      <p:sp>
        <p:nvSpPr>
          <p:cNvPr id="629763" name="Text Box 3">
            <a:extLst>
              <a:ext uri="{FF2B5EF4-FFF2-40B4-BE49-F238E27FC236}">
                <a16:creationId xmlns:a16="http://schemas.microsoft.com/office/drawing/2014/main" id="{92EAD6E8-F0B6-4336-CB5D-56E349455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48B94A2-5E6E-1C2E-5384-0E1A7003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E760-8C2F-4E86-A4A3-5F131B161042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631810" name="Text Box 2">
            <a:extLst>
              <a:ext uri="{FF2B5EF4-FFF2-40B4-BE49-F238E27FC236}">
                <a16:creationId xmlns:a16="http://schemas.microsoft.com/office/drawing/2014/main" id="{B239E16B-4ADF-354A-B520-284DD928D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9914" y="779268"/>
            <a:ext cx="8518525" cy="552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>
                <a:latin typeface="Bitstream Vera Serif" pitchFamily="16" charset="0"/>
              </a:rPr>
              <a:t>Komponen ISSP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9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Tujuan :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Jangkauan dan yg dapat dipakai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Definisi teknologi yg dialamatkan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Tanggung jawab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4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 akses otoritas &amp; pemakaian peralatan :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Akses pemakai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Adil &amp; pengguna bertanggung jawab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Proteksi  Privacy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400">
              <a:latin typeface="Bitstream Vera Serif" pitchFamily="16" charset="0"/>
            </a:endParaRPr>
          </a:p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more ... </a:t>
            </a:r>
            <a:r>
              <a:rPr lang="en-GB" altLang="en-US" sz="2400">
                <a:latin typeface="Wingdings" panose="05000000000000000000" pitchFamily="2" charset="2"/>
              </a:rPr>
              <a:t></a:t>
            </a:r>
          </a:p>
        </p:txBody>
      </p:sp>
      <p:sp>
        <p:nvSpPr>
          <p:cNvPr id="631811" name="Text Box 3">
            <a:extLst>
              <a:ext uri="{FF2B5EF4-FFF2-40B4-BE49-F238E27FC236}">
                <a16:creationId xmlns:a16="http://schemas.microsoft.com/office/drawing/2014/main" id="{2BB77100-6D7C-52CD-EECE-525202495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114A141-9962-5884-D34A-564C0A59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3C45-3C84-4F66-A42C-3E0317076EC5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633858" name="Text Box 2">
            <a:extLst>
              <a:ext uri="{FF2B5EF4-FFF2-40B4-BE49-F238E27FC236}">
                <a16:creationId xmlns:a16="http://schemas.microsoft.com/office/drawing/2014/main" id="{94FFA94A-A8B5-0511-5D5B-F47E5CF3D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6" y="847945"/>
            <a:ext cx="8607425" cy="5666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Pemakaian peralatan yg dilarang :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Mengganggu atau penyalahgunaan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Penggunaan kejahatan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menyerang atau mengganggu Materials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hak cipta, Lisensi, atau hak milik orang lain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Pembatasan lain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4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Manajemen sistem :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manajemen material yg disimpan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Monitoring majikan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Virus Protection 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Physical Security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Encryption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																						more ... </a:t>
            </a:r>
            <a:r>
              <a:rPr lang="en-GB" altLang="en-US" sz="2400">
                <a:latin typeface="Wingdings" panose="05000000000000000000" pitchFamily="2" charset="2"/>
              </a:rPr>
              <a:t></a:t>
            </a:r>
          </a:p>
        </p:txBody>
      </p:sp>
      <p:sp>
        <p:nvSpPr>
          <p:cNvPr id="633859" name="Text Box 3">
            <a:extLst>
              <a:ext uri="{FF2B5EF4-FFF2-40B4-BE49-F238E27FC236}">
                <a16:creationId xmlns:a16="http://schemas.microsoft.com/office/drawing/2014/main" id="{BB1170CC-2451-029D-E92B-9DB66923E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BBA666-17ED-E9D5-CF05-28B7E3FE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78D6-9751-4363-B636-32B01523A64B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635906" name="Text Box 2">
            <a:extLst>
              <a:ext uri="{FF2B5EF4-FFF2-40B4-BE49-F238E27FC236}">
                <a16:creationId xmlns:a16="http://schemas.microsoft.com/office/drawing/2014/main" id="{6FE2A1AE-1537-5406-4C9F-0A457D1DA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6" y="726110"/>
            <a:ext cx="8518525" cy="5439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Pelanggaran terhadap kebijakan :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ü"/>
            </a:pPr>
            <a:r>
              <a:rPr lang="en-GB" altLang="en-US" sz="2400">
                <a:latin typeface="Bitstream Vera Serif" pitchFamily="16" charset="0"/>
              </a:rPr>
              <a:t>Prosedur untuk melaporkan pelanggaran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ü"/>
            </a:pPr>
            <a:endParaRPr lang="en-GB" altLang="en-US" sz="24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Hukuman untuk pelanggar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Review kebijakan &amp; Modifikasi: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Review kebijakan yg dijadwalkan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&amp; Prosedur untuk modifikasi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Pembatasan terhadap kewajiban :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pertangggung jawaban atau penolakan of Liability or Disclaimers</a:t>
            </a:r>
          </a:p>
        </p:txBody>
      </p:sp>
      <p:sp>
        <p:nvSpPr>
          <p:cNvPr id="635907" name="Text Box 3">
            <a:extLst>
              <a:ext uri="{FF2B5EF4-FFF2-40B4-BE49-F238E27FC236}">
                <a16:creationId xmlns:a16="http://schemas.microsoft.com/office/drawing/2014/main" id="{57893E3D-DFF5-13D9-492A-792DF08E1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E3096EF-677A-A859-84C4-B155C17B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05F1-852F-4D4C-A01F-AC9B9C17DC71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637954" name="Text Box 2">
            <a:extLst>
              <a:ext uri="{FF2B5EF4-FFF2-40B4-BE49-F238E27FC236}">
                <a16:creationId xmlns:a16="http://schemas.microsoft.com/office/drawing/2014/main" id="{EC1B3C68-15A0-8C60-B78F-CDD9FB041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764" y="1725599"/>
            <a:ext cx="8220075" cy="343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>
                <a:latin typeface="Bitstream Vera Serif" pitchFamily="16" charset="0"/>
              </a:rPr>
              <a:t>Pendekatan umum untuk implementasi ISSP :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Menomori dokumen ISSP </a:t>
            </a:r>
            <a:r>
              <a:rPr lang="en-GB" altLang="en-US" sz="2500">
                <a:latin typeface="Bitstream Vera Serif" pitchFamily="16" charset="0"/>
              </a:rPr>
              <a:t>independent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Dokumen ISSP tunggal yg </a:t>
            </a:r>
            <a:r>
              <a:rPr lang="en-GB" altLang="en-US" sz="2500">
                <a:latin typeface="Bitstream Vera Serif" pitchFamily="16" charset="0"/>
              </a:rPr>
              <a:t> comprehensive 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Dokumen ISSP </a:t>
            </a:r>
            <a:r>
              <a:rPr lang="en-GB" altLang="en-US" sz="2500">
                <a:latin typeface="Bitstream Vera Serif" pitchFamily="16" charset="0"/>
              </a:rPr>
              <a:t>Modular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900">
              <a:latin typeface="Bitstream Vera Serif" pitchFamily="16" charset="0"/>
            </a:endParaRPr>
          </a:p>
        </p:txBody>
      </p:sp>
      <p:sp>
        <p:nvSpPr>
          <p:cNvPr id="637955" name="Text Box 3">
            <a:extLst>
              <a:ext uri="{FF2B5EF4-FFF2-40B4-BE49-F238E27FC236}">
                <a16:creationId xmlns:a16="http://schemas.microsoft.com/office/drawing/2014/main" id="{9CF684D9-7406-2D0C-8FD7-4FF498B35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7E8A985-964C-1AC5-F17E-1970B3EA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CFDF-495D-4114-A901-A8D0851E9038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640002" name="Text Box 2">
            <a:extLst>
              <a:ext uri="{FF2B5EF4-FFF2-40B4-BE49-F238E27FC236}">
                <a16:creationId xmlns:a16="http://schemas.microsoft.com/office/drawing/2014/main" id="{6F06395E-3E8F-06BD-871B-C3F62A176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4839" y="722167"/>
            <a:ext cx="8474075" cy="5447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>
                <a:latin typeface="Bitstream Vera Serif" pitchFamily="16" charset="0"/>
              </a:rPr>
              <a:t>Kebijakan sistem spesifik (SysSPs) tidak kelihatan seperti jenis kebijakan yg lain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9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>
                <a:latin typeface="Bitstream Vera Serif" pitchFamily="16" charset="0"/>
              </a:rPr>
              <a:t>Boleh sering diciptakan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>
                <a:latin typeface="Bitstream Vera Serif" pitchFamily="16" charset="0"/>
              </a:rPr>
              <a:t>Untuk fungsi sebagai standar atau prosedur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>
                <a:latin typeface="Bitstream Vera Serif" pitchFamily="16" charset="0"/>
              </a:rPr>
              <a:t>Untuk digunakan ketika mengkonfigurasikan atau memelihara sistem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9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>
                <a:latin typeface="Bitstream Vera Serif" pitchFamily="16" charset="0"/>
              </a:rPr>
              <a:t>SysSPs dapat dipisahkan kedalam :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9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</a:t>
            </a:r>
            <a:r>
              <a:rPr lang="en-GB" altLang="en-US" sz="2500">
                <a:latin typeface="Bitstream Vera Serif" pitchFamily="16" charset="0"/>
              </a:rPr>
              <a:t>Management guidance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</a:t>
            </a:r>
            <a:r>
              <a:rPr lang="en-GB" altLang="en-US" sz="2500">
                <a:latin typeface="Bitstream Vera Serif" pitchFamily="16" charset="0"/>
              </a:rPr>
              <a:t>spesifikasi teknis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</a:t>
            </a:r>
            <a:r>
              <a:rPr lang="en-GB" altLang="en-US" sz="2500">
                <a:latin typeface="Bitstream Vera Serif" pitchFamily="16" charset="0"/>
              </a:rPr>
              <a:t>Combined in a single policy document</a:t>
            </a:r>
          </a:p>
        </p:txBody>
      </p:sp>
      <p:sp>
        <p:nvSpPr>
          <p:cNvPr id="640003" name="Text Box 3">
            <a:extLst>
              <a:ext uri="{FF2B5EF4-FFF2-40B4-BE49-F238E27FC236}">
                <a16:creationId xmlns:a16="http://schemas.microsoft.com/office/drawing/2014/main" id="{FDCFF9EA-4167-8CAA-70D3-08DDA1EA7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1ABF0A2D-99CC-1BE1-D02D-CA319A1C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53E96-7240-46C0-9523-D7B827D3FB1C}" type="slidenum">
              <a:rPr lang="en-US" altLang="en-US"/>
              <a:pPr/>
              <a:t>37</a:t>
            </a:fld>
            <a:endParaRPr lang="en-US" altLang="en-US"/>
          </a:p>
        </p:txBody>
      </p:sp>
      <p:pic>
        <p:nvPicPr>
          <p:cNvPr id="642050" name="Picture 2">
            <a:extLst>
              <a:ext uri="{FF2B5EF4-FFF2-40B4-BE49-F238E27FC236}">
                <a16:creationId xmlns:a16="http://schemas.microsoft.com/office/drawing/2014/main" id="{869AEE26-9EFB-16D3-712B-0036320C7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125538"/>
            <a:ext cx="8159750" cy="512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642051" name="Text Box 3">
            <a:extLst>
              <a:ext uri="{FF2B5EF4-FFF2-40B4-BE49-F238E27FC236}">
                <a16:creationId xmlns:a16="http://schemas.microsoft.com/office/drawing/2014/main" id="{C7DA92B6-2DC7-194D-8B80-440427F41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66CBF40-B140-848E-5FAD-45144E9D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E73A-6A57-4D42-A147-EBF9443C5581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644098" name="Text Box 2">
            <a:extLst>
              <a:ext uri="{FF2B5EF4-FFF2-40B4-BE49-F238E27FC236}">
                <a16:creationId xmlns:a16="http://schemas.microsoft.com/office/drawing/2014/main" id="{452DD6B1-B0A9-F816-C2C8-CCB5A009B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4839" y="818531"/>
            <a:ext cx="8428037" cy="524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8000"/>
              </a:lnSpc>
              <a:buClr>
                <a:srgbClr val="000000"/>
              </a:buClr>
              <a:buSzPct val="45000"/>
            </a:pPr>
            <a:r>
              <a:rPr lang="en-GB" altLang="en-US" sz="2900" dirty="0" err="1">
                <a:latin typeface="Bitstream Vera Serif" pitchFamily="16" charset="0"/>
              </a:rPr>
              <a:t>Pedoman</a:t>
            </a:r>
            <a:r>
              <a:rPr lang="en-GB" altLang="en-US" sz="2900" dirty="0">
                <a:latin typeface="Bitstream Vera Serif" pitchFamily="16" charset="0"/>
              </a:rPr>
              <a:t> </a:t>
            </a:r>
            <a:r>
              <a:rPr lang="en-GB" altLang="en-US" sz="2900" dirty="0" err="1">
                <a:latin typeface="Bitstream Vera Serif" pitchFamily="16" charset="0"/>
              </a:rPr>
              <a:t>manajemen</a:t>
            </a:r>
            <a:r>
              <a:rPr lang="en-GB" altLang="en-US" sz="2900" dirty="0">
                <a:latin typeface="Bitstream Vera Serif" pitchFamily="16" charset="0"/>
              </a:rPr>
              <a:t> </a:t>
            </a:r>
            <a:r>
              <a:rPr lang="en-GB" altLang="en-US" sz="2900" dirty="0" err="1">
                <a:latin typeface="Bitstream Vera Serif" pitchFamily="16" charset="0"/>
              </a:rPr>
              <a:t>SysSPs</a:t>
            </a:r>
            <a:r>
              <a:rPr lang="en-GB" altLang="en-US" sz="2900" dirty="0">
                <a:latin typeface="Bitstream Vera Serif" pitchFamily="16" charset="0"/>
              </a:rPr>
              <a:t> (</a:t>
            </a:r>
            <a:r>
              <a:rPr lang="en-ID" sz="3200" b="1" i="0" dirty="0">
                <a:solidFill>
                  <a:srgbClr val="24505C"/>
                </a:solidFill>
                <a:effectLst/>
                <a:latin typeface="Open Sans" panose="020B0606030504020204" pitchFamily="34" charset="0"/>
              </a:rPr>
              <a:t>System-Specific Security Policy)</a:t>
            </a:r>
            <a:endParaRPr lang="en-GB" altLang="en-US" sz="2900" dirty="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900" dirty="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 dirty="0">
                <a:latin typeface="Wingdings" panose="05000000000000000000" pitchFamily="2" charset="2"/>
              </a:rPr>
              <a:t></a:t>
            </a:r>
            <a:r>
              <a:rPr lang="en-GB" altLang="en-US" sz="2400" dirty="0">
                <a:latin typeface="Bitstream Vera Serif" pitchFamily="16" charset="0"/>
              </a:rPr>
              <a:t> </a:t>
            </a:r>
            <a:r>
              <a:rPr lang="en-GB" altLang="en-US" sz="2900" dirty="0" err="1">
                <a:latin typeface="Bitstream Vera Serif" pitchFamily="16" charset="0"/>
              </a:rPr>
              <a:t>Dibuat</a:t>
            </a:r>
            <a:r>
              <a:rPr lang="en-GB" altLang="en-US" sz="2900" dirty="0">
                <a:latin typeface="Bitstream Vera Serif" pitchFamily="16" charset="0"/>
              </a:rPr>
              <a:t> oleh </a:t>
            </a:r>
            <a:r>
              <a:rPr lang="en-GB" altLang="en-US" sz="2900" dirty="0" err="1">
                <a:latin typeface="Bitstream Vera Serif" pitchFamily="16" charset="0"/>
              </a:rPr>
              <a:t>manajemen</a:t>
            </a:r>
            <a:r>
              <a:rPr lang="en-GB" altLang="en-US" sz="2900" dirty="0">
                <a:latin typeface="Bitstream Vera Serif" pitchFamily="16" charset="0"/>
              </a:rPr>
              <a:t> </a:t>
            </a:r>
            <a:r>
              <a:rPr lang="en-GB" altLang="en-US" sz="2900" dirty="0" err="1">
                <a:latin typeface="Bitstream Vera Serif" pitchFamily="16" charset="0"/>
              </a:rPr>
              <a:t>untuk</a:t>
            </a:r>
            <a:r>
              <a:rPr lang="en-GB" altLang="en-US" sz="2900" dirty="0">
                <a:latin typeface="Bitstream Vera Serif" pitchFamily="16" charset="0"/>
              </a:rPr>
              <a:t> </a:t>
            </a:r>
            <a:r>
              <a:rPr lang="en-GB" altLang="en-US" sz="2900" dirty="0" err="1">
                <a:latin typeface="Bitstream Vera Serif" pitchFamily="16" charset="0"/>
              </a:rPr>
              <a:t>menuntun</a:t>
            </a:r>
            <a:r>
              <a:rPr lang="en-GB" altLang="en-US" sz="2900" dirty="0">
                <a:latin typeface="Bitstream Vera Serif" pitchFamily="16" charset="0"/>
              </a:rPr>
              <a:t> </a:t>
            </a:r>
            <a:r>
              <a:rPr lang="en-GB" altLang="en-US" sz="2900" dirty="0" err="1">
                <a:latin typeface="Bitstream Vera Serif" pitchFamily="16" charset="0"/>
              </a:rPr>
              <a:t>implementasi</a:t>
            </a:r>
            <a:r>
              <a:rPr lang="en-GB" altLang="en-US" sz="2900" dirty="0">
                <a:latin typeface="Bitstream Vera Serif" pitchFamily="16" charset="0"/>
              </a:rPr>
              <a:t> &amp; </a:t>
            </a:r>
            <a:r>
              <a:rPr lang="en-GB" altLang="en-US" sz="2900" dirty="0" err="1">
                <a:latin typeface="Bitstream Vera Serif" pitchFamily="16" charset="0"/>
              </a:rPr>
              <a:t>konfigurasi</a:t>
            </a:r>
            <a:r>
              <a:rPr lang="en-GB" altLang="en-US" sz="2900" dirty="0">
                <a:latin typeface="Bitstream Vera Serif" pitchFamily="16" charset="0"/>
              </a:rPr>
              <a:t> </a:t>
            </a:r>
            <a:r>
              <a:rPr lang="en-GB" altLang="en-US" sz="2900" dirty="0" err="1">
                <a:latin typeface="Bitstream Vera Serif" pitchFamily="16" charset="0"/>
              </a:rPr>
              <a:t>teknologi</a:t>
            </a:r>
            <a:endParaRPr lang="en-GB" altLang="en-US" sz="2900" dirty="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900" dirty="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 dirty="0">
                <a:latin typeface="Wingdings" panose="05000000000000000000" pitchFamily="2" charset="2"/>
              </a:rPr>
              <a:t></a:t>
            </a:r>
            <a:r>
              <a:rPr lang="en-GB" altLang="en-US" sz="2400" dirty="0">
                <a:latin typeface="Bitstream Vera Serif" pitchFamily="16" charset="0"/>
              </a:rPr>
              <a:t> </a:t>
            </a:r>
            <a:r>
              <a:rPr lang="en-GB" altLang="en-US" sz="2400" dirty="0" err="1">
                <a:latin typeface="Bitstream Vera Serif" pitchFamily="16" charset="0"/>
              </a:rPr>
              <a:t>M</a:t>
            </a:r>
            <a:r>
              <a:rPr lang="en-GB" altLang="en-US" sz="2900" dirty="0" err="1">
                <a:latin typeface="Bitstream Vera Serif" pitchFamily="16" charset="0"/>
              </a:rPr>
              <a:t>emakai</a:t>
            </a:r>
            <a:r>
              <a:rPr lang="en-GB" altLang="en-US" sz="2900" dirty="0">
                <a:latin typeface="Bitstream Vera Serif" pitchFamily="16" charset="0"/>
              </a:rPr>
              <a:t> </a:t>
            </a:r>
            <a:r>
              <a:rPr lang="en-GB" altLang="en-US" sz="2900" dirty="0" err="1">
                <a:latin typeface="Bitstream Vera Serif" pitchFamily="16" charset="0"/>
              </a:rPr>
              <a:t>teknologi</a:t>
            </a:r>
            <a:r>
              <a:rPr lang="en-GB" altLang="en-US" sz="2900" dirty="0">
                <a:latin typeface="Bitstream Vera Serif" pitchFamily="16" charset="0"/>
              </a:rPr>
              <a:t>  </a:t>
            </a:r>
            <a:r>
              <a:rPr lang="en-GB" altLang="en-US" sz="2900" dirty="0" err="1">
                <a:latin typeface="Bitstream Vera Serif" pitchFamily="16" charset="0"/>
              </a:rPr>
              <a:t>yg</a:t>
            </a:r>
            <a:r>
              <a:rPr lang="en-GB" altLang="en-US" sz="2900" dirty="0">
                <a:latin typeface="Bitstream Vera Serif" pitchFamily="16" charset="0"/>
              </a:rPr>
              <a:t> </a:t>
            </a:r>
            <a:r>
              <a:rPr lang="en-GB" altLang="en-US" sz="2900" dirty="0" err="1">
                <a:latin typeface="Bitstream Vera Serif" pitchFamily="16" charset="0"/>
              </a:rPr>
              <a:t>mempengaruhi</a:t>
            </a:r>
            <a:r>
              <a:rPr lang="en-GB" altLang="en-US" sz="2900" dirty="0">
                <a:latin typeface="Bitstream Vera Serif" pitchFamily="16" charset="0"/>
              </a:rPr>
              <a:t>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 dirty="0">
                <a:latin typeface="Bitstream Vera Serif" pitchFamily="16" charset="0"/>
              </a:rPr>
              <a:t>confidentiality, integrity, availability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 dirty="0">
                <a:latin typeface="Bitstream Vera Serif" pitchFamily="16" charset="0"/>
              </a:rPr>
              <a:t> </a:t>
            </a:r>
            <a:r>
              <a:rPr lang="en-GB" altLang="en-US" sz="2900" dirty="0" err="1">
                <a:latin typeface="Bitstream Vera Serif" pitchFamily="16" charset="0"/>
              </a:rPr>
              <a:t>informasi</a:t>
            </a:r>
            <a:endParaRPr lang="en-GB" altLang="en-US" sz="2900" dirty="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900" dirty="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 dirty="0">
                <a:latin typeface="Wingdings" panose="05000000000000000000" pitchFamily="2" charset="2"/>
              </a:rPr>
              <a:t></a:t>
            </a:r>
            <a:r>
              <a:rPr lang="en-GB" altLang="en-US" sz="2400" dirty="0">
                <a:latin typeface="Bitstream Vera Serif" pitchFamily="16" charset="0"/>
              </a:rPr>
              <a:t> </a:t>
            </a:r>
            <a:r>
              <a:rPr lang="en-GB" altLang="en-US" sz="2900" dirty="0">
                <a:latin typeface="Bitstream Vera Serif" pitchFamily="16" charset="0"/>
              </a:rPr>
              <a:t>Para technologists </a:t>
            </a:r>
            <a:r>
              <a:rPr lang="en-GB" altLang="en-US" sz="2900" dirty="0" err="1">
                <a:latin typeface="Bitstream Vera Serif" pitchFamily="16" charset="0"/>
              </a:rPr>
              <a:t>memberitahukan</a:t>
            </a:r>
            <a:endParaRPr lang="en-GB" altLang="en-US" sz="2900" dirty="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 dirty="0" err="1">
                <a:latin typeface="Bitstream Vera Serif" pitchFamily="16" charset="0"/>
              </a:rPr>
              <a:t>Tentang</a:t>
            </a:r>
            <a:r>
              <a:rPr lang="en-GB" altLang="en-US" sz="2900" dirty="0">
                <a:latin typeface="Bitstream Vera Serif" pitchFamily="16" charset="0"/>
              </a:rPr>
              <a:t> </a:t>
            </a:r>
            <a:r>
              <a:rPr lang="en-GB" altLang="en-US" sz="2900" dirty="0" err="1">
                <a:latin typeface="Bitstream Vera Serif" pitchFamily="16" charset="0"/>
              </a:rPr>
              <a:t>tujuan</a:t>
            </a:r>
            <a:r>
              <a:rPr lang="en-GB" altLang="en-US" sz="2900" dirty="0">
                <a:latin typeface="Bitstream Vera Serif" pitchFamily="16" charset="0"/>
              </a:rPr>
              <a:t> </a:t>
            </a:r>
            <a:r>
              <a:rPr lang="en-GB" altLang="en-US" sz="2900" dirty="0" err="1">
                <a:latin typeface="Bitstream Vera Serif" pitchFamily="16" charset="0"/>
              </a:rPr>
              <a:t>manajemen</a:t>
            </a:r>
            <a:endParaRPr lang="en-GB" altLang="en-US" sz="2900" dirty="0">
              <a:latin typeface="Bitstream Vera Serif" pitchFamily="16" charset="0"/>
            </a:endParaRPr>
          </a:p>
        </p:txBody>
      </p:sp>
      <p:sp>
        <p:nvSpPr>
          <p:cNvPr id="644099" name="Text Box 3">
            <a:extLst>
              <a:ext uri="{FF2B5EF4-FFF2-40B4-BE49-F238E27FC236}">
                <a16:creationId xmlns:a16="http://schemas.microsoft.com/office/drawing/2014/main" id="{AF31FF99-1ED2-D40A-1D7B-E4DDBF368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AA07E2F9-DAF1-168E-909E-4D525880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8BBF-16C1-4B5F-BF0C-F445F2F41A9C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646146" name="Text Box 2">
            <a:extLst>
              <a:ext uri="{FF2B5EF4-FFF2-40B4-BE49-F238E27FC236}">
                <a16:creationId xmlns:a16="http://schemas.microsoft.com/office/drawing/2014/main" id="{416B2E8A-7A23-7051-F404-63557BCA3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9914" y="797454"/>
            <a:ext cx="8543925" cy="5596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>
                <a:latin typeface="Bitstream Vera Serif" pitchFamily="16" charset="0"/>
              </a:rPr>
              <a:t>Spesifikasi teknis SysSPs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9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</a:t>
            </a:r>
            <a:r>
              <a:rPr lang="en-GB" altLang="en-US" sz="2900">
                <a:latin typeface="Bitstream Vera Serif" pitchFamily="16" charset="0"/>
              </a:rPr>
              <a:t>Arahan</a:t>
            </a:r>
            <a:r>
              <a:rPr lang="en-GB" altLang="en-US" sz="2400">
                <a:latin typeface="Bitstream Vera Serif" pitchFamily="16" charset="0"/>
              </a:rPr>
              <a:t> </a:t>
            </a:r>
            <a:r>
              <a:rPr lang="en-GB" altLang="en-US" sz="2900">
                <a:latin typeface="Bitstream Vera Serif" pitchFamily="16" charset="0"/>
              </a:rPr>
              <a:t>System administrators’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>
                <a:latin typeface="Bitstream Vera Serif" pitchFamily="16" charset="0"/>
              </a:rPr>
              <a:t>Atas kebijakan implementasi manajerial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9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S</a:t>
            </a:r>
            <a:r>
              <a:rPr lang="en-GB" altLang="en-US" sz="2900">
                <a:latin typeface="Bitstream Vera Serif" pitchFamily="16" charset="0"/>
              </a:rPr>
              <a:t>etiap jenis peralatan memiliki 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>
                <a:latin typeface="Bitstream Vera Serif" pitchFamily="16" charset="0"/>
              </a:rPr>
              <a:t>jenis kebijakan masing-masing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9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</a:t>
            </a:r>
            <a:r>
              <a:rPr lang="en-GB" altLang="en-US" sz="2900">
                <a:latin typeface="Bitstream Vera Serif" pitchFamily="16" charset="0"/>
              </a:rPr>
              <a:t>Dua metoda umum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>
                <a:latin typeface="Bitstream Vera Serif" pitchFamily="16" charset="0"/>
              </a:rPr>
              <a:t>Ttg implementasi kendali teknis :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9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>
                <a:latin typeface="Bitstream Vera Serif" pitchFamily="16" charset="0"/>
              </a:rPr>
              <a:t>1. Access control lists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>
                <a:latin typeface="Bitstream Vera Serif" pitchFamily="16" charset="0"/>
              </a:rPr>
              <a:t>2. Configuration rules</a:t>
            </a:r>
          </a:p>
        </p:txBody>
      </p:sp>
      <p:sp>
        <p:nvSpPr>
          <p:cNvPr id="646147" name="Text Box 3">
            <a:extLst>
              <a:ext uri="{FF2B5EF4-FFF2-40B4-BE49-F238E27FC236}">
                <a16:creationId xmlns:a16="http://schemas.microsoft.com/office/drawing/2014/main" id="{00CB423D-2E75-D0A3-24FC-CD41AAE19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139BA516-2C7D-446E-6473-125918B56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5B44-0C6A-482D-817E-FF8C7D8A2F19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17826" name="Text Box 2">
            <a:extLst>
              <a:ext uri="{FF2B5EF4-FFF2-40B4-BE49-F238E27FC236}">
                <a16:creationId xmlns:a16="http://schemas.microsoft.com/office/drawing/2014/main" id="{A49BC413-D527-7F3F-CA29-D422C4E45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76" y="938947"/>
            <a:ext cx="8526463" cy="5429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342900" indent="-3429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238" indent="-3429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73163" indent="-3429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87500" indent="-3429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01838" indent="-3429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59038" indent="-342900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6238" indent="-342900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73438" indent="-342900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30638" indent="-342900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>
              <a:lnSpc>
                <a:spcPct val="98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v"/>
            </a:pPr>
            <a:r>
              <a:rPr lang="en-GB" altLang="en-US" sz="2400">
                <a:latin typeface="Bitstream Vera Serif" pitchFamily="16" charset="0"/>
              </a:rPr>
              <a:t>Organisasi haruslah mempersiapkan dan cukup flexibel untuk memerangi ‘ancaman’ pada lingkungan mereka</a:t>
            </a:r>
          </a:p>
          <a:p>
            <a:pPr algn="just" eaLnBrk="1">
              <a:lnSpc>
                <a:spcPct val="98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v"/>
            </a:pPr>
            <a:r>
              <a:rPr lang="en-GB" altLang="en-US" sz="2400">
                <a:latin typeface="Bitstream Vera Serif" pitchFamily="16" charset="0"/>
              </a:rPr>
              <a:t>Apa yang dapat dilakukan oleh suatu organisasi untuk melindungi dari banyaknya ancaman. Apa yang dapat dilakukannya ketika mereka ingin mengidentifikasi strategi perusahaan untuk memindahkan resiko yang mereka hadapi?</a:t>
            </a:r>
          </a:p>
          <a:p>
            <a:pPr algn="just" eaLnBrk="1">
              <a:lnSpc>
                <a:spcPct val="98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v"/>
            </a:pPr>
            <a:r>
              <a:rPr lang="en-GB" altLang="en-US" sz="2400">
                <a:latin typeface="Bitstream Vera Serif" pitchFamily="16" charset="0"/>
              </a:rPr>
              <a:t>Ada beberapa </a:t>
            </a:r>
            <a:r>
              <a:rPr lang="en-GB" altLang="en-US" sz="2400" i="1">
                <a:latin typeface="Bitstream Vera Serif" pitchFamily="16" charset="0"/>
              </a:rPr>
              <a:t>threat</a:t>
            </a:r>
            <a:r>
              <a:rPr lang="en-GB" altLang="en-US" sz="2400">
                <a:latin typeface="Bitstream Vera Serif" pitchFamily="16" charset="0"/>
              </a:rPr>
              <a:t> utama yang berpengaruh pada organisasi modern :</a:t>
            </a:r>
          </a:p>
          <a:p>
            <a:pPr lvl="1" algn="just" eaLnBrk="1">
              <a:lnSpc>
                <a:spcPct val="98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AutoNum type="arabicPeriod"/>
            </a:pPr>
            <a:r>
              <a:rPr lang="en-GB" altLang="en-US" sz="2400">
                <a:latin typeface="Bitstream Vera Serif" pitchFamily="16" charset="0"/>
              </a:rPr>
              <a:t>Virus</a:t>
            </a:r>
          </a:p>
          <a:p>
            <a:pPr lvl="1" algn="just" eaLnBrk="1">
              <a:lnSpc>
                <a:spcPct val="98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AutoNum type="arabicPeriod"/>
            </a:pPr>
            <a:r>
              <a:rPr lang="en-GB" altLang="en-US" sz="2400">
                <a:latin typeface="Bitstream Vera Serif" pitchFamily="16" charset="0"/>
              </a:rPr>
              <a:t>Hacking</a:t>
            </a:r>
          </a:p>
          <a:p>
            <a:pPr lvl="1" algn="just" eaLnBrk="1">
              <a:lnSpc>
                <a:spcPct val="98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AutoNum type="arabicPeriod"/>
            </a:pPr>
            <a:r>
              <a:rPr lang="en-GB" altLang="en-US" sz="2400">
                <a:latin typeface="Bitstream Vera Serif" pitchFamily="16" charset="0"/>
              </a:rPr>
              <a:t>Laporan kelemahan keamanan</a:t>
            </a:r>
          </a:p>
          <a:p>
            <a:pPr lvl="1" algn="just" eaLnBrk="1">
              <a:lnSpc>
                <a:spcPct val="98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AutoNum type="arabicPeriod"/>
            </a:pPr>
            <a:r>
              <a:rPr lang="en-GB" altLang="en-US" sz="2400">
                <a:latin typeface="Bitstream Vera Serif" pitchFamily="16" charset="0"/>
              </a:rPr>
              <a:t>Ancaman-ancaman perdagangan internet</a:t>
            </a:r>
          </a:p>
          <a:p>
            <a:pPr lvl="1" algn="just" eaLnBrk="1">
              <a:lnSpc>
                <a:spcPct val="98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AutoNum type="arabicPeriod"/>
            </a:pPr>
            <a:r>
              <a:rPr lang="en-GB" altLang="en-US" sz="2400">
                <a:latin typeface="Bitstream Vera Serif" pitchFamily="16" charset="0"/>
              </a:rPr>
              <a:t>Api, banjir, gempa bumi</a:t>
            </a:r>
          </a:p>
          <a:p>
            <a:pPr lvl="1" algn="just" eaLnBrk="1">
              <a:lnSpc>
                <a:spcPct val="98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AutoNum type="arabicPeriod"/>
            </a:pPr>
            <a:r>
              <a:rPr lang="en-GB" altLang="en-US" sz="2400">
                <a:latin typeface="Bitstream Vera Serif" pitchFamily="16" charset="0"/>
              </a:rPr>
              <a:t>Error yang disebabkan user</a:t>
            </a:r>
          </a:p>
          <a:p>
            <a:pPr lvl="1" algn="just" eaLnBrk="1">
              <a:lnSpc>
                <a:spcPct val="98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AutoNum type="arabicPeriod"/>
            </a:pPr>
            <a:r>
              <a:rPr lang="en-GB" altLang="en-US" sz="2400">
                <a:latin typeface="Bitstream Vera Serif" pitchFamily="16" charset="0"/>
              </a:rPr>
              <a:t>User melakukan kriminal via internet</a:t>
            </a:r>
          </a:p>
        </p:txBody>
      </p:sp>
      <p:sp>
        <p:nvSpPr>
          <p:cNvPr id="717827" name="Text Box 3">
            <a:extLst>
              <a:ext uri="{FF2B5EF4-FFF2-40B4-BE49-F238E27FC236}">
                <a16:creationId xmlns:a16="http://schemas.microsoft.com/office/drawing/2014/main" id="{AA703081-CDBF-3350-7A2C-44C5AB14C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828" name="Text Box 4">
            <a:extLst>
              <a:ext uri="{FF2B5EF4-FFF2-40B4-BE49-F238E27FC236}">
                <a16:creationId xmlns:a16="http://schemas.microsoft.com/office/drawing/2014/main" id="{68E46598-DB69-0A72-4BA7-9215792CB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1" y="123826"/>
            <a:ext cx="5616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/>
              <a:t>Masalah ?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B1EA5D5-6836-C525-F6C2-7CEDC1BE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7C46-246E-4478-9C62-5FF17D3F4B22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648194" name="Text Box 2">
            <a:extLst>
              <a:ext uri="{FF2B5EF4-FFF2-40B4-BE49-F238E27FC236}">
                <a16:creationId xmlns:a16="http://schemas.microsoft.com/office/drawing/2014/main" id="{2E20F8BB-223D-039D-F991-4B157D533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2073274"/>
            <a:ext cx="8464550" cy="2744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>
                <a:latin typeface="Bitstream Vera Serif" pitchFamily="16" charset="0"/>
              </a:rPr>
              <a:t>Access Control Lists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9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Memungkinkan ACLs administrations untuk membatasi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Akses  user menurut, komputer, waktu, durasi,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Atau bahkan file tertentu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more ... </a:t>
            </a:r>
            <a:r>
              <a:rPr lang="en-GB" altLang="en-US" sz="2400">
                <a:latin typeface="Wingdings" panose="05000000000000000000" pitchFamily="2" charset="2"/>
              </a:rPr>
              <a:t></a:t>
            </a:r>
          </a:p>
        </p:txBody>
      </p:sp>
      <p:sp>
        <p:nvSpPr>
          <p:cNvPr id="648195" name="Text Box 3">
            <a:extLst>
              <a:ext uri="{FF2B5EF4-FFF2-40B4-BE49-F238E27FC236}">
                <a16:creationId xmlns:a16="http://schemas.microsoft.com/office/drawing/2014/main" id="{345FC344-BE1C-1724-947C-9928570E0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74CE7FF-C4D1-4B5F-9B80-774B5CB2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D0A77-7168-485F-8E0E-D09559513666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650242" name="Text Box 2">
            <a:extLst>
              <a:ext uri="{FF2B5EF4-FFF2-40B4-BE49-F238E27FC236}">
                <a16:creationId xmlns:a16="http://schemas.microsoft.com/office/drawing/2014/main" id="{4124AB8B-152A-4D57-0EBC-D41C358E5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76" y="733462"/>
            <a:ext cx="8462963" cy="5429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>
                <a:latin typeface="Bitstream Vera Serif" pitchFamily="16" charset="0"/>
              </a:rPr>
              <a:t>Meliputi user access lists, matriks,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>
                <a:latin typeface="Bitstream Vera Serif" pitchFamily="16" charset="0"/>
              </a:rPr>
              <a:t>&amp; tabel kemampuan yg menentukan kebenaran &amp; hak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0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>
                <a:latin typeface="Bitstream Vera Serif" pitchFamily="16" charset="0"/>
              </a:rPr>
              <a:t>Dapat mengendalikan akses untuk sistem penyimpanan file,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>
                <a:latin typeface="Bitstream Vera Serif" pitchFamily="16" charset="0"/>
              </a:rPr>
              <a:t>Objek perantara,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>
                <a:latin typeface="Bitstream Vera Serif" pitchFamily="16" charset="0"/>
              </a:rPr>
              <a:t>Atau alat lain komunikasi jaringan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0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>
                <a:latin typeface="Bitstream Vera Serif" pitchFamily="16" charset="0"/>
              </a:rPr>
              <a:t>Tabel Kemampuan :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>
                <a:latin typeface="Bitstream Vera Serif" pitchFamily="16" charset="0"/>
              </a:rPr>
              <a:t>Metode serupa yg menetapkan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>
                <a:latin typeface="Bitstream Vera Serif" pitchFamily="16" charset="0"/>
              </a:rPr>
              <a:t> subjects &amp; objects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>
                <a:latin typeface="Bitstream Vera Serif" pitchFamily="16" charset="0"/>
              </a:rPr>
              <a:t>user atau kelompok yg dapat mengakses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>
                <a:latin typeface="Bitstream Vera Serif" pitchFamily="16" charset="0"/>
              </a:rPr>
              <a:t>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>
                <a:latin typeface="Bitstream Vera Serif" pitchFamily="16" charset="0"/>
              </a:rPr>
              <a:t>Spesifikasi sering sekali jadi matrik yg rumit dibandingkan dgn daftar yg sederhana atau tabel.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0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>
                <a:latin typeface="Bitstream Vera Serif" pitchFamily="16" charset="0"/>
              </a:rPr>
              <a:t>Detail Level &amp; ketegasan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>
                <a:latin typeface="Bitstream Vera Serif" pitchFamily="16" charset="0"/>
              </a:rPr>
              <a:t>(sering disebut granularity)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>
                <a:latin typeface="Bitstream Vera Serif" pitchFamily="16" charset="0"/>
              </a:rPr>
              <a:t>Boleh bertukar dari sistem ke sistem </a:t>
            </a:r>
          </a:p>
        </p:txBody>
      </p:sp>
      <p:sp>
        <p:nvSpPr>
          <p:cNvPr id="650243" name="Text Box 3">
            <a:extLst>
              <a:ext uri="{FF2B5EF4-FFF2-40B4-BE49-F238E27FC236}">
                <a16:creationId xmlns:a16="http://schemas.microsoft.com/office/drawing/2014/main" id="{9D38B640-D413-1F59-0543-11FA5B5CB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9C62EB2-5AB4-F437-517C-3EBE8F8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778A-6ED0-4852-872A-F1EE1D7DC84A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652290" name="Text Box 2">
            <a:extLst>
              <a:ext uri="{FF2B5EF4-FFF2-40B4-BE49-F238E27FC236}">
                <a16:creationId xmlns:a16="http://schemas.microsoft.com/office/drawing/2014/main" id="{AE70AAFF-C6AB-B83A-207C-A7F3E6D81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350" y="820623"/>
            <a:ext cx="8616950" cy="5250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>
                <a:latin typeface="Bitstream Vera Serif" pitchFamily="16" charset="0"/>
              </a:rPr>
              <a:t> ACLs yg umum mengatur :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9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</a:t>
            </a:r>
            <a:r>
              <a:rPr lang="en-GB" altLang="en-US" sz="2500">
                <a:latin typeface="Bitstream Vera Serif" pitchFamily="16" charset="0"/>
              </a:rPr>
              <a:t>Siapa yg dapat menggunakan sistem tsb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Apakah user yg diotorisasi dapat mengakses</a:t>
            </a: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</a:t>
            </a:r>
            <a:r>
              <a:rPr lang="en-GB" altLang="en-US" sz="2500">
                <a:latin typeface="Bitstream Vera Serif" pitchFamily="16" charset="0"/>
              </a:rPr>
              <a:t>Kapan user yg diotorisasi dapat mengakses sistem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</a:t>
            </a:r>
            <a:r>
              <a:rPr lang="en-GB" altLang="en-US" sz="2500">
                <a:latin typeface="Bitstream Vera Serif" pitchFamily="16" charset="0"/>
              </a:rPr>
              <a:t>Dimana user yg diotorisasi dapat mengakses sistem tsb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Bagaimana </a:t>
            </a:r>
            <a:r>
              <a:rPr lang="en-GB" altLang="en-US" sz="2500">
                <a:latin typeface="Bitstream Vera Serif" pitchFamily="16" charset="0"/>
              </a:rPr>
              <a:t>User yg diotorisasi dapat mengakses sistem tsb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</a:t>
            </a:r>
            <a:r>
              <a:rPr lang="en-GB" altLang="en-US" sz="2500">
                <a:latin typeface="Bitstream Vera Serif" pitchFamily="16" charset="0"/>
              </a:rPr>
              <a:t>Pembatasan apa user dapat mengakses,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printers, files, komunikasi, &amp; aplikasi</a:t>
            </a:r>
          </a:p>
        </p:txBody>
      </p:sp>
      <p:sp>
        <p:nvSpPr>
          <p:cNvPr id="652291" name="Text Box 3">
            <a:extLst>
              <a:ext uri="{FF2B5EF4-FFF2-40B4-BE49-F238E27FC236}">
                <a16:creationId xmlns:a16="http://schemas.microsoft.com/office/drawing/2014/main" id="{7FFC438B-8541-D088-2489-F6D7896D1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17D374B1-B071-348E-24FB-07D72D1D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AA04-C9ED-43D6-AD37-C629059D3A68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654338" name="Text Box 2">
            <a:extLst>
              <a:ext uri="{FF2B5EF4-FFF2-40B4-BE49-F238E27FC236}">
                <a16:creationId xmlns:a16="http://schemas.microsoft.com/office/drawing/2014/main" id="{BDAE89B7-4D47-88A1-FDEA-8A7E3F252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8950" y="1336952"/>
            <a:ext cx="8699500" cy="421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>
                <a:latin typeface="Bitstream Vera Serif" pitchFamily="16" charset="0"/>
              </a:rPr>
              <a:t>ACL Administrator menetapkan hak user,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>
                <a:latin typeface="Bitstream Vera Serif" pitchFamily="16" charset="0"/>
              </a:rPr>
              <a:t>Seperti :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9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</a:t>
            </a:r>
            <a:r>
              <a:rPr lang="en-GB" altLang="en-US" sz="2900">
                <a:latin typeface="Bitstream Vera Serif" pitchFamily="16" charset="0"/>
              </a:rPr>
              <a:t>Read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</a:t>
            </a:r>
            <a:r>
              <a:rPr lang="en-GB" altLang="en-US" sz="2900">
                <a:latin typeface="Bitstream Vera Serif" pitchFamily="16" charset="0"/>
              </a:rPr>
              <a:t>Write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</a:t>
            </a:r>
            <a:r>
              <a:rPr lang="en-GB" altLang="en-US" sz="2900">
                <a:latin typeface="Bitstream Vera Serif" pitchFamily="16" charset="0"/>
              </a:rPr>
              <a:t>Create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</a:t>
            </a:r>
            <a:r>
              <a:rPr lang="en-GB" altLang="en-US" sz="2900">
                <a:latin typeface="Bitstream Vera Serif" pitchFamily="16" charset="0"/>
              </a:rPr>
              <a:t>Modify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</a:t>
            </a:r>
            <a:r>
              <a:rPr lang="en-GB" altLang="en-US" sz="2900">
                <a:latin typeface="Bitstream Vera Serif" pitchFamily="16" charset="0"/>
              </a:rPr>
              <a:t>Delete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</a:t>
            </a:r>
            <a:r>
              <a:rPr lang="en-GB" altLang="en-US" sz="2900">
                <a:latin typeface="Bitstream Vera Serif" pitchFamily="16" charset="0"/>
              </a:rPr>
              <a:t>Compare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</a:t>
            </a:r>
            <a:r>
              <a:rPr lang="en-GB" altLang="en-US" sz="2900">
                <a:latin typeface="Bitstream Vera Serif" pitchFamily="16" charset="0"/>
              </a:rPr>
              <a:t>Copy</a:t>
            </a:r>
          </a:p>
        </p:txBody>
      </p:sp>
      <p:sp>
        <p:nvSpPr>
          <p:cNvPr id="654339" name="Text Box 3">
            <a:extLst>
              <a:ext uri="{FF2B5EF4-FFF2-40B4-BE49-F238E27FC236}">
                <a16:creationId xmlns:a16="http://schemas.microsoft.com/office/drawing/2014/main" id="{48F5E23A-3AA3-3B34-6773-4EF18A8D8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D5846DE-F26C-BCB9-106E-716A9EB9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67C4-A737-4746-B146-592B31ED65C0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656386" name="Text Box 2">
            <a:extLst>
              <a:ext uri="{FF2B5EF4-FFF2-40B4-BE49-F238E27FC236}">
                <a16:creationId xmlns:a16="http://schemas.microsoft.com/office/drawing/2014/main" id="{F1D216C2-FBFA-29B1-EC8B-DBA9467B4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4364" y="734953"/>
            <a:ext cx="8383587" cy="5429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Aturan konfigurasi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Adalah kode konfigurasi spesifik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Sistem keamanan yg dimasukkan untuk menuntun eksekusi sistem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Ketika informasi sedang melintasi konfigurasi tsb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4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Aturan kebijakan adalah lebih spesifik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Ke pengoperasian sistem dibanding ACLs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&amp; boleh atau tidak boleh berurusan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dengan user secara langsung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4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Banyak sistem keamanan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Memerlukan scripts konfigurasi spesifik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Yg menceritakan sistem tindakan apa untuk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Melaksanakan memproses masing2 informasi</a:t>
            </a:r>
          </a:p>
        </p:txBody>
      </p:sp>
      <p:sp>
        <p:nvSpPr>
          <p:cNvPr id="656387" name="Text Box 3">
            <a:extLst>
              <a:ext uri="{FF2B5EF4-FFF2-40B4-BE49-F238E27FC236}">
                <a16:creationId xmlns:a16="http://schemas.microsoft.com/office/drawing/2014/main" id="{DC690B50-6A99-B726-544B-143C1E367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1F628A0-F447-FA66-4AB0-BE0592E2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03CF-701F-4C9C-B692-622D6B325E8B}" type="slidenum">
              <a:rPr lang="en-US" altLang="en-US"/>
              <a:pPr/>
              <a:t>45</a:t>
            </a:fld>
            <a:endParaRPr lang="en-US" altLang="en-US"/>
          </a:p>
        </p:txBody>
      </p:sp>
      <p:pic>
        <p:nvPicPr>
          <p:cNvPr id="658434" name="Picture 2">
            <a:extLst>
              <a:ext uri="{FF2B5EF4-FFF2-40B4-BE49-F238E27FC236}">
                <a16:creationId xmlns:a16="http://schemas.microsoft.com/office/drawing/2014/main" id="{29BCF668-08EC-F697-0ACC-056680570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196976"/>
            <a:ext cx="8337550" cy="482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658435" name="Text Box 3">
            <a:extLst>
              <a:ext uri="{FF2B5EF4-FFF2-40B4-BE49-F238E27FC236}">
                <a16:creationId xmlns:a16="http://schemas.microsoft.com/office/drawing/2014/main" id="{A7CAE0DE-3752-A4A1-AACB-4DAC80DE4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071752E-BB3B-2986-71ED-609F5393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01BF-27C9-4F6F-879B-CEF827752B9B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660482" name="Text Box 2">
            <a:extLst>
              <a:ext uri="{FF2B5EF4-FFF2-40B4-BE49-F238E27FC236}">
                <a16:creationId xmlns:a16="http://schemas.microsoft.com/office/drawing/2014/main" id="{F326B08E-EA63-ACBA-9D77-F90397FAA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900" y="1155194"/>
            <a:ext cx="8464550" cy="457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Kombinasi SysSPs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4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ü"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Sering sekali organisasi membuat dokumen tunggal yg mengkombinasikan kedua unsur 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ü"/>
            </a:pPr>
            <a:r>
              <a:rPr lang="en-GB" altLang="en-US" sz="2400">
                <a:latin typeface="Bitstream Vera Serif" pitchFamily="16" charset="0"/>
              </a:rPr>
              <a:t>Pedoman manajemen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&amp; spesifikasi teknis SysSPs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4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Walaupun ini dapat membingungkan,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Ini mudah dilaksanakan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4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ü"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Kepedulian harus diambil  untuk mengungkapkan 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ü"/>
            </a:pPr>
            <a:r>
              <a:rPr lang="en-GB" altLang="en-US" sz="2400">
                <a:latin typeface="Bitstream Vera Serif" pitchFamily="16" charset="0"/>
              </a:rPr>
              <a:t>Tindakan yg perlu secara hati-hati sebagai prosedur yang disajikan</a:t>
            </a:r>
          </a:p>
        </p:txBody>
      </p:sp>
      <p:sp>
        <p:nvSpPr>
          <p:cNvPr id="660483" name="Text Box 3">
            <a:extLst>
              <a:ext uri="{FF2B5EF4-FFF2-40B4-BE49-F238E27FC236}">
                <a16:creationId xmlns:a16="http://schemas.microsoft.com/office/drawing/2014/main" id="{5BC5BFCC-7767-FBB3-7577-A511301DA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EBC5D6B-C2FF-7855-3B6D-7CB75F39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F461-EF4A-4047-8A63-41D5B5F3B8A5}" type="slidenum">
              <a:rPr lang="en-US" altLang="en-US"/>
              <a:pPr/>
              <a:t>47</a:t>
            </a:fld>
            <a:endParaRPr lang="en-US" altLang="en-US"/>
          </a:p>
        </p:txBody>
      </p:sp>
      <p:pic>
        <p:nvPicPr>
          <p:cNvPr id="662530" name="Picture 2">
            <a:extLst>
              <a:ext uri="{FF2B5EF4-FFF2-40B4-BE49-F238E27FC236}">
                <a16:creationId xmlns:a16="http://schemas.microsoft.com/office/drawing/2014/main" id="{7DDEBDCB-2FCB-3334-AE1C-309AAE5F4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1" y="1052514"/>
            <a:ext cx="7927975" cy="50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2531" name="Text Box 3">
            <a:extLst>
              <a:ext uri="{FF2B5EF4-FFF2-40B4-BE49-F238E27FC236}">
                <a16:creationId xmlns:a16="http://schemas.microsoft.com/office/drawing/2014/main" id="{AD1B8DF0-757E-6C80-28FD-5AC6A96DD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A782F46-7579-C109-1E02-AEBEAF7F3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10EE-A2C9-4370-97BF-27706B8326BB}" type="slidenum">
              <a:rPr lang="en-US" altLang="en-US"/>
              <a:pPr/>
              <a:t>48</a:t>
            </a:fld>
            <a:endParaRPr lang="en-US" altLang="en-US"/>
          </a:p>
        </p:txBody>
      </p:sp>
      <p:pic>
        <p:nvPicPr>
          <p:cNvPr id="664578" name="Picture 2">
            <a:extLst>
              <a:ext uri="{FF2B5EF4-FFF2-40B4-BE49-F238E27FC236}">
                <a16:creationId xmlns:a16="http://schemas.microsoft.com/office/drawing/2014/main" id="{C3318B14-EBC6-6026-6D7D-AFBB6D5E1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1" y="981076"/>
            <a:ext cx="7199313" cy="516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4579" name="Text Box 3">
            <a:extLst>
              <a:ext uri="{FF2B5EF4-FFF2-40B4-BE49-F238E27FC236}">
                <a16:creationId xmlns:a16="http://schemas.microsoft.com/office/drawing/2014/main" id="{CDD35B2F-E7FC-A20A-5130-22C444ABB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85C1C83-AFE0-E6B4-BBBF-B5B8DF5D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956C-8642-4D66-8A2A-31963E6EEA7E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666626" name="Text Box 2">
            <a:extLst>
              <a:ext uri="{FF2B5EF4-FFF2-40B4-BE49-F238E27FC236}">
                <a16:creationId xmlns:a16="http://schemas.microsoft.com/office/drawing/2014/main" id="{6D994B04-1B34-BFDA-9526-C73CD8DCE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9914" y="825458"/>
            <a:ext cx="8518525" cy="524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>
                <a:latin typeface="Bitstream Vera Serif" pitchFamily="16" charset="0"/>
              </a:rPr>
              <a:t>Petunjuk untuk pengembangan kebijakan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9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>
                <a:latin typeface="Bitstream Vera Serif" pitchFamily="16" charset="0"/>
              </a:rPr>
              <a:t>Sering sekali berguna untuk melihat pengembangan kebijakan sebagai proyek two-part :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9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>
                <a:latin typeface="Bitstream Vera Serif" pitchFamily="16" charset="0"/>
              </a:rPr>
              <a:t>1. Design &amp; develop policy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>
                <a:latin typeface="Bitstream Vera Serif" pitchFamily="16" charset="0"/>
              </a:rPr>
              <a:t>(atau redesign &amp; rewrite kebijakan yg ketinggalan jaman)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9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>
                <a:latin typeface="Bitstream Vera Serif" pitchFamily="16" charset="0"/>
              </a:rPr>
              <a:t>2. Menetapkan proses manajemen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>
                <a:latin typeface="Bitstream Vera Serif" pitchFamily="16" charset="0"/>
              </a:rPr>
              <a:t>Untuk mengabadikan kebijakan didalam organisasi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900">
              <a:latin typeface="Bitstream Vera Serif" pitchFamily="16" charset="0"/>
            </a:endParaRPr>
          </a:p>
        </p:txBody>
      </p:sp>
      <p:sp>
        <p:nvSpPr>
          <p:cNvPr id="666627" name="Text Box 3">
            <a:extLst>
              <a:ext uri="{FF2B5EF4-FFF2-40B4-BE49-F238E27FC236}">
                <a16:creationId xmlns:a16="http://schemas.microsoft.com/office/drawing/2014/main" id="{966388A8-467C-74AA-C67C-539881234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7E72D37-5D8D-441B-813E-13E3FD2F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15C9-CCC2-42A8-A96B-D5F3614D2CC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19874" name="Text Box 2">
            <a:extLst>
              <a:ext uri="{FF2B5EF4-FFF2-40B4-BE49-F238E27FC236}">
                <a16:creationId xmlns:a16="http://schemas.microsoft.com/office/drawing/2014/main" id="{5B76FB38-C580-E358-BBCC-922D6F29A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76" y="3292468"/>
            <a:ext cx="8526463" cy="72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342900" indent="-3429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238" indent="-3429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73163" indent="-3429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87500" indent="-3429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01838" indent="-3429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59038" indent="-342900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6238" indent="-342900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73438" indent="-342900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30638" indent="-342900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>
              <a:lnSpc>
                <a:spcPct val="98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v"/>
            </a:pPr>
            <a:r>
              <a:rPr lang="en-GB" altLang="en-US" sz="2400">
                <a:latin typeface="Bitstream Vera Serif" pitchFamily="16" charset="0"/>
              </a:rPr>
              <a:t>Jadi Ingatlah  : Hati-hati banyak sekali ancaman! Ya – Itu dapat saja terjadi pada Anda.</a:t>
            </a:r>
          </a:p>
        </p:txBody>
      </p:sp>
      <p:sp>
        <p:nvSpPr>
          <p:cNvPr id="719875" name="Text Box 3">
            <a:extLst>
              <a:ext uri="{FF2B5EF4-FFF2-40B4-BE49-F238E27FC236}">
                <a16:creationId xmlns:a16="http://schemas.microsoft.com/office/drawing/2014/main" id="{B57C3524-9D52-7AAA-E738-51ABA06B8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9876" name="Text Box 4">
            <a:extLst>
              <a:ext uri="{FF2B5EF4-FFF2-40B4-BE49-F238E27FC236}">
                <a16:creationId xmlns:a16="http://schemas.microsoft.com/office/drawing/2014/main" id="{0CFBA865-C3F7-764C-7DCC-E1EEDCB71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1" y="123826"/>
            <a:ext cx="5616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/>
              <a:t>Contd…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582423E-9E18-2B31-6C99-EC447FBA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A7C3-4498-4C11-8F8B-ABD10C62238E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668674" name="Text Box 2">
            <a:extLst>
              <a:ext uri="{FF2B5EF4-FFF2-40B4-BE49-F238E27FC236}">
                <a16:creationId xmlns:a16="http://schemas.microsoft.com/office/drawing/2014/main" id="{C752EFDE-69B7-A7C2-E055-C041C7E3F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823870"/>
            <a:ext cx="7810500" cy="524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>
                <a:latin typeface="Bitstream Vera Serif" pitchFamily="16" charset="0"/>
              </a:rPr>
              <a:t>Pengembangan kebijakan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>
                <a:latin typeface="Bitstream Vera Serif" pitchFamily="16" charset="0"/>
              </a:rPr>
              <a:t>Atau proyek re-development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>
                <a:latin typeface="Bitstream Vera Serif" pitchFamily="16" charset="0"/>
              </a:rPr>
              <a:t>Harus dengan baik direncanakan, dg baik dibiayai,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>
                <a:latin typeface="Bitstream Vera Serif" pitchFamily="16" charset="0"/>
              </a:rPr>
              <a:t> &amp; secara agresif diatur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>
                <a:latin typeface="Bitstream Vera Serif" pitchFamily="16" charset="0"/>
              </a:rPr>
              <a:t>Untuk memastikan selesai tepat waktu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>
                <a:latin typeface="Bitstream Vera Serif" pitchFamily="16" charset="0"/>
              </a:rPr>
              <a:t>dan dalam anggaran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9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>
                <a:latin typeface="Bitstream Vera Serif" pitchFamily="16" charset="0"/>
              </a:rPr>
              <a:t>Ketika suatu kebijakan proyek pengembangan dikerjakan,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>
                <a:latin typeface="Bitstream Vera Serif" pitchFamily="16" charset="0"/>
              </a:rPr>
              <a:t>Proyek dapat dikendalikan dengan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>
                <a:latin typeface="Bitstream Vera Serif" pitchFamily="16" charset="0"/>
              </a:rPr>
              <a:t>proses SecSDLC </a:t>
            </a:r>
          </a:p>
        </p:txBody>
      </p:sp>
      <p:sp>
        <p:nvSpPr>
          <p:cNvPr id="668675" name="Text Box 3">
            <a:extLst>
              <a:ext uri="{FF2B5EF4-FFF2-40B4-BE49-F238E27FC236}">
                <a16:creationId xmlns:a16="http://schemas.microsoft.com/office/drawing/2014/main" id="{5BC71617-7597-6BD0-6ED7-BB7ED825E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0A23578-AF6F-556E-3309-3105A10C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4D26-1F09-443A-ADC5-6CF2CF53E879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670722" name="Text Box 2">
            <a:extLst>
              <a:ext uri="{FF2B5EF4-FFF2-40B4-BE49-F238E27FC236}">
                <a16:creationId xmlns:a16="http://schemas.microsoft.com/office/drawing/2014/main" id="{BD3C2383-F124-D65A-43FA-749DFC39D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691069"/>
            <a:ext cx="7810500" cy="5502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>
                <a:latin typeface="Bitstream Vera Serif" pitchFamily="16" charset="0"/>
              </a:rPr>
              <a:t>1. Tahap Investigation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Tim pengembang kebijakan perlu :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Memperoleh dukungan dari manajemen senior,</a:t>
            </a: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Secara jelas pandai mengemukakan tujuan proyek kebijakan</a:t>
            </a: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Memperoleh keikutsertaan dari individu yg benar yg dipengaruhi oleh kebijakan yg direkomendasikan</a:t>
            </a: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more ... </a:t>
            </a:r>
            <a:r>
              <a:rPr lang="en-GB" altLang="en-US" sz="2400">
                <a:latin typeface="Wingdings" panose="05000000000000000000" pitchFamily="2" charset="2"/>
              </a:rPr>
              <a:t>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4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400">
              <a:latin typeface="Bitstream Vera Serif" pitchFamily="16" charset="0"/>
            </a:endParaRPr>
          </a:p>
        </p:txBody>
      </p:sp>
      <p:sp>
        <p:nvSpPr>
          <p:cNvPr id="670723" name="Text Box 3">
            <a:extLst>
              <a:ext uri="{FF2B5EF4-FFF2-40B4-BE49-F238E27FC236}">
                <a16:creationId xmlns:a16="http://schemas.microsoft.com/office/drawing/2014/main" id="{11C56DF5-503B-42BE-32C2-D9ED032D4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1604C716-7B1B-5D66-611F-D083B29EE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E06B-223D-48D1-853D-B71EB44FBBE7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672770" name="Text Box 2">
            <a:extLst>
              <a:ext uri="{FF2B5EF4-FFF2-40B4-BE49-F238E27FC236}">
                <a16:creationId xmlns:a16="http://schemas.microsoft.com/office/drawing/2014/main" id="{CEB67C6C-7A15-0D24-0222-854E44B62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4850" y="1636427"/>
            <a:ext cx="8339138" cy="363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</a:t>
            </a:r>
            <a:r>
              <a:rPr lang="en-GB" altLang="en-US" sz="2500">
                <a:latin typeface="Bitstream Vera Serif" pitchFamily="16" charset="0"/>
              </a:rPr>
              <a:t>Penyelesaian dari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Legal, sumber daya manusia &amp; end-users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Menugaskan </a:t>
            </a:r>
            <a:r>
              <a:rPr lang="en-GB" altLang="en-US" sz="2500">
                <a:latin typeface="Bitstream Vera Serif" pitchFamily="16" charset="0"/>
              </a:rPr>
              <a:t>project champion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Dengan cukup terkenal &amp; prestise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Memperoleh manajer proyek yg berkemampuan</a:t>
            </a: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Mengembangkan garis besar dan estimasi untuk, biaya dan jadwal proyek</a:t>
            </a:r>
            <a:endParaRPr lang="en-GB" altLang="en-US" sz="2500">
              <a:latin typeface="Bitstream Vera Serif" pitchFamily="16" charset="0"/>
            </a:endParaRPr>
          </a:p>
        </p:txBody>
      </p:sp>
      <p:sp>
        <p:nvSpPr>
          <p:cNvPr id="672771" name="Text Box 3">
            <a:extLst>
              <a:ext uri="{FF2B5EF4-FFF2-40B4-BE49-F238E27FC236}">
                <a16:creationId xmlns:a16="http://schemas.microsoft.com/office/drawing/2014/main" id="{3E32F00F-7DE2-EFFF-C5D0-B88EB2AF9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EFF61DD-A035-5442-A5E3-06475DFC2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08CE-F845-42B7-A109-708C19A7BB08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674818" name="Text Box 2">
            <a:extLst>
              <a:ext uri="{FF2B5EF4-FFF2-40B4-BE49-F238E27FC236}">
                <a16:creationId xmlns:a16="http://schemas.microsoft.com/office/drawing/2014/main" id="{6D8BBCD5-1830-C732-779E-C75F84442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6" y="1281960"/>
            <a:ext cx="8545513" cy="432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>
                <a:latin typeface="Bitstream Vera Serif" pitchFamily="16" charset="0"/>
              </a:rPr>
              <a:t>2. Tahap Analysis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9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>
                <a:latin typeface="Bitstream Vera Serif" pitchFamily="16" charset="0"/>
              </a:rPr>
              <a:t>Dapat meliputi aktifitas berikut ini :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9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</a:t>
            </a:r>
            <a:r>
              <a:rPr lang="en-GB" altLang="en-US" sz="2900">
                <a:latin typeface="Bitstream Vera Serif" pitchFamily="16" charset="0"/>
              </a:rPr>
              <a:t>Terbaru atau baru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>
                <a:latin typeface="Bitstream Vera Serif" pitchFamily="16" charset="0"/>
              </a:rPr>
              <a:t>Penilaian resiko atau audit IT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>
                <a:latin typeface="Bitstream Vera Serif" pitchFamily="16" charset="0"/>
              </a:rPr>
              <a:t>Dokumen infosec yg dibutuhkan organisasi sekarang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9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</a:t>
            </a:r>
            <a:r>
              <a:rPr lang="en-GB" altLang="en-US" sz="2900">
                <a:latin typeface="Bitstream Vera Serif" pitchFamily="16" charset="0"/>
              </a:rPr>
              <a:t>Acuan material kunci,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>
                <a:latin typeface="Bitstream Vera Serif" pitchFamily="16" charset="0"/>
              </a:rPr>
              <a:t>Termasuk kebijakan apapun yg ada</a:t>
            </a:r>
          </a:p>
        </p:txBody>
      </p:sp>
      <p:sp>
        <p:nvSpPr>
          <p:cNvPr id="674819" name="Text Box 3">
            <a:extLst>
              <a:ext uri="{FF2B5EF4-FFF2-40B4-BE49-F238E27FC236}">
                <a16:creationId xmlns:a16="http://schemas.microsoft.com/office/drawing/2014/main" id="{441CAB65-D14C-E917-B038-6D63EB5AB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C9B375E-015B-6ECC-832F-1F0EDE9F4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0131-090A-43FC-96BB-F5AA0EB3F8CC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676866" name="Text Box 2">
            <a:extLst>
              <a:ext uri="{FF2B5EF4-FFF2-40B4-BE49-F238E27FC236}">
                <a16:creationId xmlns:a16="http://schemas.microsoft.com/office/drawing/2014/main" id="{4703F745-12EC-5D3F-779A-A0D3B5F6F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671337"/>
            <a:ext cx="7810500" cy="5551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>
                <a:latin typeface="Bitstream Vera Serif" pitchFamily="16" charset="0"/>
              </a:rPr>
              <a:t>3 &amp; 4. Tahap Design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9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>
                <a:latin typeface="Bitstream Vera Serif" pitchFamily="16" charset="0"/>
              </a:rPr>
              <a:t>Dapat meliputi :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9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</a:t>
            </a:r>
            <a:r>
              <a:rPr lang="en-GB" altLang="en-US" sz="2900">
                <a:latin typeface="Bitstream Vera Serif" pitchFamily="16" charset="0"/>
              </a:rPr>
              <a:t>Bagaimana kebijakan akan di distribusikan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9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</a:t>
            </a:r>
            <a:r>
              <a:rPr lang="en-GB" altLang="en-US" sz="2900">
                <a:latin typeface="Bitstream Vera Serif" pitchFamily="16" charset="0"/>
              </a:rPr>
              <a:t>Bagaimana verifikasi distribusi menjadi terpenuhi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9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</a:t>
            </a:r>
            <a:r>
              <a:rPr lang="en-GB" altLang="en-US" sz="2900">
                <a:latin typeface="Bitstream Vera Serif" pitchFamily="16" charset="0"/>
              </a:rPr>
              <a:t>Spesifikasi untuk tools otomatisasi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>
                <a:latin typeface="Bitstream Vera Serif" pitchFamily="16" charset="0"/>
              </a:rPr>
              <a:t> 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</a:t>
            </a:r>
            <a:r>
              <a:rPr lang="en-GB" altLang="en-US" sz="2900">
                <a:latin typeface="Bitstream Vera Serif" pitchFamily="16" charset="0"/>
              </a:rPr>
              <a:t>Revisi untuk laporan analisis kelayakan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>
                <a:latin typeface="Bitstream Vera Serif" pitchFamily="16" charset="0"/>
              </a:rPr>
              <a:t>Biaya2 dan keuntungan pada design diperjelas</a:t>
            </a:r>
          </a:p>
        </p:txBody>
      </p:sp>
      <p:sp>
        <p:nvSpPr>
          <p:cNvPr id="676867" name="Text Box 3">
            <a:extLst>
              <a:ext uri="{FF2B5EF4-FFF2-40B4-BE49-F238E27FC236}">
                <a16:creationId xmlns:a16="http://schemas.microsoft.com/office/drawing/2014/main" id="{E52B390C-54B3-BDCE-6D86-96659E838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0B88B2E-66A7-9EDC-9797-F7C32BCD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698C-A127-4A50-A364-9E5719053803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678914" name="Text Box 2">
            <a:extLst>
              <a:ext uri="{FF2B5EF4-FFF2-40B4-BE49-F238E27FC236}">
                <a16:creationId xmlns:a16="http://schemas.microsoft.com/office/drawing/2014/main" id="{6E0A3D64-7F22-74CC-AC79-F15757A4F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907478"/>
            <a:ext cx="7810500" cy="5239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5. Tahap Implementation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Write the policies!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Memastikan kebijakan dapat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dilaksanakan seperti tertulis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Distribusi Kebijakan tidaklah selalu berjalan lurus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Kebijakan efektif :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Wingdings" panose="05000000000000000000" pitchFamily="2" charset="2"/>
              </a:rPr>
              <a:t></a:t>
            </a:r>
            <a:r>
              <a:rPr lang="en-GB" altLang="en-US" sz="2500">
                <a:latin typeface="Bitstream Vera Serif" pitchFamily="16" charset="0"/>
              </a:rPr>
              <a:t> Tertulis 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Wingdings" panose="05000000000000000000" pitchFamily="2" charset="2"/>
              </a:rPr>
              <a:t></a:t>
            </a:r>
            <a:r>
              <a:rPr lang="en-GB" altLang="en-US" sz="2500">
                <a:latin typeface="Bitstream Vera Serif" pitchFamily="16" charset="0"/>
              </a:rPr>
              <a:t> Memperkecil jargon teknis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&amp; istilah2 manajemen</a:t>
            </a:r>
          </a:p>
        </p:txBody>
      </p:sp>
      <p:sp>
        <p:nvSpPr>
          <p:cNvPr id="678915" name="Text Box 3">
            <a:extLst>
              <a:ext uri="{FF2B5EF4-FFF2-40B4-BE49-F238E27FC236}">
                <a16:creationId xmlns:a16="http://schemas.microsoft.com/office/drawing/2014/main" id="{93503EA3-8CC8-6B0E-D3F1-E0343BB61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495FD26-8F8E-B439-F968-DF3A640EF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A239-654B-4F37-943C-0B9A56758F55}" type="slidenum">
              <a:rPr lang="en-US" altLang="en-US"/>
              <a:pPr/>
              <a:t>56</a:t>
            </a:fld>
            <a:endParaRPr lang="en-US" altLang="en-US"/>
          </a:p>
        </p:txBody>
      </p:sp>
      <p:pic>
        <p:nvPicPr>
          <p:cNvPr id="680962" name="Picture 2">
            <a:extLst>
              <a:ext uri="{FF2B5EF4-FFF2-40B4-BE49-F238E27FC236}">
                <a16:creationId xmlns:a16="http://schemas.microsoft.com/office/drawing/2014/main" id="{C5D583B0-8E91-CF59-94C0-301F77956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1052514"/>
            <a:ext cx="8286750" cy="489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680963" name="Text Box 3">
            <a:extLst>
              <a:ext uri="{FF2B5EF4-FFF2-40B4-BE49-F238E27FC236}">
                <a16:creationId xmlns:a16="http://schemas.microsoft.com/office/drawing/2014/main" id="{4D64E181-19B9-A01D-BFFD-4B244EF5E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350444"/>
            <a:ext cx="7810500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Jalur untuk ukuran yg dapat dibaca</a:t>
            </a:r>
          </a:p>
        </p:txBody>
      </p:sp>
      <p:sp>
        <p:nvSpPr>
          <p:cNvPr id="680964" name="Text Box 4">
            <a:extLst>
              <a:ext uri="{FF2B5EF4-FFF2-40B4-BE49-F238E27FC236}">
                <a16:creationId xmlns:a16="http://schemas.microsoft.com/office/drawing/2014/main" id="{8221B724-0435-536F-6988-C1C537DEA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3DA38A2-EFDE-545D-E3EA-17B19651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BD62-CD38-47D2-BE78-3A70670F2705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683010" name="Text Box 2">
            <a:extLst>
              <a:ext uri="{FF2B5EF4-FFF2-40B4-BE49-F238E27FC236}">
                <a16:creationId xmlns:a16="http://schemas.microsoft.com/office/drawing/2014/main" id="{F7BD642F-CFAC-AD1B-976C-D85931743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864" y="1183513"/>
            <a:ext cx="856297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6. Tahap Maintenance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Memelihara dan memodifikasi kebijakan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diperlukan untuk memastikan dari ancaman2 yg dapat berubah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Kebijakan mempunyai suatu built-in mekanisme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via dimana para user dapat melaporkan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permasalahan kebijakan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Review secara berkala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Harus dibangun menjadi proses</a:t>
            </a:r>
          </a:p>
        </p:txBody>
      </p:sp>
      <p:sp>
        <p:nvSpPr>
          <p:cNvPr id="683011" name="Text Box 3">
            <a:extLst>
              <a:ext uri="{FF2B5EF4-FFF2-40B4-BE49-F238E27FC236}">
                <a16:creationId xmlns:a16="http://schemas.microsoft.com/office/drawing/2014/main" id="{9852BF03-081D-E731-E09F-D2E03F64A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E8E353F-639F-FB9B-9896-25BCD87C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CB9D-D3CF-4599-8FAE-550E737E1AB9}" type="slidenum">
              <a:rPr lang="en-US" altLang="en-US"/>
              <a:pPr/>
              <a:t>58</a:t>
            </a:fld>
            <a:endParaRPr lang="en-US" altLang="en-US"/>
          </a:p>
        </p:txBody>
      </p:sp>
      <p:pic>
        <p:nvPicPr>
          <p:cNvPr id="685058" name="Picture 2">
            <a:extLst>
              <a:ext uri="{FF2B5EF4-FFF2-40B4-BE49-F238E27FC236}">
                <a16:creationId xmlns:a16="http://schemas.microsoft.com/office/drawing/2014/main" id="{46D89697-68B5-A97D-9D4E-97B238481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923926"/>
            <a:ext cx="6923088" cy="539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685059" name="Text Box 3">
            <a:extLst>
              <a:ext uri="{FF2B5EF4-FFF2-40B4-BE49-F238E27FC236}">
                <a16:creationId xmlns:a16="http://schemas.microsoft.com/office/drawing/2014/main" id="{C619F0B7-E1D7-A600-0C7A-8B81B2B2C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A4544FFF-A6EE-B649-C582-06998DF75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F7B0-2A71-4BEB-993B-53BB229D01BF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687106" name="Text Box 2">
            <a:extLst>
              <a:ext uri="{FF2B5EF4-FFF2-40B4-BE49-F238E27FC236}">
                <a16:creationId xmlns:a16="http://schemas.microsoft.com/office/drawing/2014/main" id="{251F80BD-82BE-E534-4152-4F24FF972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874404"/>
            <a:ext cx="8116887" cy="5625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Pendekatan ISPME / InfoSec Policy Made Easy Approach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(ISPME)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4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Mengumpulkan Key Reference Materials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 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Menjelaskan kerangka kerja untuk kebijakan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 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Menyiapkan suatu coverage Matrix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Kendalinya seperti : avoid,prevent,deter.detec.mitigate,recover and correct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(menghindari, mencegah, menghalangi, merasakan, mengurangi, memulihkan dan memperbaiki)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4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Membuat keputusan design sistem kritis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 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Structuring Review, Persetujuan, &amp; proses penyelenggaran  </a:t>
            </a:r>
          </a:p>
        </p:txBody>
      </p:sp>
      <p:sp>
        <p:nvSpPr>
          <p:cNvPr id="687107" name="Text Box 3">
            <a:extLst>
              <a:ext uri="{FF2B5EF4-FFF2-40B4-BE49-F238E27FC236}">
                <a16:creationId xmlns:a16="http://schemas.microsoft.com/office/drawing/2014/main" id="{ACB6A708-CD32-2F9A-4FCA-04D8C4AFF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13AA5A25-EA96-7F42-4F37-BFFCDCDE4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C6CD7-5F4E-47EE-B661-6E113A56FED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21922" name="Text Box 2">
            <a:extLst>
              <a:ext uri="{FF2B5EF4-FFF2-40B4-BE49-F238E27FC236}">
                <a16:creationId xmlns:a16="http://schemas.microsoft.com/office/drawing/2014/main" id="{3FC3B9AF-7610-768B-5396-7AB2678A2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1654950"/>
            <a:ext cx="8064500" cy="1809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342900" indent="-3429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238" indent="-3429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73163" indent="-3429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87500" indent="-3429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01838" indent="-3429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59038" indent="-342900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6238" indent="-342900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73438" indent="-342900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30638" indent="-342900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>
              <a:lnSpc>
                <a:spcPct val="98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v"/>
            </a:pPr>
            <a:r>
              <a:rPr lang="en-GB" altLang="en-US" sz="2400">
                <a:latin typeface="Bitstream Vera Serif" pitchFamily="16" charset="0"/>
              </a:rPr>
              <a:t>Bagaimana organisasi mengetahui apa yang harus mereka lakukan untuk identifikasi ancaman, dan kendali apa yang diperlukan</a:t>
            </a:r>
          </a:p>
          <a:p>
            <a:pPr algn="just" eaLnBrk="1">
              <a:lnSpc>
                <a:spcPct val="98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v"/>
            </a:pPr>
            <a:endParaRPr lang="en-GB" altLang="en-US" sz="2400">
              <a:latin typeface="Bitstream Vera Serif" pitchFamily="16" charset="0"/>
            </a:endParaRPr>
          </a:p>
          <a:p>
            <a:pPr algn="just" eaLnBrk="1">
              <a:lnSpc>
                <a:spcPct val="98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v"/>
            </a:pPr>
            <a:endParaRPr lang="en-GB" altLang="en-US" sz="2400">
              <a:latin typeface="Bitstream Vera Serif" pitchFamily="16" charset="0"/>
            </a:endParaRPr>
          </a:p>
        </p:txBody>
      </p:sp>
      <p:sp>
        <p:nvSpPr>
          <p:cNvPr id="721923" name="Text Box 3">
            <a:extLst>
              <a:ext uri="{FF2B5EF4-FFF2-40B4-BE49-F238E27FC236}">
                <a16:creationId xmlns:a16="http://schemas.microsoft.com/office/drawing/2014/main" id="{694408FA-FA65-A102-7F6F-2A702C046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1924" name="Text Box 4">
            <a:extLst>
              <a:ext uri="{FF2B5EF4-FFF2-40B4-BE49-F238E27FC236}">
                <a16:creationId xmlns:a16="http://schemas.microsoft.com/office/drawing/2014/main" id="{7E0568F5-F2D1-308C-E631-86EE56AB8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1" y="123826"/>
            <a:ext cx="5616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/>
              <a:t>Contd…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AB692ACD-DB6F-D0E6-F6A5-9DCB7F55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4807-0B25-484C-845E-49B295587895}" type="slidenum">
              <a:rPr lang="en-US" altLang="en-US"/>
              <a:pPr/>
              <a:t>60</a:t>
            </a:fld>
            <a:endParaRPr lang="en-US" altLang="en-US"/>
          </a:p>
        </p:txBody>
      </p:sp>
      <p:pic>
        <p:nvPicPr>
          <p:cNvPr id="689154" name="Picture 2">
            <a:extLst>
              <a:ext uri="{FF2B5EF4-FFF2-40B4-BE49-F238E27FC236}">
                <a16:creationId xmlns:a16="http://schemas.microsoft.com/office/drawing/2014/main" id="{63944FDA-C778-2FE3-1FB3-A51CD6D12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908050"/>
            <a:ext cx="7377112" cy="509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689155" name="Text Box 3">
            <a:extLst>
              <a:ext uri="{FF2B5EF4-FFF2-40B4-BE49-F238E27FC236}">
                <a16:creationId xmlns:a16="http://schemas.microsoft.com/office/drawing/2014/main" id="{CCA91780-4856-C02A-BEA7-7463676D9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338" y="6424614"/>
            <a:ext cx="856456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id-ID" altLang="en-US" sz="2900">
              <a:solidFill>
                <a:srgbClr val="FFFFFF"/>
              </a:solidFill>
              <a:latin typeface="Bitstream Vera Serif" pitchFamily="16" charset="0"/>
            </a:endParaRPr>
          </a:p>
        </p:txBody>
      </p:sp>
      <p:sp>
        <p:nvSpPr>
          <p:cNvPr id="689156" name="Text Box 4">
            <a:extLst>
              <a:ext uri="{FF2B5EF4-FFF2-40B4-BE49-F238E27FC236}">
                <a16:creationId xmlns:a16="http://schemas.microsoft.com/office/drawing/2014/main" id="{4B97109A-A8F4-332A-604C-1217A09C4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1" y="6021389"/>
            <a:ext cx="8564563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200">
                <a:latin typeface="Bitstream Vera Serif" pitchFamily="16" charset="0"/>
              </a:rPr>
              <a:t>Sumber : http://www.netiq.com/products/pub/ispme.asp</a:t>
            </a:r>
          </a:p>
        </p:txBody>
      </p:sp>
      <p:sp>
        <p:nvSpPr>
          <p:cNvPr id="689157" name="Text Box 5">
            <a:extLst>
              <a:ext uri="{FF2B5EF4-FFF2-40B4-BE49-F238E27FC236}">
                <a16:creationId xmlns:a16="http://schemas.microsoft.com/office/drawing/2014/main" id="{AA01D193-B612-7EA6-1BDA-84A33EEB2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7A21C73-FE91-D589-596E-780D6AD8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337-6CE8-4824-B72C-C8B26DFD5EAE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691202" name="Text Box 2">
            <a:extLst>
              <a:ext uri="{FF2B5EF4-FFF2-40B4-BE49-F238E27FC236}">
                <a16:creationId xmlns:a16="http://schemas.microsoft.com/office/drawing/2014/main" id="{81ECA16E-DD16-6F63-584E-E20B69FDB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638" y="1049205"/>
            <a:ext cx="8597900" cy="480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>
                <a:latin typeface="Bitstream Vera Serif" pitchFamily="16" charset="0"/>
              </a:rPr>
              <a:t>ISPME Checklist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9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Laksanakan penilaian resiko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Atau audit IT pd organisasi anda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4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4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Perjelas makna  “policy”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4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4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Memastikan bahwa tugas dan tanggung jawab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Infosec diperjelas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400">
              <a:latin typeface="Bitstream Vera Serif" pitchFamily="16" charset="0"/>
            </a:endParaRPr>
          </a:p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more ... </a:t>
            </a:r>
            <a:r>
              <a:rPr lang="en-GB" altLang="en-US" sz="2400">
                <a:latin typeface="Wingdings" panose="05000000000000000000" pitchFamily="2" charset="2"/>
              </a:rPr>
              <a:t></a:t>
            </a:r>
          </a:p>
        </p:txBody>
      </p:sp>
      <p:sp>
        <p:nvSpPr>
          <p:cNvPr id="691203" name="Text Box 3">
            <a:extLst>
              <a:ext uri="{FF2B5EF4-FFF2-40B4-BE49-F238E27FC236}">
                <a16:creationId xmlns:a16="http://schemas.microsoft.com/office/drawing/2014/main" id="{DF20385C-75B5-72DE-CF24-9C8FC23A0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FDD039D-D986-5094-5C48-3D170101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4605-7F75-4825-AE59-BCC84473AE80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693250" name="Text Box 2">
            <a:extLst>
              <a:ext uri="{FF2B5EF4-FFF2-40B4-BE49-F238E27FC236}">
                <a16:creationId xmlns:a16="http://schemas.microsoft.com/office/drawing/2014/main" id="{D64CA549-FF33-DAE3-4C8D-E8AD061D1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2300" y="1233030"/>
            <a:ext cx="8439150" cy="4434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Yakinkan manajemen bahwa sebaiknya memiliki kebijakan infosec yang didokumentasikan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200"/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ü"/>
            </a:pPr>
            <a:r>
              <a:rPr lang="en-GB" altLang="en-US" sz="2400">
                <a:latin typeface="Bitstream Vera Serif" pitchFamily="16" charset="0"/>
              </a:rPr>
              <a:t>Identifikasikan staf  top management 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ü"/>
            </a:pPr>
            <a:r>
              <a:rPr lang="en-GB" altLang="en-US" sz="2400">
                <a:latin typeface="Bitstream Vera Serif" pitchFamily="16" charset="0"/>
              </a:rPr>
              <a:t>Siapa yg akan menyetujui dokumen final infosec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200"/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ü"/>
            </a:pPr>
            <a:r>
              <a:rPr lang="en-GB" altLang="en-US" sz="2400">
                <a:latin typeface="Bitstream Vera Serif" pitchFamily="16" charset="0"/>
              </a:rPr>
              <a:t>Mengumpulkan dan membaca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ü"/>
            </a:pPr>
            <a:r>
              <a:rPr lang="en-GB" altLang="en-US" sz="2400">
                <a:latin typeface="Bitstream Vera Serif" pitchFamily="16" charset="0"/>
              </a:rPr>
              <a:t>Semua keberadaan infosec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200"/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Lakukan suatu survey internal ringkas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Untuk mengumpulkan ide-ide stakeholders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400">
              <a:latin typeface="Bitstream Vera Serif" pitchFamily="16" charset="0"/>
            </a:endParaRPr>
          </a:p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more ... </a:t>
            </a:r>
            <a:r>
              <a:rPr lang="en-GB" altLang="en-US" sz="2400">
                <a:latin typeface="Wingdings" panose="05000000000000000000" pitchFamily="2" charset="2"/>
              </a:rPr>
              <a:t></a:t>
            </a:r>
          </a:p>
        </p:txBody>
      </p:sp>
      <p:sp>
        <p:nvSpPr>
          <p:cNvPr id="693251" name="Text Box 3">
            <a:extLst>
              <a:ext uri="{FF2B5EF4-FFF2-40B4-BE49-F238E27FC236}">
                <a16:creationId xmlns:a16="http://schemas.microsoft.com/office/drawing/2014/main" id="{B903E355-0802-9DEE-75B2-5E28C4C05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B8FD34E-808F-E7E2-7E86-3D82A78CA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B094-E0E4-4E9A-A5FD-43E0650E481A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695298" name="Text Box 2">
            <a:extLst>
              <a:ext uri="{FF2B5EF4-FFF2-40B4-BE49-F238E27FC236}">
                <a16:creationId xmlns:a16="http://schemas.microsoft.com/office/drawing/2014/main" id="{9BBA14C9-18E2-522F-E03F-D790F3E64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8951" y="1139902"/>
            <a:ext cx="8653463" cy="4613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Menguji kebijakan lain 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yg dikeluarkan organisasi,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4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4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Identifikasi  audiens untuk menerima 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material kebijakan infosec dan menentukan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Apakah mereka masing2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Akan mendapatkan suatu dokumen yg terpisah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Atau suatu halaman terpisah pada lokasi intranet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4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4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400">
              <a:latin typeface="Bitstream Vera Serif" pitchFamily="16" charset="0"/>
            </a:endParaRPr>
          </a:p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more ... </a:t>
            </a:r>
            <a:r>
              <a:rPr lang="en-GB" altLang="en-US" sz="2400">
                <a:latin typeface="Wingdings" panose="05000000000000000000" pitchFamily="2" charset="2"/>
              </a:rPr>
              <a:t></a:t>
            </a:r>
          </a:p>
        </p:txBody>
      </p:sp>
      <p:sp>
        <p:nvSpPr>
          <p:cNvPr id="695299" name="Text Box 3">
            <a:extLst>
              <a:ext uri="{FF2B5EF4-FFF2-40B4-BE49-F238E27FC236}">
                <a16:creationId xmlns:a16="http://schemas.microsoft.com/office/drawing/2014/main" id="{A9285EF7-6BF5-85C9-0156-9D70A988F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9AC8815-0739-2028-8862-59469A17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2F5-98D6-4DE2-B622-CD1587EF76E2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697346" name="Text Box 2">
            <a:extLst>
              <a:ext uri="{FF2B5EF4-FFF2-40B4-BE49-F238E27FC236}">
                <a16:creationId xmlns:a16="http://schemas.microsoft.com/office/drawing/2014/main" id="{03ED4FD2-FE94-AD79-4514-EDAFA491B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9914" y="1124610"/>
            <a:ext cx="8499475" cy="4650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4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 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Gunakan ide dari penilaian resiko,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Menyiapkan suatu daftar yg penting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yg harus dikomunikasikan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4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Jika lebih dari satu audiens,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Padukan audiens dengan pesan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bottom-line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Untuk dikomunikasikan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Melalui coverage matrix.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400">
              <a:latin typeface="Bitstream Vera Serif" pitchFamily="16" charset="0"/>
            </a:endParaRPr>
          </a:p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more ... </a:t>
            </a:r>
            <a:r>
              <a:rPr lang="en-GB" altLang="en-US" sz="2400">
                <a:latin typeface="Wingdings" panose="05000000000000000000" pitchFamily="2" charset="2"/>
              </a:rPr>
              <a:t></a:t>
            </a:r>
          </a:p>
        </p:txBody>
      </p:sp>
      <p:sp>
        <p:nvSpPr>
          <p:cNvPr id="697347" name="Text Box 3">
            <a:extLst>
              <a:ext uri="{FF2B5EF4-FFF2-40B4-BE49-F238E27FC236}">
                <a16:creationId xmlns:a16="http://schemas.microsoft.com/office/drawing/2014/main" id="{680740FE-4011-F995-5DFF-F9B02B4F1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F182A05-D64A-5797-0A68-0265B3CD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9C55-B454-4371-9045-7933D6C7EEEC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699394" name="Text Box 2">
            <a:extLst>
              <a:ext uri="{FF2B5EF4-FFF2-40B4-BE49-F238E27FC236}">
                <a16:creationId xmlns:a16="http://schemas.microsoft.com/office/drawing/2014/main" id="{423B621A-AD4F-60C6-2AFE-EF68710A0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0388" y="951278"/>
            <a:ext cx="8572500" cy="4993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ü"/>
            </a:pPr>
            <a:r>
              <a:rPr lang="en-GB" altLang="en-US" sz="2400">
                <a:latin typeface="Bitstream Vera Serif" pitchFamily="16" charset="0"/>
              </a:rPr>
              <a:t>Menentukan bagaimana material kebijakan,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ü"/>
            </a:pPr>
            <a:r>
              <a:rPr lang="en-GB" altLang="en-US" sz="2400">
                <a:latin typeface="Bitstream Vera Serif" pitchFamily="16" charset="0"/>
              </a:rPr>
              <a:t>Mencatat batasan dan implikasi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Dari bbrp media komunikasi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4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Memastikan semua dapat berjalan lancar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Dengan dokumen kebijakan yg baru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4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menentukan apakah sejumlah pesan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Terlalu besar untuk ditangani semua pada satu waktu,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&amp; jika demikian,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Identifikasikan kategori material yg berbeda yg akan dikeluarkan di waktu yg berbeda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400">
              <a:latin typeface="Bitstream Vera Serif" pitchFamily="16" charset="0"/>
            </a:endParaRPr>
          </a:p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more ... </a:t>
            </a:r>
            <a:r>
              <a:rPr lang="en-GB" altLang="en-US" sz="2400">
                <a:latin typeface="Wingdings" panose="05000000000000000000" pitchFamily="2" charset="2"/>
              </a:rPr>
              <a:t></a:t>
            </a:r>
          </a:p>
        </p:txBody>
      </p:sp>
      <p:sp>
        <p:nvSpPr>
          <p:cNvPr id="699395" name="Text Box 3">
            <a:extLst>
              <a:ext uri="{FF2B5EF4-FFF2-40B4-BE49-F238E27FC236}">
                <a16:creationId xmlns:a16="http://schemas.microsoft.com/office/drawing/2014/main" id="{0F0CACED-DCA0-257E-B45A-19DA2B81A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907BF35-2076-1622-2E5B-1C70AB5D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8F5C-671E-4BA5-B480-579F6DA28E22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701442" name="Text Box 2">
            <a:extLst>
              <a:ext uri="{FF2B5EF4-FFF2-40B4-BE49-F238E27FC236}">
                <a16:creationId xmlns:a16="http://schemas.microsoft.com/office/drawing/2014/main" id="{19F02C67-80A1-9385-FC3D-EFB61DFE0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900" y="817802"/>
            <a:ext cx="8491538" cy="5538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>
                <a:latin typeface="Wingdings" panose="05000000000000000000" pitchFamily="2" charset="2"/>
              </a:rPr>
              <a:t></a:t>
            </a:r>
            <a:r>
              <a:rPr lang="en-GB" altLang="en-US" sz="2200">
                <a:latin typeface="Bitstream Vera Serif" pitchFamily="16" charset="0"/>
              </a:rPr>
              <a:t> Sudahkah garis besar dari topik tsbt dimasukkan 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>
                <a:latin typeface="Bitstream Vera Serif" pitchFamily="16" charset="0"/>
              </a:rPr>
              <a:t>Dalam dokumen awal yg telah 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>
                <a:latin typeface="Bitstream Vera Serif" pitchFamily="16" charset="0"/>
              </a:rPr>
              <a:t>ditinjau ulang oleh bbrp stakeholders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2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>
                <a:latin typeface="Wingdings" panose="05000000000000000000" pitchFamily="2" charset="2"/>
              </a:rPr>
              <a:t></a:t>
            </a:r>
            <a:r>
              <a:rPr lang="en-GB" altLang="en-US" sz="2200">
                <a:latin typeface="Bitstream Vera Serif" pitchFamily="16" charset="0"/>
              </a:rPr>
              <a:t> Didasari atas komentar dari stakeholders,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>
                <a:latin typeface="Bitstream Vera Serif" pitchFamily="16" charset="0"/>
              </a:rPr>
              <a:t>Yg meninjau kembali garis awal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>
                <a:latin typeface="Bitstream Vera Serif" pitchFamily="16" charset="0"/>
              </a:rPr>
              <a:t>dan menyiapkan suatu draft awal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2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>
                <a:latin typeface="Wingdings" panose="05000000000000000000" pitchFamily="2" charset="2"/>
              </a:rPr>
              <a:t></a:t>
            </a:r>
            <a:r>
              <a:rPr lang="en-GB" altLang="en-US" sz="2200">
                <a:latin typeface="Bitstream Vera Serif" pitchFamily="16" charset="0"/>
              </a:rPr>
              <a:t> Sudahkah draft dokumen awal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>
                <a:latin typeface="Bitstream Vera Serif" pitchFamily="16" charset="0"/>
              </a:rPr>
              <a:t>Di tinjau ulang oleh stakeholders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>
                <a:latin typeface="Bitstream Vera Serif" pitchFamily="16" charset="0"/>
              </a:rPr>
              <a:t>Untuk reaksi awal, usulan presentasi,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>
                <a:latin typeface="Bitstream Vera Serif" pitchFamily="16" charset="0"/>
              </a:rPr>
              <a:t>&amp; ide2 implementasi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2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>
                <a:latin typeface="Wingdings" panose="05000000000000000000" pitchFamily="2" charset="2"/>
              </a:rPr>
              <a:t></a:t>
            </a:r>
            <a:r>
              <a:rPr lang="en-GB" altLang="en-US" sz="2200">
                <a:latin typeface="Bitstream Vera Serif" pitchFamily="16" charset="0"/>
              </a:rPr>
              <a:t> Meninjau kembali draft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>
                <a:latin typeface="Bitstream Vera Serif" pitchFamily="16" charset="0"/>
              </a:rPr>
              <a:t>Atas komentar dari stakeholders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200">
              <a:latin typeface="Bitstream Vera Serif" pitchFamily="16" charset="0"/>
            </a:endParaRPr>
          </a:p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>
                <a:latin typeface="Bitstream Vera Serif" pitchFamily="16" charset="0"/>
              </a:rPr>
              <a:t>more ... </a:t>
            </a:r>
            <a:r>
              <a:rPr lang="en-GB" altLang="en-US" sz="2200">
                <a:latin typeface="Wingdings" panose="05000000000000000000" pitchFamily="2" charset="2"/>
              </a:rPr>
              <a:t></a:t>
            </a:r>
          </a:p>
        </p:txBody>
      </p:sp>
      <p:sp>
        <p:nvSpPr>
          <p:cNvPr id="701443" name="Text Box 3">
            <a:extLst>
              <a:ext uri="{FF2B5EF4-FFF2-40B4-BE49-F238E27FC236}">
                <a16:creationId xmlns:a16="http://schemas.microsoft.com/office/drawing/2014/main" id="{EF8E08C6-DA47-4E26-7A4C-0A2C872BA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AFCA7D22-40A4-ED2A-4A8C-A7756A33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68F2-8FE9-4FD3-80BA-4B8DB68AF834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703490" name="Text Box 2">
            <a:extLst>
              <a:ext uri="{FF2B5EF4-FFF2-40B4-BE49-F238E27FC236}">
                <a16:creationId xmlns:a16="http://schemas.microsoft.com/office/drawing/2014/main" id="{9817E589-F81F-5379-34AB-14DFE70AA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850090"/>
            <a:ext cx="8229600" cy="5643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Permintaan persetujuan top manajemen atas kebijakan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4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Menyiapkan sari dokumen kebijakan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Yg telah dipilih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4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mengembangkan rencana kesadaran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Dokumen kebijakan sebagai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sumber gagasan dan kebutuhan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4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Menciptakan memo kertas kerja 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Yg menandakan disposisi 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dari semua komentar yg diterima 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Dari peninjau ulang 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walaupun tidak perubahan yg telah dibuat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400">
              <a:latin typeface="Bitstream Vera Serif" pitchFamily="16" charset="0"/>
            </a:endParaRPr>
          </a:p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more ... </a:t>
            </a:r>
            <a:r>
              <a:rPr lang="en-GB" altLang="en-US" sz="2400">
                <a:latin typeface="Wingdings" panose="05000000000000000000" pitchFamily="2" charset="2"/>
              </a:rPr>
              <a:t></a:t>
            </a:r>
          </a:p>
        </p:txBody>
      </p:sp>
      <p:sp>
        <p:nvSpPr>
          <p:cNvPr id="703491" name="Text Box 3">
            <a:extLst>
              <a:ext uri="{FF2B5EF4-FFF2-40B4-BE49-F238E27FC236}">
                <a16:creationId xmlns:a16="http://schemas.microsoft.com/office/drawing/2014/main" id="{CED289D5-EB3A-8C8A-8361-838E30CCE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677F632-75EC-0F2E-0BCC-46F0B393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57B6-C01B-475E-A7DF-F32B067B0EA7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705538" name="Text Box 2">
            <a:extLst>
              <a:ext uri="{FF2B5EF4-FFF2-40B4-BE49-F238E27FC236}">
                <a16:creationId xmlns:a16="http://schemas.microsoft.com/office/drawing/2014/main" id="{03BD7161-BF97-FBB2-C449-B0ACEF697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76" y="1478129"/>
            <a:ext cx="8462963" cy="3944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Tulis memo tentang project, apa yg anda pelajari,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&amp; apa yg perlu untuk ditetapkan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Sehingga versi dokumen kebijakan berikutnya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Dapat disiapkan lebih efisien,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Lebih dapat diterima oleh pembaca,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&amp; lebih peka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4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Menyiapkan daftar langkah2 berikutnya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Yg akan di perlukan untuk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Mengimplementasikan kebutuhan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dokumen kebijakan Yg ditetapkan</a:t>
            </a:r>
          </a:p>
        </p:txBody>
      </p:sp>
      <p:sp>
        <p:nvSpPr>
          <p:cNvPr id="705539" name="Text Box 3">
            <a:extLst>
              <a:ext uri="{FF2B5EF4-FFF2-40B4-BE49-F238E27FC236}">
                <a16:creationId xmlns:a16="http://schemas.microsoft.com/office/drawing/2014/main" id="{3CEA8223-18AA-3657-A856-3051FEBEB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BC403F0-678C-7C3F-CE1C-FC9B0A02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A954-140D-4383-9715-883EA99B845C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707586" name="Text Box 2">
            <a:extLst>
              <a:ext uri="{FF2B5EF4-FFF2-40B4-BE49-F238E27FC236}">
                <a16:creationId xmlns:a16="http://schemas.microsoft.com/office/drawing/2014/main" id="{B91B180F-2820-ACAF-BD14-83560892D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4364" y="287621"/>
            <a:ext cx="8428037" cy="605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Langkah berikutnya ISPME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Memasang kebijakan untuk Intranet atau sejenis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4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Mengembangkan suatu pertanyaan penilaian pribadi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4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mengembangkan revisi form pengeluaran User ID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4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Mengembangkan persetujuan Dengan form kebijakan InfoSec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4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Mengembangkan pengujian Jika pekerja memahami kebijakan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4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Mengangkat koordinator InfoSec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4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Melatih koordinator InfoSec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400">
              <a:latin typeface="Bitstream Vera Serif" pitchFamily="16" charset="0"/>
            </a:endParaRPr>
          </a:p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more ... </a:t>
            </a:r>
            <a:r>
              <a:rPr lang="en-GB" altLang="en-US" sz="2400">
                <a:latin typeface="Wingdings" panose="05000000000000000000" pitchFamily="2" charset="2"/>
              </a:rPr>
              <a:t></a:t>
            </a:r>
          </a:p>
        </p:txBody>
      </p:sp>
      <p:sp>
        <p:nvSpPr>
          <p:cNvPr id="707587" name="Text Box 3">
            <a:extLst>
              <a:ext uri="{FF2B5EF4-FFF2-40B4-BE49-F238E27FC236}">
                <a16:creationId xmlns:a16="http://schemas.microsoft.com/office/drawing/2014/main" id="{AC144927-57FA-C486-0209-FDBE9873E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42D2A7E-D6A3-15CD-75BF-43F25ED37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EE8F-9D07-4A1E-B50C-4B7640AA442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23971" name="Text Box 3">
            <a:extLst>
              <a:ext uri="{FF2B5EF4-FFF2-40B4-BE49-F238E27FC236}">
                <a16:creationId xmlns:a16="http://schemas.microsoft.com/office/drawing/2014/main" id="{8482310A-3483-A7F2-DA7C-52D8690DE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3972" name="Text Box 4">
            <a:extLst>
              <a:ext uri="{FF2B5EF4-FFF2-40B4-BE49-F238E27FC236}">
                <a16:creationId xmlns:a16="http://schemas.microsoft.com/office/drawing/2014/main" id="{6B8E4904-EF12-F08C-29FC-1B08E8D85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1" y="123826"/>
            <a:ext cx="5616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/>
              <a:t>Contd…</a:t>
            </a:r>
          </a:p>
        </p:txBody>
      </p:sp>
      <p:pic>
        <p:nvPicPr>
          <p:cNvPr id="723973" name="Picture 5">
            <a:extLst>
              <a:ext uri="{FF2B5EF4-FFF2-40B4-BE49-F238E27FC236}">
                <a16:creationId xmlns:a16="http://schemas.microsoft.com/office/drawing/2014/main" id="{D30A11DC-4E6F-B3CF-B7C8-E7C948B4D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8" y="1033463"/>
            <a:ext cx="5148262" cy="219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3974" name="Picture 6">
            <a:extLst>
              <a:ext uri="{FF2B5EF4-FFF2-40B4-BE49-F238E27FC236}">
                <a16:creationId xmlns:a16="http://schemas.microsoft.com/office/drawing/2014/main" id="{A176AAF9-149A-E071-2E7A-25FCA575A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981076"/>
            <a:ext cx="3859213" cy="469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3975" name="Text Box 7">
            <a:extLst>
              <a:ext uri="{FF2B5EF4-FFF2-40B4-BE49-F238E27FC236}">
                <a16:creationId xmlns:a16="http://schemas.microsoft.com/office/drawing/2014/main" id="{EDDC5706-23BC-2B9E-CD50-AC67479F4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00" y="5781676"/>
            <a:ext cx="5761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Sumber : Computer Security Institue, Survey 2008</a:t>
            </a:r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2D29CF8-0972-49B8-2DCC-6143B389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B4249-EA4C-45D4-BFC7-384D00BDD358}" type="slidenum">
              <a:rPr lang="en-US" altLang="en-US"/>
              <a:pPr/>
              <a:t>70</a:t>
            </a:fld>
            <a:endParaRPr lang="en-US" altLang="en-US"/>
          </a:p>
        </p:txBody>
      </p:sp>
      <p:sp>
        <p:nvSpPr>
          <p:cNvPr id="709634" name="Text Box 2">
            <a:extLst>
              <a:ext uri="{FF2B5EF4-FFF2-40B4-BE49-F238E27FC236}">
                <a16:creationId xmlns:a16="http://schemas.microsoft.com/office/drawing/2014/main" id="{171E54DE-014A-C698-2DA0-3EAFFA4AD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900" y="998237"/>
            <a:ext cx="8420100" cy="4901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Menyiapkan &amp; menyampaikan suatu 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kursus dasar pelatihan  InfoSec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4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Mengembangkan aplikasi kebijakan 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infosec yg spesifik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4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Mengembangkan hirarki konseptual 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Bitstream Vera Serif" pitchFamily="16" charset="0"/>
              </a:rPr>
              <a:t>Ttg kebutuhan  InfoSec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4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menugaskan pemilik informasi dan petugas pemeliharaan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4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Menetapkan komite manajemen infosec 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400">
              <a:latin typeface="Bitstream Vera Serif" pitchFamily="16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latin typeface="Wingdings" panose="05000000000000000000" pitchFamily="2" charset="2"/>
              </a:rPr>
              <a:t></a:t>
            </a:r>
            <a:r>
              <a:rPr lang="en-GB" altLang="en-US" sz="2400">
                <a:latin typeface="Bitstream Vera Serif" pitchFamily="16" charset="0"/>
              </a:rPr>
              <a:t> Mengembangkan dokumen arsitektur infosec</a:t>
            </a:r>
          </a:p>
        </p:txBody>
      </p:sp>
      <p:sp>
        <p:nvSpPr>
          <p:cNvPr id="709635" name="Text Box 3">
            <a:extLst>
              <a:ext uri="{FF2B5EF4-FFF2-40B4-BE49-F238E27FC236}">
                <a16:creationId xmlns:a16="http://schemas.microsoft.com/office/drawing/2014/main" id="{94464031-33A6-BCE5-7DE9-63FB3E4EE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4E2810A-EEDD-EEC3-8FC3-BCB8EC311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392F-B4BF-47CD-A2AC-5415E4648230}" type="slidenum">
              <a:rPr lang="en-US" altLang="en-US"/>
              <a:pPr/>
              <a:t>71</a:t>
            </a:fld>
            <a:endParaRPr lang="en-US" altLang="en-US"/>
          </a:p>
        </p:txBody>
      </p:sp>
      <p:sp>
        <p:nvSpPr>
          <p:cNvPr id="711682" name="Text Box 2">
            <a:extLst>
              <a:ext uri="{FF2B5EF4-FFF2-40B4-BE49-F238E27FC236}">
                <a16:creationId xmlns:a16="http://schemas.microsoft.com/office/drawing/2014/main" id="{FCFB46E3-D9CF-8F14-B7DE-A361CE938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9425" y="819430"/>
            <a:ext cx="8724900" cy="525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>
                <a:latin typeface="Bitstream Vera Serif" pitchFamily="16" charset="0"/>
              </a:rPr>
              <a:t>Suatu catatan akhir atas kebijakan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/>
            <a:r>
              <a:rPr lang="en-GB" altLang="en-US" sz="2200"/>
              <a:t> Jikalau kamu percaya bahwa satu-satunya alasan</a:t>
            </a:r>
          </a:p>
          <a:p>
            <a:pPr algn="ctr"/>
            <a:r>
              <a:rPr lang="en-GB" altLang="en-US" sz="2200"/>
              <a:t> untuk mempunyai kebijakan adalah untuk menghindari proses pengadilan,</a:t>
            </a:r>
          </a:p>
          <a:p>
            <a:pPr algn="ctr"/>
            <a:r>
              <a:rPr lang="en-GB" altLang="en-US" sz="2200"/>
              <a:t> adalah penting untuk menekankan</a:t>
            </a:r>
          </a:p>
          <a:p>
            <a:pPr algn="ctr"/>
            <a:r>
              <a:rPr lang="en-GB" altLang="en-US" sz="2200"/>
              <a:t> mencegah kebijakan alami</a:t>
            </a:r>
          </a:p>
          <a:p>
            <a:pPr algn="ctr"/>
            <a:endParaRPr lang="en-GB" altLang="en-US" sz="2200"/>
          </a:p>
          <a:p>
            <a:pPr algn="ctr"/>
            <a:r>
              <a:rPr lang="en-GB" altLang="en-US" sz="2200"/>
              <a:t> Kebijakan ada lebih dulu &amp; penting </a:t>
            </a:r>
          </a:p>
          <a:p>
            <a:pPr algn="ctr"/>
            <a:r>
              <a:rPr lang="en-GB" altLang="en-US" sz="2200"/>
              <a:t>untuk menginformasikan karyawan</a:t>
            </a:r>
          </a:p>
          <a:p>
            <a:pPr algn="ctr"/>
            <a:r>
              <a:rPr lang="en-GB" altLang="en-US" sz="2200"/>
              <a:t> apa yang &amp; tidak bisa diterima perilaku</a:t>
            </a:r>
          </a:p>
          <a:p>
            <a:pPr algn="ctr"/>
            <a:r>
              <a:rPr lang="en-GB" altLang="en-US" sz="2200"/>
              <a:t> di dalam organisasi</a:t>
            </a:r>
          </a:p>
          <a:p>
            <a:pPr algn="ctr"/>
            <a:endParaRPr lang="en-GB" altLang="en-US" sz="2200"/>
          </a:p>
          <a:p>
            <a:pPr algn="ctr"/>
            <a:r>
              <a:rPr lang="en-GB" altLang="en-US" sz="2200"/>
              <a:t> Kebijakan mencari untuk meningkatkan produktivitas karyawan,</a:t>
            </a:r>
          </a:p>
          <a:p>
            <a:pPr algn="ctr"/>
            <a:r>
              <a:rPr lang="en-GB" altLang="en-US" sz="2200"/>
              <a:t>&amp; mencegah berpotensi mempermalukan situasi</a:t>
            </a:r>
          </a:p>
        </p:txBody>
      </p:sp>
      <p:sp>
        <p:nvSpPr>
          <p:cNvPr id="711683" name="Text Box 3">
            <a:extLst>
              <a:ext uri="{FF2B5EF4-FFF2-40B4-BE49-F238E27FC236}">
                <a16:creationId xmlns:a16="http://schemas.microsoft.com/office/drawing/2014/main" id="{452A75BC-81C8-F37B-B9D5-087FD137A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8AFC8F8-4B1E-0EA8-52FC-D028B9164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4851-5ED0-4551-8D9C-2468E63FBADA}" type="slidenum">
              <a:rPr lang="en-US" altLang="en-US"/>
              <a:pPr/>
              <a:t>72</a:t>
            </a:fld>
            <a:endParaRPr lang="en-US" altLang="en-US"/>
          </a:p>
        </p:txBody>
      </p:sp>
      <p:sp>
        <p:nvSpPr>
          <p:cNvPr id="713730" name="Text Box 2">
            <a:extLst>
              <a:ext uri="{FF2B5EF4-FFF2-40B4-BE49-F238E27FC236}">
                <a16:creationId xmlns:a16="http://schemas.microsoft.com/office/drawing/2014/main" id="{5C279CBB-9C48-2CBD-8E14-A2B8B3058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350" y="1313276"/>
            <a:ext cx="8616950" cy="426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>
                <a:latin typeface="Bitstream Vera Serif" pitchFamily="16" charset="0"/>
              </a:rPr>
              <a:t>Summary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9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Why Policy?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Enterprise InfoSec Policy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Issue-Specific Security Policy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System-Specific Policy</a:t>
            </a: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500">
              <a:latin typeface="Bitstream Vera Serif" pitchFamily="16" charset="0"/>
            </a:endParaRPr>
          </a:p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500">
                <a:latin typeface="Bitstream Vera Serif" pitchFamily="16" charset="0"/>
              </a:rPr>
              <a:t>Guidelines for Policy Development</a:t>
            </a:r>
          </a:p>
        </p:txBody>
      </p:sp>
      <p:sp>
        <p:nvSpPr>
          <p:cNvPr id="713731" name="Text Box 3">
            <a:extLst>
              <a:ext uri="{FF2B5EF4-FFF2-40B4-BE49-F238E27FC236}">
                <a16:creationId xmlns:a16="http://schemas.microsoft.com/office/drawing/2014/main" id="{A890EEA3-E831-9985-DB72-36474F09C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B8A8DE5-1F1D-4DA7-322D-A9FD7051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778B-6C35-4268-8AB8-3129B1D43585}" type="slidenum">
              <a:rPr lang="en-US" altLang="en-US"/>
              <a:pPr/>
              <a:t>73</a:t>
            </a:fld>
            <a:endParaRPr lang="en-US" altLang="en-US"/>
          </a:p>
        </p:txBody>
      </p:sp>
      <p:sp>
        <p:nvSpPr>
          <p:cNvPr id="715778" name="Text Box 2">
            <a:extLst>
              <a:ext uri="{FF2B5EF4-FFF2-40B4-BE49-F238E27FC236}">
                <a16:creationId xmlns:a16="http://schemas.microsoft.com/office/drawing/2014/main" id="{35327C43-9F1A-926E-A4A5-466FDB6CB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3229368"/>
            <a:ext cx="7810500" cy="437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>
                <a:latin typeface="Bitstream Vera Serif" pitchFamily="16" charset="0"/>
              </a:rPr>
              <a:t>Thank you!</a:t>
            </a:r>
          </a:p>
        </p:txBody>
      </p:sp>
      <p:sp>
        <p:nvSpPr>
          <p:cNvPr id="715779" name="Text Box 3">
            <a:extLst>
              <a:ext uri="{FF2B5EF4-FFF2-40B4-BE49-F238E27FC236}">
                <a16:creationId xmlns:a16="http://schemas.microsoft.com/office/drawing/2014/main" id="{01CC5913-12C8-306F-CC23-F480B74F5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4EBA10B-37E6-CBDD-80C6-BD8279A1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8C50-20E9-43C3-88D4-EE06AB3A420B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726018" name="Text Box 2">
            <a:extLst>
              <a:ext uri="{FF2B5EF4-FFF2-40B4-BE49-F238E27FC236}">
                <a16:creationId xmlns:a16="http://schemas.microsoft.com/office/drawing/2014/main" id="{0F15F8F7-D521-91A4-B615-8AB8599FC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5451" y="848508"/>
            <a:ext cx="8526463" cy="10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342900" indent="-3429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238" indent="-3429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73163" indent="-3429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87500" indent="-3429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01838" indent="-3429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59038" indent="-342900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6238" indent="-342900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73438" indent="-342900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30638" indent="-342900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>
              <a:lnSpc>
                <a:spcPct val="98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v"/>
            </a:pPr>
            <a:r>
              <a:rPr lang="en-GB" altLang="en-US" sz="2400">
                <a:latin typeface="Bitstream Vera Serif" pitchFamily="16" charset="0"/>
              </a:rPr>
              <a:t>Teknologi keamanan yang digunakan</a:t>
            </a:r>
          </a:p>
          <a:p>
            <a:pPr algn="just" eaLnBrk="1">
              <a:lnSpc>
                <a:spcPct val="98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v"/>
            </a:pPr>
            <a:endParaRPr lang="en-GB" altLang="en-US" sz="2400">
              <a:latin typeface="Bitstream Vera Serif" pitchFamily="16" charset="0"/>
            </a:endParaRPr>
          </a:p>
          <a:p>
            <a:pPr algn="just" eaLnBrk="1">
              <a:lnSpc>
                <a:spcPct val="98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v"/>
            </a:pPr>
            <a:endParaRPr lang="en-GB" altLang="en-US" sz="2400">
              <a:latin typeface="Bitstream Vera Serif" pitchFamily="16" charset="0"/>
            </a:endParaRPr>
          </a:p>
        </p:txBody>
      </p:sp>
      <p:sp>
        <p:nvSpPr>
          <p:cNvPr id="726019" name="Text Box 3">
            <a:extLst>
              <a:ext uri="{FF2B5EF4-FFF2-40B4-BE49-F238E27FC236}">
                <a16:creationId xmlns:a16="http://schemas.microsoft.com/office/drawing/2014/main" id="{7E12203E-9923-BC88-4D8F-E644A2DBF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6020" name="Text Box 4">
            <a:extLst>
              <a:ext uri="{FF2B5EF4-FFF2-40B4-BE49-F238E27FC236}">
                <a16:creationId xmlns:a16="http://schemas.microsoft.com/office/drawing/2014/main" id="{4C36D272-D7B7-809A-5A35-E7AF41DB2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1" y="123826"/>
            <a:ext cx="5616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/>
              <a:t>Contd…</a:t>
            </a:r>
          </a:p>
        </p:txBody>
      </p:sp>
      <p:pic>
        <p:nvPicPr>
          <p:cNvPr id="726021" name="Picture 5">
            <a:extLst>
              <a:ext uri="{FF2B5EF4-FFF2-40B4-BE49-F238E27FC236}">
                <a16:creationId xmlns:a16="http://schemas.microsoft.com/office/drawing/2014/main" id="{42318611-A8A6-3914-3626-26B880082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484314"/>
            <a:ext cx="5749925" cy="233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6022" name="Picture 6">
            <a:extLst>
              <a:ext uri="{FF2B5EF4-FFF2-40B4-BE49-F238E27FC236}">
                <a16:creationId xmlns:a16="http://schemas.microsoft.com/office/drawing/2014/main" id="{8B80BB04-09DF-ED84-875E-06EA6CE54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813" y="1030288"/>
            <a:ext cx="3060700" cy="502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6023" name="Text Box 7">
            <a:extLst>
              <a:ext uri="{FF2B5EF4-FFF2-40B4-BE49-F238E27FC236}">
                <a16:creationId xmlns:a16="http://schemas.microsoft.com/office/drawing/2014/main" id="{26D39164-6494-D6C1-3179-0A8A3D8BB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221163"/>
            <a:ext cx="5761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Sumber : Computer Security Institue, Survey 2008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B551BB4-905C-EB2C-F32B-CE3B4BA6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3FF7-D7B8-477E-99B9-8C8E507EA488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88802" name="Text Box 2">
            <a:extLst>
              <a:ext uri="{FF2B5EF4-FFF2-40B4-BE49-F238E27FC236}">
                <a16:creationId xmlns:a16="http://schemas.microsoft.com/office/drawing/2014/main" id="{CDBF7B37-48B3-051C-5765-0F20CCC7F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6" y="2273304"/>
            <a:ext cx="8626475" cy="603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0263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30263"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30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07963" algn="l"/>
                <a:tab pos="414338" algn="l"/>
                <a:tab pos="622300" algn="l"/>
                <a:tab pos="830263" algn="l"/>
                <a:tab pos="1036638" algn="l"/>
                <a:tab pos="1244600" algn="l"/>
                <a:tab pos="1450975" algn="l"/>
                <a:tab pos="1658938" algn="l"/>
                <a:tab pos="1866900" algn="l"/>
                <a:tab pos="2073275" algn="l"/>
                <a:tab pos="2281238" algn="l"/>
                <a:tab pos="2489200" algn="l"/>
                <a:tab pos="2695575" algn="l"/>
                <a:tab pos="2903538" algn="l"/>
                <a:tab pos="3111500" algn="l"/>
                <a:tab pos="3317875" algn="l"/>
                <a:tab pos="3525838" algn="l"/>
                <a:tab pos="3732213" algn="l"/>
                <a:tab pos="3940175" algn="l"/>
                <a:tab pos="4148138" algn="l"/>
                <a:tab pos="4597400" algn="l"/>
                <a:tab pos="5253038" algn="l"/>
                <a:tab pos="5910263" algn="l"/>
                <a:tab pos="6567488" algn="l"/>
                <a:tab pos="7224713" algn="l"/>
                <a:tab pos="7880350" algn="l"/>
                <a:tab pos="85375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4000" dirty="0">
                <a:latin typeface="Bitstream Vera Serif" pitchFamily="16" charset="0"/>
              </a:rPr>
              <a:t>JAWABANNYA…..</a:t>
            </a:r>
            <a:endParaRPr lang="en-GB" altLang="en-US" sz="4000" dirty="0">
              <a:latin typeface="Wingdings" panose="05000000000000000000" pitchFamily="2" charset="2"/>
            </a:endParaRPr>
          </a:p>
        </p:txBody>
      </p:sp>
      <p:sp>
        <p:nvSpPr>
          <p:cNvPr id="588803" name="Text Box 3">
            <a:extLst>
              <a:ext uri="{FF2B5EF4-FFF2-40B4-BE49-F238E27FC236}">
                <a16:creationId xmlns:a16="http://schemas.microsoft.com/office/drawing/2014/main" id="{15E12797-18CD-950D-BDF0-CA18BBA39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6381751"/>
            <a:ext cx="280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By : Wahyu Adi </a:t>
            </a:r>
            <a:r>
              <a:rPr lang="en-US" alt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PRabowo</a:t>
            </a:r>
            <a:endParaRPr lang="en-US" altLang="en-US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4057</Words>
  <Application>Microsoft Office PowerPoint</Application>
  <PresentationFormat>Widescreen</PresentationFormat>
  <Paragraphs>874</Paragraphs>
  <Slides>73</Slides>
  <Notes>73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2" baseType="lpstr">
      <vt:lpstr>Arial</vt:lpstr>
      <vt:lpstr>Bitstream Vera Serif</vt:lpstr>
      <vt:lpstr>Calibri</vt:lpstr>
      <vt:lpstr>Calibri Light</vt:lpstr>
      <vt:lpstr>Open Sans</vt:lpstr>
      <vt:lpstr>StarSymbol</vt:lpstr>
      <vt:lpstr>Times New Roman</vt:lpstr>
      <vt:lpstr>Wingdings</vt:lpstr>
      <vt:lpstr>Office Theme</vt:lpstr>
      <vt:lpstr>KEAMANAN SISTEM INFORMASI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1933</dc:creator>
  <cp:lastModifiedBy>jon 1933</cp:lastModifiedBy>
  <cp:revision>3</cp:revision>
  <dcterms:created xsi:type="dcterms:W3CDTF">2023-12-10T11:54:30Z</dcterms:created>
  <dcterms:modified xsi:type="dcterms:W3CDTF">2023-12-12T03:11:12Z</dcterms:modified>
</cp:coreProperties>
</file>