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05" r:id="rId3"/>
    <p:sldId id="323" r:id="rId4"/>
    <p:sldId id="324" r:id="rId5"/>
    <p:sldId id="316" r:id="rId6"/>
    <p:sldId id="306" r:id="rId7"/>
    <p:sldId id="314" r:id="rId8"/>
    <p:sldId id="317" r:id="rId9"/>
    <p:sldId id="318" r:id="rId10"/>
    <p:sldId id="307" r:id="rId11"/>
    <p:sldId id="308" r:id="rId12"/>
    <p:sldId id="315" r:id="rId13"/>
    <p:sldId id="325" r:id="rId14"/>
    <p:sldId id="310" r:id="rId15"/>
    <p:sldId id="327" r:id="rId16"/>
    <p:sldId id="326" r:id="rId17"/>
    <p:sldId id="313" r:id="rId18"/>
    <p:sldId id="328" r:id="rId19"/>
    <p:sldId id="319" r:id="rId20"/>
    <p:sldId id="320" r:id="rId21"/>
    <p:sldId id="321" r:id="rId22"/>
    <p:sldId id="312" r:id="rId23"/>
    <p:sldId id="267" r:id="rId24"/>
    <p:sldId id="268" r:id="rId25"/>
    <p:sldId id="329" r:id="rId26"/>
    <p:sldId id="270" r:id="rId27"/>
    <p:sldId id="330" r:id="rId28"/>
    <p:sldId id="275" r:id="rId29"/>
    <p:sldId id="278" r:id="rId30"/>
    <p:sldId id="276" r:id="rId31"/>
    <p:sldId id="279" r:id="rId32"/>
    <p:sldId id="280" r:id="rId33"/>
    <p:sldId id="281" r:id="rId34"/>
    <p:sldId id="282" r:id="rId35"/>
    <p:sldId id="283" r:id="rId36"/>
    <p:sldId id="331" r:id="rId37"/>
    <p:sldId id="284" r:id="rId38"/>
    <p:sldId id="286" r:id="rId39"/>
    <p:sldId id="288" r:id="rId40"/>
    <p:sldId id="289" r:id="rId41"/>
    <p:sldId id="290" r:id="rId42"/>
    <p:sldId id="291" r:id="rId43"/>
    <p:sldId id="292" r:id="rId44"/>
    <p:sldId id="293" r:id="rId4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69" d="100"/>
          <a:sy n="69" d="100"/>
        </p:scale>
        <p:origin x="-133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FC590B-5E64-426F-BD0C-B92E8D87F998}" type="datetimeFigureOut">
              <a:rPr lang="id-ID" smtClean="0"/>
              <a:t>17/12/2015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FEBE2-B54C-464A-83C1-3D3766F6DB24}" type="slidenum">
              <a:rPr lang="id-ID" smtClean="0"/>
              <a:t>‹#›</a:t>
            </a:fld>
            <a:endParaRPr lang="id-ID"/>
          </a:p>
        </p:txBody>
      </p:sp>
    </p:spTree>
    <p:extLst>
      <p:ext uri="{BB962C8B-B14F-4D97-AF65-F5344CB8AC3E}">
        <p14:creationId xmlns:p14="http://schemas.microsoft.com/office/powerpoint/2010/main" val="337529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79AEB8D4-611E-4763-A866-2253D248F2C8}" type="slidenum">
              <a:rPr lang="en-US" sz="1200"/>
              <a:pPr eaLnBrk="1" hangingPunct="1"/>
              <a:t>19</a:t>
            </a:fld>
            <a:endParaRPr lang="en-US" sz="1200"/>
          </a:p>
        </p:txBody>
      </p:sp>
      <p:sp>
        <p:nvSpPr>
          <p:cNvPr id="57347" name="Rectangle 2"/>
          <p:cNvSpPr>
            <a:spLocks noGrp="1" noRot="1" noChangeAspect="1" noChangeArrowheads="1" noTextEdit="1"/>
          </p:cNvSpPr>
          <p:nvPr>
            <p:ph type="sldImg"/>
          </p:nvPr>
        </p:nvSpPr>
        <p:spPr bwMode="auto">
          <a:xfrm>
            <a:off x="4189413" y="455613"/>
            <a:ext cx="2541587" cy="19065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xfrm>
            <a:off x="457200" y="2527300"/>
            <a:ext cx="5981700" cy="5984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buFontTx/>
              <a:buChar char="•"/>
            </a:pPr>
            <a:r>
              <a:rPr lang="en-US" smtClean="0"/>
              <a:t>A security strategy for an organization is most effective when data is protected by more than one layer of security. A defense-in-depth security strategy uses multiple layers of defense so that if one layer is compromised, it does not necessarily follow that your entire organization will be compromised. A defense-in-depth strategy increases an attacker’s risk of detection and reduces an attacker’s chance of success.</a:t>
            </a:r>
          </a:p>
          <a:p>
            <a:pPr>
              <a:spcBef>
                <a:spcPct val="0"/>
              </a:spcBef>
              <a:buFontTx/>
              <a:buChar char="•"/>
            </a:pPr>
            <a:r>
              <a:rPr lang="en-GB" smtClean="0"/>
              <a:t>To minimize the possibility of a successful attack against your organization’s servers, you need to implement the appropriate level of defense at each layer. </a:t>
            </a:r>
          </a:p>
          <a:p>
            <a:pPr>
              <a:spcBef>
                <a:spcPct val="0"/>
              </a:spcBef>
              <a:buFontTx/>
              <a:buChar char="•"/>
            </a:pPr>
            <a:r>
              <a:rPr lang="en-GB" smtClean="0"/>
              <a:t>There are many ways to protect each individual layer by using tools, technologies, policies, and best practices. For example:</a:t>
            </a:r>
          </a:p>
          <a:p>
            <a:pPr lvl="1">
              <a:spcBef>
                <a:spcPct val="0"/>
              </a:spcBef>
              <a:buFontTx/>
              <a:buChar char="•"/>
            </a:pPr>
            <a:r>
              <a:rPr lang="en-GB" smtClean="0"/>
              <a:t>Policies, procedures, and awareness layer – Security education programs for users</a:t>
            </a:r>
          </a:p>
          <a:p>
            <a:pPr lvl="1">
              <a:spcBef>
                <a:spcPct val="0"/>
              </a:spcBef>
              <a:buFontTx/>
              <a:buChar char="•"/>
            </a:pPr>
            <a:r>
              <a:rPr lang="en-GB" smtClean="0"/>
              <a:t>Physical security layer – Security guards, locks, and tracking devices</a:t>
            </a:r>
          </a:p>
          <a:p>
            <a:pPr lvl="1">
              <a:spcBef>
                <a:spcPct val="0"/>
              </a:spcBef>
              <a:buFontTx/>
              <a:buChar char="•"/>
            </a:pPr>
            <a:r>
              <a:rPr lang="en-GB" smtClean="0"/>
              <a:t>Perimeter layer – Hardware and/or software firewalls, and virtual private networks with quarantine procedures</a:t>
            </a:r>
          </a:p>
          <a:p>
            <a:pPr lvl="1">
              <a:spcBef>
                <a:spcPct val="0"/>
              </a:spcBef>
              <a:buFontTx/>
              <a:buChar char="•"/>
            </a:pPr>
            <a:r>
              <a:rPr lang="en-GB" smtClean="0"/>
              <a:t>Internal network layer – Network segmentation, IP Security (IPSec), and network intrusion detection systems</a:t>
            </a:r>
          </a:p>
          <a:p>
            <a:pPr lvl="1">
              <a:spcBef>
                <a:spcPct val="0"/>
              </a:spcBef>
              <a:buFontTx/>
              <a:buChar char="•"/>
            </a:pPr>
            <a:r>
              <a:rPr lang="en-GB" smtClean="0"/>
              <a:t>Host layer – Server and client hardening practices, patch management tools, strong authentication methods, and host-based intrusion detection systems </a:t>
            </a:r>
          </a:p>
          <a:p>
            <a:pPr lvl="1">
              <a:spcBef>
                <a:spcPct val="0"/>
              </a:spcBef>
              <a:buFontTx/>
              <a:buChar char="•"/>
            </a:pPr>
            <a:r>
              <a:rPr lang="en-GB" smtClean="0"/>
              <a:t>Application layer – Application hardening practices and antivirus software </a:t>
            </a:r>
          </a:p>
          <a:p>
            <a:pPr lvl="1">
              <a:spcBef>
                <a:spcPct val="0"/>
              </a:spcBef>
              <a:buFontTx/>
              <a:buChar char="•"/>
            </a:pPr>
            <a:r>
              <a:rPr lang="en-GB" smtClean="0"/>
              <a:t>Data layer – Access control lists and encryption</a:t>
            </a:r>
          </a:p>
          <a:p>
            <a:pPr>
              <a:spcBef>
                <a:spcPct val="0"/>
              </a:spcBef>
              <a:buFontTx/>
              <a:buChar char="•"/>
            </a:pPr>
            <a:r>
              <a:rPr lang="en-GB" smtClean="0"/>
              <a:t>This session focuses on securing your Windows-based servers. Security methods and practices discussed in this session relate primarily to the application, host, and internal Network layers. However, it is important to keep in mind that server security should form only </a:t>
            </a:r>
            <a:r>
              <a:rPr lang="en-GB" i="1" smtClean="0"/>
              <a:t>part</a:t>
            </a:r>
            <a:r>
              <a:rPr lang="en-GB" smtClean="0"/>
              <a:t> of the overall security strategy of your organization.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4246725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424672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243410-08FC-406E-8181-FD8DDA5D5E1C}" type="datetime1">
              <a:rPr lang="id-ID" smtClean="0"/>
              <a:t>17/12/2015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3E06C-1A67-4067-9CCA-BCF7625D5636}" type="datetime1">
              <a:rPr lang="id-ID" smtClean="0"/>
              <a:t>17/12/2015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76414-866A-4F7E-AE81-12AED473E7FA}" type="datetime1">
              <a:rPr lang="id-ID" smtClean="0"/>
              <a:t>17/12/2015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EB05CD-CC50-4B17-898B-9C8EB8AAB622}" type="datetime1">
              <a:rPr lang="id-ID" smtClean="0"/>
              <a:t>17/12/2015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486BFA-22C8-44D6-BF5A-5C7CFFD4A2AD}" type="datetime1">
              <a:rPr lang="id-ID" smtClean="0"/>
              <a:t>17/12/2015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CC8D2E-182A-430F-B96B-43250A7515CA}" type="datetime1">
              <a:rPr lang="id-ID" smtClean="0"/>
              <a:t>17/12/2015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55E58D-9EC9-42E4-8584-59ACAA839C0B}" type="datetime1">
              <a:rPr lang="id-ID" smtClean="0"/>
              <a:t>17/12/2015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DE694-6190-4B29-B0A7-8ADD1C6BB62F}" type="datetime1">
              <a:rPr lang="id-ID" smtClean="0"/>
              <a:t>17/12/2015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23AAC-394D-4A21-8C85-C88CF85F9BF7}" type="datetime1">
              <a:rPr lang="id-ID" smtClean="0"/>
              <a:t>17/12/2015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B5831DF-FDB6-4454-B957-313DA299FC2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008F7-3B4E-46DA-8641-F413E53AD0AA}" type="datetime1">
              <a:rPr lang="id-ID" smtClean="0"/>
              <a:t>17/12/2015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5831DF-FDB6-4454-B957-313DA299FC25}"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69F733F-F01F-4850-8C0C-12B748392F4B}" type="datetime1">
              <a:rPr lang="id-ID" smtClean="0"/>
              <a:t>17/12/2015</a:t>
            </a:fld>
            <a:endParaRPr lang="id-ID"/>
          </a:p>
        </p:txBody>
      </p:sp>
      <p:sp>
        <p:nvSpPr>
          <p:cNvPr id="9" name="Slide Number Placeholder 8"/>
          <p:cNvSpPr>
            <a:spLocks noGrp="1"/>
          </p:cNvSpPr>
          <p:nvPr>
            <p:ph type="sldNum" sz="quarter" idx="11"/>
          </p:nvPr>
        </p:nvSpPr>
        <p:spPr/>
        <p:txBody>
          <a:bodyPr/>
          <a:lstStyle/>
          <a:p>
            <a:fld id="{AB5831DF-FDB6-4454-B957-313DA299FC25}"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B5831DF-FDB6-4454-B957-313DA299FC25}"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581B9E3-5B48-40F8-8E1B-A54557DC5558}" type="datetime1">
              <a:rPr lang="id-ID" smtClean="0"/>
              <a:t>17/12/2015</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1.bp.blogspot.com/-w225LdHH81U/UGHT21kH8_I/AAAAAAAAABg/B6XD968TujA/s1600/web-server.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wisegeek.com/storage-globe.jpg"/>
          <p:cNvPicPr>
            <a:picLocks noChangeAspect="1" noChangeArrowheads="1"/>
          </p:cNvPicPr>
          <p:nvPr/>
        </p:nvPicPr>
        <p:blipFill rotWithShape="1">
          <a:blip r:embed="rId2">
            <a:extLst>
              <a:ext uri="{28A0092B-C50C-407E-A947-70E740481C1C}">
                <a14:useLocalDpi xmlns:a14="http://schemas.microsoft.com/office/drawing/2010/main" val="0"/>
              </a:ext>
            </a:extLst>
          </a:blip>
          <a:srcRect b="4858"/>
          <a:stretch/>
        </p:blipFill>
        <p:spPr bwMode="auto">
          <a:xfrm>
            <a:off x="1633320" y="1150608"/>
            <a:ext cx="6744450" cy="56723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75556" y="476672"/>
            <a:ext cx="4968552" cy="2736304"/>
          </a:xfrm>
        </p:spPr>
        <p:txBody>
          <a:bodyPr/>
          <a:lstStyle/>
          <a:p>
            <a:r>
              <a:rPr lang="id-ID" dirty="0" smtClean="0"/>
              <a:t>Keamanan Basisdata</a:t>
            </a:r>
            <a:endParaRPr lang="id-ID" dirty="0"/>
          </a:p>
        </p:txBody>
      </p:sp>
    </p:spTree>
    <p:extLst>
      <p:ext uri="{BB962C8B-B14F-4D97-AF65-F5344CB8AC3E}">
        <p14:creationId xmlns:p14="http://schemas.microsoft.com/office/powerpoint/2010/main" val="2429655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http://www.verbotomy.com/jimage400/sniffing.gif"/>
          <p:cNvPicPr>
            <a:picLocks noChangeAspect="1" noChangeArrowheads="1"/>
          </p:cNvPicPr>
          <p:nvPr/>
        </p:nvPicPr>
        <p:blipFill rotWithShape="1">
          <a:blip r:embed="rId2">
            <a:extLst>
              <a:ext uri="{28A0092B-C50C-407E-A947-70E740481C1C}">
                <a14:useLocalDpi xmlns:a14="http://schemas.microsoft.com/office/drawing/2010/main" val="0"/>
              </a:ext>
            </a:extLst>
          </a:blip>
          <a:srcRect r="3447"/>
          <a:stretch/>
        </p:blipFill>
        <p:spPr bwMode="auto">
          <a:xfrm>
            <a:off x="5193937" y="2935799"/>
            <a:ext cx="3122479" cy="32339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44624"/>
            <a:ext cx="7620000" cy="1143000"/>
          </a:xfrm>
        </p:spPr>
        <p:txBody>
          <a:bodyPr/>
          <a:lstStyle/>
          <a:p>
            <a:r>
              <a:rPr lang="en-US" sz="4000" dirty="0" err="1">
                <a:effectLst>
                  <a:outerShdw blurRad="38100" dist="38100" dir="2700000" algn="tl">
                    <a:srgbClr val="000000">
                      <a:alpha val="43137"/>
                    </a:srgbClr>
                  </a:outerShdw>
                </a:effectLst>
              </a:rPr>
              <a:t>Aspek</a:t>
            </a:r>
            <a:r>
              <a:rPr lang="id-ID"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Keamanan</a:t>
            </a:r>
            <a:r>
              <a:rPr lang="en-US" sz="4000" dirty="0">
                <a:effectLst>
                  <a:outerShdw blurRad="38100" dist="38100" dir="2700000" algn="tl">
                    <a:srgbClr val="000000">
                      <a:alpha val="43137"/>
                    </a:srgbClr>
                  </a:outerShdw>
                </a:effectLst>
              </a:rPr>
              <a:t> </a:t>
            </a:r>
            <a:r>
              <a:rPr lang="id-ID" sz="4000" dirty="0" smtClean="0">
                <a:effectLst>
                  <a:outerShdw blurRad="38100" dist="38100" dir="2700000" algn="tl">
                    <a:srgbClr val="000000">
                      <a:alpha val="43137"/>
                    </a:srgbClr>
                  </a:outerShdw>
                </a:effectLst>
              </a:rPr>
              <a:t>Basisdata</a:t>
            </a:r>
            <a:endParaRPr lang="id-ID"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658692"/>
            <a:ext cx="5112568" cy="4866652"/>
          </a:xfrm>
        </p:spPr>
        <p:txBody>
          <a:bodyPr>
            <a:noAutofit/>
          </a:bodyPr>
          <a:lstStyle/>
          <a:p>
            <a:pPr marL="342900" lvl="1">
              <a:spcBef>
                <a:spcPts val="1200"/>
              </a:spcBef>
              <a:buClr>
                <a:schemeClr val="accent1"/>
              </a:buClr>
            </a:pPr>
            <a:r>
              <a:rPr lang="en-US" sz="3200" i="1" dirty="0"/>
              <a:t>Privacy</a:t>
            </a:r>
            <a:r>
              <a:rPr lang="en-US" sz="3200" dirty="0"/>
              <a:t> / </a:t>
            </a:r>
            <a:r>
              <a:rPr lang="en-US" sz="3200" i="1" dirty="0"/>
              <a:t>confidentiality</a:t>
            </a:r>
          </a:p>
          <a:p>
            <a:pPr lvl="1">
              <a:spcBef>
                <a:spcPts val="1200"/>
              </a:spcBef>
            </a:pPr>
            <a:r>
              <a:rPr lang="en-US" sz="2400" dirty="0" err="1" smtClean="0"/>
              <a:t>Proteksi</a:t>
            </a:r>
            <a:r>
              <a:rPr lang="en-US" sz="2400" dirty="0" smtClean="0"/>
              <a:t> </a:t>
            </a:r>
            <a:r>
              <a:rPr lang="id-ID" sz="2400" dirty="0" smtClean="0"/>
              <a:t>terhadap </a:t>
            </a:r>
            <a:r>
              <a:rPr lang="en-US" sz="2400" dirty="0" smtClean="0"/>
              <a:t>data </a:t>
            </a:r>
            <a:r>
              <a:rPr lang="id-ID" sz="2400" dirty="0" smtClean="0"/>
              <a:t>yang </a:t>
            </a:r>
            <a:r>
              <a:rPr lang="en-US" sz="2400" dirty="0" err="1" smtClean="0"/>
              <a:t>bersifat</a:t>
            </a:r>
            <a:r>
              <a:rPr lang="en-US" sz="2400" dirty="0" smtClean="0"/>
              <a:t> </a:t>
            </a:r>
            <a:r>
              <a:rPr lang="en-US" sz="2400" dirty="0" err="1" smtClean="0"/>
              <a:t>pribadi</a:t>
            </a:r>
            <a:r>
              <a:rPr lang="id-ID" sz="2400" dirty="0" smtClean="0"/>
              <a:t>,</a:t>
            </a:r>
            <a:r>
              <a:rPr lang="en-US" sz="2400" dirty="0" smtClean="0"/>
              <a:t> </a:t>
            </a:r>
            <a:r>
              <a:rPr lang="en-US" sz="2400" dirty="0" err="1"/>
              <a:t>seperti</a:t>
            </a:r>
            <a:r>
              <a:rPr lang="en-US" sz="2400" dirty="0"/>
              <a:t>:</a:t>
            </a:r>
          </a:p>
          <a:p>
            <a:pPr lvl="2" algn="just">
              <a:spcBef>
                <a:spcPts val="1200"/>
              </a:spcBef>
            </a:pPr>
            <a:r>
              <a:rPr lang="en-US" sz="2000" dirty="0" err="1"/>
              <a:t>Nama</a:t>
            </a:r>
            <a:r>
              <a:rPr lang="en-US" sz="2000" dirty="0"/>
              <a:t>, </a:t>
            </a:r>
            <a:r>
              <a:rPr lang="en-US" sz="2000" dirty="0" err="1"/>
              <a:t>tempat</a:t>
            </a:r>
            <a:r>
              <a:rPr lang="en-US" sz="2000" dirty="0"/>
              <a:t> </a:t>
            </a:r>
            <a:r>
              <a:rPr lang="en-US" sz="2000" dirty="0" err="1"/>
              <a:t>tanggal</a:t>
            </a:r>
            <a:r>
              <a:rPr lang="en-US" sz="2000" dirty="0"/>
              <a:t> </a:t>
            </a:r>
            <a:r>
              <a:rPr lang="en-US" sz="2000" dirty="0" err="1"/>
              <a:t>lahir</a:t>
            </a:r>
            <a:r>
              <a:rPr lang="en-US" sz="2000" dirty="0"/>
              <a:t>, agama, hobby, </a:t>
            </a:r>
            <a:r>
              <a:rPr lang="en-US" sz="2000" dirty="0" err="1"/>
              <a:t>penyakit</a:t>
            </a:r>
            <a:r>
              <a:rPr lang="en-US" sz="2000" dirty="0"/>
              <a:t> yang </a:t>
            </a:r>
            <a:r>
              <a:rPr lang="en-US" sz="2000" dirty="0" err="1"/>
              <a:t>pernah</a:t>
            </a:r>
            <a:r>
              <a:rPr lang="en-US" sz="2000" dirty="0"/>
              <a:t> </a:t>
            </a:r>
            <a:r>
              <a:rPr lang="en-US" sz="2000" dirty="0" err="1"/>
              <a:t>diderita</a:t>
            </a:r>
            <a:r>
              <a:rPr lang="en-US" sz="2000" dirty="0"/>
              <a:t>, status </a:t>
            </a:r>
            <a:r>
              <a:rPr lang="en-US" sz="2000" dirty="0" err="1"/>
              <a:t>perkawinan</a:t>
            </a:r>
            <a:endParaRPr lang="en-US" sz="2000" dirty="0"/>
          </a:p>
          <a:p>
            <a:pPr lvl="2" algn="just">
              <a:spcBef>
                <a:spcPts val="1200"/>
              </a:spcBef>
            </a:pPr>
            <a:r>
              <a:rPr lang="en-US" sz="2000" dirty="0"/>
              <a:t>Data </a:t>
            </a:r>
            <a:r>
              <a:rPr lang="en-US" sz="2000" dirty="0" err="1"/>
              <a:t>pelanggan</a:t>
            </a:r>
            <a:endParaRPr lang="en-US" sz="2000" dirty="0"/>
          </a:p>
          <a:p>
            <a:pPr lvl="2" algn="just">
              <a:spcBef>
                <a:spcPts val="1200"/>
              </a:spcBef>
            </a:pPr>
            <a:r>
              <a:rPr lang="en-US" sz="2000" dirty="0" err="1"/>
              <a:t>Transaksi</a:t>
            </a:r>
            <a:r>
              <a:rPr lang="en-US" sz="2000" dirty="0"/>
              <a:t> </a:t>
            </a:r>
            <a:r>
              <a:rPr lang="en-US" sz="2000" dirty="0" err="1"/>
              <a:t>pada</a:t>
            </a:r>
            <a:r>
              <a:rPr lang="en-US" sz="2000" dirty="0"/>
              <a:t> </a:t>
            </a:r>
            <a:r>
              <a:rPr lang="en-US" sz="2000" i="1" dirty="0"/>
              <a:t>e-commerce</a:t>
            </a:r>
          </a:p>
          <a:p>
            <a:pPr lvl="1">
              <a:spcBef>
                <a:spcPts val="1200"/>
              </a:spcBef>
            </a:pPr>
            <a:r>
              <a:rPr lang="en-US" sz="2400" dirty="0" err="1"/>
              <a:t>Proteksi</a:t>
            </a:r>
            <a:r>
              <a:rPr lang="en-US" sz="2400" dirty="0"/>
              <a:t> </a:t>
            </a:r>
            <a:r>
              <a:rPr lang="en-US" sz="2400" dirty="0" err="1"/>
              <a:t>terhadap</a:t>
            </a:r>
            <a:r>
              <a:rPr lang="en-US" sz="2400" dirty="0"/>
              <a:t> </a:t>
            </a:r>
            <a:r>
              <a:rPr lang="en-US" sz="2400" dirty="0" err="1"/>
              <a:t>serangan</a:t>
            </a:r>
            <a:r>
              <a:rPr lang="en-US" sz="2400" dirty="0"/>
              <a:t> </a:t>
            </a:r>
            <a:r>
              <a:rPr lang="en-US" sz="2400" i="1" dirty="0"/>
              <a:t>sniffer</a:t>
            </a:r>
            <a:r>
              <a:rPr lang="en-US" sz="2400" dirty="0"/>
              <a:t>.</a:t>
            </a:r>
          </a:p>
          <a:p>
            <a:pPr lvl="1" algn="just">
              <a:spcBef>
                <a:spcPts val="1200"/>
              </a:spcBef>
            </a:pPr>
            <a:endParaRPr lang="en-US" sz="2800" dirty="0"/>
          </a:p>
          <a:p>
            <a:pPr marL="342900" lvl="1">
              <a:spcBef>
                <a:spcPts val="1200"/>
              </a:spcBef>
              <a:buClr>
                <a:schemeClr val="accent1"/>
              </a:buClr>
            </a:pPr>
            <a:endParaRPr lang="id-ID" sz="3200" dirty="0"/>
          </a:p>
          <a:p>
            <a:pPr>
              <a:spcBef>
                <a:spcPts val="1200"/>
              </a:spcBef>
            </a:pPr>
            <a:endParaRPr lang="id-ID" sz="3200" dirty="0"/>
          </a:p>
        </p:txBody>
      </p:sp>
    </p:spTree>
    <p:extLst>
      <p:ext uri="{BB962C8B-B14F-4D97-AF65-F5344CB8AC3E}">
        <p14:creationId xmlns:p14="http://schemas.microsoft.com/office/powerpoint/2010/main" val="3163555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lstStyle/>
          <a:p>
            <a:r>
              <a:rPr lang="en-US" sz="4000" dirty="0" err="1">
                <a:effectLst>
                  <a:outerShdw blurRad="38100" dist="38100" dir="2700000" algn="tl">
                    <a:srgbClr val="000000">
                      <a:alpha val="43137"/>
                    </a:srgbClr>
                  </a:outerShdw>
                </a:effectLst>
              </a:rPr>
              <a:t>Aspek</a:t>
            </a:r>
            <a:r>
              <a:rPr lang="id-ID"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Keamanan</a:t>
            </a:r>
            <a:r>
              <a:rPr lang="en-US" sz="4000" dirty="0">
                <a:effectLst>
                  <a:outerShdw blurRad="38100" dist="38100" dir="2700000" algn="tl">
                    <a:srgbClr val="000000">
                      <a:alpha val="43137"/>
                    </a:srgbClr>
                  </a:outerShdw>
                </a:effectLst>
              </a:rPr>
              <a:t> </a:t>
            </a:r>
            <a:r>
              <a:rPr lang="id-ID" sz="4000" dirty="0" smtClean="0">
                <a:effectLst>
                  <a:outerShdw blurRad="38100" dist="38100" dir="2700000" algn="tl">
                    <a:srgbClr val="000000">
                      <a:alpha val="43137"/>
                    </a:srgbClr>
                  </a:outerShdw>
                </a:effectLst>
              </a:rPr>
              <a:t>Basisdata</a:t>
            </a:r>
            <a:endParaRPr lang="id-ID"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131841" y="1484784"/>
            <a:ext cx="5400600" cy="5589240"/>
          </a:xfrm>
        </p:spPr>
        <p:txBody>
          <a:bodyPr>
            <a:noAutofit/>
          </a:bodyPr>
          <a:lstStyle/>
          <a:p>
            <a:pPr>
              <a:spcBef>
                <a:spcPts val="1200"/>
              </a:spcBef>
            </a:pPr>
            <a:r>
              <a:rPr lang="id-ID" sz="3200" i="1" dirty="0" smtClean="0"/>
              <a:t>Integrity</a:t>
            </a:r>
          </a:p>
          <a:p>
            <a:pPr lvl="1">
              <a:spcBef>
                <a:spcPts val="1200"/>
              </a:spcBef>
            </a:pPr>
            <a:r>
              <a:rPr lang="en-US" sz="2400" dirty="0" err="1" smtClean="0"/>
              <a:t>Informasi</a:t>
            </a:r>
            <a:r>
              <a:rPr lang="en-US" sz="2400" dirty="0" smtClean="0"/>
              <a:t> </a:t>
            </a:r>
            <a:r>
              <a:rPr lang="en-US" sz="2400" dirty="0" err="1"/>
              <a:t>tidak</a:t>
            </a:r>
            <a:r>
              <a:rPr lang="en-US" sz="2400" dirty="0"/>
              <a:t> </a:t>
            </a:r>
            <a:r>
              <a:rPr lang="en-US" sz="2400" dirty="0" err="1"/>
              <a:t>berubah</a:t>
            </a:r>
            <a:r>
              <a:rPr lang="en-US" sz="2400" dirty="0"/>
              <a:t> </a:t>
            </a:r>
            <a:r>
              <a:rPr lang="en-US" sz="2400" dirty="0" err="1"/>
              <a:t>tanpa</a:t>
            </a:r>
            <a:r>
              <a:rPr lang="en-US" sz="2400" dirty="0"/>
              <a:t> </a:t>
            </a:r>
            <a:r>
              <a:rPr lang="en-US" sz="2400" dirty="0" err="1" smtClean="0"/>
              <a:t>ijin</a:t>
            </a:r>
            <a:r>
              <a:rPr lang="id-ID" sz="2400" dirty="0" smtClean="0"/>
              <a:t>,</a:t>
            </a:r>
            <a:r>
              <a:rPr lang="en-US" sz="2400" dirty="0" smtClean="0"/>
              <a:t> </a:t>
            </a:r>
            <a:r>
              <a:rPr lang="en-US" sz="2400" dirty="0" err="1"/>
              <a:t>seperti</a:t>
            </a:r>
            <a:r>
              <a:rPr lang="en-US" sz="2400" dirty="0"/>
              <a:t>:</a:t>
            </a:r>
          </a:p>
          <a:p>
            <a:pPr lvl="2">
              <a:spcBef>
                <a:spcPts val="1200"/>
              </a:spcBef>
            </a:pPr>
            <a:r>
              <a:rPr lang="en-US" sz="2400" i="1" dirty="0"/>
              <a:t>Tampered</a:t>
            </a:r>
            <a:r>
              <a:rPr lang="en-US" sz="2400" dirty="0"/>
              <a:t> (</a:t>
            </a:r>
            <a:r>
              <a:rPr lang="en-US" sz="2400" dirty="0" err="1"/>
              <a:t>menimpa</a:t>
            </a:r>
            <a:r>
              <a:rPr lang="en-US" sz="2400" dirty="0"/>
              <a:t> data lama)</a:t>
            </a:r>
            <a:endParaRPr lang="en-US" sz="2800" dirty="0"/>
          </a:p>
          <a:p>
            <a:pPr lvl="2">
              <a:spcBef>
                <a:spcPts val="1200"/>
              </a:spcBef>
            </a:pPr>
            <a:r>
              <a:rPr lang="en-US" sz="2400" i="1" dirty="0"/>
              <a:t>Altered</a:t>
            </a:r>
            <a:r>
              <a:rPr lang="en-US" sz="2400" dirty="0"/>
              <a:t> (</a:t>
            </a:r>
            <a:r>
              <a:rPr lang="en-US" sz="2400" dirty="0" err="1"/>
              <a:t>perubahan</a:t>
            </a:r>
            <a:r>
              <a:rPr lang="en-US" sz="2400" dirty="0"/>
              <a:t> </a:t>
            </a:r>
            <a:r>
              <a:rPr lang="en-US" sz="2400" dirty="0" err="1"/>
              <a:t>nilai</a:t>
            </a:r>
            <a:r>
              <a:rPr lang="en-US" sz="2400" dirty="0"/>
              <a:t> data </a:t>
            </a:r>
            <a:r>
              <a:rPr lang="id-ID" sz="2400" dirty="0" smtClean="0">
                <a:sym typeface="Wingdings" pitchFamily="2" charset="2"/>
              </a:rPr>
              <a:t> </a:t>
            </a:r>
            <a:r>
              <a:rPr lang="en-US" sz="2400" i="1" dirty="0" smtClean="0">
                <a:sym typeface="Symbol" pitchFamily="18" charset="2"/>
              </a:rPr>
              <a:t>edited</a:t>
            </a:r>
            <a:r>
              <a:rPr lang="en-US" sz="2400" dirty="0"/>
              <a:t>)</a:t>
            </a:r>
            <a:endParaRPr lang="en-US" sz="2800" dirty="0"/>
          </a:p>
          <a:p>
            <a:pPr lvl="2">
              <a:spcBef>
                <a:spcPts val="1200"/>
              </a:spcBef>
            </a:pPr>
            <a:r>
              <a:rPr lang="en-US" sz="2400" i="1" dirty="0"/>
              <a:t>Modified</a:t>
            </a:r>
            <a:r>
              <a:rPr lang="en-US" sz="2400" dirty="0"/>
              <a:t> (</a:t>
            </a:r>
            <a:r>
              <a:rPr lang="en-US" sz="2400" dirty="0" err="1"/>
              <a:t>disisipkan</a:t>
            </a:r>
            <a:r>
              <a:rPr lang="en-US" sz="2400" dirty="0"/>
              <a:t>, </a:t>
            </a:r>
            <a:r>
              <a:rPr lang="en-US" sz="2400" dirty="0" err="1"/>
              <a:t>ditambah</a:t>
            </a:r>
            <a:r>
              <a:rPr lang="en-US" sz="2400" dirty="0"/>
              <a:t>, </a:t>
            </a:r>
            <a:r>
              <a:rPr lang="en-US" sz="2400" dirty="0" err="1"/>
              <a:t>dihapus</a:t>
            </a:r>
            <a:r>
              <a:rPr lang="en-US" sz="2400" dirty="0"/>
              <a:t>)</a:t>
            </a:r>
            <a:endParaRPr lang="en-US" sz="2800" i="1" dirty="0"/>
          </a:p>
          <a:p>
            <a:pPr lvl="1">
              <a:spcBef>
                <a:spcPts val="1200"/>
              </a:spcBef>
            </a:pPr>
            <a:r>
              <a:rPr lang="en-US" sz="2400" dirty="0" err="1"/>
              <a:t>Proteksi</a:t>
            </a:r>
            <a:r>
              <a:rPr lang="en-US" sz="2400" dirty="0"/>
              <a:t> </a:t>
            </a:r>
            <a:r>
              <a:rPr lang="en-US" sz="2400" dirty="0" err="1"/>
              <a:t>terhadap</a:t>
            </a:r>
            <a:r>
              <a:rPr lang="en-US" sz="2400" dirty="0"/>
              <a:t> </a:t>
            </a:r>
            <a:r>
              <a:rPr lang="en-US" sz="2400" dirty="0" err="1"/>
              <a:t>serangan</a:t>
            </a:r>
            <a:r>
              <a:rPr lang="en-US" sz="2400" dirty="0"/>
              <a:t> </a:t>
            </a:r>
            <a:r>
              <a:rPr lang="en-US" sz="2400" i="1" dirty="0"/>
              <a:t>sniffer</a:t>
            </a:r>
            <a:r>
              <a:rPr lang="en-US" sz="2400" dirty="0"/>
              <a:t>.</a:t>
            </a:r>
          </a:p>
          <a:p>
            <a:pPr lvl="1">
              <a:spcBef>
                <a:spcPts val="1200"/>
              </a:spcBef>
            </a:pPr>
            <a:endParaRPr lang="en-US" sz="3600" dirty="0"/>
          </a:p>
          <a:p>
            <a:pPr marL="342900" lvl="1">
              <a:spcBef>
                <a:spcPts val="1200"/>
              </a:spcBef>
              <a:buClr>
                <a:schemeClr val="accent1"/>
              </a:buClr>
            </a:pPr>
            <a:endParaRPr lang="id-ID" sz="4000" dirty="0"/>
          </a:p>
          <a:p>
            <a:pPr>
              <a:spcBef>
                <a:spcPts val="1200"/>
              </a:spcBef>
            </a:pPr>
            <a:endParaRPr lang="id-ID" sz="4000" dirty="0"/>
          </a:p>
        </p:txBody>
      </p:sp>
      <p:pic>
        <p:nvPicPr>
          <p:cNvPr id="6146" name="Picture 2" descr="http://1.bp.blogspot.com/-mn8LSQCy_2U/ViCzjwr1V2I/AAAAAAAAJUA/hTvD5kjXFXw/s640/205H3_QZV44S.png"/>
          <p:cNvPicPr>
            <a:picLocks noChangeAspect="1" noChangeArrowheads="1"/>
          </p:cNvPicPr>
          <p:nvPr/>
        </p:nvPicPr>
        <p:blipFill rotWithShape="1">
          <a:blip r:embed="rId2">
            <a:extLst>
              <a:ext uri="{28A0092B-C50C-407E-A947-70E740481C1C}">
                <a14:useLocalDpi xmlns:a14="http://schemas.microsoft.com/office/drawing/2010/main" val="0"/>
              </a:ext>
            </a:extLst>
          </a:blip>
          <a:srcRect l="1776" t="7863" r="38914" b="8752"/>
          <a:stretch/>
        </p:blipFill>
        <p:spPr bwMode="auto">
          <a:xfrm>
            <a:off x="0" y="2523668"/>
            <a:ext cx="3350243" cy="293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126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lstStyle/>
          <a:p>
            <a:r>
              <a:rPr lang="en-US" sz="4000" dirty="0" err="1">
                <a:effectLst>
                  <a:outerShdw blurRad="38100" dist="38100" dir="2700000" algn="tl">
                    <a:srgbClr val="000000">
                      <a:alpha val="43137"/>
                    </a:srgbClr>
                  </a:outerShdw>
                </a:effectLst>
              </a:rPr>
              <a:t>Aspek</a:t>
            </a:r>
            <a:r>
              <a:rPr lang="id-ID"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Keamanan</a:t>
            </a:r>
            <a:r>
              <a:rPr lang="en-US" sz="4000" dirty="0">
                <a:effectLst>
                  <a:outerShdw blurRad="38100" dist="38100" dir="2700000" algn="tl">
                    <a:srgbClr val="000000">
                      <a:alpha val="43137"/>
                    </a:srgbClr>
                  </a:outerShdw>
                </a:effectLst>
              </a:rPr>
              <a:t> </a:t>
            </a:r>
            <a:r>
              <a:rPr lang="id-ID" sz="4000" dirty="0" smtClean="0">
                <a:effectLst>
                  <a:outerShdw blurRad="38100" dist="38100" dir="2700000" algn="tl">
                    <a:srgbClr val="000000">
                      <a:alpha val="43137"/>
                    </a:srgbClr>
                  </a:outerShdw>
                </a:effectLst>
              </a:rPr>
              <a:t>Basisdata</a:t>
            </a:r>
            <a:endParaRPr lang="id-ID"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496" y="1844824"/>
            <a:ext cx="4752528" cy="4824536"/>
          </a:xfrm>
        </p:spPr>
        <p:txBody>
          <a:bodyPr>
            <a:noAutofit/>
          </a:bodyPr>
          <a:lstStyle/>
          <a:p>
            <a:pPr>
              <a:spcBef>
                <a:spcPts val="1200"/>
              </a:spcBef>
            </a:pPr>
            <a:r>
              <a:rPr lang="en-US" sz="3200" i="1" dirty="0"/>
              <a:t>Authentication</a:t>
            </a:r>
          </a:p>
          <a:p>
            <a:pPr lvl="1">
              <a:spcBef>
                <a:spcPts val="1200"/>
              </a:spcBef>
            </a:pPr>
            <a:r>
              <a:rPr lang="en-US" sz="2400" dirty="0" err="1"/>
              <a:t>Meyakinkan</a:t>
            </a:r>
            <a:r>
              <a:rPr lang="en-US" sz="2400" dirty="0"/>
              <a:t> </a:t>
            </a:r>
            <a:r>
              <a:rPr lang="en-US" sz="2400" dirty="0" err="1"/>
              <a:t>keaslian</a:t>
            </a:r>
            <a:r>
              <a:rPr lang="en-US" sz="2400" dirty="0"/>
              <a:t> data, </a:t>
            </a:r>
            <a:r>
              <a:rPr lang="en-US" sz="2400" dirty="0" err="1"/>
              <a:t>sumber</a:t>
            </a:r>
            <a:r>
              <a:rPr lang="en-US" sz="2400" dirty="0"/>
              <a:t> data, orang yang </a:t>
            </a:r>
            <a:r>
              <a:rPr lang="en-US" sz="2400" dirty="0" err="1"/>
              <a:t>mengakses</a:t>
            </a:r>
            <a:r>
              <a:rPr lang="en-US" sz="2400" dirty="0"/>
              <a:t> data, </a:t>
            </a:r>
            <a:r>
              <a:rPr lang="en-US" sz="2400" i="1" dirty="0"/>
              <a:t>server</a:t>
            </a:r>
            <a:r>
              <a:rPr lang="en-US" sz="2400" dirty="0"/>
              <a:t> yang </a:t>
            </a:r>
            <a:r>
              <a:rPr lang="en-US" sz="2400" dirty="0" err="1" smtClean="0"/>
              <a:t>digunakan</a:t>
            </a:r>
            <a:endParaRPr lang="en-US" sz="2400" dirty="0"/>
          </a:p>
          <a:p>
            <a:pPr lvl="2">
              <a:spcBef>
                <a:spcPts val="1200"/>
              </a:spcBef>
            </a:pPr>
            <a:r>
              <a:rPr lang="en-US" sz="2400" dirty="0" err="1"/>
              <a:t>penggunaan</a:t>
            </a:r>
            <a:r>
              <a:rPr lang="en-US" sz="2400" dirty="0"/>
              <a:t> </a:t>
            </a:r>
            <a:r>
              <a:rPr lang="en-US" sz="2400" i="1" dirty="0"/>
              <a:t>digital signature</a:t>
            </a:r>
            <a:r>
              <a:rPr lang="en-US" sz="2400" dirty="0"/>
              <a:t>, </a:t>
            </a:r>
            <a:r>
              <a:rPr lang="en-US" sz="2400" i="1" dirty="0"/>
              <a:t>biometrics</a:t>
            </a:r>
            <a:r>
              <a:rPr lang="en-US" sz="2400" dirty="0"/>
              <a:t>.</a:t>
            </a:r>
            <a:endParaRPr lang="en-US" sz="2800" dirty="0"/>
          </a:p>
          <a:p>
            <a:pPr lvl="1">
              <a:spcBef>
                <a:spcPts val="1200"/>
              </a:spcBef>
            </a:pPr>
            <a:r>
              <a:rPr lang="en-US" sz="2400" dirty="0" err="1"/>
              <a:t>Proteksi</a:t>
            </a:r>
            <a:r>
              <a:rPr lang="en-US" sz="2400" dirty="0"/>
              <a:t> </a:t>
            </a:r>
            <a:r>
              <a:rPr lang="en-US" sz="2400" dirty="0" err="1"/>
              <a:t>terhadap</a:t>
            </a:r>
            <a:r>
              <a:rPr lang="en-US" sz="2400" dirty="0"/>
              <a:t> </a:t>
            </a:r>
            <a:r>
              <a:rPr lang="en-US" sz="2400" dirty="0" err="1"/>
              <a:t>serangan</a:t>
            </a:r>
            <a:r>
              <a:rPr lang="en-US" sz="2400" dirty="0"/>
              <a:t>: </a:t>
            </a:r>
            <a:r>
              <a:rPr lang="en-US" sz="2400" i="1" dirty="0"/>
              <a:t>passwor</a:t>
            </a:r>
            <a:r>
              <a:rPr lang="en-US" sz="2400" dirty="0"/>
              <a:t>d </a:t>
            </a:r>
            <a:r>
              <a:rPr lang="en-US" sz="2400" dirty="0" err="1"/>
              <a:t>palsu</a:t>
            </a:r>
            <a:r>
              <a:rPr lang="en-US" sz="2400" dirty="0" smtClean="0"/>
              <a:t>.</a:t>
            </a:r>
            <a:endParaRPr lang="id-ID" sz="2400" dirty="0" smtClean="0"/>
          </a:p>
          <a:p>
            <a:pPr marL="411480" lvl="1" indent="0">
              <a:spcBef>
                <a:spcPts val="1200"/>
              </a:spcBef>
              <a:buNone/>
            </a:pPr>
            <a:endParaRPr lang="en-US" sz="2400" dirty="0"/>
          </a:p>
          <a:p>
            <a:pPr marL="411480" lvl="1" indent="0">
              <a:spcBef>
                <a:spcPts val="1200"/>
              </a:spcBef>
              <a:buNone/>
            </a:pPr>
            <a:endParaRPr lang="en-US" sz="4400" dirty="0"/>
          </a:p>
          <a:p>
            <a:pPr marL="342900" lvl="1">
              <a:spcBef>
                <a:spcPts val="1200"/>
              </a:spcBef>
              <a:buClr>
                <a:schemeClr val="accent1"/>
              </a:buClr>
            </a:pPr>
            <a:endParaRPr lang="id-ID" sz="4800" dirty="0"/>
          </a:p>
          <a:p>
            <a:pPr>
              <a:spcBef>
                <a:spcPts val="1200"/>
              </a:spcBef>
            </a:pPr>
            <a:endParaRPr lang="id-ID" sz="4800" dirty="0"/>
          </a:p>
        </p:txBody>
      </p:sp>
      <p:pic>
        <p:nvPicPr>
          <p:cNvPr id="7170" name="Picture 2" descr="http://www.cowley.st-helens.sch.uk/files/img_site/biometric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369471"/>
            <a:ext cx="3038738" cy="370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483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lstStyle/>
          <a:p>
            <a:r>
              <a:rPr lang="en-US" sz="4000" dirty="0" err="1">
                <a:effectLst>
                  <a:outerShdw blurRad="38100" dist="38100" dir="2700000" algn="tl">
                    <a:srgbClr val="000000">
                      <a:alpha val="43137"/>
                    </a:srgbClr>
                  </a:outerShdw>
                </a:effectLst>
              </a:rPr>
              <a:t>Aspek</a:t>
            </a:r>
            <a:r>
              <a:rPr lang="id-ID"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Keamanan</a:t>
            </a:r>
            <a:r>
              <a:rPr lang="en-US" sz="4000" dirty="0">
                <a:effectLst>
                  <a:outerShdw blurRad="38100" dist="38100" dir="2700000" algn="tl">
                    <a:srgbClr val="000000">
                      <a:alpha val="43137"/>
                    </a:srgbClr>
                  </a:outerShdw>
                </a:effectLst>
              </a:rPr>
              <a:t> </a:t>
            </a:r>
            <a:r>
              <a:rPr lang="id-ID" sz="4000" dirty="0" smtClean="0">
                <a:effectLst>
                  <a:outerShdw blurRad="38100" dist="38100" dir="2700000" algn="tl">
                    <a:srgbClr val="000000">
                      <a:alpha val="43137"/>
                    </a:srgbClr>
                  </a:outerShdw>
                </a:effectLst>
              </a:rPr>
              <a:t>Basisdata</a:t>
            </a:r>
            <a:endParaRPr lang="id-ID" sz="4000" dirty="0">
              <a:effectLst>
                <a:outerShdw blurRad="38100" dist="38100" dir="2700000" algn="tl">
                  <a:srgbClr val="000000">
                    <a:alpha val="43137"/>
                  </a:srgbClr>
                </a:outerShdw>
              </a:effectLst>
            </a:endParaRPr>
          </a:p>
        </p:txBody>
      </p:sp>
      <p:pic>
        <p:nvPicPr>
          <p:cNvPr id="8194" name="Picture 2" descr="http://laborcosting.com/wp-content/uploads/2010/02/24-7-365-Availability-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348880"/>
            <a:ext cx="3744416" cy="351438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779912" y="1844824"/>
            <a:ext cx="4608512" cy="3384376"/>
          </a:xfrm>
        </p:spPr>
        <p:txBody>
          <a:bodyPr>
            <a:noAutofit/>
          </a:bodyPr>
          <a:lstStyle/>
          <a:p>
            <a:pPr>
              <a:spcBef>
                <a:spcPts val="1200"/>
              </a:spcBef>
            </a:pPr>
            <a:r>
              <a:rPr lang="en-US" sz="3200" i="1" dirty="0" smtClean="0"/>
              <a:t>Availability</a:t>
            </a:r>
            <a:endParaRPr lang="en-US" sz="3200" i="1" dirty="0"/>
          </a:p>
          <a:p>
            <a:pPr lvl="1">
              <a:spcBef>
                <a:spcPts val="1200"/>
              </a:spcBef>
            </a:pPr>
            <a:r>
              <a:rPr lang="en-US" sz="2400" dirty="0" err="1"/>
              <a:t>Informasi</a:t>
            </a:r>
            <a:r>
              <a:rPr lang="en-US" sz="2400" dirty="0"/>
              <a:t> </a:t>
            </a:r>
            <a:r>
              <a:rPr lang="en-US" sz="2400" dirty="0" err="1"/>
              <a:t>harus</a:t>
            </a:r>
            <a:r>
              <a:rPr lang="en-US" sz="2400" dirty="0"/>
              <a:t> </a:t>
            </a:r>
            <a:r>
              <a:rPr lang="en-US" sz="2400" dirty="0" err="1"/>
              <a:t>dapat</a:t>
            </a:r>
            <a:r>
              <a:rPr lang="en-US" sz="2400" dirty="0"/>
              <a:t> </a:t>
            </a:r>
            <a:r>
              <a:rPr lang="en-US" sz="2400" dirty="0" err="1"/>
              <a:t>tersedia</a:t>
            </a:r>
            <a:r>
              <a:rPr lang="en-US" sz="2400" dirty="0"/>
              <a:t> </a:t>
            </a:r>
            <a:r>
              <a:rPr lang="en-US" sz="2400" dirty="0" err="1"/>
              <a:t>ketika</a:t>
            </a:r>
            <a:r>
              <a:rPr lang="en-US" sz="2400" dirty="0"/>
              <a:t> </a:t>
            </a:r>
            <a:r>
              <a:rPr lang="en-US" sz="2400" dirty="0" err="1" smtClean="0"/>
              <a:t>dibutuhkan</a:t>
            </a:r>
            <a:endParaRPr lang="en-US" sz="2400" dirty="0"/>
          </a:p>
          <a:p>
            <a:pPr lvl="1">
              <a:spcBef>
                <a:spcPts val="1200"/>
              </a:spcBef>
            </a:pPr>
            <a:r>
              <a:rPr lang="en-US" sz="2400" dirty="0" err="1" smtClean="0"/>
              <a:t>Proteksi</a:t>
            </a:r>
            <a:r>
              <a:rPr lang="en-US" sz="2400" dirty="0" smtClean="0"/>
              <a:t> </a:t>
            </a:r>
            <a:r>
              <a:rPr lang="en-US" sz="2400" dirty="0" err="1" smtClean="0"/>
              <a:t>terhadap</a:t>
            </a:r>
            <a:r>
              <a:rPr lang="id-ID" sz="2400" dirty="0" smtClean="0"/>
              <a:t> </a:t>
            </a:r>
            <a:r>
              <a:rPr lang="en-US" sz="2400" dirty="0" smtClean="0"/>
              <a:t> </a:t>
            </a:r>
            <a:r>
              <a:rPr lang="en-US" sz="2400" dirty="0" err="1"/>
              <a:t>serangan</a:t>
            </a:r>
            <a:r>
              <a:rPr lang="en-US" sz="2400" dirty="0"/>
              <a:t>: </a:t>
            </a:r>
            <a:r>
              <a:rPr lang="en-US" sz="2400" i="1" dirty="0"/>
              <a:t>Denial of Service</a:t>
            </a:r>
            <a:r>
              <a:rPr lang="en-US" sz="2400" dirty="0"/>
              <a:t> (</a:t>
            </a:r>
            <a:r>
              <a:rPr lang="en-US" sz="2400" dirty="0" err="1"/>
              <a:t>DoS</a:t>
            </a:r>
            <a:r>
              <a:rPr lang="en-US" sz="2400" dirty="0"/>
              <a:t>) </a:t>
            </a:r>
            <a:r>
              <a:rPr lang="en-US" sz="2400" i="1" dirty="0"/>
              <a:t>attack</a:t>
            </a:r>
            <a:r>
              <a:rPr lang="en-US" sz="2400" dirty="0"/>
              <a:t>.</a:t>
            </a:r>
          </a:p>
          <a:p>
            <a:pPr lvl="2">
              <a:spcBef>
                <a:spcPts val="1200"/>
              </a:spcBef>
            </a:pPr>
            <a:r>
              <a:rPr lang="en-US" sz="2400" i="1" dirty="0"/>
              <a:t>server</a:t>
            </a:r>
            <a:r>
              <a:rPr lang="en-US" sz="2400" dirty="0"/>
              <a:t> </a:t>
            </a:r>
            <a:r>
              <a:rPr lang="en-US" sz="2400" dirty="0" err="1"/>
              <a:t>dibuat</a:t>
            </a:r>
            <a:r>
              <a:rPr lang="en-US" sz="2400" dirty="0"/>
              <a:t> </a:t>
            </a:r>
            <a:r>
              <a:rPr lang="en-US" sz="2400" i="1" dirty="0"/>
              <a:t>hang</a:t>
            </a:r>
            <a:r>
              <a:rPr lang="en-US" sz="2400" dirty="0"/>
              <a:t>, </a:t>
            </a:r>
            <a:r>
              <a:rPr lang="en-US" sz="2400" i="1" dirty="0"/>
              <a:t>down</a:t>
            </a:r>
            <a:r>
              <a:rPr lang="en-US" sz="2400" dirty="0"/>
              <a:t>, </a:t>
            </a:r>
            <a:r>
              <a:rPr lang="en-US" sz="2400" i="1" dirty="0"/>
              <a:t>crash</a:t>
            </a:r>
            <a:r>
              <a:rPr lang="en-US" sz="2400" dirty="0"/>
              <a:t>.</a:t>
            </a:r>
            <a:endParaRPr lang="en-US" sz="2800" dirty="0"/>
          </a:p>
          <a:p>
            <a:pPr lvl="1">
              <a:spcBef>
                <a:spcPts val="1200"/>
              </a:spcBef>
            </a:pPr>
            <a:endParaRPr lang="en-US" sz="4400" dirty="0"/>
          </a:p>
          <a:p>
            <a:pPr marL="342900" lvl="1">
              <a:spcBef>
                <a:spcPts val="1200"/>
              </a:spcBef>
              <a:buClr>
                <a:schemeClr val="accent1"/>
              </a:buClr>
            </a:pPr>
            <a:endParaRPr lang="id-ID" sz="4800" dirty="0"/>
          </a:p>
          <a:p>
            <a:pPr>
              <a:spcBef>
                <a:spcPts val="1200"/>
              </a:spcBef>
            </a:pPr>
            <a:endParaRPr lang="id-ID" sz="4800" dirty="0"/>
          </a:p>
        </p:txBody>
      </p:sp>
    </p:spTree>
    <p:extLst>
      <p:ext uri="{BB962C8B-B14F-4D97-AF65-F5344CB8AC3E}">
        <p14:creationId xmlns:p14="http://schemas.microsoft.com/office/powerpoint/2010/main" val="3266544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lstStyle/>
          <a:p>
            <a:r>
              <a:rPr lang="en-US" sz="4000" dirty="0" err="1">
                <a:effectLst>
                  <a:outerShdw blurRad="38100" dist="38100" dir="2700000" algn="tl">
                    <a:srgbClr val="000000">
                      <a:alpha val="43137"/>
                    </a:srgbClr>
                  </a:outerShdw>
                </a:effectLst>
              </a:rPr>
              <a:t>Aspek</a:t>
            </a:r>
            <a:r>
              <a:rPr lang="id-ID"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Keamanan</a:t>
            </a:r>
            <a:r>
              <a:rPr lang="en-US" sz="4000" dirty="0">
                <a:effectLst>
                  <a:outerShdw blurRad="38100" dist="38100" dir="2700000" algn="tl">
                    <a:srgbClr val="000000">
                      <a:alpha val="43137"/>
                    </a:srgbClr>
                  </a:outerShdw>
                </a:effectLst>
              </a:rPr>
              <a:t> </a:t>
            </a:r>
            <a:r>
              <a:rPr lang="id-ID" sz="4000" dirty="0" smtClean="0">
                <a:effectLst>
                  <a:outerShdw blurRad="38100" dist="38100" dir="2700000" algn="tl">
                    <a:srgbClr val="000000">
                      <a:alpha val="43137"/>
                    </a:srgbClr>
                  </a:outerShdw>
                </a:effectLst>
              </a:rPr>
              <a:t>Basisdata</a:t>
            </a:r>
            <a:endParaRPr lang="id-ID"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268760"/>
            <a:ext cx="7848872" cy="5589240"/>
          </a:xfrm>
        </p:spPr>
        <p:txBody>
          <a:bodyPr>
            <a:noAutofit/>
          </a:bodyPr>
          <a:lstStyle/>
          <a:p>
            <a:pPr algn="just">
              <a:spcBef>
                <a:spcPts val="1200"/>
              </a:spcBef>
            </a:pPr>
            <a:r>
              <a:rPr lang="en-US" sz="3200" i="1" dirty="0" smtClean="0"/>
              <a:t>Non-repudiation</a:t>
            </a:r>
            <a:endParaRPr lang="id-ID" sz="3200" i="1" dirty="0" smtClean="0"/>
          </a:p>
          <a:p>
            <a:pPr lvl="1" algn="just">
              <a:spcBef>
                <a:spcPts val="1200"/>
              </a:spcBef>
            </a:pPr>
            <a:r>
              <a:rPr lang="en-US" sz="2400" dirty="0" err="1" smtClean="0"/>
              <a:t>Tidak</a:t>
            </a:r>
            <a:r>
              <a:rPr lang="en-US" sz="2400" dirty="0" smtClean="0"/>
              <a:t> </a:t>
            </a:r>
            <a:r>
              <a:rPr lang="en-US" sz="2400" dirty="0" err="1"/>
              <a:t>dapat</a:t>
            </a:r>
            <a:r>
              <a:rPr lang="en-US" sz="2400" dirty="0"/>
              <a:t> </a:t>
            </a:r>
            <a:r>
              <a:rPr lang="en-US" sz="2400" dirty="0" err="1"/>
              <a:t>menyangkal</a:t>
            </a:r>
            <a:r>
              <a:rPr lang="en-US" sz="2400" dirty="0"/>
              <a:t> (</a:t>
            </a:r>
            <a:r>
              <a:rPr lang="en-US" sz="2400" dirty="0" err="1"/>
              <a:t>telah</a:t>
            </a:r>
            <a:r>
              <a:rPr lang="en-US" sz="2400" dirty="0"/>
              <a:t> </a:t>
            </a:r>
            <a:r>
              <a:rPr lang="en-US" sz="2400" dirty="0" err="1"/>
              <a:t>melakukan</a:t>
            </a:r>
            <a:r>
              <a:rPr lang="en-US" sz="2400" dirty="0"/>
              <a:t> </a:t>
            </a:r>
            <a:r>
              <a:rPr lang="en-US" sz="2400" dirty="0" err="1"/>
              <a:t>transaksi</a:t>
            </a:r>
            <a:r>
              <a:rPr lang="en-US" sz="2400" dirty="0" smtClean="0"/>
              <a:t>)</a:t>
            </a:r>
            <a:endParaRPr lang="id-ID" sz="2400" dirty="0" smtClean="0"/>
          </a:p>
          <a:p>
            <a:pPr lvl="1" algn="just">
              <a:spcBef>
                <a:spcPts val="1200"/>
              </a:spcBef>
            </a:pPr>
            <a:r>
              <a:rPr lang="en-US" sz="2400" dirty="0" err="1"/>
              <a:t>Proteksi</a:t>
            </a:r>
            <a:r>
              <a:rPr lang="en-US" sz="2400" dirty="0"/>
              <a:t> </a:t>
            </a:r>
            <a:r>
              <a:rPr lang="en-US" sz="2400" dirty="0" err="1"/>
              <a:t>terhadap</a:t>
            </a:r>
            <a:r>
              <a:rPr lang="en-US" sz="2400" dirty="0"/>
              <a:t> </a:t>
            </a:r>
            <a:r>
              <a:rPr lang="en-US" sz="2400" dirty="0" err="1"/>
              <a:t>serangan</a:t>
            </a:r>
            <a:r>
              <a:rPr lang="en-US" sz="2400" dirty="0"/>
              <a:t>: </a:t>
            </a:r>
            <a:r>
              <a:rPr lang="en-US" sz="2400" i="1" dirty="0"/>
              <a:t>deception</a:t>
            </a:r>
            <a:r>
              <a:rPr lang="id-ID" sz="2400" dirty="0"/>
              <a:t> (penipuan)</a:t>
            </a:r>
          </a:p>
          <a:p>
            <a:pPr lvl="1" algn="just">
              <a:spcBef>
                <a:spcPts val="1200"/>
              </a:spcBef>
            </a:pPr>
            <a:r>
              <a:rPr lang="id-ID" sz="2400" dirty="0" smtClean="0"/>
              <a:t>Teknik yang dipakai :</a:t>
            </a:r>
            <a:r>
              <a:rPr lang="en-US" sz="2400" dirty="0" smtClean="0"/>
              <a:t> </a:t>
            </a:r>
            <a:r>
              <a:rPr lang="en-US" sz="2400" i="1" dirty="0"/>
              <a:t>digital signature</a:t>
            </a:r>
            <a:r>
              <a:rPr lang="en-US" sz="2400" dirty="0" smtClean="0"/>
              <a:t>.</a:t>
            </a:r>
            <a:endParaRPr lang="id-ID" sz="2400" dirty="0" smtClean="0"/>
          </a:p>
          <a:p>
            <a:pPr lvl="2">
              <a:spcBef>
                <a:spcPts val="1200"/>
              </a:spcBef>
            </a:pPr>
            <a:r>
              <a:rPr lang="id-ID" sz="2000" i="1" dirty="0" smtClean="0"/>
              <a:t>Digital signature </a:t>
            </a:r>
            <a:r>
              <a:rPr lang="id-ID" sz="2000" dirty="0" smtClean="0"/>
              <a:t>memenuhi aspek </a:t>
            </a:r>
            <a:r>
              <a:rPr lang="id-ID" sz="2000" i="1" dirty="0" smtClean="0"/>
              <a:t>authentication</a:t>
            </a:r>
            <a:r>
              <a:rPr lang="id-ID" sz="2000" dirty="0" smtClean="0"/>
              <a:t> dan non repudiation.</a:t>
            </a:r>
          </a:p>
          <a:p>
            <a:pPr lvl="2">
              <a:spcBef>
                <a:spcPts val="600"/>
              </a:spcBef>
            </a:pPr>
            <a:r>
              <a:rPr lang="id-ID" sz="2000" dirty="0" smtClean="0"/>
              <a:t>Digital signature menggunakan 2 kunci, yaitu kunci privat dan kunci publik</a:t>
            </a:r>
          </a:p>
          <a:p>
            <a:pPr lvl="2">
              <a:spcBef>
                <a:spcPts val="600"/>
              </a:spcBef>
            </a:pPr>
            <a:r>
              <a:rPr lang="id-ID" sz="2000" dirty="0" smtClean="0"/>
              <a:t>Bila </a:t>
            </a:r>
            <a:r>
              <a:rPr lang="id-ID" sz="2000" dirty="0"/>
              <a:t>data telah diubah oleh pihak luar, maka </a:t>
            </a:r>
            <a:r>
              <a:rPr lang="id-ID" sz="2000" i="1" dirty="0"/>
              <a:t>Digital Signature </a:t>
            </a:r>
            <a:r>
              <a:rPr lang="id-ID" sz="2000" dirty="0"/>
              <a:t>juga ikut berubah sehingga kunci privat yang ada tidak akan bisa membukanya. </a:t>
            </a:r>
          </a:p>
          <a:p>
            <a:pPr lvl="2">
              <a:spcBef>
                <a:spcPts val="600"/>
              </a:spcBef>
            </a:pPr>
            <a:r>
              <a:rPr lang="id-ID" sz="2000" dirty="0"/>
              <a:t>Dengan cara yang sama, pengirim data tidak dapat menyangkal data yang telah dikirimkannya. </a:t>
            </a:r>
          </a:p>
          <a:p>
            <a:pPr lvl="2" algn="just">
              <a:spcBef>
                <a:spcPts val="1200"/>
              </a:spcBef>
            </a:pPr>
            <a:endParaRPr lang="en-US" sz="2400" dirty="0"/>
          </a:p>
          <a:p>
            <a:pPr lvl="1" algn="just">
              <a:spcBef>
                <a:spcPts val="1200"/>
              </a:spcBef>
            </a:pPr>
            <a:endParaRPr lang="en-US" sz="2400" dirty="0"/>
          </a:p>
          <a:p>
            <a:pPr lvl="1" algn="just">
              <a:spcBef>
                <a:spcPts val="1200"/>
              </a:spcBef>
            </a:pPr>
            <a:endParaRPr lang="en-US" sz="4400" dirty="0"/>
          </a:p>
          <a:p>
            <a:pPr marL="342900" lvl="1">
              <a:spcBef>
                <a:spcPts val="1200"/>
              </a:spcBef>
              <a:buClr>
                <a:schemeClr val="accent1"/>
              </a:buClr>
            </a:pPr>
            <a:endParaRPr lang="id-ID" sz="4800" dirty="0"/>
          </a:p>
          <a:p>
            <a:pPr>
              <a:spcBef>
                <a:spcPts val="1200"/>
              </a:spcBef>
            </a:pPr>
            <a:endParaRPr lang="id-ID" sz="4800" dirty="0"/>
          </a:p>
        </p:txBody>
      </p:sp>
    </p:spTree>
    <p:extLst>
      <p:ext uri="{BB962C8B-B14F-4D97-AF65-F5344CB8AC3E}">
        <p14:creationId xmlns:p14="http://schemas.microsoft.com/office/powerpoint/2010/main" val="3904805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lstStyle/>
          <a:p>
            <a:r>
              <a:rPr lang="en-US" sz="4000" dirty="0" err="1">
                <a:effectLst>
                  <a:outerShdw blurRad="38100" dist="38100" dir="2700000" algn="tl">
                    <a:srgbClr val="000000">
                      <a:alpha val="43137"/>
                    </a:srgbClr>
                  </a:outerShdw>
                </a:effectLst>
              </a:rPr>
              <a:t>Aspek</a:t>
            </a:r>
            <a:r>
              <a:rPr lang="id-ID"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Keamanan</a:t>
            </a:r>
            <a:r>
              <a:rPr lang="en-US" sz="4000" dirty="0">
                <a:effectLst>
                  <a:outerShdw blurRad="38100" dist="38100" dir="2700000" algn="tl">
                    <a:srgbClr val="000000">
                      <a:alpha val="43137"/>
                    </a:srgbClr>
                  </a:outerShdw>
                </a:effectLst>
              </a:rPr>
              <a:t> </a:t>
            </a:r>
            <a:r>
              <a:rPr lang="id-ID" sz="4000" dirty="0" smtClean="0">
                <a:effectLst>
                  <a:outerShdw blurRad="38100" dist="38100" dir="2700000" algn="tl">
                    <a:srgbClr val="000000">
                      <a:alpha val="43137"/>
                    </a:srgbClr>
                  </a:outerShdw>
                </a:effectLst>
              </a:rPr>
              <a:t>Basisdata</a:t>
            </a:r>
            <a:endParaRPr lang="id-ID"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4365104"/>
            <a:ext cx="7848872" cy="2258544"/>
          </a:xfrm>
        </p:spPr>
        <p:txBody>
          <a:bodyPr>
            <a:noAutofit/>
          </a:bodyPr>
          <a:lstStyle/>
          <a:p>
            <a:pPr>
              <a:spcBef>
                <a:spcPts val="1200"/>
              </a:spcBef>
            </a:pPr>
            <a:r>
              <a:rPr lang="id-ID" sz="2400" dirty="0" smtClean="0"/>
              <a:t>Bila </a:t>
            </a:r>
            <a:r>
              <a:rPr lang="id-ID" sz="2400" i="1" dirty="0">
                <a:solidFill>
                  <a:srgbClr val="00B050"/>
                </a:solidFill>
                <a:effectLst>
                  <a:outerShdw blurRad="38100" dist="38100" dir="2700000" algn="tl">
                    <a:srgbClr val="000000">
                      <a:alpha val="43137"/>
                    </a:srgbClr>
                  </a:outerShdw>
                </a:effectLst>
              </a:rPr>
              <a:t>Digital Signature </a:t>
            </a:r>
            <a:r>
              <a:rPr lang="id-ID" sz="2400" dirty="0">
                <a:solidFill>
                  <a:srgbClr val="00B050"/>
                </a:solidFill>
                <a:effectLst>
                  <a:outerShdw blurRad="38100" dist="38100" dir="2700000" algn="tl">
                    <a:srgbClr val="000000">
                      <a:alpha val="43137"/>
                    </a:srgbClr>
                  </a:outerShdw>
                </a:effectLst>
              </a:rPr>
              <a:t>cocok dengan kunci privat </a:t>
            </a:r>
            <a:r>
              <a:rPr lang="id-ID" sz="2400" dirty="0"/>
              <a:t>yang dipegang oleh penerima data, maka dapat </a:t>
            </a:r>
            <a:r>
              <a:rPr lang="id-ID" sz="2400" dirty="0">
                <a:solidFill>
                  <a:srgbClr val="00B050"/>
                </a:solidFill>
                <a:effectLst>
                  <a:outerShdw blurRad="38100" dist="38100" dir="2700000" algn="tl">
                    <a:srgbClr val="000000">
                      <a:alpha val="43137"/>
                    </a:srgbClr>
                  </a:outerShdw>
                </a:effectLst>
              </a:rPr>
              <a:t>dipastikan bahwa pengirim adalah pemegang kunci privat yang sama</a:t>
            </a:r>
            <a:r>
              <a:rPr lang="id-ID" sz="2400" dirty="0"/>
              <a:t>. </a:t>
            </a:r>
            <a:endParaRPr lang="id-ID" sz="2400" dirty="0" smtClean="0"/>
          </a:p>
          <a:p>
            <a:pPr>
              <a:spcBef>
                <a:spcPts val="1200"/>
              </a:spcBef>
            </a:pPr>
            <a:r>
              <a:rPr lang="id-ID" sz="2400" dirty="0" smtClean="0"/>
              <a:t>Ini </a:t>
            </a:r>
            <a:r>
              <a:rPr lang="id-ID" sz="2400" dirty="0"/>
              <a:t>berarti </a:t>
            </a:r>
            <a:r>
              <a:rPr lang="id-ID" sz="2400" i="1" dirty="0"/>
              <a:t>Digital Signature </a:t>
            </a:r>
            <a:r>
              <a:rPr lang="id-ID" sz="2400" dirty="0"/>
              <a:t>memenuhi </a:t>
            </a:r>
            <a:r>
              <a:rPr lang="id-ID" sz="2400" dirty="0" smtClean="0"/>
              <a:t>syarat keamanan, </a:t>
            </a:r>
            <a:r>
              <a:rPr lang="id-ID" sz="2400" dirty="0"/>
              <a:t>yaitu </a:t>
            </a:r>
            <a:r>
              <a:rPr lang="id-ID" sz="2400" dirty="0" smtClean="0"/>
              <a:t>Nonrepudiation</a:t>
            </a:r>
            <a:endParaRPr lang="id-ID" sz="2400" dirty="0"/>
          </a:p>
        </p:txBody>
      </p:sp>
      <p:pic>
        <p:nvPicPr>
          <p:cNvPr id="102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325" t="21023" r="11939" b="12310"/>
          <a:stretch/>
        </p:blipFill>
        <p:spPr bwMode="auto">
          <a:xfrm>
            <a:off x="755576" y="1250713"/>
            <a:ext cx="6696744" cy="303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724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encrypted-tbn3.gstatic.com/images?q=tbn:ANd9GcTkawY-meaI1bd-ZjtHzKKzpfxBuAPrGIhaLG8cyybSr2cn26uJjQ"/>
          <p:cNvPicPr>
            <a:picLocks noChangeAspect="1" noChangeArrowheads="1"/>
          </p:cNvPicPr>
          <p:nvPr/>
        </p:nvPicPr>
        <p:blipFill rotWithShape="1">
          <a:blip r:embed="rId2">
            <a:extLst>
              <a:ext uri="{28A0092B-C50C-407E-A947-70E740481C1C}">
                <a14:useLocalDpi xmlns:a14="http://schemas.microsoft.com/office/drawing/2010/main" val="0"/>
              </a:ext>
            </a:extLst>
          </a:blip>
          <a:srcRect r="6726"/>
          <a:stretch/>
        </p:blipFill>
        <p:spPr bwMode="auto">
          <a:xfrm>
            <a:off x="5417473" y="1557200"/>
            <a:ext cx="2948131" cy="21598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44624"/>
            <a:ext cx="7620000" cy="1143000"/>
          </a:xfrm>
        </p:spPr>
        <p:txBody>
          <a:bodyPr/>
          <a:lstStyle/>
          <a:p>
            <a:r>
              <a:rPr lang="en-US" sz="4000" dirty="0" err="1">
                <a:effectLst>
                  <a:outerShdw blurRad="38100" dist="38100" dir="2700000" algn="tl">
                    <a:srgbClr val="000000">
                      <a:alpha val="43137"/>
                    </a:srgbClr>
                  </a:outerShdw>
                </a:effectLst>
              </a:rPr>
              <a:t>Aspek</a:t>
            </a:r>
            <a:r>
              <a:rPr lang="id-ID"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Keamanan</a:t>
            </a:r>
            <a:r>
              <a:rPr lang="en-US" sz="4000" dirty="0">
                <a:effectLst>
                  <a:outerShdw blurRad="38100" dist="38100" dir="2700000" algn="tl">
                    <a:srgbClr val="000000">
                      <a:alpha val="43137"/>
                    </a:srgbClr>
                  </a:outerShdw>
                </a:effectLst>
              </a:rPr>
              <a:t> </a:t>
            </a:r>
            <a:r>
              <a:rPr lang="id-ID" sz="4000" dirty="0" smtClean="0">
                <a:effectLst>
                  <a:outerShdw blurRad="38100" dist="38100" dir="2700000" algn="tl">
                    <a:srgbClr val="000000">
                      <a:alpha val="43137"/>
                    </a:srgbClr>
                  </a:outerShdw>
                </a:effectLst>
              </a:rPr>
              <a:t>Basisdata</a:t>
            </a:r>
            <a:endParaRPr lang="id-ID"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700808"/>
            <a:ext cx="5068592" cy="4153608"/>
          </a:xfrm>
        </p:spPr>
        <p:txBody>
          <a:bodyPr>
            <a:noAutofit/>
          </a:bodyPr>
          <a:lstStyle/>
          <a:p>
            <a:pPr>
              <a:spcBef>
                <a:spcPts val="1200"/>
              </a:spcBef>
            </a:pPr>
            <a:r>
              <a:rPr lang="en-US" sz="3200" i="1" dirty="0" smtClean="0"/>
              <a:t>Access </a:t>
            </a:r>
            <a:r>
              <a:rPr lang="en-US" sz="3200" i="1" dirty="0"/>
              <a:t>Control</a:t>
            </a:r>
          </a:p>
          <a:p>
            <a:pPr lvl="1">
              <a:spcBef>
                <a:spcPts val="1200"/>
              </a:spcBef>
            </a:pPr>
            <a:r>
              <a:rPr lang="en-US" sz="2400" dirty="0" err="1"/>
              <a:t>Mekanisme</a:t>
            </a:r>
            <a:r>
              <a:rPr lang="en-US" sz="2400" dirty="0"/>
              <a:t> </a:t>
            </a:r>
            <a:r>
              <a:rPr lang="en-US" sz="2400" dirty="0" err="1"/>
              <a:t>untuk</a:t>
            </a:r>
            <a:r>
              <a:rPr lang="en-US" sz="2400" dirty="0"/>
              <a:t> </a:t>
            </a:r>
            <a:r>
              <a:rPr lang="en-US" sz="2400" dirty="0" err="1"/>
              <a:t>mengatur</a:t>
            </a:r>
            <a:r>
              <a:rPr lang="en-US" sz="2400" dirty="0"/>
              <a:t> </a:t>
            </a:r>
            <a:r>
              <a:rPr lang="en-US" sz="2400" dirty="0" err="1"/>
              <a:t>siapa</a:t>
            </a:r>
            <a:r>
              <a:rPr lang="en-US" sz="2400" dirty="0"/>
              <a:t> </a:t>
            </a:r>
            <a:r>
              <a:rPr lang="id-ID" sz="2400" dirty="0" smtClean="0"/>
              <a:t>yang </a:t>
            </a:r>
            <a:r>
              <a:rPr lang="en-US" sz="2400" dirty="0" err="1" smtClean="0"/>
              <a:t>boleh</a:t>
            </a:r>
            <a:r>
              <a:rPr lang="en-US" sz="2400" dirty="0" smtClean="0"/>
              <a:t> </a:t>
            </a:r>
            <a:r>
              <a:rPr lang="id-ID" sz="2400" dirty="0" smtClean="0"/>
              <a:t>melakuan akses dan apa yang boleh diakses</a:t>
            </a:r>
            <a:endParaRPr lang="en-US" sz="2400" dirty="0"/>
          </a:p>
          <a:p>
            <a:pPr lvl="2">
              <a:spcBef>
                <a:spcPts val="1200"/>
              </a:spcBef>
            </a:pPr>
            <a:r>
              <a:rPr lang="en-US" sz="2200" dirty="0" err="1"/>
              <a:t>biasanya</a:t>
            </a:r>
            <a:r>
              <a:rPr lang="en-US" sz="2200" dirty="0"/>
              <a:t> </a:t>
            </a:r>
            <a:r>
              <a:rPr lang="en-US" sz="2200" dirty="0" err="1"/>
              <a:t>menggunakan</a:t>
            </a:r>
            <a:r>
              <a:rPr lang="en-US" sz="2200" dirty="0"/>
              <a:t> </a:t>
            </a:r>
            <a:r>
              <a:rPr lang="en-US" sz="2200" i="1" dirty="0"/>
              <a:t>password</a:t>
            </a:r>
            <a:r>
              <a:rPr lang="en-US" sz="2200" dirty="0"/>
              <a:t>.</a:t>
            </a:r>
          </a:p>
          <a:p>
            <a:pPr lvl="2">
              <a:spcBef>
                <a:spcPts val="1200"/>
              </a:spcBef>
            </a:pPr>
            <a:r>
              <a:rPr lang="en-US" sz="2200" dirty="0" err="1"/>
              <a:t>adanya</a:t>
            </a:r>
            <a:r>
              <a:rPr lang="en-US" sz="2200" dirty="0"/>
              <a:t> </a:t>
            </a:r>
            <a:r>
              <a:rPr lang="en-US" sz="2200" dirty="0" err="1"/>
              <a:t>kelas</a:t>
            </a:r>
            <a:r>
              <a:rPr lang="en-US" sz="2200" dirty="0"/>
              <a:t> / </a:t>
            </a:r>
            <a:r>
              <a:rPr lang="en-US" sz="2200" dirty="0" err="1"/>
              <a:t>klasifikasi</a:t>
            </a:r>
            <a:r>
              <a:rPr lang="en-US" sz="2200" dirty="0"/>
              <a:t> </a:t>
            </a:r>
            <a:r>
              <a:rPr lang="en-US" sz="2200" i="1" dirty="0" err="1"/>
              <a:t>privillege</a:t>
            </a:r>
            <a:r>
              <a:rPr lang="en-US" sz="2200" i="1" dirty="0"/>
              <a:t> user</a:t>
            </a:r>
            <a:r>
              <a:rPr lang="en-US" sz="2200" dirty="0"/>
              <a:t>.</a:t>
            </a:r>
          </a:p>
          <a:p>
            <a:pPr lvl="1">
              <a:spcBef>
                <a:spcPts val="1200"/>
              </a:spcBef>
            </a:pPr>
            <a:r>
              <a:rPr lang="en-US" sz="2400" dirty="0" err="1"/>
              <a:t>Proteksi</a:t>
            </a:r>
            <a:r>
              <a:rPr lang="en-US" sz="2400" dirty="0"/>
              <a:t> </a:t>
            </a:r>
            <a:r>
              <a:rPr lang="en-US" sz="2400" dirty="0" err="1"/>
              <a:t>terhadap</a:t>
            </a:r>
            <a:r>
              <a:rPr lang="en-US" sz="2400" dirty="0"/>
              <a:t> </a:t>
            </a:r>
            <a:r>
              <a:rPr lang="en-US" sz="2400" dirty="0" err="1"/>
              <a:t>serangan</a:t>
            </a:r>
            <a:r>
              <a:rPr lang="en-US" sz="2400" dirty="0"/>
              <a:t>: </a:t>
            </a:r>
            <a:r>
              <a:rPr lang="en-US" sz="2400" i="1" dirty="0" smtClean="0"/>
              <a:t>intruder</a:t>
            </a:r>
            <a:r>
              <a:rPr lang="id-ID" sz="2400" dirty="0"/>
              <a:t> </a:t>
            </a:r>
            <a:r>
              <a:rPr lang="id-ID" sz="2400" dirty="0" smtClean="0"/>
              <a:t>(pengacau)</a:t>
            </a:r>
            <a:endParaRPr lang="en-US" sz="2400" dirty="0" smtClean="0"/>
          </a:p>
          <a:p>
            <a:pPr lvl="1">
              <a:spcBef>
                <a:spcPts val="1200"/>
              </a:spcBef>
            </a:pPr>
            <a:endParaRPr lang="en-US" sz="4400" dirty="0"/>
          </a:p>
          <a:p>
            <a:pPr marL="342900" lvl="1">
              <a:spcBef>
                <a:spcPts val="1200"/>
              </a:spcBef>
              <a:buClr>
                <a:schemeClr val="accent1"/>
              </a:buClr>
            </a:pPr>
            <a:endParaRPr lang="id-ID" sz="4800" dirty="0"/>
          </a:p>
          <a:p>
            <a:pPr>
              <a:spcBef>
                <a:spcPts val="1200"/>
              </a:spcBef>
            </a:pPr>
            <a:endParaRPr lang="id-ID" sz="4800" dirty="0"/>
          </a:p>
        </p:txBody>
      </p:sp>
      <p:pic>
        <p:nvPicPr>
          <p:cNvPr id="11268" name="Picture 4" descr="http://revelsystems.com/wp-content/uploads/2013/11/pos-feat-user-30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049" y="3501008"/>
            <a:ext cx="3505572" cy="3505572"/>
          </a:xfrm>
          <a:prstGeom prst="rect">
            <a:avLst/>
          </a:prstGeom>
          <a:noFill/>
          <a:extLst>
            <a:ext uri="{909E8E84-426E-40DD-AFC4-6F175D3DCCD1}">
              <a14:hiddenFill xmlns:a14="http://schemas.microsoft.com/office/drawing/2010/main">
                <a:solidFill>
                  <a:srgbClr val="FFFFFF"/>
                </a:solidFill>
              </a14:hiddenFill>
            </a:ext>
          </a:extLst>
        </p:spPr>
      </p:pic>
      <p:sp>
        <p:nvSpPr>
          <p:cNvPr id="7" name="Diamond 6"/>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68889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dirty="0" err="1" smtClean="0">
                <a:effectLst>
                  <a:outerShdw blurRad="38100" dist="38100" dir="2700000" algn="tl">
                    <a:srgbClr val="000000">
                      <a:alpha val="43137"/>
                    </a:srgbClr>
                  </a:outerShdw>
                </a:effectLst>
              </a:rPr>
              <a:t>Jenis</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Serangan</a:t>
            </a:r>
            <a:r>
              <a:rPr lang="en-US" sz="4000" dirty="0" smtClean="0">
                <a:effectLst>
                  <a:outerShdw blurRad="38100" dist="38100" dir="2700000" algn="tl">
                    <a:srgbClr val="000000">
                      <a:alpha val="43137"/>
                    </a:srgbClr>
                  </a:outerShdw>
                </a:effectLst>
              </a:rPr>
              <a:t> (</a:t>
            </a:r>
            <a:r>
              <a:rPr lang="en-US" sz="4000" i="1" dirty="0" smtClean="0">
                <a:effectLst>
                  <a:outerShdw blurRad="38100" dist="38100" dir="2700000" algn="tl">
                    <a:srgbClr val="000000">
                      <a:alpha val="43137"/>
                    </a:srgbClr>
                  </a:outerShdw>
                </a:effectLst>
                <a:latin typeface="Book Antiqua" pitchFamily="18" charset="0"/>
              </a:rPr>
              <a:t>attack</a:t>
            </a:r>
            <a:r>
              <a:rPr lang="en-US" sz="4000" dirty="0" smtClean="0">
                <a:effectLst>
                  <a:outerShdw blurRad="38100" dist="38100" dir="2700000" algn="tl">
                    <a:srgbClr val="000000">
                      <a:alpha val="43137"/>
                    </a:srgbClr>
                  </a:outerShdw>
                </a:effectLst>
              </a:rPr>
              <a:t>)</a:t>
            </a:r>
            <a:r>
              <a:rPr lang="id-ID" sz="4000" dirty="0" smtClean="0">
                <a:effectLst>
                  <a:outerShdw blurRad="38100" dist="38100" dir="2700000" algn="tl">
                    <a:srgbClr val="000000">
                      <a:alpha val="43137"/>
                    </a:srgbClr>
                  </a:outerShdw>
                </a:effectLst>
              </a:rPr>
              <a:t> Basisdata</a:t>
            </a:r>
            <a:endParaRPr lang="en-US" sz="4000" dirty="0" smtClean="0">
              <a:effectLst>
                <a:outerShdw blurRad="38100" dist="38100" dir="2700000" algn="tl">
                  <a:srgbClr val="000000">
                    <a:alpha val="43137"/>
                  </a:srgbClr>
                </a:outerShdw>
              </a:effectLst>
            </a:endParaRPr>
          </a:p>
        </p:txBody>
      </p:sp>
      <p:sp>
        <p:nvSpPr>
          <p:cNvPr id="17411" name="Rectangle 3"/>
          <p:cNvSpPr>
            <a:spLocks noGrp="1" noChangeArrowheads="1"/>
          </p:cNvSpPr>
          <p:nvPr>
            <p:ph sz="half" idx="1"/>
          </p:nvPr>
        </p:nvSpPr>
        <p:spPr>
          <a:xfrm>
            <a:off x="179512" y="1916832"/>
            <a:ext cx="3816424" cy="4590288"/>
          </a:xfrm>
        </p:spPr>
        <p:style>
          <a:lnRef idx="0">
            <a:schemeClr val="accent4"/>
          </a:lnRef>
          <a:fillRef idx="3">
            <a:schemeClr val="accent4"/>
          </a:fillRef>
          <a:effectRef idx="3">
            <a:schemeClr val="accent4"/>
          </a:effectRef>
          <a:fontRef idx="minor">
            <a:schemeClr val="lt1"/>
          </a:fontRef>
        </p:style>
        <p:txBody>
          <a:bodyPr>
            <a:normAutofit/>
          </a:bodyPr>
          <a:lstStyle/>
          <a:p>
            <a:pPr algn="just">
              <a:spcBef>
                <a:spcPts val="1200"/>
              </a:spcBef>
            </a:pPr>
            <a:r>
              <a:rPr lang="en-US" sz="2800" i="1" dirty="0" smtClean="0"/>
              <a:t>Interruption</a:t>
            </a:r>
            <a:r>
              <a:rPr lang="en-US" sz="2800" dirty="0" smtClean="0"/>
              <a:t> </a:t>
            </a:r>
            <a:endParaRPr lang="id-ID" sz="2800" dirty="0" smtClean="0"/>
          </a:p>
          <a:p>
            <a:pPr marL="539750" lvl="1" indent="-179388">
              <a:spcBef>
                <a:spcPts val="1200"/>
              </a:spcBef>
            </a:pPr>
            <a:r>
              <a:rPr lang="en-US" dirty="0" err="1" smtClean="0"/>
              <a:t>penghentian</a:t>
            </a:r>
            <a:r>
              <a:rPr lang="en-US" dirty="0" smtClean="0"/>
              <a:t> </a:t>
            </a:r>
            <a:r>
              <a:rPr lang="en-US" dirty="0" err="1" smtClean="0"/>
              <a:t>sebuah</a:t>
            </a:r>
            <a:r>
              <a:rPr lang="en-US" dirty="0" smtClean="0"/>
              <a:t> proses yang </a:t>
            </a:r>
            <a:r>
              <a:rPr lang="en-US" dirty="0" err="1" smtClean="0"/>
              <a:t>sedang</a:t>
            </a:r>
            <a:r>
              <a:rPr lang="en-US" dirty="0" smtClean="0"/>
              <a:t> </a:t>
            </a:r>
            <a:r>
              <a:rPr lang="en-US" dirty="0" err="1" smtClean="0"/>
              <a:t>berjalan</a:t>
            </a:r>
            <a:r>
              <a:rPr lang="en-US" dirty="0" smtClean="0"/>
              <a:t>.</a:t>
            </a:r>
            <a:endParaRPr lang="id-ID" dirty="0" smtClean="0"/>
          </a:p>
          <a:p>
            <a:pPr marL="539750" lvl="1" indent="-179388">
              <a:spcBef>
                <a:spcPts val="1200"/>
              </a:spcBef>
            </a:pPr>
            <a:r>
              <a:rPr lang="id-ID" b="1" i="1" dirty="0">
                <a:effectLst>
                  <a:outerShdw blurRad="38100" dist="38100" dir="2700000" algn="tl">
                    <a:srgbClr val="000000">
                      <a:alpha val="43137"/>
                    </a:srgbClr>
                  </a:outerShdw>
                </a:effectLst>
              </a:rPr>
              <a:t>Performing denial of service</a:t>
            </a:r>
            <a:r>
              <a:rPr lang="id-ID" dirty="0"/>
              <a:t>: </a:t>
            </a:r>
            <a:r>
              <a:rPr lang="id-ID" dirty="0" smtClean="0"/>
              <a:t>menutup </a:t>
            </a:r>
            <a:r>
              <a:rPr lang="id-ID" dirty="0"/>
              <a:t>database dari aplikasi Web, sehingga menyangkal layanan kepada pengguna </a:t>
            </a:r>
            <a:r>
              <a:rPr lang="id-ID" dirty="0" smtClean="0"/>
              <a:t>lain</a:t>
            </a:r>
            <a:endParaRPr lang="en-US" dirty="0" smtClean="0"/>
          </a:p>
        </p:txBody>
      </p:sp>
      <p:sp>
        <p:nvSpPr>
          <p:cNvPr id="2" name="Content Placeholder 1"/>
          <p:cNvSpPr>
            <a:spLocks noGrp="1"/>
          </p:cNvSpPr>
          <p:nvPr>
            <p:ph sz="half" idx="2"/>
          </p:nvPr>
        </p:nvSpPr>
        <p:spPr>
          <a:xfrm>
            <a:off x="4211960" y="1916832"/>
            <a:ext cx="4176464" cy="4590288"/>
          </a:xfrm>
        </p:spPr>
        <p:style>
          <a:lnRef idx="0">
            <a:schemeClr val="accent5"/>
          </a:lnRef>
          <a:fillRef idx="3">
            <a:schemeClr val="accent5"/>
          </a:fillRef>
          <a:effectRef idx="3">
            <a:schemeClr val="accent5"/>
          </a:effectRef>
          <a:fontRef idx="minor">
            <a:schemeClr val="lt1"/>
          </a:fontRef>
        </p:style>
        <p:txBody>
          <a:bodyPr>
            <a:normAutofit/>
          </a:bodyPr>
          <a:lstStyle/>
          <a:p>
            <a:pPr algn="just">
              <a:spcBef>
                <a:spcPts val="1200"/>
              </a:spcBef>
            </a:pPr>
            <a:r>
              <a:rPr lang="en-US" i="1" dirty="0"/>
              <a:t>Interception</a:t>
            </a:r>
            <a:r>
              <a:rPr lang="en-US" dirty="0"/>
              <a:t>: </a:t>
            </a:r>
            <a:endParaRPr lang="id-ID" dirty="0"/>
          </a:p>
          <a:p>
            <a:pPr marL="539750" lvl="1" indent="-179388">
              <a:spcBef>
                <a:spcPts val="1200"/>
              </a:spcBef>
            </a:pPr>
            <a:r>
              <a:rPr lang="en-US" dirty="0" err="1"/>
              <a:t>menyela</a:t>
            </a:r>
            <a:r>
              <a:rPr lang="en-US" dirty="0"/>
              <a:t> </a:t>
            </a:r>
            <a:r>
              <a:rPr lang="en-US" dirty="0" err="1"/>
              <a:t>sebuah</a:t>
            </a:r>
            <a:r>
              <a:rPr lang="en-US" dirty="0"/>
              <a:t> proses yang </a:t>
            </a:r>
            <a:r>
              <a:rPr lang="en-US" dirty="0" err="1"/>
              <a:t>sedang</a:t>
            </a:r>
            <a:r>
              <a:rPr lang="en-US" dirty="0"/>
              <a:t> </a:t>
            </a:r>
            <a:r>
              <a:rPr lang="en-US" dirty="0" err="1"/>
              <a:t>berjalan</a:t>
            </a:r>
            <a:r>
              <a:rPr lang="en-US" dirty="0"/>
              <a:t>.</a:t>
            </a:r>
            <a:endParaRPr lang="id-ID" dirty="0"/>
          </a:p>
          <a:p>
            <a:pPr marL="539750" lvl="1" indent="-179388">
              <a:spcBef>
                <a:spcPts val="1200"/>
              </a:spcBef>
            </a:pPr>
            <a:r>
              <a:rPr lang="id-ID" b="1" i="1" dirty="0">
                <a:effectLst>
                  <a:outerShdw blurRad="38100" dist="38100" dir="2700000" algn="tl">
                    <a:srgbClr val="000000">
                      <a:alpha val="43137"/>
                    </a:srgbClr>
                  </a:outerShdw>
                </a:effectLst>
              </a:rPr>
              <a:t>Determining database schema</a:t>
            </a:r>
            <a:r>
              <a:rPr lang="id-ID" dirty="0"/>
              <a:t> : mengekstrak data dari database, untuk mengetahui informasi skema database, seperti nama tabel, nama kolom, dan tipe data kolom. </a:t>
            </a:r>
            <a:endParaRPr lang="en-US" dirty="0"/>
          </a:p>
          <a:p>
            <a:endParaRPr lang="id-ID" dirty="0"/>
          </a:p>
        </p:txBody>
      </p:sp>
      <p:sp>
        <p:nvSpPr>
          <p:cNvPr id="4" name="Isosceles Triangle 3"/>
          <p:cNvSpPr/>
          <p:nvPr/>
        </p:nvSpPr>
        <p:spPr>
          <a:xfrm rot="5400000">
            <a:off x="8567872" y="5625816"/>
            <a:ext cx="530352"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58298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dirty="0" err="1" smtClean="0">
                <a:effectLst>
                  <a:outerShdw blurRad="38100" dist="38100" dir="2700000" algn="tl">
                    <a:srgbClr val="000000">
                      <a:alpha val="43137"/>
                    </a:srgbClr>
                  </a:outerShdw>
                </a:effectLst>
              </a:rPr>
              <a:t>Jenis</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Serangan</a:t>
            </a:r>
            <a:r>
              <a:rPr lang="en-US" sz="4000" dirty="0" smtClean="0">
                <a:effectLst>
                  <a:outerShdw blurRad="38100" dist="38100" dir="2700000" algn="tl">
                    <a:srgbClr val="000000">
                      <a:alpha val="43137"/>
                    </a:srgbClr>
                  </a:outerShdw>
                </a:effectLst>
              </a:rPr>
              <a:t> (</a:t>
            </a:r>
            <a:r>
              <a:rPr lang="en-US" sz="4000" i="1" dirty="0" smtClean="0">
                <a:effectLst>
                  <a:outerShdw blurRad="38100" dist="38100" dir="2700000" algn="tl">
                    <a:srgbClr val="000000">
                      <a:alpha val="43137"/>
                    </a:srgbClr>
                  </a:outerShdw>
                </a:effectLst>
                <a:latin typeface="Book Antiqua" pitchFamily="18" charset="0"/>
              </a:rPr>
              <a:t>attack</a:t>
            </a:r>
            <a:r>
              <a:rPr lang="en-US" sz="4000" dirty="0" smtClean="0">
                <a:effectLst>
                  <a:outerShdw blurRad="38100" dist="38100" dir="2700000" algn="tl">
                    <a:srgbClr val="000000">
                      <a:alpha val="43137"/>
                    </a:srgbClr>
                  </a:outerShdw>
                </a:effectLst>
              </a:rPr>
              <a:t>)</a:t>
            </a:r>
            <a:r>
              <a:rPr lang="id-ID" sz="4000" dirty="0" smtClean="0">
                <a:effectLst>
                  <a:outerShdw blurRad="38100" dist="38100" dir="2700000" algn="tl">
                    <a:srgbClr val="000000">
                      <a:alpha val="43137"/>
                    </a:srgbClr>
                  </a:outerShdw>
                </a:effectLst>
              </a:rPr>
              <a:t> Basisdata</a:t>
            </a:r>
            <a:endParaRPr lang="en-US" sz="4000" dirty="0" smtClean="0">
              <a:effectLst>
                <a:outerShdw blurRad="38100" dist="38100" dir="2700000" algn="tl">
                  <a:srgbClr val="000000">
                    <a:alpha val="43137"/>
                  </a:srgbClr>
                </a:outerShdw>
              </a:effectLst>
            </a:endParaRPr>
          </a:p>
        </p:txBody>
      </p:sp>
      <p:sp>
        <p:nvSpPr>
          <p:cNvPr id="17411" name="Rectangle 3"/>
          <p:cNvSpPr>
            <a:spLocks noGrp="1" noChangeArrowheads="1"/>
          </p:cNvSpPr>
          <p:nvPr>
            <p:ph sz="half" idx="1"/>
          </p:nvPr>
        </p:nvSpPr>
        <p:spPr>
          <a:xfrm>
            <a:off x="323528" y="1536192"/>
            <a:ext cx="3528392" cy="4917144"/>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10000"/>
              </a:lnSpc>
              <a:spcBef>
                <a:spcPts val="1800"/>
              </a:spcBef>
            </a:pPr>
            <a:r>
              <a:rPr lang="en-US" sz="2800" i="1" dirty="0" smtClean="0"/>
              <a:t>Modification</a:t>
            </a:r>
            <a:r>
              <a:rPr lang="en-US" sz="2800" dirty="0" smtClean="0"/>
              <a:t>: </a:t>
            </a:r>
            <a:endParaRPr lang="id-ID" sz="2800" dirty="0" smtClean="0"/>
          </a:p>
          <a:p>
            <a:pPr marL="623888" lvl="1" indent="-263525">
              <a:lnSpc>
                <a:spcPct val="110000"/>
              </a:lnSpc>
              <a:spcBef>
                <a:spcPts val="1800"/>
              </a:spcBef>
              <a:tabLst>
                <a:tab pos="539750" algn="l"/>
              </a:tabLst>
            </a:pPr>
            <a:r>
              <a:rPr lang="en-US" dirty="0" err="1" smtClean="0"/>
              <a:t>mengubah</a:t>
            </a:r>
            <a:r>
              <a:rPr lang="en-US" dirty="0" smtClean="0"/>
              <a:t> data </a:t>
            </a:r>
            <a:r>
              <a:rPr lang="en-US" dirty="0" err="1" smtClean="0"/>
              <a:t>tanpa</a:t>
            </a:r>
            <a:r>
              <a:rPr lang="en-US" dirty="0" smtClean="0"/>
              <a:t> </a:t>
            </a:r>
            <a:r>
              <a:rPr lang="en-US" dirty="0" err="1" smtClean="0"/>
              <a:t>ijin</a:t>
            </a:r>
            <a:r>
              <a:rPr lang="en-US" dirty="0" smtClean="0"/>
              <a:t> </a:t>
            </a:r>
            <a:r>
              <a:rPr lang="en-US" dirty="0" err="1" smtClean="0"/>
              <a:t>dari</a:t>
            </a:r>
            <a:r>
              <a:rPr lang="en-US" dirty="0" smtClean="0"/>
              <a:t> </a:t>
            </a:r>
            <a:r>
              <a:rPr lang="en-US" dirty="0" err="1" smtClean="0"/>
              <a:t>pihak</a:t>
            </a:r>
            <a:r>
              <a:rPr lang="en-US" dirty="0" smtClean="0"/>
              <a:t> </a:t>
            </a:r>
            <a:r>
              <a:rPr lang="en-US" dirty="0" err="1" smtClean="0"/>
              <a:t>otoritas</a:t>
            </a:r>
            <a:r>
              <a:rPr lang="en-US" dirty="0" smtClean="0"/>
              <a:t>.</a:t>
            </a:r>
            <a:endParaRPr lang="id-ID" dirty="0" smtClean="0"/>
          </a:p>
          <a:p>
            <a:pPr marL="623888" lvl="1" indent="-263525">
              <a:lnSpc>
                <a:spcPct val="110000"/>
              </a:lnSpc>
              <a:spcBef>
                <a:spcPts val="1800"/>
              </a:spcBef>
              <a:tabLst>
                <a:tab pos="539750" algn="l"/>
              </a:tabLst>
            </a:pPr>
            <a:r>
              <a:rPr lang="id-ID" b="1" i="1" dirty="0">
                <a:effectLst>
                  <a:outerShdw blurRad="38100" dist="38100" dir="2700000" algn="tl">
                    <a:srgbClr val="000000">
                      <a:alpha val="43137"/>
                    </a:srgbClr>
                  </a:outerShdw>
                </a:effectLst>
              </a:rPr>
              <a:t>Adding or modifying data</a:t>
            </a:r>
            <a:r>
              <a:rPr lang="id-ID" i="1" dirty="0"/>
              <a:t> </a:t>
            </a:r>
            <a:r>
              <a:rPr lang="id-ID" dirty="0"/>
              <a:t>: </a:t>
            </a:r>
            <a:r>
              <a:rPr lang="id-ID" dirty="0" smtClean="0"/>
              <a:t>menambah </a:t>
            </a:r>
            <a:r>
              <a:rPr lang="id-ID" dirty="0"/>
              <a:t>atau mengubah informasi dalam database</a:t>
            </a:r>
            <a:r>
              <a:rPr lang="id-ID" dirty="0" smtClean="0"/>
              <a:t>.</a:t>
            </a:r>
            <a:endParaRPr lang="id-ID" dirty="0"/>
          </a:p>
        </p:txBody>
      </p:sp>
      <p:sp>
        <p:nvSpPr>
          <p:cNvPr id="2" name="Content Placeholder 1"/>
          <p:cNvSpPr>
            <a:spLocks noGrp="1"/>
          </p:cNvSpPr>
          <p:nvPr>
            <p:ph sz="half" idx="2"/>
          </p:nvPr>
        </p:nvSpPr>
        <p:spPr>
          <a:xfrm>
            <a:off x="4283968" y="1536192"/>
            <a:ext cx="3793232" cy="5133168"/>
          </a:xfrm>
        </p:spPr>
        <p:style>
          <a:lnRef idx="1">
            <a:schemeClr val="accent6"/>
          </a:lnRef>
          <a:fillRef idx="2">
            <a:schemeClr val="accent6"/>
          </a:fillRef>
          <a:effectRef idx="1">
            <a:schemeClr val="accent6"/>
          </a:effectRef>
          <a:fontRef idx="minor">
            <a:schemeClr val="dk1"/>
          </a:fontRef>
        </p:style>
        <p:txBody>
          <a:bodyPr>
            <a:normAutofit/>
          </a:bodyPr>
          <a:lstStyle/>
          <a:p>
            <a:pPr algn="just">
              <a:lnSpc>
                <a:spcPct val="110000"/>
              </a:lnSpc>
              <a:spcBef>
                <a:spcPts val="1800"/>
              </a:spcBef>
            </a:pPr>
            <a:r>
              <a:rPr lang="en-US" i="1" dirty="0"/>
              <a:t>Fabrication</a:t>
            </a:r>
            <a:r>
              <a:rPr lang="en-US" dirty="0"/>
              <a:t>: </a:t>
            </a:r>
            <a:endParaRPr lang="id-ID" dirty="0"/>
          </a:p>
          <a:p>
            <a:pPr marL="539750" lvl="1" indent="-179388">
              <a:lnSpc>
                <a:spcPct val="110000"/>
              </a:lnSpc>
              <a:spcBef>
                <a:spcPts val="1800"/>
              </a:spcBef>
            </a:pPr>
            <a:r>
              <a:rPr lang="en-US" dirty="0" err="1"/>
              <a:t>perusakan</a:t>
            </a:r>
            <a:r>
              <a:rPr lang="en-US" dirty="0"/>
              <a:t> </a:t>
            </a:r>
            <a:r>
              <a:rPr lang="en-US" dirty="0" err="1"/>
              <a:t>secara</a:t>
            </a:r>
            <a:r>
              <a:rPr lang="en-US" dirty="0"/>
              <a:t> </a:t>
            </a:r>
            <a:r>
              <a:rPr lang="en-US" dirty="0" err="1"/>
              <a:t>mendasar</a:t>
            </a:r>
            <a:r>
              <a:rPr lang="en-US" dirty="0"/>
              <a:t> </a:t>
            </a:r>
            <a:r>
              <a:rPr lang="en-US" dirty="0" err="1"/>
              <a:t>pada</a:t>
            </a:r>
            <a:r>
              <a:rPr lang="en-US" dirty="0"/>
              <a:t> </a:t>
            </a:r>
            <a:r>
              <a:rPr lang="en-US" dirty="0" err="1"/>
              <a:t>sistem</a:t>
            </a:r>
            <a:r>
              <a:rPr lang="en-US" dirty="0"/>
              <a:t> </a:t>
            </a:r>
            <a:r>
              <a:rPr lang="en-US" dirty="0" err="1"/>
              <a:t>utama</a:t>
            </a:r>
            <a:r>
              <a:rPr lang="en-US" dirty="0"/>
              <a:t>.</a:t>
            </a:r>
            <a:endParaRPr lang="id-ID" dirty="0"/>
          </a:p>
          <a:p>
            <a:pPr marL="539750" lvl="1" indent="-179388">
              <a:lnSpc>
                <a:spcPct val="110000"/>
              </a:lnSpc>
              <a:spcBef>
                <a:spcPts val="1800"/>
              </a:spcBef>
            </a:pPr>
            <a:r>
              <a:rPr lang="id-ID" b="1" i="1" dirty="0" smtClean="0">
                <a:effectLst>
                  <a:outerShdw blurRad="38100" dist="38100" dir="2700000" algn="tl">
                    <a:srgbClr val="000000">
                      <a:alpha val="43137"/>
                    </a:srgbClr>
                  </a:outerShdw>
                </a:effectLst>
              </a:rPr>
              <a:t>Injection </a:t>
            </a:r>
            <a:r>
              <a:rPr lang="id-ID" b="1" i="1" dirty="0">
                <a:effectLst>
                  <a:outerShdw blurRad="38100" dist="38100" dir="2700000" algn="tl">
                    <a:srgbClr val="000000">
                      <a:alpha val="43137"/>
                    </a:srgbClr>
                  </a:outerShdw>
                </a:effectLst>
              </a:rPr>
              <a:t>through user input</a:t>
            </a:r>
            <a:r>
              <a:rPr lang="id-ID" dirty="0"/>
              <a:t>: </a:t>
            </a:r>
            <a:r>
              <a:rPr lang="id-ID" dirty="0" smtClean="0"/>
              <a:t> </a:t>
            </a:r>
            <a:r>
              <a:rPr lang="id-ID" dirty="0"/>
              <a:t>penyerang menyuntikkan </a:t>
            </a:r>
            <a:r>
              <a:rPr lang="id-ID" dirty="0" smtClean="0"/>
              <a:t>perintah </a:t>
            </a:r>
            <a:r>
              <a:rPr lang="id-ID" dirty="0"/>
              <a:t>SQL </a:t>
            </a:r>
            <a:r>
              <a:rPr lang="id-ID" dirty="0" smtClean="0"/>
              <a:t>dengan </a:t>
            </a:r>
            <a:r>
              <a:rPr lang="id-ID" dirty="0"/>
              <a:t>menyediakan input pengguna </a:t>
            </a:r>
            <a:r>
              <a:rPr lang="id-ID" dirty="0" smtClean="0"/>
              <a:t>yang sengaja  dibuat sesuai.</a:t>
            </a:r>
            <a:r>
              <a:rPr lang="id-ID" dirty="0"/>
              <a:t> </a:t>
            </a:r>
            <a:endParaRPr lang="en-US" dirty="0"/>
          </a:p>
          <a:p>
            <a:pPr>
              <a:lnSpc>
                <a:spcPct val="110000"/>
              </a:lnSpc>
              <a:spcBef>
                <a:spcPts val="1800"/>
              </a:spcBef>
            </a:pPr>
            <a:endParaRPr lang="id-ID" dirty="0"/>
          </a:p>
        </p:txBody>
      </p:sp>
      <p:sp>
        <p:nvSpPr>
          <p:cNvPr id="6" name="Diamond 5"/>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43180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53752"/>
            <a:ext cx="7620000" cy="1143000"/>
          </a:xfrm>
        </p:spPr>
        <p:txBody>
          <a:bodyPr/>
          <a:lstStyle/>
          <a:p>
            <a:pPr defTabSz="914361">
              <a:defRPr/>
            </a:pPr>
            <a:r>
              <a:rPr lang="id-ID" sz="3600" dirty="0" smtClean="0">
                <a:effectLst>
                  <a:outerShdw blurRad="38100" dist="38100" dir="2700000" algn="tl">
                    <a:srgbClr val="000000">
                      <a:alpha val="43137"/>
                    </a:srgbClr>
                  </a:outerShdw>
                </a:effectLst>
              </a:rPr>
              <a:t>Konsep Keamanan Bertingkat Dalam Database</a:t>
            </a:r>
            <a:endParaRPr lang="en-US" sz="3600" dirty="0">
              <a:effectLst>
                <a:outerShdw blurRad="38100" dist="38100" dir="2700000" algn="tl">
                  <a:srgbClr val="000000">
                    <a:alpha val="43137"/>
                  </a:srgbClr>
                </a:outerShdw>
              </a:effectLst>
            </a:endParaRPr>
          </a:p>
        </p:txBody>
      </p:sp>
      <p:sp>
        <p:nvSpPr>
          <p:cNvPr id="34820" name="Rectangle 3"/>
          <p:cNvSpPr>
            <a:spLocks noGrp="1" noChangeArrowheads="1"/>
          </p:cNvSpPr>
          <p:nvPr>
            <p:ph type="body" idx="1"/>
          </p:nvPr>
        </p:nvSpPr>
        <p:spPr>
          <a:xfrm>
            <a:off x="107257" y="1268760"/>
            <a:ext cx="8916615" cy="1666805"/>
          </a:xfrm>
        </p:spPr>
        <p:txBody>
          <a:bodyPr>
            <a:normAutofit/>
          </a:bodyPr>
          <a:lstStyle/>
          <a:p>
            <a:pPr marL="539750" indent="-276225"/>
            <a:r>
              <a:rPr lang="id-ID" sz="2400" dirty="0" smtClean="0"/>
              <a:t>Konsep </a:t>
            </a:r>
            <a:r>
              <a:rPr lang="en-GB" sz="2400" dirty="0" err="1" smtClean="0"/>
              <a:t>pendekatan</a:t>
            </a:r>
            <a:r>
              <a:rPr lang="en-GB" sz="2400" dirty="0" smtClean="0"/>
              <a:t> </a:t>
            </a:r>
            <a:r>
              <a:rPr lang="en-GB" sz="2400" dirty="0" err="1" smtClean="0"/>
              <a:t>berlapis</a:t>
            </a:r>
            <a:r>
              <a:rPr lang="en-GB" sz="2400" dirty="0" smtClean="0"/>
              <a:t>:</a:t>
            </a:r>
          </a:p>
          <a:p>
            <a:pPr marL="969414" lvl="1" indent="-402371"/>
            <a:r>
              <a:rPr lang="en-GB" dirty="0" err="1" smtClean="0"/>
              <a:t>Meningkatkan</a:t>
            </a:r>
            <a:r>
              <a:rPr lang="en-GB" dirty="0" smtClean="0"/>
              <a:t> </a:t>
            </a:r>
            <a:r>
              <a:rPr lang="en-GB" dirty="0" err="1" smtClean="0"/>
              <a:t>deteksi</a:t>
            </a:r>
            <a:r>
              <a:rPr lang="en-GB" dirty="0" smtClean="0"/>
              <a:t> </a:t>
            </a:r>
            <a:r>
              <a:rPr lang="en-GB" dirty="0" err="1" smtClean="0"/>
              <a:t>resiko</a:t>
            </a:r>
            <a:r>
              <a:rPr lang="en-GB" dirty="0" smtClean="0"/>
              <a:t> </a:t>
            </a:r>
            <a:r>
              <a:rPr lang="en-GB" dirty="0" err="1" smtClean="0"/>
              <a:t>serangan</a:t>
            </a:r>
            <a:endParaRPr lang="en-GB" dirty="0" smtClean="0"/>
          </a:p>
          <a:p>
            <a:pPr marL="969414" lvl="1" indent="-402371"/>
            <a:r>
              <a:rPr lang="en-GB" dirty="0" err="1" smtClean="0"/>
              <a:t>Mengurangi</a:t>
            </a:r>
            <a:r>
              <a:rPr lang="en-GB" dirty="0" smtClean="0"/>
              <a:t> </a:t>
            </a:r>
            <a:r>
              <a:rPr lang="en-GB" dirty="0" err="1" smtClean="0"/>
              <a:t>kesempatan</a:t>
            </a:r>
            <a:r>
              <a:rPr lang="en-GB" dirty="0" smtClean="0"/>
              <a:t> </a:t>
            </a:r>
            <a:r>
              <a:rPr lang="en-GB" dirty="0" err="1" smtClean="0"/>
              <a:t>berhasilnya</a:t>
            </a:r>
            <a:r>
              <a:rPr lang="en-GB" dirty="0" smtClean="0"/>
              <a:t> </a:t>
            </a:r>
            <a:r>
              <a:rPr lang="en-GB" dirty="0" err="1" smtClean="0"/>
              <a:t>penyerangan</a:t>
            </a:r>
            <a:endParaRPr lang="en-US" dirty="0" smtClean="0"/>
          </a:p>
          <a:p>
            <a:pPr marL="969414" lvl="1" indent="-402371"/>
            <a:endParaRPr lang="en-US" sz="2400" dirty="0" smtClean="0"/>
          </a:p>
        </p:txBody>
      </p:sp>
      <p:grpSp>
        <p:nvGrpSpPr>
          <p:cNvPr id="3" name="Group 2"/>
          <p:cNvGrpSpPr/>
          <p:nvPr/>
        </p:nvGrpSpPr>
        <p:grpSpPr>
          <a:xfrm>
            <a:off x="4147263" y="3150709"/>
            <a:ext cx="4205897" cy="3518651"/>
            <a:chOff x="4147263" y="3150709"/>
            <a:chExt cx="4205897" cy="3518651"/>
          </a:xfrm>
        </p:grpSpPr>
        <p:sp>
          <p:nvSpPr>
            <p:cNvPr id="138245" name="Text Box 5"/>
            <p:cNvSpPr txBox="1">
              <a:spLocks noChangeArrowheads="1"/>
            </p:cNvSpPr>
            <p:nvPr/>
          </p:nvSpPr>
          <p:spPr bwMode="auto">
            <a:xfrm>
              <a:off x="5138317" y="4028579"/>
              <a:ext cx="3214843" cy="648361"/>
            </a:xfrm>
            <a:prstGeom prst="rect">
              <a:avLst/>
            </a:prstGeom>
            <a:noFill/>
            <a:ln>
              <a:noFill/>
            </a:ln>
            <a:effectLst/>
            <a:extLst>
              <a:ext uri="{909E8E84-426E-40DD-AFC4-6F175D3DCCD1}">
                <a14:hiddenFill xmlns:a14="http://schemas.microsoft.com/office/drawing/2010/main">
                  <a:gradFill rotWithShape="1">
                    <a:gsLst>
                      <a:gs pos="0">
                        <a:schemeClr val="tx2">
                          <a:alpha val="0"/>
                        </a:schemeClr>
                      </a:gs>
                      <a:gs pos="100000">
                        <a:srgbClr val="FF33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defRPr/>
              </a:pPr>
              <a:r>
                <a:rPr lang="en-US" b="1" dirty="0" err="1">
                  <a:solidFill>
                    <a:schemeClr val="accent1">
                      <a:lumMod val="50000"/>
                    </a:schemeClr>
                  </a:solidFill>
                </a:rPr>
                <a:t>Pembakuan</a:t>
              </a:r>
              <a:r>
                <a:rPr lang="en-US" b="1" dirty="0">
                  <a:solidFill>
                    <a:schemeClr val="accent1">
                      <a:lumMod val="50000"/>
                    </a:schemeClr>
                  </a:solidFill>
                </a:rPr>
                <a:t> OS, </a:t>
              </a:r>
              <a:r>
                <a:rPr lang="en-US" b="1" dirty="0" err="1">
                  <a:solidFill>
                    <a:schemeClr val="accent1">
                      <a:lumMod val="50000"/>
                    </a:schemeClr>
                  </a:solidFill>
                </a:rPr>
                <a:t>pengelolaan</a:t>
              </a:r>
              <a:r>
                <a:rPr lang="en-US" b="1" dirty="0">
                  <a:solidFill>
                    <a:schemeClr val="accent1">
                      <a:lumMod val="50000"/>
                    </a:schemeClr>
                  </a:solidFill>
                </a:rPr>
                <a:t> </a:t>
              </a:r>
              <a:r>
                <a:rPr lang="en-US" b="1" dirty="0" err="1">
                  <a:solidFill>
                    <a:schemeClr val="accent1">
                      <a:lumMod val="50000"/>
                    </a:schemeClr>
                  </a:solidFill>
                </a:rPr>
                <a:t>jalur</a:t>
              </a:r>
              <a:r>
                <a:rPr lang="en-US" b="1" dirty="0">
                  <a:solidFill>
                    <a:schemeClr val="accent1">
                      <a:lumMod val="50000"/>
                    </a:schemeClr>
                  </a:solidFill>
                </a:rPr>
                <a:t>, </a:t>
              </a:r>
              <a:r>
                <a:rPr lang="en-US" b="1" dirty="0" err="1">
                  <a:solidFill>
                    <a:schemeClr val="accent1">
                      <a:lumMod val="50000"/>
                    </a:schemeClr>
                  </a:solidFill>
                </a:rPr>
                <a:t>autentikasi</a:t>
              </a:r>
              <a:endParaRPr lang="en-US" b="1" dirty="0">
                <a:solidFill>
                  <a:schemeClr val="accent1">
                    <a:lumMod val="50000"/>
                  </a:schemeClr>
                </a:solidFill>
              </a:endParaRPr>
            </a:p>
          </p:txBody>
        </p:sp>
        <p:sp>
          <p:nvSpPr>
            <p:cNvPr id="138246" name="Text Box 6"/>
            <p:cNvSpPr txBox="1">
              <a:spLocks noChangeArrowheads="1"/>
            </p:cNvSpPr>
            <p:nvPr/>
          </p:nvSpPr>
          <p:spPr bwMode="auto">
            <a:xfrm>
              <a:off x="5138316" y="5110137"/>
              <a:ext cx="3214844" cy="371516"/>
            </a:xfrm>
            <a:prstGeom prst="rect">
              <a:avLst/>
            </a:prstGeom>
            <a:noFill/>
            <a:ln>
              <a:noFill/>
            </a:ln>
            <a:effectLst/>
            <a:extLst>
              <a:ext uri="{909E8E84-426E-40DD-AFC4-6F175D3DCCD1}">
                <a14:hiddenFill xmlns:a14="http://schemas.microsoft.com/office/drawing/2010/main">
                  <a:gradFill rotWithShape="1">
                    <a:gsLst>
                      <a:gs pos="0">
                        <a:schemeClr val="tx2">
                          <a:alpha val="0"/>
                        </a:schemeClr>
                      </a:gs>
                      <a:gs pos="100000">
                        <a:srgbClr val="FF33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a:defRPr/>
              </a:pPr>
              <a:r>
                <a:rPr lang="en-US" b="1" dirty="0">
                  <a:solidFill>
                    <a:schemeClr val="accent1">
                      <a:lumMod val="50000"/>
                    </a:schemeClr>
                  </a:solidFill>
                </a:rPr>
                <a:t>Firewalls, VPN quarantine</a:t>
              </a:r>
            </a:p>
          </p:txBody>
        </p:sp>
        <p:sp>
          <p:nvSpPr>
            <p:cNvPr id="138247" name="Text Box 7"/>
            <p:cNvSpPr txBox="1">
              <a:spLocks noChangeArrowheads="1"/>
            </p:cNvSpPr>
            <p:nvPr/>
          </p:nvSpPr>
          <p:spPr bwMode="auto">
            <a:xfrm>
              <a:off x="5138316" y="5638007"/>
              <a:ext cx="3214844" cy="648361"/>
            </a:xfrm>
            <a:prstGeom prst="rect">
              <a:avLst/>
            </a:prstGeom>
            <a:noFill/>
            <a:ln>
              <a:noFill/>
            </a:ln>
            <a:effectLst/>
            <a:extLst>
              <a:ext uri="{909E8E84-426E-40DD-AFC4-6F175D3DCCD1}">
                <a14:hiddenFill xmlns:a14="http://schemas.microsoft.com/office/drawing/2010/main">
                  <a:gradFill rotWithShape="1">
                    <a:gsLst>
                      <a:gs pos="0">
                        <a:schemeClr val="tx2">
                          <a:alpha val="0"/>
                        </a:schemeClr>
                      </a:gs>
                      <a:gs pos="100000">
                        <a:srgbClr val="FF33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defRPr/>
              </a:pPr>
              <a:r>
                <a:rPr lang="en-US" b="1" dirty="0" err="1" smtClean="0">
                  <a:solidFill>
                    <a:schemeClr val="accent1">
                      <a:lumMod val="50000"/>
                    </a:schemeClr>
                  </a:solidFill>
                </a:rPr>
                <a:t>Pengawasan</a:t>
              </a:r>
              <a:r>
                <a:rPr lang="en-US" b="1" dirty="0" smtClean="0">
                  <a:solidFill>
                    <a:schemeClr val="accent1">
                      <a:lumMod val="50000"/>
                    </a:schemeClr>
                  </a:solidFill>
                </a:rPr>
                <a:t>, </a:t>
              </a:r>
              <a:r>
                <a:rPr lang="en-US" b="1" dirty="0" err="1">
                  <a:solidFill>
                    <a:schemeClr val="accent1">
                      <a:lumMod val="50000"/>
                    </a:schemeClr>
                  </a:solidFill>
                </a:rPr>
                <a:t>kunci</a:t>
              </a:r>
              <a:r>
                <a:rPr lang="en-US" b="1" dirty="0">
                  <a:solidFill>
                    <a:schemeClr val="accent1">
                      <a:lumMod val="50000"/>
                    </a:schemeClr>
                  </a:solidFill>
                </a:rPr>
                <a:t>, </a:t>
              </a:r>
              <a:r>
                <a:rPr lang="en-US" b="1" dirty="0" err="1">
                  <a:solidFill>
                    <a:schemeClr val="accent1">
                      <a:lumMod val="50000"/>
                    </a:schemeClr>
                  </a:solidFill>
                </a:rPr>
                <a:t>penandaan</a:t>
              </a:r>
              <a:r>
                <a:rPr lang="en-US" b="1" dirty="0">
                  <a:solidFill>
                    <a:schemeClr val="accent1">
                      <a:lumMod val="50000"/>
                    </a:schemeClr>
                  </a:solidFill>
                </a:rPr>
                <a:t> </a:t>
              </a:r>
              <a:r>
                <a:rPr lang="en-US" b="1" dirty="0" err="1">
                  <a:solidFill>
                    <a:schemeClr val="accent1">
                      <a:lumMod val="50000"/>
                    </a:schemeClr>
                  </a:solidFill>
                </a:rPr>
                <a:t>peralatan</a:t>
              </a:r>
              <a:endParaRPr lang="en-US" b="1" dirty="0">
                <a:solidFill>
                  <a:schemeClr val="accent1">
                    <a:lumMod val="50000"/>
                  </a:schemeClr>
                </a:solidFill>
              </a:endParaRPr>
            </a:p>
          </p:txBody>
        </p:sp>
        <p:sp>
          <p:nvSpPr>
            <p:cNvPr id="138248" name="Text Box 8"/>
            <p:cNvSpPr txBox="1">
              <a:spLocks noChangeArrowheads="1"/>
            </p:cNvSpPr>
            <p:nvPr/>
          </p:nvSpPr>
          <p:spPr bwMode="auto">
            <a:xfrm>
              <a:off x="5138318" y="4628170"/>
              <a:ext cx="2002842" cy="368987"/>
            </a:xfrm>
            <a:prstGeom prst="rect">
              <a:avLst/>
            </a:prstGeom>
            <a:noFill/>
            <a:ln>
              <a:noFill/>
            </a:ln>
            <a:effectLst/>
            <a:extLst>
              <a:ext uri="{909E8E84-426E-40DD-AFC4-6F175D3DCCD1}">
                <a14:hiddenFill xmlns:a14="http://schemas.microsoft.com/office/drawing/2010/main">
                  <a:gradFill rotWithShape="1">
                    <a:gsLst>
                      <a:gs pos="0">
                        <a:schemeClr val="tx2">
                          <a:alpha val="0"/>
                        </a:schemeClr>
                      </a:gs>
                      <a:gs pos="100000">
                        <a:srgbClr val="FF33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defRPr/>
              </a:pPr>
              <a:r>
                <a:rPr lang="en-US" b="1" dirty="0" smtClean="0">
                  <a:solidFill>
                    <a:schemeClr val="accent1">
                      <a:lumMod val="50000"/>
                    </a:schemeClr>
                  </a:solidFill>
                </a:rPr>
                <a:t>IP</a:t>
              </a:r>
              <a:r>
                <a:rPr lang="id-ID" b="1" dirty="0" smtClean="0">
                  <a:solidFill>
                    <a:schemeClr val="accent1">
                      <a:lumMod val="50000"/>
                    </a:schemeClr>
                  </a:solidFill>
                </a:rPr>
                <a:t> </a:t>
              </a:r>
              <a:r>
                <a:rPr lang="en-US" b="1" dirty="0" smtClean="0">
                  <a:solidFill>
                    <a:schemeClr val="accent1">
                      <a:lumMod val="50000"/>
                    </a:schemeClr>
                  </a:solidFill>
                </a:rPr>
                <a:t>Sec</a:t>
              </a:r>
              <a:r>
                <a:rPr lang="id-ID" b="1" dirty="0" smtClean="0">
                  <a:solidFill>
                    <a:schemeClr val="accent1">
                      <a:lumMod val="50000"/>
                    </a:schemeClr>
                  </a:solidFill>
                </a:rPr>
                <a:t>urity</a:t>
              </a:r>
              <a:endParaRPr lang="en-US" b="1" dirty="0">
                <a:solidFill>
                  <a:schemeClr val="accent1">
                    <a:lumMod val="50000"/>
                  </a:schemeClr>
                </a:solidFill>
              </a:endParaRPr>
            </a:p>
          </p:txBody>
        </p:sp>
        <p:sp>
          <p:nvSpPr>
            <p:cNvPr id="138249" name="Text Box 9"/>
            <p:cNvSpPr txBox="1">
              <a:spLocks noChangeArrowheads="1"/>
            </p:cNvSpPr>
            <p:nvPr/>
          </p:nvSpPr>
          <p:spPr bwMode="auto">
            <a:xfrm>
              <a:off x="5138317" y="3659930"/>
              <a:ext cx="3106091" cy="369328"/>
            </a:xfrm>
            <a:prstGeom prst="rect">
              <a:avLst/>
            </a:prstGeom>
            <a:noFill/>
            <a:ln>
              <a:noFill/>
            </a:ln>
            <a:effectLst/>
            <a:extLst>
              <a:ext uri="{909E8E84-426E-40DD-AFC4-6F175D3DCCD1}">
                <a14:hiddenFill xmlns:a14="http://schemas.microsoft.com/office/drawing/2010/main">
                  <a:gradFill rotWithShape="1">
                    <a:gsLst>
                      <a:gs pos="0">
                        <a:schemeClr val="tx2">
                          <a:alpha val="0"/>
                        </a:schemeClr>
                      </a:gs>
                      <a:gs pos="100000">
                        <a:srgbClr val="FF33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defRPr/>
              </a:pPr>
              <a:r>
                <a:rPr lang="en-US" b="1" dirty="0" err="1">
                  <a:solidFill>
                    <a:schemeClr val="accent1">
                      <a:lumMod val="50000"/>
                    </a:schemeClr>
                  </a:solidFill>
                </a:rPr>
                <a:t>Pembakuan</a:t>
              </a:r>
              <a:r>
                <a:rPr lang="en-US" b="1" dirty="0">
                  <a:solidFill>
                    <a:schemeClr val="accent1">
                      <a:lumMod val="50000"/>
                    </a:schemeClr>
                  </a:solidFill>
                </a:rPr>
                <a:t> </a:t>
              </a:r>
              <a:r>
                <a:rPr lang="en-US" b="1" dirty="0" err="1">
                  <a:solidFill>
                    <a:schemeClr val="accent1">
                      <a:lumMod val="50000"/>
                    </a:schemeClr>
                  </a:solidFill>
                </a:rPr>
                <a:t>aplikasi</a:t>
              </a:r>
              <a:r>
                <a:rPr lang="en-US" b="1" dirty="0">
                  <a:solidFill>
                    <a:schemeClr val="accent1">
                      <a:lumMod val="50000"/>
                    </a:schemeClr>
                  </a:solidFill>
                </a:rPr>
                <a:t>, antivirus</a:t>
              </a:r>
            </a:p>
          </p:txBody>
        </p:sp>
        <p:sp>
          <p:nvSpPr>
            <p:cNvPr id="138250" name="Text Box 10"/>
            <p:cNvSpPr txBox="1">
              <a:spLocks noChangeArrowheads="1"/>
            </p:cNvSpPr>
            <p:nvPr/>
          </p:nvSpPr>
          <p:spPr bwMode="auto">
            <a:xfrm>
              <a:off x="5138317" y="3150709"/>
              <a:ext cx="2079352" cy="370082"/>
            </a:xfrm>
            <a:prstGeom prst="rect">
              <a:avLst/>
            </a:prstGeom>
            <a:noFill/>
            <a:ln>
              <a:noFill/>
            </a:ln>
            <a:effectLst/>
            <a:extLst>
              <a:ext uri="{909E8E84-426E-40DD-AFC4-6F175D3DCCD1}">
                <a14:hiddenFill xmlns:a14="http://schemas.microsoft.com/office/drawing/2010/main">
                  <a:gradFill rotWithShape="1">
                    <a:gsLst>
                      <a:gs pos="0">
                        <a:schemeClr val="tx2">
                          <a:alpha val="0"/>
                        </a:schemeClr>
                      </a:gs>
                      <a:gs pos="100000">
                        <a:srgbClr val="FF33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a:defRPr/>
              </a:pPr>
              <a:r>
                <a:rPr lang="en-US" b="1" dirty="0" err="1" smtClean="0">
                  <a:solidFill>
                    <a:schemeClr val="accent1">
                      <a:lumMod val="50000"/>
                    </a:schemeClr>
                  </a:solidFill>
                </a:rPr>
                <a:t>Enkripsi</a:t>
              </a:r>
              <a:endParaRPr lang="en-US" b="1" dirty="0">
                <a:solidFill>
                  <a:schemeClr val="accent1">
                    <a:lumMod val="50000"/>
                  </a:schemeClr>
                </a:solidFill>
              </a:endParaRPr>
            </a:p>
          </p:txBody>
        </p:sp>
        <p:sp>
          <p:nvSpPr>
            <p:cNvPr id="138251" name="Text Box 11"/>
            <p:cNvSpPr txBox="1">
              <a:spLocks noChangeArrowheads="1"/>
            </p:cNvSpPr>
            <p:nvPr/>
          </p:nvSpPr>
          <p:spPr bwMode="auto">
            <a:xfrm>
              <a:off x="5138317" y="6297844"/>
              <a:ext cx="2485498" cy="371516"/>
            </a:xfrm>
            <a:prstGeom prst="rect">
              <a:avLst/>
            </a:prstGeom>
            <a:noFill/>
            <a:ln>
              <a:noFill/>
            </a:ln>
            <a:effectLst/>
            <a:extLst>
              <a:ext uri="{909E8E84-426E-40DD-AFC4-6F175D3DCCD1}">
                <a14:hiddenFill xmlns:a14="http://schemas.microsoft.com/office/drawing/2010/main">
                  <a:gradFill rotWithShape="1">
                    <a:gsLst>
                      <a:gs pos="0">
                        <a:schemeClr val="tx2">
                          <a:alpha val="0"/>
                        </a:schemeClr>
                      </a:gs>
                      <a:gs pos="100000">
                        <a:srgbClr val="FF33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a:defRPr/>
              </a:pPr>
              <a:r>
                <a:rPr lang="en-US" b="1">
                  <a:solidFill>
                    <a:schemeClr val="accent1">
                      <a:lumMod val="50000"/>
                    </a:schemeClr>
                  </a:solidFill>
                </a:rPr>
                <a:t>Pembelajaran user</a:t>
              </a:r>
            </a:p>
          </p:txBody>
        </p:sp>
        <p:sp>
          <p:nvSpPr>
            <p:cNvPr id="34829" name="Line 12"/>
            <p:cNvSpPr>
              <a:spLocks noChangeShapeType="1"/>
            </p:cNvSpPr>
            <p:nvPr/>
          </p:nvSpPr>
          <p:spPr bwMode="auto">
            <a:xfrm>
              <a:off x="4147263" y="3340053"/>
              <a:ext cx="966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spAutoFit/>
            </a:bodyPr>
            <a:lstStyle/>
            <a:p>
              <a:endParaRPr lang="id-ID"/>
            </a:p>
          </p:txBody>
        </p:sp>
        <p:sp>
          <p:nvSpPr>
            <p:cNvPr id="34830" name="Line 13"/>
            <p:cNvSpPr>
              <a:spLocks noChangeShapeType="1"/>
            </p:cNvSpPr>
            <p:nvPr/>
          </p:nvSpPr>
          <p:spPr bwMode="auto">
            <a:xfrm>
              <a:off x="4147263" y="3869357"/>
              <a:ext cx="966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spAutoFit/>
            </a:bodyPr>
            <a:lstStyle/>
            <a:p>
              <a:endParaRPr lang="id-ID"/>
            </a:p>
          </p:txBody>
        </p:sp>
        <p:sp>
          <p:nvSpPr>
            <p:cNvPr id="34831" name="Line 14"/>
            <p:cNvSpPr>
              <a:spLocks noChangeShapeType="1"/>
            </p:cNvSpPr>
            <p:nvPr/>
          </p:nvSpPr>
          <p:spPr bwMode="auto">
            <a:xfrm>
              <a:off x="4147263" y="4345587"/>
              <a:ext cx="966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spAutoFit/>
            </a:bodyPr>
            <a:lstStyle/>
            <a:p>
              <a:endParaRPr lang="id-ID"/>
            </a:p>
          </p:txBody>
        </p:sp>
        <p:sp>
          <p:nvSpPr>
            <p:cNvPr id="34832" name="Line 15"/>
            <p:cNvSpPr>
              <a:spLocks noChangeShapeType="1"/>
            </p:cNvSpPr>
            <p:nvPr/>
          </p:nvSpPr>
          <p:spPr bwMode="auto">
            <a:xfrm>
              <a:off x="4147263" y="4847637"/>
              <a:ext cx="966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spAutoFit/>
            </a:bodyPr>
            <a:lstStyle/>
            <a:p>
              <a:endParaRPr lang="id-ID"/>
            </a:p>
          </p:txBody>
        </p:sp>
        <p:sp>
          <p:nvSpPr>
            <p:cNvPr id="34833" name="Line 16"/>
            <p:cNvSpPr>
              <a:spLocks noChangeShapeType="1"/>
            </p:cNvSpPr>
            <p:nvPr/>
          </p:nvSpPr>
          <p:spPr bwMode="auto">
            <a:xfrm>
              <a:off x="4147263" y="5325301"/>
              <a:ext cx="966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spAutoFit/>
            </a:bodyPr>
            <a:lstStyle/>
            <a:p>
              <a:endParaRPr lang="id-ID"/>
            </a:p>
          </p:txBody>
        </p:sp>
        <p:sp>
          <p:nvSpPr>
            <p:cNvPr id="34834" name="Line 17"/>
            <p:cNvSpPr>
              <a:spLocks noChangeShapeType="1"/>
            </p:cNvSpPr>
            <p:nvPr/>
          </p:nvSpPr>
          <p:spPr bwMode="auto">
            <a:xfrm>
              <a:off x="4147263" y="5838827"/>
              <a:ext cx="966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spAutoFit/>
            </a:bodyPr>
            <a:lstStyle/>
            <a:p>
              <a:endParaRPr lang="id-ID"/>
            </a:p>
          </p:txBody>
        </p:sp>
        <p:sp>
          <p:nvSpPr>
            <p:cNvPr id="34835" name="Line 18"/>
            <p:cNvSpPr>
              <a:spLocks noChangeShapeType="1"/>
            </p:cNvSpPr>
            <p:nvPr/>
          </p:nvSpPr>
          <p:spPr bwMode="auto">
            <a:xfrm>
              <a:off x="4147263" y="6484319"/>
              <a:ext cx="966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spAutoFit/>
            </a:bodyPr>
            <a:lstStyle/>
            <a:p>
              <a:endParaRPr lang="id-ID"/>
            </a:p>
          </p:txBody>
        </p:sp>
      </p:grpSp>
      <p:grpSp>
        <p:nvGrpSpPr>
          <p:cNvPr id="4" name="Group 3"/>
          <p:cNvGrpSpPr/>
          <p:nvPr/>
        </p:nvGrpSpPr>
        <p:grpSpPr>
          <a:xfrm>
            <a:off x="611560" y="2927511"/>
            <a:ext cx="4035716" cy="3885865"/>
            <a:chOff x="611560" y="2927511"/>
            <a:chExt cx="4035716" cy="3885865"/>
          </a:xfrm>
        </p:grpSpPr>
        <p:grpSp>
          <p:nvGrpSpPr>
            <p:cNvPr id="2" name="Group 1"/>
            <p:cNvGrpSpPr/>
            <p:nvPr/>
          </p:nvGrpSpPr>
          <p:grpSpPr>
            <a:xfrm>
              <a:off x="611560" y="2927511"/>
              <a:ext cx="4035716" cy="3885865"/>
              <a:chOff x="735067" y="2703897"/>
              <a:chExt cx="4035716" cy="3885865"/>
            </a:xfrm>
          </p:grpSpPr>
          <p:sp>
            <p:nvSpPr>
              <p:cNvPr id="138244" name="AutoShape 4"/>
              <p:cNvSpPr>
                <a:spLocks noChangeArrowheads="1"/>
              </p:cNvSpPr>
              <p:nvPr/>
            </p:nvSpPr>
            <p:spPr bwMode="auto">
              <a:xfrm>
                <a:off x="735067" y="2703897"/>
                <a:ext cx="4035716" cy="3885865"/>
              </a:xfrm>
              <a:prstGeom prst="roundRect">
                <a:avLst>
                  <a:gd name="adj" fmla="val 9671"/>
                </a:avLst>
              </a:prstGeom>
              <a:gradFill rotWithShape="1">
                <a:gsLst>
                  <a:gs pos="0">
                    <a:schemeClr val="hlink"/>
                  </a:gs>
                  <a:gs pos="100000">
                    <a:schemeClr val="hlink">
                      <a:gamma/>
                      <a:shade val="46275"/>
                      <a:invGamma/>
                    </a:schemeClr>
                  </a:gs>
                </a:gsLst>
                <a:lin ang="5400000" scaled="1"/>
              </a:gradFill>
              <a:ln>
                <a:noFill/>
              </a:ln>
              <a:effectLst>
                <a:prstShdw prst="shdw17" dist="17961" dir="2700000">
                  <a:schemeClr val="hlink">
                    <a:gamma/>
                    <a:shade val="60000"/>
                    <a:invGamma/>
                  </a:schemeClr>
                </a:prstShdw>
              </a:effectLst>
              <a:extLst>
                <a:ext uri="{91240B29-F687-4F45-9708-019B960494DF}">
                  <a14:hiddenLine xmlns:a14="http://schemas.microsoft.com/office/drawing/2010/main" w="19050" algn="ctr">
                    <a:solidFill>
                      <a:schemeClr val="hlink"/>
                    </a:solidFill>
                    <a:round/>
                    <a:headEnd type="none" w="sm" len="sm"/>
                    <a:tailEnd type="none" w="sm" len="sm"/>
                  </a14:hiddenLine>
                </a:ext>
              </a:extLst>
            </p:spPr>
            <p:txBody>
              <a:bodyPr lIns="91436" tIns="0" rIns="91436" bIns="0" anchor="b" anchorCtr="1"/>
              <a:lstStyle/>
              <a:p>
                <a:pPr algn="ctr">
                  <a:lnSpc>
                    <a:spcPct val="85000"/>
                  </a:lnSpc>
                  <a:defRPr/>
                </a:pPr>
                <a:r>
                  <a:rPr lang="en-US" dirty="0" err="1">
                    <a:solidFill>
                      <a:schemeClr val="bg1"/>
                    </a:solidFill>
                    <a:latin typeface="Franklin Gothic Medium" pitchFamily="34" charset="0"/>
                  </a:rPr>
                  <a:t>Kebijakan</a:t>
                </a:r>
                <a:r>
                  <a:rPr lang="en-US" dirty="0">
                    <a:solidFill>
                      <a:schemeClr val="bg1"/>
                    </a:solidFill>
                    <a:latin typeface="Franklin Gothic Medium" pitchFamily="34" charset="0"/>
                  </a:rPr>
                  <a:t>, </a:t>
                </a:r>
                <a:r>
                  <a:rPr lang="en-US" dirty="0" err="1">
                    <a:solidFill>
                      <a:schemeClr val="bg1"/>
                    </a:solidFill>
                    <a:latin typeface="Franklin Gothic Medium" pitchFamily="34" charset="0"/>
                  </a:rPr>
                  <a:t>Prosedur</a:t>
                </a:r>
                <a:r>
                  <a:rPr lang="en-US" dirty="0">
                    <a:solidFill>
                      <a:schemeClr val="bg1"/>
                    </a:solidFill>
                    <a:latin typeface="Franklin Gothic Medium" pitchFamily="34" charset="0"/>
                  </a:rPr>
                  <a:t>, &amp; </a:t>
                </a:r>
                <a:r>
                  <a:rPr lang="en-US" dirty="0" err="1">
                    <a:solidFill>
                      <a:schemeClr val="bg1"/>
                    </a:solidFill>
                    <a:latin typeface="Franklin Gothic Medium" pitchFamily="34" charset="0"/>
                  </a:rPr>
                  <a:t>Kepedulian</a:t>
                </a:r>
                <a:endParaRPr lang="en-US" dirty="0">
                  <a:solidFill>
                    <a:schemeClr val="bg1"/>
                  </a:solidFill>
                  <a:latin typeface="Franklin Gothic Medium" pitchFamily="34" charset="0"/>
                </a:endParaRPr>
              </a:p>
            </p:txBody>
          </p:sp>
          <p:sp>
            <p:nvSpPr>
              <p:cNvPr id="138259" name="AutoShape 19"/>
              <p:cNvSpPr>
                <a:spLocks noChangeArrowheads="1"/>
              </p:cNvSpPr>
              <p:nvPr/>
            </p:nvSpPr>
            <p:spPr bwMode="auto">
              <a:xfrm>
                <a:off x="983902" y="2795701"/>
                <a:ext cx="3582378" cy="3026643"/>
              </a:xfrm>
              <a:prstGeom prst="roundRect">
                <a:avLst>
                  <a:gd name="adj" fmla="val 9671"/>
                </a:avLst>
              </a:prstGeom>
              <a:gradFill rotWithShape="1">
                <a:gsLst>
                  <a:gs pos="0">
                    <a:schemeClr val="folHlink"/>
                  </a:gs>
                  <a:gs pos="100000">
                    <a:schemeClr val="folHlink">
                      <a:gamma/>
                      <a:shade val="46275"/>
                      <a:invGamma/>
                    </a:schemeClr>
                  </a:gs>
                </a:gsLst>
                <a:lin ang="5400000" scaled="1"/>
              </a:gra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19050" algn="ctr">
                    <a:solidFill>
                      <a:schemeClr val="folHlink"/>
                    </a:solidFill>
                    <a:round/>
                    <a:headEnd type="none" w="sm" len="sm"/>
                    <a:tailEnd type="none" w="sm" len="sm"/>
                  </a14:hiddenLine>
                </a:ext>
              </a:extLst>
            </p:spPr>
            <p:txBody>
              <a:bodyPr lIns="91436" tIns="0" rIns="91436" bIns="0" anchor="b" anchorCtr="1"/>
              <a:lstStyle/>
              <a:p>
                <a:pPr algn="ctr">
                  <a:lnSpc>
                    <a:spcPct val="85000"/>
                  </a:lnSpc>
                  <a:defRPr/>
                </a:pPr>
                <a:r>
                  <a:rPr lang="en-US" dirty="0" err="1">
                    <a:solidFill>
                      <a:schemeClr val="bg1"/>
                    </a:solidFill>
                    <a:latin typeface="Franklin Gothic Medium" pitchFamily="34" charset="0"/>
                  </a:rPr>
                  <a:t>Kemanan</a:t>
                </a:r>
                <a:r>
                  <a:rPr lang="en-US" dirty="0">
                    <a:solidFill>
                      <a:schemeClr val="bg1"/>
                    </a:solidFill>
                    <a:latin typeface="Franklin Gothic Medium" pitchFamily="34" charset="0"/>
                  </a:rPr>
                  <a:t> </a:t>
                </a:r>
                <a:r>
                  <a:rPr lang="en-US" dirty="0" err="1">
                    <a:solidFill>
                      <a:schemeClr val="bg1"/>
                    </a:solidFill>
                    <a:latin typeface="Franklin Gothic Medium" pitchFamily="34" charset="0"/>
                  </a:rPr>
                  <a:t>fisik</a:t>
                </a:r>
                <a:endParaRPr lang="en-US" dirty="0">
                  <a:solidFill>
                    <a:schemeClr val="bg1"/>
                  </a:solidFill>
                  <a:latin typeface="Franklin Gothic Medium" pitchFamily="34" charset="0"/>
                </a:endParaRPr>
              </a:p>
            </p:txBody>
          </p:sp>
          <p:sp>
            <p:nvSpPr>
              <p:cNvPr id="138260" name="AutoShape 20"/>
              <p:cNvSpPr>
                <a:spLocks noChangeArrowheads="1"/>
              </p:cNvSpPr>
              <p:nvPr/>
            </p:nvSpPr>
            <p:spPr bwMode="auto">
              <a:xfrm>
                <a:off x="1234169" y="4894268"/>
                <a:ext cx="3083276" cy="398771"/>
              </a:xfrm>
              <a:prstGeom prst="roundRect">
                <a:avLst>
                  <a:gd name="adj" fmla="val 9671"/>
                </a:avLst>
              </a:prstGeom>
              <a:gradFill rotWithShape="1">
                <a:gsLst>
                  <a:gs pos="0">
                    <a:schemeClr val="accent1"/>
                  </a:gs>
                  <a:gs pos="100000">
                    <a:schemeClr val="accent1">
                      <a:gamma/>
                      <a:shade val="68627"/>
                      <a:invGamma/>
                    </a:schemeClr>
                  </a:gs>
                </a:gsLst>
                <a:lin ang="5400000" scaled="1"/>
              </a:gra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9050" algn="ctr">
                    <a:solidFill>
                      <a:schemeClr val="tx2"/>
                    </a:solidFill>
                    <a:round/>
                    <a:headEnd type="none" w="sm" len="sm"/>
                    <a:tailEnd type="none" w="sm" len="sm"/>
                  </a14:hiddenLine>
                </a:ext>
              </a:extLst>
            </p:spPr>
            <p:txBody>
              <a:bodyPr lIns="91436" tIns="0" rIns="91436" bIns="0" anchor="ctr"/>
              <a:lstStyle/>
              <a:p>
                <a:pPr algn="ctr">
                  <a:lnSpc>
                    <a:spcPct val="85000"/>
                  </a:lnSpc>
                  <a:defRPr/>
                </a:pPr>
                <a:r>
                  <a:rPr lang="en-US">
                    <a:solidFill>
                      <a:schemeClr val="bg2"/>
                    </a:solidFill>
                    <a:latin typeface="Franklin Gothic Medium" pitchFamily="34" charset="0"/>
                  </a:rPr>
                  <a:t>Perimeter</a:t>
                </a:r>
              </a:p>
            </p:txBody>
          </p:sp>
          <p:sp>
            <p:nvSpPr>
              <p:cNvPr id="138261" name="AutoShape 21"/>
              <p:cNvSpPr>
                <a:spLocks noChangeArrowheads="1"/>
              </p:cNvSpPr>
              <p:nvPr/>
            </p:nvSpPr>
            <p:spPr bwMode="auto">
              <a:xfrm>
                <a:off x="1234169" y="4402260"/>
                <a:ext cx="3083276" cy="403074"/>
              </a:xfrm>
              <a:prstGeom prst="roundRect">
                <a:avLst>
                  <a:gd name="adj" fmla="val 9671"/>
                </a:avLst>
              </a:prstGeom>
              <a:gradFill rotWithShape="1">
                <a:gsLst>
                  <a:gs pos="0">
                    <a:schemeClr val="tx2"/>
                  </a:gs>
                  <a:gs pos="100000">
                    <a:schemeClr val="tx2">
                      <a:gamma/>
                      <a:shade val="46275"/>
                      <a:invGamma/>
                    </a:schemeClr>
                  </a:gs>
                </a:gsLst>
                <a:lin ang="5400000" scaled="1"/>
              </a:gradFill>
              <a:ln>
                <a:noFill/>
              </a:ln>
              <a:effectLst>
                <a:prstShdw prst="shdw17" dist="17961" dir="2700000">
                  <a:schemeClr val="tx2">
                    <a:gamma/>
                    <a:shade val="60000"/>
                    <a:invGamma/>
                  </a:schemeClr>
                </a:prstShdw>
              </a:effectLst>
              <a:extLst>
                <a:ext uri="{91240B29-F687-4F45-9708-019B960494DF}">
                  <a14:hiddenLine xmlns:a14="http://schemas.microsoft.com/office/drawing/2010/main" w="19050" algn="ctr">
                    <a:solidFill>
                      <a:schemeClr val="tx2"/>
                    </a:solidFill>
                    <a:round/>
                    <a:headEnd type="none" w="sm" len="sm"/>
                    <a:tailEnd type="none" w="sm" len="sm"/>
                  </a14:hiddenLine>
                </a:ext>
              </a:extLst>
            </p:spPr>
            <p:txBody>
              <a:bodyPr lIns="91436" tIns="0" rIns="91436" bIns="0" anchor="ctr"/>
              <a:lstStyle/>
              <a:p>
                <a:pPr algn="ctr">
                  <a:lnSpc>
                    <a:spcPct val="85000"/>
                  </a:lnSpc>
                  <a:defRPr/>
                </a:pPr>
                <a:r>
                  <a:rPr lang="en-US" b="1" dirty="0" err="1">
                    <a:solidFill>
                      <a:schemeClr val="bg2"/>
                    </a:solidFill>
                    <a:latin typeface="Franklin Gothic Medium" pitchFamily="34" charset="0"/>
                  </a:rPr>
                  <a:t>Jaringan</a:t>
                </a:r>
                <a:r>
                  <a:rPr lang="en-US" b="1" dirty="0">
                    <a:solidFill>
                      <a:schemeClr val="bg2"/>
                    </a:solidFill>
                    <a:latin typeface="Franklin Gothic Medium" pitchFamily="34" charset="0"/>
                  </a:rPr>
                  <a:t> internal</a:t>
                </a:r>
              </a:p>
            </p:txBody>
          </p:sp>
          <p:sp>
            <p:nvSpPr>
              <p:cNvPr id="34839" name="AutoShape 22"/>
              <p:cNvSpPr>
                <a:spLocks noChangeArrowheads="1"/>
              </p:cNvSpPr>
              <p:nvPr/>
            </p:nvSpPr>
            <p:spPr bwMode="auto">
              <a:xfrm>
                <a:off x="1231309" y="3910250"/>
                <a:ext cx="3084705" cy="403075"/>
              </a:xfrm>
              <a:prstGeom prst="roundRect">
                <a:avLst>
                  <a:gd name="adj" fmla="val 9671"/>
                </a:avLst>
              </a:prstGeom>
              <a:gradFill rotWithShape="1">
                <a:gsLst>
                  <a:gs pos="0">
                    <a:srgbClr val="FFFF00"/>
                  </a:gs>
                  <a:gs pos="100000">
                    <a:srgbClr val="767600"/>
                  </a:gs>
                </a:gsLst>
                <a:lin ang="5400000" scaled="1"/>
              </a:gradFill>
              <a:ln>
                <a:noFill/>
              </a:ln>
              <a:effectLst>
                <a:prstShdw prst="shdw17" dist="17961" dir="2700000">
                  <a:srgbClr val="999900"/>
                </a:prstShdw>
              </a:effectLst>
              <a:extLst>
                <a:ext uri="{91240B29-F687-4F45-9708-019B960494DF}">
                  <a14:hiddenLine xmlns:a14="http://schemas.microsoft.com/office/drawing/2010/main" w="19050" algn="ctr">
                    <a:solidFill>
                      <a:srgbClr val="FFFF00"/>
                    </a:solidFill>
                    <a:round/>
                    <a:headEnd type="none" w="sm" len="sm"/>
                    <a:tailEnd type="none" w="sm" len="sm"/>
                  </a14:hiddenLine>
                </a:ext>
              </a:extLst>
            </p:spPr>
            <p:txBody>
              <a:bodyPr lIns="91436" tIns="0" rIns="91436" bIns="0" anchor="ctr"/>
              <a:lstStyle/>
              <a:p>
                <a:pPr algn="ctr">
                  <a:lnSpc>
                    <a:spcPct val="85000"/>
                  </a:lnSpc>
                </a:pPr>
                <a:r>
                  <a:rPr lang="en-US" b="1" dirty="0">
                    <a:latin typeface="Franklin Gothic Medium" pitchFamily="34" charset="0"/>
                  </a:rPr>
                  <a:t>Host</a:t>
                </a:r>
              </a:p>
            </p:txBody>
          </p:sp>
          <p:sp>
            <p:nvSpPr>
              <p:cNvPr id="34840" name="AutoShape 23"/>
              <p:cNvSpPr>
                <a:spLocks noChangeArrowheads="1"/>
              </p:cNvSpPr>
              <p:nvPr/>
            </p:nvSpPr>
            <p:spPr bwMode="auto">
              <a:xfrm>
                <a:off x="1231309" y="3418242"/>
                <a:ext cx="3084705" cy="403074"/>
              </a:xfrm>
              <a:prstGeom prst="roundRect">
                <a:avLst>
                  <a:gd name="adj" fmla="val 9671"/>
                </a:avLst>
              </a:prstGeom>
              <a:gradFill rotWithShape="1">
                <a:gsLst>
                  <a:gs pos="0">
                    <a:srgbClr val="FFFF99"/>
                  </a:gs>
                  <a:gs pos="100000">
                    <a:srgbClr val="B6B66D"/>
                  </a:gs>
                </a:gsLst>
                <a:lin ang="5400000" scaled="1"/>
              </a:gradFill>
              <a:ln>
                <a:noFill/>
              </a:ln>
              <a:effectLst>
                <a:prstShdw prst="shdw17" dist="17961" dir="2700000">
                  <a:srgbClr val="99995C"/>
                </a:prstShdw>
              </a:effectLst>
              <a:extLst>
                <a:ext uri="{91240B29-F687-4F45-9708-019B960494DF}">
                  <a14:hiddenLine xmlns:a14="http://schemas.microsoft.com/office/drawing/2010/main" w="19050" algn="ctr">
                    <a:solidFill>
                      <a:srgbClr val="FFFF00"/>
                    </a:solidFill>
                    <a:round/>
                    <a:headEnd type="none" w="sm" len="sm"/>
                    <a:tailEnd type="none" w="sm" len="sm"/>
                  </a14:hiddenLine>
                </a:ext>
              </a:extLst>
            </p:spPr>
            <p:txBody>
              <a:bodyPr lIns="91436" tIns="0" rIns="91436" bIns="0" anchor="ctr"/>
              <a:lstStyle/>
              <a:p>
                <a:pPr algn="ctr">
                  <a:lnSpc>
                    <a:spcPct val="85000"/>
                  </a:lnSpc>
                </a:pPr>
                <a:r>
                  <a:rPr lang="en-US" b="1">
                    <a:latin typeface="Franklin Gothic Medium" pitchFamily="34" charset="0"/>
                  </a:rPr>
                  <a:t>Aplikasi</a:t>
                </a:r>
              </a:p>
            </p:txBody>
          </p:sp>
          <p:sp>
            <p:nvSpPr>
              <p:cNvPr id="138264" name="AutoShape 24"/>
              <p:cNvSpPr>
                <a:spLocks noChangeArrowheads="1"/>
              </p:cNvSpPr>
              <p:nvPr/>
            </p:nvSpPr>
            <p:spPr bwMode="auto">
              <a:xfrm>
                <a:off x="1187624" y="2926233"/>
                <a:ext cx="3084705" cy="404509"/>
              </a:xfrm>
              <a:prstGeom prst="roundRect">
                <a:avLst>
                  <a:gd name="adj" fmla="val 9671"/>
                </a:avLst>
              </a:prstGeom>
              <a:gradFill rotWithShape="1">
                <a:gsLst>
                  <a:gs pos="0">
                    <a:schemeClr val="tx1"/>
                  </a:gs>
                  <a:gs pos="100000">
                    <a:schemeClr val="tx1">
                      <a:gamma/>
                      <a:shade val="46275"/>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lgn="ctr">
                    <a:solidFill>
                      <a:schemeClr val="tx1"/>
                    </a:solidFill>
                    <a:round/>
                    <a:headEnd type="none" w="sm" len="sm"/>
                    <a:tailEnd type="none" w="sm" len="sm"/>
                  </a14:hiddenLine>
                </a:ext>
              </a:extLst>
            </p:spPr>
            <p:txBody>
              <a:bodyPr lIns="91436" tIns="0" rIns="91436" bIns="0" anchor="ctr"/>
              <a:lstStyle/>
              <a:p>
                <a:pPr algn="ctr">
                  <a:lnSpc>
                    <a:spcPct val="85000"/>
                  </a:lnSpc>
                  <a:defRPr/>
                </a:pPr>
                <a:r>
                  <a:rPr lang="en-US" b="1">
                    <a:solidFill>
                      <a:schemeClr val="bg2"/>
                    </a:solidFill>
                    <a:latin typeface="Franklin Gothic Medium" pitchFamily="34" charset="0"/>
                  </a:rPr>
                  <a:t>Data</a:t>
                </a:r>
              </a:p>
            </p:txBody>
          </p:sp>
        </p:grpSp>
        <p:sp>
          <p:nvSpPr>
            <p:cNvPr id="34842" name="Rectangle 25"/>
            <p:cNvSpPr>
              <a:spLocks noChangeArrowheads="1"/>
            </p:cNvSpPr>
            <p:nvPr/>
          </p:nvSpPr>
          <p:spPr bwMode="auto">
            <a:xfrm>
              <a:off x="1115616" y="3645024"/>
              <a:ext cx="184722" cy="369328"/>
            </a:xfrm>
            <a:prstGeom prst="rect">
              <a:avLst/>
            </a:prstGeom>
            <a:noFill/>
            <a:ln w="635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spAutoFit/>
            </a:bodyPr>
            <a:lstStyle/>
            <a:p>
              <a:endParaRPr lang="id-ID"/>
            </a:p>
          </p:txBody>
        </p:sp>
        <p:sp>
          <p:nvSpPr>
            <p:cNvPr id="34843" name="Rectangle 26"/>
            <p:cNvSpPr>
              <a:spLocks noChangeArrowheads="1"/>
            </p:cNvSpPr>
            <p:nvPr/>
          </p:nvSpPr>
          <p:spPr bwMode="auto">
            <a:xfrm>
              <a:off x="1115616" y="4137033"/>
              <a:ext cx="184722" cy="369328"/>
            </a:xfrm>
            <a:prstGeom prst="rect">
              <a:avLst/>
            </a:prstGeom>
            <a:noFill/>
            <a:ln w="635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spAutoFit/>
            </a:bodyPr>
            <a:lstStyle/>
            <a:p>
              <a:endParaRPr lang="id-ID"/>
            </a:p>
          </p:txBody>
        </p:sp>
        <p:sp>
          <p:nvSpPr>
            <p:cNvPr id="34844" name="Rectangle 27"/>
            <p:cNvSpPr>
              <a:spLocks noChangeArrowheads="1"/>
            </p:cNvSpPr>
            <p:nvPr/>
          </p:nvSpPr>
          <p:spPr bwMode="auto">
            <a:xfrm>
              <a:off x="1115616" y="4629041"/>
              <a:ext cx="184722" cy="369328"/>
            </a:xfrm>
            <a:prstGeom prst="rect">
              <a:avLst/>
            </a:prstGeom>
            <a:noFill/>
            <a:ln w="635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spAutoFit/>
            </a:bodyPr>
            <a:lstStyle/>
            <a:p>
              <a:endParaRPr lang="id-ID"/>
            </a:p>
          </p:txBody>
        </p:sp>
      </p:grpSp>
      <p:sp>
        <p:nvSpPr>
          <p:cNvPr id="33" name="Diamond 32"/>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482382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7620000" cy="1143000"/>
          </a:xfrm>
        </p:spPr>
        <p:txBody>
          <a:bodyPr/>
          <a:lstStyle/>
          <a:p>
            <a:r>
              <a:rPr lang="id-ID" sz="4000" i="1" dirty="0" smtClean="0">
                <a:effectLst>
                  <a:outerShdw blurRad="38100" dist="38100" dir="2700000" algn="tl">
                    <a:srgbClr val="000000">
                      <a:alpha val="43137"/>
                    </a:srgbClr>
                  </a:outerShdw>
                </a:effectLst>
              </a:rPr>
              <a:t>Overview</a:t>
            </a:r>
            <a:endParaRPr lang="id-ID" sz="4000"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12776"/>
            <a:ext cx="7620000" cy="5445224"/>
          </a:xfrm>
        </p:spPr>
        <p:txBody>
          <a:bodyPr>
            <a:normAutofit/>
          </a:bodyPr>
          <a:lstStyle/>
          <a:p>
            <a:r>
              <a:rPr lang="id-ID" b="1" dirty="0"/>
              <a:t>PROTEKSI PADA </a:t>
            </a:r>
            <a:r>
              <a:rPr lang="id-ID" b="1" dirty="0" smtClean="0"/>
              <a:t>BASIS </a:t>
            </a:r>
            <a:r>
              <a:rPr lang="id-ID" b="1" dirty="0"/>
              <a:t>DATA</a:t>
            </a:r>
            <a:endParaRPr lang="id-ID" dirty="0"/>
          </a:p>
          <a:p>
            <a:pPr lvl="1"/>
            <a:r>
              <a:rPr lang="id-ID" dirty="0"/>
              <a:t>Permasalahan keamanan database.</a:t>
            </a:r>
          </a:p>
          <a:p>
            <a:pPr lvl="1"/>
            <a:r>
              <a:rPr lang="id-ID" dirty="0"/>
              <a:t>Teknik-teknik pengamanan database.</a:t>
            </a:r>
          </a:p>
          <a:p>
            <a:pPr lvl="1"/>
            <a:r>
              <a:rPr lang="id-ID" dirty="0"/>
              <a:t>Konsep keamanan bertingkat </a:t>
            </a:r>
            <a:r>
              <a:rPr lang="id-ID" dirty="0" smtClean="0"/>
              <a:t>dalam </a:t>
            </a:r>
            <a:r>
              <a:rPr lang="id-ID" dirty="0"/>
              <a:t>database</a:t>
            </a:r>
            <a:r>
              <a:rPr lang="id-ID" dirty="0" smtClean="0"/>
              <a:t>.</a:t>
            </a:r>
          </a:p>
          <a:p>
            <a:pPr lvl="1"/>
            <a:endParaRPr lang="id-ID" dirty="0"/>
          </a:p>
          <a:p>
            <a:r>
              <a:rPr lang="id-ID" b="1" dirty="0"/>
              <a:t>KEAMANAN WEB BROWSER</a:t>
            </a:r>
            <a:endParaRPr lang="id-ID" dirty="0"/>
          </a:p>
          <a:p>
            <a:pPr lvl="1"/>
            <a:r>
              <a:rPr lang="id-ID" dirty="0"/>
              <a:t>Sistem kerja dari web browser</a:t>
            </a:r>
          </a:p>
          <a:p>
            <a:pPr lvl="1"/>
            <a:r>
              <a:rPr lang="id-ID" dirty="0"/>
              <a:t>Ancaman pada web browser</a:t>
            </a:r>
          </a:p>
          <a:p>
            <a:pPr lvl="1"/>
            <a:r>
              <a:rPr lang="id-ID" dirty="0"/>
              <a:t>Penanganan ancaman pada </a:t>
            </a:r>
            <a:r>
              <a:rPr lang="id-ID" dirty="0" smtClean="0"/>
              <a:t>web</a:t>
            </a:r>
          </a:p>
          <a:p>
            <a:pPr lvl="1"/>
            <a:endParaRPr lang="id-ID" dirty="0"/>
          </a:p>
        </p:txBody>
      </p:sp>
    </p:spTree>
    <p:extLst>
      <p:ext uri="{BB962C8B-B14F-4D97-AF65-F5344CB8AC3E}">
        <p14:creationId xmlns:p14="http://schemas.microsoft.com/office/powerpoint/2010/main" val="2179038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4624"/>
            <a:ext cx="7620000" cy="1143000"/>
          </a:xfrm>
        </p:spPr>
        <p:txBody>
          <a:bodyPr/>
          <a:lstStyle/>
          <a:p>
            <a:pPr defTabSz="914361">
              <a:defRPr/>
            </a:pPr>
            <a:r>
              <a:rPr lang="en-US" sz="3600" dirty="0" smtClean="0">
                <a:effectLst>
                  <a:outerShdw blurRad="38100" dist="38100" dir="2700000" algn="tl">
                    <a:srgbClr val="000000">
                      <a:alpha val="43137"/>
                    </a:srgbClr>
                  </a:outerShdw>
                </a:effectLst>
              </a:rPr>
              <a:t>Tingkat </a:t>
            </a:r>
            <a:r>
              <a:rPr lang="en-US" sz="3600" dirty="0" err="1" smtClean="0">
                <a:effectLst>
                  <a:outerShdw blurRad="38100" dist="38100" dir="2700000" algn="tl">
                    <a:srgbClr val="000000">
                      <a:alpha val="43137"/>
                    </a:srgbClr>
                  </a:outerShdw>
                </a:effectLst>
              </a:rPr>
              <a:t>Pengamanan</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Pada</a:t>
            </a:r>
            <a:r>
              <a:rPr lang="en-US" sz="3600" dirty="0" smtClean="0">
                <a:effectLst>
                  <a:outerShdw blurRad="38100" dist="38100" dir="2700000" algn="tl">
                    <a:srgbClr val="000000">
                      <a:alpha val="43137"/>
                    </a:srgbClr>
                  </a:outerShdw>
                </a:effectLst>
              </a:rPr>
              <a:t> D</a:t>
            </a:r>
            <a:r>
              <a:rPr lang="id-ID" sz="3600" dirty="0" smtClean="0">
                <a:effectLst>
                  <a:outerShdw blurRad="38100" dist="38100" dir="2700000" algn="tl">
                    <a:srgbClr val="000000">
                      <a:alpha val="43137"/>
                    </a:srgbClr>
                  </a:outerShdw>
                </a:effectLst>
              </a:rPr>
              <a:t>atabase </a:t>
            </a:r>
            <a:r>
              <a:rPr lang="en-US" sz="3600" dirty="0" err="1" smtClean="0">
                <a:effectLst>
                  <a:outerShdw blurRad="38100" dist="38100" dir="2700000" algn="tl">
                    <a:srgbClr val="000000">
                      <a:alpha val="43137"/>
                    </a:srgbClr>
                  </a:outerShdw>
                </a:effectLst>
              </a:rPr>
              <a:t>Relasional</a:t>
            </a:r>
            <a:endParaRPr lang="en-US" sz="3600" dirty="0">
              <a:effectLst>
                <a:outerShdw blurRad="38100" dist="38100" dir="2700000" algn="tl">
                  <a:srgbClr val="000000">
                    <a:alpha val="43137"/>
                  </a:srgbClr>
                </a:outerShdw>
              </a:effectLst>
            </a:endParaRPr>
          </a:p>
        </p:txBody>
      </p:sp>
      <p:sp>
        <p:nvSpPr>
          <p:cNvPr id="37891" name="Rectangle 3"/>
          <p:cNvSpPr>
            <a:spLocks noGrp="1" noChangeArrowheads="1"/>
          </p:cNvSpPr>
          <p:nvPr>
            <p:ph idx="1"/>
          </p:nvPr>
        </p:nvSpPr>
        <p:spPr>
          <a:xfrm>
            <a:off x="179512" y="1600200"/>
            <a:ext cx="8136904" cy="5069160"/>
          </a:xfrm>
        </p:spPr>
        <p:txBody>
          <a:bodyPr>
            <a:noAutofit/>
          </a:bodyPr>
          <a:lstStyle/>
          <a:p>
            <a:pPr algn="just">
              <a:spcBef>
                <a:spcPts val="600"/>
              </a:spcBef>
            </a:pPr>
            <a:r>
              <a:rPr lang="en-US" sz="2400" b="1" i="1" dirty="0" err="1" smtClean="0"/>
              <a:t>Relasi</a:t>
            </a:r>
            <a:endParaRPr lang="id-ID" sz="2400" b="1" i="1" dirty="0" smtClean="0"/>
          </a:p>
          <a:p>
            <a:pPr lvl="1" algn="just">
              <a:spcBef>
                <a:spcPts val="600"/>
              </a:spcBef>
            </a:pPr>
            <a:r>
              <a:rPr lang="en-US" sz="2400" i="1" dirty="0" smtClean="0">
                <a:sym typeface="Symbol" pitchFamily="18" charset="2"/>
              </a:rPr>
              <a:t>user</a:t>
            </a:r>
            <a:r>
              <a:rPr lang="en-US" sz="2400" dirty="0" smtClean="0">
                <a:sym typeface="Symbol" pitchFamily="18" charset="2"/>
              </a:rPr>
              <a:t> </a:t>
            </a:r>
            <a:r>
              <a:rPr lang="en-US" sz="2400" dirty="0" err="1" smtClean="0">
                <a:sym typeface="Symbol" pitchFamily="18" charset="2"/>
              </a:rPr>
              <a:t>diperbolehkan</a:t>
            </a:r>
            <a:r>
              <a:rPr lang="en-US" sz="2400" dirty="0" smtClean="0">
                <a:sym typeface="Symbol" pitchFamily="18" charset="2"/>
              </a:rPr>
              <a:t> </a:t>
            </a:r>
            <a:r>
              <a:rPr lang="en-US" sz="2400" dirty="0" err="1" smtClean="0">
                <a:sym typeface="Symbol" pitchFamily="18" charset="2"/>
              </a:rPr>
              <a:t>atau</a:t>
            </a:r>
            <a:r>
              <a:rPr lang="en-US" sz="2400" dirty="0" smtClean="0">
                <a:sym typeface="Symbol" pitchFamily="18" charset="2"/>
              </a:rPr>
              <a:t> </a:t>
            </a:r>
            <a:r>
              <a:rPr lang="en-US" sz="2400" dirty="0" err="1" smtClean="0">
                <a:sym typeface="Symbol" pitchFamily="18" charset="2"/>
              </a:rPr>
              <a:t>tidak</a:t>
            </a:r>
            <a:r>
              <a:rPr lang="en-US" sz="2400" dirty="0" smtClean="0">
                <a:sym typeface="Symbol" pitchFamily="18" charset="2"/>
              </a:rPr>
              <a:t> </a:t>
            </a:r>
            <a:r>
              <a:rPr lang="en-US" sz="2400" dirty="0" err="1" smtClean="0">
                <a:sym typeface="Symbol" pitchFamily="18" charset="2"/>
              </a:rPr>
              <a:t>diperbolehkan</a:t>
            </a:r>
            <a:r>
              <a:rPr lang="en-US" sz="2400" dirty="0" smtClean="0">
                <a:sym typeface="Symbol" pitchFamily="18" charset="2"/>
              </a:rPr>
              <a:t> </a:t>
            </a:r>
            <a:r>
              <a:rPr lang="en-US" sz="2400" dirty="0" err="1" smtClean="0">
                <a:sym typeface="Symbol" pitchFamily="18" charset="2"/>
              </a:rPr>
              <a:t>mengakses</a:t>
            </a:r>
            <a:r>
              <a:rPr lang="en-US" sz="2400" dirty="0" smtClean="0">
                <a:sym typeface="Symbol" pitchFamily="18" charset="2"/>
              </a:rPr>
              <a:t> </a:t>
            </a:r>
            <a:r>
              <a:rPr lang="en-US" sz="2400" dirty="0" err="1" smtClean="0">
                <a:sym typeface="Symbol" pitchFamily="18" charset="2"/>
              </a:rPr>
              <a:t>langsung</a:t>
            </a:r>
            <a:r>
              <a:rPr lang="en-US" sz="2400" dirty="0" smtClean="0">
                <a:sym typeface="Symbol" pitchFamily="18" charset="2"/>
              </a:rPr>
              <a:t> </a:t>
            </a:r>
            <a:r>
              <a:rPr lang="en-US" sz="2400" dirty="0" err="1" smtClean="0">
                <a:sym typeface="Symbol" pitchFamily="18" charset="2"/>
              </a:rPr>
              <a:t>suatu</a:t>
            </a:r>
            <a:r>
              <a:rPr lang="en-US" sz="2400" dirty="0" smtClean="0">
                <a:sym typeface="Symbol" pitchFamily="18" charset="2"/>
              </a:rPr>
              <a:t> </a:t>
            </a:r>
            <a:r>
              <a:rPr lang="en-US" sz="2400" dirty="0" err="1" smtClean="0">
                <a:sym typeface="Symbol" pitchFamily="18" charset="2"/>
              </a:rPr>
              <a:t>relasi</a:t>
            </a:r>
            <a:r>
              <a:rPr lang="en-US" sz="2400" dirty="0" smtClean="0">
                <a:sym typeface="Symbol" pitchFamily="18" charset="2"/>
              </a:rPr>
              <a:t>.</a:t>
            </a:r>
            <a:endParaRPr lang="en-US" sz="2400" dirty="0" smtClean="0"/>
          </a:p>
          <a:p>
            <a:pPr algn="just">
              <a:spcBef>
                <a:spcPts val="600"/>
              </a:spcBef>
            </a:pPr>
            <a:r>
              <a:rPr lang="en-US" sz="2400" b="1" i="1" dirty="0" smtClean="0"/>
              <a:t>View</a:t>
            </a:r>
            <a:endParaRPr lang="id-ID" sz="2400" b="1" i="1" dirty="0" smtClean="0"/>
          </a:p>
          <a:p>
            <a:pPr lvl="1" algn="just">
              <a:spcBef>
                <a:spcPts val="600"/>
              </a:spcBef>
            </a:pPr>
            <a:r>
              <a:rPr lang="en-US" sz="2400" i="1" dirty="0" smtClean="0">
                <a:sym typeface="Symbol" pitchFamily="18" charset="2"/>
              </a:rPr>
              <a:t>user</a:t>
            </a:r>
            <a:r>
              <a:rPr lang="en-US" sz="2400" dirty="0" smtClean="0">
                <a:sym typeface="Symbol" pitchFamily="18" charset="2"/>
              </a:rPr>
              <a:t> </a:t>
            </a:r>
            <a:r>
              <a:rPr lang="en-US" sz="2400" dirty="0" err="1" smtClean="0">
                <a:sym typeface="Symbol" pitchFamily="18" charset="2"/>
              </a:rPr>
              <a:t>diperbolehkan</a:t>
            </a:r>
            <a:r>
              <a:rPr lang="en-US" sz="2400" dirty="0" smtClean="0">
                <a:sym typeface="Symbol" pitchFamily="18" charset="2"/>
              </a:rPr>
              <a:t> </a:t>
            </a:r>
            <a:r>
              <a:rPr lang="en-US" sz="2400" dirty="0" err="1" smtClean="0">
                <a:sym typeface="Symbol" pitchFamily="18" charset="2"/>
              </a:rPr>
              <a:t>atau</a:t>
            </a:r>
            <a:r>
              <a:rPr lang="en-US" sz="2400" dirty="0" smtClean="0">
                <a:sym typeface="Symbol" pitchFamily="18" charset="2"/>
              </a:rPr>
              <a:t> </a:t>
            </a:r>
            <a:r>
              <a:rPr lang="en-US" sz="2400" dirty="0" err="1" smtClean="0">
                <a:sym typeface="Symbol" pitchFamily="18" charset="2"/>
              </a:rPr>
              <a:t>tidak</a:t>
            </a:r>
            <a:r>
              <a:rPr lang="en-US" sz="2400" dirty="0" smtClean="0">
                <a:sym typeface="Symbol" pitchFamily="18" charset="2"/>
              </a:rPr>
              <a:t> </a:t>
            </a:r>
            <a:r>
              <a:rPr lang="en-US" sz="2400" dirty="0" err="1" smtClean="0">
                <a:sym typeface="Symbol" pitchFamily="18" charset="2"/>
              </a:rPr>
              <a:t>diperbolehkan</a:t>
            </a:r>
            <a:r>
              <a:rPr lang="en-US" sz="2400" dirty="0" smtClean="0">
                <a:sym typeface="Symbol" pitchFamily="18" charset="2"/>
              </a:rPr>
              <a:t> </a:t>
            </a:r>
            <a:r>
              <a:rPr lang="en-US" sz="2400" dirty="0" err="1" smtClean="0">
                <a:sym typeface="Symbol" pitchFamily="18" charset="2"/>
              </a:rPr>
              <a:t>mengakses</a:t>
            </a:r>
            <a:r>
              <a:rPr lang="en-US" sz="2400" dirty="0" smtClean="0">
                <a:sym typeface="Symbol" pitchFamily="18" charset="2"/>
              </a:rPr>
              <a:t> data yang </a:t>
            </a:r>
            <a:r>
              <a:rPr lang="en-US" sz="2400" dirty="0" err="1" smtClean="0">
                <a:sym typeface="Symbol" pitchFamily="18" charset="2"/>
              </a:rPr>
              <a:t>ter</a:t>
            </a:r>
            <a:r>
              <a:rPr lang="id-ID" sz="2400" dirty="0" smtClean="0">
                <a:sym typeface="Symbol" pitchFamily="18" charset="2"/>
              </a:rPr>
              <a:t>d</a:t>
            </a:r>
            <a:r>
              <a:rPr lang="en-US" sz="2400" dirty="0" err="1" smtClean="0">
                <a:sym typeface="Symbol" pitchFamily="18" charset="2"/>
              </a:rPr>
              <a:t>apat</a:t>
            </a:r>
            <a:r>
              <a:rPr lang="en-US" sz="2400" dirty="0" smtClean="0">
                <a:sym typeface="Symbol" pitchFamily="18" charset="2"/>
              </a:rPr>
              <a:t> </a:t>
            </a:r>
            <a:r>
              <a:rPr lang="en-US" sz="2400" dirty="0" err="1" smtClean="0">
                <a:sym typeface="Symbol" pitchFamily="18" charset="2"/>
              </a:rPr>
              <a:t>pada</a:t>
            </a:r>
            <a:r>
              <a:rPr lang="en-US" sz="2400" dirty="0" smtClean="0">
                <a:sym typeface="Symbol" pitchFamily="18" charset="2"/>
              </a:rPr>
              <a:t> view.</a:t>
            </a:r>
            <a:endParaRPr lang="en-US" sz="2400" dirty="0" smtClean="0"/>
          </a:p>
          <a:p>
            <a:pPr algn="just">
              <a:spcBef>
                <a:spcPts val="600"/>
              </a:spcBef>
            </a:pPr>
            <a:r>
              <a:rPr lang="en-US" sz="2400" b="1" i="1" dirty="0" smtClean="0"/>
              <a:t>Read Authorization</a:t>
            </a:r>
            <a:endParaRPr lang="id-ID" sz="2400" b="1" i="1" dirty="0" smtClean="0"/>
          </a:p>
          <a:p>
            <a:pPr lvl="1" algn="just">
              <a:spcBef>
                <a:spcPts val="600"/>
              </a:spcBef>
            </a:pPr>
            <a:r>
              <a:rPr lang="en-US" sz="2400" i="1" dirty="0" smtClean="0">
                <a:sym typeface="Symbol" pitchFamily="18" charset="2"/>
              </a:rPr>
              <a:t>user</a:t>
            </a:r>
            <a:r>
              <a:rPr lang="en-US" sz="2400" dirty="0" smtClean="0">
                <a:sym typeface="Symbol" pitchFamily="18" charset="2"/>
              </a:rPr>
              <a:t> </a:t>
            </a:r>
            <a:r>
              <a:rPr lang="en-US" sz="2400" dirty="0" err="1" smtClean="0">
                <a:sym typeface="Symbol" pitchFamily="18" charset="2"/>
              </a:rPr>
              <a:t>diperbolehkan</a:t>
            </a:r>
            <a:r>
              <a:rPr lang="en-US" sz="2400" dirty="0" smtClean="0">
                <a:sym typeface="Symbol" pitchFamily="18" charset="2"/>
              </a:rPr>
              <a:t> </a:t>
            </a:r>
            <a:r>
              <a:rPr lang="en-US" sz="2400" dirty="0" err="1" smtClean="0">
                <a:sym typeface="Symbol" pitchFamily="18" charset="2"/>
              </a:rPr>
              <a:t>membaca</a:t>
            </a:r>
            <a:r>
              <a:rPr lang="en-US" sz="2400" dirty="0" smtClean="0">
                <a:sym typeface="Symbol" pitchFamily="18" charset="2"/>
              </a:rPr>
              <a:t> data, </a:t>
            </a:r>
            <a:r>
              <a:rPr lang="en-US" sz="2400" dirty="0" err="1" smtClean="0">
                <a:sym typeface="Symbol" pitchFamily="18" charset="2"/>
              </a:rPr>
              <a:t>tetapi</a:t>
            </a:r>
            <a:r>
              <a:rPr lang="en-US" sz="2400" dirty="0" smtClean="0">
                <a:sym typeface="Symbol" pitchFamily="18" charset="2"/>
              </a:rPr>
              <a:t> </a:t>
            </a:r>
            <a:r>
              <a:rPr lang="en-US" sz="2400" dirty="0" err="1" smtClean="0">
                <a:sym typeface="Symbol" pitchFamily="18" charset="2"/>
              </a:rPr>
              <a:t>tidak</a:t>
            </a:r>
            <a:r>
              <a:rPr lang="en-US" sz="2400" dirty="0" smtClean="0">
                <a:sym typeface="Symbol" pitchFamily="18" charset="2"/>
              </a:rPr>
              <a:t> </a:t>
            </a:r>
            <a:r>
              <a:rPr lang="en-US" sz="2400" dirty="0" err="1" smtClean="0">
                <a:sym typeface="Symbol" pitchFamily="18" charset="2"/>
              </a:rPr>
              <a:t>dapat</a:t>
            </a:r>
            <a:r>
              <a:rPr lang="en-US" sz="2400" dirty="0" smtClean="0">
                <a:sym typeface="Symbol" pitchFamily="18" charset="2"/>
              </a:rPr>
              <a:t> </a:t>
            </a:r>
            <a:r>
              <a:rPr lang="en-US" sz="2400" dirty="0" err="1" smtClean="0">
                <a:sym typeface="Symbol" pitchFamily="18" charset="2"/>
              </a:rPr>
              <a:t>memodifikasi</a:t>
            </a:r>
            <a:r>
              <a:rPr lang="en-US" sz="2400" dirty="0" smtClean="0">
                <a:sym typeface="Symbol" pitchFamily="18" charset="2"/>
              </a:rPr>
              <a:t>.</a:t>
            </a:r>
            <a:endParaRPr lang="id-ID" sz="2400" dirty="0" smtClean="0">
              <a:sym typeface="Symbol" pitchFamily="18" charset="2"/>
            </a:endParaRPr>
          </a:p>
          <a:p>
            <a:pPr algn="just">
              <a:spcBef>
                <a:spcPts val="600"/>
              </a:spcBef>
            </a:pPr>
            <a:r>
              <a:rPr lang="en-US" sz="2400" b="1" i="1" dirty="0"/>
              <a:t>Insert Authorization</a:t>
            </a:r>
            <a:endParaRPr lang="id-ID" sz="2400" b="1" i="1" dirty="0"/>
          </a:p>
          <a:p>
            <a:pPr lvl="1" algn="just">
              <a:spcBef>
                <a:spcPts val="600"/>
              </a:spcBef>
            </a:pPr>
            <a:r>
              <a:rPr lang="en-US" sz="2400" i="1" dirty="0">
                <a:sym typeface="Symbol" pitchFamily="18" charset="2"/>
              </a:rPr>
              <a:t>user</a:t>
            </a:r>
            <a:r>
              <a:rPr lang="en-US" sz="2400" dirty="0">
                <a:sym typeface="Symbol" pitchFamily="18" charset="2"/>
              </a:rPr>
              <a:t> </a:t>
            </a:r>
            <a:r>
              <a:rPr lang="en-US" sz="2400" dirty="0" err="1">
                <a:sym typeface="Symbol" pitchFamily="18" charset="2"/>
              </a:rPr>
              <a:t>diperbolehkan</a:t>
            </a:r>
            <a:r>
              <a:rPr lang="en-US" sz="2400" dirty="0">
                <a:sym typeface="Symbol" pitchFamily="18" charset="2"/>
              </a:rPr>
              <a:t> </a:t>
            </a:r>
            <a:r>
              <a:rPr lang="en-US" sz="2400" dirty="0" err="1">
                <a:sym typeface="Symbol" pitchFamily="18" charset="2"/>
              </a:rPr>
              <a:t>menambah</a:t>
            </a:r>
            <a:r>
              <a:rPr lang="en-US" sz="2400" dirty="0">
                <a:sym typeface="Symbol" pitchFamily="18" charset="2"/>
              </a:rPr>
              <a:t> data </a:t>
            </a:r>
            <a:r>
              <a:rPr lang="en-US" sz="2400" dirty="0" err="1">
                <a:sym typeface="Symbol" pitchFamily="18" charset="2"/>
              </a:rPr>
              <a:t>baru</a:t>
            </a:r>
            <a:r>
              <a:rPr lang="en-US" sz="2400" dirty="0">
                <a:sym typeface="Symbol" pitchFamily="18" charset="2"/>
              </a:rPr>
              <a:t>, </a:t>
            </a:r>
            <a:r>
              <a:rPr lang="en-US" sz="2400" dirty="0" err="1">
                <a:sym typeface="Symbol" pitchFamily="18" charset="2"/>
              </a:rPr>
              <a:t>tetapi</a:t>
            </a:r>
            <a:r>
              <a:rPr lang="en-US" sz="2400" dirty="0">
                <a:sym typeface="Symbol" pitchFamily="18" charset="2"/>
              </a:rPr>
              <a:t> </a:t>
            </a:r>
            <a:r>
              <a:rPr lang="en-US" sz="2400" dirty="0" err="1">
                <a:sym typeface="Symbol" pitchFamily="18" charset="2"/>
              </a:rPr>
              <a:t>tidak</a:t>
            </a:r>
            <a:r>
              <a:rPr lang="en-US" sz="2400" dirty="0">
                <a:sym typeface="Symbol" pitchFamily="18" charset="2"/>
              </a:rPr>
              <a:t> </a:t>
            </a:r>
            <a:r>
              <a:rPr lang="en-US" sz="2400" dirty="0" err="1">
                <a:sym typeface="Symbol" pitchFamily="18" charset="2"/>
              </a:rPr>
              <a:t>dapat</a:t>
            </a:r>
            <a:r>
              <a:rPr lang="en-US" sz="2400" dirty="0">
                <a:sym typeface="Symbol" pitchFamily="18" charset="2"/>
              </a:rPr>
              <a:t> </a:t>
            </a:r>
            <a:r>
              <a:rPr lang="en-US" sz="2400" dirty="0" err="1">
                <a:sym typeface="Symbol" pitchFamily="18" charset="2"/>
              </a:rPr>
              <a:t>memodifikasi</a:t>
            </a:r>
            <a:r>
              <a:rPr lang="en-US" sz="2400" dirty="0">
                <a:sym typeface="Symbol" pitchFamily="18" charset="2"/>
              </a:rPr>
              <a:t> data yang </a:t>
            </a:r>
            <a:r>
              <a:rPr lang="en-US" sz="2400" dirty="0" err="1">
                <a:sym typeface="Symbol" pitchFamily="18" charset="2"/>
              </a:rPr>
              <a:t>sudah</a:t>
            </a:r>
            <a:r>
              <a:rPr lang="en-US" sz="2400" dirty="0">
                <a:sym typeface="Symbol" pitchFamily="18" charset="2"/>
              </a:rPr>
              <a:t> </a:t>
            </a:r>
            <a:r>
              <a:rPr lang="en-US" sz="2400" dirty="0" err="1">
                <a:sym typeface="Symbol" pitchFamily="18" charset="2"/>
              </a:rPr>
              <a:t>ada</a:t>
            </a:r>
            <a:r>
              <a:rPr lang="en-US" sz="2400" dirty="0">
                <a:sym typeface="Symbol" pitchFamily="18" charset="2"/>
              </a:rPr>
              <a:t>.</a:t>
            </a:r>
            <a:endParaRPr lang="en-US" sz="2400" dirty="0"/>
          </a:p>
          <a:p>
            <a:pPr algn="just">
              <a:spcBef>
                <a:spcPts val="600"/>
              </a:spcBef>
            </a:pPr>
            <a:endParaRPr lang="id-ID" sz="2400" dirty="0" smtClean="0">
              <a:sym typeface="Symbol" pitchFamily="18" charset="2"/>
            </a:endParaRPr>
          </a:p>
        </p:txBody>
      </p:sp>
    </p:spTree>
    <p:extLst>
      <p:ext uri="{BB962C8B-B14F-4D97-AF65-F5344CB8AC3E}">
        <p14:creationId xmlns:p14="http://schemas.microsoft.com/office/powerpoint/2010/main" val="721504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4624"/>
            <a:ext cx="7620000" cy="1143000"/>
          </a:xfrm>
        </p:spPr>
        <p:txBody>
          <a:bodyPr/>
          <a:lstStyle/>
          <a:p>
            <a:pPr defTabSz="914361">
              <a:defRPr/>
            </a:pPr>
            <a:r>
              <a:rPr lang="en-US" sz="3600" dirty="0" smtClean="0">
                <a:effectLst>
                  <a:outerShdw blurRad="38100" dist="38100" dir="2700000" algn="tl">
                    <a:srgbClr val="000000">
                      <a:alpha val="43137"/>
                    </a:srgbClr>
                  </a:outerShdw>
                </a:effectLst>
              </a:rPr>
              <a:t>Tingkat </a:t>
            </a:r>
            <a:r>
              <a:rPr lang="en-US" sz="3600" dirty="0" err="1" smtClean="0">
                <a:effectLst>
                  <a:outerShdw blurRad="38100" dist="38100" dir="2700000" algn="tl">
                    <a:srgbClr val="000000">
                      <a:alpha val="43137"/>
                    </a:srgbClr>
                  </a:outerShdw>
                </a:effectLst>
              </a:rPr>
              <a:t>Pengamanan</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Pada</a:t>
            </a:r>
            <a:r>
              <a:rPr lang="en-US" sz="3600" dirty="0" smtClean="0">
                <a:effectLst>
                  <a:outerShdw blurRad="38100" dist="38100" dir="2700000" algn="tl">
                    <a:srgbClr val="000000">
                      <a:alpha val="43137"/>
                    </a:srgbClr>
                  </a:outerShdw>
                </a:effectLst>
              </a:rPr>
              <a:t> </a:t>
            </a:r>
            <a:r>
              <a:rPr lang="en-US" sz="3600" dirty="0">
                <a:effectLst>
                  <a:outerShdw blurRad="38100" dist="38100" dir="2700000" algn="tl">
                    <a:srgbClr val="000000">
                      <a:alpha val="43137"/>
                    </a:srgbClr>
                  </a:outerShdw>
                </a:effectLst>
              </a:rPr>
              <a:t>D</a:t>
            </a:r>
            <a:r>
              <a:rPr lang="id-ID" sz="3600" dirty="0">
                <a:effectLst>
                  <a:outerShdw blurRad="38100" dist="38100" dir="2700000" algn="tl">
                    <a:srgbClr val="000000">
                      <a:alpha val="43137"/>
                    </a:srgbClr>
                  </a:outerShdw>
                </a:effectLst>
              </a:rPr>
              <a:t>atabase </a:t>
            </a:r>
            <a:r>
              <a:rPr lang="en-US" sz="3600" dirty="0" err="1" smtClean="0">
                <a:effectLst>
                  <a:outerShdw blurRad="38100" dist="38100" dir="2700000" algn="tl">
                    <a:srgbClr val="000000">
                      <a:alpha val="43137"/>
                    </a:srgbClr>
                  </a:outerShdw>
                </a:effectLst>
              </a:rPr>
              <a:t>Relasional</a:t>
            </a:r>
            <a:endParaRPr lang="en-US" sz="3600" dirty="0">
              <a:effectLst>
                <a:outerShdw blurRad="38100" dist="38100" dir="2700000" algn="tl">
                  <a:srgbClr val="000000">
                    <a:alpha val="43137"/>
                  </a:srgbClr>
                </a:outerShdw>
              </a:effectLst>
            </a:endParaRPr>
          </a:p>
        </p:txBody>
      </p:sp>
      <p:sp>
        <p:nvSpPr>
          <p:cNvPr id="37891" name="Rectangle 3"/>
          <p:cNvSpPr>
            <a:spLocks noGrp="1" noChangeArrowheads="1"/>
          </p:cNvSpPr>
          <p:nvPr>
            <p:ph idx="1"/>
          </p:nvPr>
        </p:nvSpPr>
        <p:spPr>
          <a:xfrm>
            <a:off x="179512" y="1412776"/>
            <a:ext cx="8136904" cy="5445224"/>
          </a:xfrm>
        </p:spPr>
        <p:txBody>
          <a:bodyPr>
            <a:noAutofit/>
          </a:bodyPr>
          <a:lstStyle/>
          <a:p>
            <a:pPr>
              <a:spcBef>
                <a:spcPts val="600"/>
              </a:spcBef>
            </a:pPr>
            <a:r>
              <a:rPr lang="en-US" sz="2400" b="1" i="1" dirty="0" smtClean="0"/>
              <a:t>Update </a:t>
            </a:r>
            <a:r>
              <a:rPr lang="en-US" sz="2400" b="1" i="1" dirty="0"/>
              <a:t>Authorization </a:t>
            </a:r>
            <a:endParaRPr lang="id-ID" sz="2400" b="1" i="1" dirty="0" smtClean="0"/>
          </a:p>
          <a:p>
            <a:pPr lvl="1">
              <a:spcBef>
                <a:spcPts val="600"/>
              </a:spcBef>
            </a:pPr>
            <a:r>
              <a:rPr lang="en-US" sz="2400" i="1" dirty="0" smtClean="0">
                <a:sym typeface="Symbol" pitchFamily="18" charset="2"/>
              </a:rPr>
              <a:t>user</a:t>
            </a:r>
            <a:r>
              <a:rPr lang="en-US" sz="2400" dirty="0" smtClean="0">
                <a:sym typeface="Symbol" pitchFamily="18" charset="2"/>
              </a:rPr>
              <a:t> </a:t>
            </a:r>
            <a:r>
              <a:rPr lang="en-US" sz="2400" dirty="0" err="1">
                <a:sym typeface="Symbol" pitchFamily="18" charset="2"/>
              </a:rPr>
              <a:t>diperbolehkan</a:t>
            </a:r>
            <a:r>
              <a:rPr lang="en-US" sz="2400" dirty="0">
                <a:sym typeface="Symbol" pitchFamily="18" charset="2"/>
              </a:rPr>
              <a:t> </a:t>
            </a:r>
            <a:r>
              <a:rPr lang="en-US" sz="2400" dirty="0" err="1">
                <a:sym typeface="Symbol" pitchFamily="18" charset="2"/>
              </a:rPr>
              <a:t>memodifikasi</a:t>
            </a:r>
            <a:r>
              <a:rPr lang="en-US" sz="2400" dirty="0">
                <a:sym typeface="Symbol" pitchFamily="18" charset="2"/>
              </a:rPr>
              <a:t> data, </a:t>
            </a:r>
            <a:r>
              <a:rPr lang="en-US" sz="2400" dirty="0" err="1">
                <a:sym typeface="Symbol" pitchFamily="18" charset="2"/>
              </a:rPr>
              <a:t>tetapi</a:t>
            </a:r>
            <a:r>
              <a:rPr lang="en-US" sz="2400" dirty="0">
                <a:sym typeface="Symbol" pitchFamily="18" charset="2"/>
              </a:rPr>
              <a:t> </a:t>
            </a:r>
            <a:r>
              <a:rPr lang="en-US" sz="2400" dirty="0" err="1">
                <a:sym typeface="Symbol" pitchFamily="18" charset="2"/>
              </a:rPr>
              <a:t>tidak</a:t>
            </a:r>
            <a:r>
              <a:rPr lang="en-US" sz="2400" dirty="0">
                <a:sym typeface="Symbol" pitchFamily="18" charset="2"/>
              </a:rPr>
              <a:t> </a:t>
            </a:r>
            <a:r>
              <a:rPr lang="en-US" sz="2400" dirty="0" err="1">
                <a:sym typeface="Symbol" pitchFamily="18" charset="2"/>
              </a:rPr>
              <a:t>dapat</a:t>
            </a:r>
            <a:r>
              <a:rPr lang="en-US" sz="2400" dirty="0">
                <a:sym typeface="Symbol" pitchFamily="18" charset="2"/>
              </a:rPr>
              <a:t> </a:t>
            </a:r>
            <a:r>
              <a:rPr lang="en-US" sz="2400" dirty="0" err="1">
                <a:sym typeface="Symbol" pitchFamily="18" charset="2"/>
              </a:rPr>
              <a:t>menghapus</a:t>
            </a:r>
            <a:r>
              <a:rPr lang="en-US" sz="2400" dirty="0">
                <a:sym typeface="Symbol" pitchFamily="18" charset="2"/>
              </a:rPr>
              <a:t> data</a:t>
            </a:r>
            <a:r>
              <a:rPr lang="en-US" sz="2400" dirty="0" smtClean="0">
                <a:sym typeface="Symbol" pitchFamily="18" charset="2"/>
              </a:rPr>
              <a:t>.</a:t>
            </a:r>
            <a:endParaRPr lang="id-ID" sz="2400" dirty="0" smtClean="0">
              <a:sym typeface="Symbol" pitchFamily="18" charset="2"/>
            </a:endParaRPr>
          </a:p>
          <a:p>
            <a:pPr marL="1160463" lvl="1">
              <a:spcBef>
                <a:spcPts val="600"/>
              </a:spcBef>
            </a:pPr>
            <a:r>
              <a:rPr lang="en-US" i="1" dirty="0"/>
              <a:t>Index Authorization </a:t>
            </a:r>
            <a:r>
              <a:rPr lang="id-ID" i="1" dirty="0" smtClean="0">
                <a:sym typeface="Wingdings" pitchFamily="2" charset="2"/>
              </a:rPr>
              <a:t></a:t>
            </a:r>
            <a:r>
              <a:rPr lang="en-US" dirty="0" smtClean="0">
                <a:sym typeface="Symbol" pitchFamily="18" charset="2"/>
              </a:rPr>
              <a:t> </a:t>
            </a:r>
            <a:r>
              <a:rPr lang="en-US" i="1" dirty="0">
                <a:sym typeface="Symbol" pitchFamily="18" charset="2"/>
              </a:rPr>
              <a:t>user</a:t>
            </a:r>
            <a:r>
              <a:rPr lang="en-US" dirty="0">
                <a:sym typeface="Symbol" pitchFamily="18" charset="2"/>
              </a:rPr>
              <a:t> </a:t>
            </a:r>
            <a:r>
              <a:rPr lang="en-US" dirty="0" err="1">
                <a:sym typeface="Symbol" pitchFamily="18" charset="2"/>
              </a:rPr>
              <a:t>diperbolehkan</a:t>
            </a:r>
            <a:r>
              <a:rPr lang="en-US" dirty="0">
                <a:sym typeface="Symbol" pitchFamily="18" charset="2"/>
              </a:rPr>
              <a:t> </a:t>
            </a:r>
            <a:r>
              <a:rPr lang="en-US" dirty="0" err="1">
                <a:sym typeface="Symbol" pitchFamily="18" charset="2"/>
              </a:rPr>
              <a:t>membuat</a:t>
            </a:r>
            <a:r>
              <a:rPr lang="en-US" dirty="0">
                <a:sym typeface="Symbol" pitchFamily="18" charset="2"/>
              </a:rPr>
              <a:t> </a:t>
            </a:r>
            <a:r>
              <a:rPr lang="en-US" dirty="0" err="1">
                <a:sym typeface="Symbol" pitchFamily="18" charset="2"/>
              </a:rPr>
              <a:t>dan</a:t>
            </a:r>
            <a:r>
              <a:rPr lang="en-US" dirty="0">
                <a:sym typeface="Symbol" pitchFamily="18" charset="2"/>
              </a:rPr>
              <a:t> </a:t>
            </a:r>
            <a:r>
              <a:rPr lang="en-US" dirty="0" err="1">
                <a:sym typeface="Symbol" pitchFamily="18" charset="2"/>
              </a:rPr>
              <a:t>menghapus</a:t>
            </a:r>
            <a:r>
              <a:rPr lang="en-US" dirty="0">
                <a:sym typeface="Symbol" pitchFamily="18" charset="2"/>
              </a:rPr>
              <a:t> index data.</a:t>
            </a:r>
            <a:endParaRPr lang="en-US" dirty="0"/>
          </a:p>
          <a:p>
            <a:pPr marL="1160463" lvl="1">
              <a:spcBef>
                <a:spcPts val="600"/>
              </a:spcBef>
            </a:pPr>
            <a:r>
              <a:rPr lang="en-US" i="1" dirty="0"/>
              <a:t>Resource Authorization </a:t>
            </a:r>
            <a:r>
              <a:rPr lang="id-ID" i="1" dirty="0" smtClean="0">
                <a:sym typeface="Wingdings" pitchFamily="2" charset="2"/>
              </a:rPr>
              <a:t> </a:t>
            </a:r>
            <a:r>
              <a:rPr lang="en-US" dirty="0" smtClean="0">
                <a:sym typeface="Symbol" pitchFamily="18" charset="2"/>
              </a:rPr>
              <a:t> </a:t>
            </a:r>
            <a:r>
              <a:rPr lang="en-US" i="1" dirty="0">
                <a:sym typeface="Symbol" pitchFamily="18" charset="2"/>
              </a:rPr>
              <a:t>user</a:t>
            </a:r>
            <a:r>
              <a:rPr lang="en-US" dirty="0">
                <a:sym typeface="Symbol" pitchFamily="18" charset="2"/>
              </a:rPr>
              <a:t> </a:t>
            </a:r>
            <a:r>
              <a:rPr lang="en-US" dirty="0" err="1">
                <a:sym typeface="Symbol" pitchFamily="18" charset="2"/>
              </a:rPr>
              <a:t>diperbolehkan</a:t>
            </a:r>
            <a:r>
              <a:rPr lang="en-US" dirty="0">
                <a:sym typeface="Symbol" pitchFamily="18" charset="2"/>
              </a:rPr>
              <a:t> </a:t>
            </a:r>
            <a:r>
              <a:rPr lang="en-US" dirty="0" err="1">
                <a:sym typeface="Symbol" pitchFamily="18" charset="2"/>
              </a:rPr>
              <a:t>membuat</a:t>
            </a:r>
            <a:r>
              <a:rPr lang="en-US" dirty="0">
                <a:sym typeface="Symbol" pitchFamily="18" charset="2"/>
              </a:rPr>
              <a:t> </a:t>
            </a:r>
            <a:r>
              <a:rPr lang="en-US" dirty="0" err="1">
                <a:sym typeface="Symbol" pitchFamily="18" charset="2"/>
              </a:rPr>
              <a:t>relasi-relasi</a:t>
            </a:r>
            <a:r>
              <a:rPr lang="en-US" dirty="0">
                <a:sym typeface="Symbol" pitchFamily="18" charset="2"/>
              </a:rPr>
              <a:t> </a:t>
            </a:r>
            <a:r>
              <a:rPr lang="en-US" dirty="0" err="1">
                <a:sym typeface="Symbol" pitchFamily="18" charset="2"/>
              </a:rPr>
              <a:t>baru</a:t>
            </a:r>
            <a:r>
              <a:rPr lang="en-US" dirty="0">
                <a:sym typeface="Symbol" pitchFamily="18" charset="2"/>
              </a:rPr>
              <a:t>.</a:t>
            </a:r>
            <a:endParaRPr lang="en-US" dirty="0"/>
          </a:p>
          <a:p>
            <a:pPr marL="1160463" lvl="1">
              <a:spcBef>
                <a:spcPts val="600"/>
              </a:spcBef>
            </a:pPr>
            <a:r>
              <a:rPr lang="en-US" i="1" dirty="0"/>
              <a:t>Alteration Authorization </a:t>
            </a:r>
            <a:r>
              <a:rPr lang="id-ID" i="1" dirty="0" smtClean="0">
                <a:sym typeface="Wingdings" pitchFamily="2" charset="2"/>
              </a:rPr>
              <a:t> </a:t>
            </a:r>
            <a:r>
              <a:rPr lang="en-US" dirty="0" smtClean="0">
                <a:sym typeface="Symbol" pitchFamily="18" charset="2"/>
              </a:rPr>
              <a:t> </a:t>
            </a:r>
            <a:r>
              <a:rPr lang="en-US" i="1" dirty="0">
                <a:sym typeface="Symbol" pitchFamily="18" charset="2"/>
              </a:rPr>
              <a:t>user</a:t>
            </a:r>
            <a:r>
              <a:rPr lang="en-US" dirty="0">
                <a:sym typeface="Symbol" pitchFamily="18" charset="2"/>
              </a:rPr>
              <a:t> </a:t>
            </a:r>
            <a:r>
              <a:rPr lang="en-US" dirty="0" err="1">
                <a:sym typeface="Symbol" pitchFamily="18" charset="2"/>
              </a:rPr>
              <a:t>diperbolehkan</a:t>
            </a:r>
            <a:r>
              <a:rPr lang="en-US" dirty="0">
                <a:sym typeface="Symbol" pitchFamily="18" charset="2"/>
              </a:rPr>
              <a:t> </a:t>
            </a:r>
            <a:r>
              <a:rPr lang="en-US" dirty="0" err="1">
                <a:sym typeface="Symbol" pitchFamily="18" charset="2"/>
              </a:rPr>
              <a:t>menambah</a:t>
            </a:r>
            <a:r>
              <a:rPr lang="en-US" dirty="0" smtClean="0">
                <a:sym typeface="Symbol" pitchFamily="18" charset="2"/>
              </a:rPr>
              <a:t>/</a:t>
            </a:r>
            <a:r>
              <a:rPr lang="id-ID" dirty="0" smtClean="0">
                <a:sym typeface="Symbol" pitchFamily="18" charset="2"/>
              </a:rPr>
              <a:t> </a:t>
            </a:r>
            <a:r>
              <a:rPr lang="en-US" dirty="0" err="1" smtClean="0">
                <a:sym typeface="Symbol" pitchFamily="18" charset="2"/>
              </a:rPr>
              <a:t>menghapus</a:t>
            </a:r>
            <a:r>
              <a:rPr lang="en-US" dirty="0" smtClean="0">
                <a:sym typeface="Symbol" pitchFamily="18" charset="2"/>
              </a:rPr>
              <a:t> </a:t>
            </a:r>
            <a:r>
              <a:rPr lang="en-US" dirty="0" err="1">
                <a:sym typeface="Symbol" pitchFamily="18" charset="2"/>
              </a:rPr>
              <a:t>atribut</a:t>
            </a:r>
            <a:r>
              <a:rPr lang="en-US" dirty="0">
                <a:sym typeface="Symbol" pitchFamily="18" charset="2"/>
              </a:rPr>
              <a:t> </a:t>
            </a:r>
            <a:r>
              <a:rPr lang="en-US" dirty="0" err="1">
                <a:sym typeface="Symbol" pitchFamily="18" charset="2"/>
              </a:rPr>
              <a:t>suatu</a:t>
            </a:r>
            <a:r>
              <a:rPr lang="en-US" dirty="0">
                <a:sym typeface="Symbol" pitchFamily="18" charset="2"/>
              </a:rPr>
              <a:t> </a:t>
            </a:r>
            <a:r>
              <a:rPr lang="en-US" dirty="0" err="1">
                <a:sym typeface="Symbol" pitchFamily="18" charset="2"/>
              </a:rPr>
              <a:t>relasi</a:t>
            </a:r>
            <a:r>
              <a:rPr lang="en-US" dirty="0">
                <a:sym typeface="Symbol" pitchFamily="18" charset="2"/>
              </a:rPr>
              <a:t>.</a:t>
            </a:r>
          </a:p>
          <a:p>
            <a:pPr marL="1160463" lvl="1">
              <a:spcBef>
                <a:spcPts val="600"/>
              </a:spcBef>
            </a:pPr>
            <a:r>
              <a:rPr lang="en-US" i="1" dirty="0"/>
              <a:t>Drop Authorization </a:t>
            </a:r>
            <a:r>
              <a:rPr lang="id-ID" dirty="0" smtClean="0">
                <a:sym typeface="Wingdings" pitchFamily="2" charset="2"/>
              </a:rPr>
              <a:t></a:t>
            </a:r>
            <a:r>
              <a:rPr lang="en-US" dirty="0" smtClean="0">
                <a:sym typeface="Symbol" pitchFamily="18" charset="2"/>
              </a:rPr>
              <a:t> </a:t>
            </a:r>
            <a:r>
              <a:rPr lang="en-US" i="1" dirty="0">
                <a:sym typeface="Symbol" pitchFamily="18" charset="2"/>
              </a:rPr>
              <a:t>user</a:t>
            </a:r>
            <a:r>
              <a:rPr lang="en-US" dirty="0">
                <a:sym typeface="Symbol" pitchFamily="18" charset="2"/>
              </a:rPr>
              <a:t> </a:t>
            </a:r>
            <a:r>
              <a:rPr lang="en-US" dirty="0" err="1">
                <a:sym typeface="Symbol" pitchFamily="18" charset="2"/>
              </a:rPr>
              <a:t>diperbolehkan</a:t>
            </a:r>
            <a:r>
              <a:rPr lang="en-US" dirty="0">
                <a:sym typeface="Symbol" pitchFamily="18" charset="2"/>
              </a:rPr>
              <a:t> </a:t>
            </a:r>
            <a:r>
              <a:rPr lang="en-US" dirty="0" err="1">
                <a:sym typeface="Symbol" pitchFamily="18" charset="2"/>
              </a:rPr>
              <a:t>menghapus</a:t>
            </a:r>
            <a:r>
              <a:rPr lang="en-US" dirty="0">
                <a:sym typeface="Symbol" pitchFamily="18" charset="2"/>
              </a:rPr>
              <a:t> </a:t>
            </a:r>
            <a:r>
              <a:rPr lang="en-US" dirty="0" err="1">
                <a:sym typeface="Symbol" pitchFamily="18" charset="2"/>
              </a:rPr>
              <a:t>relasi</a:t>
            </a:r>
            <a:r>
              <a:rPr lang="en-US" dirty="0">
                <a:sym typeface="Symbol" pitchFamily="18" charset="2"/>
              </a:rPr>
              <a:t> yang </a:t>
            </a:r>
            <a:r>
              <a:rPr lang="en-US" dirty="0" err="1">
                <a:sym typeface="Symbol" pitchFamily="18" charset="2"/>
              </a:rPr>
              <a:t>sudah</a:t>
            </a:r>
            <a:r>
              <a:rPr lang="en-US" dirty="0">
                <a:sym typeface="Symbol" pitchFamily="18" charset="2"/>
              </a:rPr>
              <a:t> </a:t>
            </a:r>
            <a:r>
              <a:rPr lang="en-US" dirty="0" err="1">
                <a:sym typeface="Symbol" pitchFamily="18" charset="2"/>
              </a:rPr>
              <a:t>ada</a:t>
            </a:r>
            <a:r>
              <a:rPr lang="en-US" dirty="0">
                <a:sym typeface="Symbol" pitchFamily="18" charset="2"/>
              </a:rPr>
              <a:t>.</a:t>
            </a:r>
          </a:p>
          <a:p>
            <a:pPr>
              <a:spcBef>
                <a:spcPts val="600"/>
              </a:spcBef>
            </a:pPr>
            <a:r>
              <a:rPr lang="en-US" sz="2400" b="1" i="1" dirty="0" smtClean="0"/>
              <a:t>Delete Authorization</a:t>
            </a:r>
            <a:endParaRPr lang="id-ID" sz="2400" b="1" i="1" dirty="0" smtClean="0"/>
          </a:p>
          <a:p>
            <a:pPr lvl="1">
              <a:spcBef>
                <a:spcPts val="600"/>
              </a:spcBef>
            </a:pPr>
            <a:r>
              <a:rPr lang="en-US" sz="2400" i="1" dirty="0" smtClean="0">
                <a:sym typeface="Symbol" pitchFamily="18" charset="2"/>
              </a:rPr>
              <a:t>user</a:t>
            </a:r>
            <a:r>
              <a:rPr lang="en-US" sz="2400" dirty="0" smtClean="0">
                <a:sym typeface="Symbol" pitchFamily="18" charset="2"/>
              </a:rPr>
              <a:t> </a:t>
            </a:r>
            <a:r>
              <a:rPr lang="en-US" sz="2400" dirty="0" err="1">
                <a:sym typeface="Symbol" pitchFamily="18" charset="2"/>
              </a:rPr>
              <a:t>diperbolehkan</a:t>
            </a:r>
            <a:r>
              <a:rPr lang="en-US" sz="2400" dirty="0">
                <a:sym typeface="Symbol" pitchFamily="18" charset="2"/>
              </a:rPr>
              <a:t> </a:t>
            </a:r>
            <a:r>
              <a:rPr lang="en-US" sz="2400" dirty="0" err="1">
                <a:sym typeface="Symbol" pitchFamily="18" charset="2"/>
              </a:rPr>
              <a:t>menghapus</a:t>
            </a:r>
            <a:r>
              <a:rPr lang="en-US" sz="2400" dirty="0">
                <a:sym typeface="Symbol" pitchFamily="18" charset="2"/>
              </a:rPr>
              <a:t> data</a:t>
            </a:r>
            <a:r>
              <a:rPr lang="en-US" sz="2400" dirty="0" smtClean="0">
                <a:sym typeface="Symbol" pitchFamily="18" charset="2"/>
              </a:rPr>
              <a:t>.</a:t>
            </a:r>
            <a:endParaRPr lang="en-US" sz="2400" dirty="0">
              <a:sym typeface="Symbol" pitchFamily="18" charset="2"/>
            </a:endParaRPr>
          </a:p>
        </p:txBody>
      </p:sp>
      <p:sp>
        <p:nvSpPr>
          <p:cNvPr id="5" name="Diamond 4"/>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64018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9776" y="763017"/>
            <a:ext cx="4966320" cy="2593975"/>
          </a:xfrm>
        </p:spPr>
        <p:txBody>
          <a:bodyPr/>
          <a:lstStyle/>
          <a:p>
            <a:r>
              <a:rPr lang="id-ID" dirty="0" smtClean="0"/>
              <a:t>Keamanan Website</a:t>
            </a:r>
            <a:endParaRPr lang="id-ID" dirty="0"/>
          </a:p>
        </p:txBody>
      </p:sp>
      <p:pic>
        <p:nvPicPr>
          <p:cNvPr id="12292" name="Picture 4" descr="http://www.acunetix.com/wp-content/uploads/2011/11/marketing-website-secur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122659"/>
            <a:ext cx="4713312" cy="471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55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id-ID" sz="4000" i="1" dirty="0" smtClean="0">
                <a:effectLst>
                  <a:outerShdw blurRad="38100" dist="38100" dir="2700000" algn="tl">
                    <a:srgbClr val="C0C0C0"/>
                  </a:outerShdw>
                </a:effectLst>
              </a:rPr>
              <a:t>What’s Web ?</a:t>
            </a:r>
            <a:endParaRPr lang="id-ID" sz="4000" i="1" dirty="0"/>
          </a:p>
        </p:txBody>
      </p:sp>
      <p:sp>
        <p:nvSpPr>
          <p:cNvPr id="11267" name="Content Placeholder 2"/>
          <p:cNvSpPr>
            <a:spLocks noGrp="1"/>
          </p:cNvSpPr>
          <p:nvPr>
            <p:ph idx="1"/>
          </p:nvPr>
        </p:nvSpPr>
        <p:spPr>
          <a:xfrm>
            <a:off x="179512" y="1412776"/>
            <a:ext cx="8229600" cy="5112568"/>
          </a:xfrm>
        </p:spPr>
        <p:txBody>
          <a:bodyPr>
            <a:normAutofit/>
          </a:bodyPr>
          <a:lstStyle/>
          <a:p>
            <a:pPr marL="354013" indent="-354013">
              <a:spcBef>
                <a:spcPts val="1800"/>
              </a:spcBef>
              <a:tabLst>
                <a:tab pos="354013" algn="l"/>
              </a:tabLst>
            </a:pPr>
            <a:r>
              <a:rPr lang="id-ID" sz="2800" dirty="0" smtClean="0">
                <a:solidFill>
                  <a:srgbClr val="0070C0"/>
                </a:solidFill>
                <a:effectLst>
                  <a:outerShdw blurRad="38100" dist="38100" dir="2700000" algn="tl">
                    <a:srgbClr val="000000">
                      <a:alpha val="43137"/>
                    </a:srgbClr>
                  </a:outerShdw>
                </a:effectLst>
              </a:rPr>
              <a:t>Web</a:t>
            </a:r>
            <a:r>
              <a:rPr lang="id-ID" sz="2800" dirty="0" smtClean="0"/>
              <a:t> </a:t>
            </a:r>
            <a:r>
              <a:rPr lang="id-ID" sz="2800" dirty="0" smtClean="0">
                <a:sym typeface="Wingdings" pitchFamily="2" charset="2"/>
              </a:rPr>
              <a:t></a:t>
            </a:r>
            <a:r>
              <a:rPr lang="id-ID" sz="2800" dirty="0" smtClean="0"/>
              <a:t> mempresentasikan informasi </a:t>
            </a:r>
            <a:r>
              <a:rPr lang="id-ID" sz="2800" dirty="0"/>
              <a:t>dalam bentuk teks, gambar, suara</a:t>
            </a:r>
            <a:r>
              <a:rPr lang="id-ID" sz="2800" dirty="0" smtClean="0"/>
              <a:t>, dll dalam </a:t>
            </a:r>
            <a:r>
              <a:rPr lang="id-ID" sz="2800" dirty="0"/>
              <a:t>bentuk </a:t>
            </a:r>
            <a:r>
              <a:rPr lang="id-ID" sz="2800" i="1" dirty="0">
                <a:solidFill>
                  <a:srgbClr val="0070C0"/>
                </a:solidFill>
              </a:rPr>
              <a:t>hypertext</a:t>
            </a:r>
            <a:r>
              <a:rPr lang="id-ID" sz="2800" i="1" dirty="0">
                <a:solidFill>
                  <a:srgbClr val="92D050"/>
                </a:solidFill>
              </a:rPr>
              <a:t> </a:t>
            </a:r>
            <a:r>
              <a:rPr lang="id-ID" sz="2800" dirty="0"/>
              <a:t>dan dapat diakses oleh perangkat lunak yang disebut </a:t>
            </a:r>
            <a:r>
              <a:rPr lang="id-ID" sz="2800" i="1" dirty="0">
                <a:solidFill>
                  <a:srgbClr val="0070C0"/>
                </a:solidFill>
              </a:rPr>
              <a:t>browser</a:t>
            </a:r>
            <a:r>
              <a:rPr lang="id-ID" sz="2800" dirty="0"/>
              <a:t>. </a:t>
            </a:r>
            <a:endParaRPr lang="id-ID" sz="2800" dirty="0" smtClean="0"/>
          </a:p>
          <a:p>
            <a:pPr marL="354013" indent="-354013">
              <a:spcBef>
                <a:spcPts val="1800"/>
              </a:spcBef>
              <a:tabLst>
                <a:tab pos="354013" algn="l"/>
              </a:tabLst>
            </a:pPr>
            <a:r>
              <a:rPr lang="id-ID" sz="2800" dirty="0" smtClean="0">
                <a:solidFill>
                  <a:srgbClr val="0070C0"/>
                </a:solidFill>
                <a:effectLst>
                  <a:outerShdw blurRad="38100" dist="38100" dir="2700000" algn="tl">
                    <a:srgbClr val="000000">
                      <a:alpha val="43137"/>
                    </a:srgbClr>
                  </a:outerShdw>
                </a:effectLst>
              </a:rPr>
              <a:t>Web </a:t>
            </a:r>
            <a:r>
              <a:rPr lang="id-ID" sz="2800" dirty="0">
                <a:solidFill>
                  <a:srgbClr val="0070C0"/>
                </a:solidFill>
                <a:effectLst>
                  <a:outerShdw blurRad="38100" dist="38100" dir="2700000" algn="tl">
                    <a:srgbClr val="000000">
                      <a:alpha val="43137"/>
                    </a:srgbClr>
                  </a:outerShdw>
                </a:effectLst>
              </a:rPr>
              <a:t>Browser </a:t>
            </a:r>
            <a:r>
              <a:rPr lang="id-ID" sz="2800" dirty="0" smtClean="0">
                <a:sym typeface="Wingdings" pitchFamily="2" charset="2"/>
              </a:rPr>
              <a:t></a:t>
            </a:r>
            <a:r>
              <a:rPr lang="id-ID" sz="2800" dirty="0" smtClean="0">
                <a:solidFill>
                  <a:srgbClr val="92D050"/>
                </a:solidFill>
              </a:rPr>
              <a:t> </a:t>
            </a:r>
            <a:r>
              <a:rPr lang="id-ID" sz="2800" dirty="0" smtClean="0"/>
              <a:t>program / </a:t>
            </a:r>
            <a:r>
              <a:rPr lang="id-ID" sz="2800" dirty="0"/>
              <a:t>aplikasi yang digunakan untuk membuka halaman </a:t>
            </a:r>
            <a:r>
              <a:rPr lang="id-ID" sz="2800" dirty="0" smtClean="0"/>
              <a:t>web</a:t>
            </a:r>
          </a:p>
          <a:p>
            <a:pPr marL="354013" indent="-354013">
              <a:spcBef>
                <a:spcPts val="1800"/>
              </a:spcBef>
              <a:tabLst>
                <a:tab pos="354013" algn="l"/>
              </a:tabLst>
            </a:pPr>
            <a:r>
              <a:rPr lang="id-ID" sz="2800" dirty="0">
                <a:solidFill>
                  <a:srgbClr val="0070C0"/>
                </a:solidFill>
                <a:effectLst>
                  <a:outerShdw blurRad="38100" dist="38100" dir="2700000" algn="tl">
                    <a:srgbClr val="000000">
                      <a:alpha val="43137"/>
                    </a:srgbClr>
                  </a:outerShdw>
                </a:effectLst>
              </a:rPr>
              <a:t>Web Server </a:t>
            </a:r>
            <a:r>
              <a:rPr lang="id-ID" sz="2800" dirty="0" smtClean="0">
                <a:solidFill>
                  <a:srgbClr val="0070C0"/>
                </a:solidFill>
                <a:effectLst>
                  <a:outerShdw blurRad="38100" dist="38100" dir="2700000" algn="tl">
                    <a:srgbClr val="000000">
                      <a:alpha val="43137"/>
                    </a:srgbClr>
                  </a:outerShdw>
                </a:effectLst>
              </a:rPr>
              <a:t> </a:t>
            </a:r>
            <a:r>
              <a:rPr lang="id-ID" sz="2800" dirty="0" smtClean="0">
                <a:sym typeface="Wingdings" pitchFamily="2" charset="2"/>
              </a:rPr>
              <a:t> p</a:t>
            </a:r>
            <a:r>
              <a:rPr lang="id-ID" sz="2800" dirty="0" smtClean="0"/>
              <a:t>erangkat </a:t>
            </a:r>
            <a:r>
              <a:rPr lang="id-ID" sz="2800" dirty="0"/>
              <a:t>lunak server yang berfungsi menerima permintaan </a:t>
            </a:r>
            <a:r>
              <a:rPr lang="id-ID" sz="2800" dirty="0">
                <a:solidFill>
                  <a:srgbClr val="0070C0"/>
                </a:solidFill>
                <a:effectLst>
                  <a:outerShdw blurRad="38100" dist="38100" dir="2700000" algn="tl">
                    <a:srgbClr val="000000">
                      <a:alpha val="43137"/>
                    </a:srgbClr>
                  </a:outerShdw>
                </a:effectLst>
              </a:rPr>
              <a:t>HTTP</a:t>
            </a:r>
            <a:r>
              <a:rPr lang="id-ID" sz="2800" dirty="0"/>
              <a:t> </a:t>
            </a:r>
            <a:r>
              <a:rPr lang="id-ID" sz="2800" dirty="0" smtClean="0"/>
              <a:t>/</a:t>
            </a:r>
            <a:r>
              <a:rPr lang="id-ID" sz="2800" dirty="0" smtClean="0">
                <a:solidFill>
                  <a:srgbClr val="0070C0"/>
                </a:solidFill>
                <a:effectLst>
                  <a:outerShdw blurRad="38100" dist="38100" dir="2700000" algn="tl">
                    <a:srgbClr val="000000">
                      <a:alpha val="43137"/>
                    </a:srgbClr>
                  </a:outerShdw>
                </a:effectLst>
              </a:rPr>
              <a:t>HTTPS</a:t>
            </a:r>
            <a:r>
              <a:rPr lang="id-ID" sz="2800" dirty="0" smtClean="0"/>
              <a:t> </a:t>
            </a:r>
            <a:r>
              <a:rPr lang="id-ID" sz="2800" dirty="0"/>
              <a:t>dari klien dan mengirimkan </a:t>
            </a:r>
            <a:r>
              <a:rPr lang="id-ID" sz="2800" dirty="0" smtClean="0"/>
              <a:t>hasilnya </a:t>
            </a:r>
            <a:r>
              <a:rPr lang="id-ID" sz="2800" dirty="0"/>
              <a:t>dalam bentuk halaman web </a:t>
            </a:r>
            <a:r>
              <a:rPr lang="id-ID" sz="2800" dirty="0" smtClean="0"/>
              <a:t>(dokumen HTML) </a:t>
            </a:r>
            <a:endParaRPr lang="id-ID" sz="2800" dirty="0"/>
          </a:p>
          <a:p>
            <a:pPr marL="531813" indent="-531813">
              <a:spcBef>
                <a:spcPts val="1800"/>
              </a:spcBef>
              <a:tabLst>
                <a:tab pos="531813" algn="l"/>
              </a:tabLst>
            </a:pPr>
            <a:endParaRPr lang="id-ID" sz="2800" dirty="0" smtClean="0"/>
          </a:p>
        </p:txBody>
      </p:sp>
    </p:spTree>
    <p:extLst>
      <p:ext uri="{BB962C8B-B14F-4D97-AF65-F5344CB8AC3E}">
        <p14:creationId xmlns:p14="http://schemas.microsoft.com/office/powerpoint/2010/main" val="3411246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id-ID" sz="4000" i="1" dirty="0" smtClean="0">
                <a:effectLst>
                  <a:outerShdw blurRad="38100" dist="38100" dir="2700000" algn="tl">
                    <a:srgbClr val="C0C0C0"/>
                  </a:outerShdw>
                </a:effectLst>
              </a:rPr>
              <a:t>Why Learn Web Security ?</a:t>
            </a:r>
            <a:endParaRPr lang="id-ID" sz="4000" i="1" dirty="0"/>
          </a:p>
        </p:txBody>
      </p:sp>
      <p:sp>
        <p:nvSpPr>
          <p:cNvPr id="11267" name="Content Placeholder 2"/>
          <p:cNvSpPr>
            <a:spLocks noGrp="1"/>
          </p:cNvSpPr>
          <p:nvPr>
            <p:ph idx="1"/>
          </p:nvPr>
        </p:nvSpPr>
        <p:spPr>
          <a:xfrm>
            <a:off x="107504" y="1844824"/>
            <a:ext cx="3816424" cy="4392488"/>
          </a:xfrm>
        </p:spPr>
        <p:txBody>
          <a:bodyPr>
            <a:noAutofit/>
          </a:bodyPr>
          <a:lstStyle/>
          <a:p>
            <a:pPr marL="354013" indent="-354013">
              <a:spcBef>
                <a:spcPts val="1200"/>
              </a:spcBef>
            </a:pPr>
            <a:r>
              <a:rPr lang="id-ID" sz="2400" dirty="0"/>
              <a:t>Kegunaan dari </a:t>
            </a:r>
            <a:r>
              <a:rPr lang="id-ID" sz="2400" dirty="0" smtClean="0"/>
              <a:t>web tidak </a:t>
            </a:r>
            <a:r>
              <a:rPr lang="id-ID" sz="2400" dirty="0"/>
              <a:t>hanya untuk </a:t>
            </a:r>
            <a:r>
              <a:rPr lang="id-ID" sz="2400" i="1" dirty="0" smtClean="0"/>
              <a:t>browsing</a:t>
            </a:r>
            <a:r>
              <a:rPr lang="id-ID" sz="2400" dirty="0" smtClean="0"/>
              <a:t>, </a:t>
            </a:r>
            <a:r>
              <a:rPr lang="id-ID" sz="2400" dirty="0"/>
              <a:t>tetapi juga untuk </a:t>
            </a:r>
            <a:r>
              <a:rPr lang="id-ID" sz="2400" dirty="0" smtClean="0"/>
              <a:t>melayani </a:t>
            </a:r>
            <a:r>
              <a:rPr lang="id-ID" sz="2400" i="1" dirty="0" smtClean="0"/>
              <a:t>end user </a:t>
            </a:r>
            <a:r>
              <a:rPr lang="id-ID" sz="2400" dirty="0"/>
              <a:t>melalui antarmuka </a:t>
            </a:r>
            <a:r>
              <a:rPr lang="id-ID" sz="2400" i="1" dirty="0"/>
              <a:t>browser</a:t>
            </a:r>
            <a:r>
              <a:rPr lang="id-ID" sz="2400" dirty="0"/>
              <a:t> mereka.</a:t>
            </a:r>
          </a:p>
          <a:p>
            <a:pPr marL="354013" indent="-354013">
              <a:spcBef>
                <a:spcPts val="1200"/>
              </a:spcBef>
            </a:pPr>
            <a:r>
              <a:rPr lang="id-ID" sz="2400" dirty="0" smtClean="0"/>
              <a:t>Komponen </a:t>
            </a:r>
            <a:r>
              <a:rPr lang="id-ID" sz="2400" dirty="0"/>
              <a:t>Web </a:t>
            </a:r>
            <a:r>
              <a:rPr lang="id-ID" sz="2400" dirty="0" smtClean="0"/>
              <a:t> </a:t>
            </a:r>
            <a:r>
              <a:rPr lang="id-ID" sz="2400" dirty="0"/>
              <a:t>menggunakan berbagai protokol dan layanan untuk memberikan konten yang diinginkan </a:t>
            </a:r>
            <a:r>
              <a:rPr lang="id-ID" sz="2400" i="1" dirty="0" smtClean="0"/>
              <a:t>end user</a:t>
            </a:r>
            <a:r>
              <a:rPr lang="id-ID" sz="2400" dirty="0" smtClean="0"/>
              <a:t>.</a:t>
            </a:r>
          </a:p>
          <a:p>
            <a:pPr marL="833755" lvl="1" indent="-536575">
              <a:spcBef>
                <a:spcPts val="1200"/>
              </a:spcBef>
            </a:pPr>
            <a:endParaRPr lang="id-ID" dirty="0"/>
          </a:p>
        </p:txBody>
      </p:sp>
      <p:pic>
        <p:nvPicPr>
          <p:cNvPr id="5" name="Picture 2" descr="http://www.referenceforbusiness.com/photos/database-management-systems-2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204864"/>
            <a:ext cx="4144516" cy="293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932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egiempat.com/wp-content/uploads/2015/05/4-Tahap-Penting-Pembuatan-Website-oleh-1-tekno-segiemp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2348880"/>
            <a:ext cx="4082086" cy="360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44624"/>
            <a:ext cx="7620000" cy="1143000"/>
          </a:xfrm>
        </p:spPr>
        <p:txBody>
          <a:bodyPr>
            <a:normAutofit/>
          </a:bodyPr>
          <a:lstStyle/>
          <a:p>
            <a:pPr>
              <a:defRPr/>
            </a:pPr>
            <a:r>
              <a:rPr lang="id-ID" sz="4000" i="1" dirty="0" smtClean="0">
                <a:effectLst>
                  <a:outerShdw blurRad="38100" dist="38100" dir="2700000" algn="tl">
                    <a:srgbClr val="C0C0C0"/>
                  </a:outerShdw>
                </a:effectLst>
              </a:rPr>
              <a:t>Why Learn Web Security ?</a:t>
            </a:r>
            <a:endParaRPr lang="id-ID" sz="4000" i="1" dirty="0"/>
          </a:p>
        </p:txBody>
      </p:sp>
      <p:sp>
        <p:nvSpPr>
          <p:cNvPr id="11267" name="Content Placeholder 2"/>
          <p:cNvSpPr>
            <a:spLocks noGrp="1"/>
          </p:cNvSpPr>
          <p:nvPr>
            <p:ph idx="1"/>
          </p:nvPr>
        </p:nvSpPr>
        <p:spPr>
          <a:xfrm>
            <a:off x="107504" y="1484784"/>
            <a:ext cx="4320480" cy="5373216"/>
          </a:xfrm>
        </p:spPr>
        <p:txBody>
          <a:bodyPr>
            <a:noAutofit/>
          </a:bodyPr>
          <a:lstStyle/>
          <a:p>
            <a:pPr marL="354013" indent="-271463">
              <a:spcBef>
                <a:spcPts val="1200"/>
              </a:spcBef>
            </a:pPr>
            <a:r>
              <a:rPr lang="id-ID" sz="2400" dirty="0" smtClean="0"/>
              <a:t>Banyak pemilik </a:t>
            </a:r>
            <a:r>
              <a:rPr lang="id-ID" sz="2400" dirty="0"/>
              <a:t>website tidak memperhatikan keamanan website </a:t>
            </a:r>
            <a:r>
              <a:rPr lang="id-ID" sz="2400" dirty="0" smtClean="0"/>
              <a:t>karena:</a:t>
            </a:r>
          </a:p>
          <a:p>
            <a:pPr marL="833438" lvl="1" indent="-303213">
              <a:spcBef>
                <a:spcPts val="1200"/>
              </a:spcBef>
            </a:pPr>
            <a:r>
              <a:rPr lang="id-ID" sz="2400" dirty="0" smtClean="0"/>
              <a:t>menganggap </a:t>
            </a:r>
            <a:r>
              <a:rPr lang="id-ID" sz="2400" dirty="0"/>
              <a:t>bahwa perusahaan mereka masih kecil dan tidak mungkin ada hacker yang mau </a:t>
            </a:r>
            <a:r>
              <a:rPr lang="id-ID" sz="2400" dirty="0" smtClean="0"/>
              <a:t>melirik</a:t>
            </a:r>
          </a:p>
          <a:p>
            <a:pPr marL="833438" lvl="1" indent="-303213">
              <a:spcBef>
                <a:spcPts val="600"/>
              </a:spcBef>
            </a:pPr>
            <a:r>
              <a:rPr lang="id-ID" sz="2400" i="1" dirty="0"/>
              <a:t>hacker </a:t>
            </a:r>
            <a:r>
              <a:rPr lang="id-ID" sz="2400" dirty="0"/>
              <a:t>menggunakan </a:t>
            </a:r>
            <a:r>
              <a:rPr lang="id-ID" sz="2400" i="1" dirty="0"/>
              <a:t>tools/software</a:t>
            </a:r>
            <a:r>
              <a:rPr lang="id-ID" sz="2400" dirty="0"/>
              <a:t> otomatis untuk menemukan situs yang memiliki kriteria kelemahan-kelemahan tertentu</a:t>
            </a:r>
          </a:p>
          <a:p>
            <a:pPr marL="833755" lvl="1" indent="-536575">
              <a:spcBef>
                <a:spcPts val="1200"/>
              </a:spcBef>
            </a:pPr>
            <a:endParaRPr lang="id-ID" sz="2400" dirty="0"/>
          </a:p>
        </p:txBody>
      </p:sp>
      <p:sp>
        <p:nvSpPr>
          <p:cNvPr id="5" name="Diamond 4"/>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671964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en-US" sz="4000" i="1" dirty="0" err="1" smtClean="0">
                <a:effectLst>
                  <a:outerShdw blurRad="38100" dist="38100" dir="2700000" algn="tl">
                    <a:srgbClr val="C0C0C0"/>
                  </a:outerShdw>
                </a:effectLst>
              </a:rPr>
              <a:t>Wh</a:t>
            </a:r>
            <a:r>
              <a:rPr lang="id-ID" sz="4000" i="1" dirty="0" smtClean="0">
                <a:effectLst>
                  <a:outerShdw blurRad="38100" dist="38100" dir="2700000" algn="tl">
                    <a:srgbClr val="C0C0C0"/>
                  </a:outerShdw>
                </a:effectLst>
              </a:rPr>
              <a:t>y Have To</a:t>
            </a:r>
            <a:r>
              <a:rPr lang="en-US" sz="4000" i="1" dirty="0" smtClean="0">
                <a:effectLst>
                  <a:outerShdw blurRad="38100" dist="38100" dir="2700000" algn="tl">
                    <a:srgbClr val="C0C0C0"/>
                  </a:outerShdw>
                </a:effectLst>
              </a:rPr>
              <a:t> Be Secured</a:t>
            </a:r>
            <a:r>
              <a:rPr lang="id-ID" sz="4000" i="1" dirty="0" smtClean="0">
                <a:effectLst>
                  <a:outerShdw blurRad="38100" dist="38100" dir="2700000" algn="tl">
                    <a:srgbClr val="C0C0C0"/>
                  </a:outerShdw>
                </a:effectLst>
              </a:rPr>
              <a:t> ?</a:t>
            </a:r>
            <a:endParaRPr lang="id-ID" sz="4000" i="1" dirty="0"/>
          </a:p>
        </p:txBody>
      </p:sp>
      <p:sp>
        <p:nvSpPr>
          <p:cNvPr id="11267" name="Content Placeholder 2"/>
          <p:cNvSpPr>
            <a:spLocks noGrp="1"/>
          </p:cNvSpPr>
          <p:nvPr>
            <p:ph idx="1"/>
          </p:nvPr>
        </p:nvSpPr>
        <p:spPr>
          <a:xfrm>
            <a:off x="179512" y="1473277"/>
            <a:ext cx="4104456" cy="5373216"/>
          </a:xfrm>
        </p:spPr>
        <p:txBody>
          <a:bodyPr>
            <a:normAutofit/>
          </a:bodyPr>
          <a:lstStyle/>
          <a:p>
            <a:pPr marL="354013" indent="-354013">
              <a:spcBef>
                <a:spcPts val="1800"/>
              </a:spcBef>
              <a:tabLst>
                <a:tab pos="354013" algn="l"/>
              </a:tabLst>
            </a:pPr>
            <a:r>
              <a:rPr lang="id-ID" sz="2400" dirty="0"/>
              <a:t>Website </a:t>
            </a:r>
            <a:r>
              <a:rPr lang="id-ID" sz="2400" dirty="0" smtClean="0"/>
              <a:t>adalah </a:t>
            </a:r>
            <a:r>
              <a:rPr lang="id-ID" sz="2400" i="1" dirty="0" smtClean="0">
                <a:solidFill>
                  <a:srgbClr val="0070C0"/>
                </a:solidFill>
                <a:effectLst>
                  <a:outerShdw blurRad="38100" dist="38100" dir="2700000" algn="tl">
                    <a:srgbClr val="000000">
                      <a:alpha val="43137"/>
                    </a:srgbClr>
                  </a:outerShdw>
                </a:effectLst>
              </a:rPr>
              <a:t>brand</a:t>
            </a:r>
            <a:r>
              <a:rPr lang="id-ID" sz="2400" dirty="0" smtClean="0">
                <a:solidFill>
                  <a:srgbClr val="0070C0"/>
                </a:solidFill>
                <a:effectLst>
                  <a:outerShdw blurRad="38100" dist="38100" dir="2700000" algn="tl">
                    <a:srgbClr val="000000">
                      <a:alpha val="43137"/>
                    </a:srgbClr>
                  </a:outerShdw>
                </a:effectLst>
              </a:rPr>
              <a:t>, </a:t>
            </a:r>
            <a:r>
              <a:rPr lang="id-ID" sz="2400" dirty="0">
                <a:solidFill>
                  <a:srgbClr val="0070C0"/>
                </a:solidFill>
                <a:effectLst>
                  <a:outerShdw blurRad="38100" dist="38100" dir="2700000" algn="tl">
                    <a:srgbClr val="000000">
                      <a:alpha val="43137"/>
                    </a:srgbClr>
                  </a:outerShdw>
                </a:effectLst>
              </a:rPr>
              <a:t>pintu </a:t>
            </a:r>
            <a:r>
              <a:rPr lang="id-ID" sz="2400" dirty="0" smtClean="0">
                <a:solidFill>
                  <a:srgbClr val="0070C0"/>
                </a:solidFill>
                <a:effectLst>
                  <a:outerShdw blurRad="38100" dist="38100" dir="2700000" algn="tl">
                    <a:srgbClr val="000000">
                      <a:alpha val="43137"/>
                    </a:srgbClr>
                  </a:outerShdw>
                </a:effectLst>
              </a:rPr>
              <a:t>depan</a:t>
            </a:r>
            <a:r>
              <a:rPr lang="id-ID" sz="2400" dirty="0" smtClean="0"/>
              <a:t>, </a:t>
            </a:r>
            <a:r>
              <a:rPr lang="id-ID" sz="2400" dirty="0"/>
              <a:t>bahkan sebagian merupakan </a:t>
            </a:r>
            <a:r>
              <a:rPr lang="id-ID" sz="2400" dirty="0">
                <a:solidFill>
                  <a:srgbClr val="0070C0"/>
                </a:solidFill>
                <a:effectLst>
                  <a:outerShdw blurRad="38100" dist="38100" dir="2700000" algn="tl">
                    <a:srgbClr val="000000">
                      <a:alpha val="43137"/>
                    </a:srgbClr>
                  </a:outerShdw>
                </a:effectLst>
              </a:rPr>
              <a:t>wadah/media</a:t>
            </a:r>
            <a:r>
              <a:rPr lang="id-ID" sz="2400" dirty="0"/>
              <a:t> yang </a:t>
            </a:r>
            <a:r>
              <a:rPr lang="id-ID" sz="2400" dirty="0">
                <a:solidFill>
                  <a:srgbClr val="0070C0"/>
                </a:solidFill>
                <a:effectLst>
                  <a:outerShdw blurRad="38100" dist="38100" dir="2700000" algn="tl">
                    <a:srgbClr val="000000">
                      <a:alpha val="43137"/>
                    </a:srgbClr>
                  </a:outerShdw>
                </a:effectLst>
              </a:rPr>
              <a:t>pertama kali menghubungkan</a:t>
            </a:r>
            <a:r>
              <a:rPr lang="id-ID" sz="2400" dirty="0"/>
              <a:t> </a:t>
            </a:r>
            <a:r>
              <a:rPr lang="id-ID" sz="2400" dirty="0" smtClean="0"/>
              <a:t>perusahaan </a:t>
            </a:r>
            <a:r>
              <a:rPr lang="id-ID" sz="2400" dirty="0"/>
              <a:t>dengan </a:t>
            </a:r>
            <a:r>
              <a:rPr lang="id-ID" sz="2400" i="1" dirty="0" smtClean="0"/>
              <a:t>customer.</a:t>
            </a:r>
            <a:r>
              <a:rPr lang="id-ID" sz="2400" dirty="0" smtClean="0"/>
              <a:t> </a:t>
            </a:r>
          </a:p>
          <a:p>
            <a:pPr marL="354013" indent="-354013">
              <a:spcBef>
                <a:spcPts val="1800"/>
              </a:spcBef>
              <a:tabLst>
                <a:tab pos="354013" algn="l"/>
              </a:tabLst>
            </a:pPr>
            <a:r>
              <a:rPr lang="id-ID" sz="2400" dirty="0" smtClean="0"/>
              <a:t>Semakin </a:t>
            </a:r>
            <a:r>
              <a:rPr lang="id-ID" sz="2400" dirty="0"/>
              <a:t>besar interaksi customer dengan </a:t>
            </a:r>
            <a:r>
              <a:rPr lang="id-ID" sz="2400" dirty="0" smtClean="0"/>
              <a:t>website,  </a:t>
            </a:r>
            <a:r>
              <a:rPr lang="id-ID" sz="2400" dirty="0"/>
              <a:t>makin tinggi kebutuhan keamanan untuk website </a:t>
            </a:r>
            <a:r>
              <a:rPr lang="id-ID" sz="2400" dirty="0" smtClean="0"/>
              <a:t>tersebut.</a:t>
            </a:r>
            <a:r>
              <a:rPr lang="id-ID" sz="2400" dirty="0"/>
              <a:t> </a:t>
            </a:r>
            <a:endParaRPr lang="id-ID" sz="2400" dirty="0" smtClean="0"/>
          </a:p>
        </p:txBody>
      </p:sp>
      <p:pic>
        <p:nvPicPr>
          <p:cNvPr id="15362" name="Picture 2" descr="http://1.bp.blogspot.com/-_GmoryJzZXk/VPSB07RVu9I/AAAAAAAAAHQ/4lO27qsbSwU/s1600/wpid-backl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619" y="2319180"/>
            <a:ext cx="4311141" cy="291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935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en-US" sz="4000" i="1" dirty="0" err="1" smtClean="0">
                <a:effectLst>
                  <a:outerShdw blurRad="38100" dist="38100" dir="2700000" algn="tl">
                    <a:srgbClr val="C0C0C0"/>
                  </a:outerShdw>
                </a:effectLst>
              </a:rPr>
              <a:t>Wh</a:t>
            </a:r>
            <a:r>
              <a:rPr lang="id-ID" sz="4000" i="1" dirty="0" smtClean="0">
                <a:effectLst>
                  <a:outerShdw blurRad="38100" dist="38100" dir="2700000" algn="tl">
                    <a:srgbClr val="C0C0C0"/>
                  </a:outerShdw>
                </a:effectLst>
              </a:rPr>
              <a:t>y Have To</a:t>
            </a:r>
            <a:r>
              <a:rPr lang="en-US" sz="4000" i="1" dirty="0" smtClean="0">
                <a:effectLst>
                  <a:outerShdw blurRad="38100" dist="38100" dir="2700000" algn="tl">
                    <a:srgbClr val="C0C0C0"/>
                  </a:outerShdw>
                </a:effectLst>
              </a:rPr>
              <a:t> Be Secured</a:t>
            </a:r>
            <a:r>
              <a:rPr lang="id-ID" sz="4000" i="1" dirty="0" smtClean="0">
                <a:effectLst>
                  <a:outerShdw blurRad="38100" dist="38100" dir="2700000" algn="tl">
                    <a:srgbClr val="C0C0C0"/>
                  </a:outerShdw>
                </a:effectLst>
              </a:rPr>
              <a:t> ?</a:t>
            </a:r>
            <a:endParaRPr lang="id-ID" sz="4000" i="1" dirty="0"/>
          </a:p>
        </p:txBody>
      </p:sp>
      <p:sp>
        <p:nvSpPr>
          <p:cNvPr id="11267" name="Content Placeholder 2"/>
          <p:cNvSpPr>
            <a:spLocks noGrp="1"/>
          </p:cNvSpPr>
          <p:nvPr>
            <p:ph idx="1"/>
          </p:nvPr>
        </p:nvSpPr>
        <p:spPr>
          <a:xfrm>
            <a:off x="4283968" y="2204864"/>
            <a:ext cx="4104456" cy="5373216"/>
          </a:xfrm>
        </p:spPr>
        <p:txBody>
          <a:bodyPr>
            <a:normAutofit/>
          </a:bodyPr>
          <a:lstStyle/>
          <a:p>
            <a:pPr marL="354013" indent="-354013">
              <a:spcBef>
                <a:spcPts val="1800"/>
              </a:spcBef>
              <a:tabLst>
                <a:tab pos="354013" algn="l"/>
              </a:tabLst>
            </a:pPr>
            <a:r>
              <a:rPr lang="id-ID" sz="2400" dirty="0" smtClean="0">
                <a:solidFill>
                  <a:srgbClr val="0070C0"/>
                </a:solidFill>
                <a:effectLst>
                  <a:outerShdw blurRad="38100" dist="38100" dir="2700000" algn="tl">
                    <a:srgbClr val="000000">
                      <a:alpha val="43137"/>
                    </a:srgbClr>
                  </a:outerShdw>
                </a:effectLst>
              </a:rPr>
              <a:t>Serangan </a:t>
            </a:r>
            <a:r>
              <a:rPr lang="id-ID" sz="2400" i="1" dirty="0">
                <a:solidFill>
                  <a:srgbClr val="0070C0"/>
                </a:solidFill>
                <a:effectLst>
                  <a:outerShdw blurRad="38100" dist="38100" dir="2700000" algn="tl">
                    <a:srgbClr val="000000">
                      <a:alpha val="43137"/>
                    </a:srgbClr>
                  </a:outerShdw>
                </a:effectLst>
              </a:rPr>
              <a:t>hacker</a:t>
            </a:r>
            <a:r>
              <a:rPr lang="id-ID" sz="2400" dirty="0">
                <a:solidFill>
                  <a:srgbClr val="0070C0"/>
                </a:solidFill>
                <a:effectLst>
                  <a:outerShdw blurRad="38100" dist="38100" dir="2700000" algn="tl">
                    <a:srgbClr val="000000">
                      <a:alpha val="43137"/>
                    </a:srgbClr>
                  </a:outerShdw>
                </a:effectLst>
              </a:rPr>
              <a:t> </a:t>
            </a:r>
            <a:r>
              <a:rPr lang="id-ID" sz="2400" dirty="0"/>
              <a:t>berdampak buruk pada relasi  bisnis, baik itu </a:t>
            </a:r>
            <a:r>
              <a:rPr lang="id-ID" sz="2400" i="1" dirty="0"/>
              <a:t>bussiness to bussiness </a:t>
            </a:r>
            <a:r>
              <a:rPr lang="id-ID" sz="2400" dirty="0"/>
              <a:t>maupun </a:t>
            </a:r>
            <a:r>
              <a:rPr lang="id-ID" sz="2400" i="1" dirty="0"/>
              <a:t>bussiness to consumer</a:t>
            </a:r>
          </a:p>
          <a:p>
            <a:pPr marL="354013" indent="-354013">
              <a:spcBef>
                <a:spcPts val="1800"/>
              </a:spcBef>
              <a:tabLst>
                <a:tab pos="354013" algn="l"/>
              </a:tabLst>
            </a:pPr>
            <a:r>
              <a:rPr lang="id-ID" sz="2400" i="1" dirty="0"/>
              <a:t>Hacker</a:t>
            </a:r>
            <a:r>
              <a:rPr lang="id-ID" sz="2400" dirty="0"/>
              <a:t> dapat menyisipkan </a:t>
            </a:r>
            <a:r>
              <a:rPr lang="id-ID" sz="2400" i="1" dirty="0"/>
              <a:t>malware</a:t>
            </a:r>
            <a:r>
              <a:rPr lang="id-ID" sz="2400" dirty="0"/>
              <a:t> yang bekerja mengambil data </a:t>
            </a:r>
            <a:r>
              <a:rPr lang="id-ID" sz="2400" i="1" dirty="0"/>
              <a:t>customer</a:t>
            </a:r>
            <a:endParaRPr lang="id-ID" sz="2400" dirty="0" smtClean="0"/>
          </a:p>
        </p:txBody>
      </p:sp>
      <p:pic>
        <p:nvPicPr>
          <p:cNvPr id="16386" name="Picture 2" descr="https://encrypted-tbn1.gstatic.com/images?q=tbn:ANd9GcTR04WbTq25qfkRhMENrPSCH1mmsy4VKo8skqayIV-salai0tb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2348880"/>
            <a:ext cx="3953525" cy="2736304"/>
          </a:xfrm>
          <a:prstGeom prst="rect">
            <a:avLst/>
          </a:prstGeom>
          <a:noFill/>
          <a:extLst>
            <a:ext uri="{909E8E84-426E-40DD-AFC4-6F175D3DCCD1}">
              <a14:hiddenFill xmlns:a14="http://schemas.microsoft.com/office/drawing/2010/main">
                <a:solidFill>
                  <a:srgbClr val="FFFFFF"/>
                </a:solidFill>
              </a14:hiddenFill>
            </a:ext>
          </a:extLst>
        </p:spPr>
      </p:pic>
      <p:sp>
        <p:nvSpPr>
          <p:cNvPr id="5" name="Diamond 4"/>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27630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en-US" sz="4000" i="1" dirty="0" smtClean="0">
                <a:effectLst>
                  <a:outerShdw blurRad="38100" dist="38100" dir="2700000" algn="tl">
                    <a:srgbClr val="C0C0C0"/>
                  </a:outerShdw>
                </a:effectLst>
              </a:rPr>
              <a:t>What Should Be Secured</a:t>
            </a:r>
            <a:r>
              <a:rPr lang="id-ID" sz="4000" i="1" dirty="0" smtClean="0">
                <a:effectLst>
                  <a:outerShdw blurRad="38100" dist="38100" dir="2700000" algn="tl">
                    <a:srgbClr val="C0C0C0"/>
                  </a:outerShdw>
                </a:effectLst>
              </a:rPr>
              <a:t> ?</a:t>
            </a:r>
            <a:endParaRPr lang="id-ID" sz="4000" i="1" dirty="0"/>
          </a:p>
        </p:txBody>
      </p:sp>
      <p:sp>
        <p:nvSpPr>
          <p:cNvPr id="11267" name="Content Placeholder 2"/>
          <p:cNvSpPr>
            <a:spLocks noGrp="1"/>
          </p:cNvSpPr>
          <p:nvPr>
            <p:ph idx="1"/>
          </p:nvPr>
        </p:nvSpPr>
        <p:spPr>
          <a:xfrm>
            <a:off x="179512" y="1700808"/>
            <a:ext cx="8136904" cy="4536504"/>
          </a:xfrm>
        </p:spPr>
        <p:txBody>
          <a:bodyPr>
            <a:normAutofit/>
          </a:bodyPr>
          <a:lstStyle/>
          <a:p>
            <a:pPr marL="536575" indent="-273050">
              <a:spcBef>
                <a:spcPts val="1200"/>
              </a:spcBef>
            </a:pPr>
            <a:r>
              <a:rPr lang="id-ID" sz="2800" dirty="0" smtClean="0"/>
              <a:t>Dari </a:t>
            </a:r>
            <a:r>
              <a:rPr lang="id-ID" sz="2800" dirty="0"/>
              <a:t>sudut pandang </a:t>
            </a:r>
            <a:r>
              <a:rPr lang="id-ID" sz="2800" dirty="0" smtClean="0"/>
              <a:t>sistem:</a:t>
            </a:r>
            <a:endParaRPr lang="id-ID" sz="2800" dirty="0"/>
          </a:p>
          <a:p>
            <a:pPr marL="803275" lvl="1" indent="-266700">
              <a:spcBef>
                <a:spcPts val="1200"/>
              </a:spcBef>
            </a:pPr>
            <a:r>
              <a:rPr lang="id-ID" sz="2400" dirty="0" smtClean="0">
                <a:solidFill>
                  <a:srgbClr val="0070C0"/>
                </a:solidFill>
              </a:rPr>
              <a:t>Mengamankan </a:t>
            </a:r>
            <a:r>
              <a:rPr lang="id-ID" sz="2400" dirty="0">
                <a:solidFill>
                  <a:srgbClr val="0070C0"/>
                </a:solidFill>
              </a:rPr>
              <a:t>server </a:t>
            </a:r>
            <a:r>
              <a:rPr lang="id-ID" sz="2400" dirty="0"/>
              <a:t>yang memberikan konten kepada </a:t>
            </a:r>
            <a:r>
              <a:rPr lang="id-ID" sz="2400" dirty="0" smtClean="0"/>
              <a:t>user </a:t>
            </a:r>
            <a:r>
              <a:rPr lang="id-ID" sz="2400" dirty="0"/>
              <a:t>melalui Web.</a:t>
            </a:r>
          </a:p>
          <a:p>
            <a:pPr marL="803275" lvl="1" indent="-266700">
              <a:spcBef>
                <a:spcPts val="1200"/>
              </a:spcBef>
            </a:pPr>
            <a:r>
              <a:rPr lang="id-ID" sz="2400" dirty="0" smtClean="0">
                <a:solidFill>
                  <a:srgbClr val="0070C0"/>
                </a:solidFill>
              </a:rPr>
              <a:t>Mengamankan </a:t>
            </a:r>
            <a:r>
              <a:rPr lang="id-ID" sz="2400" dirty="0">
                <a:solidFill>
                  <a:srgbClr val="0070C0"/>
                </a:solidFill>
              </a:rPr>
              <a:t>transportasi informasi </a:t>
            </a:r>
            <a:r>
              <a:rPr lang="id-ID" sz="2400" dirty="0"/>
              <a:t>antara </a:t>
            </a:r>
            <a:r>
              <a:rPr lang="id-ID" sz="2400" dirty="0" smtClean="0"/>
              <a:t>user </a:t>
            </a:r>
            <a:r>
              <a:rPr lang="id-ID" sz="2400" dirty="0"/>
              <a:t>dan server melalui Web.</a:t>
            </a:r>
          </a:p>
          <a:p>
            <a:pPr marL="803275" lvl="1" indent="-266700">
              <a:spcBef>
                <a:spcPts val="1200"/>
              </a:spcBef>
            </a:pPr>
            <a:r>
              <a:rPr lang="id-ID" sz="2400" dirty="0" smtClean="0">
                <a:solidFill>
                  <a:srgbClr val="0070C0"/>
                </a:solidFill>
              </a:rPr>
              <a:t>Mengamankan </a:t>
            </a:r>
            <a:r>
              <a:rPr lang="id-ID" sz="2400" dirty="0">
                <a:solidFill>
                  <a:srgbClr val="0070C0"/>
                </a:solidFill>
              </a:rPr>
              <a:t>komputer </a:t>
            </a:r>
            <a:r>
              <a:rPr lang="id-ID" sz="2400" dirty="0" smtClean="0">
                <a:solidFill>
                  <a:srgbClr val="0070C0"/>
                </a:solidFill>
              </a:rPr>
              <a:t>user </a:t>
            </a:r>
            <a:r>
              <a:rPr lang="id-ID" sz="2400" dirty="0"/>
              <a:t>dari serangan melalui koneksi Web.</a:t>
            </a:r>
          </a:p>
        </p:txBody>
      </p:sp>
      <p:sp>
        <p:nvSpPr>
          <p:cNvPr id="5" name="Diamond 4"/>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90356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id-ID" sz="4000" dirty="0" smtClean="0">
                <a:effectLst>
                  <a:outerShdw blurRad="38100" dist="38100" dir="2700000" algn="tl">
                    <a:srgbClr val="C0C0C0"/>
                  </a:outerShdw>
                </a:effectLst>
              </a:rPr>
              <a:t>Sistem Kerja Web Server</a:t>
            </a:r>
            <a:endParaRPr lang="id-ID" sz="4000" dirty="0"/>
          </a:p>
        </p:txBody>
      </p:sp>
      <p:sp>
        <p:nvSpPr>
          <p:cNvPr id="11267" name="Content Placeholder 2"/>
          <p:cNvSpPr>
            <a:spLocks noGrp="1"/>
          </p:cNvSpPr>
          <p:nvPr>
            <p:ph idx="1"/>
          </p:nvPr>
        </p:nvSpPr>
        <p:spPr>
          <a:xfrm>
            <a:off x="251520" y="1340768"/>
            <a:ext cx="8229600" cy="4672781"/>
          </a:xfrm>
        </p:spPr>
        <p:txBody>
          <a:bodyPr/>
          <a:lstStyle/>
          <a:p>
            <a:pPr marL="273050" indent="-273050"/>
            <a:r>
              <a:rPr lang="id-ID" sz="2800" dirty="0"/>
              <a:t>Pada dasarnya tugas web server </a:t>
            </a:r>
            <a:r>
              <a:rPr lang="id-ID" sz="2800" dirty="0" smtClean="0"/>
              <a:t>:</a:t>
            </a:r>
            <a:endParaRPr lang="id-ID" sz="2800" dirty="0"/>
          </a:p>
          <a:p>
            <a:pPr marL="804863" lvl="1" indent="-273050"/>
            <a:r>
              <a:rPr lang="id-ID" sz="2400" dirty="0" smtClean="0"/>
              <a:t>Menerima </a:t>
            </a:r>
            <a:r>
              <a:rPr lang="id-ID" sz="2400" dirty="0"/>
              <a:t>permintaan (</a:t>
            </a:r>
            <a:r>
              <a:rPr lang="id-ID" sz="2400" i="1" dirty="0"/>
              <a:t>request</a:t>
            </a:r>
            <a:r>
              <a:rPr lang="id-ID" sz="2400" dirty="0"/>
              <a:t>) dari </a:t>
            </a:r>
            <a:r>
              <a:rPr lang="id-ID" sz="2400" i="1" dirty="0"/>
              <a:t>client</a:t>
            </a:r>
            <a:r>
              <a:rPr lang="id-ID" sz="2400" dirty="0"/>
              <a:t>, </a:t>
            </a:r>
            <a:r>
              <a:rPr lang="id-ID" sz="2400" dirty="0" smtClean="0"/>
              <a:t>dan</a:t>
            </a:r>
          </a:p>
          <a:p>
            <a:pPr marL="804863" lvl="1" indent="-273050"/>
            <a:r>
              <a:rPr lang="id-ID" sz="2400" dirty="0" smtClean="0"/>
              <a:t>Mengirimkan </a:t>
            </a:r>
            <a:r>
              <a:rPr lang="id-ID" sz="2400" dirty="0"/>
              <a:t>apa yang diminta oleh </a:t>
            </a:r>
            <a:r>
              <a:rPr lang="id-ID" sz="2400" i="1" dirty="0"/>
              <a:t>client</a:t>
            </a:r>
            <a:r>
              <a:rPr lang="id-ID" sz="2400" dirty="0"/>
              <a:t> (</a:t>
            </a:r>
            <a:r>
              <a:rPr lang="id-ID" sz="2400" i="1" dirty="0"/>
              <a:t>response</a:t>
            </a:r>
            <a:r>
              <a:rPr lang="id-ID" sz="2400" dirty="0"/>
              <a:t>). </a:t>
            </a:r>
            <a:endParaRPr lang="id-ID" sz="3200" dirty="0" smtClean="0"/>
          </a:p>
        </p:txBody>
      </p:sp>
      <p:grpSp>
        <p:nvGrpSpPr>
          <p:cNvPr id="6" name="Group 5"/>
          <p:cNvGrpSpPr/>
          <p:nvPr/>
        </p:nvGrpSpPr>
        <p:grpSpPr>
          <a:xfrm>
            <a:off x="1619672" y="3408550"/>
            <a:ext cx="5544616" cy="2971800"/>
            <a:chOff x="1619672" y="3408550"/>
            <a:chExt cx="5544616" cy="2971800"/>
          </a:xfrm>
        </p:grpSpPr>
        <p:pic>
          <p:nvPicPr>
            <p:cNvPr id="5" name="Picture 4" descr="http://1.bp.blogspot.com/-w225LdHH81U/UGHT21kH8_I/AAAAAAAAABg/B6XD968TujA/s320/web-server.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408550"/>
              <a:ext cx="5544616" cy="2971800"/>
            </a:xfrm>
            <a:prstGeom prst="rect">
              <a:avLst/>
            </a:prstGeom>
            <a:noFill/>
            <a:ln>
              <a:noFill/>
            </a:ln>
          </p:spPr>
        </p:pic>
        <p:sp>
          <p:nvSpPr>
            <p:cNvPr id="3" name="Rectangle 2"/>
            <p:cNvSpPr/>
            <p:nvPr/>
          </p:nvSpPr>
          <p:spPr>
            <a:xfrm>
              <a:off x="6660232" y="4149080"/>
              <a:ext cx="288032" cy="129614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grpSp>
    </p:spTree>
    <p:extLst>
      <p:ext uri="{BB962C8B-B14F-4D97-AF65-F5344CB8AC3E}">
        <p14:creationId xmlns:p14="http://schemas.microsoft.com/office/powerpoint/2010/main" val="1227330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cdn.nextgov.com/media/img/upload/2013/04/01/040113expertdatabaseNG/nextgov-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7" y="2564904"/>
            <a:ext cx="4803156" cy="289617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457200" y="44624"/>
            <a:ext cx="7620000" cy="1143000"/>
          </a:xfrm>
        </p:spPr>
        <p:txBody>
          <a:bodyPr/>
          <a:lstStyle/>
          <a:p>
            <a:pPr defTabSz="914361">
              <a:defRPr/>
            </a:pPr>
            <a:r>
              <a:rPr lang="en-US" sz="3600" dirty="0" err="1" smtClean="0">
                <a:effectLst>
                  <a:outerShdw blurRad="38100" dist="38100" dir="2700000" algn="tl">
                    <a:srgbClr val="000000">
                      <a:alpha val="43137"/>
                    </a:srgbClr>
                  </a:outerShdw>
                </a:effectLst>
              </a:rPr>
              <a:t>Mengapa</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Keamanan</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Basisdata</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Penting</a:t>
            </a:r>
            <a:r>
              <a:rPr lang="en-US" sz="3600" dirty="0" smtClean="0">
                <a:effectLst>
                  <a:outerShdw blurRad="38100" dist="38100" dir="2700000" algn="tl">
                    <a:srgbClr val="000000">
                      <a:alpha val="43137"/>
                    </a:srgbClr>
                  </a:outerShdw>
                </a:effectLst>
              </a:rPr>
              <a:t>?</a:t>
            </a:r>
            <a:endParaRPr lang="en-US" sz="36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179512" y="1916832"/>
            <a:ext cx="3888432" cy="5373216"/>
          </a:xfrm>
        </p:spPr>
        <p:txBody>
          <a:bodyPr>
            <a:noAutofit/>
          </a:bodyPr>
          <a:lstStyle/>
          <a:p>
            <a:pPr marL="114300" indent="0">
              <a:spcBef>
                <a:spcPts val="1200"/>
              </a:spcBef>
              <a:buNone/>
            </a:pPr>
            <a:r>
              <a:rPr lang="en-US" sz="2800" dirty="0" err="1"/>
              <a:t>Kemampuan</a:t>
            </a:r>
            <a:r>
              <a:rPr lang="en-US" sz="2800" dirty="0"/>
              <a:t> </a:t>
            </a:r>
            <a:r>
              <a:rPr lang="en-US" sz="2800" dirty="0" err="1"/>
              <a:t>menyediakan</a:t>
            </a:r>
            <a:r>
              <a:rPr lang="en-US" sz="2800" dirty="0"/>
              <a:t> </a:t>
            </a:r>
            <a:r>
              <a:rPr lang="en-US" sz="2800" dirty="0" err="1"/>
              <a:t>informasi</a:t>
            </a:r>
            <a:r>
              <a:rPr lang="en-US" sz="2800" dirty="0"/>
              <a:t> </a:t>
            </a:r>
            <a:r>
              <a:rPr lang="en-US" sz="2800" dirty="0" err="1"/>
              <a:t>dengan</a:t>
            </a:r>
            <a:r>
              <a:rPr lang="en-US" sz="2800" dirty="0"/>
              <a:t> </a:t>
            </a:r>
            <a:r>
              <a:rPr lang="en-US" sz="2800" dirty="0" err="1"/>
              <a:t>cepat</a:t>
            </a:r>
            <a:r>
              <a:rPr lang="en-US" sz="2800" dirty="0"/>
              <a:t> </a:t>
            </a:r>
            <a:r>
              <a:rPr lang="en-US" sz="2800" dirty="0" err="1"/>
              <a:t>dan</a:t>
            </a:r>
            <a:r>
              <a:rPr lang="en-US" sz="2800" dirty="0"/>
              <a:t> </a:t>
            </a:r>
            <a:r>
              <a:rPr lang="en-US" sz="2800" dirty="0" err="1"/>
              <a:t>akurat</a:t>
            </a:r>
            <a:r>
              <a:rPr lang="en-US" sz="2800" dirty="0"/>
              <a:t>, </a:t>
            </a:r>
            <a:r>
              <a:rPr lang="en-US" sz="2800" dirty="0" err="1"/>
              <a:t>merupakan</a:t>
            </a:r>
            <a:r>
              <a:rPr lang="en-US" sz="2800" dirty="0"/>
              <a:t> </a:t>
            </a:r>
            <a:r>
              <a:rPr lang="en-US" sz="2800" dirty="0" err="1"/>
              <a:t>kebutuhan</a:t>
            </a:r>
            <a:r>
              <a:rPr lang="en-US" sz="2800" dirty="0"/>
              <a:t> </a:t>
            </a:r>
            <a:r>
              <a:rPr lang="en-US" sz="2800" dirty="0" err="1"/>
              <a:t>dalam</a:t>
            </a:r>
            <a:r>
              <a:rPr lang="en-US" sz="2800" dirty="0"/>
              <a:t> </a:t>
            </a:r>
            <a:r>
              <a:rPr lang="en-US" sz="2800" i="1" dirty="0"/>
              <a:t>information-based society</a:t>
            </a:r>
            <a:r>
              <a:rPr lang="en-US" sz="2800" dirty="0"/>
              <a:t>.</a:t>
            </a:r>
          </a:p>
          <a:p>
            <a:pPr marL="114300" indent="0">
              <a:spcBef>
                <a:spcPts val="1200"/>
              </a:spcBef>
              <a:buNone/>
            </a:pPr>
            <a:endParaRPr lang="en-US" sz="2800" dirty="0"/>
          </a:p>
        </p:txBody>
      </p:sp>
      <p:sp>
        <p:nvSpPr>
          <p:cNvPr id="2" name="Isosceles Triangle 1"/>
          <p:cNvSpPr/>
          <p:nvPr/>
        </p:nvSpPr>
        <p:spPr>
          <a:xfrm rot="5400000">
            <a:off x="8567872" y="5625816"/>
            <a:ext cx="530352"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8334790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id-ID" sz="4000" dirty="0" smtClean="0">
                <a:effectLst>
                  <a:outerShdw blurRad="38100" dist="38100" dir="2700000" algn="tl">
                    <a:srgbClr val="C0C0C0"/>
                  </a:outerShdw>
                </a:effectLst>
              </a:rPr>
              <a:t>Sistem Kerja Web</a:t>
            </a:r>
            <a:endParaRPr lang="id-ID" sz="4000" dirty="0"/>
          </a:p>
        </p:txBody>
      </p:sp>
      <p:sp>
        <p:nvSpPr>
          <p:cNvPr id="11267" name="Content Placeholder 2"/>
          <p:cNvSpPr>
            <a:spLocks noGrp="1"/>
          </p:cNvSpPr>
          <p:nvPr>
            <p:ph idx="1"/>
          </p:nvPr>
        </p:nvSpPr>
        <p:spPr>
          <a:xfrm>
            <a:off x="251520" y="1268760"/>
            <a:ext cx="8136904" cy="4741987"/>
          </a:xfrm>
        </p:spPr>
        <p:txBody>
          <a:bodyPr/>
          <a:lstStyle/>
          <a:p>
            <a:pPr marL="457200" indent="-457200">
              <a:spcBef>
                <a:spcPts val="1800"/>
              </a:spcBef>
              <a:buFont typeface="+mj-lt"/>
              <a:buAutoNum type="arabicPeriod"/>
            </a:pPr>
            <a:r>
              <a:rPr lang="id-ID" sz="2400" i="1" dirty="0">
                <a:solidFill>
                  <a:srgbClr val="0070C0"/>
                </a:solidFill>
                <a:effectLst>
                  <a:outerShdw blurRad="38100" dist="38100" dir="2700000" algn="tl">
                    <a:srgbClr val="000000">
                      <a:alpha val="43137"/>
                    </a:srgbClr>
                  </a:outerShdw>
                </a:effectLst>
              </a:rPr>
              <a:t>User</a:t>
            </a:r>
            <a:r>
              <a:rPr lang="id-ID" sz="2400" i="1" dirty="0"/>
              <a:t> </a:t>
            </a:r>
            <a:r>
              <a:rPr lang="id-ID" sz="2400" dirty="0"/>
              <a:t>mengakses  website berupa</a:t>
            </a:r>
            <a:r>
              <a:rPr lang="id-ID" sz="2400" dirty="0">
                <a:solidFill>
                  <a:srgbClr val="92D050"/>
                </a:solidFill>
              </a:rPr>
              <a:t> </a:t>
            </a:r>
            <a:r>
              <a:rPr lang="id-ID" sz="2400" dirty="0">
                <a:solidFill>
                  <a:srgbClr val="0070C0"/>
                </a:solidFill>
                <a:effectLst>
                  <a:outerShdw blurRad="38100" dist="38100" dir="2700000" algn="tl">
                    <a:srgbClr val="000000">
                      <a:alpha val="43137"/>
                    </a:srgbClr>
                  </a:outerShdw>
                </a:effectLst>
              </a:rPr>
              <a:t>URL</a:t>
            </a:r>
            <a:r>
              <a:rPr lang="id-ID" sz="2400" dirty="0"/>
              <a:t> melalui </a:t>
            </a:r>
            <a:r>
              <a:rPr lang="id-ID" sz="2400" i="1" dirty="0">
                <a:solidFill>
                  <a:srgbClr val="0070C0"/>
                </a:solidFill>
                <a:effectLst>
                  <a:outerShdw blurRad="38100" dist="38100" dir="2700000" algn="tl">
                    <a:srgbClr val="000000">
                      <a:alpha val="43137"/>
                    </a:srgbClr>
                  </a:outerShdw>
                </a:effectLst>
              </a:rPr>
              <a:t>Web </a:t>
            </a:r>
            <a:r>
              <a:rPr lang="id-ID" sz="2400" i="1" dirty="0" smtClean="0">
                <a:solidFill>
                  <a:srgbClr val="0070C0"/>
                </a:solidFill>
                <a:effectLst>
                  <a:outerShdw blurRad="38100" dist="38100" dir="2700000" algn="tl">
                    <a:srgbClr val="000000">
                      <a:alpha val="43137"/>
                    </a:srgbClr>
                  </a:outerShdw>
                </a:effectLst>
              </a:rPr>
              <a:t>Browser</a:t>
            </a:r>
            <a:r>
              <a:rPr lang="id-ID" sz="2400" i="1" dirty="0"/>
              <a:t> </a:t>
            </a:r>
            <a:r>
              <a:rPr lang="id-ID" sz="2400" dirty="0"/>
              <a:t>(media untuk menuju URL yang diakses), </a:t>
            </a:r>
          </a:p>
          <a:p>
            <a:pPr marL="457200" indent="-457200">
              <a:spcBef>
                <a:spcPts val="1800"/>
              </a:spcBef>
              <a:buFont typeface="+mj-lt"/>
              <a:buAutoNum type="arabicPeriod"/>
            </a:pPr>
            <a:r>
              <a:rPr lang="id-ID" sz="2400" i="1" dirty="0">
                <a:solidFill>
                  <a:srgbClr val="0070C0"/>
                </a:solidFill>
                <a:effectLst>
                  <a:outerShdw blurRad="38100" dist="38100" dir="2700000" algn="tl">
                    <a:srgbClr val="000000">
                      <a:alpha val="43137"/>
                    </a:srgbClr>
                  </a:outerShdw>
                </a:effectLst>
              </a:rPr>
              <a:t>Web Browser</a:t>
            </a:r>
            <a:r>
              <a:rPr lang="id-ID" sz="2400" dirty="0"/>
              <a:t>  mengirimkan permintaan berupa </a:t>
            </a:r>
            <a:r>
              <a:rPr lang="id-ID" sz="2400" dirty="0">
                <a:solidFill>
                  <a:srgbClr val="0070C0"/>
                </a:solidFill>
                <a:effectLst>
                  <a:outerShdw blurRad="38100" dist="38100" dir="2700000" algn="tl">
                    <a:srgbClr val="000000">
                      <a:alpha val="43137"/>
                    </a:srgbClr>
                  </a:outerShdw>
                </a:effectLst>
              </a:rPr>
              <a:t>HTTP</a:t>
            </a:r>
            <a:r>
              <a:rPr lang="id-ID" sz="2400" dirty="0">
                <a:solidFill>
                  <a:srgbClr val="92D050"/>
                </a:solidFill>
              </a:rPr>
              <a:t> </a:t>
            </a:r>
            <a:r>
              <a:rPr lang="id-ID" sz="2400" i="1" dirty="0">
                <a:solidFill>
                  <a:srgbClr val="0070C0"/>
                </a:solidFill>
                <a:effectLst>
                  <a:outerShdw blurRad="38100" dist="38100" dir="2700000" algn="tl">
                    <a:srgbClr val="000000">
                      <a:alpha val="43137"/>
                    </a:srgbClr>
                  </a:outerShdw>
                </a:effectLst>
              </a:rPr>
              <a:t>Request</a:t>
            </a:r>
            <a:r>
              <a:rPr lang="id-ID" sz="2400" dirty="0"/>
              <a:t> kepada </a:t>
            </a:r>
            <a:r>
              <a:rPr lang="id-ID" sz="2400" i="1" dirty="0">
                <a:solidFill>
                  <a:srgbClr val="0070C0"/>
                </a:solidFill>
                <a:effectLst>
                  <a:outerShdw blurRad="38100" dist="38100" dir="2700000" algn="tl">
                    <a:srgbClr val="000000">
                      <a:alpha val="43137"/>
                    </a:srgbClr>
                  </a:outerShdw>
                </a:effectLst>
              </a:rPr>
              <a:t>Web Server</a:t>
            </a:r>
            <a:r>
              <a:rPr lang="id-ID" sz="2400" dirty="0"/>
              <a:t> melalui layer </a:t>
            </a:r>
            <a:r>
              <a:rPr lang="id-ID" sz="2400" dirty="0" smtClean="0">
                <a:solidFill>
                  <a:srgbClr val="0070C0"/>
                </a:solidFill>
                <a:effectLst>
                  <a:outerShdw blurRad="38100" dist="38100" dir="2700000" algn="tl">
                    <a:srgbClr val="000000">
                      <a:alpha val="43137"/>
                    </a:srgbClr>
                  </a:outerShdw>
                </a:effectLst>
              </a:rPr>
              <a:t>TCP/IP</a:t>
            </a:r>
          </a:p>
          <a:p>
            <a:pPr marL="457200" indent="-457200">
              <a:spcBef>
                <a:spcPts val="1200"/>
              </a:spcBef>
              <a:buFont typeface="+mj-lt"/>
              <a:buAutoNum type="arabicPeriod" startAt="3"/>
            </a:pPr>
            <a:r>
              <a:rPr lang="id-ID" sz="2400" i="1" dirty="0">
                <a:solidFill>
                  <a:srgbClr val="0070C0"/>
                </a:solidFill>
                <a:effectLst>
                  <a:outerShdw blurRad="38100" dist="38100" dir="2700000" algn="tl">
                    <a:srgbClr val="000000">
                      <a:alpha val="43137"/>
                    </a:srgbClr>
                  </a:outerShdw>
                </a:effectLst>
              </a:rPr>
              <a:t>Web Server</a:t>
            </a:r>
            <a:r>
              <a:rPr lang="id-ID" sz="2400" dirty="0"/>
              <a:t> memberikan </a:t>
            </a:r>
            <a:r>
              <a:rPr lang="id-ID" sz="2400" i="1" dirty="0">
                <a:solidFill>
                  <a:srgbClr val="0070C0"/>
                </a:solidFill>
                <a:effectLst>
                  <a:outerShdw blurRad="38100" dist="38100" dir="2700000" algn="tl">
                    <a:srgbClr val="000000">
                      <a:alpha val="43137"/>
                    </a:srgbClr>
                  </a:outerShdw>
                </a:effectLst>
              </a:rPr>
              <a:t>Web Files</a:t>
            </a:r>
            <a:r>
              <a:rPr lang="id-ID" sz="2400" dirty="0"/>
              <a:t> yang di-request (jika ada) melalui </a:t>
            </a:r>
            <a:r>
              <a:rPr lang="id-ID" sz="2400" dirty="0">
                <a:solidFill>
                  <a:srgbClr val="0070C0"/>
                </a:solidFill>
                <a:effectLst>
                  <a:outerShdw blurRad="38100" dist="38100" dir="2700000" algn="tl">
                    <a:srgbClr val="000000">
                      <a:alpha val="43137"/>
                    </a:srgbClr>
                  </a:outerShdw>
                </a:effectLst>
              </a:rPr>
              <a:t>HTTP  </a:t>
            </a:r>
            <a:r>
              <a:rPr lang="id-ID" sz="2400" i="1" dirty="0">
                <a:solidFill>
                  <a:srgbClr val="0070C0"/>
                </a:solidFill>
                <a:effectLst>
                  <a:outerShdw blurRad="38100" dist="38100" dir="2700000" algn="tl">
                    <a:srgbClr val="000000">
                      <a:alpha val="43137"/>
                    </a:srgbClr>
                  </a:outerShdw>
                </a:effectLst>
              </a:rPr>
              <a:t>Response</a:t>
            </a:r>
            <a:r>
              <a:rPr lang="id-ID" sz="2400" dirty="0"/>
              <a:t>  melalui layer </a:t>
            </a:r>
            <a:r>
              <a:rPr lang="id-ID" sz="2400" dirty="0">
                <a:solidFill>
                  <a:srgbClr val="0070C0"/>
                </a:solidFill>
                <a:effectLst>
                  <a:outerShdw blurRad="38100" dist="38100" dir="2700000" algn="tl">
                    <a:srgbClr val="000000">
                      <a:alpha val="43137"/>
                    </a:srgbClr>
                  </a:outerShdw>
                </a:effectLst>
              </a:rPr>
              <a:t>TCP/IP</a:t>
            </a:r>
            <a:r>
              <a:rPr lang="id-ID" sz="2400" dirty="0"/>
              <a:t>,</a:t>
            </a:r>
          </a:p>
          <a:p>
            <a:pPr marL="457200" indent="-457200">
              <a:spcBef>
                <a:spcPts val="1200"/>
              </a:spcBef>
              <a:buFont typeface="+mj-lt"/>
              <a:buAutoNum type="arabicPeriod" startAt="3"/>
            </a:pPr>
            <a:r>
              <a:rPr lang="id-ID" sz="2400" i="1" dirty="0">
                <a:solidFill>
                  <a:srgbClr val="0070C0"/>
                </a:solidFill>
                <a:effectLst>
                  <a:outerShdw blurRad="38100" dist="38100" dir="2700000" algn="tl">
                    <a:srgbClr val="000000">
                      <a:alpha val="43137"/>
                    </a:srgbClr>
                  </a:outerShdw>
                </a:effectLst>
              </a:rPr>
              <a:t>Web Browser </a:t>
            </a:r>
            <a:r>
              <a:rPr lang="id-ID" sz="2400" dirty="0"/>
              <a:t>menerima  </a:t>
            </a:r>
            <a:r>
              <a:rPr lang="id-ID" sz="2400" i="1" dirty="0">
                <a:solidFill>
                  <a:srgbClr val="0070C0"/>
                </a:solidFill>
                <a:effectLst>
                  <a:outerShdw blurRad="38100" dist="38100" dir="2700000" algn="tl">
                    <a:srgbClr val="000000">
                      <a:alpha val="43137"/>
                    </a:srgbClr>
                  </a:outerShdw>
                </a:effectLst>
              </a:rPr>
              <a:t>Web Files</a:t>
            </a:r>
            <a:r>
              <a:rPr lang="id-ID" sz="2400" dirty="0"/>
              <a:t>, dan kemudian dikirimkan kepada </a:t>
            </a:r>
            <a:r>
              <a:rPr lang="id-ID" sz="2400" i="1" dirty="0">
                <a:solidFill>
                  <a:srgbClr val="0070C0"/>
                </a:solidFill>
                <a:effectLst>
                  <a:outerShdw blurRad="38100" dist="38100" dir="2700000" algn="tl">
                    <a:srgbClr val="000000">
                      <a:alpha val="43137"/>
                    </a:srgbClr>
                  </a:outerShdw>
                </a:effectLst>
              </a:rPr>
              <a:t>User </a:t>
            </a:r>
            <a:r>
              <a:rPr lang="id-ID" sz="2400" dirty="0"/>
              <a:t>berupa </a:t>
            </a:r>
            <a:r>
              <a:rPr lang="id-ID" sz="2400" i="1" dirty="0">
                <a:solidFill>
                  <a:srgbClr val="0070C0"/>
                </a:solidFill>
                <a:effectLst>
                  <a:outerShdw blurRad="38100" dist="38100" dir="2700000" algn="tl">
                    <a:srgbClr val="000000">
                      <a:alpha val="43137"/>
                    </a:srgbClr>
                  </a:outerShdw>
                </a:effectLst>
              </a:rPr>
              <a:t>Display</a:t>
            </a:r>
            <a:r>
              <a:rPr lang="id-ID" sz="2400" i="1" dirty="0"/>
              <a:t>.</a:t>
            </a:r>
          </a:p>
          <a:p>
            <a:pPr marL="457200" indent="-457200">
              <a:spcBef>
                <a:spcPts val="1800"/>
              </a:spcBef>
              <a:buFont typeface="+mj-lt"/>
              <a:buAutoNum type="arabicPeriod"/>
            </a:pPr>
            <a:endParaRPr lang="id-ID" sz="2400" dirty="0" smtClean="0">
              <a:solidFill>
                <a:srgbClr val="0070C0"/>
              </a:solidFill>
              <a:effectLst>
                <a:outerShdw blurRad="38100" dist="38100" dir="2700000" algn="tl">
                  <a:srgbClr val="000000">
                    <a:alpha val="43137"/>
                  </a:srgbClr>
                </a:outerShdw>
              </a:effectLst>
            </a:endParaRPr>
          </a:p>
        </p:txBody>
      </p:sp>
      <p:pic>
        <p:nvPicPr>
          <p:cNvPr id="1026" name="Picture 2" descr="http://foreverma.files.wordpress.com/2009/10/cara-kerja-web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99" y="5085184"/>
            <a:ext cx="6917645"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35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id-ID" sz="4000" dirty="0" smtClean="0">
                <a:effectLst>
                  <a:outerShdw blurRad="38100" dist="38100" dir="2700000" algn="tl">
                    <a:srgbClr val="C0C0C0"/>
                  </a:outerShdw>
                </a:effectLst>
              </a:rPr>
              <a:t>Sistem Kerja Web Server</a:t>
            </a:r>
            <a:endParaRPr lang="id-ID" sz="4000" dirty="0"/>
          </a:p>
        </p:txBody>
      </p:sp>
      <p:sp>
        <p:nvSpPr>
          <p:cNvPr id="11267" name="Content Placeholder 2"/>
          <p:cNvSpPr>
            <a:spLocks noGrp="1"/>
          </p:cNvSpPr>
          <p:nvPr>
            <p:ph idx="1"/>
          </p:nvPr>
        </p:nvSpPr>
        <p:spPr>
          <a:xfrm>
            <a:off x="251520" y="1772816"/>
            <a:ext cx="8229600" cy="4896544"/>
          </a:xfrm>
        </p:spPr>
        <p:txBody>
          <a:bodyPr/>
          <a:lstStyle/>
          <a:p>
            <a:pPr marL="457200" indent="-457200">
              <a:spcBef>
                <a:spcPts val="1200"/>
              </a:spcBef>
              <a:buFont typeface="+mj-lt"/>
              <a:buAutoNum type="arabicPeriod"/>
            </a:pPr>
            <a:r>
              <a:rPr lang="id-ID" sz="2400" dirty="0" smtClean="0"/>
              <a:t>Client (</a:t>
            </a:r>
            <a:r>
              <a:rPr lang="id-ID" sz="2400" dirty="0"/>
              <a:t>user) </a:t>
            </a:r>
            <a:r>
              <a:rPr lang="id-ID" sz="2400" dirty="0" smtClean="0"/>
              <a:t>meminta </a:t>
            </a:r>
            <a:r>
              <a:rPr lang="id-ID" sz="2400" dirty="0"/>
              <a:t>suatu halaman ke </a:t>
            </a:r>
            <a:r>
              <a:rPr lang="id-ID" sz="2400" dirty="0" smtClean="0"/>
              <a:t>server </a:t>
            </a:r>
            <a:r>
              <a:rPr lang="id-ID" sz="2400" dirty="0"/>
              <a:t>untuk ditampilkan dikomputer client. </a:t>
            </a:r>
            <a:endParaRPr lang="id-ID" sz="2400" dirty="0" smtClean="0"/>
          </a:p>
          <a:p>
            <a:pPr marL="442913" indent="0">
              <a:spcBef>
                <a:spcPts val="1200"/>
              </a:spcBef>
              <a:buNone/>
            </a:pPr>
            <a:r>
              <a:rPr lang="id-ID" sz="2400" dirty="0" smtClean="0"/>
              <a:t>Misalnya dengan mengetikkan </a:t>
            </a:r>
            <a:r>
              <a:rPr lang="id-ID" sz="2400" dirty="0"/>
              <a:t>suatu </a:t>
            </a:r>
            <a:r>
              <a:rPr lang="id-ID" sz="2400" dirty="0" smtClean="0"/>
              <a:t>alamat/URL </a:t>
            </a:r>
            <a:r>
              <a:rPr lang="id-ID" sz="2400" dirty="0"/>
              <a:t>di browser </a:t>
            </a:r>
            <a:r>
              <a:rPr lang="id-ID" sz="2400" dirty="0">
                <a:hlinkClick r:id="rId2"/>
              </a:rPr>
              <a:t>http://www.google.com</a:t>
            </a:r>
            <a:r>
              <a:rPr lang="id-ID" sz="2400" dirty="0" smtClean="0"/>
              <a:t>.</a:t>
            </a:r>
          </a:p>
          <a:p>
            <a:pPr marL="457200" indent="-457200">
              <a:spcBef>
                <a:spcPts val="1200"/>
              </a:spcBef>
              <a:buFont typeface="+mj-lt"/>
              <a:buAutoNum type="arabicPeriod" startAt="2"/>
            </a:pPr>
            <a:r>
              <a:rPr lang="id-ID" sz="2400" dirty="0" smtClean="0"/>
              <a:t>Melalui </a:t>
            </a:r>
            <a:r>
              <a:rPr lang="id-ID" sz="2400" dirty="0"/>
              <a:t>protokol http</a:t>
            </a:r>
            <a:r>
              <a:rPr lang="id-ID" sz="2400" dirty="0" smtClean="0"/>
              <a:t>, dicarilah </a:t>
            </a:r>
            <a:r>
              <a:rPr lang="id-ID" sz="2400" dirty="0"/>
              <a:t>komputer </a:t>
            </a:r>
            <a:r>
              <a:rPr lang="id-ID" sz="2400" dirty="0" smtClean="0"/>
              <a:t>bernama </a:t>
            </a:r>
            <a:r>
              <a:rPr lang="id-ID" sz="2400" dirty="0" smtClean="0">
                <a:hlinkClick r:id="rId2"/>
              </a:rPr>
              <a:t>www.google.com</a:t>
            </a:r>
            <a:r>
              <a:rPr lang="id-ID" sz="2400" dirty="0" smtClean="0"/>
              <a:t>.</a:t>
            </a:r>
          </a:p>
          <a:p>
            <a:pPr marL="457200" indent="-457200">
              <a:spcBef>
                <a:spcPts val="1200"/>
              </a:spcBef>
              <a:buFont typeface="+mj-lt"/>
              <a:buAutoNum type="arabicPeriod" startAt="2"/>
            </a:pPr>
            <a:r>
              <a:rPr lang="id-ID" sz="2400" dirty="0" smtClean="0"/>
              <a:t>Jika </a:t>
            </a:r>
            <a:r>
              <a:rPr lang="id-ID" sz="2400" dirty="0"/>
              <a:t>ditemukan, maka seolah-olah terjadi permintaan, </a:t>
            </a:r>
            <a:r>
              <a:rPr lang="id-ID" sz="2400" dirty="0">
                <a:solidFill>
                  <a:srgbClr val="C00000"/>
                </a:solidFill>
              </a:rPr>
              <a:t>“hai google, ada client yang minta halaman utama </a:t>
            </a:r>
            <a:r>
              <a:rPr lang="id-ID" sz="2400" dirty="0" smtClean="0">
                <a:solidFill>
                  <a:srgbClr val="C00000"/>
                </a:solidFill>
              </a:rPr>
              <a:t>ni.., ada dimana </a:t>
            </a:r>
            <a:r>
              <a:rPr lang="id-ID" sz="2400" dirty="0">
                <a:solidFill>
                  <a:srgbClr val="C00000"/>
                </a:solidFill>
              </a:rPr>
              <a:t>halamannya?”</a:t>
            </a:r>
            <a:r>
              <a:rPr lang="id-ID" sz="2400" dirty="0"/>
              <a:t>. Inilah yang disebut request</a:t>
            </a:r>
            <a:r>
              <a:rPr lang="id-ID" sz="2400" dirty="0" smtClean="0"/>
              <a:t>.</a:t>
            </a:r>
          </a:p>
          <a:p>
            <a:pPr marL="457200" indent="-457200" algn="r">
              <a:spcBef>
                <a:spcPts val="1200"/>
              </a:spcBef>
              <a:buFont typeface="+mj-lt"/>
              <a:buAutoNum type="arabicPeriod" startAt="2"/>
            </a:pPr>
            <a:r>
              <a:rPr lang="id-ID" sz="2400" dirty="0"/>
              <a:t>Dari sisi server, </a:t>
            </a:r>
            <a:r>
              <a:rPr lang="id-ID" sz="2400" dirty="0" smtClean="0"/>
              <a:t>web.........</a:t>
            </a:r>
          </a:p>
          <a:p>
            <a:pPr marL="0" indent="0">
              <a:spcBef>
                <a:spcPts val="1200"/>
              </a:spcBef>
              <a:buNone/>
            </a:pPr>
            <a:endParaRPr lang="id-ID" sz="2400" dirty="0" smtClean="0"/>
          </a:p>
        </p:txBody>
      </p:sp>
    </p:spTree>
    <p:extLst>
      <p:ext uri="{BB962C8B-B14F-4D97-AF65-F5344CB8AC3E}">
        <p14:creationId xmlns:p14="http://schemas.microsoft.com/office/powerpoint/2010/main" val="1896995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id-ID" sz="4000" dirty="0" smtClean="0">
                <a:effectLst>
                  <a:outerShdw blurRad="38100" dist="38100" dir="2700000" algn="tl">
                    <a:srgbClr val="C0C0C0"/>
                  </a:outerShdw>
                </a:effectLst>
              </a:rPr>
              <a:t>Sistem Kerja Web Server</a:t>
            </a:r>
            <a:endParaRPr lang="id-ID" sz="4000" dirty="0"/>
          </a:p>
        </p:txBody>
      </p:sp>
      <p:sp>
        <p:nvSpPr>
          <p:cNvPr id="11267" name="Content Placeholder 2"/>
          <p:cNvSpPr>
            <a:spLocks noGrp="1"/>
          </p:cNvSpPr>
          <p:nvPr>
            <p:ph idx="1"/>
          </p:nvPr>
        </p:nvSpPr>
        <p:spPr>
          <a:xfrm>
            <a:off x="251520" y="1772816"/>
            <a:ext cx="7992888" cy="4525963"/>
          </a:xfrm>
        </p:spPr>
        <p:txBody>
          <a:bodyPr/>
          <a:lstStyle/>
          <a:p>
            <a:pPr marL="457200" indent="-457200">
              <a:spcBef>
                <a:spcPts val="1800"/>
              </a:spcBef>
              <a:buFont typeface="+mj-lt"/>
              <a:buAutoNum type="arabicPeriod" startAt="4"/>
            </a:pPr>
            <a:r>
              <a:rPr lang="id-ID" sz="2400" dirty="0" smtClean="0"/>
              <a:t>Dari sisi server, web server mendapat </a:t>
            </a:r>
            <a:r>
              <a:rPr lang="id-ID" sz="2400" dirty="0"/>
              <a:t>permintaan halaman utama google dari </a:t>
            </a:r>
            <a:r>
              <a:rPr lang="id-ID" sz="2400" i="1" dirty="0"/>
              <a:t>client</a:t>
            </a:r>
            <a:r>
              <a:rPr lang="id-ID" sz="2400" dirty="0" smtClean="0"/>
              <a:t>, si </a:t>
            </a:r>
            <a:r>
              <a:rPr lang="id-ID" sz="2400" dirty="0"/>
              <a:t>server akan </a:t>
            </a:r>
            <a:r>
              <a:rPr lang="id-ID" sz="2400" dirty="0" smtClean="0"/>
              <a:t>mencari halaman </a:t>
            </a:r>
            <a:r>
              <a:rPr lang="id-ID" sz="2400" dirty="0"/>
              <a:t>sesuai permintaan. </a:t>
            </a:r>
            <a:endParaRPr lang="id-ID" sz="2400" dirty="0" smtClean="0"/>
          </a:p>
          <a:p>
            <a:pPr marL="457200" indent="-457200">
              <a:spcBef>
                <a:spcPts val="1800"/>
              </a:spcBef>
              <a:buFont typeface="+mj-lt"/>
              <a:buAutoNum type="arabicPeriod" startAt="4"/>
            </a:pPr>
            <a:r>
              <a:rPr lang="id-ID" sz="2400" dirty="0" smtClean="0"/>
              <a:t>Jika </a:t>
            </a:r>
            <a:r>
              <a:rPr lang="id-ID" sz="2400" dirty="0"/>
              <a:t>ditemukan, maka halaman yang diminta </a:t>
            </a:r>
            <a:r>
              <a:rPr lang="id-ID" sz="2400" dirty="0" smtClean="0"/>
              <a:t>akan dikirimkan </a:t>
            </a:r>
            <a:r>
              <a:rPr lang="id-ID" sz="2400" dirty="0"/>
              <a:t>ke </a:t>
            </a:r>
            <a:r>
              <a:rPr lang="id-ID" sz="2400" i="1" dirty="0" smtClean="0"/>
              <a:t>client</a:t>
            </a:r>
            <a:r>
              <a:rPr lang="id-ID" sz="2400" dirty="0" smtClean="0"/>
              <a:t>,</a:t>
            </a:r>
          </a:p>
          <a:p>
            <a:pPr marL="457200" indent="-457200">
              <a:spcBef>
                <a:spcPts val="1800"/>
              </a:spcBef>
              <a:buFont typeface="+mj-lt"/>
              <a:buAutoNum type="arabicPeriod" startAt="4"/>
            </a:pPr>
            <a:r>
              <a:rPr lang="id-ID" sz="2400" dirty="0" smtClean="0"/>
              <a:t>Jika </a:t>
            </a:r>
            <a:r>
              <a:rPr lang="id-ID" sz="2400" dirty="0"/>
              <a:t>tidak ditemukan, maka server akan memberi pesan </a:t>
            </a:r>
            <a:r>
              <a:rPr lang="id-ID" sz="2400" dirty="0">
                <a:solidFill>
                  <a:srgbClr val="C00000"/>
                </a:solidFill>
              </a:rPr>
              <a:t>“404. </a:t>
            </a:r>
            <a:r>
              <a:rPr lang="id-ID" sz="2400" i="1" dirty="0">
                <a:solidFill>
                  <a:srgbClr val="C00000"/>
                </a:solidFill>
              </a:rPr>
              <a:t>Page Not Found</a:t>
            </a:r>
            <a:r>
              <a:rPr lang="id-ID" sz="2400" dirty="0">
                <a:solidFill>
                  <a:srgbClr val="C00000"/>
                </a:solidFill>
              </a:rPr>
              <a:t>”</a:t>
            </a:r>
            <a:r>
              <a:rPr lang="id-ID" sz="2400" dirty="0"/>
              <a:t>, yang artinya halaman tidak ditemukan.</a:t>
            </a:r>
            <a:endParaRPr lang="id-ID" sz="2400" dirty="0" smtClean="0"/>
          </a:p>
        </p:txBody>
      </p:sp>
      <p:sp>
        <p:nvSpPr>
          <p:cNvPr id="3" name="Diamond 2"/>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5591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Autofit/>
          </a:bodyPr>
          <a:lstStyle/>
          <a:p>
            <a:pPr>
              <a:defRPr/>
            </a:pPr>
            <a:r>
              <a:rPr lang="id-ID" sz="4000" dirty="0" smtClean="0">
                <a:effectLst>
                  <a:outerShdw blurRad="38100" dist="38100" dir="2700000" algn="tl">
                    <a:srgbClr val="C0C0C0"/>
                  </a:outerShdw>
                </a:effectLst>
              </a:rPr>
              <a:t>Penanganan Ancaman Pada Web</a:t>
            </a:r>
            <a:endParaRPr lang="id-ID" sz="4000" dirty="0"/>
          </a:p>
        </p:txBody>
      </p:sp>
      <p:sp>
        <p:nvSpPr>
          <p:cNvPr id="12291" name="Content Placeholder 2"/>
          <p:cNvSpPr>
            <a:spLocks noGrp="1"/>
          </p:cNvSpPr>
          <p:nvPr>
            <p:ph idx="1"/>
          </p:nvPr>
        </p:nvSpPr>
        <p:spPr>
          <a:xfrm>
            <a:off x="251520" y="1556792"/>
            <a:ext cx="8229600" cy="5040560"/>
          </a:xfrm>
        </p:spPr>
        <p:txBody>
          <a:bodyPr>
            <a:normAutofit/>
          </a:bodyPr>
          <a:lstStyle/>
          <a:p>
            <a:pPr marL="534988" indent="-534988">
              <a:spcBef>
                <a:spcPts val="1200"/>
              </a:spcBef>
            </a:pPr>
            <a:r>
              <a:rPr lang="id-ID" sz="2800" dirty="0">
                <a:solidFill>
                  <a:srgbClr val="00B050"/>
                </a:solidFill>
                <a:effectLst>
                  <a:outerShdw blurRad="38100" dist="38100" dir="2700000" algn="tl">
                    <a:srgbClr val="000000">
                      <a:alpha val="43137"/>
                    </a:srgbClr>
                  </a:outerShdw>
                </a:effectLst>
              </a:rPr>
              <a:t>Mencegah </a:t>
            </a:r>
            <a:r>
              <a:rPr lang="id-ID" sz="2800" dirty="0" smtClean="0">
                <a:solidFill>
                  <a:srgbClr val="00B050"/>
                </a:solidFill>
                <a:effectLst>
                  <a:outerShdw blurRad="38100" dist="38100" dir="2700000" algn="tl">
                    <a:srgbClr val="000000">
                      <a:alpha val="43137"/>
                    </a:srgbClr>
                  </a:outerShdw>
                </a:effectLst>
              </a:rPr>
              <a:t>user </a:t>
            </a:r>
            <a:r>
              <a:rPr lang="id-ID" sz="2800" dirty="0">
                <a:solidFill>
                  <a:srgbClr val="00B050"/>
                </a:solidFill>
                <a:effectLst>
                  <a:outerShdw blurRad="38100" dist="38100" dir="2700000" algn="tl">
                    <a:srgbClr val="000000">
                      <a:alpha val="43137"/>
                    </a:srgbClr>
                  </a:outerShdw>
                </a:effectLst>
              </a:rPr>
              <a:t>yang tidak sah </a:t>
            </a:r>
            <a:r>
              <a:rPr lang="id-ID" sz="2800" dirty="0" smtClean="0">
                <a:solidFill>
                  <a:srgbClr val="00B050"/>
                </a:solidFill>
                <a:effectLst>
                  <a:outerShdw blurRad="38100" dist="38100" dir="2700000" algn="tl">
                    <a:srgbClr val="000000">
                      <a:alpha val="43137"/>
                    </a:srgbClr>
                  </a:outerShdw>
                </a:effectLst>
              </a:rPr>
              <a:t>untuk </a:t>
            </a:r>
            <a:r>
              <a:rPr lang="id-ID" sz="2800" dirty="0">
                <a:solidFill>
                  <a:srgbClr val="00B050"/>
                </a:solidFill>
                <a:effectLst>
                  <a:outerShdw blurRad="38100" dist="38100" dir="2700000" algn="tl">
                    <a:srgbClr val="000000">
                      <a:alpha val="43137"/>
                    </a:srgbClr>
                  </a:outerShdw>
                </a:effectLst>
              </a:rPr>
              <a:t>mengakses data sensitif</a:t>
            </a:r>
          </a:p>
          <a:p>
            <a:pPr marL="903288" lvl="1" indent="-368300">
              <a:spcBef>
                <a:spcPts val="1200"/>
              </a:spcBef>
            </a:pPr>
            <a:r>
              <a:rPr lang="id-ID" sz="2400" dirty="0">
                <a:solidFill>
                  <a:srgbClr val="0070C0"/>
                </a:solidFill>
                <a:effectLst>
                  <a:outerShdw blurRad="38100" dist="38100" dir="2700000" algn="tl">
                    <a:srgbClr val="000000">
                      <a:alpha val="43137"/>
                    </a:srgbClr>
                  </a:outerShdw>
                </a:effectLst>
              </a:rPr>
              <a:t>Otentikasi</a:t>
            </a:r>
            <a:r>
              <a:rPr lang="id-ID" sz="2400" dirty="0"/>
              <a:t>: mengidentifikasi </a:t>
            </a:r>
            <a:r>
              <a:rPr lang="id-ID" sz="2400" dirty="0" smtClean="0"/>
              <a:t>user </a:t>
            </a:r>
            <a:r>
              <a:rPr lang="id-ID" sz="2400" dirty="0"/>
              <a:t>untuk menentukan apakah mereka adalah </a:t>
            </a:r>
            <a:r>
              <a:rPr lang="id-ID" sz="2400" dirty="0" smtClean="0"/>
              <a:t>orang </a:t>
            </a:r>
            <a:r>
              <a:rPr lang="id-ID" sz="2400" dirty="0"/>
              <a:t>yang berwenang</a:t>
            </a:r>
          </a:p>
          <a:p>
            <a:pPr marL="903288" lvl="1" indent="-368300">
              <a:spcBef>
                <a:spcPts val="1200"/>
              </a:spcBef>
            </a:pPr>
            <a:r>
              <a:rPr lang="id-ID" sz="2400" dirty="0">
                <a:solidFill>
                  <a:srgbClr val="0070C0"/>
                </a:solidFill>
                <a:effectLst>
                  <a:outerShdw blurRad="38100" dist="38100" dir="2700000" algn="tl">
                    <a:srgbClr val="000000">
                      <a:alpha val="43137"/>
                    </a:srgbClr>
                  </a:outerShdw>
                </a:effectLst>
              </a:rPr>
              <a:t>Akses kontrol</a:t>
            </a:r>
            <a:r>
              <a:rPr lang="id-ID" sz="2400" dirty="0"/>
              <a:t>: mengidentifikasi sumber daya </a:t>
            </a:r>
            <a:r>
              <a:rPr lang="id-ID" sz="2400" dirty="0" smtClean="0"/>
              <a:t>yang membutuhkan </a:t>
            </a:r>
            <a:r>
              <a:rPr lang="id-ID" sz="2400" dirty="0"/>
              <a:t>perlindungan dan siapa </a:t>
            </a:r>
            <a:r>
              <a:rPr lang="id-ID" sz="2400" dirty="0" smtClean="0"/>
              <a:t>saja yang  </a:t>
            </a:r>
            <a:r>
              <a:rPr lang="id-ID" sz="2400" dirty="0"/>
              <a:t>memiliki akses kepada mereka</a:t>
            </a:r>
          </a:p>
          <a:p>
            <a:pPr marL="534988" indent="-534988">
              <a:spcBef>
                <a:spcPts val="1200"/>
              </a:spcBef>
            </a:pPr>
            <a:r>
              <a:rPr lang="id-ID" sz="2800" dirty="0" smtClean="0">
                <a:solidFill>
                  <a:srgbClr val="00B050"/>
                </a:solidFill>
                <a:effectLst>
                  <a:outerShdw blurRad="38100" dist="38100" dir="2700000" algn="tl">
                    <a:srgbClr val="000000">
                      <a:alpha val="43137"/>
                    </a:srgbClr>
                  </a:outerShdw>
                </a:effectLst>
              </a:rPr>
              <a:t>Mencegah </a:t>
            </a:r>
            <a:r>
              <a:rPr lang="id-ID" sz="2800" dirty="0">
                <a:solidFill>
                  <a:srgbClr val="00B050"/>
                </a:solidFill>
                <a:effectLst>
                  <a:outerShdw blurRad="38100" dist="38100" dir="2700000" algn="tl">
                    <a:srgbClr val="000000">
                      <a:alpha val="43137"/>
                    </a:srgbClr>
                  </a:outerShdw>
                </a:effectLst>
              </a:rPr>
              <a:t>penyerang mencuri data </a:t>
            </a:r>
            <a:r>
              <a:rPr lang="id-ID" sz="2800" dirty="0" smtClean="0">
                <a:solidFill>
                  <a:srgbClr val="00B050"/>
                </a:solidFill>
                <a:effectLst>
                  <a:outerShdw blurRad="38100" dist="38100" dir="2700000" algn="tl">
                    <a:srgbClr val="000000">
                      <a:alpha val="43137"/>
                    </a:srgbClr>
                  </a:outerShdw>
                </a:effectLst>
              </a:rPr>
              <a:t>selama </a:t>
            </a:r>
            <a:r>
              <a:rPr lang="id-ID" sz="2800" dirty="0">
                <a:solidFill>
                  <a:srgbClr val="00B050"/>
                </a:solidFill>
                <a:effectLst>
                  <a:outerShdw blurRad="38100" dist="38100" dir="2700000" algn="tl">
                    <a:srgbClr val="000000">
                      <a:alpha val="43137"/>
                    </a:srgbClr>
                  </a:outerShdw>
                </a:effectLst>
              </a:rPr>
              <a:t>transmisi</a:t>
            </a:r>
          </a:p>
          <a:p>
            <a:pPr marL="903288" lvl="1" indent="-368300">
              <a:spcBef>
                <a:spcPts val="1200"/>
              </a:spcBef>
              <a:tabLst>
                <a:tab pos="903288" algn="l"/>
              </a:tabLst>
            </a:pPr>
            <a:r>
              <a:rPr lang="id-ID" sz="2400" dirty="0">
                <a:solidFill>
                  <a:srgbClr val="0070C0"/>
                </a:solidFill>
                <a:effectLst>
                  <a:outerShdw blurRad="38100" dist="38100" dir="2700000" algn="tl">
                    <a:srgbClr val="000000">
                      <a:alpha val="43137"/>
                    </a:srgbClr>
                  </a:outerShdw>
                </a:effectLst>
              </a:rPr>
              <a:t>Enkripsi</a:t>
            </a:r>
            <a:r>
              <a:rPr lang="id-ID" sz="2400" dirty="0">
                <a:solidFill>
                  <a:srgbClr val="92D050"/>
                </a:solidFill>
              </a:rPr>
              <a:t> </a:t>
            </a:r>
            <a:r>
              <a:rPr lang="id-ID" sz="2400" dirty="0"/>
              <a:t>(biasanya dengan </a:t>
            </a:r>
            <a:r>
              <a:rPr lang="id-ID" sz="2400" i="1" dirty="0">
                <a:solidFill>
                  <a:srgbClr val="0070C0"/>
                </a:solidFill>
                <a:effectLst>
                  <a:outerShdw blurRad="38100" dist="38100" dir="2700000" algn="tl">
                    <a:srgbClr val="000000">
                      <a:alpha val="43137"/>
                    </a:srgbClr>
                  </a:outerShdw>
                </a:effectLst>
              </a:rPr>
              <a:t>Secure Sockets Layer</a:t>
            </a:r>
            <a:r>
              <a:rPr lang="id-ID" sz="2400" dirty="0"/>
              <a:t>)</a:t>
            </a:r>
          </a:p>
          <a:p>
            <a:pPr marL="450850" indent="-450850">
              <a:spcBef>
                <a:spcPts val="1200"/>
              </a:spcBef>
            </a:pPr>
            <a:endParaRPr lang="id-ID" sz="2800" dirty="0" smtClean="0"/>
          </a:p>
        </p:txBody>
      </p:sp>
    </p:spTree>
    <p:extLst>
      <p:ext uri="{BB962C8B-B14F-4D97-AF65-F5344CB8AC3E}">
        <p14:creationId xmlns:p14="http://schemas.microsoft.com/office/powerpoint/2010/main" val="834660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Autofit/>
          </a:bodyPr>
          <a:lstStyle/>
          <a:p>
            <a:pPr>
              <a:defRPr/>
            </a:pPr>
            <a:r>
              <a:rPr lang="id-ID" sz="4000" dirty="0">
                <a:effectLst>
                  <a:outerShdw blurRad="38100" dist="38100" dir="2700000" algn="tl">
                    <a:srgbClr val="C0C0C0"/>
                  </a:outerShdw>
                </a:effectLst>
              </a:rPr>
              <a:t>Penanganan Ancaman Pada Web</a:t>
            </a:r>
            <a:endParaRPr lang="id-ID" sz="4000" i="1" dirty="0"/>
          </a:p>
        </p:txBody>
      </p:sp>
      <p:sp>
        <p:nvSpPr>
          <p:cNvPr id="12291" name="Content Placeholder 2"/>
          <p:cNvSpPr>
            <a:spLocks noGrp="1"/>
          </p:cNvSpPr>
          <p:nvPr>
            <p:ph idx="1"/>
          </p:nvPr>
        </p:nvSpPr>
        <p:spPr>
          <a:xfrm>
            <a:off x="251520" y="1600200"/>
            <a:ext cx="8064896" cy="4525962"/>
          </a:xfrm>
        </p:spPr>
        <p:txBody>
          <a:bodyPr/>
          <a:lstStyle/>
          <a:p>
            <a:pPr marL="450850" indent="-450850">
              <a:spcBef>
                <a:spcPts val="1200"/>
              </a:spcBef>
              <a:tabLst>
                <a:tab pos="534988" algn="l"/>
              </a:tabLst>
            </a:pPr>
            <a:r>
              <a:rPr lang="id-ID" sz="2800" dirty="0" smtClean="0">
                <a:solidFill>
                  <a:srgbClr val="00B050"/>
                </a:solidFill>
                <a:effectLst>
                  <a:outerShdw blurRad="38100" dist="38100" dir="2700000" algn="tl">
                    <a:srgbClr val="000000">
                      <a:alpha val="43137"/>
                    </a:srgbClr>
                  </a:outerShdw>
                </a:effectLst>
              </a:rPr>
              <a:t>Mengumpulkan </a:t>
            </a:r>
            <a:r>
              <a:rPr lang="id-ID" sz="2800" dirty="0">
                <a:solidFill>
                  <a:srgbClr val="00B050"/>
                </a:solidFill>
                <a:effectLst>
                  <a:outerShdw blurRad="38100" dist="38100" dir="2700000" algn="tl">
                    <a:srgbClr val="000000">
                      <a:alpha val="43137"/>
                    </a:srgbClr>
                  </a:outerShdw>
                </a:effectLst>
              </a:rPr>
              <a:t>informasi </a:t>
            </a:r>
            <a:r>
              <a:rPr lang="id-ID" sz="2800" i="1" dirty="0" smtClean="0">
                <a:solidFill>
                  <a:srgbClr val="00B050"/>
                </a:solidFill>
                <a:effectLst>
                  <a:outerShdw blurRad="38100" dist="38100" dir="2700000" algn="tl">
                    <a:srgbClr val="000000">
                      <a:alpha val="43137"/>
                    </a:srgbClr>
                  </a:outerShdw>
                </a:effectLst>
              </a:rPr>
              <a:t>user</a:t>
            </a:r>
            <a:r>
              <a:rPr lang="id-ID" sz="2800" dirty="0" smtClean="0">
                <a:solidFill>
                  <a:srgbClr val="00B050"/>
                </a:solidFill>
                <a:effectLst>
                  <a:outerShdw blurRad="38100" dist="38100" dir="2700000" algn="tl">
                    <a:srgbClr val="000000">
                      <a:alpha val="43137"/>
                    </a:srgbClr>
                  </a:outerShdw>
                </a:effectLst>
              </a:rPr>
              <a:t> ID dari </a:t>
            </a:r>
            <a:r>
              <a:rPr lang="id-ID" sz="2800" i="1" dirty="0" smtClean="0">
                <a:solidFill>
                  <a:srgbClr val="00B050"/>
                </a:solidFill>
                <a:effectLst>
                  <a:outerShdw blurRad="38100" dist="38100" dir="2700000" algn="tl">
                    <a:srgbClr val="000000">
                      <a:alpha val="43137"/>
                    </a:srgbClr>
                  </a:outerShdw>
                </a:effectLst>
              </a:rPr>
              <a:t>end user </a:t>
            </a:r>
            <a:r>
              <a:rPr lang="id-ID" sz="2800" dirty="0">
                <a:solidFill>
                  <a:srgbClr val="00B050"/>
                </a:solidFill>
                <a:effectLst>
                  <a:outerShdw blurRad="38100" dist="38100" dir="2700000" algn="tl">
                    <a:srgbClr val="000000">
                      <a:alpha val="43137"/>
                    </a:srgbClr>
                  </a:outerShdw>
                </a:effectLst>
              </a:rPr>
              <a:t>("</a:t>
            </a:r>
            <a:r>
              <a:rPr lang="id-ID" sz="2800" i="1" dirty="0">
                <a:solidFill>
                  <a:srgbClr val="00B050"/>
                </a:solidFill>
                <a:effectLst>
                  <a:outerShdw blurRad="38100" dist="38100" dir="2700000" algn="tl">
                    <a:srgbClr val="000000">
                      <a:alpha val="43137"/>
                    </a:srgbClr>
                  </a:outerShdw>
                </a:effectLst>
              </a:rPr>
              <a:t>log in</a:t>
            </a:r>
            <a:r>
              <a:rPr lang="id-ID" sz="2800" dirty="0">
                <a:solidFill>
                  <a:srgbClr val="00B050"/>
                </a:solidFill>
                <a:effectLst>
                  <a:outerShdw blurRad="38100" dist="38100" dir="2700000" algn="tl">
                    <a:srgbClr val="000000">
                      <a:alpha val="43137"/>
                    </a:srgbClr>
                  </a:outerShdw>
                </a:effectLst>
              </a:rPr>
              <a:t>")</a:t>
            </a:r>
          </a:p>
          <a:p>
            <a:pPr marL="798513" lvl="1" indent="-258763">
              <a:spcBef>
                <a:spcPts val="1200"/>
              </a:spcBef>
              <a:tabLst>
                <a:tab pos="534988" algn="l"/>
              </a:tabLst>
            </a:pPr>
            <a:r>
              <a:rPr lang="id-ID" sz="2400" dirty="0"/>
              <a:t>biasanya </a:t>
            </a:r>
            <a:r>
              <a:rPr lang="id-ID" sz="2400" dirty="0" smtClean="0"/>
              <a:t>melalui dialog </a:t>
            </a:r>
            <a:r>
              <a:rPr lang="id-ID" sz="2400" dirty="0"/>
              <a:t>/ </a:t>
            </a:r>
            <a:r>
              <a:rPr lang="id-ID" sz="2400" dirty="0" smtClean="0"/>
              <a:t>antarmuka browser</a:t>
            </a:r>
            <a:endParaRPr lang="id-ID" sz="2400" dirty="0"/>
          </a:p>
          <a:p>
            <a:pPr marL="798513" lvl="1" indent="-258763">
              <a:spcBef>
                <a:spcPts val="1200"/>
              </a:spcBef>
              <a:tabLst>
                <a:tab pos="534988" algn="l"/>
              </a:tabLst>
            </a:pPr>
            <a:r>
              <a:rPr lang="id-ID" sz="2400" dirty="0" smtClean="0"/>
              <a:t>informasi user ID </a:t>
            </a:r>
            <a:r>
              <a:rPr lang="id-ID" sz="2400" dirty="0"/>
              <a:t>biasanya mengacu pada </a:t>
            </a:r>
            <a:r>
              <a:rPr lang="id-ID" sz="2400" i="1" dirty="0"/>
              <a:t>username</a:t>
            </a:r>
            <a:r>
              <a:rPr lang="id-ID" sz="2400" dirty="0"/>
              <a:t> dan </a:t>
            </a:r>
            <a:r>
              <a:rPr lang="id-ID" sz="2400" i="1" dirty="0"/>
              <a:t>password</a:t>
            </a:r>
          </a:p>
          <a:p>
            <a:pPr marL="450850" indent="-450850">
              <a:spcBef>
                <a:spcPts val="1200"/>
              </a:spcBef>
              <a:tabLst>
                <a:tab pos="534988" algn="l"/>
              </a:tabLst>
            </a:pPr>
            <a:r>
              <a:rPr lang="id-ID" sz="2800" dirty="0" smtClean="0">
                <a:solidFill>
                  <a:srgbClr val="00B050"/>
                </a:solidFill>
                <a:effectLst>
                  <a:outerShdw blurRad="38100" dist="38100" dir="2700000" algn="tl">
                    <a:srgbClr val="000000">
                      <a:alpha val="43137"/>
                    </a:srgbClr>
                  </a:outerShdw>
                </a:effectLst>
              </a:rPr>
              <a:t>Memindahkan  informasi </a:t>
            </a:r>
            <a:r>
              <a:rPr lang="id-ID" sz="2800" i="1" dirty="0" smtClean="0">
                <a:solidFill>
                  <a:srgbClr val="00B050"/>
                </a:solidFill>
                <a:effectLst>
                  <a:outerShdw blurRad="38100" dist="38100" dir="2700000" algn="tl">
                    <a:srgbClr val="000000">
                      <a:alpha val="43137"/>
                    </a:srgbClr>
                  </a:outerShdw>
                </a:effectLst>
              </a:rPr>
              <a:t>user</a:t>
            </a:r>
            <a:r>
              <a:rPr lang="id-ID" sz="2800" dirty="0" smtClean="0">
                <a:solidFill>
                  <a:srgbClr val="00B050"/>
                </a:solidFill>
                <a:effectLst>
                  <a:outerShdw blurRad="38100" dist="38100" dir="2700000" algn="tl">
                    <a:srgbClr val="000000">
                      <a:alpha val="43137"/>
                    </a:srgbClr>
                  </a:outerShdw>
                </a:effectLst>
              </a:rPr>
              <a:t> ID ke </a:t>
            </a:r>
            <a:r>
              <a:rPr lang="id-ID" sz="2800" dirty="0">
                <a:solidFill>
                  <a:srgbClr val="00B050"/>
                </a:solidFill>
                <a:effectLst>
                  <a:outerShdw blurRad="38100" dist="38100" dir="2700000" algn="tl">
                    <a:srgbClr val="000000">
                      <a:alpha val="43137"/>
                    </a:srgbClr>
                  </a:outerShdw>
                </a:effectLst>
              </a:rPr>
              <a:t>server web</a:t>
            </a:r>
          </a:p>
          <a:p>
            <a:pPr marL="798513" lvl="1" indent="-258763">
              <a:spcBef>
                <a:spcPts val="1200"/>
              </a:spcBef>
              <a:tabLst>
                <a:tab pos="534988" algn="l"/>
              </a:tabLst>
            </a:pPr>
            <a:r>
              <a:rPr lang="id-ID" sz="2400" dirty="0" smtClean="0"/>
              <a:t>Tidak aman  </a:t>
            </a:r>
            <a:r>
              <a:rPr lang="id-ID" sz="2400" dirty="0"/>
              <a:t>(HTTP) </a:t>
            </a:r>
            <a:r>
              <a:rPr lang="id-ID" sz="2400" dirty="0" smtClean="0"/>
              <a:t>maupun </a:t>
            </a:r>
            <a:r>
              <a:rPr lang="id-ID" sz="2400" dirty="0"/>
              <a:t>aman (HTTPS = HTTP melalui SSL</a:t>
            </a:r>
            <a:r>
              <a:rPr lang="id-ID" sz="2400" dirty="0" smtClean="0"/>
              <a:t>)</a:t>
            </a:r>
            <a:endParaRPr lang="id-ID" sz="2400" dirty="0"/>
          </a:p>
        </p:txBody>
      </p:sp>
    </p:spTree>
    <p:extLst>
      <p:ext uri="{BB962C8B-B14F-4D97-AF65-F5344CB8AC3E}">
        <p14:creationId xmlns:p14="http://schemas.microsoft.com/office/powerpoint/2010/main" val="16051845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Autofit/>
          </a:bodyPr>
          <a:lstStyle/>
          <a:p>
            <a:pPr>
              <a:defRPr/>
            </a:pPr>
            <a:r>
              <a:rPr lang="id-ID" sz="4000" dirty="0">
                <a:effectLst>
                  <a:outerShdw blurRad="38100" dist="38100" dir="2700000" algn="tl">
                    <a:srgbClr val="C0C0C0"/>
                  </a:outerShdw>
                </a:effectLst>
              </a:rPr>
              <a:t>Penanganan Ancaman Pada Web</a:t>
            </a:r>
            <a:endParaRPr lang="id-ID" sz="4000" i="1" dirty="0"/>
          </a:p>
        </p:txBody>
      </p:sp>
      <p:sp>
        <p:nvSpPr>
          <p:cNvPr id="12291" name="Content Placeholder 2"/>
          <p:cNvSpPr>
            <a:spLocks noGrp="1"/>
          </p:cNvSpPr>
          <p:nvPr>
            <p:ph idx="1"/>
          </p:nvPr>
        </p:nvSpPr>
        <p:spPr>
          <a:xfrm>
            <a:off x="251520" y="1600200"/>
            <a:ext cx="7992888" cy="4525962"/>
          </a:xfrm>
        </p:spPr>
        <p:txBody>
          <a:bodyPr/>
          <a:lstStyle/>
          <a:p>
            <a:pPr marL="450850" indent="-450850">
              <a:spcBef>
                <a:spcPts val="1200"/>
              </a:spcBef>
            </a:pPr>
            <a:r>
              <a:rPr lang="id-ID" sz="2800" dirty="0">
                <a:solidFill>
                  <a:srgbClr val="00B050"/>
                </a:solidFill>
                <a:effectLst>
                  <a:outerShdw blurRad="38100" dist="38100" dir="2700000" algn="tl">
                    <a:srgbClr val="000000">
                      <a:alpha val="43137"/>
                    </a:srgbClr>
                  </a:outerShdw>
                </a:effectLst>
              </a:rPr>
              <a:t>Verifikasi ID dan </a:t>
            </a:r>
            <a:r>
              <a:rPr lang="id-ID" sz="2800" i="1" dirty="0">
                <a:solidFill>
                  <a:srgbClr val="00B050"/>
                </a:solidFill>
                <a:effectLst>
                  <a:outerShdw blurRad="38100" dist="38100" dir="2700000" algn="tl">
                    <a:srgbClr val="000000">
                      <a:alpha val="43137"/>
                    </a:srgbClr>
                  </a:outerShdw>
                </a:effectLst>
              </a:rPr>
              <a:t>password</a:t>
            </a:r>
            <a:r>
              <a:rPr lang="id-ID" sz="2800" dirty="0">
                <a:solidFill>
                  <a:srgbClr val="00B050"/>
                </a:solidFill>
                <a:effectLst>
                  <a:outerShdw blurRad="38100" dist="38100" dir="2700000" algn="tl">
                    <a:srgbClr val="000000">
                      <a:alpha val="43137"/>
                    </a:srgbClr>
                  </a:outerShdw>
                </a:effectLst>
              </a:rPr>
              <a:t> </a:t>
            </a:r>
            <a:r>
              <a:rPr lang="id-ID" sz="2800" dirty="0" smtClean="0">
                <a:solidFill>
                  <a:srgbClr val="00B050"/>
                </a:solidFill>
                <a:effectLst>
                  <a:outerShdw blurRad="38100" dist="38100" dir="2700000" algn="tl">
                    <a:srgbClr val="000000">
                      <a:alpha val="43137"/>
                    </a:srgbClr>
                  </a:outerShdw>
                </a:effectLst>
              </a:rPr>
              <a:t> </a:t>
            </a:r>
          </a:p>
          <a:p>
            <a:pPr marL="803275" lvl="1" indent="-360363">
              <a:spcBef>
                <a:spcPts val="1200"/>
              </a:spcBef>
            </a:pPr>
            <a:r>
              <a:rPr lang="id-ID" sz="2400" dirty="0" smtClean="0"/>
              <a:t>Realms </a:t>
            </a:r>
            <a:r>
              <a:rPr lang="id-ID" sz="2400" dirty="0"/>
              <a:t>menyimpan </a:t>
            </a:r>
            <a:r>
              <a:rPr lang="id-ID" sz="2400" dirty="0" smtClean="0"/>
              <a:t>username</a:t>
            </a:r>
            <a:r>
              <a:rPr lang="id-ID" sz="2400" dirty="0"/>
              <a:t>, password, </a:t>
            </a:r>
            <a:r>
              <a:rPr lang="id-ID" sz="2400" dirty="0" smtClean="0"/>
              <a:t>dll</a:t>
            </a:r>
            <a:r>
              <a:rPr lang="id-ID" sz="2400" dirty="0"/>
              <a:t>, </a:t>
            </a:r>
            <a:r>
              <a:rPr lang="id-ID" sz="2400" dirty="0" smtClean="0"/>
              <a:t>dapat </a:t>
            </a:r>
            <a:r>
              <a:rPr lang="id-ID" sz="2400" dirty="0"/>
              <a:t>diatur dengan cara LDAP, RDBMS, </a:t>
            </a:r>
            <a:r>
              <a:rPr lang="id-ID" sz="2400" dirty="0" smtClean="0"/>
              <a:t>dll</a:t>
            </a:r>
            <a:endParaRPr lang="id-ID" sz="2400" dirty="0"/>
          </a:p>
          <a:p>
            <a:pPr marL="798513" lvl="1" indent="-347663">
              <a:spcBef>
                <a:spcPts val="1200"/>
              </a:spcBef>
            </a:pPr>
            <a:r>
              <a:rPr lang="id-ID" sz="2400" dirty="0"/>
              <a:t>Validasi: cek </a:t>
            </a:r>
            <a:r>
              <a:rPr lang="id-ID" sz="2400" dirty="0" smtClean="0"/>
              <a:t>di server </a:t>
            </a:r>
            <a:r>
              <a:rPr lang="id-ID" sz="2400" dirty="0"/>
              <a:t>web </a:t>
            </a:r>
            <a:r>
              <a:rPr lang="id-ID" sz="2400" dirty="0" smtClean="0"/>
              <a:t>jika user ID &amp; password match dengan yang ada di Realms.</a:t>
            </a:r>
            <a:endParaRPr lang="id-ID" sz="2400" dirty="0"/>
          </a:p>
          <a:p>
            <a:pPr marL="450850" indent="-450850">
              <a:spcBef>
                <a:spcPts val="1200"/>
              </a:spcBef>
            </a:pPr>
            <a:r>
              <a:rPr lang="id-ID" sz="2800" dirty="0" smtClean="0">
                <a:solidFill>
                  <a:srgbClr val="00B050"/>
                </a:solidFill>
                <a:effectLst>
                  <a:outerShdw blurRad="38100" dist="38100" dir="2700000" algn="tl">
                    <a:srgbClr val="000000">
                      <a:alpha val="43137"/>
                    </a:srgbClr>
                  </a:outerShdw>
                </a:effectLst>
              </a:rPr>
              <a:t>Menjaga otentikasi user </a:t>
            </a:r>
            <a:r>
              <a:rPr lang="id-ID" sz="2800" dirty="0">
                <a:solidFill>
                  <a:srgbClr val="00B050"/>
                </a:solidFill>
                <a:effectLst>
                  <a:outerShdw blurRad="38100" dist="38100" dir="2700000" algn="tl">
                    <a:srgbClr val="000000">
                      <a:alpha val="43137"/>
                    </a:srgbClr>
                  </a:outerShdw>
                </a:effectLst>
              </a:rPr>
              <a:t>sebelumnya untuk operasi HTTP </a:t>
            </a:r>
            <a:r>
              <a:rPr lang="id-ID" sz="2800" dirty="0" smtClean="0">
                <a:solidFill>
                  <a:srgbClr val="00B050"/>
                </a:solidFill>
                <a:effectLst>
                  <a:outerShdw blurRad="38100" dist="38100" dir="2700000" algn="tl">
                    <a:srgbClr val="000000">
                      <a:alpha val="43137"/>
                    </a:srgbClr>
                  </a:outerShdw>
                </a:effectLst>
              </a:rPr>
              <a:t>selanjutnya</a:t>
            </a:r>
          </a:p>
        </p:txBody>
      </p:sp>
      <p:sp>
        <p:nvSpPr>
          <p:cNvPr id="5" name="Diamond 4"/>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870939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3582406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Autofit/>
          </a:bodyPr>
          <a:lstStyle/>
          <a:p>
            <a:pPr>
              <a:defRPr/>
            </a:pPr>
            <a:r>
              <a:rPr lang="en-US" altLang="zh-TW" sz="4000" i="1" dirty="0">
                <a:effectLst>
                  <a:outerShdw blurRad="38100" dist="38100" dir="2700000" algn="tl">
                    <a:srgbClr val="000000">
                      <a:alpha val="43137"/>
                    </a:srgbClr>
                  </a:outerShdw>
                </a:effectLst>
                <a:ea typeface="新細明體" pitchFamily="18" charset="-120"/>
              </a:rPr>
              <a:t>What is Secure Sockets Layer (SSL)?</a:t>
            </a:r>
            <a:endParaRPr lang="id-ID" sz="4000" i="1" dirty="0">
              <a:effectLst>
                <a:outerShdw blurRad="38100" dist="38100" dir="2700000" algn="tl">
                  <a:srgbClr val="000000">
                    <a:alpha val="43137"/>
                  </a:srgbClr>
                </a:outerShdw>
              </a:effectLst>
            </a:endParaRPr>
          </a:p>
        </p:txBody>
      </p:sp>
      <p:sp>
        <p:nvSpPr>
          <p:cNvPr id="12291" name="Content Placeholder 2"/>
          <p:cNvSpPr>
            <a:spLocks noGrp="1"/>
          </p:cNvSpPr>
          <p:nvPr>
            <p:ph idx="1"/>
          </p:nvPr>
        </p:nvSpPr>
        <p:spPr>
          <a:xfrm>
            <a:off x="251520" y="1484784"/>
            <a:ext cx="8136904" cy="5373216"/>
          </a:xfrm>
        </p:spPr>
        <p:txBody>
          <a:bodyPr>
            <a:noAutofit/>
          </a:bodyPr>
          <a:lstStyle/>
          <a:p>
            <a:pPr marL="450850" indent="-450850">
              <a:spcBef>
                <a:spcPts val="1200"/>
              </a:spcBef>
            </a:pPr>
            <a:r>
              <a:rPr lang="id-ID" sz="2400" dirty="0" smtClean="0"/>
              <a:t>Protokol </a:t>
            </a:r>
            <a:r>
              <a:rPr lang="id-ID" sz="2400" dirty="0"/>
              <a:t>yang dikembangkan pada tahun 1996 oleh Netscape untuk </a:t>
            </a:r>
            <a:r>
              <a:rPr lang="id-ID" sz="2400" dirty="0" smtClean="0"/>
              <a:t>keamanan </a:t>
            </a:r>
            <a:r>
              <a:rPr lang="id-ID" sz="2400" dirty="0"/>
              <a:t>transmisi dokumen web pribadi melalui Internet.</a:t>
            </a:r>
          </a:p>
          <a:p>
            <a:pPr marL="450850" indent="-450850">
              <a:spcBef>
                <a:spcPts val="1200"/>
              </a:spcBef>
            </a:pPr>
            <a:r>
              <a:rPr lang="id-ID" sz="2400" dirty="0" smtClean="0"/>
              <a:t>Menggunakan </a:t>
            </a:r>
            <a:r>
              <a:rPr lang="id-ID" sz="2400" dirty="0"/>
              <a:t>kunci pribadi dan publik untuk mengenkripsi data yang dikirim melalui koneksi SSL.</a:t>
            </a:r>
          </a:p>
          <a:p>
            <a:pPr marL="450850" indent="-450850">
              <a:spcBef>
                <a:spcPts val="1200"/>
              </a:spcBef>
            </a:pPr>
            <a:r>
              <a:rPr lang="id-ID" sz="2400" dirty="0"/>
              <a:t>Dengan konvensi, URL yang membutuhkan koneksi SSL dimulai dengan </a:t>
            </a:r>
            <a:r>
              <a:rPr lang="id-ID" sz="2400" dirty="0" smtClean="0"/>
              <a:t>https </a:t>
            </a:r>
            <a:r>
              <a:rPr lang="id-ID" sz="2400" dirty="0"/>
              <a:t>bukan </a:t>
            </a:r>
            <a:r>
              <a:rPr lang="id-ID" sz="2400" dirty="0" smtClean="0"/>
              <a:t>http.</a:t>
            </a:r>
          </a:p>
          <a:p>
            <a:pPr marL="450850" indent="-450850">
              <a:spcBef>
                <a:spcPts val="1200"/>
              </a:spcBef>
            </a:pPr>
            <a:r>
              <a:rPr lang="id-ID" sz="2400" dirty="0"/>
              <a:t>SSL diperlukan ketika ...</a:t>
            </a:r>
          </a:p>
          <a:p>
            <a:pPr marL="712788" lvl="1" indent="-261938">
              <a:spcBef>
                <a:spcPts val="1200"/>
              </a:spcBef>
            </a:pPr>
            <a:r>
              <a:rPr lang="id-ID" dirty="0"/>
              <a:t>Ada proses login atau sign in (untuk melindungi nama pengguna dan password)</a:t>
            </a:r>
          </a:p>
          <a:p>
            <a:pPr marL="712788" lvl="1" indent="-261938">
              <a:spcBef>
                <a:spcPts val="0"/>
              </a:spcBef>
            </a:pPr>
            <a:r>
              <a:rPr lang="id-ID" dirty="0"/>
              <a:t>Mentransmisikan data sensitif secara online, seperti informasi kartu kredit, dll</a:t>
            </a:r>
          </a:p>
          <a:p>
            <a:pPr marL="712788" lvl="1" indent="-261938">
              <a:spcBef>
                <a:spcPts val="0"/>
              </a:spcBef>
            </a:pPr>
            <a:r>
              <a:rPr lang="id-ID" dirty="0"/>
              <a:t>Seseorang memerlukan privasi dan persyaratan keamanan</a:t>
            </a:r>
          </a:p>
          <a:p>
            <a:pPr marL="450850" indent="-450850">
              <a:spcBef>
                <a:spcPts val="1200"/>
              </a:spcBef>
            </a:pPr>
            <a:endParaRPr lang="id-ID" sz="2400" dirty="0"/>
          </a:p>
        </p:txBody>
      </p:sp>
    </p:spTree>
    <p:extLst>
      <p:ext uri="{BB962C8B-B14F-4D97-AF65-F5344CB8AC3E}">
        <p14:creationId xmlns:p14="http://schemas.microsoft.com/office/powerpoint/2010/main" val="19188985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Autofit/>
          </a:bodyPr>
          <a:lstStyle/>
          <a:p>
            <a:pPr>
              <a:defRPr/>
            </a:pPr>
            <a:r>
              <a:rPr lang="en-US" altLang="zh-TW" sz="4000" i="1" dirty="0">
                <a:effectLst>
                  <a:outerShdw blurRad="38100" dist="38100" dir="2700000" algn="tl">
                    <a:srgbClr val="000000">
                      <a:alpha val="43137"/>
                    </a:srgbClr>
                  </a:outerShdw>
                </a:effectLst>
                <a:ea typeface="新細明體" pitchFamily="18" charset="-120"/>
              </a:rPr>
              <a:t>Use of an SSL Certificate</a:t>
            </a:r>
            <a:endParaRPr lang="id-ID" sz="4000" i="1" dirty="0">
              <a:effectLst>
                <a:outerShdw blurRad="38100" dist="38100" dir="2700000" algn="tl">
                  <a:srgbClr val="000000">
                    <a:alpha val="43137"/>
                  </a:srgbClr>
                </a:outerShdw>
              </a:effectLst>
            </a:endParaRPr>
          </a:p>
        </p:txBody>
      </p:sp>
      <p:sp>
        <p:nvSpPr>
          <p:cNvPr id="12291" name="Content Placeholder 2"/>
          <p:cNvSpPr>
            <a:spLocks noGrp="1"/>
          </p:cNvSpPr>
          <p:nvPr>
            <p:ph idx="1"/>
          </p:nvPr>
        </p:nvSpPr>
        <p:spPr>
          <a:xfrm>
            <a:off x="251520" y="1556792"/>
            <a:ext cx="8229600" cy="5184576"/>
          </a:xfrm>
        </p:spPr>
        <p:txBody>
          <a:bodyPr>
            <a:noAutofit/>
          </a:bodyPr>
          <a:lstStyle/>
          <a:p>
            <a:pPr marL="265113" indent="-265113">
              <a:spcBef>
                <a:spcPts val="1200"/>
              </a:spcBef>
            </a:pPr>
            <a:r>
              <a:rPr lang="id-ID" sz="2400" dirty="0"/>
              <a:t>Untuk mengaktifkan koneksi </a:t>
            </a:r>
            <a:r>
              <a:rPr lang="id-ID" sz="2400" dirty="0" smtClean="0"/>
              <a:t>SSL, </a:t>
            </a:r>
            <a:r>
              <a:rPr lang="id-ID" sz="2400" dirty="0"/>
              <a:t>server membutuhkan sertifikat SSL yang ditandatangani oleh </a:t>
            </a:r>
            <a:r>
              <a:rPr lang="id-ID" sz="2400" i="1" dirty="0" smtClean="0"/>
              <a:t>Certificate Authority </a:t>
            </a:r>
            <a:r>
              <a:rPr lang="id-ID" sz="2400" dirty="0"/>
              <a:t>(CA).</a:t>
            </a:r>
          </a:p>
          <a:p>
            <a:pPr marL="265113" indent="-265113">
              <a:spcBef>
                <a:spcPts val="1200"/>
              </a:spcBef>
            </a:pPr>
            <a:r>
              <a:rPr lang="id-ID" sz="2400" dirty="0"/>
              <a:t>CA memverifikasi ID dari pemilik sertifikat </a:t>
            </a:r>
            <a:r>
              <a:rPr lang="id-ID" sz="2400" dirty="0" smtClean="0"/>
              <a:t>ketika </a:t>
            </a:r>
            <a:r>
              <a:rPr lang="id-ID" sz="2400" dirty="0"/>
              <a:t>sertifikat SSL dikeluarkan.</a:t>
            </a:r>
          </a:p>
          <a:p>
            <a:pPr marL="265113" indent="-265113">
              <a:spcBef>
                <a:spcPts val="1200"/>
              </a:spcBef>
            </a:pPr>
            <a:r>
              <a:rPr lang="id-ID" sz="2400" dirty="0"/>
              <a:t>Setiap Sertifikat SSL berisi informasi yang unik dan otentik tentang pemilik sertifikat, seperti </a:t>
            </a:r>
            <a:r>
              <a:rPr lang="id-ID" sz="2400" dirty="0" smtClean="0"/>
              <a:t>ID, </a:t>
            </a:r>
            <a:r>
              <a:rPr lang="id-ID" sz="2400" dirty="0"/>
              <a:t>lokasi, kunci publik, dan tanda tangan dari CA</a:t>
            </a:r>
            <a:r>
              <a:rPr lang="id-ID" sz="2400" dirty="0" smtClean="0"/>
              <a:t>.</a:t>
            </a:r>
          </a:p>
          <a:p>
            <a:pPr marL="265113" indent="-265113">
              <a:spcBef>
                <a:spcPts val="1200"/>
              </a:spcBef>
            </a:pPr>
            <a:r>
              <a:rPr lang="id-ID" sz="2400" dirty="0"/>
              <a:t>Hal ini menegaskan bahwa Anda benar-benar user yang sah.</a:t>
            </a:r>
          </a:p>
          <a:p>
            <a:pPr marL="265113" indent="-265113">
              <a:spcBef>
                <a:spcPts val="1200"/>
              </a:spcBef>
            </a:pPr>
            <a:r>
              <a:rPr lang="id-ID" sz="2400" dirty="0"/>
              <a:t>Sertifikat SSL memungkinkan enkripsi informasi selama transaksi online dengan cara menggunakan </a:t>
            </a:r>
            <a:r>
              <a:rPr lang="id-ID" sz="2400" dirty="0">
                <a:solidFill>
                  <a:srgbClr val="0070C0"/>
                </a:solidFill>
              </a:rPr>
              <a:t>cryptosystem hybrid</a:t>
            </a:r>
            <a:r>
              <a:rPr lang="id-ID" sz="2400" dirty="0" smtClean="0"/>
              <a:t>.</a:t>
            </a:r>
            <a:endParaRPr lang="id-ID" sz="2400" dirty="0"/>
          </a:p>
        </p:txBody>
      </p:sp>
    </p:spTree>
    <p:extLst>
      <p:ext uri="{BB962C8B-B14F-4D97-AF65-F5344CB8AC3E}">
        <p14:creationId xmlns:p14="http://schemas.microsoft.com/office/powerpoint/2010/main" val="2775780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Autofit/>
          </a:bodyPr>
          <a:lstStyle/>
          <a:p>
            <a:pPr>
              <a:defRPr/>
            </a:pPr>
            <a:r>
              <a:rPr lang="en-US" sz="4000" i="1" dirty="0">
                <a:effectLst>
                  <a:outerShdw blurRad="38100" dist="38100" dir="2700000" algn="tl">
                    <a:srgbClr val="000000">
                      <a:alpha val="43137"/>
                    </a:srgbClr>
                  </a:outerShdw>
                </a:effectLst>
              </a:rPr>
              <a:t>How SSL Works?</a:t>
            </a:r>
            <a:endParaRPr lang="id-ID" sz="4000"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id-ID"/>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1742" t="20833" r="8566" b="8853"/>
          <a:stretch/>
        </p:blipFill>
        <p:spPr bwMode="auto">
          <a:xfrm>
            <a:off x="79967" y="1600197"/>
            <a:ext cx="8596489" cy="4876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80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44624"/>
            <a:ext cx="7620000" cy="1143000"/>
          </a:xfrm>
        </p:spPr>
        <p:txBody>
          <a:bodyPr/>
          <a:lstStyle/>
          <a:p>
            <a:pPr defTabSz="914361">
              <a:defRPr/>
            </a:pPr>
            <a:r>
              <a:rPr lang="en-US" sz="3600" dirty="0" err="1" smtClean="0">
                <a:effectLst>
                  <a:outerShdw blurRad="38100" dist="38100" dir="2700000" algn="tl">
                    <a:srgbClr val="000000">
                      <a:alpha val="43137"/>
                    </a:srgbClr>
                  </a:outerShdw>
                </a:effectLst>
              </a:rPr>
              <a:t>Mengapa</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Keamanan</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Basisdata</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Penting</a:t>
            </a:r>
            <a:r>
              <a:rPr lang="en-US" sz="3600" dirty="0" smtClean="0">
                <a:effectLst>
                  <a:outerShdw blurRad="38100" dist="38100" dir="2700000" algn="tl">
                    <a:srgbClr val="000000">
                      <a:alpha val="43137"/>
                    </a:srgbClr>
                  </a:outerShdw>
                </a:effectLst>
              </a:rPr>
              <a:t>?</a:t>
            </a:r>
            <a:endParaRPr lang="en-US" sz="36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788024" y="1864876"/>
            <a:ext cx="3456384" cy="4804484"/>
          </a:xfrm>
        </p:spPr>
        <p:txBody>
          <a:bodyPr>
            <a:noAutofit/>
          </a:bodyPr>
          <a:lstStyle/>
          <a:p>
            <a:pPr marL="114300" indent="0">
              <a:spcBef>
                <a:spcPts val="0"/>
              </a:spcBef>
              <a:buNone/>
            </a:pPr>
            <a:r>
              <a:rPr lang="en-US" sz="2800" dirty="0" err="1"/>
              <a:t>Sangat</a:t>
            </a:r>
            <a:r>
              <a:rPr lang="en-US" sz="2800" dirty="0"/>
              <a:t> </a:t>
            </a:r>
            <a:r>
              <a:rPr lang="en-US" sz="2800" dirty="0" err="1"/>
              <a:t>pentingnya</a:t>
            </a:r>
            <a:r>
              <a:rPr lang="en-US" sz="2800" dirty="0"/>
              <a:t> </a:t>
            </a:r>
            <a:r>
              <a:rPr lang="en-US" sz="2800" dirty="0" err="1"/>
              <a:t>informasi</a:t>
            </a:r>
            <a:r>
              <a:rPr lang="en-US" sz="2800" dirty="0"/>
              <a:t> </a:t>
            </a:r>
            <a:r>
              <a:rPr lang="id-ID" sz="2800" dirty="0">
                <a:sym typeface="Symbol" pitchFamily="18" charset="2"/>
              </a:rPr>
              <a:t> </a:t>
            </a:r>
            <a:endParaRPr lang="id-ID" sz="2800" dirty="0" smtClean="0">
              <a:sym typeface="Symbol" pitchFamily="18" charset="2"/>
            </a:endParaRPr>
          </a:p>
          <a:p>
            <a:pPr marL="531813" indent="-417513">
              <a:spcBef>
                <a:spcPts val="0"/>
              </a:spcBef>
              <a:buNone/>
            </a:pPr>
            <a:r>
              <a:rPr lang="id-ID" sz="2800" dirty="0" smtClean="0">
                <a:sym typeface="Wingdings" pitchFamily="2" charset="2"/>
              </a:rPr>
              <a:t> </a:t>
            </a:r>
            <a:r>
              <a:rPr lang="en-US" sz="2400" dirty="0" err="1"/>
              <a:t>hanya</a:t>
            </a:r>
            <a:r>
              <a:rPr lang="en-US" sz="2400" dirty="0"/>
              <a:t> </a:t>
            </a:r>
            <a:r>
              <a:rPr lang="en-US" sz="2400" dirty="0" err="1"/>
              <a:t>boleh</a:t>
            </a:r>
            <a:r>
              <a:rPr lang="en-US" sz="2400" dirty="0"/>
              <a:t> </a:t>
            </a:r>
            <a:r>
              <a:rPr lang="en-US" sz="2400" dirty="0" err="1"/>
              <a:t>diakses</a:t>
            </a:r>
            <a:r>
              <a:rPr lang="en-US" sz="2400" dirty="0"/>
              <a:t> </a:t>
            </a:r>
            <a:r>
              <a:rPr lang="en-US" sz="2400" dirty="0" err="1"/>
              <a:t>oleh</a:t>
            </a:r>
            <a:r>
              <a:rPr lang="en-US" sz="2400" dirty="0"/>
              <a:t> orang yang </a:t>
            </a:r>
            <a:r>
              <a:rPr lang="en-US" sz="2400" dirty="0" err="1"/>
              <a:t>terotorisasi</a:t>
            </a:r>
            <a:r>
              <a:rPr lang="en-US" sz="2400" dirty="0" smtClean="0"/>
              <a:t>.</a:t>
            </a:r>
            <a:endParaRPr lang="id-ID" sz="2400" dirty="0" smtClean="0"/>
          </a:p>
          <a:p>
            <a:pPr marL="114300" indent="0">
              <a:spcBef>
                <a:spcPts val="1200"/>
              </a:spcBef>
              <a:buNone/>
            </a:pPr>
            <a:endParaRPr lang="en-US" sz="2800" dirty="0"/>
          </a:p>
          <a:p>
            <a:pPr marL="114300" indent="0">
              <a:spcBef>
                <a:spcPts val="1200"/>
              </a:spcBef>
              <a:buNone/>
            </a:pPr>
            <a:r>
              <a:rPr lang="en-US" sz="2800" dirty="0" err="1" smtClean="0"/>
              <a:t>Adanya</a:t>
            </a:r>
            <a:r>
              <a:rPr lang="en-US" sz="2800" dirty="0" smtClean="0"/>
              <a:t>  </a:t>
            </a:r>
            <a:r>
              <a:rPr lang="id-ID" sz="2800" dirty="0" smtClean="0"/>
              <a:t>pen</a:t>
            </a:r>
            <a:r>
              <a:rPr lang="en-US" sz="2800" dirty="0" err="1" smtClean="0"/>
              <a:t>curi</a:t>
            </a:r>
            <a:r>
              <a:rPr lang="id-ID" sz="2800" dirty="0" smtClean="0"/>
              <a:t>an</a:t>
            </a:r>
            <a:r>
              <a:rPr lang="en-US" sz="2800" dirty="0" smtClean="0"/>
              <a:t> </a:t>
            </a:r>
            <a:r>
              <a:rPr lang="en-US" sz="2800" dirty="0" err="1"/>
              <a:t>informasi</a:t>
            </a:r>
            <a:r>
              <a:rPr lang="en-US" sz="2800" dirty="0"/>
              <a:t> </a:t>
            </a:r>
            <a:r>
              <a:rPr lang="id-ID" sz="2800" dirty="0" smtClean="0"/>
              <a:t> karena </a:t>
            </a:r>
            <a:r>
              <a:rPr lang="en-US" sz="2800" dirty="0" err="1" smtClean="0"/>
              <a:t>nilai</a:t>
            </a:r>
            <a:r>
              <a:rPr lang="en-US" sz="2800" dirty="0" smtClean="0"/>
              <a:t> </a:t>
            </a:r>
            <a:r>
              <a:rPr lang="en-US" sz="2800" dirty="0" err="1" smtClean="0"/>
              <a:t>ekonomis</a:t>
            </a:r>
            <a:r>
              <a:rPr lang="id-ID" sz="2800" dirty="0" smtClean="0"/>
              <a:t> yang tinggi</a:t>
            </a:r>
          </a:p>
          <a:p>
            <a:pPr marL="114300" indent="0">
              <a:spcBef>
                <a:spcPts val="1200"/>
              </a:spcBef>
              <a:buNone/>
            </a:pPr>
            <a:endParaRPr lang="en-US" sz="2800" dirty="0"/>
          </a:p>
        </p:txBody>
      </p:sp>
      <p:sp>
        <p:nvSpPr>
          <p:cNvPr id="2" name="Isosceles Triangle 1"/>
          <p:cNvSpPr/>
          <p:nvPr/>
        </p:nvSpPr>
        <p:spPr>
          <a:xfrm rot="5400000">
            <a:off x="8567872" y="5625816"/>
            <a:ext cx="530352"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descr="http://www.infokomputer.com/wp-content/uploads/2014/09/o-PIRATAGE-faceboo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3" y="1916832"/>
            <a:ext cx="4464496" cy="334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34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en-US" altLang="zh-TW" sz="4000" i="1" dirty="0">
                <a:effectLst>
                  <a:outerShdw blurRad="38100" dist="38100" dir="2700000" algn="tl">
                    <a:srgbClr val="000000">
                      <a:alpha val="43137"/>
                    </a:srgbClr>
                  </a:outerShdw>
                </a:effectLst>
                <a:ea typeface="新細明體" pitchFamily="18" charset="-120"/>
              </a:rPr>
              <a:t>CA Root Certificate</a:t>
            </a:r>
            <a:endParaRPr lang="id-ID" sz="4000" i="1" dirty="0">
              <a:effectLst>
                <a:outerShdw blurRad="38100" dist="38100" dir="2700000" algn="tl">
                  <a:srgbClr val="000000">
                    <a:alpha val="43137"/>
                  </a:srgbClr>
                </a:outerShdw>
              </a:effectLst>
            </a:endParaRPr>
          </a:p>
        </p:txBody>
      </p:sp>
      <p:sp>
        <p:nvSpPr>
          <p:cNvPr id="13315" name="Content Placeholder 2"/>
          <p:cNvSpPr>
            <a:spLocks noGrp="1"/>
          </p:cNvSpPr>
          <p:nvPr>
            <p:ph idx="1"/>
          </p:nvPr>
        </p:nvSpPr>
        <p:spPr>
          <a:xfrm>
            <a:off x="208112" y="1340768"/>
            <a:ext cx="8206680" cy="4664397"/>
          </a:xfrm>
        </p:spPr>
        <p:txBody>
          <a:bodyPr/>
          <a:lstStyle/>
          <a:p>
            <a:pPr eaLnBrk="1" hangingPunct="1">
              <a:spcBef>
                <a:spcPts val="1200"/>
              </a:spcBef>
            </a:pPr>
            <a:r>
              <a:rPr lang="en-US" altLang="zh-TW" sz="2400" dirty="0">
                <a:ea typeface="新細明體" pitchFamily="18" charset="-120"/>
              </a:rPr>
              <a:t>Web browser </a:t>
            </a:r>
            <a:r>
              <a:rPr lang="en-US" altLang="zh-TW" sz="2400" dirty="0" err="1">
                <a:ea typeface="新細明體" pitchFamily="18" charset="-120"/>
              </a:rPr>
              <a:t>membutuhkan</a:t>
            </a:r>
            <a:r>
              <a:rPr lang="en-US" altLang="zh-TW" sz="2400" dirty="0">
                <a:ea typeface="新細明體" pitchFamily="18" charset="-120"/>
              </a:rPr>
              <a:t> </a:t>
            </a:r>
            <a:r>
              <a:rPr lang="en-US" altLang="zh-TW" sz="2400" dirty="0" err="1">
                <a:ea typeface="新細明體" pitchFamily="18" charset="-120"/>
              </a:rPr>
              <a:t>sertifikat</a:t>
            </a:r>
            <a:r>
              <a:rPr lang="en-US" altLang="zh-TW" sz="2400" dirty="0">
                <a:ea typeface="新細明體" pitchFamily="18" charset="-120"/>
              </a:rPr>
              <a:t> </a:t>
            </a:r>
            <a:r>
              <a:rPr lang="id-ID" altLang="zh-TW" sz="2400" dirty="0" smtClean="0">
                <a:ea typeface="新細明體" pitchFamily="18" charset="-120"/>
              </a:rPr>
              <a:t>utama </a:t>
            </a:r>
            <a:r>
              <a:rPr lang="en-US" altLang="zh-TW" sz="2400" dirty="0" smtClean="0">
                <a:ea typeface="新細明體" pitchFamily="18" charset="-120"/>
              </a:rPr>
              <a:t>CA </a:t>
            </a:r>
            <a:r>
              <a:rPr lang="en-US" altLang="zh-TW" sz="2400" dirty="0">
                <a:ea typeface="新細明體" pitchFamily="18" charset="-120"/>
              </a:rPr>
              <a:t>yang </a:t>
            </a:r>
            <a:r>
              <a:rPr lang="en-US" altLang="zh-TW" sz="2400" dirty="0" err="1">
                <a:ea typeface="新細明體" pitchFamily="18" charset="-120"/>
              </a:rPr>
              <a:t>mengeluarkan</a:t>
            </a:r>
            <a:r>
              <a:rPr lang="en-US" altLang="zh-TW" sz="2400" dirty="0">
                <a:ea typeface="新細明體" pitchFamily="18" charset="-120"/>
              </a:rPr>
              <a:t> </a:t>
            </a:r>
            <a:r>
              <a:rPr lang="en-US" altLang="zh-TW" sz="2400" dirty="0" err="1">
                <a:ea typeface="新細明體" pitchFamily="18" charset="-120"/>
              </a:rPr>
              <a:t>sertifikat</a:t>
            </a:r>
            <a:r>
              <a:rPr lang="en-US" altLang="zh-TW" sz="2400" dirty="0">
                <a:ea typeface="新細明體" pitchFamily="18" charset="-120"/>
              </a:rPr>
              <a:t> SSL </a:t>
            </a:r>
            <a:r>
              <a:rPr lang="en-US" altLang="zh-TW" sz="2400" dirty="0" err="1">
                <a:ea typeface="新細明體" pitchFamily="18" charset="-120"/>
              </a:rPr>
              <a:t>ke</a:t>
            </a:r>
            <a:r>
              <a:rPr lang="en-US" altLang="zh-TW" sz="2400" dirty="0">
                <a:ea typeface="新細明體" pitchFamily="18" charset="-120"/>
              </a:rPr>
              <a:t> web-server </a:t>
            </a:r>
            <a:r>
              <a:rPr lang="en-US" altLang="zh-TW" sz="2400" dirty="0" err="1">
                <a:ea typeface="新細明體" pitchFamily="18" charset="-120"/>
              </a:rPr>
              <a:t>untuk</a:t>
            </a:r>
            <a:r>
              <a:rPr lang="en-US" altLang="zh-TW" sz="2400" dirty="0">
                <a:ea typeface="新細明體" pitchFamily="18" charset="-120"/>
              </a:rPr>
              <a:t> </a:t>
            </a:r>
            <a:r>
              <a:rPr lang="en-US" altLang="zh-TW" sz="2400" dirty="0" err="1">
                <a:ea typeface="新細明體" pitchFamily="18" charset="-120"/>
              </a:rPr>
              <a:t>memverifikasi</a:t>
            </a:r>
            <a:r>
              <a:rPr lang="en-US" altLang="zh-TW" sz="2400" dirty="0">
                <a:ea typeface="新細明體" pitchFamily="18" charset="-120"/>
              </a:rPr>
              <a:t> </a:t>
            </a:r>
            <a:r>
              <a:rPr lang="en-US" altLang="zh-TW" sz="2400" dirty="0" err="1">
                <a:ea typeface="新細明體" pitchFamily="18" charset="-120"/>
              </a:rPr>
              <a:t>apakah</a:t>
            </a:r>
            <a:r>
              <a:rPr lang="en-US" altLang="zh-TW" sz="2400" dirty="0">
                <a:ea typeface="新細明體" pitchFamily="18" charset="-120"/>
              </a:rPr>
              <a:t> server web </a:t>
            </a:r>
            <a:r>
              <a:rPr lang="en-US" altLang="zh-TW" sz="2400" dirty="0" err="1">
                <a:ea typeface="新細明體" pitchFamily="18" charset="-120"/>
              </a:rPr>
              <a:t>terpercaya</a:t>
            </a:r>
            <a:r>
              <a:rPr lang="en-US" altLang="zh-TW" sz="2400" dirty="0">
                <a:ea typeface="新細明體" pitchFamily="18" charset="-120"/>
              </a:rPr>
              <a:t>.</a:t>
            </a:r>
          </a:p>
          <a:p>
            <a:pPr eaLnBrk="1" hangingPunct="1">
              <a:spcBef>
                <a:spcPts val="1200"/>
              </a:spcBef>
            </a:pPr>
            <a:r>
              <a:rPr lang="en-US" altLang="zh-TW" sz="2400" dirty="0" err="1">
                <a:ea typeface="新細明體" pitchFamily="18" charset="-120"/>
              </a:rPr>
              <a:t>Jika</a:t>
            </a:r>
            <a:r>
              <a:rPr lang="en-US" altLang="zh-TW" sz="2400" dirty="0">
                <a:ea typeface="新細明體" pitchFamily="18" charset="-120"/>
              </a:rPr>
              <a:t> browser </a:t>
            </a:r>
            <a:r>
              <a:rPr lang="en-US" altLang="zh-TW" sz="2400" dirty="0" err="1">
                <a:ea typeface="新細明體" pitchFamily="18" charset="-120"/>
              </a:rPr>
              <a:t>tidak</a:t>
            </a:r>
            <a:r>
              <a:rPr lang="en-US" altLang="zh-TW" sz="2400" dirty="0">
                <a:ea typeface="新細明體" pitchFamily="18" charset="-120"/>
              </a:rPr>
              <a:t> </a:t>
            </a:r>
            <a:r>
              <a:rPr lang="en-US" altLang="zh-TW" sz="2400" dirty="0" err="1">
                <a:ea typeface="新細明體" pitchFamily="18" charset="-120"/>
              </a:rPr>
              <a:t>memiliki</a:t>
            </a:r>
            <a:r>
              <a:rPr lang="en-US" altLang="zh-TW" sz="2400" dirty="0">
                <a:ea typeface="新細明體" pitchFamily="18" charset="-120"/>
              </a:rPr>
              <a:t> / </a:t>
            </a:r>
            <a:r>
              <a:rPr lang="en-US" altLang="zh-TW" sz="2400" dirty="0" err="1">
                <a:ea typeface="新細明體" pitchFamily="18" charset="-120"/>
              </a:rPr>
              <a:t>mempercayai</a:t>
            </a:r>
            <a:r>
              <a:rPr lang="en-US" altLang="zh-TW" sz="2400" dirty="0">
                <a:ea typeface="新細明體" pitchFamily="18" charset="-120"/>
              </a:rPr>
              <a:t> </a:t>
            </a:r>
            <a:r>
              <a:rPr lang="en-US" altLang="zh-TW" sz="2400" dirty="0" err="1">
                <a:ea typeface="新細明體" pitchFamily="18" charset="-120"/>
              </a:rPr>
              <a:t>sertifikat</a:t>
            </a:r>
            <a:r>
              <a:rPr lang="en-US" altLang="zh-TW" sz="2400" dirty="0">
                <a:ea typeface="新細明體" pitchFamily="18" charset="-120"/>
              </a:rPr>
              <a:t> </a:t>
            </a:r>
            <a:r>
              <a:rPr lang="id-ID" altLang="zh-TW" sz="2400" dirty="0" smtClean="0">
                <a:ea typeface="新細明體" pitchFamily="18" charset="-120"/>
              </a:rPr>
              <a:t>utama </a:t>
            </a:r>
            <a:r>
              <a:rPr lang="en-US" altLang="zh-TW" sz="2400" dirty="0" smtClean="0">
                <a:ea typeface="新細明體" pitchFamily="18" charset="-120"/>
              </a:rPr>
              <a:t>CA , </a:t>
            </a:r>
            <a:r>
              <a:rPr lang="en-US" altLang="zh-TW" sz="2400" dirty="0" err="1">
                <a:ea typeface="新細明體" pitchFamily="18" charset="-120"/>
              </a:rPr>
              <a:t>kebanyakan</a:t>
            </a:r>
            <a:r>
              <a:rPr lang="en-US" altLang="zh-TW" sz="2400" dirty="0">
                <a:ea typeface="新細明體" pitchFamily="18" charset="-120"/>
              </a:rPr>
              <a:t> browser web </a:t>
            </a:r>
            <a:r>
              <a:rPr lang="en-US" altLang="zh-TW" sz="2400" dirty="0" err="1">
                <a:ea typeface="新細明體" pitchFamily="18" charset="-120"/>
              </a:rPr>
              <a:t>akan</a:t>
            </a:r>
            <a:r>
              <a:rPr lang="en-US" altLang="zh-TW" sz="2400" dirty="0">
                <a:ea typeface="新細明體" pitchFamily="18" charset="-120"/>
              </a:rPr>
              <a:t> </a:t>
            </a:r>
            <a:r>
              <a:rPr lang="en-US" altLang="zh-TW" sz="2400" dirty="0" err="1" smtClean="0">
                <a:ea typeface="新細明體" pitchFamily="18" charset="-120"/>
              </a:rPr>
              <a:t>mem</a:t>
            </a:r>
            <a:r>
              <a:rPr lang="id-ID" altLang="zh-TW" sz="2400" dirty="0" smtClean="0">
                <a:ea typeface="新細明體" pitchFamily="18" charset="-120"/>
              </a:rPr>
              <a:t>beri </a:t>
            </a:r>
            <a:r>
              <a:rPr lang="en-US" altLang="zh-TW" sz="2400" dirty="0" err="1" smtClean="0">
                <a:ea typeface="新細明體" pitchFamily="18" charset="-120"/>
              </a:rPr>
              <a:t>peringatan</a:t>
            </a:r>
            <a:r>
              <a:rPr lang="en-US" altLang="zh-TW" sz="2400" dirty="0" smtClean="0">
                <a:ea typeface="新細明體" pitchFamily="18" charset="-120"/>
              </a:rPr>
              <a:t> </a:t>
            </a:r>
            <a:r>
              <a:rPr lang="id-ID" altLang="zh-TW" sz="2400" dirty="0" smtClean="0">
                <a:ea typeface="新細明體" pitchFamily="18" charset="-120"/>
              </a:rPr>
              <a:t>:</a:t>
            </a:r>
            <a:endParaRPr lang="en-US" altLang="zh-TW" sz="2400" dirty="0">
              <a:ea typeface="新細明體" pitchFamily="18" charset="-120"/>
            </a:endParaRPr>
          </a:p>
          <a:p>
            <a:pPr lvl="1" eaLnBrk="1" hangingPunct="1"/>
            <a:endParaRPr lang="zh-TW" altLang="en-US" sz="1800" dirty="0">
              <a:ea typeface="新細明體" pitchFamily="18" charset="-120"/>
            </a:endParaRPr>
          </a:p>
          <a:p>
            <a:pPr marL="450850" indent="-450850">
              <a:spcBef>
                <a:spcPts val="1800"/>
              </a:spcBef>
            </a:pPr>
            <a:endParaRPr lang="id-ID" sz="2800" dirty="0" smtClean="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89040"/>
            <a:ext cx="7543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533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en-US" altLang="zh-TW" sz="4000" i="1" dirty="0">
                <a:effectLst>
                  <a:outerShdw blurRad="38100" dist="38100" dir="2700000" algn="tl">
                    <a:srgbClr val="000000">
                      <a:alpha val="43137"/>
                    </a:srgbClr>
                  </a:outerShdw>
                </a:effectLst>
                <a:ea typeface="新細明體" pitchFamily="18" charset="-120"/>
              </a:rPr>
              <a:t>Types of </a:t>
            </a:r>
            <a:r>
              <a:rPr lang="id-ID" altLang="zh-TW" sz="4000" i="1" dirty="0" smtClean="0">
                <a:effectLst>
                  <a:outerShdw blurRad="38100" dist="38100" dir="2700000" algn="tl">
                    <a:srgbClr val="000000">
                      <a:alpha val="43137"/>
                    </a:srgbClr>
                  </a:outerShdw>
                </a:effectLst>
                <a:ea typeface="新細明體" pitchFamily="18" charset="-120"/>
              </a:rPr>
              <a:t> </a:t>
            </a:r>
            <a:r>
              <a:rPr lang="en-US" altLang="zh-TW" sz="4000" i="1" dirty="0" smtClean="0">
                <a:effectLst>
                  <a:outerShdw blurRad="38100" dist="38100" dir="2700000" algn="tl">
                    <a:srgbClr val="000000">
                      <a:alpha val="43137"/>
                    </a:srgbClr>
                  </a:outerShdw>
                </a:effectLst>
                <a:ea typeface="新細明體" pitchFamily="18" charset="-120"/>
              </a:rPr>
              <a:t>Web </a:t>
            </a:r>
            <a:r>
              <a:rPr lang="en-US" altLang="zh-TW" sz="4000" i="1" dirty="0">
                <a:effectLst>
                  <a:outerShdw blurRad="38100" dist="38100" dir="2700000" algn="tl">
                    <a:srgbClr val="000000">
                      <a:alpha val="43137"/>
                    </a:srgbClr>
                  </a:outerShdw>
                </a:effectLst>
                <a:ea typeface="新細明體" pitchFamily="18" charset="-120"/>
              </a:rPr>
              <a:t>Application Security</a:t>
            </a:r>
            <a:endParaRPr lang="id-ID" sz="4000" i="1" dirty="0">
              <a:effectLst>
                <a:outerShdw blurRad="38100" dist="38100" dir="2700000" algn="tl">
                  <a:srgbClr val="000000">
                    <a:alpha val="43137"/>
                  </a:srgbClr>
                </a:outerShdw>
              </a:effectLst>
            </a:endParaRPr>
          </a:p>
        </p:txBody>
      </p:sp>
      <p:sp>
        <p:nvSpPr>
          <p:cNvPr id="13315" name="Content Placeholder 2"/>
          <p:cNvSpPr>
            <a:spLocks noGrp="1"/>
          </p:cNvSpPr>
          <p:nvPr>
            <p:ph idx="1"/>
          </p:nvPr>
        </p:nvSpPr>
        <p:spPr>
          <a:xfrm>
            <a:off x="251520" y="1646238"/>
            <a:ext cx="8064896" cy="4879106"/>
          </a:xfrm>
        </p:spPr>
        <p:txBody>
          <a:bodyPr/>
          <a:lstStyle/>
          <a:p>
            <a:r>
              <a:rPr lang="id-ID" sz="2800" dirty="0"/>
              <a:t>Ada dua jenis </a:t>
            </a:r>
            <a:r>
              <a:rPr lang="id-ID" sz="2800" dirty="0" smtClean="0"/>
              <a:t>aplikasi untuk keamanan web :</a:t>
            </a:r>
            <a:endParaRPr lang="id-ID" sz="2800" dirty="0"/>
          </a:p>
          <a:p>
            <a:pPr lvl="1">
              <a:spcBef>
                <a:spcPts val="1800"/>
              </a:spcBef>
            </a:pPr>
            <a:r>
              <a:rPr lang="id-ID" sz="2800" dirty="0"/>
              <a:t>Keamanan </a:t>
            </a:r>
            <a:r>
              <a:rPr lang="id-ID" sz="2800" dirty="0" smtClean="0"/>
              <a:t>Deklaratif</a:t>
            </a:r>
          </a:p>
          <a:p>
            <a:pPr marL="985838" lvl="1" indent="0">
              <a:spcBef>
                <a:spcPts val="1800"/>
              </a:spcBef>
              <a:buNone/>
            </a:pPr>
            <a:r>
              <a:rPr lang="id-ID" sz="2400" dirty="0" smtClean="0"/>
              <a:t>Keamanan </a:t>
            </a:r>
            <a:r>
              <a:rPr lang="id-ID" sz="2400" dirty="0"/>
              <a:t>secara otomatis ditangani oleh sistem, hanya perlu melakukan konfigurasi (pada file web.xml)</a:t>
            </a:r>
          </a:p>
          <a:p>
            <a:pPr lvl="1">
              <a:spcBef>
                <a:spcPts val="1800"/>
              </a:spcBef>
            </a:pPr>
            <a:r>
              <a:rPr lang="id-ID" sz="2800" dirty="0" smtClean="0"/>
              <a:t>Keamanan Program</a:t>
            </a:r>
            <a:endParaRPr lang="id-ID" sz="2800" dirty="0"/>
          </a:p>
          <a:p>
            <a:pPr marL="989013" lvl="1" indent="0">
              <a:spcBef>
                <a:spcPts val="1800"/>
              </a:spcBef>
              <a:buNone/>
            </a:pPr>
            <a:r>
              <a:rPr lang="id-ID" altLang="zh-TW" sz="2400" dirty="0">
                <a:ea typeface="新細明體" pitchFamily="18" charset="-120"/>
              </a:rPr>
              <a:t>Semua keamanan </a:t>
            </a:r>
            <a:r>
              <a:rPr lang="en-US" altLang="zh-TW" sz="2400" dirty="0">
                <a:ea typeface="新細明體" pitchFamily="18" charset="-120"/>
              </a:rPr>
              <a:t>(</a:t>
            </a:r>
            <a:r>
              <a:rPr lang="id-ID" altLang="zh-TW" sz="2400" dirty="0">
                <a:ea typeface="新細明體" pitchFamily="18" charset="-120"/>
              </a:rPr>
              <a:t>otentikasi,</a:t>
            </a:r>
            <a:r>
              <a:rPr lang="en-US" altLang="zh-TW" sz="2400" dirty="0">
                <a:ea typeface="新細明體" pitchFamily="18" charset="-120"/>
              </a:rPr>
              <a:t> a</a:t>
            </a:r>
            <a:r>
              <a:rPr lang="id-ID" altLang="zh-TW" sz="2400" dirty="0">
                <a:ea typeface="新細明體" pitchFamily="18" charset="-120"/>
              </a:rPr>
              <a:t>ks</a:t>
            </a:r>
            <a:r>
              <a:rPr lang="en-US" altLang="zh-TW" sz="2400" dirty="0" err="1">
                <a:ea typeface="新細明體" pitchFamily="18" charset="-120"/>
              </a:rPr>
              <a:t>es</a:t>
            </a:r>
            <a:r>
              <a:rPr lang="en-US" altLang="zh-TW" sz="2400" dirty="0">
                <a:ea typeface="新細明體" pitchFamily="18" charset="-120"/>
              </a:rPr>
              <a:t> </a:t>
            </a:r>
            <a:r>
              <a:rPr lang="id-ID" altLang="zh-TW" sz="2400" dirty="0">
                <a:ea typeface="新細明體" pitchFamily="18" charset="-120"/>
              </a:rPr>
              <a:t>k</a:t>
            </a:r>
            <a:r>
              <a:rPr lang="en-US" altLang="zh-TW" sz="2400" dirty="0" err="1">
                <a:ea typeface="新細明體" pitchFamily="18" charset="-120"/>
              </a:rPr>
              <a:t>ontrol</a:t>
            </a:r>
            <a:r>
              <a:rPr lang="en-US" altLang="zh-TW" sz="2400" dirty="0">
                <a:ea typeface="新細明體" pitchFamily="18" charset="-120"/>
              </a:rPr>
              <a:t>, </a:t>
            </a:r>
            <a:r>
              <a:rPr lang="id-ID" altLang="zh-TW" sz="2400" dirty="0">
                <a:ea typeface="新細明體" pitchFamily="18" charset="-120"/>
              </a:rPr>
              <a:t>dll</a:t>
            </a:r>
            <a:r>
              <a:rPr lang="en-US" altLang="zh-TW" sz="2400" dirty="0">
                <a:ea typeface="新細明體" pitchFamily="18" charset="-120"/>
              </a:rPr>
              <a:t>) </a:t>
            </a:r>
            <a:r>
              <a:rPr lang="id-ID" altLang="zh-TW" sz="2400" dirty="0">
                <a:ea typeface="新細明體" pitchFamily="18" charset="-120"/>
              </a:rPr>
              <a:t>dilakukan oleh program yang dibuat oleh user.</a:t>
            </a:r>
            <a:endParaRPr lang="en-US" altLang="zh-TW" sz="2400" dirty="0">
              <a:ea typeface="新細明體" pitchFamily="18" charset="-120"/>
            </a:endParaRPr>
          </a:p>
          <a:p>
            <a:pPr marL="450850" indent="-450850">
              <a:spcBef>
                <a:spcPts val="1800"/>
              </a:spcBef>
            </a:pPr>
            <a:endParaRPr lang="id-ID" sz="2800" dirty="0" smtClean="0"/>
          </a:p>
        </p:txBody>
      </p:sp>
    </p:spTree>
    <p:extLst>
      <p:ext uri="{BB962C8B-B14F-4D97-AF65-F5344CB8AC3E}">
        <p14:creationId xmlns:p14="http://schemas.microsoft.com/office/powerpoint/2010/main" val="33231866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en-US" altLang="zh-TW" sz="4000" i="1" dirty="0">
                <a:effectLst>
                  <a:outerShdw blurRad="38100" dist="38100" dir="2700000" algn="tl">
                    <a:srgbClr val="000000">
                      <a:alpha val="43137"/>
                    </a:srgbClr>
                  </a:outerShdw>
                </a:effectLst>
                <a:ea typeface="新細明體" pitchFamily="18" charset="-120"/>
              </a:rPr>
              <a:t>Declarative Security</a:t>
            </a:r>
            <a:endParaRPr lang="id-ID" sz="4000" i="1" dirty="0">
              <a:effectLst>
                <a:outerShdw blurRad="38100" dist="38100" dir="2700000" algn="tl">
                  <a:srgbClr val="000000">
                    <a:alpha val="43137"/>
                  </a:srgbClr>
                </a:outerShdw>
              </a:effectLst>
            </a:endParaRPr>
          </a:p>
        </p:txBody>
      </p:sp>
      <p:sp>
        <p:nvSpPr>
          <p:cNvPr id="13315" name="Content Placeholder 2"/>
          <p:cNvSpPr>
            <a:spLocks noGrp="1"/>
          </p:cNvSpPr>
          <p:nvPr>
            <p:ph idx="1"/>
          </p:nvPr>
        </p:nvSpPr>
        <p:spPr>
          <a:xfrm>
            <a:off x="251520" y="1340768"/>
            <a:ext cx="8136904" cy="4831432"/>
          </a:xfrm>
        </p:spPr>
        <p:txBody>
          <a:bodyPr/>
          <a:lstStyle/>
          <a:p>
            <a:pPr marL="0" indent="0">
              <a:spcBef>
                <a:spcPts val="1200"/>
              </a:spcBef>
              <a:buNone/>
            </a:pPr>
            <a:r>
              <a:rPr lang="id-ID" sz="2800" dirty="0" smtClean="0"/>
              <a:t>Keamanan secara otomatis ditangani oleh sistem, hanya </a:t>
            </a:r>
            <a:r>
              <a:rPr lang="id-ID" sz="2800" dirty="0"/>
              <a:t>perlu melakukan </a:t>
            </a:r>
            <a:r>
              <a:rPr lang="id-ID" sz="2800" dirty="0" smtClean="0"/>
              <a:t>konfigurasi </a:t>
            </a:r>
            <a:r>
              <a:rPr lang="id-ID" sz="2800" dirty="0"/>
              <a:t>(pada file web.xml</a:t>
            </a:r>
            <a:r>
              <a:rPr lang="id-ID" sz="2800" dirty="0" smtClean="0"/>
              <a:t>)</a:t>
            </a:r>
            <a:endParaRPr lang="id-ID" sz="2800" dirty="0"/>
          </a:p>
          <a:p>
            <a:pPr marL="534988" indent="-358775">
              <a:spcBef>
                <a:spcPts val="1200"/>
              </a:spcBef>
            </a:pPr>
            <a:r>
              <a:rPr lang="id-ID" sz="2800" dirty="0"/>
              <a:t>Untuk mencegah akses yang tidak sah</a:t>
            </a:r>
          </a:p>
          <a:p>
            <a:pPr marL="882650" lvl="1" indent="-249238">
              <a:spcBef>
                <a:spcPts val="1200"/>
              </a:spcBef>
            </a:pPr>
            <a:r>
              <a:rPr lang="id-ID" sz="2400" dirty="0" smtClean="0"/>
              <a:t>Menggunakan aplikasi </a:t>
            </a:r>
            <a:r>
              <a:rPr lang="id-ID" sz="2400" i="1" dirty="0"/>
              <a:t>Web deployment descriptor </a:t>
            </a:r>
            <a:r>
              <a:rPr lang="id-ID" sz="2400" dirty="0"/>
              <a:t>(web.xml) untuk menyatakan bahwa URL tertentu membutuhkan </a:t>
            </a:r>
            <a:r>
              <a:rPr lang="id-ID" sz="2400" dirty="0" smtClean="0"/>
              <a:t>perlindungan.</a:t>
            </a:r>
          </a:p>
          <a:p>
            <a:pPr marL="882650" lvl="1" indent="-249238">
              <a:spcBef>
                <a:spcPts val="1200"/>
              </a:spcBef>
            </a:pPr>
            <a:r>
              <a:rPr lang="id-ID" sz="2400" dirty="0" smtClean="0"/>
              <a:t>Server </a:t>
            </a:r>
            <a:r>
              <a:rPr lang="id-ID" sz="2400" dirty="0"/>
              <a:t>secara otomatis meminta </a:t>
            </a:r>
            <a:r>
              <a:rPr lang="id-ID" sz="2400" dirty="0" smtClean="0"/>
              <a:t>user untuk memasukkan  </a:t>
            </a:r>
            <a:r>
              <a:rPr lang="id-ID" sz="2400" i="1" dirty="0"/>
              <a:t>username</a:t>
            </a:r>
            <a:r>
              <a:rPr lang="id-ID" sz="2400" dirty="0"/>
              <a:t> dan </a:t>
            </a:r>
            <a:r>
              <a:rPr lang="id-ID" sz="2400" i="1" dirty="0" smtClean="0"/>
              <a:t>password</a:t>
            </a:r>
            <a:r>
              <a:rPr lang="id-ID" sz="2400" dirty="0" smtClean="0"/>
              <a:t>, </a:t>
            </a:r>
            <a:r>
              <a:rPr lang="id-ID" sz="2400" dirty="0"/>
              <a:t>melakukan verifikasi, dan melacak </a:t>
            </a:r>
            <a:r>
              <a:rPr lang="id-ID" sz="2400" dirty="0" smtClean="0"/>
              <a:t>user yang </a:t>
            </a:r>
            <a:r>
              <a:rPr lang="id-ID" sz="2400" dirty="0"/>
              <a:t>telah dikonfirmasi sebelumnya</a:t>
            </a:r>
            <a:r>
              <a:rPr lang="id-ID" sz="2400" dirty="0" smtClean="0"/>
              <a:t>.</a:t>
            </a:r>
            <a:endParaRPr lang="id-ID" sz="2400" dirty="0"/>
          </a:p>
        </p:txBody>
      </p:sp>
    </p:spTree>
    <p:extLst>
      <p:ext uri="{BB962C8B-B14F-4D97-AF65-F5344CB8AC3E}">
        <p14:creationId xmlns:p14="http://schemas.microsoft.com/office/powerpoint/2010/main" val="28888957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en-US" altLang="zh-TW" sz="4000" i="1" dirty="0">
                <a:effectLst>
                  <a:outerShdw blurRad="38100" dist="38100" dir="2700000" algn="tl">
                    <a:srgbClr val="000000">
                      <a:alpha val="43137"/>
                    </a:srgbClr>
                  </a:outerShdw>
                </a:effectLst>
                <a:ea typeface="新細明體" pitchFamily="18" charset="-120"/>
              </a:rPr>
              <a:t>Declarative Security</a:t>
            </a:r>
            <a:endParaRPr lang="id-ID" sz="4000" i="1" dirty="0">
              <a:effectLst>
                <a:outerShdw blurRad="38100" dist="38100" dir="2700000" algn="tl">
                  <a:srgbClr val="000000">
                    <a:alpha val="43137"/>
                  </a:srgbClr>
                </a:outerShdw>
              </a:effectLst>
            </a:endParaRPr>
          </a:p>
        </p:txBody>
      </p:sp>
      <p:sp>
        <p:nvSpPr>
          <p:cNvPr id="13315" name="Content Placeholder 2"/>
          <p:cNvSpPr>
            <a:spLocks noGrp="1"/>
          </p:cNvSpPr>
          <p:nvPr>
            <p:ph idx="1"/>
          </p:nvPr>
        </p:nvSpPr>
        <p:spPr>
          <a:xfrm>
            <a:off x="179512" y="1412776"/>
            <a:ext cx="8064896" cy="4525962"/>
          </a:xfrm>
        </p:spPr>
        <p:txBody>
          <a:bodyPr/>
          <a:lstStyle/>
          <a:p>
            <a:pPr marL="534988" indent="-358775">
              <a:spcBef>
                <a:spcPts val="1800"/>
              </a:spcBef>
            </a:pPr>
            <a:r>
              <a:rPr lang="id-ID" sz="2800" dirty="0" smtClean="0"/>
              <a:t>Untuk </a:t>
            </a:r>
            <a:r>
              <a:rPr lang="id-ID" sz="2800" dirty="0"/>
              <a:t>melindungi data yang dikirimkan melalui jaringan</a:t>
            </a:r>
          </a:p>
          <a:p>
            <a:pPr marL="808038" lvl="1" indent="-273050">
              <a:spcBef>
                <a:spcPts val="1800"/>
              </a:spcBef>
            </a:pPr>
            <a:r>
              <a:rPr lang="id-ID" sz="2400" dirty="0" smtClean="0"/>
              <a:t>Menggunakan web.xml </a:t>
            </a:r>
            <a:r>
              <a:rPr lang="id-ID" sz="2400" dirty="0"/>
              <a:t>untuk mengkonfigurasi URL </a:t>
            </a:r>
            <a:r>
              <a:rPr lang="id-ID" sz="2400" dirty="0" smtClean="0"/>
              <a:t>supaya hanya bisa diakses </a:t>
            </a:r>
            <a:r>
              <a:rPr lang="id-ID" sz="2400" dirty="0"/>
              <a:t>dengan </a:t>
            </a:r>
            <a:r>
              <a:rPr lang="id-ID" sz="2400" dirty="0" smtClean="0"/>
              <a:t>SSL. </a:t>
            </a:r>
          </a:p>
          <a:p>
            <a:pPr marL="808038" lvl="1" indent="-273050">
              <a:spcBef>
                <a:spcPts val="1800"/>
              </a:spcBef>
            </a:pPr>
            <a:r>
              <a:rPr lang="id-ID" sz="2400" dirty="0" smtClean="0"/>
              <a:t>Jika  user mencoba mengakses URL yang dilindungi melalui HTTP biasa, server secara otomatis mengarahkan mereka ke HTTPS (SSL) yang sesuai.</a:t>
            </a:r>
          </a:p>
        </p:txBody>
      </p:sp>
    </p:spTree>
    <p:extLst>
      <p:ext uri="{BB962C8B-B14F-4D97-AF65-F5344CB8AC3E}">
        <p14:creationId xmlns:p14="http://schemas.microsoft.com/office/powerpoint/2010/main" val="2222637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normAutofit/>
          </a:bodyPr>
          <a:lstStyle/>
          <a:p>
            <a:pPr>
              <a:defRPr/>
            </a:pPr>
            <a:r>
              <a:rPr lang="en-US" altLang="zh-TW" sz="4000" i="1" dirty="0">
                <a:effectLst>
                  <a:outerShdw blurRad="38100" dist="38100" dir="2700000" algn="tl">
                    <a:srgbClr val="000000">
                      <a:alpha val="43137"/>
                    </a:srgbClr>
                  </a:outerShdw>
                </a:effectLst>
                <a:ea typeface="新細明體" pitchFamily="18" charset="-120"/>
              </a:rPr>
              <a:t>Program Security</a:t>
            </a:r>
            <a:endParaRPr lang="id-ID" sz="4000" i="1" dirty="0">
              <a:effectLst>
                <a:outerShdw blurRad="38100" dist="38100" dir="2700000" algn="tl">
                  <a:srgbClr val="000000">
                    <a:alpha val="43137"/>
                  </a:srgbClr>
                </a:outerShdw>
              </a:effectLst>
            </a:endParaRPr>
          </a:p>
        </p:txBody>
      </p:sp>
      <p:sp>
        <p:nvSpPr>
          <p:cNvPr id="13315" name="Content Placeholder 2"/>
          <p:cNvSpPr>
            <a:spLocks noGrp="1"/>
          </p:cNvSpPr>
          <p:nvPr>
            <p:ph idx="1"/>
          </p:nvPr>
        </p:nvSpPr>
        <p:spPr>
          <a:xfrm>
            <a:off x="251520" y="1412776"/>
            <a:ext cx="8136904" cy="5112568"/>
          </a:xfrm>
        </p:spPr>
        <p:txBody>
          <a:bodyPr>
            <a:normAutofit/>
          </a:bodyPr>
          <a:lstStyle/>
          <a:p>
            <a:pPr marL="0" indent="0" eaLnBrk="1" hangingPunct="1">
              <a:spcBef>
                <a:spcPts val="1200"/>
              </a:spcBef>
              <a:buFontTx/>
              <a:buNone/>
            </a:pPr>
            <a:r>
              <a:rPr lang="id-ID" altLang="zh-TW" sz="2800" dirty="0" smtClean="0">
                <a:ea typeface="新細明體" pitchFamily="18" charset="-120"/>
              </a:rPr>
              <a:t>Semua keamanan </a:t>
            </a:r>
            <a:r>
              <a:rPr lang="en-US" altLang="zh-TW" sz="2800" dirty="0" smtClean="0">
                <a:ea typeface="新細明體" pitchFamily="18" charset="-120"/>
              </a:rPr>
              <a:t>(</a:t>
            </a:r>
            <a:r>
              <a:rPr lang="id-ID" altLang="zh-TW" sz="2800" dirty="0" smtClean="0">
                <a:ea typeface="新細明體" pitchFamily="18" charset="-120"/>
              </a:rPr>
              <a:t>otentikasi,</a:t>
            </a:r>
            <a:r>
              <a:rPr lang="en-US" altLang="zh-TW" sz="2800" dirty="0" smtClean="0">
                <a:ea typeface="新細明體" pitchFamily="18" charset="-120"/>
              </a:rPr>
              <a:t> a</a:t>
            </a:r>
            <a:r>
              <a:rPr lang="id-ID" altLang="zh-TW" sz="2800" dirty="0" smtClean="0">
                <a:ea typeface="新細明體" pitchFamily="18" charset="-120"/>
              </a:rPr>
              <a:t>ks</a:t>
            </a:r>
            <a:r>
              <a:rPr lang="en-US" altLang="zh-TW" sz="2800" dirty="0" err="1" smtClean="0">
                <a:ea typeface="新細明體" pitchFamily="18" charset="-120"/>
              </a:rPr>
              <a:t>es</a:t>
            </a:r>
            <a:r>
              <a:rPr lang="en-US" altLang="zh-TW" sz="2800" dirty="0" smtClean="0">
                <a:ea typeface="新細明體" pitchFamily="18" charset="-120"/>
              </a:rPr>
              <a:t> </a:t>
            </a:r>
            <a:r>
              <a:rPr lang="id-ID" altLang="zh-TW" sz="2800" dirty="0" smtClean="0">
                <a:ea typeface="新細明體" pitchFamily="18" charset="-120"/>
              </a:rPr>
              <a:t>k</a:t>
            </a:r>
            <a:r>
              <a:rPr lang="en-US" altLang="zh-TW" sz="2800" dirty="0" err="1" smtClean="0">
                <a:ea typeface="新細明體" pitchFamily="18" charset="-120"/>
              </a:rPr>
              <a:t>ontrol</a:t>
            </a:r>
            <a:r>
              <a:rPr lang="en-US" altLang="zh-TW" sz="2800" dirty="0">
                <a:ea typeface="新細明體" pitchFamily="18" charset="-120"/>
              </a:rPr>
              <a:t>, </a:t>
            </a:r>
            <a:r>
              <a:rPr lang="id-ID" altLang="zh-TW" sz="2800" dirty="0" smtClean="0">
                <a:ea typeface="新細明體" pitchFamily="18" charset="-120"/>
              </a:rPr>
              <a:t>dll</a:t>
            </a:r>
            <a:r>
              <a:rPr lang="en-US" altLang="zh-TW" sz="2800" dirty="0" smtClean="0">
                <a:ea typeface="新細明體" pitchFamily="18" charset="-120"/>
              </a:rPr>
              <a:t>) </a:t>
            </a:r>
            <a:r>
              <a:rPr lang="id-ID" altLang="zh-TW" sz="2800" dirty="0" smtClean="0">
                <a:ea typeface="新細明體" pitchFamily="18" charset="-120"/>
              </a:rPr>
              <a:t>dilakukan oleh program yang dibuat oleh user.</a:t>
            </a:r>
            <a:endParaRPr lang="en-US" altLang="zh-TW" sz="2800" dirty="0">
              <a:ea typeface="新細明體" pitchFamily="18" charset="-120"/>
            </a:endParaRPr>
          </a:p>
          <a:p>
            <a:pPr marL="355600" indent="-355600">
              <a:spcBef>
                <a:spcPts val="1200"/>
              </a:spcBef>
              <a:tabLst>
                <a:tab pos="355600" algn="l"/>
              </a:tabLst>
            </a:pPr>
            <a:r>
              <a:rPr lang="id-ID" sz="2800" dirty="0"/>
              <a:t>Untuk mencegah akses yang tidak sah</a:t>
            </a:r>
          </a:p>
          <a:p>
            <a:pPr lvl="1" eaLnBrk="1" hangingPunct="1">
              <a:spcBef>
                <a:spcPts val="1200"/>
              </a:spcBef>
            </a:pPr>
            <a:r>
              <a:rPr lang="en-US" altLang="zh-TW" sz="2400" dirty="0" err="1" smtClean="0">
                <a:ea typeface="新細明體" pitchFamily="18" charset="-120"/>
              </a:rPr>
              <a:t>mengotentikasi</a:t>
            </a:r>
            <a:r>
              <a:rPr lang="en-US" altLang="zh-TW" sz="2400" dirty="0" smtClean="0">
                <a:ea typeface="新細明體" pitchFamily="18" charset="-120"/>
              </a:rPr>
              <a:t> </a:t>
            </a:r>
            <a:r>
              <a:rPr lang="id-ID" altLang="zh-TW" sz="2400" dirty="0" smtClean="0">
                <a:ea typeface="新細明體" pitchFamily="18" charset="-120"/>
              </a:rPr>
              <a:t>user</a:t>
            </a:r>
            <a:r>
              <a:rPr lang="en-US" altLang="zh-TW" sz="2400" dirty="0" smtClean="0">
                <a:ea typeface="新細明體" pitchFamily="18" charset="-120"/>
              </a:rPr>
              <a:t> </a:t>
            </a:r>
            <a:r>
              <a:rPr lang="en-US" altLang="zh-TW" sz="2400" dirty="0" err="1">
                <a:ea typeface="新細明體" pitchFamily="18" charset="-120"/>
              </a:rPr>
              <a:t>atau</a:t>
            </a:r>
            <a:r>
              <a:rPr lang="en-US" altLang="zh-TW" sz="2400" dirty="0">
                <a:ea typeface="新細明體" pitchFamily="18" charset="-120"/>
              </a:rPr>
              <a:t> </a:t>
            </a:r>
            <a:r>
              <a:rPr lang="en-US" altLang="zh-TW" sz="2400" dirty="0" err="1">
                <a:ea typeface="新細明體" pitchFamily="18" charset="-120"/>
              </a:rPr>
              <a:t>memverifikasi</a:t>
            </a:r>
            <a:r>
              <a:rPr lang="en-US" altLang="zh-TW" sz="2400" dirty="0">
                <a:ea typeface="新細明體" pitchFamily="18" charset="-120"/>
              </a:rPr>
              <a:t> </a:t>
            </a:r>
            <a:r>
              <a:rPr lang="en-US" altLang="zh-TW" sz="2400" dirty="0" err="1">
                <a:ea typeface="新細明體" pitchFamily="18" charset="-120"/>
              </a:rPr>
              <a:t>bahwa</a:t>
            </a:r>
            <a:r>
              <a:rPr lang="en-US" altLang="zh-TW" sz="2400" dirty="0">
                <a:ea typeface="新細明體" pitchFamily="18" charset="-120"/>
              </a:rPr>
              <a:t> </a:t>
            </a:r>
            <a:r>
              <a:rPr lang="id-ID" altLang="zh-TW" sz="2400" dirty="0" smtClean="0">
                <a:ea typeface="新細明體" pitchFamily="18" charset="-120"/>
              </a:rPr>
              <a:t>user</a:t>
            </a:r>
            <a:r>
              <a:rPr lang="en-US" altLang="zh-TW" sz="2400" dirty="0" smtClean="0">
                <a:ea typeface="新細明體" pitchFamily="18" charset="-120"/>
              </a:rPr>
              <a:t> </a:t>
            </a:r>
            <a:r>
              <a:rPr lang="en-US" altLang="zh-TW" sz="2400" dirty="0" err="1">
                <a:ea typeface="新細明體" pitchFamily="18" charset="-120"/>
              </a:rPr>
              <a:t>telah</a:t>
            </a:r>
            <a:r>
              <a:rPr lang="en-US" altLang="zh-TW" sz="2400" dirty="0">
                <a:ea typeface="新細明體" pitchFamily="18" charset="-120"/>
              </a:rPr>
              <a:t> </a:t>
            </a:r>
            <a:r>
              <a:rPr lang="en-US" altLang="zh-TW" sz="2400" dirty="0" err="1">
                <a:ea typeface="新細明體" pitchFamily="18" charset="-120"/>
              </a:rPr>
              <a:t>dikonfirmasi</a:t>
            </a:r>
            <a:r>
              <a:rPr lang="en-US" altLang="zh-TW" sz="2400" dirty="0">
                <a:ea typeface="新細明體" pitchFamily="18" charset="-120"/>
              </a:rPr>
              <a:t> </a:t>
            </a:r>
            <a:r>
              <a:rPr lang="en-US" altLang="zh-TW" sz="2400" dirty="0" err="1">
                <a:ea typeface="新細明體" pitchFamily="18" charset="-120"/>
              </a:rPr>
              <a:t>sebelumnya</a:t>
            </a:r>
            <a:r>
              <a:rPr lang="en-US" altLang="zh-TW" sz="2400" dirty="0" smtClean="0">
                <a:ea typeface="新細明體" pitchFamily="18" charset="-120"/>
              </a:rPr>
              <a:t>.</a:t>
            </a:r>
            <a:endParaRPr lang="id-ID" altLang="zh-TW" sz="2400" dirty="0" smtClean="0">
              <a:ea typeface="新細明體" pitchFamily="18" charset="-120"/>
            </a:endParaRPr>
          </a:p>
          <a:p>
            <a:pPr marL="355600" indent="-355600" eaLnBrk="1" hangingPunct="1">
              <a:spcBef>
                <a:spcPts val="1200"/>
              </a:spcBef>
            </a:pPr>
            <a:r>
              <a:rPr lang="id-ID" sz="2800" dirty="0" smtClean="0"/>
              <a:t>Untuk </a:t>
            </a:r>
            <a:r>
              <a:rPr lang="id-ID" sz="2800" dirty="0"/>
              <a:t>melindungi data yang dikirimkan melalui jaringan</a:t>
            </a:r>
          </a:p>
          <a:p>
            <a:pPr lvl="1" eaLnBrk="1" hangingPunct="1">
              <a:spcBef>
                <a:spcPts val="1200"/>
              </a:spcBef>
            </a:pPr>
            <a:r>
              <a:rPr lang="en-US" altLang="zh-TW" sz="2400" dirty="0">
                <a:ea typeface="新細明體" pitchFamily="18" charset="-120"/>
              </a:rPr>
              <a:t>SSL </a:t>
            </a:r>
            <a:r>
              <a:rPr lang="en-US" altLang="zh-TW" sz="2400" dirty="0" err="1">
                <a:ea typeface="新細明體" pitchFamily="18" charset="-120"/>
              </a:rPr>
              <a:t>adalah</a:t>
            </a:r>
            <a:r>
              <a:rPr lang="en-US" altLang="zh-TW" sz="2400" dirty="0">
                <a:ea typeface="新細明體" pitchFamily="18" charset="-120"/>
              </a:rPr>
              <a:t> </a:t>
            </a:r>
            <a:r>
              <a:rPr lang="en-US" altLang="zh-TW" sz="2400" dirty="0" err="1">
                <a:ea typeface="新細明體" pitchFamily="18" charset="-120"/>
              </a:rPr>
              <a:t>metode</a:t>
            </a:r>
            <a:r>
              <a:rPr lang="en-US" altLang="zh-TW" sz="2400" dirty="0">
                <a:ea typeface="新細明體" pitchFamily="18" charset="-120"/>
              </a:rPr>
              <a:t> </a:t>
            </a:r>
            <a:r>
              <a:rPr lang="en-US" altLang="zh-TW" sz="2400" dirty="0" err="1">
                <a:ea typeface="新細明體" pitchFamily="18" charset="-120"/>
              </a:rPr>
              <a:t>umum</a:t>
            </a:r>
            <a:r>
              <a:rPr lang="en-US" altLang="zh-TW" sz="2400" dirty="0">
                <a:ea typeface="新細明體" pitchFamily="18" charset="-120"/>
              </a:rPr>
              <a:t> </a:t>
            </a:r>
            <a:r>
              <a:rPr lang="en-US" altLang="zh-TW" sz="2400" dirty="0" err="1">
                <a:ea typeface="新細明體" pitchFamily="18" charset="-120"/>
              </a:rPr>
              <a:t>untuk</a:t>
            </a:r>
            <a:r>
              <a:rPr lang="en-US" altLang="zh-TW" sz="2400" dirty="0">
                <a:ea typeface="新細明體" pitchFamily="18" charset="-120"/>
              </a:rPr>
              <a:t> </a:t>
            </a:r>
            <a:r>
              <a:rPr lang="en-US" altLang="zh-TW" sz="2400" dirty="0" err="1">
                <a:ea typeface="新細明體" pitchFamily="18" charset="-120"/>
              </a:rPr>
              <a:t>melindungi</a:t>
            </a:r>
            <a:r>
              <a:rPr lang="en-US" altLang="zh-TW" sz="2400" dirty="0">
                <a:ea typeface="新細明體" pitchFamily="18" charset="-120"/>
              </a:rPr>
              <a:t> data </a:t>
            </a:r>
            <a:r>
              <a:rPr lang="en-US" altLang="zh-TW" sz="2400" dirty="0" err="1">
                <a:ea typeface="新細明體" pitchFamily="18" charset="-120"/>
              </a:rPr>
              <a:t>pada</a:t>
            </a:r>
            <a:r>
              <a:rPr lang="en-US" altLang="zh-TW" sz="2400" dirty="0">
                <a:ea typeface="新細明體" pitchFamily="18" charset="-120"/>
              </a:rPr>
              <a:t> </a:t>
            </a:r>
            <a:r>
              <a:rPr lang="en-US" altLang="zh-TW" sz="2400" dirty="0" err="1">
                <a:ea typeface="新細明體" pitchFamily="18" charset="-120"/>
              </a:rPr>
              <a:t>jaringan</a:t>
            </a:r>
            <a:r>
              <a:rPr lang="en-US" altLang="zh-TW" sz="2400" dirty="0" smtClean="0">
                <a:ea typeface="新細明體" pitchFamily="18" charset="-120"/>
              </a:rPr>
              <a:t>.</a:t>
            </a:r>
            <a:r>
              <a:rPr lang="id-ID" altLang="zh-TW" sz="2400" dirty="0" smtClean="0">
                <a:ea typeface="新細明體" pitchFamily="18" charset="-120"/>
              </a:rPr>
              <a:t> Hanya </a:t>
            </a:r>
            <a:r>
              <a:rPr lang="en-US" altLang="zh-TW" sz="2400" dirty="0" smtClean="0">
                <a:ea typeface="新細明體" pitchFamily="18" charset="-120"/>
              </a:rPr>
              <a:t> </a:t>
            </a:r>
            <a:r>
              <a:rPr lang="en-US" altLang="zh-TW" sz="2400" dirty="0" err="1" smtClean="0">
                <a:ea typeface="新細明體" pitchFamily="18" charset="-120"/>
              </a:rPr>
              <a:t>perlu</a:t>
            </a:r>
            <a:r>
              <a:rPr lang="en-US" altLang="zh-TW" sz="2400" dirty="0" smtClean="0">
                <a:ea typeface="新細明體" pitchFamily="18" charset="-120"/>
              </a:rPr>
              <a:t> </a:t>
            </a:r>
            <a:r>
              <a:rPr lang="en-US" altLang="zh-TW" sz="2400" dirty="0" err="1">
                <a:ea typeface="新細明體" pitchFamily="18" charset="-120"/>
              </a:rPr>
              <a:t>mengarahkan</a:t>
            </a:r>
            <a:r>
              <a:rPr lang="en-US" altLang="zh-TW" sz="2400" dirty="0">
                <a:ea typeface="新細明體" pitchFamily="18" charset="-120"/>
              </a:rPr>
              <a:t> </a:t>
            </a:r>
            <a:r>
              <a:rPr lang="en-US" altLang="zh-TW" sz="2400" dirty="0" err="1">
                <a:ea typeface="新細明體" pitchFamily="18" charset="-120"/>
              </a:rPr>
              <a:t>permintaan</a:t>
            </a:r>
            <a:r>
              <a:rPr lang="en-US" altLang="zh-TW" sz="2400" dirty="0">
                <a:ea typeface="新細明體" pitchFamily="18" charset="-120"/>
              </a:rPr>
              <a:t> </a:t>
            </a:r>
            <a:r>
              <a:rPr lang="en-US" altLang="zh-TW" sz="2400" dirty="0" err="1">
                <a:ea typeface="新細明體" pitchFamily="18" charset="-120"/>
              </a:rPr>
              <a:t>ke</a:t>
            </a:r>
            <a:r>
              <a:rPr lang="en-US" altLang="zh-TW" sz="2400" dirty="0">
                <a:ea typeface="新細明體" pitchFamily="18" charset="-120"/>
              </a:rPr>
              <a:t> https URL </a:t>
            </a:r>
            <a:r>
              <a:rPr lang="en-US" altLang="zh-TW" sz="2400" dirty="0" err="1">
                <a:ea typeface="新細明體" pitchFamily="18" charset="-120"/>
              </a:rPr>
              <a:t>secara</a:t>
            </a:r>
            <a:r>
              <a:rPr lang="en-US" altLang="zh-TW" sz="2400" dirty="0">
                <a:ea typeface="新細明體" pitchFamily="18" charset="-120"/>
              </a:rPr>
              <a:t> </a:t>
            </a:r>
            <a:r>
              <a:rPr lang="en-US" altLang="zh-TW" sz="2400" dirty="0" err="1">
                <a:ea typeface="新細明體" pitchFamily="18" charset="-120"/>
              </a:rPr>
              <a:t>eksplisit</a:t>
            </a:r>
            <a:r>
              <a:rPr lang="en-US" altLang="zh-TW" sz="2400" dirty="0">
                <a:ea typeface="新細明體" pitchFamily="18" charset="-120"/>
              </a:rPr>
              <a:t> </a:t>
            </a:r>
            <a:r>
              <a:rPr lang="en-US" altLang="zh-TW" sz="2400" dirty="0" err="1">
                <a:ea typeface="新細明體" pitchFamily="18" charset="-120"/>
              </a:rPr>
              <a:t>dalam</a:t>
            </a:r>
            <a:r>
              <a:rPr lang="en-US" altLang="zh-TW" sz="2400" dirty="0">
                <a:ea typeface="新細明體" pitchFamily="18" charset="-120"/>
              </a:rPr>
              <a:t> program.</a:t>
            </a:r>
          </a:p>
        </p:txBody>
      </p:sp>
    </p:spTree>
    <p:extLst>
      <p:ext uri="{BB962C8B-B14F-4D97-AF65-F5344CB8AC3E}">
        <p14:creationId xmlns:p14="http://schemas.microsoft.com/office/powerpoint/2010/main" val="461765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dbsyncstudio.com/public_html/wp-content/uploads/Sync2SrvDiag.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85"/>
          <a:stretch/>
        </p:blipFill>
        <p:spPr bwMode="auto">
          <a:xfrm>
            <a:off x="245660" y="3501008"/>
            <a:ext cx="7542696" cy="3384376"/>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457200" y="44624"/>
            <a:ext cx="7620000" cy="1143000"/>
          </a:xfrm>
        </p:spPr>
        <p:txBody>
          <a:bodyPr/>
          <a:lstStyle/>
          <a:p>
            <a:pPr defTabSz="914361">
              <a:defRPr/>
            </a:pPr>
            <a:r>
              <a:rPr lang="en-US" sz="3600" dirty="0" err="1" smtClean="0">
                <a:effectLst>
                  <a:outerShdw blurRad="38100" dist="38100" dir="2700000" algn="tl">
                    <a:srgbClr val="000000">
                      <a:alpha val="43137"/>
                    </a:srgbClr>
                  </a:outerShdw>
                </a:effectLst>
              </a:rPr>
              <a:t>Mengapa</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Keamanan</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Basisdata</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Penting</a:t>
            </a:r>
            <a:r>
              <a:rPr lang="en-US" sz="3600" dirty="0" smtClean="0">
                <a:effectLst>
                  <a:outerShdw blurRad="38100" dist="38100" dir="2700000" algn="tl">
                    <a:srgbClr val="000000">
                      <a:alpha val="43137"/>
                    </a:srgbClr>
                  </a:outerShdw>
                </a:effectLst>
              </a:rPr>
              <a:t>?</a:t>
            </a:r>
            <a:endParaRPr lang="en-US" sz="36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3203848" y="1484784"/>
            <a:ext cx="5400600" cy="2448272"/>
          </a:xfrm>
        </p:spPr>
        <p:txBody>
          <a:bodyPr>
            <a:noAutofit/>
          </a:bodyPr>
          <a:lstStyle/>
          <a:p>
            <a:pPr marL="114300" indent="0">
              <a:spcBef>
                <a:spcPts val="1200"/>
              </a:spcBef>
              <a:buNone/>
            </a:pPr>
            <a:r>
              <a:rPr lang="id-ID" sz="2800" dirty="0" smtClean="0"/>
              <a:t>Perubahan fungsi </a:t>
            </a:r>
            <a:r>
              <a:rPr lang="en-US" sz="2800" dirty="0" smtClean="0"/>
              <a:t>PC </a:t>
            </a:r>
            <a:r>
              <a:rPr lang="id-ID" sz="2800" dirty="0" smtClean="0"/>
              <a:t>menjadi </a:t>
            </a:r>
            <a:r>
              <a:rPr lang="en-US" sz="2800" i="1" dirty="0" smtClean="0"/>
              <a:t>shared-computer</a:t>
            </a:r>
            <a:r>
              <a:rPr lang="id-ID" sz="2800" dirty="0" smtClean="0"/>
              <a:t>.</a:t>
            </a:r>
          </a:p>
          <a:p>
            <a:pPr marL="114300" indent="0">
              <a:spcBef>
                <a:spcPts val="1200"/>
              </a:spcBef>
              <a:buNone/>
            </a:pPr>
            <a:r>
              <a:rPr lang="id-ID" sz="2800" dirty="0" smtClean="0"/>
              <a:t>A</a:t>
            </a:r>
            <a:r>
              <a:rPr lang="en-US" sz="2800" dirty="0" err="1" smtClean="0"/>
              <a:t>danya</a:t>
            </a:r>
            <a:r>
              <a:rPr lang="en-US" sz="2800" dirty="0" smtClean="0"/>
              <a:t> </a:t>
            </a:r>
            <a:r>
              <a:rPr lang="en-US" sz="2800" dirty="0"/>
              <a:t>LAN (</a:t>
            </a:r>
            <a:r>
              <a:rPr lang="en-US" sz="2800" i="1" dirty="0"/>
              <a:t>computer networks</a:t>
            </a:r>
            <a:r>
              <a:rPr lang="en-US" sz="2800" dirty="0"/>
              <a:t>) </a:t>
            </a:r>
            <a:endParaRPr lang="id-ID" sz="2800" dirty="0" smtClean="0"/>
          </a:p>
          <a:p>
            <a:pPr marL="531813" indent="-417513">
              <a:spcBef>
                <a:spcPts val="0"/>
              </a:spcBef>
              <a:buNone/>
            </a:pPr>
            <a:r>
              <a:rPr lang="id-ID" sz="2800" dirty="0" smtClean="0">
                <a:sym typeface="Wingdings" pitchFamily="2" charset="2"/>
              </a:rPr>
              <a:t> </a:t>
            </a:r>
            <a:r>
              <a:rPr lang="id-ID" sz="2400" dirty="0" smtClean="0">
                <a:sym typeface="Wingdings" pitchFamily="2" charset="2"/>
              </a:rPr>
              <a:t>basisd</a:t>
            </a:r>
            <a:r>
              <a:rPr lang="en-US" sz="2400" dirty="0" err="1" smtClean="0"/>
              <a:t>ata</a:t>
            </a:r>
            <a:r>
              <a:rPr lang="en-US" sz="2400" dirty="0" smtClean="0"/>
              <a:t> </a:t>
            </a:r>
            <a:r>
              <a:rPr lang="en-US" sz="2400" dirty="0" err="1"/>
              <a:t>mulai</a:t>
            </a:r>
            <a:r>
              <a:rPr lang="en-US" sz="2400" dirty="0"/>
              <a:t> </a:t>
            </a:r>
            <a:r>
              <a:rPr lang="en-US" sz="2400" dirty="0" err="1"/>
              <a:t>terhubung</a:t>
            </a:r>
            <a:r>
              <a:rPr lang="en-US" sz="2400" dirty="0"/>
              <a:t> </a:t>
            </a:r>
            <a:r>
              <a:rPr lang="en-US" sz="2400" dirty="0" err="1"/>
              <a:t>ke</a:t>
            </a:r>
            <a:r>
              <a:rPr lang="en-US" sz="2400" dirty="0"/>
              <a:t> </a:t>
            </a:r>
            <a:r>
              <a:rPr lang="en-US" sz="2400" dirty="0" err="1"/>
              <a:t>jaringan</a:t>
            </a:r>
            <a:r>
              <a:rPr lang="en-US" sz="2400" dirty="0"/>
              <a:t> </a:t>
            </a:r>
            <a:r>
              <a:rPr lang="en-US" sz="2400" dirty="0" err="1"/>
              <a:t>komputer</a:t>
            </a:r>
            <a:endParaRPr lang="en-US" sz="2400" dirty="0"/>
          </a:p>
          <a:p>
            <a:pPr marL="536575" indent="-422275">
              <a:spcBef>
                <a:spcPts val="1200"/>
              </a:spcBef>
            </a:pPr>
            <a:endParaRPr lang="en-US" sz="2400" dirty="0"/>
          </a:p>
        </p:txBody>
      </p:sp>
      <p:sp>
        <p:nvSpPr>
          <p:cNvPr id="6" name="Diamond 5"/>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90757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lstStyle/>
          <a:p>
            <a:r>
              <a:rPr lang="id-ID" sz="4000" dirty="0">
                <a:effectLst>
                  <a:outerShdw blurRad="38100" dist="38100" dir="2700000" algn="tl">
                    <a:srgbClr val="000000">
                      <a:alpha val="43137"/>
                    </a:srgbClr>
                  </a:outerShdw>
                </a:effectLst>
              </a:rPr>
              <a:t>Potensi Ancaman</a:t>
            </a:r>
          </a:p>
        </p:txBody>
      </p:sp>
      <p:sp>
        <p:nvSpPr>
          <p:cNvPr id="3" name="Content Placeholder 2"/>
          <p:cNvSpPr>
            <a:spLocks noGrp="1"/>
          </p:cNvSpPr>
          <p:nvPr>
            <p:ph idx="1"/>
          </p:nvPr>
        </p:nvSpPr>
        <p:spPr>
          <a:xfrm>
            <a:off x="107504" y="1340768"/>
            <a:ext cx="8064896" cy="5517232"/>
          </a:xfrm>
        </p:spPr>
        <p:txBody>
          <a:bodyPr>
            <a:noAutofit/>
          </a:bodyPr>
          <a:lstStyle/>
          <a:p>
            <a:pPr>
              <a:spcBef>
                <a:spcPts val="1200"/>
              </a:spcBef>
            </a:pPr>
            <a:r>
              <a:rPr lang="id-ID" sz="2800" dirty="0"/>
              <a:t>Permasalahan </a:t>
            </a:r>
            <a:r>
              <a:rPr lang="en-US" sz="2800" dirty="0" err="1"/>
              <a:t>Keamanan</a:t>
            </a:r>
            <a:r>
              <a:rPr lang="en-US" sz="2800" dirty="0"/>
              <a:t> Basis</a:t>
            </a:r>
            <a:r>
              <a:rPr lang="id-ID" sz="2800" dirty="0"/>
              <a:t>d</a:t>
            </a:r>
            <a:r>
              <a:rPr lang="en-US" sz="2800" dirty="0" err="1"/>
              <a:t>ata</a:t>
            </a:r>
            <a:endParaRPr lang="id-ID" sz="2800" dirty="0"/>
          </a:p>
          <a:p>
            <a:pPr lvl="1">
              <a:spcBef>
                <a:spcPts val="1200"/>
              </a:spcBef>
            </a:pPr>
            <a:r>
              <a:rPr lang="en-US" sz="2800" dirty="0" err="1" smtClean="0"/>
              <a:t>Keamanan</a:t>
            </a:r>
            <a:r>
              <a:rPr lang="en-US" sz="2800" dirty="0" smtClean="0"/>
              <a:t> </a:t>
            </a:r>
            <a:r>
              <a:rPr lang="en-US" sz="2800" dirty="0"/>
              <a:t>yang </a:t>
            </a:r>
            <a:r>
              <a:rPr lang="en-US" sz="2800" dirty="0" err="1"/>
              <a:t>bersifat</a:t>
            </a:r>
            <a:r>
              <a:rPr lang="en-US" sz="2800" dirty="0"/>
              <a:t> </a:t>
            </a:r>
            <a:r>
              <a:rPr lang="en-US" sz="2800" dirty="0" err="1"/>
              <a:t>fisik</a:t>
            </a:r>
            <a:r>
              <a:rPr lang="en-US" sz="2800" dirty="0"/>
              <a:t> (</a:t>
            </a:r>
            <a:r>
              <a:rPr lang="en-US" sz="2800" i="1" dirty="0"/>
              <a:t>physical security</a:t>
            </a:r>
            <a:r>
              <a:rPr lang="en-US" sz="2800" dirty="0" smtClean="0"/>
              <a:t>).</a:t>
            </a:r>
            <a:endParaRPr lang="id-ID" sz="2800" dirty="0" smtClean="0"/>
          </a:p>
          <a:p>
            <a:pPr lvl="2">
              <a:spcBef>
                <a:spcPts val="1200"/>
              </a:spcBef>
            </a:pPr>
            <a:r>
              <a:rPr lang="en-US" sz="2400" dirty="0" err="1">
                <a:sym typeface="Symbol" pitchFamily="18" charset="2"/>
              </a:rPr>
              <a:t>lokasi-lokasi</a:t>
            </a:r>
            <a:r>
              <a:rPr lang="en-US" sz="2400" dirty="0">
                <a:sym typeface="Symbol" pitchFamily="18" charset="2"/>
              </a:rPr>
              <a:t> </a:t>
            </a:r>
            <a:r>
              <a:rPr lang="en-US" sz="2400" dirty="0" err="1">
                <a:sym typeface="Symbol" pitchFamily="18" charset="2"/>
              </a:rPr>
              <a:t>dimana</a:t>
            </a:r>
            <a:r>
              <a:rPr lang="en-US" sz="2400" dirty="0">
                <a:sym typeface="Symbol" pitchFamily="18" charset="2"/>
              </a:rPr>
              <a:t> </a:t>
            </a:r>
            <a:r>
              <a:rPr lang="en-US" sz="2400" dirty="0" err="1">
                <a:sym typeface="Symbol" pitchFamily="18" charset="2"/>
              </a:rPr>
              <a:t>terdapat</a:t>
            </a:r>
            <a:r>
              <a:rPr lang="en-US" sz="2400" dirty="0">
                <a:sym typeface="Symbol" pitchFamily="18" charset="2"/>
              </a:rPr>
              <a:t> </a:t>
            </a:r>
            <a:r>
              <a:rPr lang="en-US" sz="2400" dirty="0" err="1">
                <a:sym typeface="Symbol" pitchFamily="18" charset="2"/>
              </a:rPr>
              <a:t>sistem</a:t>
            </a:r>
            <a:r>
              <a:rPr lang="en-US" sz="2400" dirty="0">
                <a:sym typeface="Symbol" pitchFamily="18" charset="2"/>
              </a:rPr>
              <a:t> </a:t>
            </a:r>
            <a:r>
              <a:rPr lang="en-US" sz="2400" dirty="0" err="1">
                <a:sym typeface="Symbol" pitchFamily="18" charset="2"/>
              </a:rPr>
              <a:t>komputer</a:t>
            </a:r>
            <a:r>
              <a:rPr lang="en-US" sz="2400" dirty="0">
                <a:sym typeface="Symbol" pitchFamily="18" charset="2"/>
              </a:rPr>
              <a:t> </a:t>
            </a:r>
            <a:r>
              <a:rPr lang="en-US" sz="2400" dirty="0" err="1">
                <a:sym typeface="Symbol" pitchFamily="18" charset="2"/>
              </a:rPr>
              <a:t>haruslah</a:t>
            </a:r>
            <a:r>
              <a:rPr lang="en-US" sz="2400" dirty="0">
                <a:sym typeface="Symbol" pitchFamily="18" charset="2"/>
              </a:rPr>
              <a:t> </a:t>
            </a:r>
            <a:r>
              <a:rPr lang="en-US" sz="2400" dirty="0" err="1">
                <a:sym typeface="Symbol" pitchFamily="18" charset="2"/>
              </a:rPr>
              <a:t>aman</a:t>
            </a:r>
            <a:r>
              <a:rPr lang="en-US" sz="2400" dirty="0">
                <a:sym typeface="Symbol" pitchFamily="18" charset="2"/>
              </a:rPr>
              <a:t> </a:t>
            </a:r>
            <a:r>
              <a:rPr lang="en-US" sz="2400" dirty="0" err="1">
                <a:sym typeface="Symbol" pitchFamily="18" charset="2"/>
              </a:rPr>
              <a:t>secara</a:t>
            </a:r>
            <a:r>
              <a:rPr lang="en-US" sz="2400" dirty="0">
                <a:sym typeface="Symbol" pitchFamily="18" charset="2"/>
              </a:rPr>
              <a:t> </a:t>
            </a:r>
            <a:r>
              <a:rPr lang="en-US" sz="2400" dirty="0" err="1">
                <a:sym typeface="Symbol" pitchFamily="18" charset="2"/>
              </a:rPr>
              <a:t>fisik</a:t>
            </a:r>
            <a:r>
              <a:rPr lang="en-US" sz="2400" dirty="0">
                <a:sym typeface="Symbol" pitchFamily="18" charset="2"/>
              </a:rPr>
              <a:t> </a:t>
            </a:r>
            <a:r>
              <a:rPr lang="en-US" sz="2400" dirty="0" err="1">
                <a:sym typeface="Symbol" pitchFamily="18" charset="2"/>
              </a:rPr>
              <a:t>terhadap</a:t>
            </a:r>
            <a:r>
              <a:rPr lang="en-US" sz="2400" dirty="0">
                <a:sym typeface="Symbol" pitchFamily="18" charset="2"/>
              </a:rPr>
              <a:t> </a:t>
            </a:r>
            <a:r>
              <a:rPr lang="en-US" sz="2400" dirty="0" err="1">
                <a:sym typeface="Symbol" pitchFamily="18" charset="2"/>
              </a:rPr>
              <a:t>serangan</a:t>
            </a:r>
            <a:r>
              <a:rPr lang="en-US" sz="2400" dirty="0">
                <a:sym typeface="Symbol" pitchFamily="18" charset="2"/>
              </a:rPr>
              <a:t> </a:t>
            </a:r>
            <a:r>
              <a:rPr lang="en-US" sz="2400" i="1" dirty="0">
                <a:sym typeface="Symbol" pitchFamily="18" charset="2"/>
              </a:rPr>
              <a:t>destroyer</a:t>
            </a:r>
            <a:r>
              <a:rPr lang="en-US" sz="2400" dirty="0">
                <a:sym typeface="Symbol" pitchFamily="18" charset="2"/>
              </a:rPr>
              <a:t>.</a:t>
            </a:r>
            <a:endParaRPr lang="en-US" sz="2400" dirty="0"/>
          </a:p>
          <a:p>
            <a:pPr lvl="1">
              <a:spcBef>
                <a:spcPts val="1200"/>
              </a:spcBef>
            </a:pPr>
            <a:r>
              <a:rPr lang="en-US" sz="2800" dirty="0" err="1" smtClean="0"/>
              <a:t>Keamanan</a:t>
            </a:r>
            <a:r>
              <a:rPr lang="en-US" sz="2800" dirty="0" smtClean="0"/>
              <a:t> </a:t>
            </a:r>
            <a:r>
              <a:rPr lang="en-US" sz="2800" dirty="0"/>
              <a:t>yang </a:t>
            </a:r>
            <a:r>
              <a:rPr lang="en-US" sz="2800" dirty="0" err="1"/>
              <a:t>berhubungan</a:t>
            </a:r>
            <a:r>
              <a:rPr lang="en-US" sz="2800" dirty="0"/>
              <a:t> </a:t>
            </a:r>
            <a:r>
              <a:rPr lang="en-US" sz="2800" dirty="0" err="1"/>
              <a:t>dengan</a:t>
            </a:r>
            <a:r>
              <a:rPr lang="en-US" sz="2800" dirty="0"/>
              <a:t> </a:t>
            </a:r>
            <a:r>
              <a:rPr lang="id-ID" sz="2800" dirty="0" smtClean="0"/>
              <a:t>user</a:t>
            </a:r>
            <a:r>
              <a:rPr lang="en-US" sz="2800" dirty="0" smtClean="0"/>
              <a:t> </a:t>
            </a:r>
            <a:r>
              <a:rPr lang="en-US" sz="2800" dirty="0"/>
              <a:t>(</a:t>
            </a:r>
            <a:r>
              <a:rPr lang="en-US" sz="2800" i="1" dirty="0" err="1"/>
              <a:t>personel</a:t>
            </a:r>
            <a:r>
              <a:rPr lang="en-US" sz="2800" dirty="0" smtClean="0"/>
              <a:t>).</a:t>
            </a:r>
            <a:endParaRPr lang="id-ID" sz="2800" dirty="0" smtClean="0"/>
          </a:p>
          <a:p>
            <a:pPr lvl="2">
              <a:spcBef>
                <a:spcPts val="1200"/>
              </a:spcBef>
            </a:pPr>
            <a:r>
              <a:rPr lang="en-US" sz="2400" dirty="0" err="1">
                <a:sym typeface="Symbol" pitchFamily="18" charset="2"/>
              </a:rPr>
              <a:t>wewenang</a:t>
            </a:r>
            <a:r>
              <a:rPr lang="en-US" sz="2400" dirty="0">
                <a:sym typeface="Symbol" pitchFamily="18" charset="2"/>
              </a:rPr>
              <a:t> </a:t>
            </a:r>
            <a:r>
              <a:rPr lang="en-US" sz="2400" i="1" dirty="0">
                <a:sym typeface="Symbol" pitchFamily="18" charset="2"/>
              </a:rPr>
              <a:t>user</a:t>
            </a:r>
            <a:r>
              <a:rPr lang="en-US" sz="2400" dirty="0">
                <a:sym typeface="Symbol" pitchFamily="18" charset="2"/>
              </a:rPr>
              <a:t> </a:t>
            </a:r>
            <a:r>
              <a:rPr lang="en-US" sz="2400" dirty="0" err="1">
                <a:sym typeface="Symbol" pitchFamily="18" charset="2"/>
              </a:rPr>
              <a:t>harus</a:t>
            </a:r>
            <a:r>
              <a:rPr lang="en-US" sz="2400" dirty="0">
                <a:sym typeface="Symbol" pitchFamily="18" charset="2"/>
              </a:rPr>
              <a:t> </a:t>
            </a:r>
            <a:r>
              <a:rPr lang="en-US" sz="2400" dirty="0" err="1">
                <a:sym typeface="Symbol" pitchFamily="18" charset="2"/>
              </a:rPr>
              <a:t>dilakukan</a:t>
            </a:r>
            <a:r>
              <a:rPr lang="en-US" sz="2400" dirty="0">
                <a:sym typeface="Symbol" pitchFamily="18" charset="2"/>
              </a:rPr>
              <a:t> </a:t>
            </a:r>
            <a:r>
              <a:rPr lang="en-US" sz="2400" dirty="0" err="1">
                <a:sym typeface="Symbol" pitchFamily="18" charset="2"/>
              </a:rPr>
              <a:t>dengan</a:t>
            </a:r>
            <a:r>
              <a:rPr lang="en-US" sz="2400" dirty="0">
                <a:sym typeface="Symbol" pitchFamily="18" charset="2"/>
              </a:rPr>
              <a:t> </a:t>
            </a:r>
            <a:r>
              <a:rPr lang="en-US" sz="2400" dirty="0" err="1">
                <a:sym typeface="Symbol" pitchFamily="18" charset="2"/>
              </a:rPr>
              <a:t>berhati-hati</a:t>
            </a:r>
            <a:r>
              <a:rPr lang="en-US" sz="2400" dirty="0">
                <a:sym typeface="Symbol" pitchFamily="18" charset="2"/>
              </a:rPr>
              <a:t> </a:t>
            </a:r>
            <a:r>
              <a:rPr lang="en-US" sz="2400" dirty="0" err="1">
                <a:sym typeface="Symbol" pitchFamily="18" charset="2"/>
              </a:rPr>
              <a:t>untuk</a:t>
            </a:r>
            <a:r>
              <a:rPr lang="en-US" sz="2400" dirty="0">
                <a:sym typeface="Symbol" pitchFamily="18" charset="2"/>
              </a:rPr>
              <a:t> </a:t>
            </a:r>
            <a:r>
              <a:rPr lang="en-US" sz="2400" dirty="0" err="1">
                <a:sym typeface="Symbol" pitchFamily="18" charset="2"/>
              </a:rPr>
              <a:t>mengurangi</a:t>
            </a:r>
            <a:r>
              <a:rPr lang="en-US" sz="2400" dirty="0">
                <a:sym typeface="Symbol" pitchFamily="18" charset="2"/>
              </a:rPr>
              <a:t> </a:t>
            </a:r>
            <a:r>
              <a:rPr lang="en-US" sz="2400" dirty="0" err="1">
                <a:sym typeface="Symbol" pitchFamily="18" charset="2"/>
              </a:rPr>
              <a:t>kemungkinan</a:t>
            </a:r>
            <a:r>
              <a:rPr lang="en-US" sz="2400" dirty="0">
                <a:sym typeface="Symbol" pitchFamily="18" charset="2"/>
              </a:rPr>
              <a:t> </a:t>
            </a:r>
            <a:r>
              <a:rPr lang="en-US" sz="2400" dirty="0" err="1">
                <a:sym typeface="Symbol" pitchFamily="18" charset="2"/>
              </a:rPr>
              <a:t>adanya</a:t>
            </a:r>
            <a:r>
              <a:rPr lang="en-US" sz="2400" dirty="0">
                <a:sym typeface="Symbol" pitchFamily="18" charset="2"/>
              </a:rPr>
              <a:t> </a:t>
            </a:r>
            <a:r>
              <a:rPr lang="en-US" sz="2400" dirty="0" err="1">
                <a:sym typeface="Symbol" pitchFamily="18" charset="2"/>
              </a:rPr>
              <a:t>manipulasi</a:t>
            </a:r>
            <a:r>
              <a:rPr lang="en-US" sz="2400" dirty="0">
                <a:sym typeface="Symbol" pitchFamily="18" charset="2"/>
              </a:rPr>
              <a:t> </a:t>
            </a:r>
            <a:r>
              <a:rPr lang="en-US" sz="2400" dirty="0" err="1">
                <a:sym typeface="Symbol" pitchFamily="18" charset="2"/>
              </a:rPr>
              <a:t>oleh</a:t>
            </a:r>
            <a:r>
              <a:rPr lang="en-US" sz="2400" dirty="0">
                <a:sym typeface="Symbol" pitchFamily="18" charset="2"/>
              </a:rPr>
              <a:t> </a:t>
            </a:r>
            <a:r>
              <a:rPr lang="en-US" sz="2400" i="1" dirty="0">
                <a:sym typeface="Symbol" pitchFamily="18" charset="2"/>
              </a:rPr>
              <a:t>user</a:t>
            </a:r>
            <a:r>
              <a:rPr lang="en-US" sz="2400" dirty="0">
                <a:sym typeface="Symbol" pitchFamily="18" charset="2"/>
              </a:rPr>
              <a:t>  </a:t>
            </a:r>
            <a:r>
              <a:rPr lang="en-US" sz="2400" dirty="0" smtClean="0">
                <a:sym typeface="Symbol" pitchFamily="18" charset="2"/>
              </a:rPr>
              <a:t>lain</a:t>
            </a:r>
            <a:r>
              <a:rPr lang="en-US" sz="2400" dirty="0" smtClean="0"/>
              <a:t>.</a:t>
            </a:r>
            <a:endParaRPr lang="en-US" sz="2400" dirty="0"/>
          </a:p>
          <a:p>
            <a:pPr marL="114300" indent="0">
              <a:spcBef>
                <a:spcPts val="1200"/>
              </a:spcBef>
              <a:buNone/>
            </a:pPr>
            <a:endParaRPr lang="id-ID" sz="3200" dirty="0"/>
          </a:p>
        </p:txBody>
      </p:sp>
    </p:spTree>
    <p:extLst>
      <p:ext uri="{BB962C8B-B14F-4D97-AF65-F5344CB8AC3E}">
        <p14:creationId xmlns:p14="http://schemas.microsoft.com/office/powerpoint/2010/main" val="4243866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lstStyle/>
          <a:p>
            <a:r>
              <a:rPr lang="id-ID" sz="4000" dirty="0">
                <a:effectLst>
                  <a:outerShdw blurRad="38100" dist="38100" dir="2700000" algn="tl">
                    <a:srgbClr val="000000">
                      <a:alpha val="43137"/>
                    </a:srgbClr>
                  </a:outerShdw>
                </a:effectLst>
              </a:rPr>
              <a:t>Potensi Ancaman</a:t>
            </a:r>
          </a:p>
        </p:txBody>
      </p:sp>
      <p:sp>
        <p:nvSpPr>
          <p:cNvPr id="3" name="Content Placeholder 2"/>
          <p:cNvSpPr>
            <a:spLocks noGrp="1"/>
          </p:cNvSpPr>
          <p:nvPr>
            <p:ph idx="1"/>
          </p:nvPr>
        </p:nvSpPr>
        <p:spPr>
          <a:xfrm>
            <a:off x="107504" y="1340768"/>
            <a:ext cx="8064896" cy="5517232"/>
          </a:xfrm>
        </p:spPr>
        <p:txBody>
          <a:bodyPr>
            <a:noAutofit/>
          </a:bodyPr>
          <a:lstStyle/>
          <a:p>
            <a:pPr>
              <a:spcBef>
                <a:spcPts val="1200"/>
              </a:spcBef>
            </a:pPr>
            <a:r>
              <a:rPr lang="id-ID" sz="2800" dirty="0"/>
              <a:t>Permasalahan </a:t>
            </a:r>
            <a:r>
              <a:rPr lang="en-US" sz="2800" dirty="0" smtClean="0"/>
              <a:t>.</a:t>
            </a:r>
            <a:r>
              <a:rPr lang="id-ID" sz="2800" dirty="0" smtClean="0"/>
              <a:t>............</a:t>
            </a:r>
            <a:endParaRPr lang="id-ID" sz="2800" dirty="0"/>
          </a:p>
          <a:p>
            <a:pPr lvl="1">
              <a:spcBef>
                <a:spcPts val="1200"/>
              </a:spcBef>
            </a:pPr>
            <a:r>
              <a:rPr lang="en-US" sz="2800" dirty="0" err="1" smtClean="0"/>
              <a:t>Keamanan</a:t>
            </a:r>
            <a:r>
              <a:rPr lang="en-US" sz="2800" dirty="0" smtClean="0"/>
              <a:t> </a:t>
            </a:r>
            <a:r>
              <a:rPr lang="en-US" sz="2800" dirty="0" err="1"/>
              <a:t>dari</a:t>
            </a:r>
            <a:r>
              <a:rPr lang="en-US" sz="2800" dirty="0"/>
              <a:t> data </a:t>
            </a:r>
            <a:r>
              <a:rPr lang="en-US" sz="2800" dirty="0" err="1"/>
              <a:t>dan</a:t>
            </a:r>
            <a:r>
              <a:rPr lang="en-US" sz="2800" dirty="0"/>
              <a:t> </a:t>
            </a:r>
            <a:r>
              <a:rPr lang="en-US" sz="2800" dirty="0" smtClean="0"/>
              <a:t>media</a:t>
            </a:r>
            <a:r>
              <a:rPr lang="id-ID" sz="2800" dirty="0" smtClean="0"/>
              <a:t>,</a:t>
            </a:r>
            <a:r>
              <a:rPr lang="en-US" sz="2800" dirty="0" smtClean="0"/>
              <a:t> </a:t>
            </a:r>
            <a:r>
              <a:rPr lang="en-US" sz="2800" dirty="0" err="1"/>
              <a:t>serta</a:t>
            </a:r>
            <a:r>
              <a:rPr lang="en-US" sz="2800" dirty="0"/>
              <a:t> </a:t>
            </a:r>
            <a:r>
              <a:rPr lang="en-US" sz="2800" dirty="0" err="1"/>
              <a:t>teknik</a:t>
            </a:r>
            <a:r>
              <a:rPr lang="en-US" sz="2800" dirty="0"/>
              <a:t> </a:t>
            </a:r>
            <a:r>
              <a:rPr lang="en-US" sz="2800" dirty="0" err="1"/>
              <a:t>komunikasi</a:t>
            </a:r>
            <a:r>
              <a:rPr lang="en-US" sz="2800" dirty="0" smtClean="0"/>
              <a:t>.</a:t>
            </a:r>
            <a:endParaRPr lang="id-ID" sz="2800" dirty="0" smtClean="0"/>
          </a:p>
          <a:p>
            <a:pPr lvl="2">
              <a:spcBef>
                <a:spcPts val="1200"/>
              </a:spcBef>
            </a:pPr>
            <a:r>
              <a:rPr lang="en-US" sz="2400" dirty="0" err="1">
                <a:sym typeface="Symbol" pitchFamily="18" charset="2"/>
              </a:rPr>
              <a:t>Pengaturan</a:t>
            </a:r>
            <a:r>
              <a:rPr lang="en-US" sz="2400" dirty="0">
                <a:sym typeface="Symbol" pitchFamily="18" charset="2"/>
              </a:rPr>
              <a:t> </a:t>
            </a:r>
            <a:r>
              <a:rPr lang="en-US" sz="2400" dirty="0" err="1">
                <a:sym typeface="Symbol" pitchFamily="18" charset="2"/>
              </a:rPr>
              <a:t>hak</a:t>
            </a:r>
            <a:r>
              <a:rPr lang="en-US" sz="2400" dirty="0">
                <a:sym typeface="Symbol" pitchFamily="18" charset="2"/>
              </a:rPr>
              <a:t> </a:t>
            </a:r>
            <a:r>
              <a:rPr lang="en-US" sz="2400" dirty="0" err="1">
                <a:sym typeface="Symbol" pitchFamily="18" charset="2"/>
              </a:rPr>
              <a:t>pengguna</a:t>
            </a:r>
            <a:r>
              <a:rPr lang="en-US" sz="2400" dirty="0">
                <a:sym typeface="Symbol" pitchFamily="18" charset="2"/>
              </a:rPr>
              <a:t> yang  </a:t>
            </a:r>
            <a:r>
              <a:rPr lang="en-US" sz="2400" dirty="0" err="1">
                <a:sym typeface="Symbol" pitchFamily="18" charset="2"/>
              </a:rPr>
              <a:t>baik</a:t>
            </a:r>
            <a:r>
              <a:rPr lang="en-US" sz="2800" dirty="0"/>
              <a:t>.</a:t>
            </a:r>
          </a:p>
          <a:p>
            <a:pPr lvl="1">
              <a:spcBef>
                <a:spcPts val="1200"/>
              </a:spcBef>
            </a:pPr>
            <a:r>
              <a:rPr lang="en-US" sz="2800" dirty="0" err="1" smtClean="0"/>
              <a:t>Keamanan</a:t>
            </a:r>
            <a:r>
              <a:rPr lang="en-US" sz="2800" dirty="0" smtClean="0"/>
              <a:t> </a:t>
            </a:r>
            <a:r>
              <a:rPr lang="en-US" sz="2800" dirty="0" err="1"/>
              <a:t>dalam</a:t>
            </a:r>
            <a:r>
              <a:rPr lang="en-US" sz="2800" dirty="0"/>
              <a:t> </a:t>
            </a:r>
            <a:r>
              <a:rPr lang="en-US" sz="2800" dirty="0" err="1"/>
              <a:t>operasi</a:t>
            </a:r>
            <a:r>
              <a:rPr lang="en-US" sz="2800" dirty="0" smtClean="0"/>
              <a:t>.</a:t>
            </a:r>
            <a:endParaRPr lang="id-ID" sz="2800" dirty="0" smtClean="0"/>
          </a:p>
          <a:p>
            <a:pPr lvl="2">
              <a:spcBef>
                <a:spcPts val="1200"/>
              </a:spcBef>
            </a:pPr>
            <a:r>
              <a:rPr lang="en-US" sz="2400" dirty="0" err="1" smtClean="0"/>
              <a:t>kelemahan</a:t>
            </a:r>
            <a:r>
              <a:rPr lang="en-US" sz="2400" dirty="0" smtClean="0"/>
              <a:t> </a:t>
            </a:r>
            <a:r>
              <a:rPr lang="en-US" sz="2400" dirty="0" err="1"/>
              <a:t>entitas</a:t>
            </a:r>
            <a:r>
              <a:rPr lang="en-US" sz="2400" dirty="0"/>
              <a:t> </a:t>
            </a:r>
            <a:r>
              <a:rPr lang="en-US" sz="2400" dirty="0" err="1"/>
              <a:t>ini</a:t>
            </a:r>
            <a:r>
              <a:rPr lang="en-US" sz="2400" dirty="0"/>
              <a:t> </a:t>
            </a:r>
            <a:r>
              <a:rPr lang="en-US" sz="2400" dirty="0" err="1"/>
              <a:t>memungkinkan</a:t>
            </a:r>
            <a:r>
              <a:rPr lang="en-US" sz="2400" dirty="0"/>
              <a:t> </a:t>
            </a:r>
            <a:r>
              <a:rPr lang="en-US" sz="2400" dirty="0" err="1"/>
              <a:t>pengaksesan</a:t>
            </a:r>
            <a:r>
              <a:rPr lang="en-US" sz="2400" dirty="0"/>
              <a:t> data </a:t>
            </a:r>
            <a:r>
              <a:rPr lang="en-US" sz="2400" dirty="0" err="1"/>
              <a:t>oleh</a:t>
            </a:r>
            <a:r>
              <a:rPr lang="en-US" sz="2400" dirty="0"/>
              <a:t> </a:t>
            </a:r>
            <a:r>
              <a:rPr lang="en-US" sz="2400" i="1" dirty="0"/>
              <a:t>user</a:t>
            </a:r>
            <a:r>
              <a:rPr lang="en-US" sz="2400" dirty="0"/>
              <a:t> </a:t>
            </a:r>
            <a:r>
              <a:rPr lang="en-US" sz="2400" dirty="0" err="1"/>
              <a:t>tak</a:t>
            </a:r>
            <a:r>
              <a:rPr lang="en-US" sz="2400" dirty="0"/>
              <a:t> </a:t>
            </a:r>
            <a:r>
              <a:rPr lang="en-US" sz="2400" dirty="0" err="1"/>
              <a:t>berwenang</a:t>
            </a:r>
            <a:r>
              <a:rPr lang="en-US" sz="2400" dirty="0"/>
              <a:t>, </a:t>
            </a:r>
            <a:r>
              <a:rPr lang="en-US" sz="2400" dirty="0" err="1"/>
              <a:t>karena</a:t>
            </a:r>
            <a:r>
              <a:rPr lang="en-US" sz="2400" dirty="0"/>
              <a:t> </a:t>
            </a:r>
            <a:r>
              <a:rPr lang="en-US" sz="2400" dirty="0" err="1"/>
              <a:t>hampir</a:t>
            </a:r>
            <a:r>
              <a:rPr lang="en-US" sz="2400" dirty="0"/>
              <a:t> </a:t>
            </a:r>
            <a:r>
              <a:rPr lang="en-US" sz="2400" dirty="0" err="1"/>
              <a:t>seluruh</a:t>
            </a:r>
            <a:r>
              <a:rPr lang="en-US" sz="2400" dirty="0"/>
              <a:t> </a:t>
            </a:r>
            <a:r>
              <a:rPr lang="en-US" sz="2400" dirty="0" err="1"/>
              <a:t>jaringan</a:t>
            </a:r>
            <a:r>
              <a:rPr lang="en-US" sz="2400" dirty="0"/>
              <a:t> </a:t>
            </a:r>
            <a:r>
              <a:rPr lang="en-US" sz="2400" dirty="0" err="1" smtClean="0"/>
              <a:t>sistem</a:t>
            </a:r>
            <a:r>
              <a:rPr lang="id-ID" sz="2400" dirty="0" smtClean="0"/>
              <a:t>  </a:t>
            </a:r>
            <a:r>
              <a:rPr lang="en-US" sz="2400" dirty="0" smtClean="0"/>
              <a:t>basis </a:t>
            </a:r>
            <a:r>
              <a:rPr lang="en-US" sz="2400" dirty="0"/>
              <a:t>data </a:t>
            </a:r>
            <a:r>
              <a:rPr lang="en-US" sz="2400" dirty="0" err="1"/>
              <a:t>berjalan</a:t>
            </a:r>
            <a:r>
              <a:rPr lang="en-US" sz="2400" dirty="0"/>
              <a:t> </a:t>
            </a:r>
            <a:r>
              <a:rPr lang="en-US" sz="2400" dirty="0" err="1"/>
              <a:t>secara</a:t>
            </a:r>
            <a:r>
              <a:rPr lang="en-US" sz="2400" dirty="0"/>
              <a:t> </a:t>
            </a:r>
            <a:r>
              <a:rPr lang="en-US" sz="2400" i="1" dirty="0"/>
              <a:t>on-line</a:t>
            </a:r>
            <a:r>
              <a:rPr lang="en-US" sz="2400" dirty="0"/>
              <a:t>.</a:t>
            </a:r>
          </a:p>
          <a:p>
            <a:pPr marL="114300" indent="0">
              <a:spcBef>
                <a:spcPts val="1200"/>
              </a:spcBef>
              <a:buNone/>
            </a:pPr>
            <a:endParaRPr lang="id-ID" sz="3200" dirty="0"/>
          </a:p>
        </p:txBody>
      </p:sp>
    </p:spTree>
    <p:extLst>
      <p:ext uri="{BB962C8B-B14F-4D97-AF65-F5344CB8AC3E}">
        <p14:creationId xmlns:p14="http://schemas.microsoft.com/office/powerpoint/2010/main" val="1855547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620000" cy="1143000"/>
          </a:xfrm>
        </p:spPr>
        <p:txBody>
          <a:bodyPr/>
          <a:lstStyle/>
          <a:p>
            <a:pPr defTabSz="914361">
              <a:defRPr/>
            </a:pPr>
            <a:r>
              <a:rPr lang="id-ID" sz="4000" dirty="0" smtClean="0">
                <a:effectLst>
                  <a:outerShdw blurRad="38100" dist="38100" dir="2700000" algn="tl">
                    <a:srgbClr val="000000">
                      <a:alpha val="43137"/>
                    </a:srgbClr>
                  </a:outerShdw>
                </a:effectLst>
              </a:rPr>
              <a:t>Potensi Ancaman</a:t>
            </a:r>
            <a:endParaRPr lang="id-ID" sz="4000" dirty="0">
              <a:effectLst>
                <a:outerShdw blurRad="38100" dist="38100" dir="2700000" algn="tl">
                  <a:srgbClr val="000000">
                    <a:alpha val="43137"/>
                  </a:srgbClr>
                </a:outerShdw>
              </a:effectLst>
            </a:endParaRPr>
          </a:p>
        </p:txBody>
      </p:sp>
      <p:grpSp>
        <p:nvGrpSpPr>
          <p:cNvPr id="5" name="Group 4"/>
          <p:cNvGrpSpPr/>
          <p:nvPr/>
        </p:nvGrpSpPr>
        <p:grpSpPr>
          <a:xfrm>
            <a:off x="467544" y="1215623"/>
            <a:ext cx="7742230" cy="5798782"/>
            <a:chOff x="642280" y="1433988"/>
            <a:chExt cx="7458112" cy="5360517"/>
          </a:xfrm>
        </p:grpSpPr>
        <p:pic>
          <p:nvPicPr>
            <p:cNvPr id="12292" name="Picture 4" descr="DS3-Figure 18-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4062" y="1477461"/>
              <a:ext cx="6795791" cy="52327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642280" y="5477052"/>
              <a:ext cx="2599886" cy="128031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id-ID" sz="1050" b="1" dirty="0" smtClean="0"/>
                <a:t>Pengguna Akhir</a:t>
              </a:r>
            </a:p>
            <a:p>
              <a:pPr marL="82550" indent="-82550">
                <a:buFont typeface="Arial" pitchFamily="34" charset="0"/>
                <a:buChar char="•"/>
              </a:pPr>
              <a:r>
                <a:rPr lang="id-ID" sz="1050" dirty="0" smtClean="0"/>
                <a:t>Menggunakan hak akses orang lain</a:t>
              </a:r>
            </a:p>
            <a:p>
              <a:pPr marL="82550" indent="-82550">
                <a:buFont typeface="Arial" pitchFamily="34" charset="0"/>
                <a:buChar char="•"/>
              </a:pPr>
              <a:r>
                <a:rPr lang="id-ID" sz="1050" dirty="0" smtClean="0"/>
                <a:t>Melihat &amp; menutup data yang tdk diotorisasi</a:t>
              </a:r>
            </a:p>
            <a:p>
              <a:pPr marL="82550" indent="-82550">
                <a:buFont typeface="Arial" pitchFamily="34" charset="0"/>
                <a:buChar char="•"/>
              </a:pPr>
              <a:r>
                <a:rPr lang="id-ID" sz="1050" dirty="0" smtClean="0"/>
                <a:t>Staf tdk ditraining</a:t>
              </a:r>
            </a:p>
            <a:p>
              <a:pPr marL="82550" indent="-82550">
                <a:buFont typeface="Arial" pitchFamily="34" charset="0"/>
                <a:buChar char="•"/>
              </a:pPr>
              <a:r>
                <a:rPr lang="id-ID" sz="1050" dirty="0" smtClean="0"/>
                <a:t>Input data yg dilakukan oleh yg tidak berhak</a:t>
              </a:r>
            </a:p>
            <a:p>
              <a:pPr marL="82550" indent="-82550">
                <a:buFont typeface="Arial" pitchFamily="34" charset="0"/>
                <a:buChar char="•"/>
              </a:pPr>
              <a:r>
                <a:rPr lang="id-ID" sz="1050" dirty="0" smtClean="0"/>
                <a:t>Virus</a:t>
              </a:r>
            </a:p>
            <a:p>
              <a:pPr marL="82550" indent="-82550">
                <a:buFont typeface="Arial" pitchFamily="34" charset="0"/>
                <a:buChar char="•"/>
              </a:pPr>
              <a:endParaRPr lang="id-ID" sz="1050" dirty="0"/>
            </a:p>
            <a:p>
              <a:pPr marL="82550" indent="-82550">
                <a:buFont typeface="Arial" pitchFamily="34" charset="0"/>
                <a:buChar char="•"/>
              </a:pPr>
              <a:endParaRPr lang="id-ID" sz="1050" dirty="0" smtClean="0"/>
            </a:p>
          </p:txBody>
        </p:sp>
        <p:sp>
          <p:nvSpPr>
            <p:cNvPr id="7" name="TextBox 6"/>
            <p:cNvSpPr txBox="1"/>
            <p:nvPr/>
          </p:nvSpPr>
          <p:spPr>
            <a:xfrm>
              <a:off x="3347865" y="5517232"/>
              <a:ext cx="2304256" cy="127727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id-ID" sz="1100" b="1" dirty="0" smtClean="0"/>
                <a:t>Programer/Operator</a:t>
              </a:r>
            </a:p>
            <a:p>
              <a:pPr marL="82550" indent="-82550">
                <a:buFont typeface="Arial" pitchFamily="34" charset="0"/>
                <a:buChar char="•"/>
              </a:pPr>
              <a:r>
                <a:rPr lang="id-ID" sz="1100" dirty="0" smtClean="0"/>
                <a:t>Membuat password</a:t>
              </a:r>
            </a:p>
            <a:p>
              <a:pPr marL="82550" indent="-82550">
                <a:buFont typeface="Arial" pitchFamily="34" charset="0"/>
                <a:buChar char="•"/>
              </a:pPr>
              <a:r>
                <a:rPr lang="id-ID" sz="1100" dirty="0" smtClean="0"/>
                <a:t>Membuat program yang tidak aman</a:t>
              </a:r>
            </a:p>
            <a:p>
              <a:pPr marL="82550" indent="-82550">
                <a:buFont typeface="Arial" pitchFamily="34" charset="0"/>
                <a:buChar char="•"/>
              </a:pPr>
              <a:r>
                <a:rPr lang="id-ID" sz="1100" dirty="0" smtClean="0"/>
                <a:t>Staf yg tdk ditraining</a:t>
              </a:r>
            </a:p>
            <a:p>
              <a:pPr marL="82550" indent="-82550">
                <a:buFont typeface="Arial" pitchFamily="34" charset="0"/>
                <a:buChar char="•"/>
              </a:pPr>
              <a:r>
                <a:rPr lang="id-ID" sz="1100" dirty="0" smtClean="0"/>
                <a:t>Kebijakan , keamanan &amp; prosedur</a:t>
              </a:r>
            </a:p>
            <a:p>
              <a:pPr marL="82550" indent="-82550">
                <a:buFont typeface="Arial" pitchFamily="34" charset="0"/>
                <a:buChar char="•"/>
              </a:pPr>
              <a:r>
                <a:rPr lang="id-ID" sz="1100" dirty="0" smtClean="0"/>
                <a:t>Pemogokan staf</a:t>
              </a:r>
            </a:p>
          </p:txBody>
        </p:sp>
        <p:sp>
          <p:nvSpPr>
            <p:cNvPr id="8" name="TextBox 7"/>
            <p:cNvSpPr txBox="1"/>
            <p:nvPr/>
          </p:nvSpPr>
          <p:spPr>
            <a:xfrm>
              <a:off x="5868144" y="5517232"/>
              <a:ext cx="2105140" cy="60016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id-ID" sz="1100" b="1" dirty="0" smtClean="0"/>
                <a:t>Database Administrator</a:t>
              </a:r>
            </a:p>
            <a:p>
              <a:pPr marL="82550" indent="-82550">
                <a:buFont typeface="Arial" pitchFamily="34" charset="0"/>
                <a:buChar char="•"/>
              </a:pPr>
              <a:r>
                <a:rPr lang="id-ID" sz="1100" dirty="0" smtClean="0"/>
                <a:t>Kebijakan , keamanan &amp; prosedur</a:t>
              </a:r>
            </a:p>
          </p:txBody>
        </p:sp>
        <p:sp>
          <p:nvSpPr>
            <p:cNvPr id="9" name="TextBox 8"/>
            <p:cNvSpPr txBox="1"/>
            <p:nvPr/>
          </p:nvSpPr>
          <p:spPr>
            <a:xfrm>
              <a:off x="3203848" y="3789040"/>
              <a:ext cx="2304256" cy="7112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id-ID" sz="1100" b="1" dirty="0" smtClean="0"/>
                <a:t>Jaringan Komunikasi</a:t>
              </a:r>
            </a:p>
            <a:p>
              <a:pPr marL="82550" indent="-82550">
                <a:buFont typeface="Arial" pitchFamily="34" charset="0"/>
                <a:buChar char="•"/>
              </a:pPr>
              <a:r>
                <a:rPr lang="id-ID" sz="1100" dirty="0" smtClean="0"/>
                <a:t>Wire tapping</a:t>
              </a:r>
            </a:p>
            <a:p>
              <a:pPr marL="82550" indent="-82550">
                <a:buFont typeface="Arial" pitchFamily="34" charset="0"/>
                <a:buChar char="•"/>
              </a:pPr>
              <a:r>
                <a:rPr lang="id-ID" sz="1100" dirty="0" smtClean="0"/>
                <a:t>Kabel yg putus / tdk terkoneksi</a:t>
              </a:r>
            </a:p>
            <a:p>
              <a:pPr marL="82550" indent="-82550">
                <a:buFont typeface="Arial" pitchFamily="34" charset="0"/>
                <a:buChar char="•"/>
              </a:pPr>
              <a:r>
                <a:rPr lang="id-ID" sz="1100" dirty="0" smtClean="0"/>
                <a:t>Radiasi</a:t>
              </a:r>
            </a:p>
          </p:txBody>
        </p:sp>
        <p:sp>
          <p:nvSpPr>
            <p:cNvPr id="10" name="TextBox 9"/>
            <p:cNvSpPr txBox="1"/>
            <p:nvPr/>
          </p:nvSpPr>
          <p:spPr>
            <a:xfrm>
              <a:off x="5855151" y="3645024"/>
              <a:ext cx="2008957" cy="102425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id-ID" sz="1100" b="1" dirty="0" smtClean="0"/>
                <a:t>Database </a:t>
              </a:r>
            </a:p>
            <a:p>
              <a:pPr marL="82550" indent="-82550">
                <a:buFont typeface="Arial" pitchFamily="34" charset="0"/>
                <a:buChar char="•"/>
              </a:pPr>
              <a:r>
                <a:rPr lang="id-ID" sz="1100" dirty="0" smtClean="0"/>
                <a:t>Aturan yg tdk diotorisasi</a:t>
              </a:r>
            </a:p>
            <a:p>
              <a:pPr marL="82550" indent="-82550">
                <a:buFont typeface="Arial" pitchFamily="34" charset="0"/>
                <a:buChar char="•"/>
              </a:pPr>
              <a:r>
                <a:rPr lang="id-ID" sz="1100" dirty="0" smtClean="0"/>
                <a:t>Penduplikatan data</a:t>
              </a:r>
            </a:p>
            <a:p>
              <a:pPr marL="82550" indent="-82550">
                <a:buFont typeface="Arial" pitchFamily="34" charset="0"/>
                <a:buChar char="•"/>
              </a:pPr>
              <a:r>
                <a:rPr lang="id-ID" sz="1100" dirty="0" smtClean="0"/>
                <a:t>Pencurian Data </a:t>
              </a:r>
            </a:p>
            <a:p>
              <a:pPr marL="82550" indent="-82550">
                <a:buFont typeface="Arial" pitchFamily="34" charset="0"/>
                <a:buChar char="•"/>
              </a:pPr>
              <a:r>
                <a:rPr lang="id-ID" sz="1100" dirty="0" smtClean="0"/>
                <a:t>Kehilangan data akibat gangguan listrik</a:t>
              </a:r>
            </a:p>
          </p:txBody>
        </p:sp>
        <p:sp>
          <p:nvSpPr>
            <p:cNvPr id="11" name="TextBox 10"/>
            <p:cNvSpPr txBox="1"/>
            <p:nvPr/>
          </p:nvSpPr>
          <p:spPr>
            <a:xfrm>
              <a:off x="3203848" y="1433988"/>
              <a:ext cx="2232248" cy="118073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id-ID" sz="1100" b="1" dirty="0" smtClean="0"/>
                <a:t>Hardware </a:t>
              </a:r>
            </a:p>
            <a:p>
              <a:pPr marL="82550" indent="-82550">
                <a:buFont typeface="Arial" pitchFamily="34" charset="0"/>
                <a:buChar char="•"/>
              </a:pPr>
              <a:r>
                <a:rPr lang="id-ID" sz="1100" dirty="0" smtClean="0"/>
                <a:t>Kebakaran / banjir / bom</a:t>
              </a:r>
            </a:p>
            <a:p>
              <a:pPr marL="82550" indent="-82550">
                <a:buFont typeface="Arial" pitchFamily="34" charset="0"/>
                <a:buChar char="•"/>
              </a:pPr>
              <a:r>
                <a:rPr lang="id-ID" sz="1100" dirty="0" smtClean="0"/>
                <a:t>Pencurian perangkat</a:t>
              </a:r>
            </a:p>
            <a:p>
              <a:pPr marL="82550" indent="-82550">
                <a:buFont typeface="Arial" pitchFamily="34" charset="0"/>
                <a:buChar char="•"/>
              </a:pPr>
              <a:r>
                <a:rPr lang="id-ID" sz="1100" dirty="0" smtClean="0"/>
                <a:t>Kerusakan perangkat</a:t>
              </a:r>
            </a:p>
            <a:p>
              <a:pPr marL="82550" indent="-82550">
                <a:buFont typeface="Arial" pitchFamily="34" charset="0"/>
                <a:buChar char="•"/>
              </a:pPr>
              <a:r>
                <a:rPr lang="id-ID" sz="1100" dirty="0" smtClean="0"/>
                <a:t>Kesalahan  mekanisme keamanan</a:t>
              </a:r>
            </a:p>
            <a:p>
              <a:pPr marL="82550" indent="-82550">
                <a:buFont typeface="Arial" pitchFamily="34" charset="0"/>
                <a:buChar char="•"/>
              </a:pPr>
              <a:r>
                <a:rPr lang="id-ID" sz="1100" dirty="0"/>
                <a:t>Kehilangan data akibat gangguan listrik</a:t>
              </a:r>
            </a:p>
          </p:txBody>
        </p:sp>
        <p:sp>
          <p:nvSpPr>
            <p:cNvPr id="12" name="TextBox 11"/>
            <p:cNvSpPr txBox="1"/>
            <p:nvPr/>
          </p:nvSpPr>
          <p:spPr>
            <a:xfrm>
              <a:off x="5868144" y="2148766"/>
              <a:ext cx="2232248" cy="7112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id-ID" sz="1100" b="1" dirty="0" smtClean="0"/>
                <a:t>DBMS &amp; Software Aplikasi </a:t>
              </a:r>
            </a:p>
            <a:p>
              <a:pPr marL="82550" indent="-82550">
                <a:buFont typeface="Arial" pitchFamily="34" charset="0"/>
                <a:buChar char="•"/>
              </a:pPr>
              <a:r>
                <a:rPr lang="id-ID" sz="1100" dirty="0"/>
                <a:t>Kesalahan  mekanisme keamanan</a:t>
              </a:r>
            </a:p>
            <a:p>
              <a:pPr marL="82550" indent="-82550">
                <a:buFont typeface="Arial" pitchFamily="34" charset="0"/>
                <a:buChar char="•"/>
              </a:pPr>
              <a:r>
                <a:rPr lang="id-ID" sz="1100" dirty="0" smtClean="0"/>
                <a:t>Perubahan Program </a:t>
              </a:r>
            </a:p>
            <a:p>
              <a:pPr marL="82550" indent="-82550">
                <a:buFont typeface="Arial" pitchFamily="34" charset="0"/>
                <a:buChar char="•"/>
              </a:pPr>
              <a:r>
                <a:rPr lang="id-ID" sz="1100" dirty="0" smtClean="0"/>
                <a:t>Pencurian program</a:t>
              </a:r>
            </a:p>
          </p:txBody>
        </p:sp>
      </p:grpSp>
      <p:sp>
        <p:nvSpPr>
          <p:cNvPr id="13" name="Diamond 12"/>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014999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4624"/>
            <a:ext cx="7620000" cy="1143000"/>
          </a:xfrm>
        </p:spPr>
        <p:txBody>
          <a:bodyPr/>
          <a:lstStyle/>
          <a:p>
            <a:pPr defTabSz="914361">
              <a:defRPr/>
            </a:pPr>
            <a:r>
              <a:rPr lang="en-US" sz="4000" dirty="0" err="1">
                <a:effectLst>
                  <a:outerShdw blurRad="38100" dist="38100" dir="2700000" algn="tl">
                    <a:srgbClr val="000000">
                      <a:alpha val="43137"/>
                    </a:srgbClr>
                  </a:outerShdw>
                </a:effectLst>
              </a:rPr>
              <a:t>Aspek</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untuk</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dukungan</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keamanan</a:t>
            </a:r>
            <a:r>
              <a:rPr lang="en-US" sz="4000" dirty="0">
                <a:effectLst>
                  <a:outerShdw blurRad="38100" dist="38100" dir="2700000" algn="tl">
                    <a:srgbClr val="000000">
                      <a:alpha val="43137"/>
                    </a:srgbClr>
                  </a:outerShdw>
                </a:effectLst>
              </a:rPr>
              <a:t> </a:t>
            </a:r>
            <a:r>
              <a:rPr lang="en-US" sz="4000" dirty="0" smtClean="0">
                <a:effectLst>
                  <a:outerShdw blurRad="38100" dist="38100" dir="2700000" algn="tl">
                    <a:srgbClr val="000000">
                      <a:alpha val="43137"/>
                    </a:srgbClr>
                  </a:outerShdw>
                </a:effectLst>
              </a:rPr>
              <a:t>Basis</a:t>
            </a:r>
            <a:r>
              <a:rPr lang="id-ID" sz="4000" dirty="0" smtClean="0">
                <a:effectLst>
                  <a:outerShdw blurRad="38100" dist="38100" dir="2700000" algn="tl">
                    <a:srgbClr val="000000">
                      <a:alpha val="43137"/>
                    </a:srgbClr>
                  </a:outerShdw>
                </a:effectLst>
              </a:rPr>
              <a:t>d</a:t>
            </a:r>
            <a:r>
              <a:rPr lang="en-US" sz="4000" dirty="0" err="1" smtClean="0">
                <a:effectLst>
                  <a:outerShdw blurRad="38100" dist="38100" dir="2700000" algn="tl">
                    <a:srgbClr val="000000">
                      <a:alpha val="43137"/>
                    </a:srgbClr>
                  </a:outerShdw>
                </a:effectLst>
              </a:rPr>
              <a:t>ata</a:t>
            </a:r>
            <a:endParaRPr lang="en-US" sz="4000" dirty="0">
              <a:effectLst>
                <a:outerShdw blurRad="38100" dist="38100" dir="2700000" algn="tl">
                  <a:srgbClr val="000000">
                    <a:alpha val="43137"/>
                  </a:srgbClr>
                </a:outerShdw>
              </a:effectLst>
            </a:endParaRPr>
          </a:p>
        </p:txBody>
      </p:sp>
      <p:sp>
        <p:nvSpPr>
          <p:cNvPr id="15363" name="Rectangle 3"/>
          <p:cNvSpPr>
            <a:spLocks noGrp="1" noChangeArrowheads="1"/>
          </p:cNvSpPr>
          <p:nvPr>
            <p:ph idx="1"/>
          </p:nvPr>
        </p:nvSpPr>
        <p:spPr>
          <a:xfrm>
            <a:off x="323528" y="1600200"/>
            <a:ext cx="7753672" cy="4800600"/>
          </a:xfrm>
        </p:spPr>
        <p:txBody>
          <a:bodyPr>
            <a:normAutofit/>
          </a:bodyPr>
          <a:lstStyle/>
          <a:p>
            <a:pPr algn="just">
              <a:spcBef>
                <a:spcPts val="1200"/>
              </a:spcBef>
            </a:pPr>
            <a:r>
              <a:rPr lang="en-US" sz="2800" i="1" dirty="0" smtClean="0"/>
              <a:t>Network security</a:t>
            </a:r>
            <a:r>
              <a:rPr lang="en-US" sz="2800" dirty="0" smtClean="0"/>
              <a:t> </a:t>
            </a:r>
            <a:endParaRPr lang="id-ID" sz="2800" dirty="0" smtClean="0"/>
          </a:p>
          <a:p>
            <a:pPr lvl="1" algn="just">
              <a:spcBef>
                <a:spcPts val="1200"/>
              </a:spcBef>
            </a:pPr>
            <a:r>
              <a:rPr lang="en-US" sz="2600" dirty="0" err="1" smtClean="0">
                <a:sym typeface="Symbol" pitchFamily="18" charset="2"/>
              </a:rPr>
              <a:t>fokus</a:t>
            </a:r>
            <a:r>
              <a:rPr lang="en-US" sz="2600" dirty="0" smtClean="0">
                <a:sym typeface="Symbol" pitchFamily="18" charset="2"/>
              </a:rPr>
              <a:t> </a:t>
            </a:r>
            <a:r>
              <a:rPr lang="en-US" sz="2600" dirty="0" err="1">
                <a:sym typeface="Symbol" pitchFamily="18" charset="2"/>
              </a:rPr>
              <a:t>kepada</a:t>
            </a:r>
            <a:r>
              <a:rPr lang="en-US" sz="2600" dirty="0">
                <a:sym typeface="Symbol" pitchFamily="18" charset="2"/>
              </a:rPr>
              <a:t> </a:t>
            </a:r>
            <a:r>
              <a:rPr lang="en-US" sz="2600" dirty="0" err="1">
                <a:sym typeface="Symbol" pitchFamily="18" charset="2"/>
              </a:rPr>
              <a:t>saluran</a:t>
            </a:r>
            <a:r>
              <a:rPr lang="en-US" sz="2600" dirty="0">
                <a:sym typeface="Symbol" pitchFamily="18" charset="2"/>
              </a:rPr>
              <a:t> </a:t>
            </a:r>
            <a:r>
              <a:rPr lang="en-US" sz="2600" dirty="0" err="1">
                <a:sym typeface="Symbol" pitchFamily="18" charset="2"/>
              </a:rPr>
              <a:t>pembawa</a:t>
            </a:r>
            <a:r>
              <a:rPr lang="en-US" sz="2600" dirty="0">
                <a:sym typeface="Symbol" pitchFamily="18" charset="2"/>
              </a:rPr>
              <a:t> </a:t>
            </a:r>
            <a:r>
              <a:rPr lang="en-US" sz="2600" dirty="0" err="1">
                <a:sym typeface="Symbol" pitchFamily="18" charset="2"/>
              </a:rPr>
              <a:t>informasi</a:t>
            </a:r>
            <a:r>
              <a:rPr lang="en-US" sz="2600" dirty="0" smtClean="0">
                <a:sym typeface="Symbol" pitchFamily="18" charset="2"/>
              </a:rPr>
              <a:t>.</a:t>
            </a:r>
            <a:endParaRPr lang="en-US" sz="2600" dirty="0" smtClean="0"/>
          </a:p>
          <a:p>
            <a:pPr algn="just">
              <a:spcBef>
                <a:spcPts val="1200"/>
              </a:spcBef>
            </a:pPr>
            <a:r>
              <a:rPr lang="en-US" sz="2800" i="1" dirty="0" smtClean="0"/>
              <a:t>Application security</a:t>
            </a:r>
            <a:r>
              <a:rPr lang="en-US" sz="2800" dirty="0" smtClean="0"/>
              <a:t> </a:t>
            </a:r>
            <a:endParaRPr lang="id-ID" sz="2800" dirty="0" smtClean="0"/>
          </a:p>
          <a:p>
            <a:pPr lvl="1" algn="just">
              <a:spcBef>
                <a:spcPts val="1200"/>
              </a:spcBef>
            </a:pPr>
            <a:r>
              <a:rPr lang="en-US" sz="2600" dirty="0" err="1" smtClean="0">
                <a:sym typeface="Symbol" pitchFamily="18" charset="2"/>
              </a:rPr>
              <a:t>fokus</a:t>
            </a:r>
            <a:r>
              <a:rPr lang="en-US" sz="2600" dirty="0" smtClean="0">
                <a:sym typeface="Symbol" pitchFamily="18" charset="2"/>
              </a:rPr>
              <a:t> </a:t>
            </a:r>
            <a:r>
              <a:rPr lang="en-US" sz="2600" dirty="0" err="1">
                <a:sym typeface="Symbol" pitchFamily="18" charset="2"/>
              </a:rPr>
              <a:t>kepada</a:t>
            </a:r>
            <a:r>
              <a:rPr lang="en-US" sz="2600" dirty="0">
                <a:sym typeface="Symbol" pitchFamily="18" charset="2"/>
              </a:rPr>
              <a:t> </a:t>
            </a:r>
            <a:r>
              <a:rPr lang="en-US" sz="2600" dirty="0" err="1">
                <a:sym typeface="Symbol" pitchFamily="18" charset="2"/>
              </a:rPr>
              <a:t>aplikasi</a:t>
            </a:r>
            <a:r>
              <a:rPr lang="en-US" sz="2600" dirty="0">
                <a:sym typeface="Symbol" pitchFamily="18" charset="2"/>
              </a:rPr>
              <a:t> </a:t>
            </a:r>
            <a:r>
              <a:rPr lang="en-US" sz="2600" dirty="0" err="1">
                <a:sym typeface="Symbol" pitchFamily="18" charset="2"/>
              </a:rPr>
              <a:t>itu</a:t>
            </a:r>
            <a:r>
              <a:rPr lang="en-US" sz="2600" dirty="0">
                <a:sym typeface="Symbol" pitchFamily="18" charset="2"/>
              </a:rPr>
              <a:t> </a:t>
            </a:r>
            <a:r>
              <a:rPr lang="en-US" sz="2600" dirty="0" err="1">
                <a:sym typeface="Symbol" pitchFamily="18" charset="2"/>
              </a:rPr>
              <a:t>sendiri</a:t>
            </a:r>
            <a:r>
              <a:rPr lang="en-US" sz="2600" dirty="0" smtClean="0"/>
              <a:t>.</a:t>
            </a:r>
          </a:p>
          <a:p>
            <a:pPr algn="just">
              <a:spcBef>
                <a:spcPts val="1200"/>
              </a:spcBef>
            </a:pPr>
            <a:r>
              <a:rPr lang="en-US" sz="2800" i="1" dirty="0" smtClean="0"/>
              <a:t>Computer security</a:t>
            </a:r>
            <a:r>
              <a:rPr lang="en-US" sz="2800" dirty="0" smtClean="0"/>
              <a:t> </a:t>
            </a:r>
            <a:endParaRPr lang="id-ID" sz="2800" dirty="0" smtClean="0"/>
          </a:p>
          <a:p>
            <a:pPr lvl="1" algn="just">
              <a:spcBef>
                <a:spcPts val="1200"/>
              </a:spcBef>
            </a:pPr>
            <a:r>
              <a:rPr lang="en-US" sz="2600" dirty="0" err="1" smtClean="0">
                <a:sym typeface="Symbol" pitchFamily="18" charset="2"/>
              </a:rPr>
              <a:t>fokus</a:t>
            </a:r>
            <a:r>
              <a:rPr lang="en-US" sz="2600" dirty="0" smtClean="0">
                <a:sym typeface="Symbol" pitchFamily="18" charset="2"/>
              </a:rPr>
              <a:t> </a:t>
            </a:r>
            <a:r>
              <a:rPr lang="en-US" sz="2600" dirty="0" err="1">
                <a:sym typeface="Symbol" pitchFamily="18" charset="2"/>
              </a:rPr>
              <a:t>kepada</a:t>
            </a:r>
            <a:r>
              <a:rPr lang="en-US" sz="2600" dirty="0">
                <a:sym typeface="Symbol" pitchFamily="18" charset="2"/>
              </a:rPr>
              <a:t> </a:t>
            </a:r>
            <a:r>
              <a:rPr lang="en-US" sz="2600" dirty="0" err="1">
                <a:sym typeface="Symbol" pitchFamily="18" charset="2"/>
              </a:rPr>
              <a:t>keamanan</a:t>
            </a:r>
            <a:r>
              <a:rPr lang="en-US" sz="2600" dirty="0">
                <a:sym typeface="Symbol" pitchFamily="18" charset="2"/>
              </a:rPr>
              <a:t> </a:t>
            </a:r>
            <a:r>
              <a:rPr lang="en-US" sz="2600" dirty="0" err="1">
                <a:sym typeface="Symbol" pitchFamily="18" charset="2"/>
              </a:rPr>
              <a:t>dari</a:t>
            </a:r>
            <a:r>
              <a:rPr lang="en-US" sz="2600" dirty="0">
                <a:sym typeface="Symbol" pitchFamily="18" charset="2"/>
              </a:rPr>
              <a:t> </a:t>
            </a:r>
            <a:r>
              <a:rPr lang="en-US" sz="2600" dirty="0" err="1">
                <a:sym typeface="Symbol" pitchFamily="18" charset="2"/>
              </a:rPr>
              <a:t>komputer</a:t>
            </a:r>
            <a:r>
              <a:rPr lang="en-US" sz="2600" dirty="0">
                <a:sym typeface="Symbol" pitchFamily="18" charset="2"/>
              </a:rPr>
              <a:t> (</a:t>
            </a:r>
            <a:r>
              <a:rPr lang="en-US" sz="2600" i="1" dirty="0">
                <a:sym typeface="Symbol" pitchFamily="18" charset="2"/>
              </a:rPr>
              <a:t>end system</a:t>
            </a:r>
            <a:r>
              <a:rPr lang="en-US" sz="2600" dirty="0">
                <a:sym typeface="Symbol" pitchFamily="18" charset="2"/>
              </a:rPr>
              <a:t>) yang </a:t>
            </a:r>
            <a:r>
              <a:rPr lang="en-US" sz="2600" dirty="0" err="1">
                <a:sym typeface="Symbol" pitchFamily="18" charset="2"/>
              </a:rPr>
              <a:t>digunakan</a:t>
            </a:r>
            <a:r>
              <a:rPr lang="en-US" sz="2600" dirty="0" smtClean="0"/>
              <a:t>.</a:t>
            </a:r>
          </a:p>
        </p:txBody>
      </p:sp>
      <p:sp>
        <p:nvSpPr>
          <p:cNvPr id="5" name="Diamond 4"/>
          <p:cNvSpPr/>
          <p:nvPr/>
        </p:nvSpPr>
        <p:spPr>
          <a:xfrm>
            <a:off x="8532440" y="5553236"/>
            <a:ext cx="504056" cy="50405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10193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2474</TotalTime>
  <Words>2213</Words>
  <Application>Microsoft Office PowerPoint</Application>
  <PresentationFormat>On-screen Show (4:3)</PresentationFormat>
  <Paragraphs>286</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Adjacency</vt:lpstr>
      <vt:lpstr>Keamanan Basisdata</vt:lpstr>
      <vt:lpstr>Overview</vt:lpstr>
      <vt:lpstr>Mengapa Keamanan Basisdata Penting?</vt:lpstr>
      <vt:lpstr>Mengapa Keamanan Basisdata Penting?</vt:lpstr>
      <vt:lpstr>Mengapa Keamanan Basisdata Penting?</vt:lpstr>
      <vt:lpstr>Potensi Ancaman</vt:lpstr>
      <vt:lpstr>Potensi Ancaman</vt:lpstr>
      <vt:lpstr>Potensi Ancaman</vt:lpstr>
      <vt:lpstr>Aspek untuk dukungan keamanan Basisdata</vt:lpstr>
      <vt:lpstr>Aspek Keamanan Basisdata</vt:lpstr>
      <vt:lpstr>Aspek Keamanan Basisdata</vt:lpstr>
      <vt:lpstr>Aspek Keamanan Basisdata</vt:lpstr>
      <vt:lpstr>Aspek Keamanan Basisdata</vt:lpstr>
      <vt:lpstr>Aspek Keamanan Basisdata</vt:lpstr>
      <vt:lpstr>Aspek Keamanan Basisdata</vt:lpstr>
      <vt:lpstr>Aspek Keamanan Basisdata</vt:lpstr>
      <vt:lpstr>Jenis Serangan (attack) Basisdata</vt:lpstr>
      <vt:lpstr>Jenis Serangan (attack) Basisdata</vt:lpstr>
      <vt:lpstr>Konsep Keamanan Bertingkat Dalam Database</vt:lpstr>
      <vt:lpstr>Tingkat Pengamanan Pada Database Relasional</vt:lpstr>
      <vt:lpstr>Tingkat Pengamanan Pada Database Relasional</vt:lpstr>
      <vt:lpstr>Keamanan Website</vt:lpstr>
      <vt:lpstr>What’s Web ?</vt:lpstr>
      <vt:lpstr>Why Learn Web Security ?</vt:lpstr>
      <vt:lpstr>Why Learn Web Security ?</vt:lpstr>
      <vt:lpstr>Why Have To Be Secured ?</vt:lpstr>
      <vt:lpstr>Why Have To Be Secured ?</vt:lpstr>
      <vt:lpstr>What Should Be Secured ?</vt:lpstr>
      <vt:lpstr>Sistem Kerja Web Server</vt:lpstr>
      <vt:lpstr>Sistem Kerja Web</vt:lpstr>
      <vt:lpstr>Sistem Kerja Web Server</vt:lpstr>
      <vt:lpstr>Sistem Kerja Web Server</vt:lpstr>
      <vt:lpstr>Penanganan Ancaman Pada Web</vt:lpstr>
      <vt:lpstr>Penanganan Ancaman Pada Web</vt:lpstr>
      <vt:lpstr>Penanganan Ancaman Pada Web</vt:lpstr>
      <vt:lpstr>PowerPoint Presentation</vt:lpstr>
      <vt:lpstr>What is Secure Sockets Layer (SSL)?</vt:lpstr>
      <vt:lpstr>Use of an SSL Certificate</vt:lpstr>
      <vt:lpstr>How SSL Works?</vt:lpstr>
      <vt:lpstr>CA Root Certificate</vt:lpstr>
      <vt:lpstr>Types of  Web Application Security</vt:lpstr>
      <vt:lpstr>Declarative Security</vt:lpstr>
      <vt:lpstr>Declarative Security</vt:lpstr>
      <vt:lpstr>Program 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Keamanan Website</dc:title>
  <dc:creator>DELL</dc:creator>
  <cp:lastModifiedBy>DELL</cp:lastModifiedBy>
  <cp:revision>58</cp:revision>
  <dcterms:created xsi:type="dcterms:W3CDTF">2015-11-26T03:31:36Z</dcterms:created>
  <dcterms:modified xsi:type="dcterms:W3CDTF">2015-12-17T01:40:59Z</dcterms:modified>
</cp:coreProperties>
</file>