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12192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05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41210"/>
            <a:ext cx="10363200" cy="79586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006793"/>
            <a:ext cx="9144000" cy="551920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17084"/>
            <a:ext cx="262890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217084"/>
            <a:ext cx="7734300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699132"/>
            <a:ext cx="10515600" cy="950912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298215"/>
            <a:ext cx="10515600" cy="500062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085417"/>
            <a:ext cx="51816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17089"/>
            <a:ext cx="105156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603877"/>
            <a:ext cx="5157787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350250"/>
            <a:ext cx="515778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603877"/>
            <a:ext cx="5183188" cy="274637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8350250"/>
            <a:ext cx="518318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9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291422"/>
            <a:ext cx="6172200" cy="162454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00"/>
            <a:ext cx="3932237" cy="53340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291422"/>
            <a:ext cx="6172200" cy="162454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858000"/>
            <a:ext cx="3932237" cy="127052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17089"/>
            <a:ext cx="105156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085417"/>
            <a:ext cx="105156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5C166-7ED5-443D-BFF8-2B69B36D2A1B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1187839"/>
            <a:ext cx="2743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8BFD-5E80-447A-8DA0-E0339C4A5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13" Type="http://schemas.openxmlformats.org/officeDocument/2006/relationships/image" Target="../media/image9.svg"/><Relationship Id="rId3" Type="http://schemas.openxmlformats.org/officeDocument/2006/relationships/hyperlink" Target="https://www.superoffice.com/blog/customer-experience-strategy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7.pn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hyperlink" Target="https://web.microsoftstream.com/video/06674505-f4f6-4c85-9e6e-6d0ffb14cf15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youtu.be/GEBwOtBsdG4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 descr="A group of people in a room&#10;&#10;Description automatically generated">
            <a:extLst>
              <a:ext uri="{FF2B5EF4-FFF2-40B4-BE49-F238E27FC236}">
                <a16:creationId xmlns:a16="http://schemas.microsoft.com/office/drawing/2014/main" id="{CE8621B7-2DCC-4942-8D44-7445A2CA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b="12047"/>
          <a:stretch/>
        </p:blipFill>
        <p:spPr>
          <a:xfrm>
            <a:off x="4379155" y="14036040"/>
            <a:ext cx="6336792" cy="290321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E8847C6D-55C2-4DE9-B20C-942D41EF53E5}"/>
              </a:ext>
            </a:extLst>
          </p:cNvPr>
          <p:cNvGrpSpPr/>
          <p:nvPr/>
        </p:nvGrpSpPr>
        <p:grpSpPr>
          <a:xfrm>
            <a:off x="4388802" y="14049287"/>
            <a:ext cx="6340188" cy="2931591"/>
            <a:chOff x="3013070" y="14735055"/>
            <a:chExt cx="5287542" cy="244486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8DDB0D1-EF81-468D-A720-771BF8FBDA75}"/>
                </a:ext>
              </a:extLst>
            </p:cNvPr>
            <p:cNvGrpSpPr/>
            <p:nvPr/>
          </p:nvGrpSpPr>
          <p:grpSpPr>
            <a:xfrm>
              <a:off x="3013070" y="14735055"/>
              <a:ext cx="5287542" cy="2444866"/>
              <a:chOff x="2213531" y="1101013"/>
              <a:chExt cx="5952931" cy="275253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2F913FF-43B0-4A3F-AE00-B7606A3B94FC}"/>
                  </a:ext>
                </a:extLst>
              </p:cNvPr>
              <p:cNvSpPr/>
              <p:nvPr/>
            </p:nvSpPr>
            <p:spPr>
              <a:xfrm>
                <a:off x="2213531" y="1101013"/>
                <a:ext cx="5952931" cy="2752530"/>
              </a:xfrm>
              <a:prstGeom prst="rect">
                <a:avLst/>
              </a:prstGeom>
              <a:solidFill>
                <a:schemeClr val="bg1">
                  <a:lumMod val="85000"/>
                  <a:alpha val="47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B4B41FB-D87A-484E-9C1B-39869114BEB0}"/>
                  </a:ext>
                </a:extLst>
              </p:cNvPr>
              <p:cNvSpPr/>
              <p:nvPr/>
            </p:nvSpPr>
            <p:spPr>
              <a:xfrm>
                <a:off x="4739951" y="20200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FCDE06-3A38-4F9F-921D-5F2B1FF0EAFB}"/>
                </a:ext>
              </a:extLst>
            </p:cNvPr>
            <p:cNvSpPr/>
            <p:nvPr/>
          </p:nvSpPr>
          <p:spPr>
            <a:xfrm>
              <a:off x="3019690" y="16871953"/>
              <a:ext cx="5268187" cy="282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 Ways to Create a Great Customer Experience Strategy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Graphic 90" descr="Document">
              <a:extLst>
                <a:ext uri="{FF2B5EF4-FFF2-40B4-BE49-F238E27FC236}">
                  <a16:creationId xmlns:a16="http://schemas.microsoft.com/office/drawing/2014/main" id="{A277A709-FFC7-428F-8555-E6DDA815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0820" y="15677857"/>
              <a:ext cx="545123" cy="545123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677F668-A987-444E-B0B1-BB77366203F8}"/>
              </a:ext>
            </a:extLst>
          </p:cNvPr>
          <p:cNvSpPr/>
          <p:nvPr/>
        </p:nvSpPr>
        <p:spPr>
          <a:xfrm>
            <a:off x="0" y="56212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7" name="Picture 96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4DAA9D42-7B7F-4A54-84F7-84363440C0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4" b="13367"/>
          <a:stretch/>
        </p:blipFill>
        <p:spPr>
          <a:xfrm>
            <a:off x="4418154" y="5956494"/>
            <a:ext cx="6097446" cy="2791266"/>
          </a:xfrm>
          <a:prstGeom prst="rect">
            <a:avLst/>
          </a:prstGeom>
        </p:spPr>
      </p:pic>
      <p:pic>
        <p:nvPicPr>
          <p:cNvPr id="36" name="Picture 3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DA3EAC8-3D64-4BE3-B0DD-09053BF390B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52659" r="1014" b="19662"/>
          <a:stretch/>
        </p:blipFill>
        <p:spPr>
          <a:xfrm>
            <a:off x="-1" y="0"/>
            <a:ext cx="12179423" cy="22736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0FDAF7C-39D9-451B-A12E-3B02F1D27B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6" b="8471"/>
          <a:stretch/>
        </p:blipFill>
        <p:spPr>
          <a:xfrm>
            <a:off x="4846735" y="1089456"/>
            <a:ext cx="2485950" cy="12284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2E64813-7D1D-4978-B2D9-8F96BF406861}"/>
              </a:ext>
            </a:extLst>
          </p:cNvPr>
          <p:cNvSpPr/>
          <p:nvPr/>
        </p:nvSpPr>
        <p:spPr>
          <a:xfrm>
            <a:off x="177114" y="2728206"/>
            <a:ext cx="118377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solidFill>
                  <a:srgbClr val="005F86"/>
                </a:solidFill>
                <a:latin typeface="Arial" panose="020B0604020202020204" pitchFamily="34" charset="0"/>
              </a:rPr>
              <a:t>Welcome to the Client X Training Program </a:t>
            </a:r>
            <a:endParaRPr lang="en-US" b="1" dirty="0">
              <a:solidFill>
                <a:srgbClr val="005F86"/>
              </a:solidFill>
              <a:latin typeface="&amp;quot"/>
            </a:endParaRP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are excited to offer this training program to help you onboard to Client X at Cargill. We believe that Client X will give us these benefits:</a:t>
            </a:r>
          </a:p>
          <a:p>
            <a:pPr fontAlgn="base"/>
            <a:endParaRPr lang="en-U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Loremipsum</a:t>
            </a:r>
            <a:endParaRPr lang="en-US" b="0" i="0" u="none" strike="noStrike" dirty="0">
              <a:solidFill>
                <a:srgbClr val="000000"/>
              </a:solidFill>
              <a:effectLst/>
              <a:latin typeface="&amp;quo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25D97C-95EE-4D3F-9BE8-03E0494CCAC0}"/>
              </a:ext>
            </a:extLst>
          </p:cNvPr>
          <p:cNvSpPr/>
          <p:nvPr/>
        </p:nvSpPr>
        <p:spPr>
          <a:xfrm>
            <a:off x="1539240" y="9688390"/>
            <a:ext cx="528320" cy="5283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B3DF08C0-F251-47FF-B979-741A4DCF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571487"/>
            <a:ext cx="3215640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="1" dirty="0">
                <a:solidFill>
                  <a:srgbClr val="005F86"/>
                </a:solidFill>
                <a:ea typeface="&amp;quot"/>
                <a:cs typeface="Arial" panose="020B0604020202020204" pitchFamily="34" charset="0"/>
              </a:rPr>
              <a:t>Why Client X Matters?</a:t>
            </a: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sz="1600" dirty="0">
                <a:ea typeface="&amp;quot"/>
                <a:cs typeface="Arial" panose="020B0604020202020204" pitchFamily="34" charset="0"/>
              </a:rPr>
              <a:t>Because we’re so busy doing our job, it’s easy to forget who we’re helping. We have created a video that provides perspectives from three Cargill plan managers on how Global IT impacts their facility.  </a:t>
            </a:r>
            <a:endParaRPr lang="en-US" altLang="en-US" sz="16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CB7680C-57E9-4AAC-832E-E69EA10F9D37}"/>
              </a:ext>
            </a:extLst>
          </p:cNvPr>
          <p:cNvGrpSpPr/>
          <p:nvPr/>
        </p:nvGrpSpPr>
        <p:grpSpPr>
          <a:xfrm>
            <a:off x="4396422" y="5956493"/>
            <a:ext cx="6135585" cy="2840259"/>
            <a:chOff x="4756785" y="6002214"/>
            <a:chExt cx="5287542" cy="244768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8BBC27-104E-4090-A5D3-987EBB3F5446}"/>
                </a:ext>
              </a:extLst>
            </p:cNvPr>
            <p:cNvGrpSpPr/>
            <p:nvPr/>
          </p:nvGrpSpPr>
          <p:grpSpPr>
            <a:xfrm>
              <a:off x="4756785" y="6002214"/>
              <a:ext cx="5287542" cy="2444866"/>
              <a:chOff x="2220686" y="1101012"/>
              <a:chExt cx="5952931" cy="27525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2F4DDE-E877-49B3-BAFC-46FCBB420498}"/>
                  </a:ext>
                </a:extLst>
              </p:cNvPr>
              <p:cNvSpPr/>
              <p:nvPr/>
            </p:nvSpPr>
            <p:spPr>
              <a:xfrm>
                <a:off x="2220686" y="1101012"/>
                <a:ext cx="5952931" cy="2752530"/>
              </a:xfrm>
              <a:prstGeom prst="rect">
                <a:avLst/>
              </a:prstGeom>
              <a:solidFill>
                <a:schemeClr val="bg1">
                  <a:lumMod val="85000"/>
                  <a:alpha val="47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93ECD2B-E133-438F-A652-DE508E146626}"/>
                  </a:ext>
                </a:extLst>
              </p:cNvPr>
              <p:cNvSpPr/>
              <p:nvPr/>
            </p:nvSpPr>
            <p:spPr>
              <a:xfrm>
                <a:off x="4739951" y="20200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079D0219-3FDB-44A5-96E2-ED757345C270}"/>
                  </a:ext>
                </a:extLst>
              </p:cNvPr>
              <p:cNvSpPr/>
              <p:nvPr/>
            </p:nvSpPr>
            <p:spPr>
              <a:xfrm rot="5400000">
                <a:off x="5043818" y="2307721"/>
                <a:ext cx="398106" cy="346737"/>
              </a:xfrm>
              <a:prstGeom prst="triangl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1206F4-47EF-4A81-8C17-171637CEE1DB}"/>
                </a:ext>
              </a:extLst>
            </p:cNvPr>
            <p:cNvSpPr/>
            <p:nvPr/>
          </p:nvSpPr>
          <p:spPr>
            <a:xfrm>
              <a:off x="4768005" y="8158141"/>
              <a:ext cx="5265686" cy="291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914377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What is Customer Experience? (YouTube video)</a:t>
              </a:r>
              <a:endParaRPr lang="en-US" sz="1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4139889-6C02-4744-A288-9750C6FAC800}"/>
              </a:ext>
            </a:extLst>
          </p:cNvPr>
          <p:cNvSpPr/>
          <p:nvPr/>
        </p:nvSpPr>
        <p:spPr>
          <a:xfrm>
            <a:off x="1981199" y="9341799"/>
            <a:ext cx="4863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agree with the three dimensions of interaction?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A589B3-CCD7-46FB-B0FF-6A5491AEABAB}"/>
              </a:ext>
            </a:extLst>
          </p:cNvPr>
          <p:cNvSpPr/>
          <p:nvPr/>
        </p:nvSpPr>
        <p:spPr>
          <a:xfrm>
            <a:off x="2057400" y="9688390"/>
            <a:ext cx="9601200" cy="914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91F027-88E4-4375-B980-4F4968661DCF}"/>
              </a:ext>
            </a:extLst>
          </p:cNvPr>
          <p:cNvSpPr/>
          <p:nvPr/>
        </p:nvSpPr>
        <p:spPr>
          <a:xfrm>
            <a:off x="1981200" y="10964224"/>
            <a:ext cx="3897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think this applies to Global IT? 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FEE192-70FE-460D-AC69-C7BF3C1FC630}"/>
              </a:ext>
            </a:extLst>
          </p:cNvPr>
          <p:cNvSpPr/>
          <p:nvPr/>
        </p:nvSpPr>
        <p:spPr>
          <a:xfrm>
            <a:off x="2057400" y="11260015"/>
            <a:ext cx="9601200" cy="914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816BA867-61CE-4D9F-A5BC-1EF409AAE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776654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B80CE4E-CF6E-4495-A8D4-E49E59FC04DA}"/>
              </a:ext>
            </a:extLst>
          </p:cNvPr>
          <p:cNvSpPr/>
          <p:nvPr/>
        </p:nvSpPr>
        <p:spPr>
          <a:xfrm>
            <a:off x="1539240" y="11263190"/>
            <a:ext cx="528320" cy="5283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207711A2-96F9-4AB1-B2D8-41B95F9F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341294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5CE5A95-9794-49C6-BBB4-6D4DA41C63BA}"/>
              </a:ext>
            </a:extLst>
          </p:cNvPr>
          <p:cNvGrpSpPr/>
          <p:nvPr/>
        </p:nvGrpSpPr>
        <p:grpSpPr>
          <a:xfrm>
            <a:off x="10233454" y="4646141"/>
            <a:ext cx="1663933" cy="609600"/>
            <a:chOff x="10820400" y="5582920"/>
            <a:chExt cx="998360" cy="365760"/>
          </a:xfrm>
          <a:solidFill>
            <a:schemeClr val="accent1">
              <a:lumMod val="75000"/>
            </a:schemeClr>
          </a:solidFill>
        </p:grpSpPr>
        <p:pic>
          <p:nvPicPr>
            <p:cNvPr id="55" name="Graphic 54" descr="Printer">
              <a:extLst>
                <a:ext uri="{FF2B5EF4-FFF2-40B4-BE49-F238E27FC236}">
                  <a16:creationId xmlns:a16="http://schemas.microsoft.com/office/drawing/2014/main" id="{B60FEE8A-46C7-445C-B57E-FE340E9DF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20400" y="5582920"/>
              <a:ext cx="365760" cy="365760"/>
            </a:xfrm>
            <a:prstGeom prst="rect">
              <a:avLst/>
            </a:prstGeom>
          </p:spPr>
        </p:pic>
        <p:pic>
          <p:nvPicPr>
            <p:cNvPr id="56" name="Graphic 55" descr="Fax">
              <a:extLst>
                <a:ext uri="{FF2B5EF4-FFF2-40B4-BE49-F238E27FC236}">
                  <a16:creationId xmlns:a16="http://schemas.microsoft.com/office/drawing/2014/main" id="{F9C6D263-84C9-4776-98B5-5845A7A96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453000" y="5582920"/>
              <a:ext cx="365760" cy="36576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320ADA5-D5C4-47DF-9D20-06B748C0D5F7}"/>
              </a:ext>
            </a:extLst>
          </p:cNvPr>
          <p:cNvSpPr/>
          <p:nvPr/>
        </p:nvSpPr>
        <p:spPr>
          <a:xfrm>
            <a:off x="381000" y="5943279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887767-D58E-4DBC-86DE-3CB27662407D}"/>
              </a:ext>
            </a:extLst>
          </p:cNvPr>
          <p:cNvSpPr/>
          <p:nvPr/>
        </p:nvSpPr>
        <p:spPr>
          <a:xfrm>
            <a:off x="381000" y="14325600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55812C-9F87-447B-B48F-23FB4038DAF9}"/>
              </a:ext>
            </a:extLst>
          </p:cNvPr>
          <p:cNvSpPr/>
          <p:nvPr/>
        </p:nvSpPr>
        <p:spPr>
          <a:xfrm>
            <a:off x="381000" y="15121567"/>
            <a:ext cx="348527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Dimensions of </a:t>
            </a:r>
            <a:br>
              <a:rPr lang="en-US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Experience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order to really deliver on Client X, we need to understand “what makes a client experience good or bad?”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an article here, read through it.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46BEAC-B371-4AC9-B2EB-CBB040F2032F}"/>
              </a:ext>
            </a:extLst>
          </p:cNvPr>
          <p:cNvSpPr/>
          <p:nvPr/>
        </p:nvSpPr>
        <p:spPr>
          <a:xfrm>
            <a:off x="1539240" y="18288000"/>
            <a:ext cx="528320" cy="5283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57FD15-D18B-4EF3-AA49-575B0A8D2964}"/>
              </a:ext>
            </a:extLst>
          </p:cNvPr>
          <p:cNvSpPr/>
          <p:nvPr/>
        </p:nvSpPr>
        <p:spPr>
          <a:xfrm>
            <a:off x="1981199" y="17941409"/>
            <a:ext cx="939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 to the points brought forth in the videos, are there other things make up a customer experience? 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F8A455-F31B-46A0-BA00-DDDCA95BDB14}"/>
              </a:ext>
            </a:extLst>
          </p:cNvPr>
          <p:cNvSpPr/>
          <p:nvPr/>
        </p:nvSpPr>
        <p:spPr>
          <a:xfrm>
            <a:off x="2057400" y="18288000"/>
            <a:ext cx="9601200" cy="914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DF5F7B-0B8B-48EC-8E0B-CE83CB3CF205}"/>
              </a:ext>
            </a:extLst>
          </p:cNvPr>
          <p:cNvSpPr/>
          <p:nvPr/>
        </p:nvSpPr>
        <p:spPr>
          <a:xfrm>
            <a:off x="1981200" y="19540684"/>
            <a:ext cx="9377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5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a positive customer experience you’ve had using the dimensions of Success, Effort, and Emotion. 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2B2BBC-2E77-4DA1-BA93-0AC263550091}"/>
              </a:ext>
            </a:extLst>
          </p:cNvPr>
          <p:cNvSpPr/>
          <p:nvPr/>
        </p:nvSpPr>
        <p:spPr>
          <a:xfrm>
            <a:off x="2057400" y="19859625"/>
            <a:ext cx="9601200" cy="9143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44BB8F88-E178-4423-B868-88D2EC97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376264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A5E275A-21AA-4D01-8B3F-3FEE4C65EE13}"/>
              </a:ext>
            </a:extLst>
          </p:cNvPr>
          <p:cNvSpPr/>
          <p:nvPr/>
        </p:nvSpPr>
        <p:spPr>
          <a:xfrm>
            <a:off x="1539240" y="19862800"/>
            <a:ext cx="528320" cy="5283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7" name="Picture 4">
            <a:extLst>
              <a:ext uri="{FF2B5EF4-FFF2-40B4-BE49-F238E27FC236}">
                <a16:creationId xmlns:a16="http://schemas.microsoft.com/office/drawing/2014/main" id="{0F039460-5AB4-415D-B737-C97735F8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940904"/>
            <a:ext cx="330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620C051-5361-4A38-9956-7D746568BB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58" y="21911330"/>
            <a:ext cx="12169885" cy="948670"/>
          </a:xfrm>
          <a:prstGeom prst="rect">
            <a:avLst/>
          </a:prstGeom>
        </p:spPr>
      </p:pic>
      <p:sp>
        <p:nvSpPr>
          <p:cNvPr id="80" name="Rectangle: Top Corners Snipped 79">
            <a:extLst>
              <a:ext uri="{FF2B5EF4-FFF2-40B4-BE49-F238E27FC236}">
                <a16:creationId xmlns:a16="http://schemas.microsoft.com/office/drawing/2014/main" id="{09124A30-0C82-4058-9D8B-33CBA5DD5D65}"/>
              </a:ext>
            </a:extLst>
          </p:cNvPr>
          <p:cNvSpPr/>
          <p:nvPr/>
        </p:nvSpPr>
        <p:spPr>
          <a:xfrm flipV="1">
            <a:off x="0" y="13030200"/>
            <a:ext cx="12192000" cy="182878"/>
          </a:xfrm>
          <a:prstGeom prst="snip2SameRect">
            <a:avLst>
              <a:gd name="adj1" fmla="val 50000"/>
              <a:gd name="adj2" fmla="val 50000"/>
            </a:avLst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Top Corners Snipped 87">
            <a:extLst>
              <a:ext uri="{FF2B5EF4-FFF2-40B4-BE49-F238E27FC236}">
                <a16:creationId xmlns:a16="http://schemas.microsoft.com/office/drawing/2014/main" id="{AFEC2C72-A91F-4DFD-BAD1-E3E5473D6F2E}"/>
              </a:ext>
            </a:extLst>
          </p:cNvPr>
          <p:cNvSpPr/>
          <p:nvPr/>
        </p:nvSpPr>
        <p:spPr>
          <a:xfrm flipV="1">
            <a:off x="0" y="5445368"/>
            <a:ext cx="12192000" cy="182878"/>
          </a:xfrm>
          <a:prstGeom prst="snip2SameRect">
            <a:avLst>
              <a:gd name="adj1" fmla="val 50000"/>
              <a:gd name="adj2" fmla="val 50000"/>
            </a:avLst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scene3d>
            <a:camera prst="orthographicFront"/>
            <a:lightRig rig="threePt" dir="t"/>
          </a:scene3d>
          <a:sp3d>
            <a:bevelT/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&amp;quot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Prasad</dc:creator>
  <cp:lastModifiedBy>Rashmi Prasad</cp:lastModifiedBy>
  <cp:revision>8</cp:revision>
  <dcterms:created xsi:type="dcterms:W3CDTF">2020-02-10T09:59:50Z</dcterms:created>
  <dcterms:modified xsi:type="dcterms:W3CDTF">2020-02-10T11:34:05Z</dcterms:modified>
</cp:coreProperties>
</file>