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46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Filtering AOI Data to Reveal Real Defects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Explaining the 4‑bucket logic with live data</a:t>
            </a:r>
          </a:p>
          <a:p>
            <a:r>
              <a:t>Serial example: BSE2503696995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Take‑aways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500" dirty="0"/>
              <a:t>4‑bucket logic collapses 500+ lines into clear action lists.</a:t>
            </a:r>
          </a:p>
          <a:p>
            <a:r>
              <a:rPr sz="2500" dirty="0"/>
              <a:t>Operators see only 'Suspects'; techs see only 'Real' defects.</a:t>
            </a:r>
          </a:p>
          <a:p>
            <a:r>
              <a:rPr sz="2500" dirty="0"/>
              <a:t>Recipe engineers get a ready‑made Pareto of 'False' calls.</a:t>
            </a:r>
          </a:p>
          <a:p>
            <a:r>
              <a:rPr sz="2500" dirty="0"/>
              <a:t>Quality team validates repairs via the 'Fixed' bucket.</a:t>
            </a:r>
          </a:p>
          <a:p>
            <a:r>
              <a:rPr sz="2500" dirty="0"/>
              <a:t>Refresh is one click (or one script) for every new AOI export.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One PCB can generate hundreds of AOI log lines.</a:t>
            </a:r>
          </a:p>
          <a:p>
            <a:r>
              <a:rPr dirty="0"/>
              <a:t>Operators and engineers waste time sifting through machine chatter.</a:t>
            </a:r>
          </a:p>
          <a:p>
            <a:r>
              <a:rPr dirty="0"/>
              <a:t>Goal: Collapse the noise into crystal‑clear action lists.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3D405-039D-473B-9D7E-28A6361D1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Sample data from COGI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3F19DB-82E6-5C8E-432C-9D74DF91B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320895"/>
              </p:ext>
            </p:extLst>
          </p:nvPr>
        </p:nvGraphicFramePr>
        <p:xfrm>
          <a:off x="310368" y="2286868"/>
          <a:ext cx="8661656" cy="252891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99674">
                  <a:extLst>
                    <a:ext uri="{9D8B030D-6E8A-4147-A177-3AD203B41FA5}">
                      <a16:colId xmlns:a16="http://schemas.microsoft.com/office/drawing/2014/main" val="928051734"/>
                    </a:ext>
                  </a:extLst>
                </a:gridCol>
                <a:gridCol w="1597068">
                  <a:extLst>
                    <a:ext uri="{9D8B030D-6E8A-4147-A177-3AD203B41FA5}">
                      <a16:colId xmlns:a16="http://schemas.microsoft.com/office/drawing/2014/main" val="321563172"/>
                    </a:ext>
                  </a:extLst>
                </a:gridCol>
                <a:gridCol w="1105183">
                  <a:extLst>
                    <a:ext uri="{9D8B030D-6E8A-4147-A177-3AD203B41FA5}">
                      <a16:colId xmlns:a16="http://schemas.microsoft.com/office/drawing/2014/main" val="138837622"/>
                    </a:ext>
                  </a:extLst>
                </a:gridCol>
                <a:gridCol w="2898336">
                  <a:extLst>
                    <a:ext uri="{9D8B030D-6E8A-4147-A177-3AD203B41FA5}">
                      <a16:colId xmlns:a16="http://schemas.microsoft.com/office/drawing/2014/main" val="3050883201"/>
                    </a:ext>
                  </a:extLst>
                </a:gridCol>
                <a:gridCol w="1661395">
                  <a:extLst>
                    <a:ext uri="{9D8B030D-6E8A-4147-A177-3AD203B41FA5}">
                      <a16:colId xmlns:a16="http://schemas.microsoft.com/office/drawing/2014/main" val="2128080570"/>
                    </a:ext>
                  </a:extLst>
                </a:gridCol>
              </a:tblGrid>
              <a:tr h="361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EventDate</a:t>
                      </a:r>
                    </a:p>
                  </a:txBody>
                  <a:tcPr marL="148877" marR="89326" marT="89326" marB="89326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LoopNumber</a:t>
                      </a:r>
                    </a:p>
                  </a:txBody>
                  <a:tcPr marL="148877" marR="89326" marT="89326" marB="8932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Ref_Id</a:t>
                      </a:r>
                    </a:p>
                  </a:txBody>
                  <a:tcPr marL="148877" marR="89326" marT="89326" marB="8932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DefectCode</a:t>
                      </a:r>
                    </a:p>
                  </a:txBody>
                  <a:tcPr marL="148877" marR="89326" marT="89326" marB="8932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ReworkStatus</a:t>
                      </a:r>
                    </a:p>
                  </a:txBody>
                  <a:tcPr marL="148877" marR="89326" marT="89326" marB="8932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202237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7/21/2025 11:15</a:t>
                      </a:r>
                    </a:p>
                  </a:txBody>
                  <a:tcPr marL="148877" marR="89326" marT="89326" marB="89326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48877" marR="89326" marT="89326" marB="8932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P2002</a:t>
                      </a:r>
                    </a:p>
                  </a:txBody>
                  <a:tcPr marL="148877" marR="89326" marT="89326" marB="8932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COPLANARITY                                  </a:t>
                      </a:r>
                    </a:p>
                  </a:txBody>
                  <a:tcPr marL="148877" marR="89326" marT="89326" marB="8932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Reworkable</a:t>
                      </a:r>
                    </a:p>
                  </a:txBody>
                  <a:tcPr marL="148877" marR="89326" marT="89326" marB="8932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813756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7/21/2025 11:15</a:t>
                      </a:r>
                    </a:p>
                  </a:txBody>
                  <a:tcPr marL="148877" marR="89326" marT="89326" marB="89326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48877" marR="89326" marT="89326" marB="8932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P2002</a:t>
                      </a:r>
                    </a:p>
                  </a:txBody>
                  <a:tcPr marL="148877" marR="89326" marT="89326" marB="8932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OVERHANG                                     </a:t>
                      </a:r>
                    </a:p>
                  </a:txBody>
                  <a:tcPr marL="148877" marR="89326" marT="89326" marB="8932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Reworkable</a:t>
                      </a:r>
                    </a:p>
                  </a:txBody>
                  <a:tcPr marL="148877" marR="89326" marT="89326" marB="8932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810211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7/21/2025 11:16</a:t>
                      </a:r>
                    </a:p>
                  </a:txBody>
                  <a:tcPr marL="148877" marR="89326" marT="89326" marB="89326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148877" marR="89326" marT="89326" marB="8932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P2002</a:t>
                      </a:r>
                    </a:p>
                  </a:txBody>
                  <a:tcPr marL="148877" marR="89326" marT="89326" marB="8932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COPLANARITY                                  </a:t>
                      </a:r>
                    </a:p>
                  </a:txBody>
                  <a:tcPr marL="148877" marR="89326" marT="89326" marB="8932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Overridden</a:t>
                      </a:r>
                    </a:p>
                  </a:txBody>
                  <a:tcPr marL="148877" marR="89326" marT="89326" marB="8932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703889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7/21/2025 11:16</a:t>
                      </a:r>
                    </a:p>
                  </a:txBody>
                  <a:tcPr marL="148877" marR="89326" marT="89326" marB="89326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148877" marR="89326" marT="89326" marB="8932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P2002</a:t>
                      </a:r>
                    </a:p>
                  </a:txBody>
                  <a:tcPr marL="148877" marR="89326" marT="89326" marB="8932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COPLANARITY                                  </a:t>
                      </a:r>
                    </a:p>
                  </a:txBody>
                  <a:tcPr marL="148877" marR="89326" marT="89326" marB="8932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False call</a:t>
                      </a:r>
                    </a:p>
                  </a:txBody>
                  <a:tcPr marL="148877" marR="89326" marT="89326" marB="8932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578924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7/21/2025 11:16</a:t>
                      </a:r>
                    </a:p>
                  </a:txBody>
                  <a:tcPr marL="148877" marR="89326" marT="89326" marB="89326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148877" marR="89326" marT="89326" marB="8932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P2002</a:t>
                      </a:r>
                    </a:p>
                  </a:txBody>
                  <a:tcPr marL="148877" marR="89326" marT="89326" marB="8932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OVERHANG                                     </a:t>
                      </a:r>
                    </a:p>
                  </a:txBody>
                  <a:tcPr marL="148877" marR="89326" marT="89326" marB="8932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Overridden</a:t>
                      </a:r>
                    </a:p>
                  </a:txBody>
                  <a:tcPr marL="148877" marR="89326" marT="89326" marB="8932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509030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7/21/2025 11:16</a:t>
                      </a:r>
                    </a:p>
                  </a:txBody>
                  <a:tcPr marL="148877" marR="89326" marT="89326" marB="89326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148877" marR="89326" marT="89326" marB="8932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P2002</a:t>
                      </a:r>
                    </a:p>
                  </a:txBody>
                  <a:tcPr marL="148877" marR="89326" marT="89326" marB="8932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PADOVERHANG                                  </a:t>
                      </a:r>
                    </a:p>
                  </a:txBody>
                  <a:tcPr marL="148877" marR="89326" marT="89326" marB="8932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Reworkable</a:t>
                      </a:r>
                    </a:p>
                  </a:txBody>
                  <a:tcPr marL="148877" marR="89326" marT="89326" marB="8932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148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88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Columns in the AOI Export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913856"/>
              </p:ext>
            </p:extLst>
          </p:nvPr>
        </p:nvGraphicFramePr>
        <p:xfrm>
          <a:off x="1402861" y="2121877"/>
          <a:ext cx="6858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SerialNumber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Unique PCB barcode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Ref_Id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Component / pad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DefectCode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 of failure (e.g. OVERHANG)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ReworkStatus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Disposition (Reworkable / Overridden / False call)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LoopNumber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1st, 2nd, 3rd 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Rules: Four Possible Outcomes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603433"/>
              </p:ext>
            </p:extLst>
          </p:nvPr>
        </p:nvGraphicFramePr>
        <p:xfrm>
          <a:off x="988646" y="1764713"/>
          <a:ext cx="6858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Reworkable &gt; 0 AND Overridden 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Operator confirmed; still 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Reworkable = 0 AND Overridden 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Repaired; AOI now silent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Suspect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Reworkable &gt; 0 AND Overridden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Fresh hit; needs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 call 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Operator ruled 'no problem'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Step‑by‑Step Example (BSE2503696995)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74982"/>
              </p:ext>
            </p:extLst>
          </p:nvPr>
        </p:nvGraphicFramePr>
        <p:xfrm>
          <a:off x="1449754" y="1866314"/>
          <a:ext cx="694944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 err="1"/>
                        <a:t>ReworkStatus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DefectCode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Insight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Reworkable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COPLANARITY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AOI spots issue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Reworkable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OVERHANG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AOI spots issue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COPLANARITY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Operator rules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Overridden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COPLANARITY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Confirms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Overridden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OVERHANG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Confirms defect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Reworkable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PADOVERHANG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New suspect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Status for Pad P2002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62" y="1166018"/>
            <a:ext cx="8229600" cy="4525963"/>
          </a:xfrm>
        </p:spPr>
        <p:txBody>
          <a:bodyPr/>
          <a:lstStyle/>
          <a:p>
            <a:r>
              <a:rPr dirty="0"/>
              <a:t>Only OVERHANG remains a true escape. PADOVERHANG waits for operator review.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60934"/>
              </p:ext>
            </p:extLst>
          </p:nvPr>
        </p:nvGraphicFramePr>
        <p:xfrm>
          <a:off x="2368062" y="2834640"/>
          <a:ext cx="3657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DefectCode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COPLANARITY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OVERHANG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PADOVERHANG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Suspect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Outcome Distribution (Full July‑26 Export)</a:t>
            </a:r>
          </a:p>
        </p:txBody>
      </p:sp>
      <p:pic>
        <p:nvPicPr>
          <p:cNvPr id="4" name="Picture 3" descr="aoi_outcome_cou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0" y="2354384"/>
            <a:ext cx="4114800" cy="2743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429991"/>
              </p:ext>
            </p:extLst>
          </p:nvPr>
        </p:nvGraphicFramePr>
        <p:xfrm>
          <a:off x="5521570" y="2948781"/>
          <a:ext cx="2743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Suspect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5440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Uses Which Bucket?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500241"/>
              </p:ext>
            </p:extLst>
          </p:nvPr>
        </p:nvGraphicFramePr>
        <p:xfrm>
          <a:off x="1554480" y="1863970"/>
          <a:ext cx="603504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Focus Bucket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Rework Techs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Actual repairs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Review fresh hits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Process / NPI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Trim nuisance pads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Quality Eng.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Proof of successful repair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399</Words>
  <Application>Microsoft Office PowerPoint</Application>
  <PresentationFormat>On-screen Show (4:3)</PresentationFormat>
  <Paragraphs>144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 Narrow</vt:lpstr>
      <vt:lpstr>Arial</vt:lpstr>
      <vt:lpstr>Calibri</vt:lpstr>
      <vt:lpstr>Office Theme</vt:lpstr>
      <vt:lpstr>Filtering AOI Data to Reveal Real Defects</vt:lpstr>
      <vt:lpstr>The Challenge</vt:lpstr>
      <vt:lpstr>Example Sample data from COGI</vt:lpstr>
      <vt:lpstr>Key Columns in the AOI Export</vt:lpstr>
      <vt:lpstr>Rules: Four Possible Outcomes</vt:lpstr>
      <vt:lpstr>Step‑by‑Step Example (BSE2503696995)</vt:lpstr>
      <vt:lpstr>Final Status for Pad P2002</vt:lpstr>
      <vt:lpstr>Outcome Distribution (Full July‑26 Export)</vt:lpstr>
      <vt:lpstr>Who Uses Which Bucket?</vt:lpstr>
      <vt:lpstr>Take‑aways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robin hasnat</dc:creator>
  <cp:keywords/>
  <dc:description>generated using python-pptx</dc:description>
  <cp:lastModifiedBy>robin hasnat</cp:lastModifiedBy>
  <cp:revision>4</cp:revision>
  <dcterms:created xsi:type="dcterms:W3CDTF">2013-01-27T09:14:16Z</dcterms:created>
  <dcterms:modified xsi:type="dcterms:W3CDTF">2025-07-27T00:59:06Z</dcterms:modified>
  <cp:category/>
</cp:coreProperties>
</file>