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7CB7239-FFD5-43CD-8658-C547A9594835}">
  <a:tblStyle styleId="{E7CB7239-FFD5-43CD-8658-C547A95948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123fb356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123fb356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123fb356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123fb356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123fb356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123fb356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123fb356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123fb356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123fb356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123fb356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123fb356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b123fb356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123fb356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b123fb356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123fb356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123fb356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123fb356a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123fb356a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123fb356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b123fb356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b123fb35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b123fb35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123fb356a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b123fb356a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b123fb356a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b123fb356a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b123fb356a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b123fb356a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123fb356a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123fb356a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123fb356a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b123fb356a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b123fb356a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b123fb356a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123fb356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123fb356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123fb356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123fb356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123fb356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123fb356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123fb356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123fb356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123fb356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123fb356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123fb356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123fb356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123fb356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123fb356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Unsupervised Anomaly Detection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/>
              <a:t>Data Preprocessing</a:t>
            </a:r>
            <a:endParaRPr/>
          </a:p>
        </p:txBody>
      </p:sp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375" y="1198000"/>
            <a:ext cx="8155251" cy="318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/>
              <a:t>Data Preprocessing</a:t>
            </a:r>
            <a:endParaRPr/>
          </a:p>
        </p:txBody>
      </p:sp>
      <p:pic>
        <p:nvPicPr>
          <p:cNvPr id="114" name="Google Shape;1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325" y="1335450"/>
            <a:ext cx="8237976" cy="318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Data Preprocessing</a:t>
            </a:r>
            <a:endParaRPr/>
          </a:p>
        </p:txBody>
      </p:sp>
      <p:pic>
        <p:nvPicPr>
          <p:cNvPr id="120" name="Google Shape;1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07551"/>
            <a:ext cx="8520599" cy="632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050" y="2313524"/>
            <a:ext cx="4087276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100" y="181200"/>
            <a:ext cx="8224023" cy="4822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Bivariate Feature Analysis</a:t>
            </a:r>
            <a:endParaRPr/>
          </a:p>
        </p:txBody>
      </p:sp>
      <p:pic>
        <p:nvPicPr>
          <p:cNvPr id="132" name="Google Shape;13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82559"/>
            <a:ext cx="9144000" cy="3786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/>
              <a:t>Bivariate Feature Analysis</a:t>
            </a:r>
            <a:endParaRPr/>
          </a:p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84"/>
            <a:ext cx="9144001" cy="3908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/>
              <a:t>Bivariate Feature Analysis</a:t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13"/>
            <a:ext cx="9143999" cy="3849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Experiments</a:t>
            </a:r>
            <a:endParaRPr/>
          </a:p>
        </p:txBody>
      </p:sp>
      <p:sp>
        <p:nvSpPr>
          <p:cNvPr id="152" name="Google Shape;15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Full Model: All features included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Selected Model: </a:t>
            </a:r>
            <a:r>
              <a:rPr lang="tr" sz="16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'sttl'</a:t>
            </a:r>
            <a:r>
              <a:rPr lang="tr" sz="1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tr" sz="16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'sbytes'</a:t>
            </a:r>
            <a:r>
              <a:rPr lang="tr" sz="1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tr" sz="16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'smeansz'</a:t>
            </a:r>
            <a:r>
              <a:rPr lang="tr" sz="1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tr" sz="16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'ct_dst_sport_ltm', ‘service’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Model 1:</a:t>
            </a:r>
            <a:r>
              <a:rPr lang="tr" sz="16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'sbytes'</a:t>
            </a:r>
            <a:r>
              <a:rPr lang="tr" sz="1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tr" sz="16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'sttl'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Model 2:</a:t>
            </a:r>
            <a:r>
              <a:rPr lang="tr" sz="16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'sbytes'</a:t>
            </a:r>
            <a:r>
              <a:rPr lang="tr" sz="1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tr" sz="16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'sttl'</a:t>
            </a:r>
            <a:r>
              <a:rPr lang="tr" sz="1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tr" sz="16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'dttl'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Model 3:</a:t>
            </a:r>
            <a:r>
              <a:rPr lang="tr" sz="16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'sbytes'</a:t>
            </a:r>
            <a:r>
              <a:rPr lang="tr" sz="1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tr" sz="16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'sttl'</a:t>
            </a:r>
            <a:r>
              <a:rPr lang="tr" sz="1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tr" sz="16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'tcprtt'</a:t>
            </a:r>
            <a:r>
              <a:rPr lang="tr" sz="1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tr" sz="16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'synack'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Model 4:</a:t>
            </a:r>
            <a:r>
              <a:rPr lang="tr" sz="16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'sbytes'</a:t>
            </a:r>
            <a:r>
              <a:rPr lang="tr" sz="1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tr" sz="16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'sttl'</a:t>
            </a:r>
            <a:r>
              <a:rPr lang="tr" sz="1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tr" sz="16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'tcprtt'</a:t>
            </a:r>
            <a:r>
              <a:rPr lang="tr" sz="1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tr" sz="16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'synack'</a:t>
            </a:r>
            <a:r>
              <a:rPr lang="tr" sz="1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tr" sz="16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'ackdat'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Model 5: </a:t>
            </a:r>
            <a:r>
              <a:rPr lang="tr" sz="16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'sbytes'</a:t>
            </a:r>
            <a:r>
              <a:rPr lang="tr" sz="1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tr" sz="16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'sttl'</a:t>
            </a:r>
            <a:r>
              <a:rPr lang="tr" sz="1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tr" sz="16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'tcprtt'</a:t>
            </a:r>
            <a:r>
              <a:rPr lang="tr" sz="1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tr" sz="16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'synack'</a:t>
            </a:r>
            <a:r>
              <a:rPr lang="tr" sz="1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tr" sz="16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'ackdat'</a:t>
            </a:r>
            <a:r>
              <a:rPr lang="tr" sz="1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tr" sz="16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'Sload'</a:t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Isolation Forest Model</a:t>
            </a:r>
            <a:endParaRPr/>
          </a:p>
        </p:txBody>
      </p:sp>
      <p:graphicFrame>
        <p:nvGraphicFramePr>
          <p:cNvPr id="158" name="Google Shape;158;p30"/>
          <p:cNvGraphicFramePr/>
          <p:nvPr/>
        </p:nvGraphicFramePr>
        <p:xfrm>
          <a:off x="401913" y="1105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{E7CB7239-FFD5-43CD-8658-C547A9594835}</a:tableStyleId>
              </a:tblPr>
              <a:tblGrid>
                <a:gridCol w="1686075"/>
                <a:gridCol w="1686075"/>
                <a:gridCol w="1686075"/>
                <a:gridCol w="1686075"/>
                <a:gridCol w="1686075"/>
              </a:tblGrid>
              <a:tr h="48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/>
                        <a:t>Model 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/>
                        <a:t>Recall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/>
                        <a:t>Prediction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/>
                        <a:t>Davies_bouldin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/>
                        <a:t>Calinski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/>
                        <a:t>Full Model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0.89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0.36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4.032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14814.348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/>
                        <a:t>Selected Model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0.67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3.399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34444.326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/>
                        <a:t>Model1 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0.21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1.521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170577.335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/>
                        <a:t>Model2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0.21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1.806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118616.591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/>
                        <a:t>Model3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0.34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1.211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388570.030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/>
                        <a:t>Model4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0.99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0.46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0.989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655861.022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/>
                        <a:t>Model5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0.99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0.39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1.080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528545.852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Iso-Forest: Hyperparameter Tuning</a:t>
            </a:r>
            <a:endParaRPr/>
          </a:p>
        </p:txBody>
      </p:sp>
      <p:pic>
        <p:nvPicPr>
          <p:cNvPr id="164" name="Google Shape;16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650" y="1017725"/>
            <a:ext cx="558280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Outline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Main Anomaly Detection Algorithms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Evaluation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EDA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Model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Visualization of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Conclusion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Local Outlier Factor</a:t>
            </a:r>
            <a:endParaRPr/>
          </a:p>
        </p:txBody>
      </p:sp>
      <p:sp>
        <p:nvSpPr>
          <p:cNvPr id="170" name="Google Shape;17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LOF-Hyperparameter Tuning</a:t>
            </a:r>
            <a:endParaRPr/>
          </a:p>
        </p:txBody>
      </p:sp>
      <p:sp>
        <p:nvSpPr>
          <p:cNvPr id="176" name="Google Shape;17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DBScan</a:t>
            </a:r>
            <a:endParaRPr/>
          </a:p>
        </p:txBody>
      </p:sp>
      <p:sp>
        <p:nvSpPr>
          <p:cNvPr id="182" name="Google Shape;18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DBScan-Hyperparameter Tuning</a:t>
            </a:r>
            <a:endParaRPr/>
          </a:p>
        </p:txBody>
      </p:sp>
      <p:sp>
        <p:nvSpPr>
          <p:cNvPr id="188" name="Google Shape;18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Best Results of Algorithms</a:t>
            </a:r>
            <a:endParaRPr/>
          </a:p>
        </p:txBody>
      </p:sp>
      <p:graphicFrame>
        <p:nvGraphicFramePr>
          <p:cNvPr id="194" name="Google Shape;194;p36"/>
          <p:cNvGraphicFramePr/>
          <p:nvPr/>
        </p:nvGraphicFramePr>
        <p:xfrm>
          <a:off x="541225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{E7CB7239-FFD5-43CD-8658-C547A9594835}</a:tableStyleId>
              </a:tblPr>
              <a:tblGrid>
                <a:gridCol w="1149650"/>
                <a:gridCol w="1149650"/>
                <a:gridCol w="1149650"/>
                <a:gridCol w="1149650"/>
                <a:gridCol w="1149650"/>
                <a:gridCol w="1149650"/>
                <a:gridCol w="1149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/>
                        <a:t>Algorithm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/>
                        <a:t>Model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tr">
                          <a:solidFill>
                            <a:schemeClr val="dk1"/>
                          </a:solidFill>
                        </a:rPr>
                        <a:t>Parameters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/>
                        <a:t>Recall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/>
                        <a:t>Precision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/>
                        <a:t>Calinski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/>
                        <a:t>Davies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/>
                        <a:t>Iso Forest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Model4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n_estimators = 100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max_samples= 400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0.9971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0.5558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984355.084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0.801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/>
                        <a:t>LOF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/>
                        <a:t>DBScan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Visualization of Results</a:t>
            </a:r>
            <a:endParaRPr/>
          </a:p>
        </p:txBody>
      </p:sp>
      <p:sp>
        <p:nvSpPr>
          <p:cNvPr id="200" name="Google Shape;200;p3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tr"/>
              <a:t>Isolation Forest</a:t>
            </a:r>
            <a:endParaRPr/>
          </a:p>
        </p:txBody>
      </p:sp>
      <p:pic>
        <p:nvPicPr>
          <p:cNvPr id="201" name="Google Shape;20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41375"/>
            <a:ext cx="4511300" cy="283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6075" y="1803075"/>
            <a:ext cx="4175501" cy="2768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Introduction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UNSW-NB15 dataset of network attacks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A hybrid of real modern normal activities and synthetic contemporary attack behaviours.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49 features and 700000 observations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Anomaly labels and attack types are included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We applied unsupervised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Isolation Forest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Local Outlier Factor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DBScan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Isolation Forest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Tree Ensemble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Main idea behind: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anomalies are rare, less frequent than normals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anomalies are different than normals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Randomly selecting a feature and randomly selecting a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Decision Function: Length of the path to isolate a single point at the end node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Anomaly points have shorter path length than normal points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Isolation Forest</a:t>
            </a:r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825" y="1152475"/>
            <a:ext cx="7423588" cy="3694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Local Outlier Factor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B</a:t>
            </a:r>
            <a:r>
              <a:rPr lang="tr"/>
              <a:t>ased on the concept of a local density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Locality is given by k nearest neighbors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Comparing the local density of an object to the local densities of its neighbors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Points that have a substantially lower density than their neighbors are considered to be outliers.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DBScan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Evaluation Methods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Supervised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tr"/>
              <a:t>Recall Score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tr"/>
              <a:t>Contingency Table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Unsupervised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tr"/>
              <a:t>Silhouette Score</a:t>
            </a:r>
            <a:r>
              <a:rPr lang="tr"/>
              <a:t>: a measure of distance of a single sample between other points within the cluster and with the points of nearest cluster</a:t>
            </a:r>
            <a:endParaRPr/>
          </a:p>
          <a:p>
            <a:pPr indent="-3175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tr"/>
              <a:t>calinski_harabasz_score</a:t>
            </a:r>
            <a:r>
              <a:rPr lang="tr"/>
              <a:t>: ratio between the within-cluster dispersion and the between-cluster dispersion.dispersion is defined as the sum of distances squared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tr"/>
              <a:t>davies_bouldin_score</a:t>
            </a:r>
            <a:r>
              <a:rPr lang="tr"/>
              <a:t>: average similarity measure of each cluster with its most similar cluster. clusters which are farther apart and less dispersed will result in a better score.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Dataset</a:t>
            </a:r>
            <a:endParaRPr/>
          </a:p>
        </p:txBody>
      </p:sp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475" y="1129225"/>
            <a:ext cx="743302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