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968A96-5472-4F12-85CD-FA5284386353}">
  <a:tblStyle styleId="{E5968A96-5472-4F12-85CD-FA52843863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83F3528-ADBE-4237-8527-73303E8DDB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5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18d12f3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b18d12f3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18d12f3a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b18d12f3a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8d12f3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b18d12f3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18d12f3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b18d12f3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"/>
              <a:t>Unsupervised Anomaly Detection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Univariate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75" y="1156175"/>
            <a:ext cx="80878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Univariate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1114375"/>
            <a:ext cx="802018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Univariate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00" y="1086500"/>
            <a:ext cx="80690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Univariate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88275"/>
            <a:ext cx="8839199" cy="281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100" y="181200"/>
            <a:ext cx="8224023" cy="48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Bivariate Feature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400" y="1086500"/>
            <a:ext cx="75812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Bivariate Feature Analysis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50" y="1017725"/>
            <a:ext cx="74966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Bivariate Feature Analysis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850" y="1017725"/>
            <a:ext cx="74789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Bivariate Feature Analysis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017725"/>
            <a:ext cx="748861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Bivariate Feature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875" y="1142250"/>
            <a:ext cx="73345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Evaluation Methods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Dataset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EDA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Anomaly Detection Algorithms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Results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Visualization of Results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Bivariate Feature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07075"/>
            <a:ext cx="8839202" cy="308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Bivariate Feature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37400"/>
            <a:ext cx="8839199" cy="313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Experiments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Full Model: All features included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Selected Model: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'smeansz'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'ct_dst_sport_ltm', ‘service’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1: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2: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'dttl'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3: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'tcprtt'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'synack'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4: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'tcprtt'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'synack'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'ackdat'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5: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'tcprtt'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'synack'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'ackdat'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'Sload'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Isolation Forest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Tree Ensemble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Main idea behind: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anomalies are rare, less frequent than normals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anomalies are different than normals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Randomly selecting a feature and randomly selecting a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Decision Function: Length of the path to isolate a single point at the end node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Anomaly points have shorter path length than normal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Isolation Forest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825" y="1152475"/>
            <a:ext cx="7423588" cy="36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Isolation Forest Model</a:t>
            </a:r>
            <a:endParaRPr/>
          </a:p>
        </p:txBody>
      </p:sp>
      <p:graphicFrame>
        <p:nvGraphicFramePr>
          <p:cNvPr id="203" name="Google Shape;203;p37"/>
          <p:cNvGraphicFramePr/>
          <p:nvPr/>
        </p:nvGraphicFramePr>
        <p:xfrm>
          <a:off x="401913" y="110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{E5968A96-5472-4F12-85CD-FA5284386353}</a:tableStyleId>
              </a:tblPr>
              <a:tblGrid>
                <a:gridCol w="1686075"/>
                <a:gridCol w="1686075"/>
                <a:gridCol w="1686075"/>
                <a:gridCol w="1686075"/>
                <a:gridCol w="1686075"/>
              </a:tblGrid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Model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Recall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Prediction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Davies_bouldin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Calinski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Full Model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0.89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0.36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4.032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14814.348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Selected Model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0.67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0.16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3.399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34444.326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Model1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1.521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170577.335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Model2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1.806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118616.591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Model3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0.998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0.34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1.211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388570.030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Model4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0.46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0.989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655861.022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Model5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0.39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1.080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528545.852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Iso-Forest: Hyperparameter Tuning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650" y="1017725"/>
            <a:ext cx="55828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Visualization of Results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tr"/>
              <a:t>Isolation Forest</a:t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1799950"/>
            <a:ext cx="4868250" cy="30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0125" y="1682825"/>
            <a:ext cx="4658509" cy="31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Local Outlier Factor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495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Based on the concept of a local density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Locality is given by k nearest neighbors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Comparing the local density of an object to the local densities of its neighbors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Points that have a substantially lower density than their neighbors are considered to be outliers.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450" y="427050"/>
            <a:ext cx="23812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450" y="2571750"/>
            <a:ext cx="3061850" cy="22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Local Outlier Factor</a:t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582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Identifying unexpected items or events in datasets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UNSW-NB15 dataset of network attacks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 hybrid of real modern normal activities and synthetic contemporary attack behaviours.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49 features and 700000 observations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Anomaly labels and attack types are included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We applied unsupervised methods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Isolation Forest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Local Outlier Factor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DBScan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LOF-Hyperparameter Tuning</a:t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50" y="1633250"/>
            <a:ext cx="65055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Visualization of 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152475"/>
            <a:ext cx="3999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tr"/>
              <a:t>Local Outlier Factor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46825"/>
            <a:ext cx="4520123" cy="273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548" y="1999187"/>
            <a:ext cx="4319077" cy="262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DBScan</a:t>
            </a:r>
            <a:endParaRPr/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00" y="1170125"/>
            <a:ext cx="4790400" cy="254639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152475"/>
            <a:ext cx="468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t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density based clustering algorithm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t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divide observations into subgroups of high density regions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tr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need to tune two parameters: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epsilon (ϵ): the distance parameter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minimum number of points for a cluster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tr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of the most efficient and fastest clustering algorithms.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DBScan</a:t>
            </a:r>
            <a:endParaRPr/>
          </a:p>
        </p:txBody>
      </p:sp>
      <p:graphicFrame>
        <p:nvGraphicFramePr>
          <p:cNvPr id="258" name="Google Shape;258;p45"/>
          <p:cNvGraphicFramePr/>
          <p:nvPr/>
        </p:nvGraphicFramePr>
        <p:xfrm>
          <a:off x="963000" y="10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{F83F3528-ADBE-4237-8527-73303E8DDBE2}</a:tableStyleId>
              </a:tblPr>
              <a:tblGrid>
                <a:gridCol w="1477975"/>
                <a:gridCol w="1477975"/>
                <a:gridCol w="1477975"/>
                <a:gridCol w="1477975"/>
                <a:gridCol w="147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Davies bouldin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Calinski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Full 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3,5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Selected 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Model 1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>
                          <a:solidFill>
                            <a:srgbClr val="000000"/>
                          </a:solidFill>
                        </a:rPr>
                        <a:t>Model 2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">
                          <a:solidFill>
                            <a:srgbClr val="000000"/>
                          </a:solidFill>
                        </a:rPr>
                        <a:t>0,22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>
                          <a:solidFill>
                            <a:srgbClr val="000000"/>
                          </a:solidFill>
                        </a:rPr>
                        <a:t>Model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0,57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1,11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>
                          <a:solidFill>
                            <a:srgbClr val="000000"/>
                          </a:solidFill>
                        </a:rPr>
                        <a:t>Model 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1,05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>
                          <a:solidFill>
                            <a:srgbClr val="000000"/>
                          </a:solidFill>
                        </a:rPr>
                        <a:t>Model 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>
                          <a:solidFill>
                            <a:srgbClr val="000000"/>
                          </a:solidFill>
                        </a:rPr>
                        <a:t>Best Model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0,095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0,76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22644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Visualization of 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0" y="1297615"/>
            <a:ext cx="4209550" cy="29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650" y="1269399"/>
            <a:ext cx="4290550" cy="29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6"/>
          <p:cNvSpPr/>
          <p:nvPr/>
        </p:nvSpPr>
        <p:spPr>
          <a:xfrm>
            <a:off x="5831175" y="1249025"/>
            <a:ext cx="8562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Conclusion</a:t>
            </a:r>
            <a:endParaRPr/>
          </a:p>
        </p:txBody>
      </p:sp>
      <p:graphicFrame>
        <p:nvGraphicFramePr>
          <p:cNvPr id="272" name="Google Shape;272;p47"/>
          <p:cNvGraphicFramePr/>
          <p:nvPr/>
        </p:nvGraphicFramePr>
        <p:xfrm>
          <a:off x="5412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{E5968A96-5472-4F12-85CD-FA5284386353}</a:tableStyleId>
              </a:tblPr>
              <a:tblGrid>
                <a:gridCol w="1149650"/>
                <a:gridCol w="1149650"/>
                <a:gridCol w="1993625"/>
                <a:gridCol w="853025"/>
                <a:gridCol w="1009275"/>
                <a:gridCol w="988250"/>
                <a:gridCol w="904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Algorithm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</a:rPr>
                        <a:t>Parameters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Recall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Precision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Calinski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Davies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Iso Forest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Model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200" u="none" cap="none" strike="noStrike"/>
                        <a:t>n_estimators = </a:t>
                      </a:r>
                      <a:r>
                        <a:rPr lang="tr" sz="1200"/>
                        <a:t>90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200" u="none" cap="none" strike="noStrike"/>
                        <a:t>max_samples= </a:t>
                      </a:r>
                      <a:r>
                        <a:rPr lang="tr" sz="1200"/>
                        <a:t>5</a:t>
                      </a:r>
                      <a:r>
                        <a:rPr lang="tr" sz="1200" u="none" cap="none" strike="noStrike"/>
                        <a:t>00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0.99</a:t>
                      </a:r>
                      <a:r>
                        <a:rPr lang="tr"/>
                        <a:t>53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</a:t>
                      </a:r>
                      <a:r>
                        <a:rPr lang="tr"/>
                        <a:t>6046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/>
                        <a:t>1242646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0.</a:t>
                      </a:r>
                      <a:r>
                        <a:rPr lang="tr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LOF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/>
                        <a:t>Model 1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200">
                          <a:solidFill>
                            <a:srgbClr val="1D1C1D"/>
                          </a:solidFill>
                        </a:rPr>
                        <a:t>Number of Neighbors</a:t>
                      </a:r>
                      <a:r>
                        <a:rPr lang="tr" sz="1200"/>
                        <a:t> = 50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200">
                          <a:solidFill>
                            <a:srgbClr val="1D1C1D"/>
                          </a:solidFill>
                        </a:rPr>
                        <a:t>Metric = euclidean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/>
                        <a:t>0.22</a:t>
                      </a:r>
                      <a:endParaRPr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/>
                        <a:t>0.25</a:t>
                      </a:r>
                      <a:endParaRPr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>
                          <a:solidFill>
                            <a:srgbClr val="1D1C1D"/>
                          </a:solidFill>
                        </a:rPr>
                        <a:t>33365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/>
                        <a:t>1.9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/>
                        <a:t>DBScan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/>
                        <a:t>Full model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highlight>
                            <a:srgbClr val="FFFFFF"/>
                          </a:highlight>
                        </a:rPr>
                        <a:t>ϵ = 0.2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highlight>
                            <a:srgbClr val="FFFFFF"/>
                          </a:highlight>
                        </a:rPr>
                        <a:t>max:samples= 130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/>
                        <a:t>0.94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/>
                        <a:t>0.095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22644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/>
                        <a:t>0.76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Evaluation Methods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Supervised Methods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Recall Score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Precision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Unsupervised Methods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Silhouette Score</a:t>
            </a:r>
            <a:r>
              <a:rPr lang="tr"/>
              <a:t>: a measure of distance of a single sample between other points within the cluster and with the points of nearest cluster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calinski_harabasz_score</a:t>
            </a:r>
            <a:r>
              <a:rPr lang="tr"/>
              <a:t>: ratio between the within-cluster dispersion and the between-cluster dispersion.dispersion is defined as the sum of distances squared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davies_bouldin_score</a:t>
            </a:r>
            <a:r>
              <a:rPr lang="tr"/>
              <a:t>: average similarity measure of each cluster with its most similar cluster. clusters which are farther apart and less dispersed will result in a better score.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Dataset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475" y="1129225"/>
            <a:ext cx="74330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Data Preprocessing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375" y="1198000"/>
            <a:ext cx="8155251" cy="31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Data Preprocessing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25" y="1335450"/>
            <a:ext cx="8237976" cy="31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Data Preprocessing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07551"/>
            <a:ext cx="8520599" cy="63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050" y="2313524"/>
            <a:ext cx="408727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Univariate Data Analysis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325" y="1142250"/>
            <a:ext cx="808606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