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98" r:id="rId2"/>
    <p:sldId id="30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256" r:id="rId13"/>
    <p:sldId id="257" r:id="rId14"/>
    <p:sldId id="258" r:id="rId15"/>
    <p:sldId id="260" r:id="rId16"/>
    <p:sldId id="294" r:id="rId17"/>
    <p:sldId id="261" r:id="rId18"/>
    <p:sldId id="295" r:id="rId19"/>
    <p:sldId id="296" r:id="rId20"/>
    <p:sldId id="262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263" r:id="rId39"/>
    <p:sldId id="275" r:id="rId40"/>
    <p:sldId id="289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90" r:id="rId50"/>
    <p:sldId id="316" r:id="rId51"/>
    <p:sldId id="291" r:id="rId52"/>
    <p:sldId id="292" r:id="rId53"/>
    <p:sldId id="277" r:id="rId54"/>
    <p:sldId id="278" r:id="rId55"/>
    <p:sldId id="293" r:id="rId56"/>
    <p:sldId id="274" r:id="rId57"/>
    <p:sldId id="29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B3D7E-C658-4B7D-81AD-4102EC93233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927E3-40A6-4B90-974B-1334E8134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7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096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Shape 1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6" name="Shape 1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6086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8E8F2A-062F-4F5A-AFED-B6B89AAB3C85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/>
              <a:t>quartz </a:t>
            </a:r>
            <a:r>
              <a:rPr lang="zh-TW" altLang="en-US"/>
              <a:t>石英</a:t>
            </a:r>
          </a:p>
          <a:p>
            <a:pPr>
              <a:buFontTx/>
              <a:buChar char="•"/>
            </a:pPr>
            <a:r>
              <a:rPr lang="en-US" altLang="zh-TW"/>
              <a:t>crystal </a:t>
            </a:r>
            <a:r>
              <a:rPr lang="zh-TW" altLang="en-US"/>
              <a:t>水晶</a:t>
            </a:r>
          </a:p>
          <a:p>
            <a:pPr>
              <a:buFontTx/>
              <a:buChar char="•"/>
            </a:pPr>
            <a:r>
              <a:rPr lang="en-US" altLang="zh-TW"/>
              <a:t>oscillator:</a:t>
            </a:r>
            <a:r>
              <a:rPr lang="zh-TW" altLang="en-US"/>
              <a:t>振盪器</a:t>
            </a:r>
          </a:p>
          <a:p>
            <a:pPr>
              <a:buFontTx/>
              <a:buChar char="•"/>
            </a:pPr>
            <a:r>
              <a:rPr lang="en-US" altLang="zh-TW"/>
              <a:t>The pin of 8051 for external clock =&gt; look Chapter 4.</a:t>
            </a:r>
          </a:p>
        </p:txBody>
      </p:sp>
    </p:spTree>
    <p:extLst>
      <p:ext uri="{BB962C8B-B14F-4D97-AF65-F5344CB8AC3E}">
        <p14:creationId xmlns:p14="http://schemas.microsoft.com/office/powerpoint/2010/main" val="152804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3" name="Shape 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95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95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22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3" name="Shape 1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370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6" name="Shape 1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015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6" name="Shape 1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61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2" name="Shape 1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152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9" name="Shape 1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315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8538-E74F-4144-860A-92A2E5406CB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4CF-9DB9-4ABE-A1B4-794BE7A1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2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8538-E74F-4144-860A-92A2E5406CB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4CF-9DB9-4ABE-A1B4-794BE7A1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8538-E74F-4144-860A-92A2E5406CB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4CF-9DB9-4ABE-A1B4-794BE7A1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8538-E74F-4144-860A-92A2E5406CB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4CF-9DB9-4ABE-A1B4-794BE7A1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8538-E74F-4144-860A-92A2E5406CB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4CF-9DB9-4ABE-A1B4-794BE7A1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8538-E74F-4144-860A-92A2E5406CB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4CF-9DB9-4ABE-A1B4-794BE7A1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8538-E74F-4144-860A-92A2E5406CB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4CF-9DB9-4ABE-A1B4-794BE7A1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1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8538-E74F-4144-860A-92A2E5406CB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4CF-9DB9-4ABE-A1B4-794BE7A1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0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8538-E74F-4144-860A-92A2E5406CB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4CF-9DB9-4ABE-A1B4-794BE7A1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8538-E74F-4144-860A-92A2E5406CB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4CF-9DB9-4ABE-A1B4-794BE7A1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8538-E74F-4144-860A-92A2E5406CB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4CF-9DB9-4ABE-A1B4-794BE7A1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4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8538-E74F-4144-860A-92A2E5406CB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94CF-9DB9-4ABE-A1B4-794BE7A1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4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gif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fg02_007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52" y="304801"/>
            <a:ext cx="6632619" cy="643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608" y="618186"/>
            <a:ext cx="1596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SFRs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754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Timer Registers – TH0 and TL0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high and low bytes of the 16-bit counting register for timer/counter T0.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There is also a TH1 / TL1 pair for the T1 timer.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In the 8052, one more pair exists (TH2) / (TL2) for the T2 timer.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1524000" y="6488114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solidFill>
                  <a:srgbClr val="0033CC"/>
                </a:solidFill>
              </a:rPr>
              <a:t>Link: SFR address</a:t>
            </a:r>
            <a:endParaRPr lang="en-MY" altLang="en-US" sz="1800" u="sng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 Registers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1713" y="1662113"/>
            <a:ext cx="7954962" cy="3873500"/>
          </a:xfrm>
        </p:spPr>
        <p:txBody>
          <a:bodyPr/>
          <a:lstStyle/>
          <a:p>
            <a:pPr eaLnBrk="1" hangingPunct="1"/>
            <a:r>
              <a:rPr lang="en-US" altLang="en-US"/>
              <a:t>IP – Interrupt Priority.</a:t>
            </a:r>
          </a:p>
          <a:p>
            <a:pPr eaLnBrk="1" hangingPunct="1"/>
            <a:r>
              <a:rPr lang="en-US" altLang="en-US"/>
              <a:t>IE – Interrupt Enable.</a:t>
            </a:r>
          </a:p>
          <a:p>
            <a:pPr eaLnBrk="1" hangingPunct="1"/>
            <a:r>
              <a:rPr lang="en-US" altLang="en-US"/>
              <a:t>TMOD – Timer Mode.</a:t>
            </a:r>
          </a:p>
          <a:p>
            <a:pPr eaLnBrk="1" hangingPunct="1"/>
            <a:r>
              <a:rPr lang="en-US" altLang="en-US"/>
              <a:t>TCON – Timer Control.</a:t>
            </a:r>
          </a:p>
          <a:p>
            <a:pPr eaLnBrk="1" hangingPunct="1"/>
            <a:r>
              <a:rPr lang="en-US" altLang="en-US"/>
              <a:t>T2CON – Timer 2 Control (8052)</a:t>
            </a:r>
          </a:p>
          <a:p>
            <a:pPr eaLnBrk="1" hangingPunct="1"/>
            <a:r>
              <a:rPr lang="en-US" altLang="en-US"/>
              <a:t>SCON – Serial Port Control.</a:t>
            </a:r>
          </a:p>
          <a:p>
            <a:pPr eaLnBrk="1" hangingPunct="1"/>
            <a:r>
              <a:rPr lang="en-US" altLang="en-US"/>
              <a:t>PCON – Power Control (80C51).</a:t>
            </a: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1524000" y="6488114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solidFill>
                  <a:srgbClr val="0033CC"/>
                </a:solidFill>
              </a:rPr>
              <a:t>Link: SFR address</a:t>
            </a:r>
            <a:endParaRPr lang="en-MY" altLang="en-US" sz="1800" u="sng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8051 – Timer /counter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3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8051 – Timer / Counter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– 16 bit timer / counter </a:t>
            </a:r>
          </a:p>
          <a:p>
            <a:r>
              <a:rPr lang="en-US" dirty="0" smtClean="0"/>
              <a:t>4 – 8 bit registers – or 2 16 bit registers</a:t>
            </a:r>
          </a:p>
          <a:p>
            <a:r>
              <a:rPr lang="en-US" dirty="0" smtClean="0"/>
              <a:t>TL0, TH0 – Timer/ Counter 0 and </a:t>
            </a:r>
          </a:p>
          <a:p>
            <a:r>
              <a:rPr lang="en-US" dirty="0" smtClean="0"/>
              <a:t>TL1, TH1 - Timer/ Counter 1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MOV TL0, #0FEH – instructions to load the counter</a:t>
            </a:r>
          </a:p>
          <a:p>
            <a:endParaRPr lang="en-US" dirty="0" smtClean="0"/>
          </a:p>
          <a:p>
            <a:r>
              <a:rPr lang="en-US" dirty="0" smtClean="0"/>
              <a:t>Can be used in 4 different modes</a:t>
            </a:r>
          </a:p>
          <a:p>
            <a:r>
              <a:rPr lang="en-US" dirty="0" smtClean="0"/>
              <a:t>TMOD – Timer Mode selection register</a:t>
            </a:r>
          </a:p>
          <a:p>
            <a:r>
              <a:rPr lang="en-US" dirty="0" smtClean="0"/>
              <a:t>TCON – timer control register</a:t>
            </a:r>
          </a:p>
          <a:p>
            <a:r>
              <a:rPr lang="en-US" dirty="0" smtClean="0"/>
              <a:t>Timer operations can be controlled either by software or by hardware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7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TCON – special function register</a:t>
            </a:r>
            <a:endParaRPr lang="en-US" dirty="0"/>
          </a:p>
        </p:txBody>
      </p:sp>
      <p:pic>
        <p:nvPicPr>
          <p:cNvPr id="4" name="Shape 885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678806" y="1574779"/>
            <a:ext cx="8087932" cy="13229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96237"/>
            <a:ext cx="10515600" cy="248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TCON – is a dual purpose register</a:t>
            </a:r>
          </a:p>
          <a:p>
            <a:r>
              <a:rPr lang="en-US" dirty="0" smtClean="0"/>
              <a:t>Higher 4 bits D7- D4 – are timer control </a:t>
            </a:r>
          </a:p>
          <a:p>
            <a:r>
              <a:rPr lang="en-US" dirty="0" smtClean="0"/>
              <a:t>Lower 4 bits are for interrupt control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IE1 – external Interrupt 1 – edge flag – high to low edge coming to this external input will set this flag  </a:t>
            </a:r>
          </a:p>
          <a:p>
            <a:pPr lvl="1"/>
            <a:r>
              <a:rPr lang="en-US" dirty="0" smtClean="0"/>
              <a:t>Reset when it jumps to ISS @ 0013H or by software</a:t>
            </a:r>
          </a:p>
          <a:p>
            <a:r>
              <a:rPr lang="en-US" dirty="0" smtClean="0"/>
              <a:t>IT1 – external interrupt 1 signal type control</a:t>
            </a:r>
          </a:p>
          <a:p>
            <a:pPr lvl="1"/>
            <a:r>
              <a:rPr lang="en-US" dirty="0" smtClean="0"/>
              <a:t>It decides </a:t>
            </a:r>
            <a:r>
              <a:rPr lang="en-US" dirty="0" smtClean="0">
                <a:solidFill>
                  <a:srgbClr val="FF0000"/>
                </a:solidFill>
              </a:rPr>
              <a:t>high to low edge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low level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interrupting the processor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IE0 – external Interrupt 0 – edge flag – high to low edge coming to this external input </a:t>
            </a:r>
            <a:r>
              <a:rPr lang="en-US" dirty="0"/>
              <a:t>will set this flag </a:t>
            </a:r>
            <a:endParaRPr lang="en-US" dirty="0" smtClean="0"/>
          </a:p>
          <a:p>
            <a:pPr lvl="1"/>
            <a:r>
              <a:rPr lang="en-US" dirty="0" smtClean="0"/>
              <a:t>Reset when it jumps to ISS @ 0003H or by software</a:t>
            </a:r>
          </a:p>
          <a:p>
            <a:r>
              <a:rPr lang="en-US" dirty="0" smtClean="0"/>
              <a:t>IT0 – external interrupt 1 signal type control</a:t>
            </a:r>
          </a:p>
          <a:p>
            <a:pPr lvl="1"/>
            <a:r>
              <a:rPr lang="en-US" dirty="0" smtClean="0"/>
              <a:t>It decides </a:t>
            </a:r>
            <a:r>
              <a:rPr lang="en-US" dirty="0" smtClean="0">
                <a:solidFill>
                  <a:srgbClr val="FF0000"/>
                </a:solidFill>
              </a:rPr>
              <a:t>high to low edge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low level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interrupting the processor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846551"/>
              </p:ext>
            </p:extLst>
          </p:nvPr>
        </p:nvGraphicFramePr>
        <p:xfrm>
          <a:off x="245771" y="77273"/>
          <a:ext cx="10765665" cy="6841917"/>
        </p:xfrm>
        <a:graphic>
          <a:graphicData uri="http://schemas.openxmlformats.org/drawingml/2006/table">
            <a:tbl>
              <a:tblPr/>
              <a:tblGrid>
                <a:gridCol w="10765665"/>
              </a:tblGrid>
              <a:tr h="532557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various bits of TCON are as follows.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817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TF1 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Timer1 overflow flag. 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/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 set when timer rolls from all 1s to 0s. It is cleared when processor vectors to execute ISR located at address 001BH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algn="just"/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TR1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Timer1 run control bit. Set to 1 to start the timer / counter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algn="jus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TF0 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Timer0 overflow flag. (Similar to TF1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but vectors to execute ISR located at address 000BH</a:t>
                      </a:r>
                    </a:p>
                    <a:p>
                      <a:pPr algn="jus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TR0 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Timer0 run control bit. 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IE1 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Interrupt1 edge flag. Set by hardware when an external interrupt edge is detected. It is cleared when interrupt is processed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algn="jus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IE0 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Interrupt0 edge flag. (Similar to IE1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algn="jus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IT1 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Interrupt1 type control bit. Set/ cleared by software to specify falling edge / low level triggered external interrupt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algn="jus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IT0 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Interrupt0 type control bit. (Similar to IT1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algn="jus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 mentioned earlier, Timers can operate in four different modes. 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/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9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TMOD – Timer Mode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0630"/>
            <a:ext cx="9773992" cy="2416331"/>
          </a:xfrm>
        </p:spPr>
        <p:txBody>
          <a:bodyPr/>
          <a:lstStyle/>
          <a:p>
            <a:r>
              <a:rPr lang="en-US" dirty="0" smtClean="0"/>
              <a:t>Lower 4 bits for Timer 0</a:t>
            </a:r>
          </a:p>
          <a:p>
            <a:r>
              <a:rPr lang="en-US" dirty="0" smtClean="0"/>
              <a:t>Higher 4 bits for Timer 1</a:t>
            </a:r>
          </a:p>
          <a:p>
            <a:r>
              <a:rPr lang="en-US" dirty="0" smtClean="0"/>
              <a:t>M0/ M1 – mode of operations of timer are decided</a:t>
            </a:r>
          </a:p>
          <a:p>
            <a:r>
              <a:rPr lang="en-US" dirty="0" smtClean="0"/>
              <a:t>Gate and C/T(bar) – decides the control of operation either by software or hardware (interrupt)</a:t>
            </a:r>
            <a:endParaRPr lang="en-US" dirty="0"/>
          </a:p>
        </p:txBody>
      </p:sp>
      <p:pic>
        <p:nvPicPr>
          <p:cNvPr id="4" name="Shape 9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233" y="1892221"/>
            <a:ext cx="8705849" cy="166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5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nptel.ac.in/courses/117104072/micro/lecture5/images/Drawing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1" y="2742759"/>
            <a:ext cx="7278954" cy="175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50320"/>
              </p:ext>
            </p:extLst>
          </p:nvPr>
        </p:nvGraphicFramePr>
        <p:xfrm>
          <a:off x="1369453" y="1027906"/>
          <a:ext cx="8783390" cy="1371600"/>
        </p:xfrm>
        <a:graphic>
          <a:graphicData uri="http://schemas.openxmlformats.org/drawingml/2006/table">
            <a:tbl>
              <a:tblPr/>
              <a:tblGrid>
                <a:gridCol w="8783390"/>
              </a:tblGrid>
              <a:tr h="238125">
                <a:tc>
                  <a:txBody>
                    <a:bodyPr/>
                    <a:lstStyle/>
                    <a:p>
                      <a:pPr algn="just"/>
                      <a:r>
                        <a:rPr lang="en-US" b="1" i="0" dirty="0">
                          <a:solidFill>
                            <a:srgbClr val="5E52A5"/>
                          </a:solidFill>
                          <a:effectLst/>
                          <a:latin typeface="Arial" panose="020B0604020202020204" pitchFamily="34" charset="0"/>
                        </a:rPr>
                        <a:t>8051 Clock and Instruction </a:t>
                      </a:r>
                      <a:r>
                        <a:rPr lang="en-US" b="1" i="0" dirty="0" smtClean="0">
                          <a:solidFill>
                            <a:srgbClr val="5E52A5"/>
                          </a:solidFill>
                          <a:effectLst/>
                          <a:latin typeface="Arial" panose="020B0604020202020204" pitchFamily="34" charset="0"/>
                        </a:rPr>
                        <a:t>Cycle</a:t>
                      </a:r>
                    </a:p>
                    <a:p>
                      <a:pPr algn="just"/>
                      <a:endParaRPr lang="en-US" b="1" i="0" dirty="0">
                        <a:solidFill>
                          <a:srgbClr val="5E52A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8051, one instruction cycle consists of twelve (12) clock cycles. </a:t>
                      </a:r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/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Instruction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cycle is sometimes called as Machine cycle by some authors.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91672" y="4837460"/>
            <a:ext cx="9161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"timer" function mode, the counter is incremented in every machine cycle.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Thus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one can think of it as counting machine cycles. Hence the clock rate is 1/12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baseline="30000" dirty="0" err="1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of the oscillator frequency.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1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nptel.ac.in/courses/117104072/micro/lecture8/images/lec8_1_clip_image002_00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50" y="1828800"/>
            <a:ext cx="7269713" cy="347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b05_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35" y="365055"/>
            <a:ext cx="6993227" cy="616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66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8" y="-126832"/>
            <a:ext cx="10515600" cy="1325563"/>
          </a:xfrm>
        </p:spPr>
        <p:txBody>
          <a:bodyPr/>
          <a:lstStyle/>
          <a:p>
            <a:r>
              <a:rPr lang="en-US" dirty="0" smtClean="0"/>
              <a:t>TMOD-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58" y="1633791"/>
            <a:ext cx="4300470" cy="4351338"/>
          </a:xfrm>
        </p:spPr>
        <p:txBody>
          <a:bodyPr/>
          <a:lstStyle/>
          <a:p>
            <a:r>
              <a:rPr lang="en-US" dirty="0" smtClean="0"/>
              <a:t>C/T – to define the source of input </a:t>
            </a:r>
          </a:p>
          <a:p>
            <a:pPr lvl="1"/>
            <a:r>
              <a:rPr lang="en-US" dirty="0" smtClean="0"/>
              <a:t>1 – source is from external </a:t>
            </a:r>
          </a:p>
          <a:p>
            <a:pPr lvl="1"/>
            <a:r>
              <a:rPr lang="en-US" dirty="0" smtClean="0"/>
              <a:t>0 – source is internal</a:t>
            </a:r>
          </a:p>
          <a:p>
            <a:pPr lvl="1"/>
            <a:endParaRPr lang="en-US" dirty="0"/>
          </a:p>
          <a:p>
            <a:r>
              <a:rPr lang="en-US" dirty="0" smtClean="0"/>
              <a:t>GATE – defines the activation - enabling and disabling of count operation – by software or hardware means</a:t>
            </a:r>
          </a:p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44417" y="5820343"/>
            <a:ext cx="7755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Enabling and disabling by software and hardware means </a:t>
            </a:r>
          </a:p>
          <a:p>
            <a:r>
              <a:rPr lang="en-US" sz="2000" dirty="0" smtClean="0"/>
              <a:t> Software control – GATE = 0</a:t>
            </a:r>
          </a:p>
          <a:p>
            <a:r>
              <a:rPr lang="en-US" sz="2000" dirty="0" smtClean="0"/>
              <a:t>Hardware control GATE – 1 – interrupt will control the operation of timer</a:t>
            </a:r>
            <a:endParaRPr lang="en-US" sz="2000" dirty="0"/>
          </a:p>
        </p:txBody>
      </p:sp>
      <p:pic>
        <p:nvPicPr>
          <p:cNvPr id="42" name="Picture 2" descr="http://nptel.ac.in/courses/117104072/micro/lecture8/images/lec8_1_clip_image002_0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417" y="1828800"/>
            <a:ext cx="7394298" cy="378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C000"/>
              </a:buClr>
              <a:buSzPct val="25000"/>
            </a:pPr>
            <a:r>
              <a:rPr lang="en-US" sz="40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8051 Timer Modes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1524001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*</a:t>
            </a:r>
          </a:p>
        </p:txBody>
      </p:sp>
      <p:sp>
        <p:nvSpPr>
          <p:cNvPr id="941" name="Shape 941"/>
          <p:cNvSpPr txBox="1"/>
          <p:nvPr/>
        </p:nvSpPr>
        <p:spPr>
          <a:xfrm>
            <a:off x="4291012" y="6572251"/>
            <a:ext cx="3519487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TE IT SEM-V</a:t>
            </a:r>
          </a:p>
        </p:txBody>
      </p:sp>
      <p:sp>
        <p:nvSpPr>
          <p:cNvPr id="942" name="Shape 942"/>
          <p:cNvSpPr txBox="1"/>
          <p:nvPr/>
        </p:nvSpPr>
        <p:spPr>
          <a:xfrm>
            <a:off x="8524876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DAEDEF"/>
              </a:buClr>
              <a:buSzPct val="25000"/>
            </a:pPr>
            <a:fld id="{00000000-1234-1234-1234-123412341234}" type="slidenum"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pPr algn="r">
                <a:buClr>
                  <a:srgbClr val="DAEDEF"/>
                </a:buClr>
                <a:buSzPct val="25000"/>
              </a:pPr>
              <a:t>21</a:t>
            </a:fld>
            <a:endParaRPr lang="en-US" sz="1400" b="1">
              <a:solidFill>
                <a:srgbClr val="DAEDE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43" name="Shape 943"/>
          <p:cNvSpPr/>
          <p:nvPr/>
        </p:nvSpPr>
        <p:spPr>
          <a:xfrm>
            <a:off x="2147887" y="1706561"/>
            <a:ext cx="2590800" cy="1038224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Timer 0</a:t>
            </a:r>
          </a:p>
        </p:txBody>
      </p:sp>
      <p:grpSp>
        <p:nvGrpSpPr>
          <p:cNvPr id="944" name="Shape 944"/>
          <p:cNvGrpSpPr/>
          <p:nvPr/>
        </p:nvGrpSpPr>
        <p:grpSpPr>
          <a:xfrm>
            <a:off x="2395536" y="2786063"/>
            <a:ext cx="2057400" cy="3581399"/>
            <a:chOff x="762000" y="3124200"/>
            <a:chExt cx="2057400" cy="3581399"/>
          </a:xfrm>
        </p:grpSpPr>
        <p:sp>
          <p:nvSpPr>
            <p:cNvPr id="945" name="Shape 945"/>
            <p:cNvSpPr/>
            <p:nvPr/>
          </p:nvSpPr>
          <p:spPr>
            <a:xfrm>
              <a:off x="762000" y="3124200"/>
              <a:ext cx="2057400" cy="3581399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 txBox="1"/>
            <p:nvPr/>
          </p:nvSpPr>
          <p:spPr>
            <a:xfrm>
              <a:off x="1066800" y="5657850"/>
              <a:ext cx="1447800" cy="7429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C00000"/>
                </a:buClr>
                <a:buSzPct val="25000"/>
              </a:pPr>
              <a:r>
                <a:rPr lang="en-US" sz="28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Mode 3</a:t>
              </a:r>
            </a:p>
          </p:txBody>
        </p:sp>
        <p:sp>
          <p:nvSpPr>
            <p:cNvPr id="947" name="Shape 947"/>
            <p:cNvSpPr txBox="1"/>
            <p:nvPr/>
          </p:nvSpPr>
          <p:spPr>
            <a:xfrm>
              <a:off x="1066800" y="4914900"/>
              <a:ext cx="1447800" cy="7429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C00000"/>
                </a:buClr>
                <a:buSzPct val="25000"/>
              </a:pPr>
              <a:r>
                <a:rPr lang="en-US" sz="28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Mode 2</a:t>
              </a:r>
            </a:p>
          </p:txBody>
        </p:sp>
        <p:sp>
          <p:nvSpPr>
            <p:cNvPr id="948" name="Shape 948"/>
            <p:cNvSpPr txBox="1"/>
            <p:nvPr/>
          </p:nvSpPr>
          <p:spPr>
            <a:xfrm>
              <a:off x="1066800" y="4171950"/>
              <a:ext cx="1447800" cy="7429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C00000"/>
                </a:buClr>
                <a:buSzPct val="25000"/>
              </a:pPr>
              <a:r>
                <a:rPr lang="en-US" sz="28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Mode 1</a:t>
              </a:r>
            </a:p>
          </p:txBody>
        </p:sp>
        <p:sp>
          <p:nvSpPr>
            <p:cNvPr id="949" name="Shape 949"/>
            <p:cNvSpPr txBox="1"/>
            <p:nvPr/>
          </p:nvSpPr>
          <p:spPr>
            <a:xfrm>
              <a:off x="1066800" y="3429000"/>
              <a:ext cx="1447800" cy="7429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C00000"/>
                </a:buClr>
                <a:buSzPct val="25000"/>
              </a:pPr>
              <a:r>
                <a:rPr lang="en-US" sz="28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Mode 0</a:t>
              </a:r>
            </a:p>
          </p:txBody>
        </p:sp>
        <p:cxnSp>
          <p:nvCxnSpPr>
            <p:cNvPr id="950" name="Shape 950"/>
            <p:cNvCxnSpPr/>
            <p:nvPr/>
          </p:nvCxnSpPr>
          <p:spPr>
            <a:xfrm>
              <a:off x="1066800" y="3429000"/>
              <a:ext cx="1447800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51" name="Shape 951"/>
            <p:cNvCxnSpPr/>
            <p:nvPr/>
          </p:nvCxnSpPr>
          <p:spPr>
            <a:xfrm>
              <a:off x="1066800" y="4171950"/>
              <a:ext cx="1447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52" name="Shape 952"/>
            <p:cNvCxnSpPr/>
            <p:nvPr/>
          </p:nvCxnSpPr>
          <p:spPr>
            <a:xfrm>
              <a:off x="1066800" y="4914900"/>
              <a:ext cx="1447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53" name="Shape 953"/>
            <p:cNvCxnSpPr/>
            <p:nvPr/>
          </p:nvCxnSpPr>
          <p:spPr>
            <a:xfrm>
              <a:off x="1066800" y="5657850"/>
              <a:ext cx="1447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54" name="Shape 954"/>
            <p:cNvCxnSpPr/>
            <p:nvPr/>
          </p:nvCxnSpPr>
          <p:spPr>
            <a:xfrm>
              <a:off x="1066800" y="6400800"/>
              <a:ext cx="1447800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55" name="Shape 955"/>
            <p:cNvCxnSpPr/>
            <p:nvPr/>
          </p:nvCxnSpPr>
          <p:spPr>
            <a:xfrm>
              <a:off x="1066800" y="3429000"/>
              <a:ext cx="0" cy="2971799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56" name="Shape 956"/>
            <p:cNvCxnSpPr/>
            <p:nvPr/>
          </p:nvCxnSpPr>
          <p:spPr>
            <a:xfrm>
              <a:off x="2514600" y="3429000"/>
              <a:ext cx="0" cy="2971799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957" name="Shape 957"/>
          <p:cNvGrpSpPr/>
          <p:nvPr/>
        </p:nvGrpSpPr>
        <p:grpSpPr>
          <a:xfrm>
            <a:off x="7881937" y="2795588"/>
            <a:ext cx="1981199" cy="2743199"/>
            <a:chOff x="6400800" y="3124200"/>
            <a:chExt cx="1981199" cy="2743199"/>
          </a:xfrm>
        </p:grpSpPr>
        <p:sp>
          <p:nvSpPr>
            <p:cNvPr id="958" name="Shape 958"/>
            <p:cNvSpPr/>
            <p:nvPr/>
          </p:nvSpPr>
          <p:spPr>
            <a:xfrm>
              <a:off x="6400800" y="3124200"/>
              <a:ext cx="1981199" cy="2743199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 txBox="1"/>
            <p:nvPr/>
          </p:nvSpPr>
          <p:spPr>
            <a:xfrm>
              <a:off x="6642100" y="4851400"/>
              <a:ext cx="1447800" cy="736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C00000"/>
                </a:buClr>
                <a:buSzPct val="25000"/>
              </a:pPr>
              <a:r>
                <a:rPr lang="en-US" sz="28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Mode 2</a:t>
              </a:r>
            </a:p>
          </p:txBody>
        </p:sp>
        <p:sp>
          <p:nvSpPr>
            <p:cNvPr id="960" name="Shape 960"/>
            <p:cNvSpPr txBox="1"/>
            <p:nvPr/>
          </p:nvSpPr>
          <p:spPr>
            <a:xfrm>
              <a:off x="6642100" y="4114800"/>
              <a:ext cx="1447800" cy="736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C00000"/>
                </a:buClr>
                <a:buSzPct val="25000"/>
              </a:pPr>
              <a:r>
                <a:rPr lang="en-US" sz="28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Mode 1</a:t>
              </a:r>
            </a:p>
          </p:txBody>
        </p:sp>
        <p:sp>
          <p:nvSpPr>
            <p:cNvPr id="961" name="Shape 961"/>
            <p:cNvSpPr txBox="1"/>
            <p:nvPr/>
          </p:nvSpPr>
          <p:spPr>
            <a:xfrm>
              <a:off x="6642100" y="3378200"/>
              <a:ext cx="1447800" cy="736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C00000"/>
                </a:buClr>
                <a:buSzPct val="25000"/>
              </a:pPr>
              <a:r>
                <a:rPr lang="en-US" sz="28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Mode 0</a:t>
              </a:r>
            </a:p>
          </p:txBody>
        </p:sp>
        <p:cxnSp>
          <p:nvCxnSpPr>
            <p:cNvPr id="962" name="Shape 962"/>
            <p:cNvCxnSpPr/>
            <p:nvPr/>
          </p:nvCxnSpPr>
          <p:spPr>
            <a:xfrm>
              <a:off x="6642100" y="3378200"/>
              <a:ext cx="1447800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63" name="Shape 963"/>
            <p:cNvCxnSpPr/>
            <p:nvPr/>
          </p:nvCxnSpPr>
          <p:spPr>
            <a:xfrm>
              <a:off x="6642100" y="4114800"/>
              <a:ext cx="1447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64" name="Shape 964"/>
            <p:cNvCxnSpPr/>
            <p:nvPr/>
          </p:nvCxnSpPr>
          <p:spPr>
            <a:xfrm>
              <a:off x="6642100" y="4851400"/>
              <a:ext cx="1447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65" name="Shape 965"/>
            <p:cNvCxnSpPr/>
            <p:nvPr/>
          </p:nvCxnSpPr>
          <p:spPr>
            <a:xfrm>
              <a:off x="6642100" y="5588000"/>
              <a:ext cx="1447800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66" name="Shape 966"/>
            <p:cNvCxnSpPr/>
            <p:nvPr/>
          </p:nvCxnSpPr>
          <p:spPr>
            <a:xfrm>
              <a:off x="6642100" y="3378200"/>
              <a:ext cx="0" cy="2209799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67" name="Shape 967"/>
            <p:cNvCxnSpPr/>
            <p:nvPr/>
          </p:nvCxnSpPr>
          <p:spPr>
            <a:xfrm>
              <a:off x="8089900" y="3378200"/>
              <a:ext cx="0" cy="2209799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968" name="Shape 968"/>
          <p:cNvSpPr/>
          <p:nvPr/>
        </p:nvSpPr>
        <p:spPr>
          <a:xfrm>
            <a:off x="7543800" y="1717675"/>
            <a:ext cx="2590800" cy="1038224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Timer 1</a:t>
            </a:r>
          </a:p>
        </p:txBody>
      </p:sp>
      <p:sp>
        <p:nvSpPr>
          <p:cNvPr id="969" name="Shape 969"/>
          <p:cNvSpPr/>
          <p:nvPr/>
        </p:nvSpPr>
        <p:spPr>
          <a:xfrm>
            <a:off x="4724400" y="838201"/>
            <a:ext cx="2819400" cy="1904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38194" y="24405"/>
                </a:lnTo>
                <a:lnTo>
                  <a:pt x="50416" y="24405"/>
                </a:lnTo>
                <a:lnTo>
                  <a:pt x="50416" y="73955"/>
                </a:lnTo>
                <a:lnTo>
                  <a:pt x="16638" y="73955"/>
                </a:lnTo>
                <a:lnTo>
                  <a:pt x="16638" y="56027"/>
                </a:lnTo>
                <a:lnTo>
                  <a:pt x="0" y="88011"/>
                </a:lnTo>
                <a:lnTo>
                  <a:pt x="16638" y="120000"/>
                </a:lnTo>
                <a:lnTo>
                  <a:pt x="16638" y="102072"/>
                </a:lnTo>
                <a:lnTo>
                  <a:pt x="103361" y="102072"/>
                </a:lnTo>
                <a:lnTo>
                  <a:pt x="103361" y="120000"/>
                </a:lnTo>
                <a:lnTo>
                  <a:pt x="120000" y="88011"/>
                </a:lnTo>
                <a:lnTo>
                  <a:pt x="103361" y="56027"/>
                </a:lnTo>
                <a:lnTo>
                  <a:pt x="103361" y="73955"/>
                </a:lnTo>
                <a:lnTo>
                  <a:pt x="69583" y="73955"/>
                </a:lnTo>
                <a:lnTo>
                  <a:pt x="69583" y="24405"/>
                </a:lnTo>
                <a:lnTo>
                  <a:pt x="81805" y="24405"/>
                </a:lnTo>
                <a:lnTo>
                  <a:pt x="60000" y="0"/>
                </a:ln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3911600" y="152400"/>
            <a:ext cx="4429124" cy="1295400"/>
          </a:xfrm>
          <a:prstGeom prst="bevel">
            <a:avLst>
              <a:gd name="adj" fmla="val 489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8051 TIMERS</a:t>
            </a:r>
          </a:p>
        </p:txBody>
      </p:sp>
    </p:spTree>
    <p:extLst>
      <p:ext uri="{BB962C8B-B14F-4D97-AF65-F5344CB8AC3E}">
        <p14:creationId xmlns:p14="http://schemas.microsoft.com/office/powerpoint/2010/main" val="3938641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/>
          <p:nvPr/>
        </p:nvSpPr>
        <p:spPr>
          <a:xfrm>
            <a:off x="2286000" y="1295400"/>
            <a:ext cx="914400" cy="762000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</a:t>
            </a:r>
          </a:p>
        </p:txBody>
      </p:sp>
      <p:sp>
        <p:nvSpPr>
          <p:cNvPr id="976" name="Shape 976"/>
          <p:cNvSpPr/>
          <p:nvPr/>
        </p:nvSpPr>
        <p:spPr>
          <a:xfrm>
            <a:off x="3860800" y="1295400"/>
            <a:ext cx="914400" cy="762000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÷12</a:t>
            </a:r>
          </a:p>
        </p:txBody>
      </p:sp>
      <p:sp>
        <p:nvSpPr>
          <p:cNvPr id="977" name="Shape 977"/>
          <p:cNvSpPr/>
          <p:nvPr/>
        </p:nvSpPr>
        <p:spPr>
          <a:xfrm rot="10800000">
            <a:off x="3759201" y="4622801"/>
            <a:ext cx="838199" cy="838199"/>
          </a:xfrm>
          <a:prstGeom prst="moon">
            <a:avLst>
              <a:gd name="adj" fmla="val 18695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5257801" y="3657601"/>
            <a:ext cx="685799" cy="838199"/>
          </a:xfrm>
          <a:prstGeom prst="flowChartDelay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9" name="Shape 9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6363" y="4559300"/>
            <a:ext cx="773111" cy="63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0" name="Shape 980"/>
          <p:cNvCxnSpPr/>
          <p:nvPr/>
        </p:nvCxnSpPr>
        <p:spPr>
          <a:xfrm>
            <a:off x="3162301" y="1714500"/>
            <a:ext cx="685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981" name="Shape 981"/>
          <p:cNvSpPr/>
          <p:nvPr/>
        </p:nvSpPr>
        <p:spPr>
          <a:xfrm>
            <a:off x="7086601" y="2057401"/>
            <a:ext cx="838199" cy="685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TL0</a:t>
            </a:r>
          </a:p>
        </p:txBody>
      </p:sp>
      <p:cxnSp>
        <p:nvCxnSpPr>
          <p:cNvPr id="982" name="Shape 982"/>
          <p:cNvCxnSpPr/>
          <p:nvPr/>
        </p:nvCxnSpPr>
        <p:spPr>
          <a:xfrm>
            <a:off x="5334001" y="2438400"/>
            <a:ext cx="9905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diamond" w="med" len="med"/>
          </a:ln>
        </p:spPr>
      </p:cxnSp>
      <p:cxnSp>
        <p:nvCxnSpPr>
          <p:cNvPr id="983" name="Shape 983"/>
          <p:cNvCxnSpPr/>
          <p:nvPr/>
        </p:nvCxnSpPr>
        <p:spPr>
          <a:xfrm>
            <a:off x="4724401" y="17145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84" name="Shape 984"/>
          <p:cNvCxnSpPr/>
          <p:nvPr/>
        </p:nvCxnSpPr>
        <p:spPr>
          <a:xfrm>
            <a:off x="3429001" y="4876800"/>
            <a:ext cx="4190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85" name="Shape 985"/>
          <p:cNvCxnSpPr/>
          <p:nvPr/>
        </p:nvCxnSpPr>
        <p:spPr>
          <a:xfrm>
            <a:off x="2895600" y="3886200"/>
            <a:ext cx="2362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cxnSp>
        <p:nvCxnSpPr>
          <p:cNvPr id="986" name="Shape 986"/>
          <p:cNvCxnSpPr/>
          <p:nvPr/>
        </p:nvCxnSpPr>
        <p:spPr>
          <a:xfrm>
            <a:off x="4584700" y="5029200"/>
            <a:ext cx="381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87" name="Shape 987"/>
          <p:cNvCxnSpPr/>
          <p:nvPr/>
        </p:nvCxnSpPr>
        <p:spPr>
          <a:xfrm>
            <a:off x="4953001" y="42672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88" name="Shape 988"/>
          <p:cNvCxnSpPr/>
          <p:nvPr/>
        </p:nvCxnSpPr>
        <p:spPr>
          <a:xfrm rot="10800000" flipH="1">
            <a:off x="2895601" y="3263901"/>
            <a:ext cx="2133599" cy="126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989" name="Shape 989"/>
          <p:cNvCxnSpPr/>
          <p:nvPr/>
        </p:nvCxnSpPr>
        <p:spPr>
          <a:xfrm>
            <a:off x="5029200" y="1701800"/>
            <a:ext cx="0" cy="584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90" name="Shape 990"/>
          <p:cNvCxnSpPr/>
          <p:nvPr/>
        </p:nvCxnSpPr>
        <p:spPr>
          <a:xfrm rot="10800000">
            <a:off x="5029200" y="2590801"/>
            <a:ext cx="0" cy="6857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91" name="Shape 991"/>
          <p:cNvCxnSpPr/>
          <p:nvPr/>
        </p:nvCxnSpPr>
        <p:spPr>
          <a:xfrm rot="10800000">
            <a:off x="4953000" y="4254499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992" name="Shape 9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600" y="2057401"/>
            <a:ext cx="876300" cy="31114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993" name="Shape 9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81600" y="2590801"/>
            <a:ext cx="836612" cy="31114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cxnSp>
        <p:nvCxnSpPr>
          <p:cNvPr id="994" name="Shape 994"/>
          <p:cNvCxnSpPr/>
          <p:nvPr/>
        </p:nvCxnSpPr>
        <p:spPr>
          <a:xfrm rot="10800000">
            <a:off x="5029201" y="2286001"/>
            <a:ext cx="304799" cy="152399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995" name="Shape 995"/>
          <p:cNvCxnSpPr/>
          <p:nvPr/>
        </p:nvCxnSpPr>
        <p:spPr>
          <a:xfrm>
            <a:off x="2362201" y="48768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pic>
        <p:nvPicPr>
          <p:cNvPr id="996" name="Shape 99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20836" y="5816601"/>
            <a:ext cx="1147762" cy="41116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997" name="Shape 99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1" y="4665663"/>
            <a:ext cx="781049" cy="40481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998" name="Shape 99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25650" y="3641725"/>
            <a:ext cx="730250" cy="4445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999" name="Shape 99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4025" y="3048001"/>
            <a:ext cx="1125536" cy="41592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cxnSp>
        <p:nvCxnSpPr>
          <p:cNvPr id="1000" name="Shape 1000"/>
          <p:cNvCxnSpPr/>
          <p:nvPr/>
        </p:nvCxnSpPr>
        <p:spPr>
          <a:xfrm>
            <a:off x="2895601" y="6019800"/>
            <a:ext cx="6730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001" name="Shape 1001"/>
          <p:cNvCxnSpPr/>
          <p:nvPr/>
        </p:nvCxnSpPr>
        <p:spPr>
          <a:xfrm>
            <a:off x="3556001" y="52578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02" name="Shape 1002"/>
          <p:cNvCxnSpPr/>
          <p:nvPr/>
        </p:nvCxnSpPr>
        <p:spPr>
          <a:xfrm rot="10800000">
            <a:off x="3556000" y="5245099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03" name="Shape 1003"/>
          <p:cNvCxnSpPr/>
          <p:nvPr/>
        </p:nvCxnSpPr>
        <p:spPr>
          <a:xfrm>
            <a:off x="6781801" y="24384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triangle" w="lg" len="lg"/>
          </a:ln>
        </p:spPr>
      </p:cxnSp>
      <p:cxnSp>
        <p:nvCxnSpPr>
          <p:cNvPr id="1004" name="Shape 1004"/>
          <p:cNvCxnSpPr/>
          <p:nvPr/>
        </p:nvCxnSpPr>
        <p:spPr>
          <a:xfrm rot="10800000">
            <a:off x="6324599" y="2209799"/>
            <a:ext cx="457200" cy="228600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005" name="Shape 1005"/>
          <p:cNvCxnSpPr/>
          <p:nvPr/>
        </p:nvCxnSpPr>
        <p:spPr>
          <a:xfrm rot="10800000" flipH="1">
            <a:off x="6477001" y="2324099"/>
            <a:ext cx="38099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06" name="Shape 1006"/>
          <p:cNvCxnSpPr/>
          <p:nvPr/>
        </p:nvCxnSpPr>
        <p:spPr>
          <a:xfrm>
            <a:off x="5956301" y="4051300"/>
            <a:ext cx="53339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07" name="Shape 1007"/>
          <p:cNvSpPr/>
          <p:nvPr/>
        </p:nvSpPr>
        <p:spPr>
          <a:xfrm>
            <a:off x="7848601" y="2057401"/>
            <a:ext cx="838199" cy="685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TH0</a:t>
            </a:r>
          </a:p>
        </p:txBody>
      </p:sp>
      <p:cxnSp>
        <p:nvCxnSpPr>
          <p:cNvPr id="1008" name="Shape 1008"/>
          <p:cNvCxnSpPr/>
          <p:nvPr/>
        </p:nvCxnSpPr>
        <p:spPr>
          <a:xfrm>
            <a:off x="8661401" y="24003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009" name="Shape 1009"/>
          <p:cNvSpPr txBox="1"/>
          <p:nvPr/>
        </p:nvSpPr>
        <p:spPr>
          <a:xfrm>
            <a:off x="9048751" y="3505201"/>
            <a:ext cx="1690687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C99FF"/>
              </a:buClr>
              <a:buSzPct val="25000"/>
            </a:pPr>
            <a:r>
              <a:rPr lang="en-US" sz="2400" b="1">
                <a:solidFill>
                  <a:srgbClr val="CC99FF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</a:p>
        </p:txBody>
      </p:sp>
      <p:cxnSp>
        <p:nvCxnSpPr>
          <p:cNvPr id="1010" name="Shape 1010"/>
          <p:cNvCxnSpPr/>
          <p:nvPr/>
        </p:nvCxnSpPr>
        <p:spPr>
          <a:xfrm>
            <a:off x="10134600" y="2362201"/>
            <a:ext cx="0" cy="10667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011" name="Shape 1011"/>
          <p:cNvSpPr txBox="1"/>
          <p:nvPr/>
        </p:nvSpPr>
        <p:spPr>
          <a:xfrm>
            <a:off x="1981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C000"/>
              </a:buClr>
              <a:buSzPct val="25000"/>
            </a:pPr>
            <a:r>
              <a:rPr lang="en-US" sz="44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TIMER 0</a:t>
            </a:r>
          </a:p>
        </p:txBody>
      </p:sp>
      <p:sp>
        <p:nvSpPr>
          <p:cNvPr id="1012" name="Shape 1012"/>
          <p:cNvSpPr/>
          <p:nvPr/>
        </p:nvSpPr>
        <p:spPr>
          <a:xfrm>
            <a:off x="8978901" y="2057401"/>
            <a:ext cx="838199" cy="685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TF0</a:t>
            </a:r>
          </a:p>
        </p:txBody>
      </p:sp>
      <p:cxnSp>
        <p:nvCxnSpPr>
          <p:cNvPr id="1013" name="Shape 1013"/>
          <p:cNvCxnSpPr/>
          <p:nvPr/>
        </p:nvCxnSpPr>
        <p:spPr>
          <a:xfrm>
            <a:off x="9817101" y="23876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4" name="Shape 1014"/>
          <p:cNvSpPr txBox="1"/>
          <p:nvPr/>
        </p:nvSpPr>
        <p:spPr>
          <a:xfrm>
            <a:off x="1524001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*</a:t>
            </a:r>
          </a:p>
        </p:txBody>
      </p:sp>
      <p:sp>
        <p:nvSpPr>
          <p:cNvPr id="1015" name="Shape 1015"/>
          <p:cNvSpPr txBox="1"/>
          <p:nvPr/>
        </p:nvSpPr>
        <p:spPr>
          <a:xfrm>
            <a:off x="8524876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DAEDEF"/>
              </a:buClr>
              <a:buSzPct val="25000"/>
            </a:pPr>
            <a:fld id="{00000000-1234-1234-1234-123412341234}" type="slidenum"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pPr algn="r">
                <a:buClr>
                  <a:srgbClr val="DAEDEF"/>
                </a:buClr>
                <a:buSzPct val="25000"/>
              </a:pPr>
              <a:t>22</a:t>
            </a:fld>
            <a:endParaRPr lang="en-US" sz="1400" b="1">
              <a:solidFill>
                <a:srgbClr val="DAEDE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016" name="Shape 1016"/>
          <p:cNvSpPr txBox="1"/>
          <p:nvPr/>
        </p:nvSpPr>
        <p:spPr>
          <a:xfrm>
            <a:off x="4291012" y="6572251"/>
            <a:ext cx="3519487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TE IT SEM-V</a:t>
            </a:r>
          </a:p>
        </p:txBody>
      </p:sp>
    </p:spTree>
    <p:extLst>
      <p:ext uri="{BB962C8B-B14F-4D97-AF65-F5344CB8AC3E}">
        <p14:creationId xmlns:p14="http://schemas.microsoft.com/office/powerpoint/2010/main" val="22148265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/>
          <p:nvPr/>
        </p:nvSpPr>
        <p:spPr>
          <a:xfrm>
            <a:off x="48768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TL0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 Bit)</a:t>
            </a:r>
          </a:p>
        </p:txBody>
      </p:sp>
      <p:sp>
        <p:nvSpPr>
          <p:cNvPr id="1022" name="Shape 1022"/>
          <p:cNvSpPr txBox="1"/>
          <p:nvPr/>
        </p:nvSpPr>
        <p:spPr>
          <a:xfrm>
            <a:off x="8966201" y="2781301"/>
            <a:ext cx="167639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C99FF"/>
              </a:buClr>
              <a:buSzPct val="25000"/>
            </a:pPr>
            <a:r>
              <a:rPr lang="en-US" sz="2000" b="1">
                <a:solidFill>
                  <a:srgbClr val="CC99FF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</a:p>
        </p:txBody>
      </p:sp>
      <p:sp>
        <p:nvSpPr>
          <p:cNvPr id="1023" name="Shape 1023"/>
          <p:cNvSpPr txBox="1"/>
          <p:nvPr/>
        </p:nvSpPr>
        <p:spPr>
          <a:xfrm>
            <a:off x="6598844" y="286545"/>
            <a:ext cx="4994856" cy="715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C000"/>
              </a:buClr>
              <a:buSzPct val="25000"/>
            </a:pPr>
            <a:r>
              <a:rPr lang="en-US" sz="4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TIMER 0 – </a:t>
            </a:r>
            <a:r>
              <a:rPr lang="en-US" sz="4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 0</a:t>
            </a:r>
          </a:p>
        </p:txBody>
      </p:sp>
      <p:sp>
        <p:nvSpPr>
          <p:cNvPr id="1024" name="Shape 1024"/>
          <p:cNvSpPr/>
          <p:nvPr/>
        </p:nvSpPr>
        <p:spPr>
          <a:xfrm>
            <a:off x="2128837" y="2265362"/>
            <a:ext cx="625475" cy="538162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</a:t>
            </a:r>
          </a:p>
        </p:txBody>
      </p:sp>
      <p:sp>
        <p:nvSpPr>
          <p:cNvPr id="1025" name="Shape 1025"/>
          <p:cNvSpPr/>
          <p:nvPr/>
        </p:nvSpPr>
        <p:spPr>
          <a:xfrm>
            <a:off x="2905125" y="2290762"/>
            <a:ext cx="688972" cy="512762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÷12</a:t>
            </a:r>
          </a:p>
        </p:txBody>
      </p:sp>
      <p:sp>
        <p:nvSpPr>
          <p:cNvPr id="1026" name="Shape 1026"/>
          <p:cNvSpPr/>
          <p:nvPr/>
        </p:nvSpPr>
        <p:spPr>
          <a:xfrm rot="10800000">
            <a:off x="2854325" y="3948113"/>
            <a:ext cx="414337" cy="374649"/>
          </a:xfrm>
          <a:prstGeom prst="moon">
            <a:avLst>
              <a:gd name="adj" fmla="val 18695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Shape 1027"/>
          <p:cNvSpPr/>
          <p:nvPr/>
        </p:nvSpPr>
        <p:spPr>
          <a:xfrm>
            <a:off x="3594100" y="3517901"/>
            <a:ext cx="338136" cy="373061"/>
          </a:xfrm>
          <a:prstGeom prst="flowChartDelay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Shape 10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5050" y="3913187"/>
            <a:ext cx="388936" cy="29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9" name="Shape 1029"/>
          <p:cNvCxnSpPr/>
          <p:nvPr/>
        </p:nvCxnSpPr>
        <p:spPr>
          <a:xfrm>
            <a:off x="2560637" y="2651125"/>
            <a:ext cx="33813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30" name="Shape 1030"/>
          <p:cNvCxnSpPr/>
          <p:nvPr/>
        </p:nvCxnSpPr>
        <p:spPr>
          <a:xfrm>
            <a:off x="3632201" y="2973386"/>
            <a:ext cx="48736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diamond" w="med" len="med"/>
          </a:ln>
        </p:spPr>
      </p:cxnSp>
      <p:cxnSp>
        <p:nvCxnSpPr>
          <p:cNvPr id="1031" name="Shape 1031"/>
          <p:cNvCxnSpPr/>
          <p:nvPr/>
        </p:nvCxnSpPr>
        <p:spPr>
          <a:xfrm>
            <a:off x="3330576" y="2651125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2" name="Shape 1032"/>
          <p:cNvCxnSpPr/>
          <p:nvPr/>
        </p:nvCxnSpPr>
        <p:spPr>
          <a:xfrm>
            <a:off x="2692400" y="4060825"/>
            <a:ext cx="20637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33" name="Shape 1033"/>
          <p:cNvCxnSpPr/>
          <p:nvPr/>
        </p:nvCxnSpPr>
        <p:spPr>
          <a:xfrm>
            <a:off x="2428875" y="3619500"/>
            <a:ext cx="11652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cxnSp>
        <p:nvCxnSpPr>
          <p:cNvPr id="1034" name="Shape 1034"/>
          <p:cNvCxnSpPr/>
          <p:nvPr/>
        </p:nvCxnSpPr>
        <p:spPr>
          <a:xfrm>
            <a:off x="3262311" y="4129087"/>
            <a:ext cx="1873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35" name="Shape 1035"/>
          <p:cNvCxnSpPr/>
          <p:nvPr/>
        </p:nvCxnSpPr>
        <p:spPr>
          <a:xfrm>
            <a:off x="3443287" y="3789362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36" name="Shape 1036"/>
          <p:cNvCxnSpPr/>
          <p:nvPr/>
        </p:nvCxnSpPr>
        <p:spPr>
          <a:xfrm rot="10800000" flipH="1">
            <a:off x="2428876" y="3341688"/>
            <a:ext cx="1052511" cy="63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037" name="Shape 1037"/>
          <p:cNvCxnSpPr/>
          <p:nvPr/>
        </p:nvCxnSpPr>
        <p:spPr>
          <a:xfrm>
            <a:off x="3481386" y="2644775"/>
            <a:ext cx="0" cy="2603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38" name="Shape 1038"/>
          <p:cNvCxnSpPr/>
          <p:nvPr/>
        </p:nvCxnSpPr>
        <p:spPr>
          <a:xfrm rot="10800000">
            <a:off x="3481386" y="3041650"/>
            <a:ext cx="0" cy="3063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39" name="Shape 1039"/>
          <p:cNvCxnSpPr/>
          <p:nvPr/>
        </p:nvCxnSpPr>
        <p:spPr>
          <a:xfrm rot="10800000">
            <a:off x="3443286" y="3784600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040" name="Shape 10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6001" y="2803526"/>
            <a:ext cx="431799" cy="13969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041" name="Shape 10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6001" y="3041650"/>
            <a:ext cx="412749" cy="13811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cxnSp>
        <p:nvCxnSpPr>
          <p:cNvPr id="1042" name="Shape 1042"/>
          <p:cNvCxnSpPr/>
          <p:nvPr/>
        </p:nvCxnSpPr>
        <p:spPr>
          <a:xfrm rot="10800000">
            <a:off x="3481388" y="2905124"/>
            <a:ext cx="150811" cy="68262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043" name="Shape 1043"/>
          <p:cNvCxnSpPr/>
          <p:nvPr/>
        </p:nvCxnSpPr>
        <p:spPr>
          <a:xfrm>
            <a:off x="2165351" y="4060825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pic>
        <p:nvPicPr>
          <p:cNvPr id="1044" name="Shape 10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0225" y="4479926"/>
            <a:ext cx="566736" cy="18414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045" name="Shape 10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52600" y="3967163"/>
            <a:ext cx="385762" cy="18097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046" name="Shape 10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00250" y="3509962"/>
            <a:ext cx="360362" cy="19843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047" name="Shape 10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51026" y="3244850"/>
            <a:ext cx="555625" cy="18573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cxnSp>
        <p:nvCxnSpPr>
          <p:cNvPr id="1048" name="Shape 1048"/>
          <p:cNvCxnSpPr/>
          <p:nvPr/>
        </p:nvCxnSpPr>
        <p:spPr>
          <a:xfrm>
            <a:off x="2428875" y="4572000"/>
            <a:ext cx="33178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049" name="Shape 1049"/>
          <p:cNvCxnSpPr/>
          <p:nvPr/>
        </p:nvCxnSpPr>
        <p:spPr>
          <a:xfrm>
            <a:off x="2754313" y="4230687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50" name="Shape 1050"/>
          <p:cNvCxnSpPr/>
          <p:nvPr/>
        </p:nvCxnSpPr>
        <p:spPr>
          <a:xfrm rot="10800000">
            <a:off x="2754312" y="4225925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51" name="Shape 1051"/>
          <p:cNvCxnSpPr/>
          <p:nvPr/>
        </p:nvCxnSpPr>
        <p:spPr>
          <a:xfrm rot="10800000" flipH="1">
            <a:off x="4344987" y="2971800"/>
            <a:ext cx="531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triangle" w="lg" len="lg"/>
          </a:ln>
        </p:spPr>
      </p:cxnSp>
      <p:cxnSp>
        <p:nvCxnSpPr>
          <p:cNvPr id="1052" name="Shape 1052"/>
          <p:cNvCxnSpPr/>
          <p:nvPr/>
        </p:nvCxnSpPr>
        <p:spPr>
          <a:xfrm rot="10800000">
            <a:off x="4119562" y="2871787"/>
            <a:ext cx="225425" cy="101599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053" name="Shape 1053"/>
          <p:cNvCxnSpPr/>
          <p:nvPr/>
        </p:nvCxnSpPr>
        <p:spPr>
          <a:xfrm rot="10800000" flipH="1">
            <a:off x="4195762" y="2922588"/>
            <a:ext cx="17461" cy="7651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54" name="Shape 1054"/>
          <p:cNvCxnSpPr/>
          <p:nvPr/>
        </p:nvCxnSpPr>
        <p:spPr>
          <a:xfrm>
            <a:off x="3938587" y="3692525"/>
            <a:ext cx="2635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55" name="Shape 1055"/>
          <p:cNvSpPr/>
          <p:nvPr/>
        </p:nvSpPr>
        <p:spPr>
          <a:xfrm>
            <a:off x="60071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TH0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sp>
        <p:nvSpPr>
          <p:cNvPr id="1056" name="Shape 1056"/>
          <p:cNvSpPr/>
          <p:nvPr/>
        </p:nvSpPr>
        <p:spPr>
          <a:xfrm>
            <a:off x="74676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TF0</a:t>
            </a:r>
          </a:p>
        </p:txBody>
      </p:sp>
      <p:cxnSp>
        <p:nvCxnSpPr>
          <p:cNvPr id="1057" name="Shape 1057"/>
          <p:cNvCxnSpPr/>
          <p:nvPr/>
        </p:nvCxnSpPr>
        <p:spPr>
          <a:xfrm rot="10800000" flipH="1">
            <a:off x="7189788" y="2971800"/>
            <a:ext cx="277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58" name="Shape 1058"/>
          <p:cNvCxnSpPr/>
          <p:nvPr/>
        </p:nvCxnSpPr>
        <p:spPr>
          <a:xfrm rot="10800000" flipH="1">
            <a:off x="8623300" y="2971800"/>
            <a:ext cx="381000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059" name="Shape 1059"/>
          <p:cNvSpPr txBox="1"/>
          <p:nvPr/>
        </p:nvSpPr>
        <p:spPr>
          <a:xfrm>
            <a:off x="3962400" y="1371600"/>
            <a:ext cx="472440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13 Bit Timer / Counter</a:t>
            </a:r>
          </a:p>
        </p:txBody>
      </p:sp>
      <p:sp>
        <p:nvSpPr>
          <p:cNvPr id="1060" name="Shape 1060"/>
          <p:cNvSpPr txBox="1"/>
          <p:nvPr/>
        </p:nvSpPr>
        <p:spPr>
          <a:xfrm>
            <a:off x="3262311" y="4111627"/>
            <a:ext cx="8277224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folHlink"/>
              </a:buClr>
              <a:buSzPct val="25000"/>
            </a:pPr>
            <a:r>
              <a:rPr lang="en-US" sz="3200" b="1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Maximum Count = 1FFFh  (0001111111111111)</a:t>
            </a:r>
          </a:p>
        </p:txBody>
      </p:sp>
      <p:sp>
        <p:nvSpPr>
          <p:cNvPr id="1061" name="Shape 1061"/>
          <p:cNvSpPr txBox="1"/>
          <p:nvPr/>
        </p:nvSpPr>
        <p:spPr>
          <a:xfrm>
            <a:off x="1524001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*</a:t>
            </a:r>
          </a:p>
        </p:txBody>
      </p:sp>
      <p:sp>
        <p:nvSpPr>
          <p:cNvPr id="1062" name="Shape 1062"/>
          <p:cNvSpPr txBox="1"/>
          <p:nvPr/>
        </p:nvSpPr>
        <p:spPr>
          <a:xfrm>
            <a:off x="8524876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DAEDEF"/>
              </a:buClr>
              <a:buSzPct val="25000"/>
            </a:pPr>
            <a:fld id="{00000000-1234-1234-1234-123412341234}" type="slidenum"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pPr algn="r">
                <a:buClr>
                  <a:srgbClr val="DAEDEF"/>
                </a:buClr>
                <a:buSzPct val="25000"/>
              </a:pPr>
              <a:t>23</a:t>
            </a:fld>
            <a:endParaRPr lang="en-US" sz="1400" b="1">
              <a:solidFill>
                <a:srgbClr val="DAEDE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063" name="Shape 1063"/>
          <p:cNvSpPr txBox="1"/>
          <p:nvPr/>
        </p:nvSpPr>
        <p:spPr>
          <a:xfrm>
            <a:off x="4291012" y="6572251"/>
            <a:ext cx="3519487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TE IT SEM-V</a:t>
            </a:r>
          </a:p>
        </p:txBody>
      </p:sp>
      <p:pic>
        <p:nvPicPr>
          <p:cNvPr id="46" name="Picture 3" descr="http://nptel.ac.in/courses/117104072/micro/lecture8/images/lec8_1_clip_image002_0004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8" y="328431"/>
            <a:ext cx="5798846" cy="93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3792" y="4927602"/>
            <a:ext cx="98652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lower 5 bits of TLX and 8 bits of THX are used for the 13 bit count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Upper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3 bits of TLX are ignored. </a:t>
            </a: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When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counter rolls over from all 0's to all 1's, TFX flag is set and an interrupt is generated.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1429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/>
          <p:nvPr/>
        </p:nvSpPr>
        <p:spPr>
          <a:xfrm>
            <a:off x="48768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TL0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sp>
        <p:nvSpPr>
          <p:cNvPr id="1069" name="Shape 1069"/>
          <p:cNvSpPr txBox="1"/>
          <p:nvPr/>
        </p:nvSpPr>
        <p:spPr>
          <a:xfrm>
            <a:off x="8966201" y="2781301"/>
            <a:ext cx="167639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C99FF"/>
              </a:buClr>
              <a:buSzPct val="25000"/>
            </a:pPr>
            <a:r>
              <a:rPr lang="en-US" sz="2000" b="1">
                <a:solidFill>
                  <a:srgbClr val="CC99FF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</a:p>
        </p:txBody>
      </p:sp>
      <p:sp>
        <p:nvSpPr>
          <p:cNvPr id="1070" name="Shape 1070"/>
          <p:cNvSpPr txBox="1"/>
          <p:nvPr/>
        </p:nvSpPr>
        <p:spPr>
          <a:xfrm>
            <a:off x="1981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C000"/>
              </a:buClr>
              <a:buSzPct val="25000"/>
            </a:pPr>
            <a:r>
              <a:rPr lang="en-US" sz="44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TIMER 0 – </a:t>
            </a:r>
            <a:r>
              <a:rPr lang="en-US" sz="4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 1</a:t>
            </a:r>
          </a:p>
        </p:txBody>
      </p:sp>
      <p:cxnSp>
        <p:nvCxnSpPr>
          <p:cNvPr id="1098" name="Shape 1098"/>
          <p:cNvCxnSpPr/>
          <p:nvPr/>
        </p:nvCxnSpPr>
        <p:spPr>
          <a:xfrm rot="10800000" flipH="1">
            <a:off x="4344987" y="2971800"/>
            <a:ext cx="531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triangle" w="lg" len="lg"/>
          </a:ln>
        </p:spPr>
      </p:cxnSp>
      <p:sp>
        <p:nvSpPr>
          <p:cNvPr id="1102" name="Shape 1102"/>
          <p:cNvSpPr/>
          <p:nvPr/>
        </p:nvSpPr>
        <p:spPr>
          <a:xfrm>
            <a:off x="60071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TH0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sp>
        <p:nvSpPr>
          <p:cNvPr id="1103" name="Shape 1103"/>
          <p:cNvSpPr/>
          <p:nvPr/>
        </p:nvSpPr>
        <p:spPr>
          <a:xfrm>
            <a:off x="74676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TF0</a:t>
            </a:r>
          </a:p>
        </p:txBody>
      </p:sp>
      <p:cxnSp>
        <p:nvCxnSpPr>
          <p:cNvPr id="1104" name="Shape 1104"/>
          <p:cNvCxnSpPr/>
          <p:nvPr/>
        </p:nvCxnSpPr>
        <p:spPr>
          <a:xfrm rot="10800000" flipH="1">
            <a:off x="7189788" y="2971800"/>
            <a:ext cx="277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05" name="Shape 1105"/>
          <p:cNvCxnSpPr/>
          <p:nvPr/>
        </p:nvCxnSpPr>
        <p:spPr>
          <a:xfrm rot="10800000" flipH="1">
            <a:off x="8623300" y="2971800"/>
            <a:ext cx="381000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106" name="Shape 1106"/>
          <p:cNvSpPr txBox="1"/>
          <p:nvPr/>
        </p:nvSpPr>
        <p:spPr>
          <a:xfrm>
            <a:off x="3962400" y="1371600"/>
            <a:ext cx="472440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200" b="1" u="sng" dirty="0">
                <a:latin typeface="Calibri"/>
                <a:ea typeface="Calibri"/>
                <a:cs typeface="Calibri"/>
                <a:sym typeface="Calibri"/>
              </a:rPr>
              <a:t>16 Bit Timer / Counter</a:t>
            </a:r>
          </a:p>
        </p:txBody>
      </p:sp>
      <p:sp>
        <p:nvSpPr>
          <p:cNvPr id="1107" name="Shape 1107"/>
          <p:cNvSpPr txBox="1"/>
          <p:nvPr/>
        </p:nvSpPr>
        <p:spPr>
          <a:xfrm>
            <a:off x="3771900" y="4030662"/>
            <a:ext cx="8277224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folHlink"/>
              </a:buClr>
              <a:buSzPct val="25000"/>
            </a:pPr>
            <a:r>
              <a:rPr lang="en-US" sz="3200" b="1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Maximum Count = </a:t>
            </a:r>
            <a:r>
              <a:rPr lang="en-US" sz="3200" b="1" dirty="0" err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FFFFh</a:t>
            </a:r>
            <a:r>
              <a:rPr lang="en-US" sz="3200" b="1" dirty="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  (1111111111111111)</a:t>
            </a:r>
          </a:p>
        </p:txBody>
      </p:sp>
      <p:sp>
        <p:nvSpPr>
          <p:cNvPr id="1108" name="Shape 1108"/>
          <p:cNvSpPr txBox="1"/>
          <p:nvPr/>
        </p:nvSpPr>
        <p:spPr>
          <a:xfrm>
            <a:off x="1524001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*</a:t>
            </a:r>
          </a:p>
        </p:txBody>
      </p:sp>
      <p:sp>
        <p:nvSpPr>
          <p:cNvPr id="1109" name="Shape 1109"/>
          <p:cNvSpPr txBox="1"/>
          <p:nvPr/>
        </p:nvSpPr>
        <p:spPr>
          <a:xfrm>
            <a:off x="8524876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DAEDEF"/>
              </a:buClr>
              <a:buSzPct val="25000"/>
            </a:pPr>
            <a:fld id="{00000000-1234-1234-1234-123412341234}" type="slidenum"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pPr algn="r">
                <a:buClr>
                  <a:srgbClr val="DAEDEF"/>
                </a:buClr>
                <a:buSzPct val="25000"/>
              </a:pPr>
              <a:t>24</a:t>
            </a:fld>
            <a:endParaRPr lang="en-US" sz="1400" b="1">
              <a:solidFill>
                <a:srgbClr val="DAEDE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110" name="Shape 1110"/>
          <p:cNvSpPr txBox="1"/>
          <p:nvPr/>
        </p:nvSpPr>
        <p:spPr>
          <a:xfrm>
            <a:off x="4291012" y="6572251"/>
            <a:ext cx="3519487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TE IT SEM-V</a:t>
            </a:r>
          </a:p>
        </p:txBody>
      </p:sp>
      <p:sp>
        <p:nvSpPr>
          <p:cNvPr id="75" name="Shape 1024"/>
          <p:cNvSpPr/>
          <p:nvPr/>
        </p:nvSpPr>
        <p:spPr>
          <a:xfrm>
            <a:off x="2128837" y="2265362"/>
            <a:ext cx="625475" cy="538162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</a:t>
            </a:r>
          </a:p>
        </p:txBody>
      </p:sp>
      <p:sp>
        <p:nvSpPr>
          <p:cNvPr id="76" name="Shape 1025"/>
          <p:cNvSpPr/>
          <p:nvPr/>
        </p:nvSpPr>
        <p:spPr>
          <a:xfrm>
            <a:off x="2905125" y="2290762"/>
            <a:ext cx="688972" cy="512762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÷12</a:t>
            </a:r>
          </a:p>
        </p:txBody>
      </p:sp>
      <p:sp>
        <p:nvSpPr>
          <p:cNvPr id="77" name="Shape 1026"/>
          <p:cNvSpPr/>
          <p:nvPr/>
        </p:nvSpPr>
        <p:spPr>
          <a:xfrm rot="10800000">
            <a:off x="2854325" y="3948113"/>
            <a:ext cx="414337" cy="374649"/>
          </a:xfrm>
          <a:prstGeom prst="moon">
            <a:avLst>
              <a:gd name="adj" fmla="val 18695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1027"/>
          <p:cNvSpPr/>
          <p:nvPr/>
        </p:nvSpPr>
        <p:spPr>
          <a:xfrm>
            <a:off x="3594100" y="3517901"/>
            <a:ext cx="338136" cy="373061"/>
          </a:xfrm>
          <a:prstGeom prst="flowChartDelay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10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5050" y="3913187"/>
            <a:ext cx="388936" cy="29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1029"/>
          <p:cNvCxnSpPr/>
          <p:nvPr/>
        </p:nvCxnSpPr>
        <p:spPr>
          <a:xfrm>
            <a:off x="2560637" y="2651125"/>
            <a:ext cx="33813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1" name="Shape 1030"/>
          <p:cNvCxnSpPr/>
          <p:nvPr/>
        </p:nvCxnSpPr>
        <p:spPr>
          <a:xfrm>
            <a:off x="3632201" y="2973386"/>
            <a:ext cx="48736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diamond" w="med" len="med"/>
          </a:ln>
        </p:spPr>
      </p:cxnSp>
      <p:cxnSp>
        <p:nvCxnSpPr>
          <p:cNvPr id="82" name="Shape 1031"/>
          <p:cNvCxnSpPr/>
          <p:nvPr/>
        </p:nvCxnSpPr>
        <p:spPr>
          <a:xfrm>
            <a:off x="3330576" y="2651125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" name="Shape 1032"/>
          <p:cNvCxnSpPr/>
          <p:nvPr/>
        </p:nvCxnSpPr>
        <p:spPr>
          <a:xfrm>
            <a:off x="2692400" y="4060825"/>
            <a:ext cx="20637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4" name="Shape 1033"/>
          <p:cNvCxnSpPr/>
          <p:nvPr/>
        </p:nvCxnSpPr>
        <p:spPr>
          <a:xfrm>
            <a:off x="2428875" y="3619500"/>
            <a:ext cx="11652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cxnSp>
        <p:nvCxnSpPr>
          <p:cNvPr id="85" name="Shape 1034"/>
          <p:cNvCxnSpPr/>
          <p:nvPr/>
        </p:nvCxnSpPr>
        <p:spPr>
          <a:xfrm>
            <a:off x="3262311" y="4129087"/>
            <a:ext cx="1873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6" name="Shape 1035"/>
          <p:cNvCxnSpPr/>
          <p:nvPr/>
        </p:nvCxnSpPr>
        <p:spPr>
          <a:xfrm>
            <a:off x="3443287" y="3789362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7" name="Shape 1036"/>
          <p:cNvCxnSpPr/>
          <p:nvPr/>
        </p:nvCxnSpPr>
        <p:spPr>
          <a:xfrm rot="10800000" flipH="1">
            <a:off x="2428876" y="3341688"/>
            <a:ext cx="1052511" cy="63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88" name="Shape 1037"/>
          <p:cNvCxnSpPr/>
          <p:nvPr/>
        </p:nvCxnSpPr>
        <p:spPr>
          <a:xfrm>
            <a:off x="3481386" y="2644775"/>
            <a:ext cx="0" cy="2603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9" name="Shape 1038"/>
          <p:cNvCxnSpPr/>
          <p:nvPr/>
        </p:nvCxnSpPr>
        <p:spPr>
          <a:xfrm rot="10800000">
            <a:off x="3481386" y="3041650"/>
            <a:ext cx="0" cy="3063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0" name="Shape 1039"/>
          <p:cNvCxnSpPr/>
          <p:nvPr/>
        </p:nvCxnSpPr>
        <p:spPr>
          <a:xfrm rot="10800000">
            <a:off x="3443286" y="3784600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91" name="Shape 10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6001" y="2803526"/>
            <a:ext cx="431799" cy="13969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92" name="Shape 10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6001" y="3041650"/>
            <a:ext cx="412749" cy="13811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cxnSp>
        <p:nvCxnSpPr>
          <p:cNvPr id="93" name="Shape 1042"/>
          <p:cNvCxnSpPr/>
          <p:nvPr/>
        </p:nvCxnSpPr>
        <p:spPr>
          <a:xfrm rot="10800000">
            <a:off x="3481388" y="2905124"/>
            <a:ext cx="150811" cy="68262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94" name="Shape 1043"/>
          <p:cNvCxnSpPr/>
          <p:nvPr/>
        </p:nvCxnSpPr>
        <p:spPr>
          <a:xfrm>
            <a:off x="2165351" y="4060825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pic>
        <p:nvPicPr>
          <p:cNvPr id="95" name="Shape 10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0225" y="4479926"/>
            <a:ext cx="566736" cy="18414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96" name="Shape 10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52600" y="3967163"/>
            <a:ext cx="385762" cy="18097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97" name="Shape 10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00250" y="3509962"/>
            <a:ext cx="360362" cy="19843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98" name="Shape 10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51026" y="3244850"/>
            <a:ext cx="555625" cy="18573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cxnSp>
        <p:nvCxnSpPr>
          <p:cNvPr id="99" name="Shape 1048"/>
          <p:cNvCxnSpPr/>
          <p:nvPr/>
        </p:nvCxnSpPr>
        <p:spPr>
          <a:xfrm>
            <a:off x="2428875" y="4572000"/>
            <a:ext cx="33178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00" name="Shape 1049"/>
          <p:cNvCxnSpPr/>
          <p:nvPr/>
        </p:nvCxnSpPr>
        <p:spPr>
          <a:xfrm>
            <a:off x="2754313" y="4230687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1" name="Shape 1050"/>
          <p:cNvCxnSpPr/>
          <p:nvPr/>
        </p:nvCxnSpPr>
        <p:spPr>
          <a:xfrm rot="10800000">
            <a:off x="2754312" y="4225925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2" name="Shape 1052"/>
          <p:cNvCxnSpPr/>
          <p:nvPr/>
        </p:nvCxnSpPr>
        <p:spPr>
          <a:xfrm rot="10800000">
            <a:off x="4119562" y="2871787"/>
            <a:ext cx="225425" cy="101599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03" name="Shape 1053"/>
          <p:cNvCxnSpPr/>
          <p:nvPr/>
        </p:nvCxnSpPr>
        <p:spPr>
          <a:xfrm rot="10800000" flipH="1">
            <a:off x="4195762" y="2922588"/>
            <a:ext cx="17461" cy="7651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4" name="Shape 1054"/>
          <p:cNvCxnSpPr/>
          <p:nvPr/>
        </p:nvCxnSpPr>
        <p:spPr>
          <a:xfrm>
            <a:off x="3938587" y="3692525"/>
            <a:ext cx="2635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218941" y="5410601"/>
            <a:ext cx="11830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This mode is similar to mode-0 except for the fact that the Timer operates in 16-bit mode.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491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/>
          <p:nvPr/>
        </p:nvSpPr>
        <p:spPr>
          <a:xfrm>
            <a:off x="4876801" y="4724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TH0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cxnSp>
        <p:nvCxnSpPr>
          <p:cNvPr id="1116" name="Shape 1116"/>
          <p:cNvCxnSpPr/>
          <p:nvPr/>
        </p:nvCxnSpPr>
        <p:spPr>
          <a:xfrm>
            <a:off x="6705600" y="2971801"/>
            <a:ext cx="0" cy="12191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17" name="Shape 1117"/>
          <p:cNvCxnSpPr/>
          <p:nvPr/>
        </p:nvCxnSpPr>
        <p:spPr>
          <a:xfrm rot="10800000">
            <a:off x="5486400" y="3505199"/>
            <a:ext cx="0" cy="1295400"/>
          </a:xfrm>
          <a:prstGeom prst="straightConnector1">
            <a:avLst/>
          </a:prstGeom>
          <a:noFill/>
          <a:ln w="11112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118" name="Shape 1118"/>
          <p:cNvSpPr/>
          <p:nvPr/>
        </p:nvSpPr>
        <p:spPr>
          <a:xfrm>
            <a:off x="5143500" y="3911600"/>
            <a:ext cx="685800" cy="533400"/>
          </a:xfrm>
          <a:prstGeom prst="flowChartExtra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9" name="Shape 1119"/>
          <p:cNvCxnSpPr/>
          <p:nvPr/>
        </p:nvCxnSpPr>
        <p:spPr>
          <a:xfrm rot="10800000">
            <a:off x="5638801" y="4178300"/>
            <a:ext cx="1066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120" name="Shape 1120"/>
          <p:cNvSpPr txBox="1"/>
          <p:nvPr/>
        </p:nvSpPr>
        <p:spPr>
          <a:xfrm>
            <a:off x="5791201" y="3835401"/>
            <a:ext cx="99059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B0F0"/>
              </a:buClr>
              <a:buSzPct val="25000"/>
            </a:pPr>
            <a:r>
              <a:rPr lang="en-US" sz="20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Reload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1981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C000"/>
              </a:buClr>
              <a:buSzPct val="25000"/>
            </a:pPr>
            <a:r>
              <a:rPr lang="en-US" sz="44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TIMER 0 – </a:t>
            </a:r>
            <a:r>
              <a:rPr lang="en-US" sz="4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 2</a:t>
            </a:r>
          </a:p>
        </p:txBody>
      </p:sp>
      <p:sp>
        <p:nvSpPr>
          <p:cNvPr id="1122" name="Shape 1122"/>
          <p:cNvSpPr txBox="1"/>
          <p:nvPr/>
        </p:nvSpPr>
        <p:spPr>
          <a:xfrm>
            <a:off x="2209801" y="1295400"/>
            <a:ext cx="8077199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 Bit Timer / Counter with AUTORELOAD</a:t>
            </a:r>
          </a:p>
        </p:txBody>
      </p:sp>
      <p:sp>
        <p:nvSpPr>
          <p:cNvPr id="1123" name="Shape 1123"/>
          <p:cNvSpPr/>
          <p:nvPr/>
        </p:nvSpPr>
        <p:spPr>
          <a:xfrm>
            <a:off x="48768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TL0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sp>
        <p:nvSpPr>
          <p:cNvPr id="1124" name="Shape 1124"/>
          <p:cNvSpPr/>
          <p:nvPr/>
        </p:nvSpPr>
        <p:spPr>
          <a:xfrm>
            <a:off x="2128837" y="2463800"/>
            <a:ext cx="450850" cy="339724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</a:t>
            </a:r>
          </a:p>
        </p:txBody>
      </p:sp>
      <p:sp>
        <p:nvSpPr>
          <p:cNvPr id="1125" name="Shape 1125"/>
          <p:cNvSpPr/>
          <p:nvPr/>
        </p:nvSpPr>
        <p:spPr>
          <a:xfrm>
            <a:off x="2905125" y="2463800"/>
            <a:ext cx="450850" cy="339724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÷12</a:t>
            </a:r>
          </a:p>
        </p:txBody>
      </p:sp>
      <p:sp>
        <p:nvSpPr>
          <p:cNvPr id="1126" name="Shape 1126"/>
          <p:cNvSpPr/>
          <p:nvPr/>
        </p:nvSpPr>
        <p:spPr>
          <a:xfrm rot="10800000">
            <a:off x="2854325" y="3948113"/>
            <a:ext cx="414337" cy="374649"/>
          </a:xfrm>
          <a:prstGeom prst="moon">
            <a:avLst>
              <a:gd name="adj" fmla="val 18695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Shape 1127"/>
          <p:cNvSpPr/>
          <p:nvPr/>
        </p:nvSpPr>
        <p:spPr>
          <a:xfrm>
            <a:off x="3594100" y="3517901"/>
            <a:ext cx="338136" cy="373061"/>
          </a:xfrm>
          <a:prstGeom prst="flowChartDelay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8" name="Shape 1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5050" y="3913187"/>
            <a:ext cx="388936" cy="29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9" name="Shape 1129"/>
          <p:cNvCxnSpPr/>
          <p:nvPr/>
        </p:nvCxnSpPr>
        <p:spPr>
          <a:xfrm>
            <a:off x="2560637" y="2651125"/>
            <a:ext cx="33813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30" name="Shape 1130"/>
          <p:cNvCxnSpPr/>
          <p:nvPr/>
        </p:nvCxnSpPr>
        <p:spPr>
          <a:xfrm>
            <a:off x="3632201" y="2973386"/>
            <a:ext cx="48736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diamond" w="med" len="med"/>
          </a:ln>
        </p:spPr>
      </p:cxnSp>
      <p:cxnSp>
        <p:nvCxnSpPr>
          <p:cNvPr id="1131" name="Shape 1131"/>
          <p:cNvCxnSpPr/>
          <p:nvPr/>
        </p:nvCxnSpPr>
        <p:spPr>
          <a:xfrm>
            <a:off x="3330576" y="2651125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32" name="Shape 1132"/>
          <p:cNvCxnSpPr/>
          <p:nvPr/>
        </p:nvCxnSpPr>
        <p:spPr>
          <a:xfrm>
            <a:off x="2692400" y="4060825"/>
            <a:ext cx="20637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33" name="Shape 1133"/>
          <p:cNvCxnSpPr/>
          <p:nvPr/>
        </p:nvCxnSpPr>
        <p:spPr>
          <a:xfrm>
            <a:off x="2428875" y="3619500"/>
            <a:ext cx="11652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cxnSp>
        <p:nvCxnSpPr>
          <p:cNvPr id="1134" name="Shape 1134"/>
          <p:cNvCxnSpPr/>
          <p:nvPr/>
        </p:nvCxnSpPr>
        <p:spPr>
          <a:xfrm>
            <a:off x="3262311" y="4129087"/>
            <a:ext cx="1873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35" name="Shape 1135"/>
          <p:cNvCxnSpPr/>
          <p:nvPr/>
        </p:nvCxnSpPr>
        <p:spPr>
          <a:xfrm>
            <a:off x="3443287" y="3789362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36" name="Shape 1136"/>
          <p:cNvCxnSpPr/>
          <p:nvPr/>
        </p:nvCxnSpPr>
        <p:spPr>
          <a:xfrm rot="10800000" flipH="1">
            <a:off x="2428876" y="3341688"/>
            <a:ext cx="1052511" cy="63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137" name="Shape 1137"/>
          <p:cNvCxnSpPr/>
          <p:nvPr/>
        </p:nvCxnSpPr>
        <p:spPr>
          <a:xfrm>
            <a:off x="3481386" y="2644775"/>
            <a:ext cx="0" cy="2603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38" name="Shape 1138"/>
          <p:cNvCxnSpPr/>
          <p:nvPr/>
        </p:nvCxnSpPr>
        <p:spPr>
          <a:xfrm rot="10800000">
            <a:off x="3481386" y="3041650"/>
            <a:ext cx="0" cy="3063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39" name="Shape 1139"/>
          <p:cNvCxnSpPr/>
          <p:nvPr/>
        </p:nvCxnSpPr>
        <p:spPr>
          <a:xfrm rot="10800000">
            <a:off x="3443286" y="3784600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140" name="Shape 11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6001" y="2803526"/>
            <a:ext cx="431799" cy="13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Shape 1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6001" y="3041650"/>
            <a:ext cx="412749" cy="13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2" name="Shape 1142"/>
          <p:cNvCxnSpPr/>
          <p:nvPr/>
        </p:nvCxnSpPr>
        <p:spPr>
          <a:xfrm rot="10800000">
            <a:off x="3481388" y="2905124"/>
            <a:ext cx="150811" cy="68262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143" name="Shape 1143"/>
          <p:cNvCxnSpPr/>
          <p:nvPr/>
        </p:nvCxnSpPr>
        <p:spPr>
          <a:xfrm>
            <a:off x="2165351" y="4060825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pic>
        <p:nvPicPr>
          <p:cNvPr id="1144" name="Shape 11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0225" y="4479926"/>
            <a:ext cx="566736" cy="1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Shape 11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52600" y="3967163"/>
            <a:ext cx="385762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Shape 11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00250" y="3509962"/>
            <a:ext cx="360362" cy="198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Shape 11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51026" y="3244850"/>
            <a:ext cx="555625" cy="185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8" name="Shape 1148"/>
          <p:cNvCxnSpPr/>
          <p:nvPr/>
        </p:nvCxnSpPr>
        <p:spPr>
          <a:xfrm>
            <a:off x="2428875" y="4572000"/>
            <a:ext cx="33178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149" name="Shape 1149"/>
          <p:cNvCxnSpPr/>
          <p:nvPr/>
        </p:nvCxnSpPr>
        <p:spPr>
          <a:xfrm>
            <a:off x="2754313" y="4230687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50" name="Shape 1150"/>
          <p:cNvCxnSpPr/>
          <p:nvPr/>
        </p:nvCxnSpPr>
        <p:spPr>
          <a:xfrm rot="10800000">
            <a:off x="2754312" y="4225925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51" name="Shape 1151"/>
          <p:cNvCxnSpPr/>
          <p:nvPr/>
        </p:nvCxnSpPr>
        <p:spPr>
          <a:xfrm rot="10800000" flipH="1">
            <a:off x="4344987" y="2971800"/>
            <a:ext cx="531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triangle" w="lg" len="lg"/>
          </a:ln>
        </p:spPr>
      </p:cxnSp>
      <p:cxnSp>
        <p:nvCxnSpPr>
          <p:cNvPr id="1152" name="Shape 1152"/>
          <p:cNvCxnSpPr/>
          <p:nvPr/>
        </p:nvCxnSpPr>
        <p:spPr>
          <a:xfrm rot="10800000">
            <a:off x="4119562" y="2871787"/>
            <a:ext cx="225425" cy="101599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153" name="Shape 1153"/>
          <p:cNvCxnSpPr/>
          <p:nvPr/>
        </p:nvCxnSpPr>
        <p:spPr>
          <a:xfrm rot="10800000" flipH="1">
            <a:off x="4195762" y="2922588"/>
            <a:ext cx="17461" cy="7651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54" name="Shape 1154"/>
          <p:cNvCxnSpPr/>
          <p:nvPr/>
        </p:nvCxnSpPr>
        <p:spPr>
          <a:xfrm>
            <a:off x="3938587" y="3692525"/>
            <a:ext cx="2635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55" name="Shape 1155"/>
          <p:cNvSpPr/>
          <p:nvPr/>
        </p:nvSpPr>
        <p:spPr>
          <a:xfrm>
            <a:off x="60071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TH0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sp>
        <p:nvSpPr>
          <p:cNvPr id="1156" name="Shape 1156"/>
          <p:cNvSpPr/>
          <p:nvPr/>
        </p:nvSpPr>
        <p:spPr>
          <a:xfrm>
            <a:off x="74676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TF0</a:t>
            </a:r>
          </a:p>
        </p:txBody>
      </p:sp>
      <p:cxnSp>
        <p:nvCxnSpPr>
          <p:cNvPr id="1157" name="Shape 1157"/>
          <p:cNvCxnSpPr/>
          <p:nvPr/>
        </p:nvCxnSpPr>
        <p:spPr>
          <a:xfrm rot="10800000" flipH="1">
            <a:off x="7189788" y="2971800"/>
            <a:ext cx="277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58" name="Shape 1158"/>
          <p:cNvCxnSpPr/>
          <p:nvPr/>
        </p:nvCxnSpPr>
        <p:spPr>
          <a:xfrm rot="10800000" flipH="1">
            <a:off x="8623300" y="2971800"/>
            <a:ext cx="381000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159" name="Shape 1159"/>
          <p:cNvSpPr txBox="1"/>
          <p:nvPr/>
        </p:nvSpPr>
        <p:spPr>
          <a:xfrm>
            <a:off x="9024937" y="2786062"/>
            <a:ext cx="167639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C99FF"/>
              </a:buClr>
              <a:buSzPct val="25000"/>
            </a:pPr>
            <a:r>
              <a:rPr lang="en-US" sz="2000" b="1">
                <a:solidFill>
                  <a:srgbClr val="CC99FF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</a:p>
        </p:txBody>
      </p:sp>
      <p:sp>
        <p:nvSpPr>
          <p:cNvPr id="1160" name="Shape 1160"/>
          <p:cNvSpPr txBox="1"/>
          <p:nvPr/>
        </p:nvSpPr>
        <p:spPr>
          <a:xfrm>
            <a:off x="1962150" y="5845175"/>
            <a:ext cx="8277224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folHlink"/>
              </a:buClr>
              <a:buSzPct val="25000"/>
            </a:pPr>
            <a:r>
              <a:rPr lang="en-US" sz="3200" b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Maximum Count = FFh  (11111111)</a:t>
            </a:r>
          </a:p>
        </p:txBody>
      </p:sp>
      <p:sp>
        <p:nvSpPr>
          <p:cNvPr id="1161" name="Shape 1161"/>
          <p:cNvSpPr txBox="1"/>
          <p:nvPr/>
        </p:nvSpPr>
        <p:spPr>
          <a:xfrm>
            <a:off x="1524001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*</a:t>
            </a:r>
          </a:p>
        </p:txBody>
      </p:sp>
      <p:sp>
        <p:nvSpPr>
          <p:cNvPr id="1162" name="Shape 1162"/>
          <p:cNvSpPr txBox="1"/>
          <p:nvPr/>
        </p:nvSpPr>
        <p:spPr>
          <a:xfrm>
            <a:off x="8524876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DAEDEF"/>
              </a:buClr>
              <a:buSzPct val="25000"/>
            </a:pPr>
            <a:fld id="{00000000-1234-1234-1234-123412341234}" type="slidenum"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pPr algn="r">
                <a:buClr>
                  <a:srgbClr val="DAEDEF"/>
                </a:buClr>
                <a:buSzPct val="25000"/>
              </a:pPr>
              <a:t>25</a:t>
            </a:fld>
            <a:endParaRPr lang="en-US" sz="1400" b="1">
              <a:solidFill>
                <a:srgbClr val="DAEDE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163" name="Shape 1163"/>
          <p:cNvSpPr txBox="1"/>
          <p:nvPr/>
        </p:nvSpPr>
        <p:spPr>
          <a:xfrm>
            <a:off x="4291012" y="6572251"/>
            <a:ext cx="3519487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TE IT SEM-V</a:t>
            </a:r>
          </a:p>
        </p:txBody>
      </p:sp>
    </p:spTree>
    <p:extLst>
      <p:ext uri="{BB962C8B-B14F-4D97-AF65-F5344CB8AC3E}">
        <p14:creationId xmlns:p14="http://schemas.microsoft.com/office/powerpoint/2010/main" val="3520559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/>
          <p:nvPr/>
        </p:nvSpPr>
        <p:spPr>
          <a:xfrm>
            <a:off x="6005513" y="2143126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TL0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sp>
        <p:nvSpPr>
          <p:cNvPr id="1169" name="Shape 1169"/>
          <p:cNvSpPr txBox="1"/>
          <p:nvPr/>
        </p:nvSpPr>
        <p:spPr>
          <a:xfrm>
            <a:off x="8966201" y="2486026"/>
            <a:ext cx="167639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C99FF"/>
              </a:buClr>
              <a:buSzPct val="25000"/>
            </a:pPr>
            <a:r>
              <a:rPr lang="en-US" sz="2000" b="1">
                <a:solidFill>
                  <a:srgbClr val="CC99FF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</a:p>
        </p:txBody>
      </p:sp>
      <p:sp>
        <p:nvSpPr>
          <p:cNvPr id="1170" name="Shape 1170"/>
          <p:cNvSpPr txBox="1"/>
          <p:nvPr/>
        </p:nvSpPr>
        <p:spPr>
          <a:xfrm>
            <a:off x="1981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C000"/>
              </a:buClr>
              <a:buSzPct val="25000"/>
            </a:pPr>
            <a:r>
              <a:rPr lang="en-US" sz="44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TIMER 0 – </a:t>
            </a:r>
            <a:r>
              <a:rPr lang="en-US" sz="4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 3</a:t>
            </a:r>
          </a:p>
        </p:txBody>
      </p:sp>
      <p:sp>
        <p:nvSpPr>
          <p:cNvPr id="1171" name="Shape 1171"/>
          <p:cNvSpPr/>
          <p:nvPr/>
        </p:nvSpPr>
        <p:spPr>
          <a:xfrm>
            <a:off x="2902272" y="2155403"/>
            <a:ext cx="733102" cy="339724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</a:t>
            </a:r>
          </a:p>
        </p:txBody>
      </p:sp>
      <p:sp>
        <p:nvSpPr>
          <p:cNvPr id="1172" name="Shape 1172"/>
          <p:cNvSpPr/>
          <p:nvPr/>
        </p:nvSpPr>
        <p:spPr>
          <a:xfrm>
            <a:off x="4033835" y="2168525"/>
            <a:ext cx="538163" cy="339724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÷12</a:t>
            </a:r>
          </a:p>
        </p:txBody>
      </p:sp>
      <p:sp>
        <p:nvSpPr>
          <p:cNvPr id="1173" name="Shape 1173"/>
          <p:cNvSpPr/>
          <p:nvPr/>
        </p:nvSpPr>
        <p:spPr>
          <a:xfrm rot="10800000">
            <a:off x="3983038" y="3652838"/>
            <a:ext cx="414337" cy="374649"/>
          </a:xfrm>
          <a:prstGeom prst="moon">
            <a:avLst>
              <a:gd name="adj" fmla="val 18695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Shape 1174"/>
          <p:cNvSpPr/>
          <p:nvPr/>
        </p:nvSpPr>
        <p:spPr>
          <a:xfrm>
            <a:off x="4722811" y="3222626"/>
            <a:ext cx="338136" cy="373061"/>
          </a:xfrm>
          <a:prstGeom prst="flowChartDelay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5" name="Shape 1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2175" y="3621087"/>
            <a:ext cx="390524" cy="2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6" name="Shape 1176"/>
          <p:cNvCxnSpPr/>
          <p:nvPr/>
        </p:nvCxnSpPr>
        <p:spPr>
          <a:xfrm>
            <a:off x="3689350" y="2355850"/>
            <a:ext cx="33813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77" name="Shape 1177"/>
          <p:cNvCxnSpPr/>
          <p:nvPr/>
        </p:nvCxnSpPr>
        <p:spPr>
          <a:xfrm>
            <a:off x="4760912" y="2678111"/>
            <a:ext cx="48736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diamond" w="med" len="med"/>
          </a:ln>
        </p:spPr>
      </p:cxnSp>
      <p:cxnSp>
        <p:nvCxnSpPr>
          <p:cNvPr id="1178" name="Shape 1178"/>
          <p:cNvCxnSpPr/>
          <p:nvPr/>
        </p:nvCxnSpPr>
        <p:spPr>
          <a:xfrm>
            <a:off x="4459287" y="2355850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79" name="Shape 1179"/>
          <p:cNvCxnSpPr/>
          <p:nvPr/>
        </p:nvCxnSpPr>
        <p:spPr>
          <a:xfrm>
            <a:off x="3821111" y="3765550"/>
            <a:ext cx="20637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80" name="Shape 1180"/>
          <p:cNvCxnSpPr/>
          <p:nvPr/>
        </p:nvCxnSpPr>
        <p:spPr>
          <a:xfrm>
            <a:off x="3557586" y="3324225"/>
            <a:ext cx="11652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cxnSp>
        <p:nvCxnSpPr>
          <p:cNvPr id="1181" name="Shape 1181"/>
          <p:cNvCxnSpPr/>
          <p:nvPr/>
        </p:nvCxnSpPr>
        <p:spPr>
          <a:xfrm>
            <a:off x="4391025" y="3833812"/>
            <a:ext cx="1873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82" name="Shape 1182"/>
          <p:cNvCxnSpPr/>
          <p:nvPr/>
        </p:nvCxnSpPr>
        <p:spPr>
          <a:xfrm>
            <a:off x="4572001" y="3494087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83" name="Shape 1183"/>
          <p:cNvCxnSpPr/>
          <p:nvPr/>
        </p:nvCxnSpPr>
        <p:spPr>
          <a:xfrm rot="10800000" flipH="1">
            <a:off x="3557587" y="3046412"/>
            <a:ext cx="1052511" cy="63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184" name="Shape 1184"/>
          <p:cNvCxnSpPr/>
          <p:nvPr/>
        </p:nvCxnSpPr>
        <p:spPr>
          <a:xfrm>
            <a:off x="4610100" y="2349500"/>
            <a:ext cx="0" cy="2603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85" name="Shape 1185"/>
          <p:cNvCxnSpPr/>
          <p:nvPr/>
        </p:nvCxnSpPr>
        <p:spPr>
          <a:xfrm rot="10800000">
            <a:off x="4610100" y="2746374"/>
            <a:ext cx="0" cy="3063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86" name="Shape 1186"/>
          <p:cNvCxnSpPr/>
          <p:nvPr/>
        </p:nvCxnSpPr>
        <p:spPr>
          <a:xfrm rot="10800000">
            <a:off x="4572000" y="3489325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187" name="Shape 1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4712" y="2508251"/>
            <a:ext cx="431799" cy="13969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188" name="Shape 11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2746375"/>
            <a:ext cx="412749" cy="13811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cxnSp>
        <p:nvCxnSpPr>
          <p:cNvPr id="1189" name="Shape 1189"/>
          <p:cNvCxnSpPr/>
          <p:nvPr/>
        </p:nvCxnSpPr>
        <p:spPr>
          <a:xfrm rot="10800000">
            <a:off x="4610100" y="2609849"/>
            <a:ext cx="150811" cy="68262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190" name="Shape 1190"/>
          <p:cNvCxnSpPr/>
          <p:nvPr/>
        </p:nvCxnSpPr>
        <p:spPr>
          <a:xfrm>
            <a:off x="3294062" y="3765550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pic>
        <p:nvPicPr>
          <p:cNvPr id="1191" name="Shape 11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28937" y="4184651"/>
            <a:ext cx="566736" cy="18414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192" name="Shape 119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81312" y="3671888"/>
            <a:ext cx="385762" cy="18097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193" name="Shape 119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28962" y="3214686"/>
            <a:ext cx="360362" cy="19843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194" name="Shape 119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79738" y="2949575"/>
            <a:ext cx="555625" cy="18573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cxnSp>
        <p:nvCxnSpPr>
          <p:cNvPr id="1195" name="Shape 1195"/>
          <p:cNvCxnSpPr/>
          <p:nvPr/>
        </p:nvCxnSpPr>
        <p:spPr>
          <a:xfrm>
            <a:off x="3557586" y="4276725"/>
            <a:ext cx="33178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196" name="Shape 1196"/>
          <p:cNvCxnSpPr/>
          <p:nvPr/>
        </p:nvCxnSpPr>
        <p:spPr>
          <a:xfrm>
            <a:off x="3883026" y="3935412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97" name="Shape 1197"/>
          <p:cNvCxnSpPr/>
          <p:nvPr/>
        </p:nvCxnSpPr>
        <p:spPr>
          <a:xfrm rot="10800000">
            <a:off x="3883025" y="3930650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98" name="Shape 1198"/>
          <p:cNvCxnSpPr/>
          <p:nvPr/>
        </p:nvCxnSpPr>
        <p:spPr>
          <a:xfrm rot="10800000" flipH="1">
            <a:off x="5473701" y="2676525"/>
            <a:ext cx="531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triangle" w="lg" len="lg"/>
          </a:ln>
        </p:spPr>
      </p:cxnSp>
      <p:cxnSp>
        <p:nvCxnSpPr>
          <p:cNvPr id="1199" name="Shape 1199"/>
          <p:cNvCxnSpPr/>
          <p:nvPr/>
        </p:nvCxnSpPr>
        <p:spPr>
          <a:xfrm rot="10800000">
            <a:off x="5248275" y="2576512"/>
            <a:ext cx="225425" cy="101599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200" name="Shape 1200"/>
          <p:cNvCxnSpPr/>
          <p:nvPr/>
        </p:nvCxnSpPr>
        <p:spPr>
          <a:xfrm rot="10800000" flipH="1">
            <a:off x="5324476" y="2627313"/>
            <a:ext cx="17461" cy="7651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01" name="Shape 1201"/>
          <p:cNvCxnSpPr/>
          <p:nvPr/>
        </p:nvCxnSpPr>
        <p:spPr>
          <a:xfrm>
            <a:off x="5067301" y="3397250"/>
            <a:ext cx="2635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02" name="Shape 1202"/>
          <p:cNvSpPr/>
          <p:nvPr/>
        </p:nvSpPr>
        <p:spPr>
          <a:xfrm>
            <a:off x="7467601" y="2143126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TF0</a:t>
            </a:r>
          </a:p>
        </p:txBody>
      </p:sp>
      <p:cxnSp>
        <p:nvCxnSpPr>
          <p:cNvPr id="1203" name="Shape 1203"/>
          <p:cNvCxnSpPr/>
          <p:nvPr/>
        </p:nvCxnSpPr>
        <p:spPr>
          <a:xfrm rot="10800000" flipH="1">
            <a:off x="7189788" y="2676525"/>
            <a:ext cx="277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04" name="Shape 1204"/>
          <p:cNvCxnSpPr/>
          <p:nvPr/>
        </p:nvCxnSpPr>
        <p:spPr>
          <a:xfrm rot="10800000" flipH="1">
            <a:off x="8623300" y="2676525"/>
            <a:ext cx="381000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05" name="Shape 1205"/>
          <p:cNvSpPr txBox="1"/>
          <p:nvPr/>
        </p:nvSpPr>
        <p:spPr>
          <a:xfrm>
            <a:off x="3095626" y="1143000"/>
            <a:ext cx="6215061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200" b="1" u="sng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Two - 8 Bit Timer / Counter</a:t>
            </a:r>
          </a:p>
        </p:txBody>
      </p:sp>
      <p:sp>
        <p:nvSpPr>
          <p:cNvPr id="1206" name="Shape 1206"/>
          <p:cNvSpPr/>
          <p:nvPr/>
        </p:nvSpPr>
        <p:spPr>
          <a:xfrm>
            <a:off x="2401887" y="4614862"/>
            <a:ext cx="914400" cy="762000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</a:t>
            </a:r>
          </a:p>
        </p:txBody>
      </p:sp>
      <p:sp>
        <p:nvSpPr>
          <p:cNvPr id="1207" name="Shape 1207"/>
          <p:cNvSpPr/>
          <p:nvPr/>
        </p:nvSpPr>
        <p:spPr>
          <a:xfrm>
            <a:off x="3976686" y="4614862"/>
            <a:ext cx="914400" cy="762000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÷12</a:t>
            </a:r>
          </a:p>
        </p:txBody>
      </p:sp>
      <p:cxnSp>
        <p:nvCxnSpPr>
          <p:cNvPr id="1208" name="Shape 1208"/>
          <p:cNvCxnSpPr/>
          <p:nvPr/>
        </p:nvCxnSpPr>
        <p:spPr>
          <a:xfrm>
            <a:off x="3278187" y="5033962"/>
            <a:ext cx="685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09" name="Shape 1209"/>
          <p:cNvCxnSpPr/>
          <p:nvPr/>
        </p:nvCxnSpPr>
        <p:spPr>
          <a:xfrm>
            <a:off x="4840288" y="5033962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diamond" w="med" len="med"/>
          </a:ln>
        </p:spPr>
      </p:cxnSp>
      <p:cxnSp>
        <p:nvCxnSpPr>
          <p:cNvPr id="1210" name="Shape 1210"/>
          <p:cNvCxnSpPr/>
          <p:nvPr/>
        </p:nvCxnSpPr>
        <p:spPr>
          <a:xfrm>
            <a:off x="3265487" y="5910262"/>
            <a:ext cx="16001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pic>
        <p:nvPicPr>
          <p:cNvPr id="1211" name="Shape 12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03488" y="5681663"/>
            <a:ext cx="666749" cy="41274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cxnSp>
        <p:nvCxnSpPr>
          <p:cNvPr id="1212" name="Shape 1212"/>
          <p:cNvCxnSpPr/>
          <p:nvPr/>
        </p:nvCxnSpPr>
        <p:spPr>
          <a:xfrm>
            <a:off x="5691188" y="5059362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triangle" w="lg" len="lg"/>
          </a:ln>
        </p:spPr>
      </p:cxnSp>
      <p:cxnSp>
        <p:nvCxnSpPr>
          <p:cNvPr id="1213" name="Shape 1213"/>
          <p:cNvCxnSpPr/>
          <p:nvPr/>
        </p:nvCxnSpPr>
        <p:spPr>
          <a:xfrm rot="10800000">
            <a:off x="5233987" y="4830762"/>
            <a:ext cx="457200" cy="228600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214" name="Shape 1214"/>
          <p:cNvCxnSpPr/>
          <p:nvPr/>
        </p:nvCxnSpPr>
        <p:spPr>
          <a:xfrm rot="10800000" flipH="1">
            <a:off x="5399088" y="4945063"/>
            <a:ext cx="25399" cy="9651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15" name="Shape 1215"/>
          <p:cNvCxnSpPr/>
          <p:nvPr/>
        </p:nvCxnSpPr>
        <p:spPr>
          <a:xfrm>
            <a:off x="4865688" y="5910262"/>
            <a:ext cx="53339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16" name="Shape 1216"/>
          <p:cNvSpPr/>
          <p:nvPr/>
        </p:nvSpPr>
        <p:spPr>
          <a:xfrm>
            <a:off x="5995988" y="45212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TH0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sp>
        <p:nvSpPr>
          <p:cNvPr id="1217" name="Shape 1217"/>
          <p:cNvSpPr txBox="1"/>
          <p:nvPr/>
        </p:nvSpPr>
        <p:spPr>
          <a:xfrm>
            <a:off x="8955087" y="4843463"/>
            <a:ext cx="167639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C99FF"/>
              </a:buClr>
              <a:buSzPct val="25000"/>
            </a:pPr>
            <a:r>
              <a:rPr lang="en-US" sz="2000" b="1">
                <a:solidFill>
                  <a:srgbClr val="CC99FF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</a:p>
        </p:txBody>
      </p:sp>
      <p:sp>
        <p:nvSpPr>
          <p:cNvPr id="1218" name="Shape 1218"/>
          <p:cNvSpPr/>
          <p:nvPr/>
        </p:nvSpPr>
        <p:spPr>
          <a:xfrm>
            <a:off x="7456488" y="4500563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TF1</a:t>
            </a:r>
          </a:p>
        </p:txBody>
      </p:sp>
      <p:cxnSp>
        <p:nvCxnSpPr>
          <p:cNvPr id="1219" name="Shape 1219"/>
          <p:cNvCxnSpPr/>
          <p:nvPr/>
        </p:nvCxnSpPr>
        <p:spPr>
          <a:xfrm rot="10800000" flipH="1">
            <a:off x="7178676" y="5033962"/>
            <a:ext cx="277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20" name="Shape 1220"/>
          <p:cNvCxnSpPr/>
          <p:nvPr/>
        </p:nvCxnSpPr>
        <p:spPr>
          <a:xfrm rot="10800000" flipH="1">
            <a:off x="8612186" y="5033962"/>
            <a:ext cx="381000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21" name="Shape 1221"/>
          <p:cNvSpPr txBox="1"/>
          <p:nvPr/>
        </p:nvSpPr>
        <p:spPr>
          <a:xfrm>
            <a:off x="1524001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*</a:t>
            </a:r>
          </a:p>
        </p:txBody>
      </p:sp>
      <p:sp>
        <p:nvSpPr>
          <p:cNvPr id="1223" name="Shape 1223"/>
          <p:cNvSpPr txBox="1"/>
          <p:nvPr/>
        </p:nvSpPr>
        <p:spPr>
          <a:xfrm>
            <a:off x="4291012" y="6572251"/>
            <a:ext cx="3519487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TE IT SEM-V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02272" y="6038116"/>
            <a:ext cx="9182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Separate 2 8-bit counters</a:t>
            </a:r>
          </a:p>
          <a:p>
            <a:r>
              <a:rPr lang="en-US" sz="2400" dirty="0" smtClean="0"/>
              <a:t>Timer 1 can be used only in mode 2 where TF1 and TR1 are not required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71874" y="3680005"/>
            <a:ext cx="21177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Control bits TR1 and TF1 are used by Timer-0 (higher 8 bits)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TH0) in Mode-3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while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TR0 and TF0 are available to Timer-0 lower 8 bits(TL0).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18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Shape 1228"/>
          <p:cNvSpPr/>
          <p:nvPr/>
        </p:nvSpPr>
        <p:spPr>
          <a:xfrm>
            <a:off x="2286000" y="1295400"/>
            <a:ext cx="914400" cy="762000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</a:t>
            </a:r>
          </a:p>
        </p:txBody>
      </p:sp>
      <p:sp>
        <p:nvSpPr>
          <p:cNvPr id="1229" name="Shape 1229"/>
          <p:cNvSpPr/>
          <p:nvPr/>
        </p:nvSpPr>
        <p:spPr>
          <a:xfrm>
            <a:off x="3860800" y="1295400"/>
            <a:ext cx="914400" cy="762000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÷12</a:t>
            </a:r>
          </a:p>
        </p:txBody>
      </p:sp>
      <p:sp>
        <p:nvSpPr>
          <p:cNvPr id="1230" name="Shape 1230"/>
          <p:cNvSpPr/>
          <p:nvPr/>
        </p:nvSpPr>
        <p:spPr>
          <a:xfrm rot="10800000">
            <a:off x="3759201" y="4622801"/>
            <a:ext cx="838199" cy="838199"/>
          </a:xfrm>
          <a:prstGeom prst="moon">
            <a:avLst>
              <a:gd name="adj" fmla="val 18695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Shape 1231"/>
          <p:cNvSpPr/>
          <p:nvPr/>
        </p:nvSpPr>
        <p:spPr>
          <a:xfrm>
            <a:off x="5257801" y="3657601"/>
            <a:ext cx="685799" cy="838199"/>
          </a:xfrm>
          <a:prstGeom prst="flowChartDelay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2" name="Shape 1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6363" y="4559300"/>
            <a:ext cx="773111" cy="63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3" name="Shape 1233"/>
          <p:cNvCxnSpPr/>
          <p:nvPr/>
        </p:nvCxnSpPr>
        <p:spPr>
          <a:xfrm>
            <a:off x="3162301" y="1714500"/>
            <a:ext cx="685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34" name="Shape 1234"/>
          <p:cNvSpPr/>
          <p:nvPr/>
        </p:nvSpPr>
        <p:spPr>
          <a:xfrm>
            <a:off x="7086601" y="2057401"/>
            <a:ext cx="838199" cy="685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TL1</a:t>
            </a:r>
          </a:p>
        </p:txBody>
      </p:sp>
      <p:cxnSp>
        <p:nvCxnSpPr>
          <p:cNvPr id="1235" name="Shape 1235"/>
          <p:cNvCxnSpPr/>
          <p:nvPr/>
        </p:nvCxnSpPr>
        <p:spPr>
          <a:xfrm>
            <a:off x="5334001" y="2438400"/>
            <a:ext cx="9905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diamond" w="med" len="med"/>
          </a:ln>
        </p:spPr>
      </p:cxnSp>
      <p:cxnSp>
        <p:nvCxnSpPr>
          <p:cNvPr id="1236" name="Shape 1236"/>
          <p:cNvCxnSpPr/>
          <p:nvPr/>
        </p:nvCxnSpPr>
        <p:spPr>
          <a:xfrm>
            <a:off x="4724401" y="17145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37" name="Shape 1237"/>
          <p:cNvCxnSpPr/>
          <p:nvPr/>
        </p:nvCxnSpPr>
        <p:spPr>
          <a:xfrm>
            <a:off x="3429001" y="4876800"/>
            <a:ext cx="4190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38" name="Shape 1238"/>
          <p:cNvCxnSpPr/>
          <p:nvPr/>
        </p:nvCxnSpPr>
        <p:spPr>
          <a:xfrm>
            <a:off x="2895600" y="3886200"/>
            <a:ext cx="2362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cxnSp>
        <p:nvCxnSpPr>
          <p:cNvPr id="1239" name="Shape 1239"/>
          <p:cNvCxnSpPr/>
          <p:nvPr/>
        </p:nvCxnSpPr>
        <p:spPr>
          <a:xfrm>
            <a:off x="4584700" y="5029200"/>
            <a:ext cx="381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40" name="Shape 1240"/>
          <p:cNvCxnSpPr/>
          <p:nvPr/>
        </p:nvCxnSpPr>
        <p:spPr>
          <a:xfrm>
            <a:off x="4953001" y="42672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41" name="Shape 1241"/>
          <p:cNvCxnSpPr/>
          <p:nvPr/>
        </p:nvCxnSpPr>
        <p:spPr>
          <a:xfrm rot="10800000" flipH="1">
            <a:off x="2895601" y="3263901"/>
            <a:ext cx="2133599" cy="126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242" name="Shape 1242"/>
          <p:cNvCxnSpPr/>
          <p:nvPr/>
        </p:nvCxnSpPr>
        <p:spPr>
          <a:xfrm>
            <a:off x="5029200" y="1701800"/>
            <a:ext cx="0" cy="584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43" name="Shape 1243"/>
          <p:cNvCxnSpPr/>
          <p:nvPr/>
        </p:nvCxnSpPr>
        <p:spPr>
          <a:xfrm rot="10800000">
            <a:off x="5029200" y="2590801"/>
            <a:ext cx="0" cy="6857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44" name="Shape 1244"/>
          <p:cNvCxnSpPr/>
          <p:nvPr/>
        </p:nvCxnSpPr>
        <p:spPr>
          <a:xfrm rot="10800000">
            <a:off x="4953000" y="4254499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245" name="Shape 1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600" y="2057401"/>
            <a:ext cx="876300" cy="31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6" name="Shape 12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81600" y="2590801"/>
            <a:ext cx="836612" cy="311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7" name="Shape 1247"/>
          <p:cNvCxnSpPr/>
          <p:nvPr/>
        </p:nvCxnSpPr>
        <p:spPr>
          <a:xfrm rot="10800000">
            <a:off x="5029201" y="2286001"/>
            <a:ext cx="304799" cy="152399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248" name="Shape 1248"/>
          <p:cNvCxnSpPr/>
          <p:nvPr/>
        </p:nvCxnSpPr>
        <p:spPr>
          <a:xfrm>
            <a:off x="2362201" y="48768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pic>
        <p:nvPicPr>
          <p:cNvPr id="1249" name="Shape 12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1" y="4665663"/>
            <a:ext cx="781049" cy="404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0" name="Shape 1250"/>
          <p:cNvCxnSpPr/>
          <p:nvPr/>
        </p:nvCxnSpPr>
        <p:spPr>
          <a:xfrm>
            <a:off x="2895601" y="6019800"/>
            <a:ext cx="6730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251" name="Shape 1251"/>
          <p:cNvCxnSpPr/>
          <p:nvPr/>
        </p:nvCxnSpPr>
        <p:spPr>
          <a:xfrm>
            <a:off x="3556001" y="52578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52" name="Shape 1252"/>
          <p:cNvCxnSpPr/>
          <p:nvPr/>
        </p:nvCxnSpPr>
        <p:spPr>
          <a:xfrm rot="10800000">
            <a:off x="3556000" y="5245099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3" name="Shape 1253"/>
          <p:cNvCxnSpPr/>
          <p:nvPr/>
        </p:nvCxnSpPr>
        <p:spPr>
          <a:xfrm>
            <a:off x="6781801" y="24384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triangle" w="lg" len="lg"/>
          </a:ln>
        </p:spPr>
      </p:cxnSp>
      <p:cxnSp>
        <p:nvCxnSpPr>
          <p:cNvPr id="1254" name="Shape 1254"/>
          <p:cNvCxnSpPr/>
          <p:nvPr/>
        </p:nvCxnSpPr>
        <p:spPr>
          <a:xfrm rot="10800000">
            <a:off x="6324599" y="2209799"/>
            <a:ext cx="457200" cy="228600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255" name="Shape 1255"/>
          <p:cNvCxnSpPr/>
          <p:nvPr/>
        </p:nvCxnSpPr>
        <p:spPr>
          <a:xfrm rot="10800000" flipH="1">
            <a:off x="6477001" y="2324099"/>
            <a:ext cx="38099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56" name="Shape 1256"/>
          <p:cNvCxnSpPr/>
          <p:nvPr/>
        </p:nvCxnSpPr>
        <p:spPr>
          <a:xfrm>
            <a:off x="5956301" y="4051300"/>
            <a:ext cx="533399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57" name="Shape 1257"/>
          <p:cNvSpPr/>
          <p:nvPr/>
        </p:nvSpPr>
        <p:spPr>
          <a:xfrm>
            <a:off x="7848601" y="2057401"/>
            <a:ext cx="838199" cy="685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TH1</a:t>
            </a:r>
          </a:p>
        </p:txBody>
      </p:sp>
      <p:cxnSp>
        <p:nvCxnSpPr>
          <p:cNvPr id="1258" name="Shape 1258"/>
          <p:cNvCxnSpPr/>
          <p:nvPr/>
        </p:nvCxnSpPr>
        <p:spPr>
          <a:xfrm>
            <a:off x="8661401" y="24003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59" name="Shape 1259"/>
          <p:cNvSpPr txBox="1"/>
          <p:nvPr/>
        </p:nvSpPr>
        <p:spPr>
          <a:xfrm>
            <a:off x="9048751" y="3429001"/>
            <a:ext cx="161924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C99FF"/>
              </a:buClr>
              <a:buSzPct val="25000"/>
            </a:pPr>
            <a:r>
              <a:rPr lang="en-US" sz="2400" b="1">
                <a:solidFill>
                  <a:srgbClr val="CC99FF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</a:p>
        </p:txBody>
      </p:sp>
      <p:cxnSp>
        <p:nvCxnSpPr>
          <p:cNvPr id="1260" name="Shape 1260"/>
          <p:cNvCxnSpPr/>
          <p:nvPr/>
        </p:nvCxnSpPr>
        <p:spPr>
          <a:xfrm>
            <a:off x="10134600" y="2362201"/>
            <a:ext cx="0" cy="10667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61" name="Shape 1261"/>
          <p:cNvSpPr txBox="1"/>
          <p:nvPr/>
        </p:nvSpPr>
        <p:spPr>
          <a:xfrm>
            <a:off x="1981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C000"/>
              </a:buClr>
              <a:buSzPct val="25000"/>
            </a:pPr>
            <a:r>
              <a:rPr lang="en-US" sz="44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TIMER 1</a:t>
            </a:r>
          </a:p>
        </p:txBody>
      </p:sp>
      <p:sp>
        <p:nvSpPr>
          <p:cNvPr id="1262" name="Shape 1262"/>
          <p:cNvSpPr/>
          <p:nvPr/>
        </p:nvSpPr>
        <p:spPr>
          <a:xfrm>
            <a:off x="8978901" y="2057401"/>
            <a:ext cx="838199" cy="685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TF1</a:t>
            </a:r>
          </a:p>
        </p:txBody>
      </p:sp>
      <p:cxnSp>
        <p:nvCxnSpPr>
          <p:cNvPr id="1263" name="Shape 1263"/>
          <p:cNvCxnSpPr/>
          <p:nvPr/>
        </p:nvCxnSpPr>
        <p:spPr>
          <a:xfrm>
            <a:off x="9817101" y="2387600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264" name="Shape 126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43061" y="5816601"/>
            <a:ext cx="1103312" cy="41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Shape 12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1" y="3657601"/>
            <a:ext cx="666749" cy="41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Shape 126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52601" y="3048001"/>
            <a:ext cx="1066799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Shape 1267"/>
          <p:cNvSpPr txBox="1"/>
          <p:nvPr/>
        </p:nvSpPr>
        <p:spPr>
          <a:xfrm>
            <a:off x="1524001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*</a:t>
            </a:r>
          </a:p>
        </p:txBody>
      </p:sp>
      <p:sp>
        <p:nvSpPr>
          <p:cNvPr id="1268" name="Shape 1268"/>
          <p:cNvSpPr txBox="1"/>
          <p:nvPr/>
        </p:nvSpPr>
        <p:spPr>
          <a:xfrm>
            <a:off x="8524876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DAEDEF"/>
              </a:buClr>
              <a:buSzPct val="25000"/>
            </a:pPr>
            <a:fld id="{00000000-1234-1234-1234-123412341234}" type="slidenum"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pPr algn="r">
                <a:buClr>
                  <a:srgbClr val="DAEDEF"/>
                </a:buClr>
                <a:buSzPct val="25000"/>
              </a:pPr>
              <a:t>27</a:t>
            </a:fld>
            <a:endParaRPr lang="en-US" sz="1400" b="1">
              <a:solidFill>
                <a:srgbClr val="DAEDE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69" name="Shape 1269"/>
          <p:cNvSpPr txBox="1"/>
          <p:nvPr/>
        </p:nvSpPr>
        <p:spPr>
          <a:xfrm>
            <a:off x="4291012" y="6572251"/>
            <a:ext cx="3519487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TE IT SEM-V</a:t>
            </a:r>
          </a:p>
        </p:txBody>
      </p:sp>
    </p:spTree>
    <p:extLst>
      <p:ext uri="{BB962C8B-B14F-4D97-AF65-F5344CB8AC3E}">
        <p14:creationId xmlns:p14="http://schemas.microsoft.com/office/powerpoint/2010/main" val="11961371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/>
          <p:nvPr/>
        </p:nvSpPr>
        <p:spPr>
          <a:xfrm>
            <a:off x="48768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TL1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 Bit)</a:t>
            </a:r>
          </a:p>
        </p:txBody>
      </p:sp>
      <p:sp>
        <p:nvSpPr>
          <p:cNvPr id="1275" name="Shape 1275"/>
          <p:cNvSpPr txBox="1"/>
          <p:nvPr/>
        </p:nvSpPr>
        <p:spPr>
          <a:xfrm>
            <a:off x="8966201" y="2781301"/>
            <a:ext cx="167639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C99FF"/>
              </a:buClr>
              <a:buSzPct val="25000"/>
            </a:pPr>
            <a:r>
              <a:rPr lang="en-US" sz="2000" b="1">
                <a:solidFill>
                  <a:srgbClr val="CC99FF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</a:p>
        </p:txBody>
      </p:sp>
      <p:sp>
        <p:nvSpPr>
          <p:cNvPr id="1276" name="Shape 1276"/>
          <p:cNvSpPr txBox="1"/>
          <p:nvPr/>
        </p:nvSpPr>
        <p:spPr>
          <a:xfrm>
            <a:off x="1981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C000"/>
              </a:buClr>
              <a:buSzPct val="25000"/>
            </a:pPr>
            <a:r>
              <a:rPr lang="en-US" sz="44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TIMER 1 – </a:t>
            </a:r>
            <a:r>
              <a:rPr lang="en-US" sz="4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 0</a:t>
            </a:r>
          </a:p>
        </p:txBody>
      </p:sp>
      <p:sp>
        <p:nvSpPr>
          <p:cNvPr id="1277" name="Shape 1277"/>
          <p:cNvSpPr/>
          <p:nvPr/>
        </p:nvSpPr>
        <p:spPr>
          <a:xfrm>
            <a:off x="2128837" y="2463800"/>
            <a:ext cx="450850" cy="339724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</a:t>
            </a:r>
          </a:p>
        </p:txBody>
      </p:sp>
      <p:sp>
        <p:nvSpPr>
          <p:cNvPr id="1278" name="Shape 1278"/>
          <p:cNvSpPr/>
          <p:nvPr/>
        </p:nvSpPr>
        <p:spPr>
          <a:xfrm>
            <a:off x="2905125" y="2463800"/>
            <a:ext cx="450850" cy="339724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÷12</a:t>
            </a:r>
          </a:p>
        </p:txBody>
      </p:sp>
      <p:sp>
        <p:nvSpPr>
          <p:cNvPr id="1279" name="Shape 1279"/>
          <p:cNvSpPr/>
          <p:nvPr/>
        </p:nvSpPr>
        <p:spPr>
          <a:xfrm rot="10800000">
            <a:off x="2854325" y="3948113"/>
            <a:ext cx="414337" cy="374649"/>
          </a:xfrm>
          <a:prstGeom prst="moon">
            <a:avLst>
              <a:gd name="adj" fmla="val 18695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Shape 1280"/>
          <p:cNvSpPr/>
          <p:nvPr/>
        </p:nvSpPr>
        <p:spPr>
          <a:xfrm>
            <a:off x="3594100" y="3517901"/>
            <a:ext cx="338136" cy="373061"/>
          </a:xfrm>
          <a:prstGeom prst="flowChartDelay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1" name="Shape 1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5050" y="3913187"/>
            <a:ext cx="388936" cy="29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2" name="Shape 1282"/>
          <p:cNvCxnSpPr/>
          <p:nvPr/>
        </p:nvCxnSpPr>
        <p:spPr>
          <a:xfrm>
            <a:off x="2560637" y="2651125"/>
            <a:ext cx="33813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83" name="Shape 1283"/>
          <p:cNvCxnSpPr/>
          <p:nvPr/>
        </p:nvCxnSpPr>
        <p:spPr>
          <a:xfrm>
            <a:off x="3632201" y="2973386"/>
            <a:ext cx="48736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diamond" w="med" len="med"/>
          </a:ln>
        </p:spPr>
      </p:cxnSp>
      <p:cxnSp>
        <p:nvCxnSpPr>
          <p:cNvPr id="1284" name="Shape 1284"/>
          <p:cNvCxnSpPr/>
          <p:nvPr/>
        </p:nvCxnSpPr>
        <p:spPr>
          <a:xfrm>
            <a:off x="3330576" y="2651125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85" name="Shape 1285"/>
          <p:cNvCxnSpPr/>
          <p:nvPr/>
        </p:nvCxnSpPr>
        <p:spPr>
          <a:xfrm>
            <a:off x="2692400" y="4060825"/>
            <a:ext cx="20637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86" name="Shape 1286"/>
          <p:cNvCxnSpPr/>
          <p:nvPr/>
        </p:nvCxnSpPr>
        <p:spPr>
          <a:xfrm>
            <a:off x="2428875" y="3619500"/>
            <a:ext cx="11652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cxnSp>
        <p:nvCxnSpPr>
          <p:cNvPr id="1287" name="Shape 1287"/>
          <p:cNvCxnSpPr/>
          <p:nvPr/>
        </p:nvCxnSpPr>
        <p:spPr>
          <a:xfrm>
            <a:off x="3262311" y="4129087"/>
            <a:ext cx="1873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88" name="Shape 1288"/>
          <p:cNvCxnSpPr/>
          <p:nvPr/>
        </p:nvCxnSpPr>
        <p:spPr>
          <a:xfrm>
            <a:off x="3443287" y="3789362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89" name="Shape 1289"/>
          <p:cNvCxnSpPr/>
          <p:nvPr/>
        </p:nvCxnSpPr>
        <p:spPr>
          <a:xfrm rot="10800000" flipH="1">
            <a:off x="2428876" y="3341688"/>
            <a:ext cx="1052511" cy="63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290" name="Shape 1290"/>
          <p:cNvCxnSpPr/>
          <p:nvPr/>
        </p:nvCxnSpPr>
        <p:spPr>
          <a:xfrm>
            <a:off x="3481386" y="2644775"/>
            <a:ext cx="0" cy="2603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91" name="Shape 1291"/>
          <p:cNvCxnSpPr/>
          <p:nvPr/>
        </p:nvCxnSpPr>
        <p:spPr>
          <a:xfrm rot="10800000">
            <a:off x="3481386" y="3041650"/>
            <a:ext cx="0" cy="3063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92" name="Shape 1292"/>
          <p:cNvCxnSpPr/>
          <p:nvPr/>
        </p:nvCxnSpPr>
        <p:spPr>
          <a:xfrm rot="10800000">
            <a:off x="3443286" y="3784600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293" name="Shape 12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6001" y="2803526"/>
            <a:ext cx="431799" cy="13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Shape 12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6001" y="3041650"/>
            <a:ext cx="412749" cy="13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5" name="Shape 1295"/>
          <p:cNvCxnSpPr/>
          <p:nvPr/>
        </p:nvCxnSpPr>
        <p:spPr>
          <a:xfrm rot="10800000">
            <a:off x="3481388" y="2905124"/>
            <a:ext cx="150811" cy="68262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296" name="Shape 1296"/>
          <p:cNvCxnSpPr/>
          <p:nvPr/>
        </p:nvCxnSpPr>
        <p:spPr>
          <a:xfrm>
            <a:off x="2165351" y="4060825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pic>
        <p:nvPicPr>
          <p:cNvPr id="1297" name="Shape 12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2600" y="3967163"/>
            <a:ext cx="385762" cy="18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8" name="Shape 1298"/>
          <p:cNvCxnSpPr/>
          <p:nvPr/>
        </p:nvCxnSpPr>
        <p:spPr>
          <a:xfrm>
            <a:off x="2428875" y="4572000"/>
            <a:ext cx="33178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299" name="Shape 1299"/>
          <p:cNvCxnSpPr/>
          <p:nvPr/>
        </p:nvCxnSpPr>
        <p:spPr>
          <a:xfrm>
            <a:off x="2754313" y="4230687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00" name="Shape 1300"/>
          <p:cNvCxnSpPr/>
          <p:nvPr/>
        </p:nvCxnSpPr>
        <p:spPr>
          <a:xfrm rot="10800000">
            <a:off x="2754312" y="4225925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01" name="Shape 1301"/>
          <p:cNvCxnSpPr/>
          <p:nvPr/>
        </p:nvCxnSpPr>
        <p:spPr>
          <a:xfrm rot="10800000" flipH="1">
            <a:off x="4344987" y="2971800"/>
            <a:ext cx="531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triangle" w="lg" len="lg"/>
          </a:ln>
        </p:spPr>
      </p:cxnSp>
      <p:cxnSp>
        <p:nvCxnSpPr>
          <p:cNvPr id="1302" name="Shape 1302"/>
          <p:cNvCxnSpPr/>
          <p:nvPr/>
        </p:nvCxnSpPr>
        <p:spPr>
          <a:xfrm rot="10800000">
            <a:off x="4119562" y="2871787"/>
            <a:ext cx="225425" cy="101599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303" name="Shape 1303"/>
          <p:cNvCxnSpPr/>
          <p:nvPr/>
        </p:nvCxnSpPr>
        <p:spPr>
          <a:xfrm rot="10800000" flipH="1">
            <a:off x="4195762" y="2922588"/>
            <a:ext cx="17461" cy="7651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04" name="Shape 1304"/>
          <p:cNvCxnSpPr/>
          <p:nvPr/>
        </p:nvCxnSpPr>
        <p:spPr>
          <a:xfrm>
            <a:off x="3938587" y="3692525"/>
            <a:ext cx="2635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5" name="Shape 1305"/>
          <p:cNvSpPr/>
          <p:nvPr/>
        </p:nvSpPr>
        <p:spPr>
          <a:xfrm>
            <a:off x="60071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TH1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sp>
        <p:nvSpPr>
          <p:cNvPr id="1306" name="Shape 1306"/>
          <p:cNvSpPr/>
          <p:nvPr/>
        </p:nvSpPr>
        <p:spPr>
          <a:xfrm>
            <a:off x="74676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TF1</a:t>
            </a:r>
          </a:p>
        </p:txBody>
      </p:sp>
      <p:cxnSp>
        <p:nvCxnSpPr>
          <p:cNvPr id="1307" name="Shape 1307"/>
          <p:cNvCxnSpPr/>
          <p:nvPr/>
        </p:nvCxnSpPr>
        <p:spPr>
          <a:xfrm rot="10800000" flipH="1">
            <a:off x="7189788" y="2971800"/>
            <a:ext cx="277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08" name="Shape 1308"/>
          <p:cNvCxnSpPr/>
          <p:nvPr/>
        </p:nvCxnSpPr>
        <p:spPr>
          <a:xfrm rot="10800000" flipH="1">
            <a:off x="8623300" y="2971800"/>
            <a:ext cx="381000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09" name="Shape 1309"/>
          <p:cNvSpPr txBox="1"/>
          <p:nvPr/>
        </p:nvSpPr>
        <p:spPr>
          <a:xfrm>
            <a:off x="3962400" y="1371600"/>
            <a:ext cx="472440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200" b="1" u="sng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13 Bit Timer / Counter</a:t>
            </a:r>
          </a:p>
        </p:txBody>
      </p:sp>
      <p:sp>
        <p:nvSpPr>
          <p:cNvPr id="1310" name="Shape 1310"/>
          <p:cNvSpPr txBox="1"/>
          <p:nvPr/>
        </p:nvSpPr>
        <p:spPr>
          <a:xfrm>
            <a:off x="1962150" y="5643562"/>
            <a:ext cx="8277224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folHlink"/>
              </a:buClr>
              <a:buSzPct val="25000"/>
            </a:pPr>
            <a:r>
              <a:rPr lang="en-US" sz="3200" b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Maximum Count = 1FFFh  (0001111111111111)</a:t>
            </a:r>
          </a:p>
        </p:txBody>
      </p:sp>
      <p:pic>
        <p:nvPicPr>
          <p:cNvPr id="1311" name="Shape 13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12926" y="4479926"/>
            <a:ext cx="558799" cy="1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Shape 13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22475" y="3517901"/>
            <a:ext cx="338136" cy="1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Shape 13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68488" y="3244850"/>
            <a:ext cx="541337" cy="1857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Shape 1314"/>
          <p:cNvSpPr txBox="1"/>
          <p:nvPr/>
        </p:nvSpPr>
        <p:spPr>
          <a:xfrm>
            <a:off x="1524001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*</a:t>
            </a:r>
          </a:p>
        </p:txBody>
      </p:sp>
      <p:sp>
        <p:nvSpPr>
          <p:cNvPr id="1315" name="Shape 1315"/>
          <p:cNvSpPr txBox="1"/>
          <p:nvPr/>
        </p:nvSpPr>
        <p:spPr>
          <a:xfrm>
            <a:off x="8524876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DAEDEF"/>
              </a:buClr>
              <a:buSzPct val="25000"/>
            </a:pPr>
            <a:fld id="{00000000-1234-1234-1234-123412341234}" type="slidenum"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pPr algn="r">
                <a:buClr>
                  <a:srgbClr val="DAEDEF"/>
                </a:buClr>
                <a:buSzPct val="25000"/>
              </a:pPr>
              <a:t>28</a:t>
            </a:fld>
            <a:endParaRPr lang="en-US" sz="1400" b="1">
              <a:solidFill>
                <a:srgbClr val="DAEDE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316" name="Shape 1316"/>
          <p:cNvSpPr txBox="1"/>
          <p:nvPr/>
        </p:nvSpPr>
        <p:spPr>
          <a:xfrm>
            <a:off x="4291012" y="6572251"/>
            <a:ext cx="3519487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TE IT SEM-V</a:t>
            </a:r>
          </a:p>
        </p:txBody>
      </p:sp>
    </p:spTree>
    <p:extLst>
      <p:ext uri="{BB962C8B-B14F-4D97-AF65-F5344CB8AC3E}">
        <p14:creationId xmlns:p14="http://schemas.microsoft.com/office/powerpoint/2010/main" val="4012462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/>
          <p:nvPr/>
        </p:nvSpPr>
        <p:spPr>
          <a:xfrm>
            <a:off x="48768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TL1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sp>
        <p:nvSpPr>
          <p:cNvPr id="1322" name="Shape 1322"/>
          <p:cNvSpPr txBox="1"/>
          <p:nvPr/>
        </p:nvSpPr>
        <p:spPr>
          <a:xfrm>
            <a:off x="8966201" y="2781301"/>
            <a:ext cx="167639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C99FF"/>
              </a:buClr>
              <a:buSzPct val="25000"/>
            </a:pPr>
            <a:r>
              <a:rPr lang="en-US" sz="2000" b="1">
                <a:solidFill>
                  <a:srgbClr val="CC99FF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</a:p>
        </p:txBody>
      </p:sp>
      <p:sp>
        <p:nvSpPr>
          <p:cNvPr id="1323" name="Shape 1323"/>
          <p:cNvSpPr txBox="1"/>
          <p:nvPr/>
        </p:nvSpPr>
        <p:spPr>
          <a:xfrm>
            <a:off x="1981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C000"/>
              </a:buClr>
              <a:buSzPct val="25000"/>
            </a:pPr>
            <a:r>
              <a:rPr lang="en-US" sz="44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TIMER 1 – </a:t>
            </a:r>
            <a:r>
              <a:rPr lang="en-US" sz="4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 1</a:t>
            </a:r>
          </a:p>
        </p:txBody>
      </p:sp>
      <p:sp>
        <p:nvSpPr>
          <p:cNvPr id="1324" name="Shape 1324"/>
          <p:cNvSpPr/>
          <p:nvPr/>
        </p:nvSpPr>
        <p:spPr>
          <a:xfrm>
            <a:off x="2128837" y="2463800"/>
            <a:ext cx="450850" cy="339724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</a:t>
            </a:r>
          </a:p>
        </p:txBody>
      </p:sp>
      <p:sp>
        <p:nvSpPr>
          <p:cNvPr id="1325" name="Shape 1325"/>
          <p:cNvSpPr/>
          <p:nvPr/>
        </p:nvSpPr>
        <p:spPr>
          <a:xfrm>
            <a:off x="2905125" y="2463800"/>
            <a:ext cx="450850" cy="339724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÷12</a:t>
            </a:r>
          </a:p>
        </p:txBody>
      </p:sp>
      <p:sp>
        <p:nvSpPr>
          <p:cNvPr id="1326" name="Shape 1326"/>
          <p:cNvSpPr/>
          <p:nvPr/>
        </p:nvSpPr>
        <p:spPr>
          <a:xfrm rot="10800000">
            <a:off x="2854325" y="3948113"/>
            <a:ext cx="414337" cy="374649"/>
          </a:xfrm>
          <a:prstGeom prst="moon">
            <a:avLst>
              <a:gd name="adj" fmla="val 18695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Shape 1327"/>
          <p:cNvSpPr/>
          <p:nvPr/>
        </p:nvSpPr>
        <p:spPr>
          <a:xfrm>
            <a:off x="3594100" y="3517901"/>
            <a:ext cx="338136" cy="373061"/>
          </a:xfrm>
          <a:prstGeom prst="flowChartDelay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8" name="Shape 13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5050" y="3913187"/>
            <a:ext cx="388936" cy="29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9" name="Shape 1329"/>
          <p:cNvCxnSpPr/>
          <p:nvPr/>
        </p:nvCxnSpPr>
        <p:spPr>
          <a:xfrm>
            <a:off x="2560637" y="2651125"/>
            <a:ext cx="33813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30" name="Shape 1330"/>
          <p:cNvCxnSpPr/>
          <p:nvPr/>
        </p:nvCxnSpPr>
        <p:spPr>
          <a:xfrm>
            <a:off x="3632201" y="2973386"/>
            <a:ext cx="48736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diamond" w="med" len="med"/>
          </a:ln>
        </p:spPr>
      </p:cxnSp>
      <p:cxnSp>
        <p:nvCxnSpPr>
          <p:cNvPr id="1331" name="Shape 1331"/>
          <p:cNvCxnSpPr/>
          <p:nvPr/>
        </p:nvCxnSpPr>
        <p:spPr>
          <a:xfrm>
            <a:off x="3330576" y="2651125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32" name="Shape 1332"/>
          <p:cNvCxnSpPr/>
          <p:nvPr/>
        </p:nvCxnSpPr>
        <p:spPr>
          <a:xfrm>
            <a:off x="2692400" y="4060825"/>
            <a:ext cx="20637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33" name="Shape 1333"/>
          <p:cNvCxnSpPr/>
          <p:nvPr/>
        </p:nvCxnSpPr>
        <p:spPr>
          <a:xfrm>
            <a:off x="2428875" y="3619500"/>
            <a:ext cx="11652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cxnSp>
        <p:nvCxnSpPr>
          <p:cNvPr id="1334" name="Shape 1334"/>
          <p:cNvCxnSpPr/>
          <p:nvPr/>
        </p:nvCxnSpPr>
        <p:spPr>
          <a:xfrm>
            <a:off x="3262311" y="4129087"/>
            <a:ext cx="1873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35" name="Shape 1335"/>
          <p:cNvCxnSpPr/>
          <p:nvPr/>
        </p:nvCxnSpPr>
        <p:spPr>
          <a:xfrm>
            <a:off x="3443287" y="3789362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36" name="Shape 1336"/>
          <p:cNvCxnSpPr/>
          <p:nvPr/>
        </p:nvCxnSpPr>
        <p:spPr>
          <a:xfrm rot="10800000" flipH="1">
            <a:off x="2428876" y="3341688"/>
            <a:ext cx="1052511" cy="63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337" name="Shape 1337"/>
          <p:cNvCxnSpPr/>
          <p:nvPr/>
        </p:nvCxnSpPr>
        <p:spPr>
          <a:xfrm>
            <a:off x="3481386" y="2644775"/>
            <a:ext cx="0" cy="2603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38" name="Shape 1338"/>
          <p:cNvCxnSpPr/>
          <p:nvPr/>
        </p:nvCxnSpPr>
        <p:spPr>
          <a:xfrm rot="10800000">
            <a:off x="3481386" y="3041650"/>
            <a:ext cx="0" cy="3063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39" name="Shape 1339"/>
          <p:cNvCxnSpPr/>
          <p:nvPr/>
        </p:nvCxnSpPr>
        <p:spPr>
          <a:xfrm rot="10800000">
            <a:off x="3443286" y="3784600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40" name="Shape 13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6001" y="2803526"/>
            <a:ext cx="431799" cy="13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" name="Shape 13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6001" y="3041650"/>
            <a:ext cx="412749" cy="13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2" name="Shape 1342"/>
          <p:cNvCxnSpPr/>
          <p:nvPr/>
        </p:nvCxnSpPr>
        <p:spPr>
          <a:xfrm rot="10800000">
            <a:off x="3481388" y="2905124"/>
            <a:ext cx="150811" cy="68262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343" name="Shape 1343"/>
          <p:cNvCxnSpPr/>
          <p:nvPr/>
        </p:nvCxnSpPr>
        <p:spPr>
          <a:xfrm>
            <a:off x="2165351" y="4060825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pic>
        <p:nvPicPr>
          <p:cNvPr id="1344" name="Shape 13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2600" y="3967163"/>
            <a:ext cx="385762" cy="18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5" name="Shape 1345"/>
          <p:cNvCxnSpPr/>
          <p:nvPr/>
        </p:nvCxnSpPr>
        <p:spPr>
          <a:xfrm>
            <a:off x="2428875" y="4572000"/>
            <a:ext cx="33178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346" name="Shape 1346"/>
          <p:cNvCxnSpPr/>
          <p:nvPr/>
        </p:nvCxnSpPr>
        <p:spPr>
          <a:xfrm>
            <a:off x="2754313" y="4230687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47" name="Shape 1347"/>
          <p:cNvCxnSpPr/>
          <p:nvPr/>
        </p:nvCxnSpPr>
        <p:spPr>
          <a:xfrm rot="10800000">
            <a:off x="2754312" y="4225925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48" name="Shape 1348"/>
          <p:cNvCxnSpPr/>
          <p:nvPr/>
        </p:nvCxnSpPr>
        <p:spPr>
          <a:xfrm rot="10800000" flipH="1">
            <a:off x="4344987" y="2971800"/>
            <a:ext cx="531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triangle" w="lg" len="lg"/>
          </a:ln>
        </p:spPr>
      </p:cxnSp>
      <p:cxnSp>
        <p:nvCxnSpPr>
          <p:cNvPr id="1349" name="Shape 1349"/>
          <p:cNvCxnSpPr/>
          <p:nvPr/>
        </p:nvCxnSpPr>
        <p:spPr>
          <a:xfrm rot="10800000">
            <a:off x="4119562" y="2871787"/>
            <a:ext cx="225425" cy="101599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350" name="Shape 1350"/>
          <p:cNvCxnSpPr/>
          <p:nvPr/>
        </p:nvCxnSpPr>
        <p:spPr>
          <a:xfrm rot="10800000" flipH="1">
            <a:off x="4195762" y="2922588"/>
            <a:ext cx="17461" cy="7651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51" name="Shape 1351"/>
          <p:cNvCxnSpPr/>
          <p:nvPr/>
        </p:nvCxnSpPr>
        <p:spPr>
          <a:xfrm>
            <a:off x="3938587" y="3692525"/>
            <a:ext cx="2635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52" name="Shape 1352"/>
          <p:cNvSpPr/>
          <p:nvPr/>
        </p:nvSpPr>
        <p:spPr>
          <a:xfrm>
            <a:off x="60071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TH1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sp>
        <p:nvSpPr>
          <p:cNvPr id="1353" name="Shape 1353"/>
          <p:cNvSpPr/>
          <p:nvPr/>
        </p:nvSpPr>
        <p:spPr>
          <a:xfrm>
            <a:off x="74676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TF1</a:t>
            </a:r>
          </a:p>
        </p:txBody>
      </p:sp>
      <p:cxnSp>
        <p:nvCxnSpPr>
          <p:cNvPr id="1354" name="Shape 1354"/>
          <p:cNvCxnSpPr/>
          <p:nvPr/>
        </p:nvCxnSpPr>
        <p:spPr>
          <a:xfrm rot="10800000" flipH="1">
            <a:off x="7189788" y="2971800"/>
            <a:ext cx="277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55" name="Shape 1355"/>
          <p:cNvCxnSpPr/>
          <p:nvPr/>
        </p:nvCxnSpPr>
        <p:spPr>
          <a:xfrm rot="10800000" flipH="1">
            <a:off x="8623300" y="2971800"/>
            <a:ext cx="381000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56" name="Shape 1356"/>
          <p:cNvSpPr txBox="1"/>
          <p:nvPr/>
        </p:nvSpPr>
        <p:spPr>
          <a:xfrm>
            <a:off x="3962400" y="1371600"/>
            <a:ext cx="472440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200" b="1" u="sng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16 Bit Timer / Counter</a:t>
            </a:r>
          </a:p>
        </p:txBody>
      </p:sp>
      <p:sp>
        <p:nvSpPr>
          <p:cNvPr id="1357" name="Shape 1357"/>
          <p:cNvSpPr txBox="1"/>
          <p:nvPr/>
        </p:nvSpPr>
        <p:spPr>
          <a:xfrm>
            <a:off x="1962150" y="5643562"/>
            <a:ext cx="8277224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folHlink"/>
              </a:buClr>
              <a:buSzPct val="25000"/>
            </a:pPr>
            <a:r>
              <a:rPr lang="en-US" sz="3200" b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Maximum Count = FFFFh  (1111111111111111)</a:t>
            </a:r>
          </a:p>
        </p:txBody>
      </p:sp>
      <p:pic>
        <p:nvPicPr>
          <p:cNvPr id="1358" name="Shape 13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12926" y="4479926"/>
            <a:ext cx="558799" cy="1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Shape 135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22475" y="3517901"/>
            <a:ext cx="338136" cy="1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Shape 13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68488" y="3244850"/>
            <a:ext cx="541337" cy="1857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Shape 1361"/>
          <p:cNvSpPr txBox="1"/>
          <p:nvPr/>
        </p:nvSpPr>
        <p:spPr>
          <a:xfrm>
            <a:off x="1524001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*</a:t>
            </a:r>
          </a:p>
        </p:txBody>
      </p:sp>
      <p:sp>
        <p:nvSpPr>
          <p:cNvPr id="1362" name="Shape 1362"/>
          <p:cNvSpPr txBox="1"/>
          <p:nvPr/>
        </p:nvSpPr>
        <p:spPr>
          <a:xfrm>
            <a:off x="8524876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DAEDEF"/>
              </a:buClr>
              <a:buSzPct val="25000"/>
            </a:pPr>
            <a:fld id="{00000000-1234-1234-1234-123412341234}" type="slidenum"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pPr algn="r">
                <a:buClr>
                  <a:srgbClr val="DAEDEF"/>
                </a:buClr>
                <a:buSzPct val="25000"/>
              </a:pPr>
              <a:t>29</a:t>
            </a:fld>
            <a:endParaRPr lang="en-US" sz="1400" b="1">
              <a:solidFill>
                <a:srgbClr val="DAEDE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363" name="Shape 1363"/>
          <p:cNvSpPr txBox="1"/>
          <p:nvPr/>
        </p:nvSpPr>
        <p:spPr>
          <a:xfrm>
            <a:off x="4291012" y="6572251"/>
            <a:ext cx="3519487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TE IT SEM-V</a:t>
            </a:r>
          </a:p>
        </p:txBody>
      </p:sp>
    </p:spTree>
    <p:extLst>
      <p:ext uri="{BB962C8B-B14F-4D97-AF65-F5344CB8AC3E}">
        <p14:creationId xmlns:p14="http://schemas.microsoft.com/office/powerpoint/2010/main" val="32405475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ACC – Accumulator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Commonly used for move and arithmetic instructions.</a:t>
            </a:r>
          </a:p>
          <a:p>
            <a:pPr eaLnBrk="1" hangingPunct="1"/>
            <a:r>
              <a:rPr lang="en-US" altLang="en-US" sz="2000"/>
              <a:t>Can be referred to in several ways:</a:t>
            </a:r>
          </a:p>
          <a:p>
            <a:pPr lvl="1" eaLnBrk="1" hangingPunct="1"/>
            <a:r>
              <a:rPr lang="en-US" altLang="en-US" sz="2000"/>
              <a:t>Implicitly in op-codes. </a:t>
            </a:r>
          </a:p>
          <a:p>
            <a:pPr lvl="1" eaLnBrk="1" hangingPunct="1"/>
            <a:r>
              <a:rPr lang="en-US" altLang="en-US" sz="2000"/>
              <a:t>Referred to as ACC (or A) for instructions that allow specifying a register.</a:t>
            </a:r>
          </a:p>
          <a:p>
            <a:pPr lvl="1" eaLnBrk="1" hangingPunct="1"/>
            <a:r>
              <a:rPr lang="en-US" altLang="en-US" sz="2000"/>
              <a:t>By its SFR address 0E0H.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Operates in a similar manner to the 8085 accumulator.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Bit addressable.</a:t>
            </a:r>
          </a:p>
          <a:p>
            <a:pPr lvl="1" eaLnBrk="1" hangingPunct="1"/>
            <a:r>
              <a:rPr lang="en-US" altLang="en-US" sz="2000"/>
              <a:t>ACC.2 means bit 2 of the ACC register.</a:t>
            </a:r>
          </a:p>
        </p:txBody>
      </p:sp>
    </p:spTree>
    <p:extLst>
      <p:ext uri="{BB962C8B-B14F-4D97-AF65-F5344CB8AC3E}">
        <p14:creationId xmlns:p14="http://schemas.microsoft.com/office/powerpoint/2010/main" val="42608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Shape 1368"/>
          <p:cNvSpPr/>
          <p:nvPr/>
        </p:nvSpPr>
        <p:spPr>
          <a:xfrm>
            <a:off x="4876801" y="4724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TH1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cxnSp>
        <p:nvCxnSpPr>
          <p:cNvPr id="1369" name="Shape 1369"/>
          <p:cNvCxnSpPr/>
          <p:nvPr/>
        </p:nvCxnSpPr>
        <p:spPr>
          <a:xfrm>
            <a:off x="6705600" y="2971801"/>
            <a:ext cx="0" cy="12191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70" name="Shape 1370"/>
          <p:cNvCxnSpPr/>
          <p:nvPr/>
        </p:nvCxnSpPr>
        <p:spPr>
          <a:xfrm rot="10800000">
            <a:off x="5486400" y="3505199"/>
            <a:ext cx="0" cy="1295400"/>
          </a:xfrm>
          <a:prstGeom prst="straightConnector1">
            <a:avLst/>
          </a:prstGeom>
          <a:noFill/>
          <a:ln w="11112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371" name="Shape 1371"/>
          <p:cNvSpPr/>
          <p:nvPr/>
        </p:nvSpPr>
        <p:spPr>
          <a:xfrm>
            <a:off x="5143500" y="3911600"/>
            <a:ext cx="685800" cy="533400"/>
          </a:xfrm>
          <a:prstGeom prst="flowChartExtra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2" name="Shape 1372"/>
          <p:cNvCxnSpPr/>
          <p:nvPr/>
        </p:nvCxnSpPr>
        <p:spPr>
          <a:xfrm rot="10800000">
            <a:off x="5638801" y="4178300"/>
            <a:ext cx="10667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73" name="Shape 1373"/>
          <p:cNvSpPr txBox="1"/>
          <p:nvPr/>
        </p:nvSpPr>
        <p:spPr>
          <a:xfrm>
            <a:off x="5791201" y="3835401"/>
            <a:ext cx="99059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B0F0"/>
              </a:buClr>
              <a:buSzPct val="25000"/>
            </a:pPr>
            <a:r>
              <a:rPr lang="en-US" sz="20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Reload</a:t>
            </a:r>
          </a:p>
        </p:txBody>
      </p:sp>
      <p:sp>
        <p:nvSpPr>
          <p:cNvPr id="1374" name="Shape 1374"/>
          <p:cNvSpPr txBox="1"/>
          <p:nvPr/>
        </p:nvSpPr>
        <p:spPr>
          <a:xfrm>
            <a:off x="1981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C000"/>
              </a:buClr>
              <a:buSzPct val="25000"/>
            </a:pPr>
            <a:r>
              <a:rPr lang="en-US" sz="44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TIMER 1 – </a:t>
            </a:r>
            <a:r>
              <a:rPr lang="en-US" sz="4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 2</a:t>
            </a:r>
          </a:p>
        </p:txBody>
      </p:sp>
      <p:sp>
        <p:nvSpPr>
          <p:cNvPr id="1375" name="Shape 1375"/>
          <p:cNvSpPr txBox="1"/>
          <p:nvPr/>
        </p:nvSpPr>
        <p:spPr>
          <a:xfrm>
            <a:off x="2209801" y="1295400"/>
            <a:ext cx="8077199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200" b="1" u="sng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 Bit Timer / Counter with AUTORELOAD</a:t>
            </a:r>
          </a:p>
        </p:txBody>
      </p:sp>
      <p:sp>
        <p:nvSpPr>
          <p:cNvPr id="1376" name="Shape 1376"/>
          <p:cNvSpPr/>
          <p:nvPr/>
        </p:nvSpPr>
        <p:spPr>
          <a:xfrm>
            <a:off x="48768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TL1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sp>
        <p:nvSpPr>
          <p:cNvPr id="1377" name="Shape 1377"/>
          <p:cNvSpPr/>
          <p:nvPr/>
        </p:nvSpPr>
        <p:spPr>
          <a:xfrm>
            <a:off x="2128837" y="2463800"/>
            <a:ext cx="450850" cy="339724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</a:t>
            </a:r>
          </a:p>
        </p:txBody>
      </p:sp>
      <p:sp>
        <p:nvSpPr>
          <p:cNvPr id="1378" name="Shape 1378"/>
          <p:cNvSpPr/>
          <p:nvPr/>
        </p:nvSpPr>
        <p:spPr>
          <a:xfrm>
            <a:off x="2905125" y="2463800"/>
            <a:ext cx="450850" cy="339724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÷12</a:t>
            </a:r>
          </a:p>
        </p:txBody>
      </p:sp>
      <p:sp>
        <p:nvSpPr>
          <p:cNvPr id="1379" name="Shape 1379"/>
          <p:cNvSpPr/>
          <p:nvPr/>
        </p:nvSpPr>
        <p:spPr>
          <a:xfrm rot="10800000">
            <a:off x="2854325" y="3948113"/>
            <a:ext cx="414337" cy="374649"/>
          </a:xfrm>
          <a:prstGeom prst="moon">
            <a:avLst>
              <a:gd name="adj" fmla="val 18695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Shape 1380"/>
          <p:cNvSpPr/>
          <p:nvPr/>
        </p:nvSpPr>
        <p:spPr>
          <a:xfrm>
            <a:off x="3594100" y="3517901"/>
            <a:ext cx="338136" cy="373061"/>
          </a:xfrm>
          <a:prstGeom prst="flowChartDelay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1" name="Shape 13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5050" y="3913187"/>
            <a:ext cx="388936" cy="29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2" name="Shape 1382"/>
          <p:cNvCxnSpPr/>
          <p:nvPr/>
        </p:nvCxnSpPr>
        <p:spPr>
          <a:xfrm>
            <a:off x="2560637" y="2651125"/>
            <a:ext cx="33813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83" name="Shape 1383"/>
          <p:cNvCxnSpPr/>
          <p:nvPr/>
        </p:nvCxnSpPr>
        <p:spPr>
          <a:xfrm>
            <a:off x="3632201" y="2973386"/>
            <a:ext cx="48736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diamond" w="med" len="med"/>
          </a:ln>
        </p:spPr>
      </p:cxnSp>
      <p:cxnSp>
        <p:nvCxnSpPr>
          <p:cNvPr id="1384" name="Shape 1384"/>
          <p:cNvCxnSpPr/>
          <p:nvPr/>
        </p:nvCxnSpPr>
        <p:spPr>
          <a:xfrm>
            <a:off x="3330576" y="2651125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85" name="Shape 1385"/>
          <p:cNvCxnSpPr/>
          <p:nvPr/>
        </p:nvCxnSpPr>
        <p:spPr>
          <a:xfrm>
            <a:off x="2692400" y="4060825"/>
            <a:ext cx="20637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86" name="Shape 1386"/>
          <p:cNvCxnSpPr/>
          <p:nvPr/>
        </p:nvCxnSpPr>
        <p:spPr>
          <a:xfrm>
            <a:off x="2428875" y="3619500"/>
            <a:ext cx="11652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cxnSp>
        <p:nvCxnSpPr>
          <p:cNvPr id="1387" name="Shape 1387"/>
          <p:cNvCxnSpPr/>
          <p:nvPr/>
        </p:nvCxnSpPr>
        <p:spPr>
          <a:xfrm>
            <a:off x="3262311" y="4129087"/>
            <a:ext cx="1873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88" name="Shape 1388"/>
          <p:cNvCxnSpPr/>
          <p:nvPr/>
        </p:nvCxnSpPr>
        <p:spPr>
          <a:xfrm>
            <a:off x="3443287" y="3789362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89" name="Shape 1389"/>
          <p:cNvCxnSpPr/>
          <p:nvPr/>
        </p:nvCxnSpPr>
        <p:spPr>
          <a:xfrm rot="10800000" flipH="1">
            <a:off x="2428876" y="3341688"/>
            <a:ext cx="1052511" cy="63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390" name="Shape 1390"/>
          <p:cNvCxnSpPr/>
          <p:nvPr/>
        </p:nvCxnSpPr>
        <p:spPr>
          <a:xfrm>
            <a:off x="3481386" y="2644775"/>
            <a:ext cx="0" cy="2603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91" name="Shape 1391"/>
          <p:cNvCxnSpPr/>
          <p:nvPr/>
        </p:nvCxnSpPr>
        <p:spPr>
          <a:xfrm rot="10800000">
            <a:off x="3481386" y="3041650"/>
            <a:ext cx="0" cy="3063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92" name="Shape 1392"/>
          <p:cNvCxnSpPr/>
          <p:nvPr/>
        </p:nvCxnSpPr>
        <p:spPr>
          <a:xfrm rot="10800000">
            <a:off x="3443286" y="3784600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93" name="Shape 13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6001" y="2803526"/>
            <a:ext cx="431799" cy="13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Shape 13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6001" y="3041650"/>
            <a:ext cx="412749" cy="13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5" name="Shape 1395"/>
          <p:cNvCxnSpPr/>
          <p:nvPr/>
        </p:nvCxnSpPr>
        <p:spPr>
          <a:xfrm rot="10800000">
            <a:off x="3481388" y="2905124"/>
            <a:ext cx="150811" cy="68262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396" name="Shape 1396"/>
          <p:cNvCxnSpPr/>
          <p:nvPr/>
        </p:nvCxnSpPr>
        <p:spPr>
          <a:xfrm>
            <a:off x="2165351" y="4060825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pic>
        <p:nvPicPr>
          <p:cNvPr id="1397" name="Shape 13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2600" y="3967163"/>
            <a:ext cx="385762" cy="18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8" name="Shape 1398"/>
          <p:cNvCxnSpPr/>
          <p:nvPr/>
        </p:nvCxnSpPr>
        <p:spPr>
          <a:xfrm>
            <a:off x="2428875" y="4572000"/>
            <a:ext cx="33178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399" name="Shape 1399"/>
          <p:cNvCxnSpPr/>
          <p:nvPr/>
        </p:nvCxnSpPr>
        <p:spPr>
          <a:xfrm>
            <a:off x="2754313" y="4230687"/>
            <a:ext cx="15081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00" name="Shape 1400"/>
          <p:cNvCxnSpPr/>
          <p:nvPr/>
        </p:nvCxnSpPr>
        <p:spPr>
          <a:xfrm rot="10800000">
            <a:off x="2754312" y="4225925"/>
            <a:ext cx="0" cy="3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01" name="Shape 1401"/>
          <p:cNvCxnSpPr/>
          <p:nvPr/>
        </p:nvCxnSpPr>
        <p:spPr>
          <a:xfrm rot="10800000" flipH="1">
            <a:off x="4344987" y="2971800"/>
            <a:ext cx="531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triangle" w="lg" len="lg"/>
          </a:ln>
        </p:spPr>
      </p:cxnSp>
      <p:cxnSp>
        <p:nvCxnSpPr>
          <p:cNvPr id="1402" name="Shape 1402"/>
          <p:cNvCxnSpPr/>
          <p:nvPr/>
        </p:nvCxnSpPr>
        <p:spPr>
          <a:xfrm rot="10800000">
            <a:off x="4119562" y="2871787"/>
            <a:ext cx="225425" cy="101599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1403" name="Shape 1403"/>
          <p:cNvCxnSpPr/>
          <p:nvPr/>
        </p:nvCxnSpPr>
        <p:spPr>
          <a:xfrm rot="10800000" flipH="1">
            <a:off x="4195762" y="2922588"/>
            <a:ext cx="17461" cy="7651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04" name="Shape 1404"/>
          <p:cNvCxnSpPr/>
          <p:nvPr/>
        </p:nvCxnSpPr>
        <p:spPr>
          <a:xfrm>
            <a:off x="3938587" y="3692525"/>
            <a:ext cx="2635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05" name="Shape 1405"/>
          <p:cNvSpPr/>
          <p:nvPr/>
        </p:nvSpPr>
        <p:spPr>
          <a:xfrm>
            <a:off x="60071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TH1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sp>
        <p:nvSpPr>
          <p:cNvPr id="1406" name="Shape 1406"/>
          <p:cNvSpPr/>
          <p:nvPr/>
        </p:nvSpPr>
        <p:spPr>
          <a:xfrm>
            <a:off x="7467601" y="2438401"/>
            <a:ext cx="1219199" cy="106679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TF1</a:t>
            </a:r>
          </a:p>
        </p:txBody>
      </p:sp>
      <p:cxnSp>
        <p:nvCxnSpPr>
          <p:cNvPr id="1407" name="Shape 1407"/>
          <p:cNvCxnSpPr/>
          <p:nvPr/>
        </p:nvCxnSpPr>
        <p:spPr>
          <a:xfrm rot="10800000" flipH="1">
            <a:off x="7189788" y="2971800"/>
            <a:ext cx="277811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08" name="Shape 1408"/>
          <p:cNvCxnSpPr/>
          <p:nvPr/>
        </p:nvCxnSpPr>
        <p:spPr>
          <a:xfrm rot="10800000" flipH="1">
            <a:off x="8623300" y="2971800"/>
            <a:ext cx="381000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409" name="Shape 1409"/>
          <p:cNvSpPr txBox="1"/>
          <p:nvPr/>
        </p:nvSpPr>
        <p:spPr>
          <a:xfrm>
            <a:off x="9024937" y="2786062"/>
            <a:ext cx="167639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CC99FF"/>
              </a:buClr>
              <a:buSzPct val="25000"/>
            </a:pPr>
            <a:r>
              <a:rPr lang="en-US" sz="2000" b="1">
                <a:solidFill>
                  <a:srgbClr val="CC99FF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</a:p>
        </p:txBody>
      </p:sp>
      <p:sp>
        <p:nvSpPr>
          <p:cNvPr id="1410" name="Shape 1410"/>
          <p:cNvSpPr txBox="1"/>
          <p:nvPr/>
        </p:nvSpPr>
        <p:spPr>
          <a:xfrm>
            <a:off x="1962150" y="5845175"/>
            <a:ext cx="8277224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folHlink"/>
              </a:buClr>
              <a:buSzPct val="25000"/>
            </a:pPr>
            <a:r>
              <a:rPr lang="en-US" sz="3200" b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Maximum Count = FFh  (11111111)</a:t>
            </a:r>
          </a:p>
        </p:txBody>
      </p:sp>
      <p:pic>
        <p:nvPicPr>
          <p:cNvPr id="1411" name="Shape 14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12926" y="4479926"/>
            <a:ext cx="558799" cy="1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2" name="Shape 14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22475" y="3517901"/>
            <a:ext cx="338136" cy="1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Shape 14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68488" y="3244850"/>
            <a:ext cx="541337" cy="185736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Shape 1414"/>
          <p:cNvSpPr txBox="1"/>
          <p:nvPr/>
        </p:nvSpPr>
        <p:spPr>
          <a:xfrm>
            <a:off x="1524001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*</a:t>
            </a:r>
          </a:p>
        </p:txBody>
      </p:sp>
      <p:sp>
        <p:nvSpPr>
          <p:cNvPr id="1415" name="Shape 1415"/>
          <p:cNvSpPr txBox="1"/>
          <p:nvPr/>
        </p:nvSpPr>
        <p:spPr>
          <a:xfrm>
            <a:off x="8524876" y="6572251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DAEDEF"/>
              </a:buClr>
              <a:buSzPct val="25000"/>
            </a:pPr>
            <a:fld id="{00000000-1234-1234-1234-123412341234}" type="slidenum"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pPr algn="r">
                <a:buClr>
                  <a:srgbClr val="DAEDEF"/>
                </a:buClr>
                <a:buSzPct val="25000"/>
              </a:pPr>
              <a:t>30</a:t>
            </a:fld>
            <a:endParaRPr lang="en-US" sz="1400" b="1">
              <a:solidFill>
                <a:srgbClr val="DAEDE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416" name="Shape 1416"/>
          <p:cNvSpPr txBox="1"/>
          <p:nvPr/>
        </p:nvSpPr>
        <p:spPr>
          <a:xfrm>
            <a:off x="4291012" y="6572251"/>
            <a:ext cx="3519487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DAEDEF"/>
              </a:buClr>
              <a:buSzPct val="25000"/>
            </a:pPr>
            <a:r>
              <a:rPr lang="en-US" sz="1400" b="1">
                <a:solidFill>
                  <a:srgbClr val="DAEDE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TE IT SEM-V</a:t>
            </a:r>
          </a:p>
        </p:txBody>
      </p:sp>
    </p:spTree>
    <p:extLst>
      <p:ext uri="{BB962C8B-B14F-4D97-AF65-F5344CB8AC3E}">
        <p14:creationId xmlns:p14="http://schemas.microsoft.com/office/powerpoint/2010/main" val="18731750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74465"/>
              </p:ext>
            </p:extLst>
          </p:nvPr>
        </p:nvGraphicFramePr>
        <p:xfrm>
          <a:off x="965915" y="1275008"/>
          <a:ext cx="10406130" cy="5037246"/>
        </p:xfrm>
        <a:graphic>
          <a:graphicData uri="http://schemas.openxmlformats.org/drawingml/2006/table">
            <a:tbl>
              <a:tblPr/>
              <a:tblGrid>
                <a:gridCol w="10406130"/>
              </a:tblGrid>
              <a:tr h="1196766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8051 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 about 111 instructions. These can be grouped into the following categories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1916">
                <a:tc>
                  <a:txBody>
                    <a:bodyPr/>
                    <a:lstStyle/>
                    <a:p>
                      <a:pPr algn="just">
                        <a:buFont typeface="+mj-lt"/>
                        <a:buAutoNum type="arabicPeriod"/>
                      </a:pP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Arithmetic 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Instructions</a:t>
                      </a:r>
                    </a:p>
                    <a:p>
                      <a:pPr algn="just">
                        <a:buFont typeface="+mj-lt"/>
                        <a:buAutoNum type="arabicPeriod"/>
                      </a:pP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>
                        <a:buFont typeface="+mj-lt"/>
                        <a:buAutoNum type="arabicPeriod"/>
                      </a:pP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Logical 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Instructions</a:t>
                      </a:r>
                    </a:p>
                    <a:p>
                      <a:pPr algn="just">
                        <a:buFont typeface="+mj-lt"/>
                        <a:buAutoNum type="arabicPeriod"/>
                      </a:pP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>
                        <a:buFont typeface="+mj-lt"/>
                        <a:buAutoNum type="arabicPeriod"/>
                      </a:pP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Transfer 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instructions</a:t>
                      </a:r>
                    </a:p>
                    <a:p>
                      <a:pPr algn="just">
                        <a:buFont typeface="+mj-lt"/>
                        <a:buAutoNum type="arabicPeriod"/>
                      </a:pP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>
                        <a:buFont typeface="+mj-lt"/>
                        <a:buAutoNum type="arabicPeriod"/>
                      </a:pP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Boolean Variable </a:t>
                      </a:r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Instructions</a:t>
                      </a:r>
                    </a:p>
                    <a:p>
                      <a:pPr algn="just">
                        <a:buFont typeface="+mj-lt"/>
                        <a:buAutoNum type="arabicPeriod"/>
                      </a:pP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>
                        <a:buFont typeface="+mj-lt"/>
                        <a:buAutoNum type="arabicPeriod"/>
                      </a:pP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Branching Instructions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5915" y="167425"/>
            <a:ext cx="4337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8051 Instruction set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2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22517"/>
              </p:ext>
            </p:extLst>
          </p:nvPr>
        </p:nvGraphicFramePr>
        <p:xfrm>
          <a:off x="38100" y="64394"/>
          <a:ext cx="6524625" cy="4114800"/>
        </p:xfrm>
        <a:graphic>
          <a:graphicData uri="http://schemas.openxmlformats.org/drawingml/2006/table">
            <a:tbl>
              <a:tblPr/>
              <a:tblGrid>
                <a:gridCol w="1438275"/>
                <a:gridCol w="2209800"/>
                <a:gridCol w="1438275"/>
                <a:gridCol w="1438275"/>
              </a:tblGrid>
              <a:tr h="4890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Mnemonics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Bytes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Instruction Cycles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ADD A,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 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/>
                        <a:t> </a:t>
                      </a:r>
                      <a:r>
                        <a:rPr lang="en-US" dirty="0" smtClean="0"/>
                        <a:t>(A </a:t>
                      </a:r>
                      <a:r>
                        <a:rPr lang="en-US" dirty="0"/>
                        <a:t>+ </a:t>
                      </a:r>
                      <a:r>
                        <a:rPr lang="en-US" dirty="0" smtClean="0"/>
                        <a:t>Rn)</a:t>
                      </a:r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ADD A,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  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+ (direct)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ADD A, @Ri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  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+ @</a:t>
                      </a:r>
                      <a:r>
                        <a:rPr lang="en-US" dirty="0" err="1"/>
                        <a:t>Ri</a:t>
                      </a:r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ADD A,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  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+ 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ADDC A,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  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+ Rn + 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</a:rPr>
                        <a:t>ADDC A,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   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+ (direct) + 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ADDC A, @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Ri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  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+ @</a:t>
                      </a:r>
                      <a:r>
                        <a:rPr lang="en-US" dirty="0" err="1"/>
                        <a:t>Ri</a:t>
                      </a:r>
                      <a:r>
                        <a:rPr lang="en-US" dirty="0"/>
                        <a:t> + 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ADDC A,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  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+ data + 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DA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adjust accumulator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DIV AB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Divide A by B </a:t>
                      </a:r>
                      <a:br>
                        <a:rPr lang="en-US" dirty="0"/>
                      </a:br>
                      <a:r>
                        <a:rPr lang="en-US" dirty="0"/>
                        <a:t>A  quotient </a:t>
                      </a:r>
                      <a:br>
                        <a:rPr lang="en-US" dirty="0"/>
                      </a:br>
                      <a:r>
                        <a:rPr lang="en-US" dirty="0"/>
                        <a:t>B  remainder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37250"/>
              </p:ext>
            </p:extLst>
          </p:nvPr>
        </p:nvGraphicFramePr>
        <p:xfrm>
          <a:off x="6221114" y="1735472"/>
          <a:ext cx="5970886" cy="4819879"/>
        </p:xfrm>
        <a:graphic>
          <a:graphicData uri="http://schemas.openxmlformats.org/drawingml/2006/table">
            <a:tbl>
              <a:tblPr/>
              <a:tblGrid>
                <a:gridCol w="1316210"/>
                <a:gridCol w="2022256"/>
                <a:gridCol w="1316210"/>
                <a:gridCol w="1316210"/>
              </a:tblGrid>
              <a:tr h="278531">
                <a:tc>
                  <a:txBody>
                    <a:bodyPr/>
                    <a:lstStyle/>
                    <a:p>
                      <a:r>
                        <a:rPr lang="en-US" sz="1600"/>
                        <a:t>DEC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 A -1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78531">
                <a:tc>
                  <a:txBody>
                    <a:bodyPr/>
                    <a:lstStyle/>
                    <a:p>
                      <a:r>
                        <a:rPr lang="en-US" sz="1600"/>
                        <a:t>DEC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Rn  Rn - 1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78531">
                <a:tc>
                  <a:txBody>
                    <a:bodyPr/>
                    <a:lstStyle/>
                    <a:p>
                      <a:r>
                        <a:rPr lang="en-US" sz="1600"/>
                        <a:t>DEC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(direct)  (direct) - 1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78531">
                <a:tc>
                  <a:txBody>
                    <a:bodyPr/>
                    <a:lstStyle/>
                    <a:p>
                      <a:r>
                        <a:rPr lang="en-US" sz="1600"/>
                        <a:t>DEC @Ri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@Ri  @Ri - 1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78531">
                <a:tc>
                  <a:txBody>
                    <a:bodyPr/>
                    <a:lstStyle/>
                    <a:p>
                      <a:r>
                        <a:rPr lang="en-US" sz="1600"/>
                        <a:t>INC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 A+1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78531">
                <a:tc>
                  <a:txBody>
                    <a:bodyPr/>
                    <a:lstStyle/>
                    <a:p>
                      <a:r>
                        <a:rPr lang="en-US" sz="1600"/>
                        <a:t>INC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Rn  Rn + 1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70543">
                <a:tc>
                  <a:txBody>
                    <a:bodyPr/>
                    <a:lstStyle/>
                    <a:p>
                      <a:r>
                        <a:rPr lang="en-US" sz="1600"/>
                        <a:t>INC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(direct)  (direct) + 1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78531">
                <a:tc>
                  <a:txBody>
                    <a:bodyPr/>
                    <a:lstStyle/>
                    <a:p>
                      <a:r>
                        <a:rPr lang="en-US" sz="1600"/>
                        <a:t>INC @Ri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@Ri  @Ri +1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78531">
                <a:tc>
                  <a:txBody>
                    <a:bodyPr/>
                    <a:lstStyle/>
                    <a:p>
                      <a:r>
                        <a:rPr lang="en-US" sz="1600"/>
                        <a:t>INC DPTR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DPTR  DPTR +1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835591">
                <a:tc>
                  <a:txBody>
                    <a:bodyPr/>
                    <a:lstStyle/>
                    <a:p>
                      <a:r>
                        <a:rPr lang="en-US" sz="1600"/>
                        <a:t>MUL  AB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Multiply A by B </a:t>
                      </a:r>
                      <a:br>
                        <a:rPr lang="en-US" sz="1600"/>
                      </a:br>
                      <a:r>
                        <a:rPr lang="en-US" sz="1600"/>
                        <a:t>A  low byte (A*B) </a:t>
                      </a:r>
                      <a:br>
                        <a:rPr lang="en-US" sz="1600"/>
                      </a:br>
                      <a:r>
                        <a:rPr lang="en-US" sz="1600"/>
                        <a:t>B  high byte (A* B)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71373">
                <a:tc gridSpan="3">
                  <a:txBody>
                    <a:bodyPr/>
                    <a:lstStyle/>
                    <a:p>
                      <a:endParaRPr 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680" marR="83680" marT="41840" marB="41840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278531">
                <a:tc>
                  <a:txBody>
                    <a:bodyPr/>
                    <a:lstStyle/>
                    <a:p>
                      <a:r>
                        <a:rPr lang="en-US" sz="1600"/>
                        <a:t>SUBB A,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 A - Rn - 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78531">
                <a:tc>
                  <a:txBody>
                    <a:bodyPr/>
                    <a:lstStyle/>
                    <a:p>
                      <a:r>
                        <a:rPr lang="en-US" sz="1600"/>
                        <a:t>SUBB A,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 A - (direct) - 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78531">
                <a:tc>
                  <a:txBody>
                    <a:bodyPr/>
                    <a:lstStyle/>
                    <a:p>
                      <a:r>
                        <a:rPr lang="en-US" sz="1600"/>
                        <a:t>SUBB A, @Ri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 A - @Ri - 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78531">
                <a:tc>
                  <a:txBody>
                    <a:bodyPr/>
                    <a:lstStyle/>
                    <a:p>
                      <a:r>
                        <a:rPr lang="en-US" sz="1600"/>
                        <a:t>SUBB A,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 A - data - 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</a:tbl>
          </a:graphicData>
        </a:graphic>
      </p:graphicFrame>
      <p:pic>
        <p:nvPicPr>
          <p:cNvPr id="2069" name="Picture 21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33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3" name="Picture 35" descr="http://nptel.ac.in/courses/117104072/micro/lecture13/images/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825625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28079" y="669701"/>
            <a:ext cx="3383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Arithmetic instruction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71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67637"/>
              </p:ext>
            </p:extLst>
          </p:nvPr>
        </p:nvGraphicFramePr>
        <p:xfrm>
          <a:off x="190499" y="1149913"/>
          <a:ext cx="5579235" cy="5547099"/>
        </p:xfrm>
        <a:graphic>
          <a:graphicData uri="http://schemas.openxmlformats.org/drawingml/2006/table">
            <a:tbl>
              <a:tblPr/>
              <a:tblGrid>
                <a:gridCol w="1397169"/>
                <a:gridCol w="2190157"/>
                <a:gridCol w="566420"/>
                <a:gridCol w="1425489"/>
              </a:tblGrid>
              <a:tr h="616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Mnemonics</a:t>
                      </a:r>
                      <a:endParaRPr lang="en-US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Description</a:t>
                      </a:r>
                      <a:endParaRPr 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Bytes</a:t>
                      </a:r>
                      <a:endParaRPr 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Instruction Cycles</a:t>
                      </a:r>
                      <a:endParaRPr lang="en-US" sz="16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081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ANL A,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 A AND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081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ANL A,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 A AND (direct)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081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ANL A, @Ri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 A AND @Ri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081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ANL A,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 A AND 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081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ANL direct,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(direct)  (direct) AND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61634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ANL direct,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(direct)  (direct) AND 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0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CLR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00H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081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CPL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0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ORL A,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 A OR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0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ORL A,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  </a:t>
                      </a:r>
                      <a:r>
                        <a:rPr lang="en-US" sz="1600" dirty="0" err="1"/>
                        <a:t>A</a:t>
                      </a:r>
                      <a:r>
                        <a:rPr lang="en-US" sz="1600" dirty="0"/>
                        <a:t> OR (direct)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0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ORL A, @</a:t>
                      </a:r>
                      <a:r>
                        <a:rPr lang="en-US" sz="1600" dirty="0" err="1"/>
                        <a:t>Ri</a:t>
                      </a:r>
                      <a:endParaRPr lang="en-US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 A OR @Ri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0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ORL A,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  A OR 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0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ORL direct,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(direct)  (direct) OR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6163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ORL direct,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(direct)  (direct) OR 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88748"/>
              </p:ext>
            </p:extLst>
          </p:nvPr>
        </p:nvGraphicFramePr>
        <p:xfrm>
          <a:off x="5911404" y="1183958"/>
          <a:ext cx="5834128" cy="5461539"/>
        </p:xfrm>
        <a:graphic>
          <a:graphicData uri="http://schemas.openxmlformats.org/drawingml/2006/table">
            <a:tbl>
              <a:tblPr/>
              <a:tblGrid>
                <a:gridCol w="1461000"/>
                <a:gridCol w="2290216"/>
                <a:gridCol w="592297"/>
                <a:gridCol w="1490615"/>
              </a:tblGrid>
              <a:tr h="3212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RL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Rotate accumulator left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64253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RLC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Rotate accumulator left through carry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64253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RR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Rotate accumulator right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64253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RRC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Rotate accumulator right through carry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64253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SWAP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Swap nibbles within Acumulator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126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XRL A,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  </a:t>
                      </a:r>
                      <a:r>
                        <a:rPr lang="en-US" sz="1800" dirty="0" err="1"/>
                        <a:t>A</a:t>
                      </a:r>
                      <a:r>
                        <a:rPr lang="en-US" sz="1800" dirty="0"/>
                        <a:t> EXOR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126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XRL A,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  </a:t>
                      </a:r>
                      <a:r>
                        <a:rPr lang="en-US" sz="1800" dirty="0" err="1"/>
                        <a:t>A</a:t>
                      </a:r>
                      <a:r>
                        <a:rPr lang="en-US" sz="1800" dirty="0"/>
                        <a:t> EXOR (direct)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126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XRL A, @Ri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  </a:t>
                      </a:r>
                      <a:r>
                        <a:rPr lang="en-US" sz="1800" dirty="0" err="1"/>
                        <a:t>A</a:t>
                      </a:r>
                      <a:r>
                        <a:rPr lang="en-US" sz="1800" dirty="0"/>
                        <a:t> EXOR @</a:t>
                      </a:r>
                      <a:r>
                        <a:rPr lang="en-US" sz="1800" dirty="0" err="1"/>
                        <a:t>Ri</a:t>
                      </a:r>
                      <a:endParaRPr lang="en-US" sz="18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126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XRL A,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  </a:t>
                      </a:r>
                      <a:r>
                        <a:rPr lang="en-US" sz="1800" dirty="0" err="1"/>
                        <a:t>A</a:t>
                      </a:r>
                      <a:r>
                        <a:rPr lang="en-US" sz="1800" dirty="0"/>
                        <a:t> EXOR 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64253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XRL direct,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(direct)  (direct) EXOR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64253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XRL direct,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(direct)  (direct) EXOR 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499" y="32543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Logical instructions</a:t>
            </a:r>
            <a:endParaRPr lang="en-US" sz="3200" dirty="0"/>
          </a:p>
        </p:txBody>
      </p:sp>
      <p:pic>
        <p:nvPicPr>
          <p:cNvPr id="3073" name="Picture 1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36919"/>
              </p:ext>
            </p:extLst>
          </p:nvPr>
        </p:nvGraphicFramePr>
        <p:xfrm>
          <a:off x="6272011" y="0"/>
          <a:ext cx="5919989" cy="5571655"/>
        </p:xfrm>
        <a:graphic>
          <a:graphicData uri="http://schemas.openxmlformats.org/drawingml/2006/table">
            <a:tbl>
              <a:tblPr/>
              <a:tblGrid>
                <a:gridCol w="1284336"/>
                <a:gridCol w="2959995"/>
                <a:gridCol w="501693"/>
                <a:gridCol w="1173965"/>
              </a:tblGrid>
              <a:tr h="428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MOV @</a:t>
                      </a:r>
                      <a:r>
                        <a:rPr lang="en-US" sz="1400" dirty="0" err="1"/>
                        <a:t>Ri</a:t>
                      </a:r>
                      <a:r>
                        <a:rPr lang="en-US" sz="1400" dirty="0"/>
                        <a:t>,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@Ri  (direct)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2858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MOV @Ri,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@Ri  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2858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MOV DPTR, #data16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DPTR  data16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2858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MOVC A, @A+DPTR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  Code byte pointed by A + DPTR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2858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MOVC A, @A+PC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  Code byte pointed by A + PC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2858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MOVC A, @Ri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  Code byte pointed by </a:t>
                      </a:r>
                      <a:r>
                        <a:rPr lang="en-US" sz="1400" dirty="0" err="1"/>
                        <a:t>Ri</a:t>
                      </a:r>
                      <a:r>
                        <a:rPr lang="en-US" sz="1400" dirty="0"/>
                        <a:t> 8-bit address)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2858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MOVX A, @DPTR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  External data pointed by DPTR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2858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MOVX @Ri,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Ri</a:t>
                      </a:r>
                      <a:r>
                        <a:rPr lang="en-US" sz="1400" dirty="0"/>
                        <a:t>  A (External data - 8bit address)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2858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MOVX @DPTR,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@DPTR  A(External data - 16bit address)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1429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PUSH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(SP)  (direct)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1429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POP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(direct)  (SP)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1429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XCH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Exchange A with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1429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XCH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Exchange A with direct byte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1429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XCH @Ri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Exchange A with indirect RAM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64288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XCHD A, @Ri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Exchange least significant nibble of A with that of indirect RAM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51712" y="5758808"/>
            <a:ext cx="3880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transfer instructions</a:t>
            </a:r>
            <a:endParaRPr lang="en-US" sz="28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06048"/>
              </p:ext>
            </p:extLst>
          </p:nvPr>
        </p:nvGraphicFramePr>
        <p:xfrm>
          <a:off x="117250" y="0"/>
          <a:ext cx="5433544" cy="3017520"/>
        </p:xfrm>
        <a:graphic>
          <a:graphicData uri="http://schemas.openxmlformats.org/drawingml/2006/table">
            <a:tbl>
              <a:tblPr/>
              <a:tblGrid>
                <a:gridCol w="1178803"/>
                <a:gridCol w="2716772"/>
                <a:gridCol w="460470"/>
                <a:gridCol w="1077499"/>
              </a:tblGrid>
              <a:tr h="217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 A,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  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355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MOV A,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  (direct)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1777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MOV A, @Ri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  @</a:t>
                      </a:r>
                      <a:r>
                        <a:rPr lang="en-US" dirty="0" err="1"/>
                        <a:t>Ri</a:t>
                      </a:r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355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MOV A,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  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1777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MOV Rn,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Rn  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355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MOV Rn,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Rn  (direct)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355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MOV Rn,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Rn  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05902"/>
              </p:ext>
            </p:extLst>
          </p:nvPr>
        </p:nvGraphicFramePr>
        <p:xfrm>
          <a:off x="1" y="3017520"/>
          <a:ext cx="5988676" cy="3891749"/>
        </p:xfrm>
        <a:graphic>
          <a:graphicData uri="http://schemas.openxmlformats.org/drawingml/2006/table">
            <a:tbl>
              <a:tblPr/>
              <a:tblGrid>
                <a:gridCol w="1299239"/>
                <a:gridCol w="2994338"/>
                <a:gridCol w="507514"/>
                <a:gridCol w="1187585"/>
              </a:tblGrid>
              <a:tr h="4849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MOV direct,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(direct)  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8491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MOV direct, 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(direct)  Rn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72736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MOV direct1, direct2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(direct1)  (direct2)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8491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MOV direct, @Ri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(direct) @</a:t>
                      </a:r>
                      <a:r>
                        <a:rPr lang="en-US" sz="1600" dirty="0" err="1"/>
                        <a:t>Ri</a:t>
                      </a:r>
                      <a:endParaRPr lang="en-US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8491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MOV direct,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(direct)  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4245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MOV @Ri,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@Ri  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8491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MOV @Ri, direct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Ri</a:t>
                      </a:r>
                      <a:r>
                        <a:rPr lang="en-US" sz="1600" dirty="0"/>
                        <a:t>  (direct)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48491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MOV @Ri, #data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Ri</a:t>
                      </a:r>
                      <a:r>
                        <a:rPr lang="en-US" sz="1600" dirty="0"/>
                        <a:t>  data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35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58169"/>
              </p:ext>
            </p:extLst>
          </p:nvPr>
        </p:nvGraphicFramePr>
        <p:xfrm>
          <a:off x="2768959" y="1578776"/>
          <a:ext cx="6244710" cy="4538688"/>
        </p:xfrm>
        <a:graphic>
          <a:graphicData uri="http://schemas.openxmlformats.org/drawingml/2006/table">
            <a:tbl>
              <a:tblPr/>
              <a:tblGrid>
                <a:gridCol w="1563819"/>
                <a:gridCol w="2451392"/>
                <a:gridCol w="633981"/>
                <a:gridCol w="1595518"/>
              </a:tblGrid>
              <a:tr h="6483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Mnemonics</a:t>
                      </a:r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Bytes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Instruction Cycles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CLR 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C-bit  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CLR 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bit  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SET 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  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SET 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bit  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CPL 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 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CPL 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  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ANL C, /bit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  C .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ANL C, 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  C. 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ORL C, /bit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C C +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ORL C, 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  C + 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MOV C, 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 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3241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MOV bit, 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bit  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19707" y="470168"/>
            <a:ext cx="4413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Boolean variable instructions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7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55334"/>
              </p:ext>
            </p:extLst>
          </p:nvPr>
        </p:nvGraphicFramePr>
        <p:xfrm>
          <a:off x="5932868" y="3291840"/>
          <a:ext cx="5619750" cy="3566160"/>
        </p:xfrm>
        <a:graphic>
          <a:graphicData uri="http://schemas.openxmlformats.org/drawingml/2006/table">
            <a:tbl>
              <a:tblPr/>
              <a:tblGrid>
                <a:gridCol w="1409700"/>
                <a:gridCol w="2667000"/>
                <a:gridCol w="428625"/>
                <a:gridCol w="111442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JZ </a:t>
                      </a:r>
                      <a:r>
                        <a:rPr lang="en-US" dirty="0" err="1"/>
                        <a:t>rel</a:t>
                      </a:r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If A=0, jump to PC +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JNZ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If A ≠ 0 , jump to PC +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LCALL addr16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+ 3  (SP), addr16  PC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LJMP addr 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Addr16  PC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NOP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operation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(SP)  PC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RETI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(SP)  PC, Enable Interrupt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SJMP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PC + 2 + rel  PC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  @A+DPTR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A+DPTR  PC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JZ 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If A = 0. jump PC+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JNZ 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If A ≠ 0, jump PC +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NOP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operation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</a:tbl>
          </a:graphicData>
        </a:graphic>
      </p:graphicFrame>
      <p:pic>
        <p:nvPicPr>
          <p:cNvPr id="6145" name="Picture 1" descr="http://nptel.ac.in/courses/117104072/micro/lecture13/images/arrow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27" y="2616983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nptel.ac.in/courses/117104072/micro/lecture13/images/arrow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27" y="2616983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://nptel.ac.in/courses/117104072/micro/lecture13/images/arrow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27" y="2616983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nptel.ac.in/courses/117104072/micro/lecture13/images/arrow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27" y="2616983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://nptel.ac.in/courses/117104072/micro/lecture13/images/arrow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27" y="2616983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nptel.ac.in/courses/117104072/micro/lecture13/images/arrow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27" y="2616983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://nptel.ac.in/courses/117104072/micro/lecture13/images/arrow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27" y="2616983"/>
            <a:ext cx="1905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42284"/>
              </p:ext>
            </p:extLst>
          </p:nvPr>
        </p:nvGraphicFramePr>
        <p:xfrm>
          <a:off x="90152" y="767919"/>
          <a:ext cx="5430296" cy="5179066"/>
        </p:xfrm>
        <a:graphic>
          <a:graphicData uri="http://schemas.openxmlformats.org/drawingml/2006/table">
            <a:tbl>
              <a:tblPr/>
              <a:tblGrid>
                <a:gridCol w="1351927"/>
                <a:gridCol w="2583582"/>
                <a:gridCol w="415219"/>
                <a:gridCol w="1079568"/>
              </a:tblGrid>
              <a:tr h="2589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ACALL addr11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 + 2  (SP) ; </a:t>
                      </a:r>
                      <a:r>
                        <a:rPr lang="en-US" sz="1400" dirty="0" err="1"/>
                        <a:t>addr</a:t>
                      </a:r>
                      <a:r>
                        <a:rPr lang="en-US" sz="1400" dirty="0"/>
                        <a:t> 11 </a:t>
                      </a:r>
                      <a:r>
                        <a:rPr lang="en-US" sz="1400" dirty="0" smtClean="0"/>
                        <a:t>PC (7FF)</a:t>
                      </a:r>
                      <a:endParaRPr lang="en-US" sz="1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5895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AJMP addr11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Addr11  PC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5179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CJNE A</a:t>
                      </a:r>
                      <a:r>
                        <a:rPr lang="en-US" sz="1400" dirty="0"/>
                        <a:t>, direct, </a:t>
                      </a:r>
                      <a:r>
                        <a:rPr lang="en-US" sz="1400" dirty="0" err="1"/>
                        <a:t>rel</a:t>
                      </a:r>
                      <a:endParaRPr lang="en-US" sz="1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Compare with A, jump (PC + rel) if not equal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51790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CJNE A, #data,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Compare with A, jump (PC + </a:t>
                      </a:r>
                      <a:r>
                        <a:rPr lang="en-US" sz="1400" dirty="0" err="1"/>
                        <a:t>rel</a:t>
                      </a:r>
                      <a:r>
                        <a:rPr lang="en-US" sz="1400" dirty="0"/>
                        <a:t>) if not equal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51790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CJNE Rn, #data,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Compare with Rn, jump (PC + rel) if not equal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51790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CJNE @Ri, #data,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Compare with @Ri A, jump (PC + rel) if not equal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51790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DJNZ Rn,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Decrement Rn, jump if not zero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51790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DJNZ direct,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Decrement (direct), jump if not zero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5895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JC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Jump (PC + rel) if C bit = 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5895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JNC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Jump (PC + rel) if C bit = 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5895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JB bit,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Jump (PC + rel) if bit = 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5895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JNB bit, rel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Jump (PC + rel) if bit = 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589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JBC bit,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rel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Jump (PC +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rel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) if bit = 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25895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JMP @A+DPTR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A+DPTR  PC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472" y="93618"/>
            <a:ext cx="46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Program branching instruction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670997" y="130907"/>
            <a:ext cx="4966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AJMP</a:t>
            </a:r>
            <a:r>
              <a:rPr lang="en-US" dirty="0">
                <a:solidFill>
                  <a:srgbClr val="032A46"/>
                </a:solidFill>
                <a:latin typeface="Georgia" panose="02040502050405020303" pitchFamily="18" charset="0"/>
              </a:rPr>
              <a:t> for Absolute jump within 2k memory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SJMP</a:t>
            </a:r>
            <a:r>
              <a:rPr lang="en-US" dirty="0" smtClean="0">
                <a:solidFill>
                  <a:srgbClr val="032A46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rgbClr val="032A46"/>
                </a:solidFill>
                <a:latin typeface="Georgia" panose="02040502050405020303" pitchFamily="18" charset="0"/>
              </a:rPr>
              <a:t>for short jump within +/-128 bytes from the SJMP </a:t>
            </a:r>
            <a:r>
              <a:rPr lang="en-US" dirty="0" smtClean="0">
                <a:solidFill>
                  <a:srgbClr val="032A46"/>
                </a:solidFill>
                <a:latin typeface="Georgia" panose="02040502050405020303" pitchFamily="18" charset="0"/>
              </a:rPr>
              <a:t>Command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32A46"/>
                </a:solidFill>
                <a:latin typeface="Georgia" panose="02040502050405020303" pitchFamily="18" charset="0"/>
              </a:rPr>
              <a:t>and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LJMP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f</a:t>
            </a:r>
            <a:r>
              <a:rPr lang="en-US" dirty="0">
                <a:solidFill>
                  <a:srgbClr val="032A46"/>
                </a:solidFill>
                <a:latin typeface="Georgia" panose="02040502050405020303" pitchFamily="18" charset="0"/>
              </a:rPr>
              <a:t>or Long jump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32868" y="18075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ACALL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allows you to jump to a subroutine within the same 2K page while 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LCALL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allows you to jump to a subroutine anywhere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in the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64K code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4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square wave on pin P1.0 using timer0 – IS A SOFTWARE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1" y="1690688"/>
            <a:ext cx="10623997" cy="48295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                        MOV TMOD, #01H; SET MODE</a:t>
            </a:r>
          </a:p>
          <a:p>
            <a:r>
              <a:rPr lang="en-US" dirty="0" smtClean="0"/>
              <a:t>LOOP		  MOV TL0, # 0EEH ; INITIALIZE THE TIMER  - 2</a:t>
            </a:r>
          </a:p>
          <a:p>
            <a:r>
              <a:rPr lang="en-US" dirty="0" smtClean="0"/>
              <a:t>                          MOV TH0, #0FFH; -2 </a:t>
            </a:r>
          </a:p>
          <a:p>
            <a:r>
              <a:rPr lang="en-US" dirty="0" smtClean="0"/>
              <a:t>                          CPL P1.0 – COMPLIMENT BIT - 1</a:t>
            </a:r>
          </a:p>
          <a:p>
            <a:r>
              <a:rPr lang="en-US" dirty="0" smtClean="0"/>
              <a:t>                          ACALL DELAY – 2 </a:t>
            </a:r>
          </a:p>
          <a:p>
            <a:r>
              <a:rPr lang="en-US" dirty="0" smtClean="0"/>
              <a:t>                          SJMP LOOP - 2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DELAY	  SET B TR0 ; COUNTING IS ENABLED HERE - 1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AGAIN	  JNB TF0 AGAIN;  LOOKS FOR THE FLAG BIT TF0 - 17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CLR TR0; DISABLE THE COUNTING - 1</a:t>
            </a:r>
          </a:p>
          <a:p>
            <a:r>
              <a:rPr lang="en-US" dirty="0" smtClean="0"/>
              <a:t>                         CLR TF0 – READY FOR NEXT CYCLE 1</a:t>
            </a:r>
          </a:p>
          <a:p>
            <a:r>
              <a:rPr lang="en-US" dirty="0" smtClean="0"/>
              <a:t>                         RET 1</a:t>
            </a:r>
          </a:p>
          <a:p>
            <a:endParaRPr lang="en-US" dirty="0"/>
          </a:p>
        </p:txBody>
      </p:sp>
      <p:pic>
        <p:nvPicPr>
          <p:cNvPr id="4" name="Shape 9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29734" y="1571224"/>
            <a:ext cx="3786255" cy="92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88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65" y="3206839"/>
            <a:ext cx="4739424" cy="814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4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04" y="168149"/>
            <a:ext cx="4762844" cy="6038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Timer 0 interrupt- (</a:t>
            </a:r>
            <a:r>
              <a:rPr lang="en-US" sz="2800" dirty="0" err="1" smtClean="0"/>
              <a:t>keil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73" y="978491"/>
            <a:ext cx="6763922" cy="57036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ORG 0000H</a:t>
            </a:r>
          </a:p>
          <a:p>
            <a:r>
              <a:rPr lang="en-US" dirty="0"/>
              <a:t>LJMP MAIN</a:t>
            </a:r>
          </a:p>
          <a:p>
            <a:r>
              <a:rPr lang="en-US" dirty="0">
                <a:solidFill>
                  <a:srgbClr val="FF0000"/>
                </a:solidFill>
              </a:rPr>
              <a:t>ORG 000BH</a:t>
            </a:r>
          </a:p>
          <a:p>
            <a:r>
              <a:rPr lang="en-US" dirty="0">
                <a:solidFill>
                  <a:srgbClr val="FF0000"/>
                </a:solidFill>
              </a:rPr>
              <a:t>LJMP SERVICE</a:t>
            </a:r>
          </a:p>
          <a:p>
            <a:r>
              <a:rPr lang="en-US" dirty="0"/>
              <a:t>ORG 30H</a:t>
            </a:r>
          </a:p>
          <a:p>
            <a:r>
              <a:rPr lang="en-US" dirty="0"/>
              <a:t>	MAIN: </a:t>
            </a:r>
            <a:r>
              <a:rPr lang="en-US" dirty="0" smtClean="0"/>
              <a:t>	MOV </a:t>
            </a:r>
            <a:r>
              <a:rPr lang="en-US" dirty="0"/>
              <a:t>TMOD, #</a:t>
            </a:r>
            <a:r>
              <a:rPr lang="en-US" dirty="0" smtClean="0"/>
              <a:t>00000001B ; initialization of Timer 0 in mode 1</a:t>
            </a:r>
            <a:endParaRPr lang="en-US" dirty="0"/>
          </a:p>
          <a:p>
            <a:r>
              <a:rPr lang="en-US" dirty="0"/>
              <a:t>	      </a:t>
            </a:r>
            <a:r>
              <a:rPr lang="en-US" dirty="0" smtClean="0"/>
              <a:t>	MOV </a:t>
            </a:r>
            <a:r>
              <a:rPr lang="en-US" dirty="0"/>
              <a:t>TL0, #00H</a:t>
            </a:r>
          </a:p>
          <a:p>
            <a:r>
              <a:rPr lang="en-US" dirty="0"/>
              <a:t>		</a:t>
            </a:r>
            <a:r>
              <a:rPr lang="en-US" dirty="0" smtClean="0"/>
              <a:t>MOV </a:t>
            </a:r>
            <a:r>
              <a:rPr lang="en-US" dirty="0"/>
              <a:t>TH0, #0DCH</a:t>
            </a:r>
          </a:p>
          <a:p>
            <a:r>
              <a:rPr lang="en-US" dirty="0"/>
              <a:t>		</a:t>
            </a:r>
            <a:r>
              <a:rPr lang="en-US" dirty="0" smtClean="0"/>
              <a:t>MOV </a:t>
            </a:r>
            <a:r>
              <a:rPr lang="en-US" dirty="0"/>
              <a:t>IE, #</a:t>
            </a:r>
            <a:r>
              <a:rPr lang="en-US" dirty="0" smtClean="0"/>
              <a:t>82H; enable timer 0 interrupt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smtClean="0"/>
              <a:t>SETB TR0 ; start timer 0</a:t>
            </a:r>
            <a:endParaRPr lang="en-US" dirty="0"/>
          </a:p>
          <a:p>
            <a:r>
              <a:rPr lang="en-US" dirty="0"/>
              <a:t>	HERE: </a:t>
            </a:r>
            <a:r>
              <a:rPr lang="en-US" dirty="0" smtClean="0"/>
              <a:t>	SJMP </a:t>
            </a:r>
            <a:r>
              <a:rPr lang="en-US" dirty="0"/>
              <a:t>HERE</a:t>
            </a:r>
          </a:p>
          <a:p>
            <a:r>
              <a:rPr lang="en-US" dirty="0"/>
              <a:t>		 </a:t>
            </a:r>
          </a:p>
          <a:p>
            <a:r>
              <a:rPr lang="en-US" dirty="0"/>
              <a:t>	SERVICE: </a:t>
            </a:r>
            <a:r>
              <a:rPr lang="en-US" dirty="0" smtClean="0"/>
              <a:t> 	CPL </a:t>
            </a:r>
            <a:r>
              <a:rPr lang="en-US" dirty="0"/>
              <a:t>P1.2</a:t>
            </a:r>
          </a:p>
          <a:p>
            <a:r>
              <a:rPr lang="en-US" dirty="0"/>
              <a:t>	 </a:t>
            </a:r>
            <a:r>
              <a:rPr lang="en-US" dirty="0" smtClean="0"/>
              <a:t>                	MOV </a:t>
            </a:r>
            <a:r>
              <a:rPr lang="en-US" dirty="0"/>
              <a:t>TL0, #00H</a:t>
            </a:r>
          </a:p>
          <a:p>
            <a:r>
              <a:rPr lang="en-US" dirty="0"/>
              <a:t>		</a:t>
            </a:r>
            <a:r>
              <a:rPr lang="en-US" dirty="0" smtClean="0"/>
              <a:t>MOV </a:t>
            </a:r>
            <a:r>
              <a:rPr lang="en-US" dirty="0"/>
              <a:t>TH0, #</a:t>
            </a:r>
            <a:r>
              <a:rPr lang="en-US" dirty="0" smtClean="0"/>
              <a:t>0DCH  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sz="3300" dirty="0" smtClean="0">
                <a:solidFill>
                  <a:srgbClr val="FF0000"/>
                </a:solidFill>
              </a:rPr>
              <a:t>there is no </a:t>
            </a:r>
            <a:r>
              <a:rPr lang="en-US" sz="3300" dirty="0">
                <a:solidFill>
                  <a:srgbClr val="FF0000"/>
                </a:solidFill>
              </a:rPr>
              <a:t>CLR TF0 </a:t>
            </a:r>
            <a:r>
              <a:rPr lang="en-US" sz="3300" dirty="0" smtClean="0">
                <a:solidFill>
                  <a:srgbClr val="FF0000"/>
                </a:solidFill>
              </a:rPr>
              <a:t>, because it is   </a:t>
            </a:r>
          </a:p>
          <a:p>
            <a:r>
              <a:rPr lang="en-US" sz="3300" dirty="0">
                <a:solidFill>
                  <a:srgbClr val="FF0000"/>
                </a:solidFill>
              </a:rPr>
              <a:t> </a:t>
            </a:r>
            <a:r>
              <a:rPr lang="en-US" sz="3300" dirty="0" smtClean="0">
                <a:solidFill>
                  <a:srgbClr val="FF0000"/>
                </a:solidFill>
              </a:rPr>
              <a:t>                                                               automatically reset when 				program jumps to the service routine</a:t>
            </a:r>
            <a:endParaRPr lang="en-US" sz="3300" dirty="0">
              <a:solidFill>
                <a:srgbClr val="FF0000"/>
              </a:solidFill>
            </a:endParaRPr>
          </a:p>
          <a:p>
            <a:r>
              <a:rPr lang="en-US" dirty="0"/>
              <a:t>		</a:t>
            </a:r>
            <a:r>
              <a:rPr lang="en-US" dirty="0" smtClean="0"/>
              <a:t>RETI</a:t>
            </a:r>
            <a:endParaRPr lang="en-US" dirty="0"/>
          </a:p>
          <a:p>
            <a:r>
              <a:rPr lang="en-US" dirty="0"/>
              <a:t>		END	 </a:t>
            </a:r>
          </a:p>
        </p:txBody>
      </p:sp>
      <p:pic>
        <p:nvPicPr>
          <p:cNvPr id="4" name="Shape 88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76" y="2064175"/>
            <a:ext cx="4186354" cy="7820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881799"/>
              </p:ext>
            </p:extLst>
          </p:nvPr>
        </p:nvGraphicFramePr>
        <p:xfrm>
          <a:off x="6864626" y="3215563"/>
          <a:ext cx="4788974" cy="2142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Bitmap Image" r:id="rId4" imgW="5133333" imgH="2305372" progId="Paint.Picture">
                  <p:embed/>
                </p:oleObj>
              </mc:Choice>
              <mc:Fallback>
                <p:oleObj name="Bitmap Image" r:id="rId4" imgW="5133333" imgH="23053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626" y="3215563"/>
                        <a:ext cx="4788974" cy="2142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05639" y="2846231"/>
            <a:ext cx="24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 Enable IE (SFR)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5239" y="84222"/>
            <a:ext cx="726288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Assembler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ORG: defines the starting address for the program in program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EQU : assigns a numeric value to a symbol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DB: Define a byte. Puts a byte constant at the memory location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DW define a word (16 bit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DBIT: define a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END: directive to the assembler to stop the assembly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115060" y="3496532"/>
            <a:ext cx="1736035" cy="3137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 Register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Commonly used as a temporary register, much like a 9</a:t>
            </a:r>
            <a:r>
              <a:rPr lang="en-US" altLang="en-US" sz="2400" baseline="30000"/>
              <a:t>th</a:t>
            </a:r>
            <a:r>
              <a:rPr lang="en-US" altLang="en-US" sz="2400"/>
              <a:t> R register.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Used by two op-codes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MUL AB, div 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 register holds the second operand and will hold part of the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Upper 8 bits of the multiplication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Remainder in case of division.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Can also be accessed through its SFR address of </a:t>
            </a:r>
            <a:r>
              <a:rPr lang="en-US" altLang="en-US" sz="2400">
                <a:solidFill>
                  <a:srgbClr val="0033CC"/>
                </a:solidFill>
              </a:rPr>
              <a:t>0F0H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Bit addressable.</a:t>
            </a:r>
          </a:p>
        </p:txBody>
      </p:sp>
    </p:spTree>
    <p:extLst>
      <p:ext uri="{BB962C8B-B14F-4D97-AF65-F5344CB8AC3E}">
        <p14:creationId xmlns:p14="http://schemas.microsoft.com/office/powerpoint/2010/main" val="10973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FCA8-4A25-47AC-B938-F029ED8FC2E7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799" y="2438399"/>
            <a:ext cx="9144001" cy="2507087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sz="4400" dirty="0" smtClean="0"/>
              <a:t>Time </a:t>
            </a:r>
            <a:r>
              <a:rPr lang="en-US" altLang="zh-TW" sz="4400" dirty="0"/>
              <a:t>Delay Generation and Calculation</a:t>
            </a:r>
          </a:p>
        </p:txBody>
      </p:sp>
    </p:spTree>
    <p:extLst>
      <p:ext uri="{BB962C8B-B14F-4D97-AF65-F5344CB8AC3E}">
        <p14:creationId xmlns:p14="http://schemas.microsoft.com/office/powerpoint/2010/main" val="2715738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A8CA-A944-4930-B08F-6C25E378C713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</a:t>
            </a:r>
            <a:r>
              <a:rPr lang="en-US" altLang="zh-TW" dirty="0" smtClean="0"/>
              <a:t>Cycle</a:t>
            </a:r>
            <a:endParaRPr lang="zh-TW" alt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82000" cy="4525963"/>
          </a:xfrm>
        </p:spPr>
        <p:txBody>
          <a:bodyPr/>
          <a:lstStyle/>
          <a:p>
            <a:r>
              <a:rPr lang="en-US" altLang="zh-TW" dirty="0"/>
              <a:t>For the CPU to execute an instruction takes a certain number of clock cycles. </a:t>
            </a:r>
          </a:p>
          <a:p>
            <a:r>
              <a:rPr lang="en-US" altLang="zh-TW" dirty="0"/>
              <a:t>In the 8051 family, these clock cycles are referred to as </a:t>
            </a:r>
            <a:r>
              <a:rPr lang="en-US" altLang="zh-TW" i="1" dirty="0"/>
              <a:t>machine cycles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/>
              <a:t>RET needs 2 machine cycles</a:t>
            </a:r>
          </a:p>
          <a:p>
            <a:r>
              <a:rPr lang="en-US" altLang="zh-TW" dirty="0"/>
              <a:t>The 8051 has an on-chip oscillator which generates machine cycles.</a:t>
            </a:r>
          </a:p>
          <a:p>
            <a:r>
              <a:rPr lang="en-US" altLang="zh-TW" dirty="0"/>
              <a:t>The 8051 requires an external clock</a:t>
            </a:r>
            <a:r>
              <a:rPr lang="zh-TW" altLang="en-US" dirty="0"/>
              <a:t>（</a:t>
            </a:r>
            <a:r>
              <a:rPr lang="en-US" altLang="zh-TW" dirty="0"/>
              <a:t>a quartz crystal oscillator</a:t>
            </a:r>
            <a:r>
              <a:rPr lang="zh-TW" altLang="en-US" dirty="0"/>
              <a:t>）</a:t>
            </a:r>
            <a:r>
              <a:rPr lang="en-US" altLang="zh-TW" dirty="0"/>
              <a:t>to run  the on-chip oscillator. </a:t>
            </a:r>
          </a:p>
        </p:txBody>
      </p:sp>
    </p:spTree>
    <p:extLst>
      <p:ext uri="{BB962C8B-B14F-4D97-AF65-F5344CB8AC3E}">
        <p14:creationId xmlns:p14="http://schemas.microsoft.com/office/powerpoint/2010/main" val="38078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33DF-63AA-469D-86A9-20841350B50C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</a:t>
            </a:r>
            <a:r>
              <a:rPr lang="en-US" altLang="zh-TW" dirty="0" smtClean="0"/>
              <a:t>Cycle</a:t>
            </a:r>
            <a:endParaRPr lang="zh-TW" alt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TW" dirty="0"/>
              <a:t>The relationship between two oscillators</a:t>
            </a:r>
            <a:r>
              <a:rPr lang="zh-TW" altLang="en-US" dirty="0"/>
              <a:t>：</a:t>
            </a:r>
          </a:p>
          <a:p>
            <a:pPr lvl="1"/>
            <a:r>
              <a:rPr lang="en-US" altLang="zh-TW" dirty="0"/>
              <a:t>The length of the machine cycle is 12 of  the oscillator period.</a:t>
            </a:r>
          </a:p>
          <a:p>
            <a:pPr lvl="1"/>
            <a:r>
              <a:rPr lang="en-US" altLang="zh-TW" dirty="0"/>
              <a:t>The frequency of the machine cycle is 1/12 of the crystal frequency.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frequency of the external crystal can be vary from 4 MHz to 30MHz.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Very </a:t>
            </a:r>
            <a:r>
              <a:rPr lang="en-US" altLang="zh-TW" dirty="0"/>
              <a:t>often the 11.0592MHz crystal oscillator is used to make the 8051-based system compatible with the serial port of the IBM PC</a:t>
            </a:r>
            <a:r>
              <a:rPr lang="zh-TW" altLang="en-US" dirty="0"/>
              <a:t>（</a:t>
            </a:r>
            <a:r>
              <a:rPr lang="en-US" altLang="zh-TW" dirty="0"/>
              <a:t>See Chapter 10</a:t>
            </a:r>
            <a:r>
              <a:rPr lang="zh-TW" altLang="en-US" dirty="0"/>
              <a:t>）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562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4AA7-CB8D-4785-B362-41B72B3FE68E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420689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Example 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7"/>
            <a:ext cx="8849932" cy="5378293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533400" indent="-533400">
              <a:buNone/>
            </a:pPr>
            <a:r>
              <a:rPr lang="en-US" altLang="zh-TW" sz="2400" dirty="0"/>
              <a:t>The following shows crystal frequency for three different 8051-</a:t>
            </a:r>
          </a:p>
          <a:p>
            <a:pPr marL="533400" indent="-533400">
              <a:buNone/>
            </a:pPr>
            <a:r>
              <a:rPr lang="en-US" altLang="zh-TW" sz="2400" dirty="0"/>
              <a:t>based systems. Find the period of the machine cycle in each case.</a:t>
            </a:r>
          </a:p>
          <a:p>
            <a:pPr marL="533400" indent="-533400">
              <a:buFontTx/>
              <a:buAutoNum type="alphaLcParenBoth"/>
            </a:pPr>
            <a:r>
              <a:rPr lang="en-US" altLang="zh-TW" sz="2400" dirty="0"/>
              <a:t>11.0592 MHz    (b) 16 MHz    (C) 20 MHz</a:t>
            </a:r>
          </a:p>
          <a:p>
            <a:pPr marL="533400" indent="-533400">
              <a:buNone/>
            </a:pPr>
            <a:endParaRPr lang="en-US" altLang="zh-TW" sz="2400" dirty="0"/>
          </a:p>
          <a:p>
            <a:pPr marL="533400" indent="-533400">
              <a:buNone/>
            </a:pPr>
            <a:r>
              <a:rPr lang="en-US" altLang="zh-TW" sz="2400" b="1" dirty="0"/>
              <a:t>Solution: </a:t>
            </a:r>
          </a:p>
          <a:p>
            <a:pPr marL="533400" indent="-533400">
              <a:buNone/>
            </a:pPr>
            <a:endParaRPr lang="en-US" altLang="zh-TW" sz="2400" dirty="0"/>
          </a:p>
          <a:p>
            <a:pPr marL="533400" indent="-533400">
              <a:buFontTx/>
              <a:buAutoNum type="alphaLcParenBoth"/>
            </a:pPr>
            <a:r>
              <a:rPr lang="en-US" altLang="zh-TW" sz="2400" dirty="0"/>
              <a:t>11.0592/12 = 921.6 KHz </a:t>
            </a:r>
          </a:p>
          <a:p>
            <a:pPr marL="533400" indent="-533400">
              <a:buNone/>
            </a:pPr>
            <a:r>
              <a:rPr lang="en-US" altLang="zh-TW" sz="2400" dirty="0"/>
              <a:t>       machine cycle is 1/921.6 KHz = 1.085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/>
              <a:t>s (microsecond)</a:t>
            </a:r>
          </a:p>
          <a:p>
            <a:pPr marL="533400" indent="-533400">
              <a:buNone/>
            </a:pPr>
            <a:r>
              <a:rPr lang="en-US" altLang="zh-TW" sz="2400" dirty="0"/>
              <a:t>(b) oscillator period = 1/16 MHz = 0.625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/>
              <a:t>s  </a:t>
            </a:r>
          </a:p>
          <a:p>
            <a:pPr marL="533400" indent="-533400">
              <a:buNone/>
            </a:pPr>
            <a:r>
              <a:rPr lang="en-US" altLang="zh-TW" sz="2400" dirty="0"/>
              <a:t>      machine cycle (</a:t>
            </a:r>
            <a:r>
              <a:rPr lang="en-US" altLang="zh-TW" sz="2400" b="1" dirty="0">
                <a:solidFill>
                  <a:schemeClr val="accent2"/>
                </a:solidFill>
              </a:rPr>
              <a:t>MC</a:t>
            </a:r>
            <a:r>
              <a:rPr lang="en-US" altLang="zh-TW" sz="2400" dirty="0"/>
              <a:t>) = 0.625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/>
              <a:t>s ×12 = 0.75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/>
              <a:t>s </a:t>
            </a:r>
          </a:p>
          <a:p>
            <a:pPr marL="533400" indent="-533400">
              <a:buNone/>
            </a:pPr>
            <a:r>
              <a:rPr lang="en-US" altLang="zh-TW" sz="2400" dirty="0"/>
              <a:t>(c) 20 MHz/12 = 1.66 MHz</a:t>
            </a:r>
          </a:p>
          <a:p>
            <a:pPr marL="533400" indent="-533400">
              <a:buNone/>
            </a:pPr>
            <a:r>
              <a:rPr lang="en-US" altLang="zh-TW" sz="2400" dirty="0"/>
              <a:t>     MC = 1/1.66 MHz = 0.60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318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45F-8E67-4308-A608-22DD9F8ACBE8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7001"/>
            <a:ext cx="8229600" cy="3460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Example 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en-US" altLang="zh-TW" sz="2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3" y="620713"/>
            <a:ext cx="8445500" cy="599916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TW" sz="2400" dirty="0"/>
              <a:t>For an 8051 system of 11.0592 MHz, find how long it takes to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400" dirty="0"/>
              <a:t>execute each of the following instructions.</a:t>
            </a:r>
          </a:p>
          <a:p>
            <a:pPr marL="609600" indent="-609600">
              <a:lnSpc>
                <a:spcPct val="70000"/>
              </a:lnSpc>
              <a:buNone/>
            </a:pPr>
            <a:r>
              <a:rPr lang="en-US" altLang="zh-TW" sz="2400" dirty="0"/>
              <a:t>(a) </a:t>
            </a:r>
            <a:r>
              <a:rPr lang="en-US" altLang="zh-TW" sz="2400" dirty="0">
                <a:latin typeface="Courier New" panose="02070309020205020404" pitchFamily="49" charset="0"/>
              </a:rPr>
              <a:t>MOV R3,#55  </a:t>
            </a:r>
            <a:r>
              <a:rPr lang="en-US" altLang="zh-TW" sz="2400" dirty="0"/>
              <a:t>(b) </a:t>
            </a:r>
            <a:r>
              <a:rPr lang="en-US" altLang="zh-TW" sz="2400" dirty="0">
                <a:latin typeface="Courier New" panose="02070309020205020404" pitchFamily="49" charset="0"/>
              </a:rPr>
              <a:t>DEC R3</a:t>
            </a:r>
            <a:r>
              <a:rPr lang="en-US" altLang="zh-TW" sz="2400" dirty="0"/>
              <a:t>   (c) </a:t>
            </a:r>
            <a:r>
              <a:rPr lang="en-US" altLang="zh-TW" sz="2400" dirty="0">
                <a:latin typeface="Courier New" panose="02070309020205020404" pitchFamily="49" charset="0"/>
              </a:rPr>
              <a:t>DJNZ R2, target</a:t>
            </a:r>
          </a:p>
          <a:p>
            <a:pPr marL="609600" indent="-609600">
              <a:lnSpc>
                <a:spcPct val="70000"/>
              </a:lnSpc>
              <a:buNone/>
            </a:pPr>
            <a:r>
              <a:rPr lang="en-US" altLang="zh-TW" sz="2400" dirty="0"/>
              <a:t>(d) </a:t>
            </a:r>
            <a:r>
              <a:rPr lang="en-US" altLang="zh-TW" sz="2400" dirty="0">
                <a:latin typeface="Courier New" panose="02070309020205020404" pitchFamily="49" charset="0"/>
              </a:rPr>
              <a:t>LJMP </a:t>
            </a:r>
            <a:r>
              <a:rPr lang="en-US" altLang="zh-TW" sz="2400" dirty="0"/>
              <a:t>                 (e) </a:t>
            </a:r>
            <a:r>
              <a:rPr lang="en-US" altLang="zh-TW" sz="2400" dirty="0">
                <a:latin typeface="Courier New" panose="02070309020205020404" pitchFamily="49" charset="0"/>
              </a:rPr>
              <a:t>SJMP </a:t>
            </a:r>
            <a:r>
              <a:rPr lang="en-US" altLang="zh-TW" sz="2400" dirty="0"/>
              <a:t>      (f) </a:t>
            </a:r>
            <a:r>
              <a:rPr lang="en-US" altLang="zh-TW" sz="2400" dirty="0">
                <a:latin typeface="Courier New" panose="02070309020205020404" pitchFamily="49" charset="0"/>
              </a:rPr>
              <a:t>NOP   </a:t>
            </a:r>
            <a:r>
              <a:rPr lang="en-US" altLang="zh-TW" sz="2400" dirty="0"/>
              <a:t>(g) </a:t>
            </a:r>
            <a:r>
              <a:rPr lang="en-US" altLang="zh-TW" sz="2400" dirty="0">
                <a:latin typeface="Courier New" panose="02070309020205020404" pitchFamily="49" charset="0"/>
              </a:rPr>
              <a:t>MUL AB</a:t>
            </a:r>
            <a:endParaRPr lang="en-US" altLang="zh-TW" sz="24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400" b="1" dirty="0"/>
              <a:t>Solution: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400" dirty="0"/>
              <a:t>The machine cycle for a system of 11.0952 MHz is 1.085 </a:t>
            </a:r>
            <a:r>
              <a:rPr lang="en-US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/>
              <a:t>s.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400" dirty="0"/>
              <a:t>Table A-1 shows machine cycles for each instructions.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TW" sz="2400" dirty="0"/>
              <a:t> </a:t>
            </a:r>
          </a:p>
          <a:p>
            <a:pPr marL="609600" indent="-609600">
              <a:lnSpc>
                <a:spcPct val="60000"/>
              </a:lnSpc>
              <a:buNone/>
            </a:pPr>
            <a:r>
              <a:rPr lang="en-US" altLang="zh-TW" sz="2400" b="1" dirty="0">
                <a:latin typeface="Arial" panose="020B0604020202020204" pitchFamily="34" charset="0"/>
              </a:rPr>
              <a:t>Instruct           Machine cycles        Time to execute</a:t>
            </a:r>
          </a:p>
          <a:p>
            <a:pPr marL="609600" indent="-609600">
              <a:buNone/>
            </a:pPr>
            <a:r>
              <a:rPr lang="en-US" altLang="zh-TW" sz="2400" dirty="0"/>
              <a:t>(a) </a:t>
            </a:r>
            <a:r>
              <a:rPr lang="en-US" altLang="zh-TW" sz="2400" dirty="0">
                <a:latin typeface="Courier New" panose="02070309020205020404" pitchFamily="49" charset="0"/>
              </a:rPr>
              <a:t>MOV R3,#55      1    1</a:t>
            </a:r>
            <a:r>
              <a:rPr lang="en-US" altLang="zh-TW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×</a:t>
            </a:r>
            <a:r>
              <a:rPr lang="en-US" altLang="zh-TW" sz="2400" dirty="0">
                <a:latin typeface="Courier New" panose="02070309020205020404" pitchFamily="49" charset="0"/>
              </a:rPr>
              <a:t>1.085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 = 1.085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</a:t>
            </a:r>
          </a:p>
          <a:p>
            <a:pPr marL="609600" indent="-609600">
              <a:buNone/>
            </a:pPr>
            <a:r>
              <a:rPr lang="en-US" altLang="zh-TW" sz="2400" dirty="0"/>
              <a:t>(b) </a:t>
            </a:r>
            <a:r>
              <a:rPr lang="en-US" altLang="zh-TW" sz="2400" dirty="0">
                <a:latin typeface="Courier New" panose="02070309020205020404" pitchFamily="49" charset="0"/>
              </a:rPr>
              <a:t>DEC R3          1    1</a:t>
            </a:r>
            <a:r>
              <a:rPr lang="en-US" altLang="zh-TW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×1.085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 = 1.085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</a:t>
            </a:r>
          </a:p>
          <a:p>
            <a:pPr marL="609600" indent="-609600">
              <a:buNone/>
            </a:pPr>
            <a:r>
              <a:rPr lang="en-US" altLang="zh-TW" sz="2400" dirty="0"/>
              <a:t>(c) </a:t>
            </a:r>
            <a:r>
              <a:rPr lang="en-US" altLang="zh-TW" sz="2400" dirty="0">
                <a:latin typeface="Courier New" panose="02070309020205020404" pitchFamily="49" charset="0"/>
              </a:rPr>
              <a:t>DJNZ R2,target  2    2</a:t>
            </a:r>
            <a:r>
              <a:rPr lang="en-US" altLang="zh-TW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×1.085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 = 2.17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</a:t>
            </a:r>
          </a:p>
          <a:p>
            <a:pPr marL="609600" indent="-609600">
              <a:buNone/>
            </a:pPr>
            <a:r>
              <a:rPr lang="en-US" altLang="zh-TW" sz="2400" dirty="0"/>
              <a:t>(d) </a:t>
            </a:r>
            <a:r>
              <a:rPr lang="en-US" altLang="zh-TW" sz="2400" dirty="0">
                <a:latin typeface="Courier New" panose="02070309020205020404" pitchFamily="49" charset="0"/>
              </a:rPr>
              <a:t>LJMP            2    2</a:t>
            </a:r>
            <a:r>
              <a:rPr lang="en-US" altLang="zh-TW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×1.085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 = 2.17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</a:t>
            </a:r>
          </a:p>
          <a:p>
            <a:pPr marL="609600" indent="-609600">
              <a:buNone/>
            </a:pPr>
            <a:r>
              <a:rPr lang="en-US" altLang="zh-TW" sz="2400" dirty="0"/>
              <a:t>(e) </a:t>
            </a:r>
            <a:r>
              <a:rPr lang="en-US" altLang="zh-TW" sz="2400" dirty="0">
                <a:latin typeface="Courier New" panose="02070309020205020404" pitchFamily="49" charset="0"/>
              </a:rPr>
              <a:t>SJMP            2    2</a:t>
            </a:r>
            <a:r>
              <a:rPr lang="en-US" altLang="zh-TW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×1.085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 = 2.17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</a:t>
            </a:r>
          </a:p>
          <a:p>
            <a:pPr marL="609600" indent="-609600">
              <a:buNone/>
            </a:pPr>
            <a:r>
              <a:rPr lang="en-US" altLang="zh-TW" sz="2400" dirty="0"/>
              <a:t>(f) </a:t>
            </a:r>
            <a:r>
              <a:rPr lang="en-US" altLang="zh-TW" sz="2400" dirty="0">
                <a:latin typeface="Courier New" panose="02070309020205020404" pitchFamily="49" charset="0"/>
              </a:rPr>
              <a:t>NOP             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</a:rPr>
              <a:t>1    1</a:t>
            </a:r>
            <a:r>
              <a:rPr lang="en-US" altLang="zh-TW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×1.085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 = 1.085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</a:t>
            </a:r>
          </a:p>
          <a:p>
            <a:pPr marL="609600" indent="-609600">
              <a:buNone/>
            </a:pPr>
            <a:r>
              <a:rPr lang="en-US" altLang="zh-TW" sz="2400" dirty="0"/>
              <a:t>(g) </a:t>
            </a:r>
            <a:r>
              <a:rPr lang="en-US" altLang="zh-TW" sz="2400" dirty="0">
                <a:latin typeface="Courier New" panose="02070309020205020404" pitchFamily="49" charset="0"/>
              </a:rPr>
              <a:t>MUL AB          4    4</a:t>
            </a:r>
            <a:r>
              <a:rPr lang="en-US" altLang="zh-TW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×1.085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 = 4.34 </a:t>
            </a:r>
            <a:r>
              <a:rPr lang="en-US" altLang="zh-TW" sz="2400" dirty="0">
                <a:latin typeface="Courier New" panose="02070309020205020404" pitchFamily="49" charset="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203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6D23-12B5-4271-B79C-A80532B81A83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41751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Example 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23888"/>
            <a:ext cx="8229600" cy="597376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Find the size of the delay in the following program, if the crystal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frequency is 11.0592 </a:t>
            </a:r>
            <a:r>
              <a:rPr lang="en-US" altLang="zh-TW" sz="2400" dirty="0" err="1"/>
              <a:t>MHz.</a:t>
            </a:r>
            <a:endParaRPr lang="en-US" altLang="zh-TW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    MOV A,#55H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AGAIN:   MOV P1,A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    ACALL DELAY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    CPL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    SJMP AGAIN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  <a:r>
              <a:rPr lang="zh-TW" altLang="en-US" sz="2400" b="1" dirty="0">
                <a:latin typeface="Courier New" panose="02070309020205020404" pitchFamily="49" charset="0"/>
              </a:rPr>
              <a:t>－－－</a:t>
            </a:r>
            <a:r>
              <a:rPr lang="en-US" altLang="zh-TW" sz="2400" b="1" dirty="0">
                <a:latin typeface="Courier New" panose="02070309020205020404" pitchFamily="49" charset="0"/>
              </a:rPr>
              <a:t>Time delay           </a:t>
            </a:r>
            <a:r>
              <a:rPr lang="en-US" altLang="zh-TW" sz="2400" b="1" i="1" dirty="0">
                <a:latin typeface="Courier New" panose="02070309020205020404" pitchFamily="49" charset="0"/>
              </a:rPr>
              <a:t>Machine Cycle</a:t>
            </a:r>
            <a:endParaRPr lang="en-US" altLang="zh-TW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DELAY:   MOV R3,#200</a:t>
            </a:r>
            <a:r>
              <a:rPr lang="en-US" altLang="zh-TW" sz="2400" b="1" dirty="0">
                <a:latin typeface="Courier New" panose="02070309020205020404" pitchFamily="49" charset="0"/>
              </a:rPr>
              <a:t>         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HERE:    DJNZ R3,HERE</a:t>
            </a:r>
            <a:r>
              <a:rPr lang="en-US" altLang="zh-TW" sz="2400" b="1" dirty="0">
                <a:latin typeface="Courier New" panose="02070309020205020404" pitchFamily="49" charset="0"/>
              </a:rPr>
              <a:t>          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    </a:t>
            </a:r>
            <a:r>
              <a:rPr lang="en-US" altLang="zh-TW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</a:t>
            </a:r>
            <a:r>
              <a:rPr lang="en-US" altLang="zh-TW" sz="2400" dirty="0">
                <a:latin typeface="Courier New" panose="02070309020205020404" pitchFamily="49" charset="0"/>
              </a:rPr>
              <a:t>                    </a:t>
            </a:r>
            <a:r>
              <a:rPr lang="en-US" altLang="zh-TW" sz="2400" b="1" dirty="0">
                <a:latin typeface="Courier New" panose="02070309020205020404" pitchFamily="49" charset="0"/>
              </a:rPr>
              <a:t>2</a:t>
            </a:r>
            <a:endParaRPr lang="en-US" altLang="zh-TW" sz="2400" b="1" dirty="0"/>
          </a:p>
          <a:p>
            <a:pPr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altLang="zh-TW" sz="2400" b="1" dirty="0"/>
              <a:t>Solution:                                                     Table A-1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The time delay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 [(200 </a:t>
            </a:r>
            <a:r>
              <a:rPr lang="en-US" altLang="zh-TW" sz="2400" dirty="0">
                <a:cs typeface="Times New Roman" panose="02020603050405020304" pitchFamily="18" charset="0"/>
              </a:rPr>
              <a:t>× </a:t>
            </a:r>
            <a:r>
              <a:rPr lang="en-US" altLang="zh-TW" sz="2400" dirty="0"/>
              <a:t>2)+1+2] </a:t>
            </a:r>
            <a:r>
              <a:rPr lang="en-US" altLang="zh-TW" sz="2400" dirty="0">
                <a:cs typeface="Times New Roman" panose="02020603050405020304" pitchFamily="18" charset="0"/>
              </a:rPr>
              <a:t>× </a:t>
            </a:r>
            <a:r>
              <a:rPr lang="en-US" altLang="zh-TW" sz="2400" dirty="0"/>
              <a:t>1.085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/>
              <a:t>s = 437.252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/>
              <a:t>s.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781800" y="3505200"/>
            <a:ext cx="2748566" cy="165922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V="1">
            <a:off x="80010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2A05-8406-474D-A8DB-CD0C7A40E552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Delay Calculation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r>
              <a:rPr lang="en-US" altLang="zh-TW" dirty="0"/>
              <a:t>A delay subroutine consists of two parts</a:t>
            </a:r>
          </a:p>
          <a:p>
            <a:pPr lvl="1"/>
            <a:r>
              <a:rPr lang="en-US" altLang="zh-TW" dirty="0"/>
              <a:t>setting a counter</a:t>
            </a:r>
            <a:r>
              <a:rPr lang="zh-TW" altLang="en-US" dirty="0"/>
              <a:t>（</a:t>
            </a:r>
            <a:r>
              <a:rPr lang="en-US" altLang="zh-TW" dirty="0"/>
              <a:t>initialization</a:t>
            </a:r>
            <a:r>
              <a:rPr lang="zh-TW" altLang="en-US" dirty="0"/>
              <a:t>）</a:t>
            </a:r>
          </a:p>
          <a:p>
            <a:pPr lvl="1"/>
            <a:r>
              <a:rPr lang="en-US" altLang="zh-TW" dirty="0"/>
              <a:t>a loop</a:t>
            </a:r>
          </a:p>
          <a:p>
            <a:r>
              <a:rPr lang="en-US" altLang="zh-TW" dirty="0"/>
              <a:t>Very often we calculate the time delay based on the instructions inside the loop and ignore the clock cycles associated with the instructions outside the loop.</a:t>
            </a:r>
          </a:p>
          <a:p>
            <a:r>
              <a:rPr lang="en-US" altLang="zh-TW" dirty="0"/>
              <a:t>Two way to get a large delay is </a:t>
            </a:r>
          </a:p>
          <a:p>
            <a:pPr lvl="1"/>
            <a:r>
              <a:rPr lang="en-US" altLang="zh-TW" dirty="0"/>
              <a:t>to use NOP</a:t>
            </a:r>
            <a:r>
              <a:rPr lang="zh-TW" altLang="en-US" dirty="0"/>
              <a:t>（</a:t>
            </a:r>
            <a:r>
              <a:rPr lang="en-US" altLang="zh-TW" dirty="0"/>
              <a:t>Example </a:t>
            </a:r>
            <a:r>
              <a:rPr lang="en-US" altLang="zh-TW" dirty="0" smtClean="0"/>
              <a:t>4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pPr lvl="1"/>
            <a:r>
              <a:rPr lang="en-US" altLang="zh-TW" dirty="0"/>
              <a:t>to use a loop inside a loop</a:t>
            </a:r>
            <a:r>
              <a:rPr lang="zh-TW" altLang="en-US" dirty="0"/>
              <a:t>（</a:t>
            </a:r>
            <a:r>
              <a:rPr lang="en-US" altLang="zh-TW" dirty="0"/>
              <a:t>nested loop</a:t>
            </a:r>
            <a:r>
              <a:rPr lang="zh-TW" altLang="en-US" dirty="0"/>
              <a:t>）（</a:t>
            </a:r>
            <a:r>
              <a:rPr lang="en-US" altLang="zh-TW" dirty="0"/>
              <a:t>Example </a:t>
            </a:r>
            <a:r>
              <a:rPr lang="en-US" altLang="zh-TW" dirty="0" smtClean="0"/>
              <a:t>5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936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59D1-519C-4A55-86F6-013AC499E747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Example 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08051"/>
            <a:ext cx="8229600" cy="5616575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Find the time delay for the following subroutine, assuming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crystal frequency of 11.0592 </a:t>
            </a:r>
            <a:r>
              <a:rPr lang="en-US" altLang="zh-TW" sz="2400" dirty="0" err="1"/>
              <a:t>MHz.</a:t>
            </a:r>
            <a:endParaRPr lang="en-US" altLang="zh-TW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i="1" dirty="0">
                <a:latin typeface="Courier New" panose="02070309020205020404" pitchFamily="49" charset="0"/>
              </a:rPr>
              <a:t>                       Machine Cycle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DELAY:    MOV R3,#250     1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zh-TW" sz="2400" b="1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HERE:     </a:t>
            </a:r>
            <a:r>
              <a:rPr lang="en-US" altLang="zh-TW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NOP</a:t>
            </a:r>
            <a:r>
              <a:rPr lang="en-US" altLang="zh-TW" sz="2400" b="1" dirty="0">
                <a:latin typeface="Courier New" panose="02070309020205020404" pitchFamily="49" charset="0"/>
              </a:rPr>
              <a:t>             1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     </a:t>
            </a:r>
            <a:r>
              <a:rPr lang="en-US" altLang="zh-TW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NOP</a:t>
            </a:r>
            <a:r>
              <a:rPr lang="en-US" altLang="zh-TW" sz="2400" b="1" dirty="0">
                <a:latin typeface="Courier New" panose="02070309020205020404" pitchFamily="49" charset="0"/>
              </a:rPr>
              <a:t>             1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     </a:t>
            </a:r>
            <a:r>
              <a:rPr lang="en-US" altLang="zh-TW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NOP</a:t>
            </a:r>
            <a:r>
              <a:rPr lang="en-US" altLang="zh-TW" sz="2400" b="1" dirty="0">
                <a:latin typeface="Courier New" panose="02070309020205020404" pitchFamily="49" charset="0"/>
              </a:rPr>
              <a:t>             1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     </a:t>
            </a:r>
            <a:r>
              <a:rPr lang="en-US" altLang="zh-TW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NOP</a:t>
            </a:r>
            <a:r>
              <a:rPr lang="en-US" altLang="zh-TW" sz="2400" b="1" dirty="0">
                <a:latin typeface="Courier New" panose="02070309020205020404" pitchFamily="49" charset="0"/>
              </a:rPr>
              <a:t>             1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     DJNZ R3,HERE    2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     RET            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/>
              <a:t>Solution: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    the HERE loop </a:t>
            </a:r>
            <a:r>
              <a:rPr lang="zh-TW" altLang="en-US" sz="2400" dirty="0"/>
              <a:t>＆  </a:t>
            </a:r>
            <a:r>
              <a:rPr lang="en-US" altLang="zh-TW" sz="2400" dirty="0"/>
              <a:t>the two instructions outside the loop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{   [250 (1+1+1+1+2)]     +    3 }  </a:t>
            </a:r>
            <a:r>
              <a:rPr lang="en-US" altLang="zh-TW" sz="2400" dirty="0">
                <a:cs typeface="Times New Roman" panose="02020603050405020304" pitchFamily="18" charset="0"/>
              </a:rPr>
              <a:t>× </a:t>
            </a:r>
            <a:r>
              <a:rPr lang="en-US" altLang="zh-TW" sz="2400" dirty="0"/>
              <a:t> 1.085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/>
              <a:t>s 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= (1500+3) </a:t>
            </a:r>
            <a:r>
              <a:rPr lang="en-US" altLang="zh-TW" sz="2400" dirty="0">
                <a:cs typeface="Times New Roman" panose="02020603050405020304" pitchFamily="18" charset="0"/>
              </a:rPr>
              <a:t>×</a:t>
            </a:r>
            <a:r>
              <a:rPr lang="en-US" altLang="zh-TW" sz="2400" dirty="0"/>
              <a:t> 1.085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/>
              <a:t>s  =  1769.36 </a:t>
            </a:r>
            <a:r>
              <a:rPr lang="el-GR" altLang="zh-TW" sz="2400" dirty="0">
                <a:sym typeface="Symbol" panose="05050102010706020507" pitchFamily="18" charset="2"/>
              </a:rPr>
              <a:t></a:t>
            </a:r>
            <a:r>
              <a:rPr lang="en-US" altLang="zh-TW" sz="2400" dirty="0"/>
              <a:t>s.</a:t>
            </a:r>
          </a:p>
        </p:txBody>
      </p:sp>
      <p:sp>
        <p:nvSpPr>
          <p:cNvPr id="44036" name="AutoShape 4"/>
          <p:cNvSpPr>
            <a:spLocks/>
          </p:cNvSpPr>
          <p:nvPr/>
        </p:nvSpPr>
        <p:spPr bwMode="auto">
          <a:xfrm>
            <a:off x="7086600" y="2819400"/>
            <a:ext cx="304800" cy="12192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BFC3-2690-45B7-991C-63CF28EF3103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4450"/>
            <a:ext cx="8229600" cy="49053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Example 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573088"/>
            <a:ext cx="8586788" cy="60706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/>
              <a:t>For a machine cycle of 1.085 </a:t>
            </a:r>
            <a:r>
              <a:rPr lang="el-GR" altLang="zh-TW" sz="2400">
                <a:sym typeface="Symbol" panose="05050102010706020507" pitchFamily="18" charset="2"/>
              </a:rPr>
              <a:t></a:t>
            </a:r>
            <a:r>
              <a:rPr lang="en-US" altLang="zh-TW" sz="2400"/>
              <a:t>s, find the time delay in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/>
              <a:t>following subroutine.</a:t>
            </a:r>
            <a:endParaRPr lang="en-US" altLang="zh-TW" sz="24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DELAY:                        </a:t>
            </a:r>
            <a:r>
              <a:rPr lang="en-US" altLang="zh-TW" sz="2400" b="1" i="1">
                <a:latin typeface="Courier New" panose="02070309020205020404" pitchFamily="49" charset="0"/>
              </a:rPr>
              <a:t>Machine Cycle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         MOV R2,#200           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AGAIN:   MOV R3,#250           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solidFill>
                  <a:schemeClr val="accent2"/>
                </a:solidFill>
                <a:latin typeface="Courier New" panose="02070309020205020404" pitchFamily="49" charset="0"/>
              </a:rPr>
              <a:t>HERE:    NOP                   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solidFill>
                  <a:schemeClr val="accent2"/>
                </a:solidFill>
                <a:latin typeface="Courier New" panose="02070309020205020404" pitchFamily="49" charset="0"/>
              </a:rPr>
              <a:t>         NOP                   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solidFill>
                  <a:schemeClr val="accent2"/>
                </a:solidFill>
                <a:latin typeface="Courier New" panose="02070309020205020404" pitchFamily="49" charset="0"/>
              </a:rPr>
              <a:t>         DJNZ R3,HERE            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         DJNZ R2,AGAIN           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         RET                     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/>
              <a:t>Solution: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/>
              <a:t>    the HERE loop =  250 (1+1+2)=1000  MCs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/>
              <a:t>    the AGAIN loop =  200(1000+1+2) =200600   MCs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/>
              <a:t>    the whole program = 200600+1+2 = 2006003 MCs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/>
              <a:t>                                   =  200603 </a:t>
            </a:r>
            <a:r>
              <a:rPr lang="en-US" altLang="zh-TW" sz="2400">
                <a:cs typeface="Times New Roman" panose="02020603050405020304" pitchFamily="18" charset="0"/>
              </a:rPr>
              <a:t>× </a:t>
            </a:r>
            <a:r>
              <a:rPr lang="en-US" altLang="zh-TW" sz="2400"/>
              <a:t> 1.085 </a:t>
            </a:r>
            <a:r>
              <a:rPr lang="el-GR" altLang="zh-TW" sz="2400">
                <a:sym typeface="Symbol" panose="05050102010706020507" pitchFamily="18" charset="2"/>
              </a:rPr>
              <a:t></a:t>
            </a:r>
            <a:r>
              <a:rPr lang="en-US" altLang="zh-TW" sz="2400"/>
              <a:t>s = 217654.255 </a:t>
            </a:r>
            <a:r>
              <a:rPr lang="el-GR" altLang="zh-TW" sz="2400">
                <a:sym typeface="Symbol" panose="05050102010706020507" pitchFamily="18" charset="2"/>
              </a:rPr>
              <a:t></a:t>
            </a:r>
            <a:r>
              <a:rPr lang="en-US" altLang="zh-TW" sz="2400"/>
              <a:t>s </a:t>
            </a:r>
          </a:p>
        </p:txBody>
      </p:sp>
      <p:sp>
        <p:nvSpPr>
          <p:cNvPr id="45062" name="AutoShape 6"/>
          <p:cNvSpPr>
            <a:spLocks/>
          </p:cNvSpPr>
          <p:nvPr/>
        </p:nvSpPr>
        <p:spPr bwMode="auto">
          <a:xfrm>
            <a:off x="8229600" y="236220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AutoShape 7"/>
          <p:cNvSpPr>
            <a:spLocks/>
          </p:cNvSpPr>
          <p:nvPr/>
        </p:nvSpPr>
        <p:spPr bwMode="auto">
          <a:xfrm>
            <a:off x="8305800" y="2133600"/>
            <a:ext cx="838200" cy="1066800"/>
          </a:xfrm>
          <a:prstGeom prst="rightBrace">
            <a:avLst>
              <a:gd name="adj1" fmla="val 106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0" y="1"/>
            <a:ext cx="10515600" cy="772732"/>
          </a:xfrm>
        </p:spPr>
        <p:txBody>
          <a:bodyPr/>
          <a:lstStyle/>
          <a:p>
            <a:r>
              <a:rPr lang="en-US" dirty="0" smtClean="0"/>
              <a:t>Square wave of 50% duty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42" y="793169"/>
            <a:ext cx="6245179" cy="5775056"/>
          </a:xfrm>
        </p:spPr>
        <p:txBody>
          <a:bodyPr>
            <a:no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		MOV </a:t>
            </a:r>
            <a:r>
              <a:rPr lang="en-US" sz="1400" dirty="0"/>
              <a:t>TMOD, #01H; </a:t>
            </a:r>
            <a:r>
              <a:rPr lang="en-US" sz="1400" dirty="0" smtClean="0"/>
              <a:t>	;SET </a:t>
            </a:r>
            <a:r>
              <a:rPr lang="en-US" sz="1400" dirty="0"/>
              <a:t>MODE</a:t>
            </a:r>
          </a:p>
          <a:p>
            <a:r>
              <a:rPr lang="en-US" sz="1400" dirty="0"/>
              <a:t>LOOP		</a:t>
            </a:r>
            <a:r>
              <a:rPr lang="en-US" sz="1400" dirty="0" smtClean="0"/>
              <a:t>MOV </a:t>
            </a:r>
            <a:r>
              <a:rPr lang="en-US" sz="1400" dirty="0"/>
              <a:t>TL0, # </a:t>
            </a:r>
            <a:r>
              <a:rPr lang="en-US" sz="1400" dirty="0" smtClean="0"/>
              <a:t>0F2H 	; </a:t>
            </a:r>
            <a:r>
              <a:rPr lang="en-US" sz="1400" dirty="0"/>
              <a:t>INITIALIZE THE TIMER  - 2</a:t>
            </a:r>
          </a:p>
          <a:p>
            <a:r>
              <a:rPr lang="en-US" sz="1400" dirty="0"/>
              <a:t>                         </a:t>
            </a:r>
            <a:r>
              <a:rPr lang="en-US" sz="1400" dirty="0" smtClean="0"/>
              <a:t>	MOV </a:t>
            </a:r>
            <a:r>
              <a:rPr lang="en-US" sz="1400" dirty="0"/>
              <a:t>TH0, #0FFH; </a:t>
            </a:r>
            <a:r>
              <a:rPr lang="en-US" sz="1400" dirty="0" smtClean="0"/>
              <a:t>	                                            -</a:t>
            </a:r>
            <a:r>
              <a:rPr lang="en-US" sz="1400" dirty="0"/>
              <a:t>2 </a:t>
            </a:r>
          </a:p>
          <a:p>
            <a:r>
              <a:rPr lang="en-US" sz="1400" dirty="0"/>
              <a:t>                         </a:t>
            </a:r>
            <a:r>
              <a:rPr lang="en-US" sz="1400" dirty="0" smtClean="0"/>
              <a:t>	CPL </a:t>
            </a:r>
            <a:r>
              <a:rPr lang="en-US" sz="1400" dirty="0"/>
              <a:t>P1.0 </a:t>
            </a:r>
            <a:r>
              <a:rPr lang="en-US" sz="1400" dirty="0" smtClean="0"/>
              <a:t>		– </a:t>
            </a:r>
            <a:r>
              <a:rPr lang="en-US" sz="1400" dirty="0"/>
              <a:t>COMPLIMENT BIT </a:t>
            </a:r>
            <a:r>
              <a:rPr lang="en-US" sz="1400" dirty="0" smtClean="0"/>
              <a:t>-        </a:t>
            </a:r>
            <a:r>
              <a:rPr lang="en-US" sz="1400" dirty="0"/>
              <a:t>1</a:t>
            </a:r>
          </a:p>
          <a:p>
            <a:r>
              <a:rPr lang="en-US" sz="1400" dirty="0"/>
              <a:t>                         </a:t>
            </a:r>
            <a:r>
              <a:rPr lang="en-US" sz="1400" dirty="0" smtClean="0"/>
              <a:t>	ACALL </a:t>
            </a:r>
            <a:r>
              <a:rPr lang="en-US" sz="1400" dirty="0"/>
              <a:t>DELAY </a:t>
            </a:r>
            <a:r>
              <a:rPr lang="en-US" sz="1400" dirty="0" smtClean="0"/>
              <a:t>	                                           – </a:t>
            </a:r>
            <a:r>
              <a:rPr lang="en-US" sz="1400" dirty="0"/>
              <a:t>2 </a:t>
            </a:r>
          </a:p>
          <a:p>
            <a:r>
              <a:rPr lang="en-US" sz="1400" dirty="0"/>
              <a:t>                         </a:t>
            </a:r>
            <a:r>
              <a:rPr lang="en-US" sz="1400" dirty="0" smtClean="0"/>
              <a:t>	SJMP </a:t>
            </a:r>
            <a:r>
              <a:rPr lang="en-US" sz="1400" dirty="0"/>
              <a:t>LOOP </a:t>
            </a:r>
            <a:r>
              <a:rPr lang="en-US" sz="1400" dirty="0" smtClean="0"/>
              <a:t>	                                            - </a:t>
            </a:r>
            <a:r>
              <a:rPr lang="en-US" sz="1400" dirty="0"/>
              <a:t>2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DELAY	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                                  SET </a:t>
            </a:r>
            <a:r>
              <a:rPr lang="en-US" sz="1400" dirty="0">
                <a:solidFill>
                  <a:srgbClr val="FF0000"/>
                </a:solidFill>
              </a:rPr>
              <a:t>B TR0 </a:t>
            </a:r>
            <a:r>
              <a:rPr lang="en-US" sz="1400" dirty="0" smtClean="0">
                <a:solidFill>
                  <a:srgbClr val="FF0000"/>
                </a:solidFill>
              </a:rPr>
              <a:t>	            ; </a:t>
            </a:r>
            <a:r>
              <a:rPr lang="en-US" sz="1400" dirty="0">
                <a:solidFill>
                  <a:srgbClr val="FF0000"/>
                </a:solidFill>
              </a:rPr>
              <a:t>COUNTING IS ENABLED HERE </a:t>
            </a:r>
            <a:r>
              <a:rPr lang="en-US" sz="1400" dirty="0" smtClean="0">
                <a:solidFill>
                  <a:srgbClr val="FF0000"/>
                </a:solidFill>
              </a:rPr>
              <a:t>          -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           AGAIN</a:t>
            </a:r>
            <a:r>
              <a:rPr lang="en-US" sz="1400" dirty="0">
                <a:solidFill>
                  <a:srgbClr val="FF0000"/>
                </a:solidFill>
              </a:rPr>
              <a:t>	JNB TF0 </a:t>
            </a:r>
            <a:r>
              <a:rPr lang="en-US" sz="1400" dirty="0" smtClean="0">
                <a:solidFill>
                  <a:srgbClr val="FF0000"/>
                </a:solidFill>
              </a:rPr>
              <a:t>AGAIN        ; </a:t>
            </a:r>
            <a:r>
              <a:rPr lang="en-US" sz="1400" dirty="0">
                <a:solidFill>
                  <a:srgbClr val="FF0000"/>
                </a:solidFill>
              </a:rPr>
              <a:t>LOOKS FOR THE FLAG BIT TF0 - </a:t>
            </a:r>
            <a:r>
              <a:rPr lang="en-US" sz="1400" dirty="0" smtClean="0">
                <a:solidFill>
                  <a:srgbClr val="FF0000"/>
                </a:solidFill>
              </a:rPr>
              <a:t>14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                         </a:t>
            </a:r>
            <a:r>
              <a:rPr lang="en-US" sz="1400" dirty="0" smtClean="0"/>
              <a:t>	CLR TR0		; </a:t>
            </a:r>
            <a:r>
              <a:rPr lang="en-US" sz="1400" dirty="0"/>
              <a:t>DISABLE THE COUNTING - 1</a:t>
            </a:r>
          </a:p>
          <a:p>
            <a:r>
              <a:rPr lang="en-US" sz="1400" dirty="0"/>
              <a:t>                         </a:t>
            </a:r>
            <a:r>
              <a:rPr lang="en-US" sz="1400" dirty="0" smtClean="0"/>
              <a:t>	CLR </a:t>
            </a:r>
            <a:r>
              <a:rPr lang="en-US" sz="1400" dirty="0"/>
              <a:t>TF0 </a:t>
            </a:r>
            <a:r>
              <a:rPr lang="en-US" sz="1400" dirty="0" smtClean="0"/>
              <a:t>		– </a:t>
            </a:r>
            <a:r>
              <a:rPr lang="en-US" sz="1400" dirty="0"/>
              <a:t>READY FOR NEXT CYCLE </a:t>
            </a:r>
            <a:r>
              <a:rPr lang="en-US" sz="1400" dirty="0" smtClean="0"/>
              <a:t>   1</a:t>
            </a:r>
            <a:endParaRPr lang="en-US" sz="1400" dirty="0"/>
          </a:p>
          <a:p>
            <a:r>
              <a:rPr lang="en-US" sz="1400" dirty="0"/>
              <a:t>                       </a:t>
            </a:r>
            <a:r>
              <a:rPr lang="en-US" sz="1400" dirty="0" smtClean="0"/>
              <a:t>	RET                                                                                      1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			</a:t>
            </a:r>
            <a:r>
              <a:rPr lang="en-US" sz="1800" dirty="0" smtClean="0">
                <a:solidFill>
                  <a:srgbClr val="FF0000"/>
                </a:solidFill>
              </a:rPr>
              <a:t>27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T= 2*27*1.085 = 58.59 </a:t>
            </a:r>
            <a:r>
              <a:rPr lang="en-US" sz="1800" dirty="0" err="1" smtClean="0">
                <a:solidFill>
                  <a:srgbClr val="FF0000"/>
                </a:solidFill>
              </a:rPr>
              <a:t>microsec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F= 1/58.59 </a:t>
            </a:r>
            <a:r>
              <a:rPr lang="en-US" sz="1800" dirty="0" err="1" smtClean="0">
                <a:solidFill>
                  <a:srgbClr val="FF0000"/>
                </a:solidFill>
              </a:rPr>
              <a:t>microsec</a:t>
            </a:r>
            <a:r>
              <a:rPr lang="en-US" sz="1800" dirty="0" smtClean="0">
                <a:solidFill>
                  <a:srgbClr val="FF0000"/>
                </a:solidFill>
              </a:rPr>
              <a:t> = 17067.75 Hz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87921" y="1475749"/>
            <a:ext cx="55765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FFF2…FFF3….FFF4…FFFF…0000 TF=0    </a:t>
            </a:r>
          </a:p>
          <a:p>
            <a:r>
              <a:rPr lang="en-US" sz="2000" dirty="0" smtClean="0"/>
              <a:t> 0	       0          0       1</a:t>
            </a:r>
          </a:p>
          <a:p>
            <a:r>
              <a:rPr lang="en-US" sz="2000" dirty="0" smtClean="0"/>
              <a:t>To find the delay:</a:t>
            </a:r>
          </a:p>
          <a:p>
            <a:pPr marL="0" indent="0">
              <a:buNone/>
            </a:pPr>
            <a:r>
              <a:rPr lang="en-US" sz="2000" dirty="0" smtClean="0"/>
              <a:t>     F=11.0592/12 = 921.6KHz timer </a:t>
            </a:r>
            <a:r>
              <a:rPr lang="en-US" sz="2000" dirty="0" err="1" smtClean="0"/>
              <a:t>freq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T = 1/F = 1/(921.6 *10^3) = 1.085microsec</a:t>
            </a:r>
          </a:p>
          <a:p>
            <a:r>
              <a:rPr lang="en-US" sz="2000" dirty="0" smtClean="0"/>
              <a:t>FFFF-FFF2 = 0DH =(13)D</a:t>
            </a:r>
          </a:p>
          <a:p>
            <a:r>
              <a:rPr lang="en-US" sz="2000" dirty="0" smtClean="0"/>
              <a:t>FOR ROLL OVER 13+1 = 14</a:t>
            </a:r>
          </a:p>
          <a:p>
            <a:r>
              <a:rPr lang="en-US" sz="2000" dirty="0" smtClean="0"/>
              <a:t>14* 1.085 MICROSEC = 15.19 MICROSEC FOR HALF PULSE</a:t>
            </a:r>
          </a:p>
          <a:p>
            <a:r>
              <a:rPr lang="en-US" sz="2000" dirty="0" smtClean="0"/>
              <a:t>T= 2*15.19 = 30.38 </a:t>
            </a:r>
            <a:r>
              <a:rPr lang="en-US" sz="2000" dirty="0" err="1" smtClean="0"/>
              <a:t>microsec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Delay = </a:t>
            </a:r>
            <a:r>
              <a:rPr lang="en-US" sz="2000" dirty="0" err="1" smtClean="0">
                <a:solidFill>
                  <a:srgbClr val="FF0000"/>
                </a:solidFill>
              </a:rPr>
              <a:t>no.of</a:t>
            </a:r>
            <a:r>
              <a:rPr lang="en-US" sz="2000" dirty="0" smtClean="0">
                <a:solidFill>
                  <a:srgbClr val="FF0000"/>
                </a:solidFill>
              </a:rPr>
              <a:t> counts* 1.085 </a:t>
            </a:r>
            <a:r>
              <a:rPr lang="en-US" sz="2000" dirty="0" err="1" smtClean="0">
                <a:solidFill>
                  <a:srgbClr val="FF0000"/>
                </a:solidFill>
              </a:rPr>
              <a:t>microsec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8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DPL and DPH Registers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0"/>
            <a:ext cx="8289925" cy="5048250"/>
          </a:xfrm>
        </p:spPr>
        <p:txBody>
          <a:bodyPr/>
          <a:lstStyle/>
          <a:p>
            <a:pPr eaLnBrk="1" hangingPunct="1"/>
            <a:r>
              <a:rPr lang="en-US" altLang="en-US" sz="2100"/>
              <a:t>2 8-bit registers that can be combined into a 16-bit DPTR – Data Pointer.</a:t>
            </a:r>
          </a:p>
          <a:p>
            <a:pPr eaLnBrk="1" hangingPunct="1"/>
            <a:r>
              <a:rPr lang="en-US" altLang="en-US" sz="2100"/>
              <a:t>Used by commands that access external memory</a:t>
            </a:r>
          </a:p>
          <a:p>
            <a:pPr eaLnBrk="1" hangingPunct="1"/>
            <a:r>
              <a:rPr lang="en-US" altLang="en-US" sz="2100"/>
              <a:t>Also used for storing 16bit values</a:t>
            </a:r>
          </a:p>
          <a:p>
            <a:pPr eaLnBrk="1" hangingPunct="1">
              <a:buFontTx/>
              <a:buNone/>
            </a:pPr>
            <a:r>
              <a:rPr lang="en-US" altLang="en-US" sz="2100"/>
              <a:t>		mov DPTR, #data16 	</a:t>
            </a:r>
          </a:p>
          <a:p>
            <a:pPr eaLnBrk="1" hangingPunct="1">
              <a:buFontTx/>
              <a:buNone/>
            </a:pPr>
            <a:r>
              <a:rPr lang="en-US" altLang="en-US" sz="2100"/>
              <a:t>				; setup DPTR with 16bit ext address</a:t>
            </a:r>
          </a:p>
          <a:p>
            <a:pPr eaLnBrk="1" hangingPunct="1">
              <a:buFontTx/>
              <a:buNone/>
            </a:pPr>
            <a:r>
              <a:rPr lang="en-US" altLang="en-US" sz="2100"/>
              <a:t>		movx A, @DPTR 		</a:t>
            </a:r>
          </a:p>
          <a:p>
            <a:pPr eaLnBrk="1" hangingPunct="1">
              <a:buFontTx/>
              <a:buNone/>
            </a:pPr>
            <a:r>
              <a:rPr lang="en-US" altLang="en-US" sz="2100"/>
              <a:t>				; copy mem[DPTR] to A</a:t>
            </a:r>
          </a:p>
          <a:p>
            <a:pPr eaLnBrk="1" hangingPunct="1"/>
            <a:endParaRPr lang="en-US" altLang="en-US" sz="2100"/>
          </a:p>
          <a:p>
            <a:pPr eaLnBrk="1" hangingPunct="1"/>
            <a:r>
              <a:rPr lang="en-US" altLang="en-US" sz="2100"/>
              <a:t>Can be accessed as 2 separate 8-bit registers if needed.</a:t>
            </a:r>
          </a:p>
          <a:p>
            <a:pPr eaLnBrk="1" hangingPunct="1"/>
            <a:r>
              <a:rPr lang="en-US" altLang="en-US" sz="2100"/>
              <a:t>DPTR is useful for string operations and Look-Up-Table (LUT) operations.</a:t>
            </a:r>
          </a:p>
        </p:txBody>
      </p:sp>
    </p:spTree>
    <p:extLst>
      <p:ext uri="{BB962C8B-B14F-4D97-AF65-F5344CB8AC3E}">
        <p14:creationId xmlns:p14="http://schemas.microsoft.com/office/powerpoint/2010/main" val="32138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04" y="168149"/>
            <a:ext cx="4762844" cy="6038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Timer 0 interrupt- (</a:t>
            </a:r>
            <a:r>
              <a:rPr lang="en-US" sz="2800" dirty="0" err="1" smtClean="0"/>
              <a:t>keil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73" y="978491"/>
            <a:ext cx="6763922" cy="57036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ORG 0000H</a:t>
            </a:r>
          </a:p>
          <a:p>
            <a:r>
              <a:rPr lang="en-US" dirty="0"/>
              <a:t>LJMP MAIN</a:t>
            </a:r>
          </a:p>
          <a:p>
            <a:r>
              <a:rPr lang="en-US" dirty="0">
                <a:solidFill>
                  <a:srgbClr val="FF0000"/>
                </a:solidFill>
              </a:rPr>
              <a:t>ORG 000BH</a:t>
            </a:r>
          </a:p>
          <a:p>
            <a:r>
              <a:rPr lang="en-US" dirty="0">
                <a:solidFill>
                  <a:srgbClr val="FF0000"/>
                </a:solidFill>
              </a:rPr>
              <a:t>LJMP SERVICE</a:t>
            </a:r>
          </a:p>
          <a:p>
            <a:r>
              <a:rPr lang="en-US" dirty="0"/>
              <a:t>ORG 30H</a:t>
            </a:r>
          </a:p>
          <a:p>
            <a:r>
              <a:rPr lang="en-US" dirty="0"/>
              <a:t>	MAIN: </a:t>
            </a:r>
            <a:r>
              <a:rPr lang="en-US" dirty="0" smtClean="0"/>
              <a:t>	MOV </a:t>
            </a:r>
            <a:r>
              <a:rPr lang="en-US" dirty="0"/>
              <a:t>TMOD, #</a:t>
            </a:r>
            <a:r>
              <a:rPr lang="en-US" dirty="0" smtClean="0"/>
              <a:t>00000001B ; initialization of Timer 0 in mode 1</a:t>
            </a:r>
            <a:endParaRPr lang="en-US" dirty="0"/>
          </a:p>
          <a:p>
            <a:r>
              <a:rPr lang="en-US" dirty="0"/>
              <a:t>	      </a:t>
            </a:r>
            <a:r>
              <a:rPr lang="en-US" dirty="0" smtClean="0"/>
              <a:t>	MOV </a:t>
            </a:r>
            <a:r>
              <a:rPr lang="en-US" dirty="0"/>
              <a:t>TL0, #00H</a:t>
            </a:r>
          </a:p>
          <a:p>
            <a:r>
              <a:rPr lang="en-US" dirty="0"/>
              <a:t>		</a:t>
            </a:r>
            <a:r>
              <a:rPr lang="en-US" dirty="0" smtClean="0"/>
              <a:t>MOV </a:t>
            </a:r>
            <a:r>
              <a:rPr lang="en-US" dirty="0"/>
              <a:t>TH0, #0DCH</a:t>
            </a:r>
          </a:p>
          <a:p>
            <a:r>
              <a:rPr lang="en-US" dirty="0"/>
              <a:t>		</a:t>
            </a:r>
            <a:r>
              <a:rPr lang="en-US" dirty="0" smtClean="0"/>
              <a:t>MOV </a:t>
            </a:r>
            <a:r>
              <a:rPr lang="en-US" dirty="0"/>
              <a:t>IE, #</a:t>
            </a:r>
            <a:r>
              <a:rPr lang="en-US" dirty="0" smtClean="0"/>
              <a:t>82H; enable timer 0 interrupt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smtClean="0"/>
              <a:t>SETB TR0 ; start timer 0</a:t>
            </a:r>
            <a:endParaRPr lang="en-US" dirty="0"/>
          </a:p>
          <a:p>
            <a:r>
              <a:rPr lang="en-US" dirty="0"/>
              <a:t>	HERE: </a:t>
            </a:r>
            <a:r>
              <a:rPr lang="en-US" dirty="0" smtClean="0"/>
              <a:t>	SJMP </a:t>
            </a:r>
            <a:r>
              <a:rPr lang="en-US" dirty="0"/>
              <a:t>HERE</a:t>
            </a:r>
          </a:p>
          <a:p>
            <a:r>
              <a:rPr lang="en-US" dirty="0"/>
              <a:t>		 </a:t>
            </a:r>
          </a:p>
          <a:p>
            <a:r>
              <a:rPr lang="en-US" dirty="0"/>
              <a:t>	SERVICE: </a:t>
            </a:r>
            <a:r>
              <a:rPr lang="en-US" dirty="0" smtClean="0"/>
              <a:t> 	CPL </a:t>
            </a:r>
            <a:r>
              <a:rPr lang="en-US" dirty="0"/>
              <a:t>P1.2</a:t>
            </a:r>
          </a:p>
          <a:p>
            <a:r>
              <a:rPr lang="en-US" dirty="0"/>
              <a:t>	 </a:t>
            </a:r>
            <a:r>
              <a:rPr lang="en-US" dirty="0" smtClean="0"/>
              <a:t>                	MOV </a:t>
            </a:r>
            <a:r>
              <a:rPr lang="en-US" dirty="0"/>
              <a:t>TL0, #00H</a:t>
            </a:r>
          </a:p>
          <a:p>
            <a:r>
              <a:rPr lang="en-US" dirty="0"/>
              <a:t>		</a:t>
            </a:r>
            <a:r>
              <a:rPr lang="en-US" dirty="0" smtClean="0"/>
              <a:t>MOV </a:t>
            </a:r>
            <a:r>
              <a:rPr lang="en-US" dirty="0"/>
              <a:t>TH0, #</a:t>
            </a:r>
            <a:r>
              <a:rPr lang="en-US" dirty="0" smtClean="0"/>
              <a:t>0DCH  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sz="3300" dirty="0" smtClean="0">
                <a:solidFill>
                  <a:srgbClr val="FF0000"/>
                </a:solidFill>
              </a:rPr>
              <a:t>there is no </a:t>
            </a:r>
            <a:r>
              <a:rPr lang="en-US" sz="3300" dirty="0">
                <a:solidFill>
                  <a:srgbClr val="FF0000"/>
                </a:solidFill>
              </a:rPr>
              <a:t>CLR TF0 </a:t>
            </a:r>
            <a:r>
              <a:rPr lang="en-US" sz="3300" dirty="0" smtClean="0">
                <a:solidFill>
                  <a:srgbClr val="FF0000"/>
                </a:solidFill>
              </a:rPr>
              <a:t>, because it is   </a:t>
            </a:r>
          </a:p>
          <a:p>
            <a:r>
              <a:rPr lang="en-US" sz="3300" dirty="0">
                <a:solidFill>
                  <a:srgbClr val="FF0000"/>
                </a:solidFill>
              </a:rPr>
              <a:t> </a:t>
            </a:r>
            <a:r>
              <a:rPr lang="en-US" sz="3300" dirty="0" smtClean="0">
                <a:solidFill>
                  <a:srgbClr val="FF0000"/>
                </a:solidFill>
              </a:rPr>
              <a:t>                                                               automatically reset when 				program jumps to the service routine</a:t>
            </a:r>
            <a:endParaRPr lang="en-US" sz="3300" dirty="0">
              <a:solidFill>
                <a:srgbClr val="FF0000"/>
              </a:solidFill>
            </a:endParaRPr>
          </a:p>
          <a:p>
            <a:r>
              <a:rPr lang="en-US" dirty="0"/>
              <a:t>		</a:t>
            </a:r>
            <a:r>
              <a:rPr lang="en-US" dirty="0" smtClean="0"/>
              <a:t>RETI</a:t>
            </a:r>
            <a:endParaRPr lang="en-US" dirty="0"/>
          </a:p>
          <a:p>
            <a:r>
              <a:rPr lang="en-US" dirty="0"/>
              <a:t>		END	 </a:t>
            </a:r>
          </a:p>
        </p:txBody>
      </p:sp>
      <p:pic>
        <p:nvPicPr>
          <p:cNvPr id="4" name="Shape 88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76" y="2064175"/>
            <a:ext cx="4186354" cy="7820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6864626" y="3215563"/>
          <a:ext cx="4788974" cy="2142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Bitmap Image" r:id="rId4" imgW="5133333" imgH="2305372" progId="Paint.Picture">
                  <p:embed/>
                </p:oleObj>
              </mc:Choice>
              <mc:Fallback>
                <p:oleObj name="Bitmap Image" r:id="rId4" imgW="5133333" imgH="23053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626" y="3215563"/>
                        <a:ext cx="4788974" cy="2142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05639" y="2846231"/>
            <a:ext cx="24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 Enable IE (SFR)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5239" y="84222"/>
            <a:ext cx="726288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Assembler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ORG: defines the starting address for the program in program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EQU : assigns a numeric value to a symbol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DB: Define a byte. Puts a byte constant at the memory location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DW define a word (16 bit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DBIT: define a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END: directive to the assembler to stop the assembly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115060" y="3496532"/>
            <a:ext cx="1736035" cy="3137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0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5267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get the maximum delay we make TL0, TH0 = 00</a:t>
            </a:r>
          </a:p>
          <a:p>
            <a:pPr lvl="1"/>
            <a:r>
              <a:rPr lang="en-US" dirty="0" smtClean="0"/>
              <a:t>Delay = (65536 – 0) *1.085 </a:t>
            </a:r>
            <a:r>
              <a:rPr lang="en-US" dirty="0" err="1" smtClean="0"/>
              <a:t>microsec</a:t>
            </a:r>
            <a:r>
              <a:rPr lang="en-US" dirty="0" smtClean="0"/>
              <a:t> = 71.1065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generate a pulse width of 5ms on P2.3</a:t>
            </a:r>
          </a:p>
          <a:p>
            <a:pPr lvl="1"/>
            <a:r>
              <a:rPr lang="en-US" dirty="0" smtClean="0"/>
              <a:t>XTAL = 11.0592MHz</a:t>
            </a:r>
          </a:p>
          <a:p>
            <a:pPr lvl="1"/>
            <a:r>
              <a:rPr lang="en-US" dirty="0" smtClean="0"/>
              <a:t>5ms/1.085 </a:t>
            </a:r>
            <a:r>
              <a:rPr lang="en-US" dirty="0" err="1" smtClean="0"/>
              <a:t>microsec</a:t>
            </a:r>
            <a:r>
              <a:rPr lang="en-US" dirty="0" smtClean="0"/>
              <a:t> = 4608 clocks</a:t>
            </a:r>
          </a:p>
          <a:p>
            <a:pPr lvl="1"/>
            <a:r>
              <a:rPr lang="en-US" dirty="0" smtClean="0"/>
              <a:t>65536 – 4608 = EE00H = 60928</a:t>
            </a:r>
          </a:p>
          <a:p>
            <a:pPr lvl="1"/>
            <a:r>
              <a:rPr lang="en-US" dirty="0" smtClean="0"/>
              <a:t>TL= 00h, TH= </a:t>
            </a:r>
            <a:r>
              <a:rPr lang="en-US" dirty="0" err="1" smtClean="0"/>
              <a:t>EEh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Generate a square wave of 2KHz </a:t>
            </a:r>
          </a:p>
          <a:p>
            <a:pPr lvl="1"/>
            <a:r>
              <a:rPr lang="en-US" dirty="0" smtClean="0"/>
              <a:t>T=2KHz, F = 1/2KHz = 500microsec , half pulse = 1/500 = 250 </a:t>
            </a:r>
            <a:r>
              <a:rPr lang="en-US" dirty="0" err="1" smtClean="0"/>
              <a:t>microsec</a:t>
            </a:r>
            <a:endParaRPr lang="en-US" dirty="0" smtClean="0"/>
          </a:p>
          <a:p>
            <a:pPr lvl="1"/>
            <a:r>
              <a:rPr lang="en-US" dirty="0" smtClean="0"/>
              <a:t>Clocks = 250microsec/1.085microsec = 230 </a:t>
            </a:r>
          </a:p>
          <a:p>
            <a:pPr lvl="1"/>
            <a:r>
              <a:rPr lang="en-US" dirty="0" smtClean="0"/>
              <a:t>65536-230 = 65306 = FF1A h</a:t>
            </a:r>
          </a:p>
          <a:p>
            <a:pPr lvl="1"/>
            <a:r>
              <a:rPr lang="en-US" dirty="0" smtClean="0"/>
              <a:t>TL = 1A, TH = FF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62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3"/>
            <a:ext cx="10515600" cy="5056501"/>
          </a:xfrm>
        </p:spPr>
        <p:txBody>
          <a:bodyPr>
            <a:normAutofit fontScale="850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Generate a square wave (with 50% duty cycle) of frequency 1, 2, 5, 8, 10, 15, 20 KHz using timer/counter – hardware/ software approach. Assume clock frequency to be 11.0592MHz. 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First get the count corresponding to each frequency.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Load the registers and verify the frequency/time</a:t>
            </a:r>
          </a:p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Generate a square wave (with 25% duty cycle) of frequency 1, 2, 5, 8, 10, 15, 20 KHz using timer/counter – </a:t>
            </a:r>
            <a:r>
              <a:rPr lang="en-US" dirty="0"/>
              <a:t>hardware/ software approach</a:t>
            </a:r>
            <a:r>
              <a:rPr lang="en-US" dirty="0" smtClean="0"/>
              <a:t>. Assume clock frequency to be 11.0592MHz.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Get the count corresponding to 25% and 75% duty cycle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Load the registers and verify the frequency/time</a:t>
            </a:r>
          </a:p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/>
              <a:t>Generate a square wave </a:t>
            </a:r>
            <a:r>
              <a:rPr lang="en-US" dirty="0" smtClean="0"/>
              <a:t>(with </a:t>
            </a:r>
            <a:r>
              <a:rPr lang="en-US" dirty="0"/>
              <a:t>50% duty </a:t>
            </a:r>
            <a:r>
              <a:rPr lang="en-US" dirty="0" smtClean="0"/>
              <a:t>cycle) </a:t>
            </a:r>
            <a:r>
              <a:rPr lang="en-US" dirty="0"/>
              <a:t>of frequency </a:t>
            </a:r>
            <a:r>
              <a:rPr lang="en-US" dirty="0" smtClean="0"/>
              <a:t>2 and 4 KHz </a:t>
            </a:r>
            <a:r>
              <a:rPr lang="en-US" dirty="0"/>
              <a:t>using </a:t>
            </a:r>
            <a:r>
              <a:rPr lang="en-US" dirty="0" smtClean="0"/>
              <a:t>Delay. </a:t>
            </a:r>
            <a:r>
              <a:rPr lang="en-US" dirty="0"/>
              <a:t>Assume clock frequency to be 11.0592MHz.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Generate a square wave </a:t>
            </a:r>
            <a:r>
              <a:rPr lang="en-US" dirty="0" smtClean="0"/>
              <a:t>(with </a:t>
            </a:r>
            <a:r>
              <a:rPr lang="en-US" dirty="0"/>
              <a:t>25% duty </a:t>
            </a:r>
            <a:r>
              <a:rPr lang="en-US" dirty="0" smtClean="0"/>
              <a:t>cycle) </a:t>
            </a:r>
            <a:r>
              <a:rPr lang="en-US" dirty="0"/>
              <a:t>of frequency </a:t>
            </a:r>
            <a:r>
              <a:rPr lang="en-US" dirty="0" smtClean="0"/>
              <a:t> </a:t>
            </a:r>
            <a:r>
              <a:rPr lang="en-US" dirty="0"/>
              <a:t>2, </a:t>
            </a:r>
            <a:r>
              <a:rPr lang="en-US" dirty="0" smtClean="0"/>
              <a:t>4 </a:t>
            </a:r>
            <a:r>
              <a:rPr lang="en-US" dirty="0"/>
              <a:t>KHz </a:t>
            </a:r>
            <a:r>
              <a:rPr lang="en-US" dirty="0" smtClean="0"/>
              <a:t>using Delay. </a:t>
            </a:r>
            <a:r>
              <a:rPr lang="en-US" dirty="0"/>
              <a:t>Assume clock frequency to be 11.0592MHz.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00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Generation of Square, Sine and Triangular Waves using </a:t>
            </a:r>
            <a:r>
              <a:rPr lang="en-US" dirty="0" err="1"/>
              <a:t>i</a:t>
            </a:r>
            <a:r>
              <a:rPr lang="en-US" dirty="0"/>
              <a:t>. hardware (interrupt) and  ii. software </a:t>
            </a:r>
            <a:r>
              <a:rPr lang="en-US" dirty="0" smtClean="0"/>
              <a:t>approaches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perform 8-bit and 16-bit addition, subtraction, multiplication and division using 8051 Assembly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Sorting of numbers in ascending and descending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perform Block Transfer and Block Exchange of given </a:t>
            </a:r>
            <a:r>
              <a:rPr lang="en-US" dirty="0" smtClean="0"/>
              <a:t>data.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Transmit the message serially using 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. hardware and ii. software </a:t>
            </a:r>
            <a:r>
              <a:rPr lang="en-US" dirty="0" smtClean="0"/>
              <a:t>approach.</a:t>
            </a:r>
          </a:p>
        </p:txBody>
      </p:sp>
    </p:spTree>
    <p:extLst>
      <p:ext uri="{BB962C8B-B14F-4D97-AF65-F5344CB8AC3E}">
        <p14:creationId xmlns:p14="http://schemas.microsoft.com/office/powerpoint/2010/main" val="336782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7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4259"/>
            <a:ext cx="10515600" cy="41598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TF1 – Timer 1 over flow flag bit</a:t>
            </a:r>
          </a:p>
          <a:p>
            <a:pPr lvl="1"/>
            <a:r>
              <a:rPr lang="en-US" dirty="0" smtClean="0"/>
              <a:t>8051 it is down counter – FFFF -&gt; 0000  - TF1 will be set to 1</a:t>
            </a:r>
          </a:p>
          <a:p>
            <a:pPr lvl="2"/>
            <a:r>
              <a:rPr lang="en-US" dirty="0" smtClean="0"/>
              <a:t> and will be reset to 0 when the program jumps to the ISS - @ 001BH</a:t>
            </a:r>
            <a:endParaRPr lang="en-US" dirty="0"/>
          </a:p>
          <a:p>
            <a:pPr lvl="1"/>
            <a:r>
              <a:rPr lang="en-US" dirty="0" smtClean="0"/>
              <a:t>TR1 – timer 1 run control bit</a:t>
            </a:r>
          </a:p>
          <a:p>
            <a:pPr lvl="2"/>
            <a:r>
              <a:rPr lang="en-US" dirty="0" smtClean="0"/>
              <a:t>Counting operation can be controlled by </a:t>
            </a:r>
            <a:r>
              <a:rPr lang="en-US" sz="2800" dirty="0" smtClean="0">
                <a:solidFill>
                  <a:srgbClr val="FF0000"/>
                </a:solidFill>
              </a:rPr>
              <a:t>software by setting or resetting this bit</a:t>
            </a:r>
          </a:p>
          <a:p>
            <a:pPr lvl="2"/>
            <a:r>
              <a:rPr lang="en-US" dirty="0" smtClean="0"/>
              <a:t>1 – enable counter</a:t>
            </a:r>
          </a:p>
          <a:p>
            <a:pPr lvl="2"/>
            <a:r>
              <a:rPr lang="en-US" dirty="0" smtClean="0"/>
              <a:t>0 – disable counter</a:t>
            </a:r>
          </a:p>
          <a:p>
            <a:r>
              <a:rPr lang="en-US" dirty="0" smtClean="0"/>
              <a:t>TF0 – Timer 1 over flow flag bit</a:t>
            </a:r>
          </a:p>
          <a:p>
            <a:pPr lvl="1"/>
            <a:r>
              <a:rPr lang="en-US" dirty="0" smtClean="0"/>
              <a:t>In 8051 it is down counter – FFFF -&gt; 0000  - TF0 will be set to 1</a:t>
            </a:r>
          </a:p>
          <a:p>
            <a:pPr lvl="2"/>
            <a:r>
              <a:rPr lang="en-US" dirty="0" smtClean="0"/>
              <a:t> and will be reset to 0 when the program jumps to the ISS - @ 000BH</a:t>
            </a:r>
          </a:p>
          <a:p>
            <a:pPr lvl="1"/>
            <a:r>
              <a:rPr lang="en-US" dirty="0" smtClean="0"/>
              <a:t>TR0 – timer 0 run control bit</a:t>
            </a:r>
          </a:p>
          <a:p>
            <a:pPr lvl="2"/>
            <a:r>
              <a:rPr lang="en-US" dirty="0" smtClean="0"/>
              <a:t>Counting operation can be controlled by software</a:t>
            </a:r>
          </a:p>
          <a:p>
            <a:pPr lvl="2"/>
            <a:r>
              <a:rPr lang="en-US" dirty="0" smtClean="0"/>
              <a:t>1 – </a:t>
            </a:r>
            <a:r>
              <a:rPr lang="en-US" dirty="0"/>
              <a:t>enable counter</a:t>
            </a:r>
          </a:p>
          <a:p>
            <a:pPr lvl="2"/>
            <a:r>
              <a:rPr lang="en-US" dirty="0"/>
              <a:t>0 – disable counter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Shape 88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0614" y="1373377"/>
            <a:ext cx="8087932" cy="927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20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HARDWARE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ORG 0</a:t>
            </a:r>
          </a:p>
          <a:p>
            <a:r>
              <a:rPr lang="en-US" dirty="0" smtClean="0"/>
              <a:t>LJMP MAIN</a:t>
            </a:r>
          </a:p>
          <a:p>
            <a:r>
              <a:rPr lang="en-US" dirty="0" smtClean="0"/>
              <a:t>ORG 000BH ; ISS</a:t>
            </a:r>
          </a:p>
          <a:p>
            <a:r>
              <a:rPr lang="en-US" dirty="0" smtClean="0"/>
              <a:t>CPL P2.0 ; A CLOCK ON PORT 2 </a:t>
            </a:r>
          </a:p>
          <a:p>
            <a:r>
              <a:rPr lang="en-US" dirty="0" smtClean="0"/>
              <a:t>RET 1</a:t>
            </a:r>
          </a:p>
          <a:p>
            <a:r>
              <a:rPr lang="en-US" dirty="0" smtClean="0"/>
              <a:t>ORG 0040H</a:t>
            </a:r>
          </a:p>
          <a:p>
            <a:endParaRPr lang="en-US" dirty="0"/>
          </a:p>
          <a:p>
            <a:r>
              <a:rPr lang="en-US" dirty="0" smtClean="0"/>
              <a:t>MAIN  MOV TMOD, # 02H ; MODE 2</a:t>
            </a:r>
          </a:p>
          <a:p>
            <a:r>
              <a:rPr lang="en-US" dirty="0" smtClean="0"/>
              <a:t>            MOV TH0, #92; INITIALIZATION</a:t>
            </a:r>
          </a:p>
          <a:p>
            <a:r>
              <a:rPr lang="en-US" dirty="0" smtClean="0"/>
              <a:t>            MOV IE, #82H; INTERRUPT ENABLE</a:t>
            </a:r>
          </a:p>
          <a:p>
            <a:r>
              <a:rPr lang="en-US" dirty="0" smtClean="0"/>
              <a:t>            SETB TR0 ; START TIMER</a:t>
            </a:r>
          </a:p>
          <a:p>
            <a:endParaRPr lang="en-US" dirty="0"/>
          </a:p>
          <a:p>
            <a:r>
              <a:rPr lang="en-US" dirty="0" smtClean="0"/>
              <a:t>AGAIN MOV A, P1 ; P1 TO A AND SENDING TO PORT 0</a:t>
            </a:r>
          </a:p>
          <a:p>
            <a:r>
              <a:rPr lang="en-US" dirty="0" smtClean="0"/>
              <a:t>             MOV P0, A</a:t>
            </a:r>
          </a:p>
          <a:p>
            <a:r>
              <a:rPr lang="en-US" dirty="0" smtClean="0"/>
              <a:t>             SJMP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2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844"/>
          <p:cNvSpPr/>
          <p:nvPr/>
        </p:nvSpPr>
        <p:spPr>
          <a:xfrm>
            <a:off x="5749561" y="1988693"/>
            <a:ext cx="908700" cy="615193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OSC</a:t>
            </a:r>
          </a:p>
        </p:txBody>
      </p:sp>
      <p:sp>
        <p:nvSpPr>
          <p:cNvPr id="5" name="Shape 845"/>
          <p:cNvSpPr/>
          <p:nvPr/>
        </p:nvSpPr>
        <p:spPr>
          <a:xfrm>
            <a:off x="7012070" y="2112448"/>
            <a:ext cx="814520" cy="491438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2400" b="0" i="0" u="none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÷12</a:t>
            </a:r>
            <a:endParaRPr lang="en-US" sz="2400" b="0" i="0" u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" name="Shape 846"/>
          <p:cNvSpPr/>
          <p:nvPr/>
        </p:nvSpPr>
        <p:spPr>
          <a:xfrm rot="10800000">
            <a:off x="7031864" y="4416675"/>
            <a:ext cx="563097" cy="587570"/>
          </a:xfrm>
          <a:prstGeom prst="moon">
            <a:avLst>
              <a:gd name="adj" fmla="val 18695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847"/>
          <p:cNvSpPr/>
          <p:nvPr/>
        </p:nvSpPr>
        <p:spPr>
          <a:xfrm>
            <a:off x="8132038" y="3725612"/>
            <a:ext cx="549801" cy="587570"/>
          </a:xfrm>
          <a:prstGeom prst="flowChartDelay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Shape 8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8462" y="4357696"/>
            <a:ext cx="619799" cy="4451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849"/>
          <p:cNvCxnSpPr/>
          <p:nvPr/>
        </p:nvCxnSpPr>
        <p:spPr>
          <a:xfrm>
            <a:off x="6586838" y="2309781"/>
            <a:ext cx="54980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0" name="Shape 850"/>
          <p:cNvSpPr/>
          <p:nvPr/>
        </p:nvSpPr>
        <p:spPr>
          <a:xfrm>
            <a:off x="9598177" y="2603886"/>
            <a:ext cx="671980" cy="48073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TLx</a:t>
            </a:r>
            <a:endParaRPr lang="en-US" sz="16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cxnSp>
        <p:nvCxnSpPr>
          <p:cNvPr id="11" name="Shape 851"/>
          <p:cNvCxnSpPr/>
          <p:nvPr/>
        </p:nvCxnSpPr>
        <p:spPr>
          <a:xfrm>
            <a:off x="8193127" y="2870964"/>
            <a:ext cx="794158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diamond" w="med" len="med"/>
          </a:ln>
        </p:spPr>
      </p:cxnSp>
      <p:cxnSp>
        <p:nvCxnSpPr>
          <p:cNvPr id="12" name="Shape 852"/>
          <p:cNvCxnSpPr/>
          <p:nvPr/>
        </p:nvCxnSpPr>
        <p:spPr>
          <a:xfrm>
            <a:off x="7704414" y="2363516"/>
            <a:ext cx="24435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853"/>
          <p:cNvCxnSpPr/>
          <p:nvPr/>
        </p:nvCxnSpPr>
        <p:spPr>
          <a:xfrm>
            <a:off x="6665898" y="4580261"/>
            <a:ext cx="72657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" name="Shape 854"/>
          <p:cNvCxnSpPr/>
          <p:nvPr/>
        </p:nvCxnSpPr>
        <p:spPr>
          <a:xfrm>
            <a:off x="6238274" y="3885859"/>
            <a:ext cx="1893763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cxnSp>
        <p:nvCxnSpPr>
          <p:cNvPr id="15" name="Shape 855"/>
          <p:cNvCxnSpPr/>
          <p:nvPr/>
        </p:nvCxnSpPr>
        <p:spPr>
          <a:xfrm>
            <a:off x="7592417" y="4716025"/>
            <a:ext cx="30544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856"/>
          <p:cNvCxnSpPr/>
          <p:nvPr/>
        </p:nvCxnSpPr>
        <p:spPr>
          <a:xfrm>
            <a:off x="7887681" y="4152937"/>
            <a:ext cx="24435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" name="Shape 857"/>
          <p:cNvCxnSpPr/>
          <p:nvPr/>
        </p:nvCxnSpPr>
        <p:spPr>
          <a:xfrm rot="10800000" flipH="1">
            <a:off x="6238274" y="3449632"/>
            <a:ext cx="1710495" cy="890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18" name="Shape 858"/>
          <p:cNvCxnSpPr/>
          <p:nvPr/>
        </p:nvCxnSpPr>
        <p:spPr>
          <a:xfrm>
            <a:off x="7948770" y="2354614"/>
            <a:ext cx="0" cy="40951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9" name="Shape 859"/>
          <p:cNvCxnSpPr/>
          <p:nvPr/>
        </p:nvCxnSpPr>
        <p:spPr>
          <a:xfrm rot="10800000">
            <a:off x="7948770" y="2977795"/>
            <a:ext cx="0" cy="48073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0" name="Shape 860"/>
          <p:cNvCxnSpPr/>
          <p:nvPr/>
        </p:nvCxnSpPr>
        <p:spPr>
          <a:xfrm rot="10800000">
            <a:off x="7887681" y="4144034"/>
            <a:ext cx="0" cy="5731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" name="Shape 8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0948" y="2603886"/>
            <a:ext cx="702525" cy="218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863"/>
          <p:cNvCxnSpPr/>
          <p:nvPr/>
        </p:nvCxnSpPr>
        <p:spPr>
          <a:xfrm rot="10800000">
            <a:off x="7948770" y="2764133"/>
            <a:ext cx="244356" cy="106830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23" name="Shape 864"/>
          <p:cNvCxnSpPr/>
          <p:nvPr/>
        </p:nvCxnSpPr>
        <p:spPr>
          <a:xfrm>
            <a:off x="5810650" y="4580261"/>
            <a:ext cx="24435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triangle" w="lg" len="lg"/>
          </a:ln>
        </p:spPr>
      </p:cxnSp>
      <p:pic>
        <p:nvPicPr>
          <p:cNvPr id="24" name="Shape 8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6118" y="3277143"/>
            <a:ext cx="806885" cy="333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869"/>
          <p:cNvCxnSpPr/>
          <p:nvPr/>
        </p:nvCxnSpPr>
        <p:spPr>
          <a:xfrm>
            <a:off x="6238274" y="5381494"/>
            <a:ext cx="53962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26" name="Shape 870"/>
          <p:cNvCxnSpPr/>
          <p:nvPr/>
        </p:nvCxnSpPr>
        <p:spPr>
          <a:xfrm flipV="1">
            <a:off x="6767714" y="4838435"/>
            <a:ext cx="727790" cy="89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7" name="Shape 871"/>
          <p:cNvCxnSpPr/>
          <p:nvPr/>
        </p:nvCxnSpPr>
        <p:spPr>
          <a:xfrm rot="10800000">
            <a:off x="6767714" y="4838435"/>
            <a:ext cx="0" cy="53415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" name="Shape 872"/>
          <p:cNvCxnSpPr/>
          <p:nvPr/>
        </p:nvCxnSpPr>
        <p:spPr>
          <a:xfrm>
            <a:off x="9353820" y="2870964"/>
            <a:ext cx="24435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diamond" w="med" len="med"/>
            <a:tailEnd type="triangle" w="lg" len="lg"/>
          </a:ln>
        </p:spPr>
      </p:cxnSp>
      <p:cxnSp>
        <p:nvCxnSpPr>
          <p:cNvPr id="29" name="Shape 873"/>
          <p:cNvCxnSpPr/>
          <p:nvPr/>
        </p:nvCxnSpPr>
        <p:spPr>
          <a:xfrm rot="10800000">
            <a:off x="8987285" y="2710717"/>
            <a:ext cx="366535" cy="160247"/>
          </a:xfrm>
          <a:prstGeom prst="straightConnector1">
            <a:avLst/>
          </a:prstGeom>
          <a:noFill/>
          <a:ln w="12700" cap="flat" cmpd="sng">
            <a:solidFill>
              <a:srgbClr val="FF3333"/>
            </a:solidFill>
            <a:prstDash val="solid"/>
            <a:miter/>
            <a:headEnd type="diamond" w="med" len="med"/>
            <a:tailEnd type="none" w="med" len="med"/>
          </a:ln>
        </p:spPr>
      </p:cxnSp>
      <p:cxnSp>
        <p:nvCxnSpPr>
          <p:cNvPr id="30" name="Shape 874"/>
          <p:cNvCxnSpPr/>
          <p:nvPr/>
        </p:nvCxnSpPr>
        <p:spPr>
          <a:xfrm rot="10800000" flipH="1">
            <a:off x="9109464" y="2790840"/>
            <a:ext cx="30544" cy="120184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1" name="Shape 875"/>
          <p:cNvCxnSpPr/>
          <p:nvPr/>
        </p:nvCxnSpPr>
        <p:spPr>
          <a:xfrm>
            <a:off x="8692021" y="4030526"/>
            <a:ext cx="427623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" name="Shape 876"/>
          <p:cNvSpPr/>
          <p:nvPr/>
        </p:nvSpPr>
        <p:spPr>
          <a:xfrm>
            <a:off x="10209068" y="2603886"/>
            <a:ext cx="671980" cy="480739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THx</a:t>
            </a:r>
            <a:endParaRPr lang="en-US" sz="16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</a:p>
        </p:txBody>
      </p:sp>
      <p:cxnSp>
        <p:nvCxnSpPr>
          <p:cNvPr id="33" name="Shape 877"/>
          <p:cNvCxnSpPr/>
          <p:nvPr/>
        </p:nvCxnSpPr>
        <p:spPr>
          <a:xfrm>
            <a:off x="10860685" y="2844256"/>
            <a:ext cx="24435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4" name="Shape 878"/>
          <p:cNvSpPr/>
          <p:nvPr/>
        </p:nvSpPr>
        <p:spPr>
          <a:xfrm>
            <a:off x="11094860" y="2550471"/>
            <a:ext cx="733070" cy="534155"/>
          </a:xfrm>
          <a:prstGeom prst="cube">
            <a:avLst>
              <a:gd name="adj" fmla="val 1997"/>
            </a:avLst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TFx</a:t>
            </a:r>
            <a:endParaRPr lang="en-US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Bit)</a:t>
            </a:r>
          </a:p>
        </p:txBody>
      </p:sp>
      <p:cxnSp>
        <p:nvCxnSpPr>
          <p:cNvPr id="35" name="Shape 881"/>
          <p:cNvCxnSpPr/>
          <p:nvPr/>
        </p:nvCxnSpPr>
        <p:spPr>
          <a:xfrm>
            <a:off x="12041742" y="2817548"/>
            <a:ext cx="0" cy="74781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6" name="TextBox 35"/>
          <p:cNvSpPr txBox="1"/>
          <p:nvPr/>
        </p:nvSpPr>
        <p:spPr>
          <a:xfrm flipH="1">
            <a:off x="4994219" y="3282436"/>
            <a:ext cx="130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Input pin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flipH="1">
            <a:off x="5305109" y="3697295"/>
            <a:ext cx="89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4994220" y="4371093"/>
            <a:ext cx="89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5327664" y="5239305"/>
            <a:ext cx="89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 pin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8259731" y="1814095"/>
            <a:ext cx="133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 1 – Counter</a:t>
            </a:r>
          </a:p>
          <a:p>
            <a:r>
              <a:rPr lang="en-US" dirty="0" smtClean="0"/>
              <a:t>C= 0 -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2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302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SP Register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97075" y="1403351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000"/>
              <a:t>SP is the stack pointer.</a:t>
            </a:r>
          </a:p>
          <a:p>
            <a:pPr eaLnBrk="1" hangingPunct="1"/>
            <a:r>
              <a:rPr lang="en-US" altLang="en-US" sz="2000"/>
              <a:t>SP points to the last used location of the stack.</a:t>
            </a:r>
          </a:p>
          <a:p>
            <a:pPr lvl="1" eaLnBrk="1" hangingPunct="1"/>
            <a:r>
              <a:rPr lang="en-US" altLang="en-US" sz="2000"/>
              <a:t>Push operation will first increment SP and then copy data.</a:t>
            </a:r>
          </a:p>
          <a:p>
            <a:pPr lvl="1" eaLnBrk="1" hangingPunct="1"/>
            <a:r>
              <a:rPr lang="en-US" altLang="en-US" sz="2000"/>
              <a:t>Pop operation will first copy data and then decrement SP.</a:t>
            </a:r>
          </a:p>
          <a:p>
            <a:pPr eaLnBrk="1" hangingPunct="1"/>
            <a:r>
              <a:rPr lang="en-US" altLang="en-US" sz="2000"/>
              <a:t>In 8051, stack grows upwards (from low memory to high memory) and can be in the internal RAM only.</a:t>
            </a:r>
          </a:p>
          <a:p>
            <a:pPr eaLnBrk="1" hangingPunct="1"/>
            <a:r>
              <a:rPr lang="en-US" altLang="en-US" sz="2000"/>
              <a:t>On power-up, SP points to 07H.</a:t>
            </a:r>
          </a:p>
          <a:p>
            <a:pPr lvl="1" eaLnBrk="1" hangingPunct="1"/>
            <a:r>
              <a:rPr lang="en-US" altLang="en-US" sz="2000"/>
              <a:t>Register banks 2,3,4 (08H to 1FH) form the default stack area.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Stack can be relocated by setting SP to the upper memory area in 30H to 7FH.</a:t>
            </a:r>
          </a:p>
          <a:p>
            <a:pPr lvl="1" eaLnBrk="1" hangingPunct="1"/>
            <a:r>
              <a:rPr lang="en-US" altLang="en-US" sz="2000"/>
              <a:t>mov SP, #32H</a:t>
            </a:r>
          </a:p>
        </p:txBody>
      </p:sp>
    </p:spTree>
    <p:extLst>
      <p:ext uri="{BB962C8B-B14F-4D97-AF65-F5344CB8AC3E}">
        <p14:creationId xmlns:p14="http://schemas.microsoft.com/office/powerpoint/2010/main" val="40035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PSW Register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90713" y="1311276"/>
            <a:ext cx="8229600" cy="1452563"/>
          </a:xfrm>
        </p:spPr>
        <p:txBody>
          <a:bodyPr/>
          <a:lstStyle/>
          <a:p>
            <a:pPr eaLnBrk="1" hangingPunct="1"/>
            <a:r>
              <a:rPr lang="en-US" altLang="en-US" sz="2400"/>
              <a:t>Program Status Word is a “bit addressable” 8-bit register that has all the flags.</a:t>
            </a:r>
          </a:p>
        </p:txBody>
      </p:sp>
      <p:graphicFrame>
        <p:nvGraphicFramePr>
          <p:cNvPr id="30866" name="Group 146"/>
          <p:cNvGraphicFramePr>
            <a:graphicFrameLocks noGrp="1"/>
          </p:cNvGraphicFramePr>
          <p:nvPr/>
        </p:nvGraphicFramePr>
        <p:xfrm>
          <a:off x="2986088" y="2036763"/>
          <a:ext cx="6096000" cy="6413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MSB</a:t>
                      </a:r>
                    </a:p>
                  </a:txBody>
                  <a:tcPr marT="45757" marB="4575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LSB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</a:t>
                      </a:r>
                    </a:p>
                  </a:txBody>
                  <a:tcPr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F0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RS1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RS2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OV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860" name="Group 140"/>
          <p:cNvGraphicFramePr>
            <a:graphicFrameLocks noGrp="1"/>
          </p:cNvGraphicFramePr>
          <p:nvPr/>
        </p:nvGraphicFramePr>
        <p:xfrm>
          <a:off x="2955926" y="2763838"/>
          <a:ext cx="6156325" cy="3902076"/>
        </p:xfrm>
        <a:graphic>
          <a:graphicData uri="http://schemas.openxmlformats.org/drawingml/2006/table">
            <a:tbl>
              <a:tblPr/>
              <a:tblGrid>
                <a:gridCol w="1204913"/>
                <a:gridCol w="1190625"/>
                <a:gridCol w="3760787"/>
              </a:tblGrid>
              <a:tr h="335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Position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35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PSW.7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Carry Flag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PSW.6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Auxiliary Carry Flag. For BCD Operations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PSW.5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Flag 0. Available to the user for general purposes.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PSW.4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bank select bits. Set by software to determine which register bank is being used.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PSW.3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335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OV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PSW.2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Overflow Flag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PSW.1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used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PSW.0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Parity Flag. Even Parity. P=1  A contains an odd no. of 1’s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1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The P0, P1, P2, and P3 Registers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Port Latches.</a:t>
            </a:r>
          </a:p>
          <a:p>
            <a:pPr eaLnBrk="1" hangingPunct="1"/>
            <a:r>
              <a:rPr lang="en-US" altLang="en-US" sz="2400"/>
              <a:t>Specify the value to be output on the specific output port or the value read from the specific input port.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Bit addressable.</a:t>
            </a:r>
          </a:p>
          <a:p>
            <a:pPr lvl="1" eaLnBrk="1" hangingPunct="1"/>
            <a:r>
              <a:rPr lang="en-US" altLang="en-US"/>
              <a:t>First bit has the same address as the register.</a:t>
            </a:r>
          </a:p>
          <a:p>
            <a:pPr lvl="1" eaLnBrk="1" hangingPunct="1"/>
            <a:r>
              <a:rPr lang="en-US" altLang="en-US"/>
              <a:t>Example: P1 has address 90H in the SFR, so</a:t>
            </a:r>
          </a:p>
          <a:p>
            <a:pPr lvl="2" eaLnBrk="1" hangingPunct="1"/>
            <a:r>
              <a:rPr lang="en-US" altLang="en-US" smtClean="0"/>
              <a:t>P1.7 or address 97H refer to the same bit.</a:t>
            </a: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1524000" y="6488114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solidFill>
                  <a:srgbClr val="0033CC"/>
                </a:solidFill>
              </a:rPr>
              <a:t>Link: SFR address</a:t>
            </a:r>
            <a:endParaRPr lang="en-MY" altLang="en-US" sz="1800" u="sng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SBUF Register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Serial Port Data Buffer.</a:t>
            </a:r>
          </a:p>
          <a:p>
            <a:pPr eaLnBrk="1" hangingPunct="1"/>
            <a:r>
              <a:rPr lang="en-US" altLang="en-US" smtClean="0"/>
              <a:t>2 registers at the same location</a:t>
            </a:r>
          </a:p>
          <a:p>
            <a:pPr lvl="1" eaLnBrk="1" hangingPunct="1"/>
            <a:r>
              <a:rPr lang="en-US" altLang="en-US" smtClean="0"/>
              <a:t>One is read-only used for reading serial input data. </a:t>
            </a:r>
          </a:p>
          <a:p>
            <a:pPr lvl="2" eaLnBrk="1" hangingPunct="1"/>
            <a:r>
              <a:rPr lang="en-US" altLang="en-US" smtClean="0"/>
              <a:t>Serial Data Receive Buffer.</a:t>
            </a:r>
          </a:p>
          <a:p>
            <a:pPr lvl="1" eaLnBrk="1" hangingPunct="1"/>
            <a:r>
              <a:rPr lang="en-US" altLang="en-US" smtClean="0"/>
              <a:t>The other is write-only used for storing serial output data.</a:t>
            </a:r>
          </a:p>
          <a:p>
            <a:pPr lvl="2" eaLnBrk="1" hangingPunct="1"/>
            <a:r>
              <a:rPr lang="en-US" altLang="en-US" smtClean="0"/>
              <a:t>Serial Data Transmit Buffer.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1524000" y="6488114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solidFill>
                  <a:srgbClr val="0033CC"/>
                </a:solidFill>
              </a:rPr>
              <a:t>Link: SFR address</a:t>
            </a:r>
            <a:endParaRPr lang="en-MY" altLang="en-US" sz="1800" u="sng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4150</Words>
  <Application>Microsoft Office PowerPoint</Application>
  <PresentationFormat>Widescreen</PresentationFormat>
  <Paragraphs>1123</Paragraphs>
  <Slides>57</Slides>
  <Notes>11</Notes>
  <HiddenSlides>2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1" baseType="lpstr">
      <vt:lpstr>新細明體</vt:lpstr>
      <vt:lpstr>Architects Daughter</vt:lpstr>
      <vt:lpstr>Arial</vt:lpstr>
      <vt:lpstr>Arial</vt:lpstr>
      <vt:lpstr>Arial Black</vt:lpstr>
      <vt:lpstr>Calibri</vt:lpstr>
      <vt:lpstr>Calibri Light</vt:lpstr>
      <vt:lpstr>Courier New</vt:lpstr>
      <vt:lpstr>Georgia</vt:lpstr>
      <vt:lpstr>Symbol</vt:lpstr>
      <vt:lpstr>Times New Roman</vt:lpstr>
      <vt:lpstr>Wingdings</vt:lpstr>
      <vt:lpstr>Office Theme</vt:lpstr>
      <vt:lpstr>Bitmap Image</vt:lpstr>
      <vt:lpstr>PowerPoint Presentation</vt:lpstr>
      <vt:lpstr>PowerPoint Presentation</vt:lpstr>
      <vt:lpstr>The ACC – Accumulator</vt:lpstr>
      <vt:lpstr>The B Register</vt:lpstr>
      <vt:lpstr>The DPL and DPH Registers</vt:lpstr>
      <vt:lpstr>The SP Register</vt:lpstr>
      <vt:lpstr>The PSW Register</vt:lpstr>
      <vt:lpstr>The P0, P1, P2, and P3 Registers</vt:lpstr>
      <vt:lpstr>The SBUF Register</vt:lpstr>
      <vt:lpstr>Timer Registers – TH0 and TL0</vt:lpstr>
      <vt:lpstr>Control Registers</vt:lpstr>
      <vt:lpstr>8051 – Timer /counter</vt:lpstr>
      <vt:lpstr>8051 – Timer / Counter </vt:lpstr>
      <vt:lpstr>TCON – special function register</vt:lpstr>
      <vt:lpstr>PowerPoint Presentation</vt:lpstr>
      <vt:lpstr>PowerPoint Presentation</vt:lpstr>
      <vt:lpstr>TMOD – Timer Mode Register</vt:lpstr>
      <vt:lpstr>PowerPoint Presentation</vt:lpstr>
      <vt:lpstr>PowerPoint Presentation</vt:lpstr>
      <vt:lpstr>TMOD-</vt:lpstr>
      <vt:lpstr>8051 Timer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Generate square wave on pin P1.0 using timer0 – IS A SOFTWARE APPROACH</vt:lpstr>
      <vt:lpstr>Using Timer 0 interrupt- (keil)</vt:lpstr>
      <vt:lpstr>Time Delay Generation and Calculation</vt:lpstr>
      <vt:lpstr>Machine Cycle</vt:lpstr>
      <vt:lpstr>Machine Cycle</vt:lpstr>
      <vt:lpstr>Example 1</vt:lpstr>
      <vt:lpstr>Example 2</vt:lpstr>
      <vt:lpstr>Example 3</vt:lpstr>
      <vt:lpstr>Delay Calculation</vt:lpstr>
      <vt:lpstr>Example 4</vt:lpstr>
      <vt:lpstr>Example 5</vt:lpstr>
      <vt:lpstr>Square wave of 50% duty cycle</vt:lpstr>
      <vt:lpstr>Using Timer 0 interrupt- (keil)</vt:lpstr>
      <vt:lpstr>Delay calculations</vt:lpstr>
      <vt:lpstr>Problems</vt:lpstr>
      <vt:lpstr>Assignments</vt:lpstr>
      <vt:lpstr>PowerPoint Presentation</vt:lpstr>
      <vt:lpstr>TCON</vt:lpstr>
      <vt:lpstr>USING HARDWARE APPROACH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shanta</cp:lastModifiedBy>
  <cp:revision>112</cp:revision>
  <dcterms:created xsi:type="dcterms:W3CDTF">2017-08-02T06:37:42Z</dcterms:created>
  <dcterms:modified xsi:type="dcterms:W3CDTF">2018-08-08T06:47:45Z</dcterms:modified>
</cp:coreProperties>
</file>