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0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11200" y="365126"/>
            <a:ext cx="10642600" cy="588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0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0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2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38CE-6B88-4DB3-914E-957A48D47C32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DA09-3903-4D12-AEF2-D2C4438FE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Power control register</a:t>
            </a:r>
          </a:p>
        </p:txBody>
      </p:sp>
      <p:pic>
        <p:nvPicPr>
          <p:cNvPr id="11059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5" y="2241928"/>
            <a:ext cx="8610600" cy="3746743"/>
          </a:xfrm>
        </p:spPr>
      </p:pic>
    </p:spTree>
    <p:extLst>
      <p:ext uri="{BB962C8B-B14F-4D97-AF65-F5344CB8AC3E}">
        <p14:creationId xmlns:p14="http://schemas.microsoft.com/office/powerpoint/2010/main" val="17032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268414"/>
            <a:ext cx="7777162" cy="51847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20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SJMP	 main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14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     	</a:t>
            </a: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ORG	03H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ljmp	int0sr</a:t>
            </a:r>
            <a:endParaRPr lang="en-US" altLang="ko-KR" sz="2000" b="1">
              <a:solidFill>
                <a:srgbClr val="FF3300"/>
              </a:solidFill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14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ORG	0BH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ljmp	t0sr</a:t>
            </a:r>
            <a:endParaRPr lang="en-US" altLang="ko-KR" sz="1400" b="1"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ORG	13H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ljmp	int1sr</a:t>
            </a:r>
            <a:endParaRPr lang="en-US" altLang="ko-KR" sz="2000" b="1">
              <a:solidFill>
                <a:srgbClr val="FF3300"/>
              </a:solidFill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ORG	1BH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ljmp	t1sr</a:t>
            </a:r>
            <a:endParaRPr lang="en-US" altLang="ko-KR" sz="2000" b="1">
              <a:solidFill>
                <a:srgbClr val="FF3300"/>
              </a:solidFill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14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ORG	23H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2000" b="1">
                <a:solidFill>
                  <a:schemeClr val="tx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ljmp	serialsr</a:t>
            </a:r>
            <a:endParaRPr lang="en-US" altLang="ko-KR" sz="1400" b="1"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2000" b="1">
                <a:solidFill>
                  <a:srgbClr val="FF3300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ORG	30H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main:	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 	…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END</a:t>
            </a:r>
            <a:endParaRPr lang="en-US" sz="2000" b="1"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2208214" y="236538"/>
            <a:ext cx="777557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3800">
                <a:solidFill>
                  <a:schemeClr val="accent2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ISRs and Main Program  in 8051</a:t>
            </a:r>
          </a:p>
        </p:txBody>
      </p:sp>
    </p:spTree>
    <p:extLst>
      <p:ext uri="{BB962C8B-B14F-4D97-AF65-F5344CB8AC3E}">
        <p14:creationId xmlns:p14="http://schemas.microsoft.com/office/powerpoint/2010/main" val="1805583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233738" y="260350"/>
            <a:ext cx="5670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2900">
                <a:solidFill>
                  <a:schemeClr val="accent2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Interrupt Enable (IE) register	</a:t>
            </a:r>
          </a:p>
        </p:txBody>
      </p:sp>
      <p:graphicFrame>
        <p:nvGraphicFramePr>
          <p:cNvPr id="73731" name="Object 3"/>
          <p:cNvGraphicFramePr>
            <a:graphicFrameLocks noGrp="1" noChangeAspect="1"/>
          </p:cNvGraphicFramePr>
          <p:nvPr>
            <p:ph/>
          </p:nvPr>
        </p:nvGraphicFramePr>
        <p:xfrm>
          <a:off x="2352676" y="2360613"/>
          <a:ext cx="7199313" cy="330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itmap Image" r:id="rId3" imgW="5133333" imgH="2305372" progId="Paint.Picture">
                  <p:embed/>
                </p:oleObj>
              </mc:Choice>
              <mc:Fallback>
                <p:oleObj name="Bitmap Image" r:id="rId3" imgW="5133333" imgH="2305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6" y="2360613"/>
                        <a:ext cx="7199313" cy="330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2217739" y="1135064"/>
            <a:ext cx="629443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altLang="ko-KR" sz="2500">
                <a:ea typeface="굴림" panose="020B0600000101010101" pitchFamily="34" charset="-127"/>
                <a:cs typeface="Arial" panose="020B0604020202020204" pitchFamily="34" charset="0"/>
              </a:rPr>
              <a:t>All interrupt are disabled after reset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altLang="ko-KR" sz="2500">
                <a:ea typeface="굴림" panose="020B0600000101010101" pitchFamily="34" charset="-127"/>
                <a:cs typeface="Arial" panose="020B0604020202020204" pitchFamily="34" charset="0"/>
              </a:rPr>
              <a:t>We can enable and disable them bye IE</a:t>
            </a:r>
          </a:p>
        </p:txBody>
      </p:sp>
    </p:spTree>
    <p:extLst>
      <p:ext uri="{BB962C8B-B14F-4D97-AF65-F5344CB8AC3E}">
        <p14:creationId xmlns:p14="http://schemas.microsoft.com/office/powerpoint/2010/main" val="314761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606676" y="401639"/>
            <a:ext cx="6729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3200">
                <a:solidFill>
                  <a:schemeClr val="accent2"/>
                </a:solidFill>
                <a:ea typeface="굴림" panose="020B0600000101010101" pitchFamily="34" charset="-127"/>
              </a:rPr>
              <a:t>Enabling and disabling an interrupt</a:t>
            </a:r>
            <a:endParaRPr lang="en-US" altLang="ko-KR" sz="3700">
              <a:solidFill>
                <a:schemeClr val="accent2"/>
              </a:solidFill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1990725" y="1434724"/>
            <a:ext cx="849788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altLang="ko-KR">
                <a:ea typeface="굴림" panose="020B0600000101010101" pitchFamily="34" charset="-127"/>
              </a:rPr>
              <a:t>by bit operation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altLang="ko-KR">
                <a:ea typeface="굴림" panose="020B0600000101010101" pitchFamily="34" charset="-127"/>
              </a:rPr>
              <a:t>Recommended in the middle of program</a:t>
            </a:r>
          </a:p>
          <a:p>
            <a:pPr lvl="1" eaLnBrk="1" hangingPunct="1">
              <a:buClr>
                <a:srgbClr val="009900"/>
              </a:buCl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34" charset="-127"/>
              </a:rPr>
              <a:t>	</a:t>
            </a: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EA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    	 	;Enable All </a:t>
            </a:r>
          </a:p>
          <a:p>
            <a:pPr lvl="2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ET0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   	 	;Enable Timer0 ovrf   </a:t>
            </a:r>
          </a:p>
          <a:p>
            <a:pPr lvl="2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ET1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    	 	;Enable Timer1 ovrf</a:t>
            </a:r>
            <a:endParaRPr lang="en-US" altLang="ko-KR" sz="1400"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  <a:p>
            <a:pPr lvl="2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EX0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    	 	;Enable INT0</a:t>
            </a:r>
          </a:p>
          <a:p>
            <a:pPr lvl="2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EX1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   		;Enable INT1</a:t>
            </a:r>
          </a:p>
          <a:p>
            <a:pPr lvl="2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ko-KR" sz="18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ES</a:t>
            </a:r>
            <a:r>
              <a:rPr lang="en-US" altLang="ko-KR" sz="180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    	 	;Enable Serial port</a:t>
            </a:r>
          </a:p>
          <a:p>
            <a:pPr lvl="2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34" charset="-127"/>
              </a:rPr>
              <a:t> 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altLang="ko-KR">
                <a:ea typeface="굴림" panose="020B0600000101010101" pitchFamily="34" charset="-127"/>
              </a:rPr>
              <a:t>by mov instruction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q"/>
            </a:pPr>
            <a:r>
              <a:rPr lang="en-US" altLang="ko-KR">
                <a:ea typeface="굴림" panose="020B0600000101010101" pitchFamily="34" charset="-127"/>
              </a:rPr>
              <a:t>Recommended in the first of program</a:t>
            </a:r>
          </a:p>
          <a:p>
            <a:pPr lvl="1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ko-KR">
                <a:ea typeface="굴림" panose="020B0600000101010101" pitchFamily="34" charset="-127"/>
              </a:rPr>
              <a:t>	</a:t>
            </a:r>
            <a:r>
              <a:rPr lang="en-US" altLang="ko-KR" sz="2000" b="1">
                <a:latin typeface="Courier New" panose="02070309020205020404" pitchFamily="49" charset="0"/>
                <a:ea typeface="굴림" panose="020B0600000101010101" pitchFamily="34" charset="-127"/>
              </a:rPr>
              <a:t>MOV IE, #10010110B</a:t>
            </a:r>
          </a:p>
          <a:p>
            <a:pPr lvl="2"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ko-KR" sz="1800">
                <a:ea typeface="굴림" panose="020B0600000101010101" pitchFamily="34" charset="-127"/>
              </a:rPr>
              <a:t>	</a:t>
            </a:r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4362450" y="2301876"/>
            <a:ext cx="1589088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IE.7</a:t>
            </a:r>
            <a:endParaRPr lang="en-US" altLang="ko-KR" sz="180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IE.1</a:t>
            </a:r>
          </a:p>
          <a:p>
            <a:pPr eaLnBrk="1" hangingPunct="1"/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IE.3</a:t>
            </a:r>
          </a:p>
          <a:p>
            <a:pPr eaLnBrk="1" hangingPunct="1"/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IE.0</a:t>
            </a:r>
            <a:endParaRPr lang="en-US" altLang="ko-KR" sz="180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IE.2</a:t>
            </a:r>
            <a:r>
              <a:rPr lang="en-US" altLang="ko-KR" sz="180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    </a:t>
            </a:r>
            <a:r>
              <a:rPr lang="en-US" altLang="ko-KR" sz="18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SETB  IE.4</a:t>
            </a:r>
            <a:endParaRPr lang="en-US" sz="1800">
              <a:solidFill>
                <a:schemeClr val="accent2"/>
              </a:solidFill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4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smtClean="0">
                <a:solidFill>
                  <a:schemeClr val="accent2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Example</a:t>
            </a:r>
            <a:endParaRPr lang="en-US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25539"/>
            <a:ext cx="8610600" cy="53990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cs typeface="Courier New" panose="02070309020205020404" pitchFamily="49" charset="0"/>
              </a:rPr>
              <a:t>A 10khz square wave with 50% duty cycle</a:t>
            </a:r>
          </a:p>
          <a:p>
            <a:pPr eaLnBrk="1" hangingPunct="1">
              <a:lnSpc>
                <a:spcPct val="90000"/>
              </a:lnSpc>
            </a:pPr>
            <a:endParaRPr lang="en-US" sz="140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	0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;Reset entry poit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LJMP	MAIN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;Jump above interrupt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	000BH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;Timer 0 interrupt vector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T0ISR:CPL	P1.0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;Toggle port bit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;Return from ISR to Main program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0030H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;Main Program entry point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MAIN:	MOV	TMOD,#02H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;Timer 0, mode 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MOV	TH0,#-50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;50 us delay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SETB	TR0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;Start timer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MOV	IE,#82H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;Enable timer 0 interrupt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SJMP	$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;Do nothing just wait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3586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smtClean="0">
                <a:solidFill>
                  <a:schemeClr val="accent2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Example</a:t>
            </a:r>
            <a:endParaRPr lang="en-US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1397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>
                <a:ea typeface="굴림" panose="020B0600000101010101" pitchFamily="34" charset="-127"/>
              </a:rPr>
              <a:t>Write a program using interrupts to simultaneously create 7 kHz and 500 Hz square waves on P1.7 and P1.6.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ko-KR" sz="2000">
              <a:ea typeface="굴림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76804" name="Group 5"/>
          <p:cNvGrpSpPr>
            <a:grpSpLocks noChangeAspect="1"/>
          </p:cNvGrpSpPr>
          <p:nvPr/>
        </p:nvGrpSpPr>
        <p:grpSpPr bwMode="auto">
          <a:xfrm>
            <a:off x="3216275" y="3357563"/>
            <a:ext cx="5689600" cy="2792412"/>
            <a:chOff x="1800" y="9163"/>
            <a:chExt cx="8638" cy="4242"/>
          </a:xfrm>
        </p:grpSpPr>
        <p:sp>
          <p:nvSpPr>
            <p:cNvPr id="76805" name="AutoShape 6"/>
            <p:cNvSpPr>
              <a:spLocks noChangeAspect="1" noChangeArrowheads="1"/>
            </p:cNvSpPr>
            <p:nvPr/>
          </p:nvSpPr>
          <p:spPr bwMode="auto">
            <a:xfrm>
              <a:off x="1800" y="9163"/>
              <a:ext cx="8638" cy="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6806" name="Rectangle 7"/>
            <p:cNvSpPr>
              <a:spLocks noChangeArrowheads="1"/>
            </p:cNvSpPr>
            <p:nvPr/>
          </p:nvSpPr>
          <p:spPr bwMode="auto">
            <a:xfrm>
              <a:off x="2878" y="9737"/>
              <a:ext cx="1470" cy="336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6807" name="Line 8"/>
            <p:cNvSpPr>
              <a:spLocks noChangeShapeType="1"/>
            </p:cNvSpPr>
            <p:nvPr/>
          </p:nvSpPr>
          <p:spPr bwMode="auto">
            <a:xfrm>
              <a:off x="4348" y="10212"/>
              <a:ext cx="1652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8" name="Line 9"/>
            <p:cNvSpPr>
              <a:spLocks noChangeShapeType="1"/>
            </p:cNvSpPr>
            <p:nvPr/>
          </p:nvSpPr>
          <p:spPr bwMode="auto">
            <a:xfrm>
              <a:off x="4348" y="12341"/>
              <a:ext cx="166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9" name="Line 10"/>
            <p:cNvSpPr>
              <a:spLocks noChangeShapeType="1"/>
            </p:cNvSpPr>
            <p:nvPr/>
          </p:nvSpPr>
          <p:spPr bwMode="auto">
            <a:xfrm>
              <a:off x="6392" y="10423"/>
              <a:ext cx="1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Line 11"/>
            <p:cNvSpPr>
              <a:spLocks noChangeShapeType="1"/>
            </p:cNvSpPr>
            <p:nvPr/>
          </p:nvSpPr>
          <p:spPr bwMode="auto">
            <a:xfrm flipH="1" flipV="1">
              <a:off x="6574" y="10045"/>
              <a:ext cx="1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1" name="Line 12"/>
            <p:cNvSpPr>
              <a:spLocks noChangeShapeType="1"/>
            </p:cNvSpPr>
            <p:nvPr/>
          </p:nvSpPr>
          <p:spPr bwMode="auto">
            <a:xfrm>
              <a:off x="7442" y="10045"/>
              <a:ext cx="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2" name="Line 13"/>
            <p:cNvSpPr>
              <a:spLocks noChangeShapeType="1"/>
            </p:cNvSpPr>
            <p:nvPr/>
          </p:nvSpPr>
          <p:spPr bwMode="auto">
            <a:xfrm>
              <a:off x="7442" y="10437"/>
              <a:ext cx="8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3" name="Line 14"/>
            <p:cNvSpPr>
              <a:spLocks noChangeShapeType="1"/>
            </p:cNvSpPr>
            <p:nvPr/>
          </p:nvSpPr>
          <p:spPr bwMode="auto">
            <a:xfrm flipV="1">
              <a:off x="8296" y="10059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4" name="Line 15"/>
            <p:cNvSpPr>
              <a:spLocks noChangeShapeType="1"/>
            </p:cNvSpPr>
            <p:nvPr/>
          </p:nvSpPr>
          <p:spPr bwMode="auto">
            <a:xfrm>
              <a:off x="8310" y="10045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Line 16"/>
            <p:cNvSpPr>
              <a:spLocks noChangeShapeType="1"/>
            </p:cNvSpPr>
            <p:nvPr/>
          </p:nvSpPr>
          <p:spPr bwMode="auto">
            <a:xfrm>
              <a:off x="6588" y="10044"/>
              <a:ext cx="8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6" name="Text Box 17"/>
            <p:cNvSpPr txBox="1">
              <a:spLocks noChangeArrowheads="1"/>
            </p:cNvSpPr>
            <p:nvPr/>
          </p:nvSpPr>
          <p:spPr bwMode="auto">
            <a:xfrm>
              <a:off x="7512" y="9751"/>
              <a:ext cx="75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71</a:t>
              </a:r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</a:t>
              </a:r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s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817" name="Line 18"/>
            <p:cNvSpPr>
              <a:spLocks noChangeShapeType="1"/>
            </p:cNvSpPr>
            <p:nvPr/>
          </p:nvSpPr>
          <p:spPr bwMode="auto">
            <a:xfrm>
              <a:off x="7456" y="10171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8" name="Text Box 19"/>
            <p:cNvSpPr txBox="1">
              <a:spLocks noChangeArrowheads="1"/>
            </p:cNvSpPr>
            <p:nvPr/>
          </p:nvSpPr>
          <p:spPr bwMode="auto">
            <a:xfrm>
              <a:off x="7036" y="9387"/>
              <a:ext cx="91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143</a:t>
              </a:r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</a:t>
              </a:r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s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819" name="Line 20"/>
            <p:cNvSpPr>
              <a:spLocks noChangeShapeType="1"/>
            </p:cNvSpPr>
            <p:nvPr/>
          </p:nvSpPr>
          <p:spPr bwMode="auto">
            <a:xfrm flipV="1">
              <a:off x="6546" y="9737"/>
              <a:ext cx="1764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Line 21"/>
            <p:cNvSpPr>
              <a:spLocks noChangeShapeType="1"/>
            </p:cNvSpPr>
            <p:nvPr/>
          </p:nvSpPr>
          <p:spPr bwMode="auto">
            <a:xfrm>
              <a:off x="6154" y="12719"/>
              <a:ext cx="1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Line 22"/>
            <p:cNvSpPr>
              <a:spLocks noChangeShapeType="1"/>
            </p:cNvSpPr>
            <p:nvPr/>
          </p:nvSpPr>
          <p:spPr bwMode="auto">
            <a:xfrm flipH="1" flipV="1">
              <a:off x="6336" y="12341"/>
              <a:ext cx="1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Line 23"/>
            <p:cNvSpPr>
              <a:spLocks noChangeShapeType="1"/>
            </p:cNvSpPr>
            <p:nvPr/>
          </p:nvSpPr>
          <p:spPr bwMode="auto">
            <a:xfrm>
              <a:off x="7666" y="12327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3" name="Line 24"/>
            <p:cNvSpPr>
              <a:spLocks noChangeShapeType="1"/>
            </p:cNvSpPr>
            <p:nvPr/>
          </p:nvSpPr>
          <p:spPr bwMode="auto">
            <a:xfrm flipV="1">
              <a:off x="8996" y="12355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4" name="Line 25"/>
            <p:cNvSpPr>
              <a:spLocks noChangeShapeType="1"/>
            </p:cNvSpPr>
            <p:nvPr/>
          </p:nvSpPr>
          <p:spPr bwMode="auto">
            <a:xfrm>
              <a:off x="9010" y="12341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5" name="Line 26"/>
            <p:cNvSpPr>
              <a:spLocks noChangeShapeType="1"/>
            </p:cNvSpPr>
            <p:nvPr/>
          </p:nvSpPr>
          <p:spPr bwMode="auto">
            <a:xfrm flipV="1">
              <a:off x="6336" y="12327"/>
              <a:ext cx="13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6" name="Text Box 27"/>
            <p:cNvSpPr txBox="1">
              <a:spLocks noChangeArrowheads="1"/>
            </p:cNvSpPr>
            <p:nvPr/>
          </p:nvSpPr>
          <p:spPr bwMode="auto">
            <a:xfrm>
              <a:off x="7988" y="12033"/>
              <a:ext cx="75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1ms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827" name="Line 28"/>
            <p:cNvSpPr>
              <a:spLocks noChangeShapeType="1"/>
            </p:cNvSpPr>
            <p:nvPr/>
          </p:nvSpPr>
          <p:spPr bwMode="auto">
            <a:xfrm>
              <a:off x="7680" y="12453"/>
              <a:ext cx="13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Text Box 29"/>
            <p:cNvSpPr txBox="1">
              <a:spLocks noChangeArrowheads="1"/>
            </p:cNvSpPr>
            <p:nvPr/>
          </p:nvSpPr>
          <p:spPr bwMode="auto">
            <a:xfrm>
              <a:off x="7260" y="11669"/>
              <a:ext cx="91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2ms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829" name="Line 30"/>
            <p:cNvSpPr>
              <a:spLocks noChangeShapeType="1"/>
            </p:cNvSpPr>
            <p:nvPr/>
          </p:nvSpPr>
          <p:spPr bwMode="auto">
            <a:xfrm flipV="1">
              <a:off x="6378" y="12019"/>
              <a:ext cx="2618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Line 31"/>
            <p:cNvSpPr>
              <a:spLocks noChangeShapeType="1"/>
            </p:cNvSpPr>
            <p:nvPr/>
          </p:nvSpPr>
          <p:spPr bwMode="auto">
            <a:xfrm flipV="1">
              <a:off x="7652" y="12733"/>
              <a:ext cx="13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1" name="Text Box 32"/>
            <p:cNvSpPr txBox="1">
              <a:spLocks noChangeArrowheads="1"/>
            </p:cNvSpPr>
            <p:nvPr/>
          </p:nvSpPr>
          <p:spPr bwMode="auto">
            <a:xfrm>
              <a:off x="3256" y="9975"/>
              <a:ext cx="952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P1.7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832" name="Text Box 33"/>
            <p:cNvSpPr txBox="1">
              <a:spLocks noChangeArrowheads="1"/>
            </p:cNvSpPr>
            <p:nvPr/>
          </p:nvSpPr>
          <p:spPr bwMode="auto">
            <a:xfrm>
              <a:off x="3298" y="12047"/>
              <a:ext cx="952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P1.6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6833" name="Text Box 34"/>
            <p:cNvSpPr txBox="1">
              <a:spLocks noChangeArrowheads="1"/>
            </p:cNvSpPr>
            <p:nvPr/>
          </p:nvSpPr>
          <p:spPr bwMode="auto">
            <a:xfrm>
              <a:off x="3018" y="9373"/>
              <a:ext cx="1288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8051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8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 noChangeAspect="1"/>
          </p:cNvGrpSpPr>
          <p:nvPr/>
        </p:nvGrpSpPr>
        <p:grpSpPr bwMode="auto">
          <a:xfrm>
            <a:off x="5230813" y="1628776"/>
            <a:ext cx="5689600" cy="2792413"/>
            <a:chOff x="1800" y="9163"/>
            <a:chExt cx="8638" cy="4242"/>
          </a:xfrm>
        </p:grpSpPr>
        <p:sp>
          <p:nvSpPr>
            <p:cNvPr id="77829" name="AutoShape 3"/>
            <p:cNvSpPr>
              <a:spLocks noChangeAspect="1" noChangeArrowheads="1"/>
            </p:cNvSpPr>
            <p:nvPr/>
          </p:nvSpPr>
          <p:spPr bwMode="auto">
            <a:xfrm>
              <a:off x="1800" y="9163"/>
              <a:ext cx="8638" cy="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7830" name="Rectangle 4"/>
            <p:cNvSpPr>
              <a:spLocks noChangeArrowheads="1"/>
            </p:cNvSpPr>
            <p:nvPr/>
          </p:nvSpPr>
          <p:spPr bwMode="auto">
            <a:xfrm>
              <a:off x="2878" y="9737"/>
              <a:ext cx="1470" cy="336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7831" name="Line 5"/>
            <p:cNvSpPr>
              <a:spLocks noChangeShapeType="1"/>
            </p:cNvSpPr>
            <p:nvPr/>
          </p:nvSpPr>
          <p:spPr bwMode="auto">
            <a:xfrm>
              <a:off x="4348" y="10212"/>
              <a:ext cx="1652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2" name="Line 6"/>
            <p:cNvSpPr>
              <a:spLocks noChangeShapeType="1"/>
            </p:cNvSpPr>
            <p:nvPr/>
          </p:nvSpPr>
          <p:spPr bwMode="auto">
            <a:xfrm>
              <a:off x="4348" y="12341"/>
              <a:ext cx="166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3" name="Line 7"/>
            <p:cNvSpPr>
              <a:spLocks noChangeShapeType="1"/>
            </p:cNvSpPr>
            <p:nvPr/>
          </p:nvSpPr>
          <p:spPr bwMode="auto">
            <a:xfrm>
              <a:off x="6392" y="10423"/>
              <a:ext cx="1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4" name="Line 8"/>
            <p:cNvSpPr>
              <a:spLocks noChangeShapeType="1"/>
            </p:cNvSpPr>
            <p:nvPr/>
          </p:nvSpPr>
          <p:spPr bwMode="auto">
            <a:xfrm flipH="1" flipV="1">
              <a:off x="6574" y="10045"/>
              <a:ext cx="1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5" name="Line 9"/>
            <p:cNvSpPr>
              <a:spLocks noChangeShapeType="1"/>
            </p:cNvSpPr>
            <p:nvPr/>
          </p:nvSpPr>
          <p:spPr bwMode="auto">
            <a:xfrm>
              <a:off x="7442" y="10045"/>
              <a:ext cx="0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6" name="Line 10"/>
            <p:cNvSpPr>
              <a:spLocks noChangeShapeType="1"/>
            </p:cNvSpPr>
            <p:nvPr/>
          </p:nvSpPr>
          <p:spPr bwMode="auto">
            <a:xfrm>
              <a:off x="7442" y="10437"/>
              <a:ext cx="8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7" name="Line 11"/>
            <p:cNvSpPr>
              <a:spLocks noChangeShapeType="1"/>
            </p:cNvSpPr>
            <p:nvPr/>
          </p:nvSpPr>
          <p:spPr bwMode="auto">
            <a:xfrm flipV="1">
              <a:off x="8296" y="10059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8" name="Line 12"/>
            <p:cNvSpPr>
              <a:spLocks noChangeShapeType="1"/>
            </p:cNvSpPr>
            <p:nvPr/>
          </p:nvSpPr>
          <p:spPr bwMode="auto">
            <a:xfrm>
              <a:off x="8310" y="10045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9" name="Line 13"/>
            <p:cNvSpPr>
              <a:spLocks noChangeShapeType="1"/>
            </p:cNvSpPr>
            <p:nvPr/>
          </p:nvSpPr>
          <p:spPr bwMode="auto">
            <a:xfrm>
              <a:off x="6588" y="10044"/>
              <a:ext cx="86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0" name="Text Box 14"/>
            <p:cNvSpPr txBox="1">
              <a:spLocks noChangeArrowheads="1"/>
            </p:cNvSpPr>
            <p:nvPr/>
          </p:nvSpPr>
          <p:spPr bwMode="auto">
            <a:xfrm>
              <a:off x="7512" y="9751"/>
              <a:ext cx="75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71</a:t>
              </a:r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</a:t>
              </a:r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s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841" name="Line 15"/>
            <p:cNvSpPr>
              <a:spLocks noChangeShapeType="1"/>
            </p:cNvSpPr>
            <p:nvPr/>
          </p:nvSpPr>
          <p:spPr bwMode="auto">
            <a:xfrm>
              <a:off x="7456" y="10171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2" name="Text Box 16"/>
            <p:cNvSpPr txBox="1">
              <a:spLocks noChangeArrowheads="1"/>
            </p:cNvSpPr>
            <p:nvPr/>
          </p:nvSpPr>
          <p:spPr bwMode="auto">
            <a:xfrm>
              <a:off x="7036" y="9387"/>
              <a:ext cx="91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143</a:t>
              </a:r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  <a:sym typeface="Symbol" panose="05050102010706020507" pitchFamily="18" charset="2"/>
                </a:rPr>
                <a:t></a:t>
              </a:r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s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843" name="Line 17"/>
            <p:cNvSpPr>
              <a:spLocks noChangeShapeType="1"/>
            </p:cNvSpPr>
            <p:nvPr/>
          </p:nvSpPr>
          <p:spPr bwMode="auto">
            <a:xfrm flipV="1">
              <a:off x="6546" y="9737"/>
              <a:ext cx="1764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4" name="Line 18"/>
            <p:cNvSpPr>
              <a:spLocks noChangeShapeType="1"/>
            </p:cNvSpPr>
            <p:nvPr/>
          </p:nvSpPr>
          <p:spPr bwMode="auto">
            <a:xfrm>
              <a:off x="6154" y="12719"/>
              <a:ext cx="18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Line 19"/>
            <p:cNvSpPr>
              <a:spLocks noChangeShapeType="1"/>
            </p:cNvSpPr>
            <p:nvPr/>
          </p:nvSpPr>
          <p:spPr bwMode="auto">
            <a:xfrm flipH="1" flipV="1">
              <a:off x="6336" y="12341"/>
              <a:ext cx="1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6" name="Line 20"/>
            <p:cNvSpPr>
              <a:spLocks noChangeShapeType="1"/>
            </p:cNvSpPr>
            <p:nvPr/>
          </p:nvSpPr>
          <p:spPr bwMode="auto">
            <a:xfrm>
              <a:off x="7666" y="12327"/>
              <a:ext cx="1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7" name="Line 21"/>
            <p:cNvSpPr>
              <a:spLocks noChangeShapeType="1"/>
            </p:cNvSpPr>
            <p:nvPr/>
          </p:nvSpPr>
          <p:spPr bwMode="auto">
            <a:xfrm flipV="1">
              <a:off x="8996" y="12355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8" name="Line 22"/>
            <p:cNvSpPr>
              <a:spLocks noChangeShapeType="1"/>
            </p:cNvSpPr>
            <p:nvPr/>
          </p:nvSpPr>
          <p:spPr bwMode="auto">
            <a:xfrm>
              <a:off x="9010" y="12341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Line 23"/>
            <p:cNvSpPr>
              <a:spLocks noChangeShapeType="1"/>
            </p:cNvSpPr>
            <p:nvPr/>
          </p:nvSpPr>
          <p:spPr bwMode="auto">
            <a:xfrm flipV="1">
              <a:off x="6336" y="12327"/>
              <a:ext cx="13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Text Box 24"/>
            <p:cNvSpPr txBox="1">
              <a:spLocks noChangeArrowheads="1"/>
            </p:cNvSpPr>
            <p:nvPr/>
          </p:nvSpPr>
          <p:spPr bwMode="auto">
            <a:xfrm>
              <a:off x="7988" y="12033"/>
              <a:ext cx="75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1ms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851" name="Line 25"/>
            <p:cNvSpPr>
              <a:spLocks noChangeShapeType="1"/>
            </p:cNvSpPr>
            <p:nvPr/>
          </p:nvSpPr>
          <p:spPr bwMode="auto">
            <a:xfrm>
              <a:off x="7680" y="12453"/>
              <a:ext cx="13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Text Box 26"/>
            <p:cNvSpPr txBox="1">
              <a:spLocks noChangeArrowheads="1"/>
            </p:cNvSpPr>
            <p:nvPr/>
          </p:nvSpPr>
          <p:spPr bwMode="auto">
            <a:xfrm>
              <a:off x="7260" y="11669"/>
              <a:ext cx="91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1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2ms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853" name="Line 27"/>
            <p:cNvSpPr>
              <a:spLocks noChangeShapeType="1"/>
            </p:cNvSpPr>
            <p:nvPr/>
          </p:nvSpPr>
          <p:spPr bwMode="auto">
            <a:xfrm flipV="1">
              <a:off x="6378" y="12019"/>
              <a:ext cx="2618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4" name="Line 28"/>
            <p:cNvSpPr>
              <a:spLocks noChangeShapeType="1"/>
            </p:cNvSpPr>
            <p:nvPr/>
          </p:nvSpPr>
          <p:spPr bwMode="auto">
            <a:xfrm flipV="1">
              <a:off x="7652" y="12733"/>
              <a:ext cx="13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Text Box 29"/>
            <p:cNvSpPr txBox="1">
              <a:spLocks noChangeArrowheads="1"/>
            </p:cNvSpPr>
            <p:nvPr/>
          </p:nvSpPr>
          <p:spPr bwMode="auto">
            <a:xfrm>
              <a:off x="3256" y="9975"/>
              <a:ext cx="952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P1.7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856" name="Text Box 30"/>
            <p:cNvSpPr txBox="1">
              <a:spLocks noChangeArrowheads="1"/>
            </p:cNvSpPr>
            <p:nvPr/>
          </p:nvSpPr>
          <p:spPr bwMode="auto">
            <a:xfrm>
              <a:off x="3298" y="12047"/>
              <a:ext cx="952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P1.6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857" name="Text Box 31"/>
            <p:cNvSpPr txBox="1">
              <a:spLocks noChangeArrowheads="1"/>
            </p:cNvSpPr>
            <p:nvPr/>
          </p:nvSpPr>
          <p:spPr bwMode="auto">
            <a:xfrm>
              <a:off x="3018" y="9373"/>
              <a:ext cx="1288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8051</a:t>
              </a:r>
              <a:endPara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77827" name="Rectangle 32"/>
          <p:cNvSpPr>
            <a:spLocks noChangeArrowheads="1"/>
          </p:cNvSpPr>
          <p:nvPr/>
        </p:nvSpPr>
        <p:spPr bwMode="auto">
          <a:xfrm>
            <a:off x="5303839" y="257175"/>
            <a:ext cx="1736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3200" b="1">
                <a:solidFill>
                  <a:schemeClr val="accent2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77828" name="Rectangle 33"/>
          <p:cNvSpPr>
            <a:spLocks noChangeArrowheads="1"/>
          </p:cNvSpPr>
          <p:nvPr/>
        </p:nvSpPr>
        <p:spPr bwMode="auto">
          <a:xfrm>
            <a:off x="1917700" y="493713"/>
            <a:ext cx="4394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ORG	0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LJMP	MAIN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ORG	000BH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LJMP	T0ISR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ORG	001BH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LJMP	T1ISR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1600" b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ORG	0030H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MAIN:	MOV	TMOD,#12H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MOV	TH0,#-71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SETB	TR0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SETB	TF1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MOV	IE,#8AH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MOV	IE,#8AH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SJMP	$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T0ISR:	CPL	P1.7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RETI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T1ISR:	CLR	TR1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MOV	TH1,#HIGH(-1000)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MOV	TL1,#LOW(-1000)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SETB	TR1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CPL	P1.6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RETI</a:t>
            </a: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50632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Timer ISR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070850" cy="4648200"/>
          </a:xfrm>
        </p:spPr>
        <p:txBody>
          <a:bodyPr/>
          <a:lstStyle/>
          <a:p>
            <a:pPr eaLnBrk="1" hangingPunct="1"/>
            <a:r>
              <a:rPr lang="en-US" smtClean="0"/>
              <a:t>Notice that</a:t>
            </a:r>
          </a:p>
          <a:p>
            <a:pPr lvl="1" eaLnBrk="1" hangingPunct="1"/>
            <a:r>
              <a:rPr lang="en-US" smtClean="0"/>
              <a:t>There is no need for a “CLR TFx” instruction in timer ISR </a:t>
            </a:r>
          </a:p>
          <a:p>
            <a:pPr lvl="1" eaLnBrk="1" hangingPunct="1"/>
            <a:r>
              <a:rPr lang="en-US" smtClean="0"/>
              <a:t>8051 clears the TF internally upon jumping to ISR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Notice that </a:t>
            </a:r>
          </a:p>
          <a:p>
            <a:pPr lvl="1" eaLnBrk="1" hangingPunct="1"/>
            <a:r>
              <a:rPr lang="en-US" smtClean="0"/>
              <a:t>We must reload timer in mode 1</a:t>
            </a:r>
          </a:p>
          <a:p>
            <a:pPr lvl="1" eaLnBrk="1" hangingPunct="1"/>
            <a:r>
              <a:rPr lang="en-US" smtClean="0"/>
              <a:t>There is no need on mode 2 (timer auto reload)</a:t>
            </a:r>
          </a:p>
        </p:txBody>
      </p:sp>
    </p:spTree>
    <p:extLst>
      <p:ext uri="{BB962C8B-B14F-4D97-AF65-F5344CB8AC3E}">
        <p14:creationId xmlns:p14="http://schemas.microsoft.com/office/powerpoint/2010/main" val="177788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9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External interrupt type control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052513"/>
            <a:ext cx="8642350" cy="4648200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sz="2000"/>
              <a:t>By low nibble of Timer control register </a:t>
            </a:r>
            <a:r>
              <a:rPr lang="en-US" sz="2000">
                <a:solidFill>
                  <a:srgbClr val="CC0000"/>
                </a:solidFill>
              </a:rPr>
              <a:t>TCON</a:t>
            </a:r>
          </a:p>
          <a:p>
            <a:pPr eaLnBrk="1" hangingPunct="1">
              <a:spcBef>
                <a:spcPct val="35000"/>
              </a:spcBef>
            </a:pPr>
            <a:r>
              <a:rPr lang="en-US" sz="2000">
                <a:solidFill>
                  <a:srgbClr val="CC0000"/>
                </a:solidFill>
              </a:rPr>
              <a:t>IE0</a:t>
            </a:r>
            <a:r>
              <a:rPr lang="en-US" sz="2000"/>
              <a:t> (</a:t>
            </a:r>
            <a:r>
              <a:rPr lang="en-US" sz="2000">
                <a:solidFill>
                  <a:srgbClr val="CC0000"/>
                </a:solidFill>
              </a:rPr>
              <a:t>IE1</a:t>
            </a:r>
            <a:r>
              <a:rPr lang="en-US" sz="2000"/>
              <a:t>): External interrupt 0(1) edge flag. 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1800">
                <a:solidFill>
                  <a:srgbClr val="FF3300"/>
                </a:solidFill>
              </a:rPr>
              <a:t>set</a:t>
            </a:r>
            <a:r>
              <a:rPr lang="en-US" sz="1800"/>
              <a:t> by CPU when external interrupt edge (</a:t>
            </a:r>
            <a:r>
              <a:rPr lang="en-US" sz="1800">
                <a:solidFill>
                  <a:srgbClr val="FF3300"/>
                </a:solidFill>
              </a:rPr>
              <a:t>H-to-L</a:t>
            </a:r>
            <a:r>
              <a:rPr lang="en-US" sz="1800"/>
              <a:t>) is detected. 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1800"/>
              <a:t>Does not affected by H-to-L while ISR is executed(no int on int)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1800">
                <a:solidFill>
                  <a:srgbClr val="FF3300"/>
                </a:solidFill>
              </a:rPr>
              <a:t>Clear</a:t>
            </a:r>
            <a:r>
              <a:rPr lang="en-US" sz="1800"/>
              <a:t>ed by CPU when </a:t>
            </a:r>
            <a:r>
              <a:rPr lang="en-US" sz="1800">
                <a:solidFill>
                  <a:srgbClr val="FF3300"/>
                </a:solidFill>
              </a:rPr>
              <a:t>RETI</a:t>
            </a:r>
            <a:r>
              <a:rPr lang="en-US" sz="1800"/>
              <a:t> executed. 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1800"/>
              <a:t>does </a:t>
            </a:r>
            <a:r>
              <a:rPr lang="en-US" sz="1800">
                <a:solidFill>
                  <a:srgbClr val="FF3300"/>
                </a:solidFill>
              </a:rPr>
              <a:t>not </a:t>
            </a:r>
            <a:r>
              <a:rPr lang="en-US" sz="1800">
                <a:solidFill>
                  <a:schemeClr val="tx2"/>
                </a:solidFill>
              </a:rPr>
              <a:t>latch low-level</a:t>
            </a:r>
            <a:r>
              <a:rPr lang="en-US" sz="1800"/>
              <a:t> triggered interrupt</a:t>
            </a:r>
          </a:p>
          <a:p>
            <a:pPr eaLnBrk="1" hangingPunct="1">
              <a:spcBef>
                <a:spcPct val="35000"/>
              </a:spcBef>
            </a:pPr>
            <a:r>
              <a:rPr lang="en-US" sz="2000">
                <a:solidFill>
                  <a:srgbClr val="CC0000"/>
                </a:solidFill>
              </a:rPr>
              <a:t>IT0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(</a:t>
            </a:r>
            <a:r>
              <a:rPr lang="en-US" sz="2000">
                <a:solidFill>
                  <a:srgbClr val="CC0000"/>
                </a:solidFill>
              </a:rPr>
              <a:t>IT1</a:t>
            </a:r>
            <a:r>
              <a:rPr lang="en-US" sz="2000">
                <a:solidFill>
                  <a:schemeClr val="tx2"/>
                </a:solidFill>
              </a:rPr>
              <a:t>): interrupt 0 (1) type control bit. 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1800">
                <a:solidFill>
                  <a:schemeClr val="tx2"/>
                </a:solidFill>
              </a:rPr>
              <a:t>Set/cleared by software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1800">
                <a:solidFill>
                  <a:schemeClr val="tx2"/>
                </a:solidFill>
              </a:rPr>
              <a:t>IT=1  edge trigger 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sz="1800">
                <a:solidFill>
                  <a:schemeClr val="tx2"/>
                </a:solidFill>
              </a:rPr>
              <a:t>IT=0  low-level trigger</a:t>
            </a:r>
          </a:p>
        </p:txBody>
      </p:sp>
      <p:grpSp>
        <p:nvGrpSpPr>
          <p:cNvPr id="79876" name="Group 17"/>
          <p:cNvGrpSpPr>
            <a:grpSpLocks/>
          </p:cNvGrpSpPr>
          <p:nvPr/>
        </p:nvGrpSpPr>
        <p:grpSpPr bwMode="auto">
          <a:xfrm>
            <a:off x="1919288" y="4965700"/>
            <a:ext cx="8350250" cy="1394376"/>
            <a:chOff x="46" y="709"/>
            <a:chExt cx="5692" cy="965"/>
          </a:xfrm>
        </p:grpSpPr>
        <p:sp>
          <p:nvSpPr>
            <p:cNvPr id="79877" name="Text Box 18"/>
            <p:cNvSpPr txBox="1">
              <a:spLocks noChangeArrowheads="1"/>
            </p:cNvSpPr>
            <p:nvPr/>
          </p:nvSpPr>
          <p:spPr bwMode="auto">
            <a:xfrm>
              <a:off x="103" y="1090"/>
              <a:ext cx="681" cy="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TF1</a:t>
              </a:r>
            </a:p>
          </p:txBody>
        </p:sp>
        <p:sp>
          <p:nvSpPr>
            <p:cNvPr id="79878" name="Text Box 19"/>
            <p:cNvSpPr txBox="1">
              <a:spLocks noChangeArrowheads="1"/>
            </p:cNvSpPr>
            <p:nvPr/>
          </p:nvSpPr>
          <p:spPr bwMode="auto">
            <a:xfrm>
              <a:off x="796" y="1090"/>
              <a:ext cx="681" cy="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TR1</a:t>
              </a:r>
            </a:p>
          </p:txBody>
        </p:sp>
        <p:sp>
          <p:nvSpPr>
            <p:cNvPr id="79879" name="Text Box 20"/>
            <p:cNvSpPr txBox="1">
              <a:spLocks noChangeArrowheads="1"/>
            </p:cNvSpPr>
            <p:nvPr/>
          </p:nvSpPr>
          <p:spPr bwMode="auto">
            <a:xfrm>
              <a:off x="1488" y="1090"/>
              <a:ext cx="681" cy="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TF0</a:t>
              </a:r>
            </a:p>
          </p:txBody>
        </p:sp>
        <p:sp>
          <p:nvSpPr>
            <p:cNvPr id="79880" name="Text Box 21"/>
            <p:cNvSpPr txBox="1">
              <a:spLocks noChangeArrowheads="1"/>
            </p:cNvSpPr>
            <p:nvPr/>
          </p:nvSpPr>
          <p:spPr bwMode="auto">
            <a:xfrm>
              <a:off x="2182" y="1090"/>
              <a:ext cx="681" cy="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TR0</a:t>
              </a:r>
            </a:p>
          </p:txBody>
        </p:sp>
        <p:sp>
          <p:nvSpPr>
            <p:cNvPr id="79881" name="Text Box 22"/>
            <p:cNvSpPr txBox="1">
              <a:spLocks noChangeArrowheads="1"/>
            </p:cNvSpPr>
            <p:nvPr/>
          </p:nvSpPr>
          <p:spPr bwMode="auto">
            <a:xfrm>
              <a:off x="2899" y="1090"/>
              <a:ext cx="681" cy="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IE1</a:t>
              </a:r>
            </a:p>
          </p:txBody>
        </p:sp>
        <p:sp>
          <p:nvSpPr>
            <p:cNvPr id="79882" name="Text Box 23"/>
            <p:cNvSpPr txBox="1">
              <a:spLocks noChangeArrowheads="1"/>
            </p:cNvSpPr>
            <p:nvPr/>
          </p:nvSpPr>
          <p:spPr bwMode="auto">
            <a:xfrm>
              <a:off x="3592" y="1090"/>
              <a:ext cx="681" cy="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IT1</a:t>
              </a:r>
            </a:p>
          </p:txBody>
        </p:sp>
        <p:sp>
          <p:nvSpPr>
            <p:cNvPr id="79883" name="Text Box 24"/>
            <p:cNvSpPr txBox="1">
              <a:spLocks noChangeArrowheads="1"/>
            </p:cNvSpPr>
            <p:nvPr/>
          </p:nvSpPr>
          <p:spPr bwMode="auto">
            <a:xfrm>
              <a:off x="4284" y="1090"/>
              <a:ext cx="681" cy="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IE0</a:t>
              </a:r>
            </a:p>
          </p:txBody>
        </p:sp>
        <p:sp>
          <p:nvSpPr>
            <p:cNvPr id="79884" name="Text Box 25"/>
            <p:cNvSpPr txBox="1">
              <a:spLocks noChangeArrowheads="1"/>
            </p:cNvSpPr>
            <p:nvPr/>
          </p:nvSpPr>
          <p:spPr bwMode="auto">
            <a:xfrm>
              <a:off x="4978" y="1090"/>
              <a:ext cx="681" cy="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IT0</a:t>
              </a:r>
            </a:p>
          </p:txBody>
        </p:sp>
        <p:sp>
          <p:nvSpPr>
            <p:cNvPr id="79885" name="Text Box 26"/>
            <p:cNvSpPr txBox="1">
              <a:spLocks noChangeArrowheads="1"/>
            </p:cNvSpPr>
            <p:nvPr/>
          </p:nvSpPr>
          <p:spPr bwMode="auto">
            <a:xfrm>
              <a:off x="102" y="1361"/>
              <a:ext cx="2766" cy="3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800" bIns="10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Timer 1        Timer0</a:t>
              </a:r>
            </a:p>
          </p:txBody>
        </p:sp>
        <p:sp>
          <p:nvSpPr>
            <p:cNvPr id="79886" name="Text Box 27"/>
            <p:cNvSpPr txBox="1">
              <a:spLocks noChangeArrowheads="1"/>
            </p:cNvSpPr>
            <p:nvPr/>
          </p:nvSpPr>
          <p:spPr bwMode="auto">
            <a:xfrm>
              <a:off x="2893" y="1361"/>
              <a:ext cx="2766" cy="3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800" bIns="10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for Interrupt</a:t>
              </a:r>
            </a:p>
          </p:txBody>
        </p:sp>
        <p:sp>
          <p:nvSpPr>
            <p:cNvPr id="79887" name="Text Box 28"/>
            <p:cNvSpPr txBox="1">
              <a:spLocks noChangeArrowheads="1"/>
            </p:cNvSpPr>
            <p:nvPr/>
          </p:nvSpPr>
          <p:spPr bwMode="auto">
            <a:xfrm>
              <a:off x="46" y="709"/>
              <a:ext cx="908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(MSB)</a:t>
              </a:r>
            </a:p>
          </p:txBody>
        </p:sp>
        <p:sp>
          <p:nvSpPr>
            <p:cNvPr id="79888" name="Text Box 29"/>
            <p:cNvSpPr txBox="1">
              <a:spLocks noChangeArrowheads="1"/>
            </p:cNvSpPr>
            <p:nvPr/>
          </p:nvSpPr>
          <p:spPr bwMode="auto">
            <a:xfrm>
              <a:off x="4830" y="709"/>
              <a:ext cx="908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TW" sz="2800">
                  <a:latin typeface="Times New Roman" panose="02020603050405020304" pitchFamily="18" charset="0"/>
                  <a:ea typeface="新細明體" panose="02020500000000000000" pitchFamily="18" charset="-120"/>
                </a:rPr>
                <a:t>(LSB)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35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3503614" y="325439"/>
            <a:ext cx="5329237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ko-KR" sz="3700">
                <a:solidFill>
                  <a:schemeClr val="accent2"/>
                </a:solidFill>
                <a:ea typeface="굴림" panose="020B0600000101010101" pitchFamily="34" charset="-127"/>
                <a:cs typeface="Arial" panose="020B0604020202020204" pitchFamily="34" charset="0"/>
              </a:rPr>
              <a:t>External Interrupts</a:t>
            </a:r>
          </a:p>
        </p:txBody>
      </p:sp>
      <p:grpSp>
        <p:nvGrpSpPr>
          <p:cNvPr id="80899" name="Group 3"/>
          <p:cNvGrpSpPr>
            <a:grpSpLocks noChangeAspect="1"/>
          </p:cNvGrpSpPr>
          <p:nvPr/>
        </p:nvGrpSpPr>
        <p:grpSpPr bwMode="auto">
          <a:xfrm>
            <a:off x="2640014" y="1528764"/>
            <a:ext cx="6840537" cy="4090987"/>
            <a:chOff x="1800" y="1440"/>
            <a:chExt cx="8638" cy="5166"/>
          </a:xfrm>
        </p:grpSpPr>
        <p:sp>
          <p:nvSpPr>
            <p:cNvPr id="80900" name="AutoShape 4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38" cy="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2710" y="2896"/>
              <a:ext cx="11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>
              <a:off x="3857" y="2531"/>
              <a:ext cx="11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3" name="Line 7"/>
            <p:cNvSpPr>
              <a:spLocks noChangeShapeType="1"/>
            </p:cNvSpPr>
            <p:nvPr/>
          </p:nvSpPr>
          <p:spPr bwMode="auto">
            <a:xfrm>
              <a:off x="3844" y="3260"/>
              <a:ext cx="11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4" name="Line 8"/>
            <p:cNvSpPr>
              <a:spLocks noChangeShapeType="1"/>
            </p:cNvSpPr>
            <p:nvPr/>
          </p:nvSpPr>
          <p:spPr bwMode="auto">
            <a:xfrm>
              <a:off x="3857" y="2519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Line 9"/>
            <p:cNvSpPr>
              <a:spLocks noChangeShapeType="1"/>
            </p:cNvSpPr>
            <p:nvPr/>
          </p:nvSpPr>
          <p:spPr bwMode="auto">
            <a:xfrm flipV="1">
              <a:off x="3830" y="3036"/>
              <a:ext cx="1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AutoShape 10"/>
            <p:cNvSpPr>
              <a:spLocks noChangeArrowheads="1"/>
            </p:cNvSpPr>
            <p:nvPr/>
          </p:nvSpPr>
          <p:spPr bwMode="auto">
            <a:xfrm rot="5400000" flipH="1">
              <a:off x="5034" y="2392"/>
              <a:ext cx="224" cy="2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0907" name="Oval 11"/>
            <p:cNvSpPr>
              <a:spLocks noChangeArrowheads="1"/>
            </p:cNvSpPr>
            <p:nvPr/>
          </p:nvSpPr>
          <p:spPr bwMode="auto">
            <a:xfrm>
              <a:off x="5300" y="2490"/>
              <a:ext cx="70" cy="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0908" name="Line 12"/>
            <p:cNvSpPr>
              <a:spLocks noChangeShapeType="1"/>
            </p:cNvSpPr>
            <p:nvPr/>
          </p:nvSpPr>
          <p:spPr bwMode="auto">
            <a:xfrm>
              <a:off x="5384" y="2531"/>
              <a:ext cx="3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Rectangle 13"/>
            <p:cNvSpPr>
              <a:spLocks noChangeArrowheads="1"/>
            </p:cNvSpPr>
            <p:nvPr/>
          </p:nvSpPr>
          <p:spPr bwMode="auto">
            <a:xfrm>
              <a:off x="4992" y="2952"/>
              <a:ext cx="742" cy="6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0910" name="Line 14"/>
            <p:cNvSpPr>
              <a:spLocks noChangeShapeType="1"/>
            </p:cNvSpPr>
            <p:nvPr/>
          </p:nvSpPr>
          <p:spPr bwMode="auto">
            <a:xfrm>
              <a:off x="5034" y="3092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>
              <a:off x="5258" y="3092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Line 16"/>
            <p:cNvSpPr>
              <a:spLocks noChangeShapeType="1"/>
            </p:cNvSpPr>
            <p:nvPr/>
          </p:nvSpPr>
          <p:spPr bwMode="auto">
            <a:xfrm>
              <a:off x="5258" y="3386"/>
              <a:ext cx="3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Line 17"/>
            <p:cNvSpPr>
              <a:spLocks noChangeShapeType="1"/>
            </p:cNvSpPr>
            <p:nvPr/>
          </p:nvSpPr>
          <p:spPr bwMode="auto">
            <a:xfrm>
              <a:off x="5734" y="3260"/>
              <a:ext cx="5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Text Box 18"/>
            <p:cNvSpPr txBox="1">
              <a:spLocks noChangeArrowheads="1"/>
            </p:cNvSpPr>
            <p:nvPr/>
          </p:nvSpPr>
          <p:spPr bwMode="auto">
            <a:xfrm>
              <a:off x="6308" y="2910"/>
              <a:ext cx="1372" cy="7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IE0 (TCON.3)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15" name="Line 19"/>
            <p:cNvSpPr>
              <a:spLocks noChangeShapeType="1"/>
            </p:cNvSpPr>
            <p:nvPr/>
          </p:nvSpPr>
          <p:spPr bwMode="auto">
            <a:xfrm>
              <a:off x="7680" y="3273"/>
              <a:ext cx="7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Line 20"/>
            <p:cNvSpPr>
              <a:spLocks noChangeShapeType="1"/>
            </p:cNvSpPr>
            <p:nvPr/>
          </p:nvSpPr>
          <p:spPr bwMode="auto">
            <a:xfrm>
              <a:off x="8464" y="2532"/>
              <a:ext cx="1" cy="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Line 21"/>
            <p:cNvSpPr>
              <a:spLocks noChangeShapeType="1"/>
            </p:cNvSpPr>
            <p:nvPr/>
          </p:nvSpPr>
          <p:spPr bwMode="auto">
            <a:xfrm>
              <a:off x="8464" y="2896"/>
              <a:ext cx="8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Text Box 22"/>
            <p:cNvSpPr txBox="1">
              <a:spLocks noChangeArrowheads="1"/>
            </p:cNvSpPr>
            <p:nvPr/>
          </p:nvSpPr>
          <p:spPr bwMode="auto">
            <a:xfrm>
              <a:off x="9416" y="2630"/>
              <a:ext cx="994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0003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19" name="Text Box 23"/>
            <p:cNvSpPr txBox="1">
              <a:spLocks noChangeArrowheads="1"/>
            </p:cNvSpPr>
            <p:nvPr/>
          </p:nvSpPr>
          <p:spPr bwMode="auto">
            <a:xfrm>
              <a:off x="1856" y="2252"/>
              <a:ext cx="1638" cy="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INT0</a:t>
              </a:r>
            </a:p>
            <a:p>
              <a:pPr algn="ct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(Pin 3.2)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20" name="Text Box 24"/>
            <p:cNvSpPr txBox="1">
              <a:spLocks noChangeArrowheads="1"/>
            </p:cNvSpPr>
            <p:nvPr/>
          </p:nvSpPr>
          <p:spPr bwMode="auto">
            <a:xfrm>
              <a:off x="3368" y="2490"/>
              <a:ext cx="40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0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21" name="Text Box 25"/>
            <p:cNvSpPr txBox="1">
              <a:spLocks noChangeArrowheads="1"/>
            </p:cNvSpPr>
            <p:nvPr/>
          </p:nvSpPr>
          <p:spPr bwMode="auto">
            <a:xfrm>
              <a:off x="3368" y="2882"/>
              <a:ext cx="40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12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22" name="Text Box 26"/>
            <p:cNvSpPr txBox="1">
              <a:spLocks noChangeArrowheads="1"/>
            </p:cNvSpPr>
            <p:nvPr/>
          </p:nvSpPr>
          <p:spPr bwMode="auto">
            <a:xfrm>
              <a:off x="3984" y="2742"/>
              <a:ext cx="78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IT0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23" name="Text Box 27"/>
            <p:cNvSpPr txBox="1">
              <a:spLocks noChangeArrowheads="1"/>
            </p:cNvSpPr>
            <p:nvPr/>
          </p:nvSpPr>
          <p:spPr bwMode="auto">
            <a:xfrm>
              <a:off x="2850" y="3498"/>
              <a:ext cx="1778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Edge-triggered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24" name="Text Box 28"/>
            <p:cNvSpPr txBox="1">
              <a:spLocks noChangeArrowheads="1"/>
            </p:cNvSpPr>
            <p:nvPr/>
          </p:nvSpPr>
          <p:spPr bwMode="auto">
            <a:xfrm>
              <a:off x="3004" y="2028"/>
              <a:ext cx="2954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Level-triggered (default)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046" y="5304"/>
              <a:ext cx="11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4193" y="4939"/>
              <a:ext cx="11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7" name="Line 31"/>
            <p:cNvSpPr>
              <a:spLocks noChangeShapeType="1"/>
            </p:cNvSpPr>
            <p:nvPr/>
          </p:nvSpPr>
          <p:spPr bwMode="auto">
            <a:xfrm>
              <a:off x="4180" y="5668"/>
              <a:ext cx="114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4193" y="4927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 flipV="1">
              <a:off x="4166" y="5444"/>
              <a:ext cx="1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AutoShape 34"/>
            <p:cNvSpPr>
              <a:spLocks noChangeArrowheads="1"/>
            </p:cNvSpPr>
            <p:nvPr/>
          </p:nvSpPr>
          <p:spPr bwMode="auto">
            <a:xfrm rot="5400000" flipH="1">
              <a:off x="5370" y="4800"/>
              <a:ext cx="224" cy="28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0931" name="Oval 35"/>
            <p:cNvSpPr>
              <a:spLocks noChangeArrowheads="1"/>
            </p:cNvSpPr>
            <p:nvPr/>
          </p:nvSpPr>
          <p:spPr bwMode="auto">
            <a:xfrm>
              <a:off x="5636" y="4898"/>
              <a:ext cx="70" cy="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5720" y="4939"/>
              <a:ext cx="3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5328" y="5360"/>
              <a:ext cx="742" cy="6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5370" y="5500"/>
              <a:ext cx="2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5594" y="5500"/>
              <a:ext cx="1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>
              <a:off x="5594" y="5794"/>
              <a:ext cx="3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6070" y="5668"/>
              <a:ext cx="5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38" name="Text Box 42"/>
            <p:cNvSpPr txBox="1">
              <a:spLocks noChangeArrowheads="1"/>
            </p:cNvSpPr>
            <p:nvPr/>
          </p:nvSpPr>
          <p:spPr bwMode="auto">
            <a:xfrm>
              <a:off x="6644" y="5318"/>
              <a:ext cx="1372" cy="7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IE1 (TCON.3)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39" name="Line 43"/>
            <p:cNvSpPr>
              <a:spLocks noChangeShapeType="1"/>
            </p:cNvSpPr>
            <p:nvPr/>
          </p:nvSpPr>
          <p:spPr bwMode="auto">
            <a:xfrm>
              <a:off x="8016" y="5681"/>
              <a:ext cx="7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8800" y="4940"/>
              <a:ext cx="1" cy="7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8800" y="5304"/>
              <a:ext cx="8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Text Box 46"/>
            <p:cNvSpPr txBox="1">
              <a:spLocks noChangeArrowheads="1"/>
            </p:cNvSpPr>
            <p:nvPr/>
          </p:nvSpPr>
          <p:spPr bwMode="auto">
            <a:xfrm>
              <a:off x="2192" y="4660"/>
              <a:ext cx="1638" cy="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INT0</a:t>
              </a:r>
            </a:p>
            <a:p>
              <a:pPr algn="ct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(Pin 3.3)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43" name="Text Box 47"/>
            <p:cNvSpPr txBox="1">
              <a:spLocks noChangeArrowheads="1"/>
            </p:cNvSpPr>
            <p:nvPr/>
          </p:nvSpPr>
          <p:spPr bwMode="auto">
            <a:xfrm>
              <a:off x="3704" y="4898"/>
              <a:ext cx="40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0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44" name="Text Box 48"/>
            <p:cNvSpPr txBox="1">
              <a:spLocks noChangeArrowheads="1"/>
            </p:cNvSpPr>
            <p:nvPr/>
          </p:nvSpPr>
          <p:spPr bwMode="auto">
            <a:xfrm>
              <a:off x="3704" y="5290"/>
              <a:ext cx="40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12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45" name="Text Box 49"/>
            <p:cNvSpPr txBox="1">
              <a:spLocks noChangeArrowheads="1"/>
            </p:cNvSpPr>
            <p:nvPr/>
          </p:nvSpPr>
          <p:spPr bwMode="auto">
            <a:xfrm>
              <a:off x="4320" y="5150"/>
              <a:ext cx="78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IT1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46" name="Text Box 50"/>
            <p:cNvSpPr txBox="1">
              <a:spLocks noChangeArrowheads="1"/>
            </p:cNvSpPr>
            <p:nvPr/>
          </p:nvSpPr>
          <p:spPr bwMode="auto">
            <a:xfrm>
              <a:off x="3186" y="5906"/>
              <a:ext cx="1778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Edge-triggered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47" name="Text Box 51"/>
            <p:cNvSpPr txBox="1">
              <a:spLocks noChangeArrowheads="1"/>
            </p:cNvSpPr>
            <p:nvPr/>
          </p:nvSpPr>
          <p:spPr bwMode="auto">
            <a:xfrm>
              <a:off x="3340" y="4436"/>
              <a:ext cx="2968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Level-triggered (default)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48" name="Text Box 52"/>
            <p:cNvSpPr txBox="1">
              <a:spLocks noChangeArrowheads="1"/>
            </p:cNvSpPr>
            <p:nvPr/>
          </p:nvSpPr>
          <p:spPr bwMode="auto">
            <a:xfrm>
              <a:off x="9444" y="4912"/>
              <a:ext cx="994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r" rtl="1" eaLnBrk="1" hangingPunct="1"/>
              <a:r>
                <a:rPr lang="en-US" altLang="zh-CN" sz="1200">
                  <a:latin typeface="Times New Roman" panose="02020603050405020304" pitchFamily="18" charset="0"/>
                  <a:ea typeface="SimSun" panose="02010600030101010101" pitchFamily="2" charset="-122"/>
                  <a:cs typeface="Arial" panose="020B0604020202020204" pitchFamily="34" charset="0"/>
                </a:rPr>
                <a:t>0013</a:t>
              </a:r>
              <a:endParaRPr lang="en-US" sz="18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949" name="Line 53"/>
            <p:cNvSpPr>
              <a:spLocks noChangeShapeType="1"/>
            </p:cNvSpPr>
            <p:nvPr/>
          </p:nvSpPr>
          <p:spPr bwMode="auto">
            <a:xfrm flipV="1">
              <a:off x="2164" y="4212"/>
              <a:ext cx="7854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102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9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Example of external interuupt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96975"/>
            <a:ext cx="7772400" cy="53276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ORG 0000H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LJMP MAIN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;interrupt service routine (ISR)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;for hardware external interrupt INT1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ORG 0013H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SETB P1.1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MOV R0,200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WAIT:	DJNZ R0,WAIT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CLR P1.1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RETI	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;main program for initialization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ORG 30H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MAIN:	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 IT1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18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;on negative edge of INT1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MOV IE,#10000100B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WAIT2:	SJMP WAIT2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Power control</a:t>
            </a:r>
          </a:p>
        </p:txBody>
      </p:sp>
      <p:sp>
        <p:nvSpPr>
          <p:cNvPr id="11161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standard for applications where power consumption is critical</a:t>
            </a:r>
          </a:p>
          <a:p>
            <a:pPr eaLnBrk="1" hangingPunct="1"/>
            <a:r>
              <a:rPr lang="en-US" smtClean="0"/>
              <a:t>two power reducing modes</a:t>
            </a:r>
          </a:p>
          <a:p>
            <a:pPr lvl="1" eaLnBrk="1" hangingPunct="1"/>
            <a:r>
              <a:rPr lang="en-US" smtClean="0"/>
              <a:t> Idle </a:t>
            </a:r>
          </a:p>
          <a:p>
            <a:pPr lvl="1" eaLnBrk="1" hangingPunct="1"/>
            <a:r>
              <a:rPr lang="en-US" smtClean="0"/>
              <a:t> Power down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46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9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Example of external interuupt</a:t>
            </a:r>
          </a:p>
        </p:txBody>
      </p:sp>
      <p:pic>
        <p:nvPicPr>
          <p:cNvPr id="82947" name="Picture 5" descr="12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1052514"/>
            <a:ext cx="8496300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98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9"/>
            <a:ext cx="8229600" cy="70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Example of external interuupt</a:t>
            </a:r>
          </a:p>
        </p:txBody>
      </p:sp>
      <p:sp>
        <p:nvSpPr>
          <p:cNvPr id="839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1196976"/>
            <a:ext cx="7772400" cy="56165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0000h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Ljmp main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0003h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x0isr:	clr p1.7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Reti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0013h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x1isr:	setb p1.7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Reti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 0030h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Main: 	mov ie,#85h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Setb it0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Setb it1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Setb p1.7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Jb p3.2,skip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Clr p1.7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Skip: 	Sjmp $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8338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Interrupt Priorities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96975"/>
            <a:ext cx="8208962" cy="5111750"/>
          </a:xfrm>
        </p:spPr>
        <p:txBody>
          <a:bodyPr/>
          <a:lstStyle/>
          <a:p>
            <a:pPr marL="457200" indent="-457200">
              <a:spcBef>
                <a:spcPct val="40000"/>
              </a:spcBef>
            </a:pPr>
            <a:r>
              <a:rPr lang="en-US" sz="2400" dirty="0"/>
              <a:t>What if </a:t>
            </a:r>
            <a:r>
              <a:rPr lang="en-US" sz="2400" dirty="0">
                <a:solidFill>
                  <a:srgbClr val="FF3300"/>
                </a:solidFill>
              </a:rPr>
              <a:t>two</a:t>
            </a:r>
            <a:r>
              <a:rPr lang="en-US" sz="2400" dirty="0"/>
              <a:t> interrupt sources interrupt at the </a:t>
            </a:r>
            <a:r>
              <a:rPr lang="en-US" sz="2400" dirty="0">
                <a:solidFill>
                  <a:srgbClr val="FF3300"/>
                </a:solidFill>
              </a:rPr>
              <a:t>same time</a:t>
            </a:r>
            <a:r>
              <a:rPr lang="en-US" sz="2400" dirty="0"/>
              <a:t>?</a:t>
            </a:r>
          </a:p>
          <a:p>
            <a:pPr marL="457200" indent="-457200">
              <a:spcBef>
                <a:spcPct val="40000"/>
              </a:spcBef>
            </a:pPr>
            <a:r>
              <a:rPr lang="en-US" sz="2400" dirty="0"/>
              <a:t>The interrupt with the </a:t>
            </a:r>
            <a:r>
              <a:rPr lang="en-US" sz="2400" dirty="0">
                <a:solidFill>
                  <a:srgbClr val="FF3300"/>
                </a:solidFill>
              </a:rPr>
              <a:t>highest</a:t>
            </a:r>
            <a:r>
              <a:rPr lang="en-US" sz="2400" dirty="0"/>
              <a:t> PRIORITY gets serviced </a:t>
            </a:r>
            <a:r>
              <a:rPr lang="en-US" sz="2400" dirty="0">
                <a:solidFill>
                  <a:srgbClr val="FF3300"/>
                </a:solidFill>
              </a:rPr>
              <a:t>first</a:t>
            </a:r>
            <a:r>
              <a:rPr lang="en-US" sz="2400" dirty="0"/>
              <a:t>.</a:t>
            </a:r>
          </a:p>
          <a:p>
            <a:pPr marL="457200" indent="-457200">
              <a:spcBef>
                <a:spcPct val="40000"/>
              </a:spcBef>
            </a:pPr>
            <a:r>
              <a:rPr lang="en-US" sz="2400" dirty="0"/>
              <a:t>All interrupts have a power on </a:t>
            </a:r>
            <a:r>
              <a:rPr lang="en-US" sz="2400" dirty="0">
                <a:solidFill>
                  <a:srgbClr val="FF3300"/>
                </a:solidFill>
              </a:rPr>
              <a:t>default</a:t>
            </a:r>
            <a:r>
              <a:rPr lang="en-US" sz="2400" dirty="0"/>
              <a:t> priority order. </a:t>
            </a:r>
          </a:p>
          <a:p>
            <a:pPr marL="838200" lvl="1" indent="-3810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sz="2000" dirty="0" smtClean="0"/>
              <a:t>External interrupt 0 </a:t>
            </a:r>
            <a:r>
              <a:rPr lang="en-US" sz="2000" dirty="0"/>
              <a:t>(</a:t>
            </a:r>
            <a:r>
              <a:rPr lang="en-US" sz="2000" dirty="0" smtClean="0"/>
              <a:t>INT0</a:t>
            </a:r>
            <a:r>
              <a:rPr lang="en-US" sz="2000" dirty="0"/>
              <a:t>)</a:t>
            </a:r>
          </a:p>
          <a:p>
            <a:pPr marL="838200" lvl="1" indent="-3810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sz="2000" dirty="0"/>
              <a:t>Timer interrupt0 (TF0)</a:t>
            </a:r>
          </a:p>
          <a:p>
            <a:pPr marL="838200" lvl="1" indent="-3810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sz="2000" dirty="0"/>
              <a:t>External interrupt 1 (INT1)</a:t>
            </a:r>
          </a:p>
          <a:p>
            <a:pPr marL="838200" lvl="1" indent="-3810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sz="2000" dirty="0"/>
              <a:t>Timer interrupt1 (TF1)</a:t>
            </a:r>
          </a:p>
          <a:p>
            <a:pPr marL="838200" lvl="1" indent="-3810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sz="2000" dirty="0"/>
              <a:t>Serial communication (RI+TI)</a:t>
            </a:r>
          </a:p>
          <a:p>
            <a:pPr marL="457200" indent="-457200">
              <a:spcBef>
                <a:spcPct val="40000"/>
              </a:spcBef>
            </a:pPr>
            <a:r>
              <a:rPr lang="en-US" sz="2400" dirty="0"/>
              <a:t>Priority can also be set to “high” or “low” by </a:t>
            </a:r>
            <a:r>
              <a:rPr lang="en-US" sz="2400" dirty="0">
                <a:solidFill>
                  <a:srgbClr val="FF3300"/>
                </a:solidFill>
              </a:rPr>
              <a:t>IP</a:t>
            </a:r>
            <a:r>
              <a:rPr lang="en-US" sz="2400" dirty="0"/>
              <a:t> reg.</a:t>
            </a:r>
          </a:p>
        </p:txBody>
      </p:sp>
    </p:spTree>
    <p:extLst>
      <p:ext uri="{BB962C8B-B14F-4D97-AF65-F5344CB8AC3E}">
        <p14:creationId xmlns:p14="http://schemas.microsoft.com/office/powerpoint/2010/main" val="199938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Interrupt Priorities (IP) Register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8" y="2381250"/>
            <a:ext cx="77724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IP.7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: reserved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IP.6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: reserved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IP.5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: timer 2 interrupt priority bit(8052 only)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IP.4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: serial port interrupt priority bit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IP.3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: timer 1 interrupt priority bit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IP.2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: external interrupt 1 priority bit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IP.1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: timer 0 interrupt priority bit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IP.0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: external interrupt 0 priority bit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b="1"/>
          </a:p>
        </p:txBody>
      </p:sp>
      <p:grpSp>
        <p:nvGrpSpPr>
          <p:cNvPr id="86020" name="Group 4"/>
          <p:cNvGrpSpPr>
            <a:grpSpLocks/>
          </p:cNvGrpSpPr>
          <p:nvPr/>
        </p:nvGrpSpPr>
        <p:grpSpPr bwMode="auto">
          <a:xfrm>
            <a:off x="2063751" y="1557338"/>
            <a:ext cx="7921625" cy="381000"/>
            <a:chOff x="158" y="3905"/>
            <a:chExt cx="2698" cy="342"/>
          </a:xfrm>
        </p:grpSpPr>
        <p:sp>
          <p:nvSpPr>
            <p:cNvPr id="86021" name="Text Box 5"/>
            <p:cNvSpPr txBox="1">
              <a:spLocks noChangeArrowheads="1"/>
            </p:cNvSpPr>
            <p:nvPr/>
          </p:nvSpPr>
          <p:spPr bwMode="auto">
            <a:xfrm>
              <a:off x="1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---</a:t>
              </a:r>
            </a:p>
          </p:txBody>
        </p:sp>
        <p:sp>
          <p:nvSpPr>
            <p:cNvPr id="86022" name="Text Box 6"/>
            <p:cNvSpPr txBox="1">
              <a:spLocks noChangeArrowheads="1"/>
            </p:cNvSpPr>
            <p:nvPr/>
          </p:nvSpPr>
          <p:spPr bwMode="auto">
            <a:xfrm>
              <a:off x="25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PX0</a:t>
              </a:r>
            </a:p>
          </p:txBody>
        </p:sp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219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PT0</a:t>
              </a:r>
            </a:p>
          </p:txBody>
        </p:sp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18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PX1</a:t>
              </a:r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151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PT1</a:t>
              </a:r>
            </a:p>
          </p:txBody>
        </p:sp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117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PS</a:t>
              </a:r>
            </a:p>
          </p:txBody>
        </p:sp>
        <p:sp>
          <p:nvSpPr>
            <p:cNvPr id="86027" name="Text Box 11"/>
            <p:cNvSpPr txBox="1">
              <a:spLocks noChangeArrowheads="1"/>
            </p:cNvSpPr>
            <p:nvPr/>
          </p:nvSpPr>
          <p:spPr bwMode="auto">
            <a:xfrm>
              <a:off x="8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PT2</a:t>
              </a:r>
            </a:p>
          </p:txBody>
        </p:sp>
        <p:sp>
          <p:nvSpPr>
            <p:cNvPr id="86028" name="Text Box 12"/>
            <p:cNvSpPr txBox="1">
              <a:spLocks noChangeArrowheads="1"/>
            </p:cNvSpPr>
            <p:nvPr/>
          </p:nvSpPr>
          <p:spPr bwMode="auto">
            <a:xfrm>
              <a:off x="49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---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6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Interrupt Priorities 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640" y="1983346"/>
            <a:ext cx="9341432" cy="4653992"/>
          </a:xfrm>
        </p:spPr>
        <p:txBody>
          <a:bodyPr/>
          <a:lstStyle/>
          <a:p>
            <a:pPr marL="533400" indent="-533400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IP , #00000100B</a:t>
            </a:r>
            <a:r>
              <a:rPr lang="en-US" sz="2000" b="1" dirty="0">
                <a:cs typeface="Arial" panose="020B0604020202020204" pitchFamily="34" charset="0"/>
              </a:rPr>
              <a:t>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000" b="1" dirty="0">
                <a:cs typeface="Arial" panose="020B0604020202020204" pitchFamily="34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SETB IP.2</a:t>
            </a:r>
            <a:r>
              <a:rPr lang="en-US" sz="2000" b="1" dirty="0"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gives priority order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Int1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Int0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Timer0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Timer1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</a:p>
          <a:p>
            <a:pPr marL="533400" indent="-533400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IP , #00001100B</a:t>
            </a:r>
            <a:r>
              <a:rPr lang="en-US" sz="2000" b="1" dirty="0" smtClean="0"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gives priority order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Int1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Timer1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Int0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Timer0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</a:p>
          <a:p>
            <a:pPr marL="533400" indent="-533400">
              <a:buNone/>
            </a:pPr>
            <a:endParaRPr lang="en-US" sz="2000" b="1" dirty="0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2063751" y="1268413"/>
            <a:ext cx="7921625" cy="381000"/>
            <a:chOff x="158" y="3905"/>
            <a:chExt cx="2698" cy="342"/>
          </a:xfrm>
        </p:grpSpPr>
        <p:sp>
          <p:nvSpPr>
            <p:cNvPr id="87045" name="Text Box 5"/>
            <p:cNvSpPr txBox="1">
              <a:spLocks noChangeArrowheads="1"/>
            </p:cNvSpPr>
            <p:nvPr/>
          </p:nvSpPr>
          <p:spPr bwMode="auto">
            <a:xfrm>
              <a:off x="1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---</a:t>
              </a:r>
            </a:p>
          </p:txBody>
        </p:sp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25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PX0</a:t>
              </a:r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219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PT0</a:t>
              </a:r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18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PX1</a:t>
              </a:r>
            </a:p>
          </p:txBody>
        </p:sp>
        <p:sp>
          <p:nvSpPr>
            <p:cNvPr id="87049" name="Text Box 9"/>
            <p:cNvSpPr txBox="1">
              <a:spLocks noChangeArrowheads="1"/>
            </p:cNvSpPr>
            <p:nvPr/>
          </p:nvSpPr>
          <p:spPr bwMode="auto">
            <a:xfrm>
              <a:off x="151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PT1</a:t>
              </a:r>
            </a:p>
          </p:txBody>
        </p:sp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117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PS</a:t>
              </a:r>
            </a:p>
          </p:txBody>
        </p:sp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8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PT2</a:t>
              </a:r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49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---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6522234" y="2411413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38200" lvl="1" indent="-3810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sz="2000" dirty="0"/>
              <a:t>External interrupt 0 (INT0)</a:t>
            </a:r>
          </a:p>
          <a:p>
            <a:pPr marL="838200" lvl="1" indent="-3810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sz="2000" dirty="0"/>
              <a:t>Timer interrupt0 (TF0)</a:t>
            </a:r>
          </a:p>
          <a:p>
            <a:pPr marL="838200" lvl="1" indent="-3810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sz="2000" dirty="0"/>
              <a:t>External interrupt 1 (INT1)</a:t>
            </a:r>
          </a:p>
          <a:p>
            <a:pPr marL="838200" lvl="1" indent="-3810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sz="2000" dirty="0"/>
              <a:t>Timer interrupt1 (TF1)</a:t>
            </a:r>
          </a:p>
          <a:p>
            <a:pPr marL="838200" lvl="1" indent="-381000"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sz="2000" dirty="0"/>
              <a:t>Serial communication (RI+TI)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25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  <a:latin typeface="Comic Sans MS" panose="030F0702030302020204" pitchFamily="66" charset="0"/>
              </a:rPr>
              <a:t>Interrupt inside an interrupt</a:t>
            </a:r>
          </a:p>
        </p:txBody>
      </p:sp>
      <p:grpSp>
        <p:nvGrpSpPr>
          <p:cNvPr id="88067" name="Group 4"/>
          <p:cNvGrpSpPr>
            <a:grpSpLocks/>
          </p:cNvGrpSpPr>
          <p:nvPr/>
        </p:nvGrpSpPr>
        <p:grpSpPr bwMode="auto">
          <a:xfrm>
            <a:off x="2063751" y="1268413"/>
            <a:ext cx="7921625" cy="381000"/>
            <a:chOff x="158" y="3905"/>
            <a:chExt cx="2698" cy="342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1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---</a:t>
              </a:r>
            </a:p>
          </p:txBody>
        </p: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25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PX0</a:t>
              </a:r>
            </a:p>
          </p:txBody>
        </p:sp>
        <p:sp>
          <p:nvSpPr>
            <p:cNvPr id="88071" name="Text Box 7"/>
            <p:cNvSpPr txBox="1">
              <a:spLocks noChangeArrowheads="1"/>
            </p:cNvSpPr>
            <p:nvPr/>
          </p:nvSpPr>
          <p:spPr bwMode="auto">
            <a:xfrm>
              <a:off x="219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PT0</a:t>
              </a:r>
            </a:p>
          </p:txBody>
        </p:sp>
        <p:sp>
          <p:nvSpPr>
            <p:cNvPr id="88072" name="Text Box 8"/>
            <p:cNvSpPr txBox="1">
              <a:spLocks noChangeArrowheads="1"/>
            </p:cNvSpPr>
            <p:nvPr/>
          </p:nvSpPr>
          <p:spPr bwMode="auto">
            <a:xfrm>
              <a:off x="185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PX1</a:t>
              </a:r>
            </a:p>
          </p:txBody>
        </p:sp>
        <p:sp>
          <p:nvSpPr>
            <p:cNvPr id="88073" name="Text Box 9"/>
            <p:cNvSpPr txBox="1">
              <a:spLocks noChangeArrowheads="1"/>
            </p:cNvSpPr>
            <p:nvPr/>
          </p:nvSpPr>
          <p:spPr bwMode="auto">
            <a:xfrm>
              <a:off x="151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PT1</a:t>
              </a:r>
            </a:p>
          </p:txBody>
        </p:sp>
        <p:sp>
          <p:nvSpPr>
            <p:cNvPr id="88074" name="Text Box 10"/>
            <p:cNvSpPr txBox="1">
              <a:spLocks noChangeArrowheads="1"/>
            </p:cNvSpPr>
            <p:nvPr/>
          </p:nvSpPr>
          <p:spPr bwMode="auto">
            <a:xfrm>
              <a:off x="1178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PS</a:t>
              </a:r>
            </a:p>
          </p:txBody>
        </p:sp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83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PT2</a:t>
              </a:r>
            </a:p>
          </p:txBody>
        </p:sp>
        <p:sp>
          <p:nvSpPr>
            <p:cNvPr id="88076" name="Text Box 12"/>
            <p:cNvSpPr txBox="1">
              <a:spLocks noChangeArrowheads="1"/>
            </p:cNvSpPr>
            <p:nvPr/>
          </p:nvSpPr>
          <p:spPr bwMode="auto">
            <a:xfrm>
              <a:off x="499" y="3905"/>
              <a:ext cx="317" cy="3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10800" rIns="0" bIns="10800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TW" sz="2000" b="1">
                  <a:latin typeface="Times New Roman" panose="02020603050405020304" pitchFamily="18" charset="0"/>
                  <a:ea typeface="新細明體" panose="02020500000000000000" pitchFamily="18" charset="-120"/>
                </a:rPr>
                <a:t>---</a:t>
              </a:r>
            </a:p>
          </p:txBody>
        </p:sp>
      </p:grpSp>
      <p:sp>
        <p:nvSpPr>
          <p:cNvPr id="88068" name="Rectangle 13"/>
          <p:cNvSpPr>
            <a:spLocks noChangeArrowheads="1"/>
          </p:cNvSpPr>
          <p:nvPr/>
        </p:nvSpPr>
        <p:spPr bwMode="auto">
          <a:xfrm>
            <a:off x="1919289" y="1917700"/>
            <a:ext cx="835342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CC3300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838200" indent="-381000">
              <a:spcBef>
                <a:spcPct val="20000"/>
              </a:spcBef>
              <a:buClr>
                <a:srgbClr val="6600FF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295400" indent="-3810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714500" indent="-342900">
              <a:spcBef>
                <a:spcPct val="20000"/>
              </a:spcBef>
              <a:buClr>
                <a:srgbClr val="008000"/>
              </a:buClr>
              <a:buFont typeface="Symbol" panose="05050102010706020507" pitchFamily="18" charset="2"/>
              <a:buChar char="ª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6633"/>
              </a:buClr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sz="2400"/>
              <a:t>A high-priority interrupt </a:t>
            </a:r>
            <a:r>
              <a:rPr lang="en-US" sz="2400">
                <a:solidFill>
                  <a:srgbClr val="CC0000"/>
                </a:solidFill>
              </a:rPr>
              <a:t>can</a:t>
            </a:r>
            <a:r>
              <a:rPr lang="en-US" sz="2400"/>
              <a:t> interrupt a low-priority interrupy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/>
              <a:t>All interrupt are latched internally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/>
              <a:t>Low-priority interrupt wait until 8051 has finished servicing the high-priority interrupt</a:t>
            </a:r>
          </a:p>
          <a:p>
            <a:pPr eaLnBrk="1" hangingPunct="1">
              <a:spcBef>
                <a:spcPct val="40000"/>
              </a:spcBef>
            </a:pPr>
            <a:endParaRPr lang="en-US" sz="2400"/>
          </a:p>
          <a:p>
            <a:pPr eaLnBrk="1" hangingPunct="1">
              <a:spcBef>
                <a:spcPct val="4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607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  <a:latin typeface="Comic Sans MS" panose="030F0702030302020204" pitchFamily="66" charset="0"/>
              </a:rPr>
              <a:t>Idle mode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488" y="1268413"/>
            <a:ext cx="8820150" cy="532557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An instruction that sets PCON.0 causes Idle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Last instruction executed before going into the Idle 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internal </a:t>
            </a:r>
            <a:r>
              <a:rPr lang="en-US" sz="2000" dirty="0">
                <a:solidFill>
                  <a:srgbClr val="FF3300"/>
                </a:solidFill>
              </a:rPr>
              <a:t>CPU</a:t>
            </a:r>
            <a:r>
              <a:rPr lang="en-US" sz="2000" dirty="0"/>
              <a:t> clock is gated </a:t>
            </a:r>
            <a:r>
              <a:rPr lang="en-US" sz="2000" dirty="0">
                <a:solidFill>
                  <a:srgbClr val="FF3300"/>
                </a:solidFill>
              </a:rPr>
              <a:t>off</a:t>
            </a:r>
            <a:r>
              <a:rPr lang="en-US" sz="2000" dirty="0"/>
              <a:t>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microcontroller turns off the greatest power consumer- CPU unit while peripheral units such as serial port, timers and interrupt system continue operating normally consuming </a:t>
            </a:r>
            <a:r>
              <a:rPr lang="en-US" dirty="0" smtClean="0"/>
              <a:t>6.5mA.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/>
              <a:t>Idle mode, the state of all registers and I/O ports remains unchanged.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Interrupt</a:t>
            </a:r>
            <a:r>
              <a:rPr lang="en-US" sz="2000" dirty="0"/>
              <a:t>, Timer, and Serial Port functions act </a:t>
            </a:r>
            <a:r>
              <a:rPr lang="en-US" sz="2000" dirty="0">
                <a:solidFill>
                  <a:srgbClr val="FF3300"/>
                </a:solidFill>
              </a:rPr>
              <a:t>normally</a:t>
            </a:r>
            <a:r>
              <a:rPr 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All of registers , ports and internal RAM maintain their data during Idle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ALE and PSEN hold at logic high </a:t>
            </a:r>
            <a:r>
              <a:rPr lang="en-US" sz="2000" dirty="0" smtClean="0"/>
              <a:t>levels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Any </a:t>
            </a:r>
            <a:r>
              <a:rPr lang="en-US" sz="2400" dirty="0"/>
              <a:t>interrupt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will cause PCON.0 to be cleared by HW (terminate Idle mode)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then execute ISR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with RETI return and execute next instruction after Idle instruction.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RST signal clears the IDL bit directly</a:t>
            </a:r>
          </a:p>
        </p:txBody>
      </p:sp>
    </p:spTree>
    <p:extLst>
      <p:ext uri="{BB962C8B-B14F-4D97-AF65-F5344CB8AC3E}">
        <p14:creationId xmlns:p14="http://schemas.microsoft.com/office/powerpoint/2010/main" val="33621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Power-Down Mode</a:t>
            </a:r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/>
            </a:r>
            <a:b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89088"/>
            <a:ext cx="8610600" cy="46482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400" dirty="0"/>
              <a:t>An instruction that sets PCON.1 causes power </a:t>
            </a:r>
            <a:r>
              <a:rPr lang="en-US" sz="2400" dirty="0" smtClean="0"/>
              <a:t>down </a:t>
            </a:r>
            <a:r>
              <a:rPr lang="en-US" sz="2400" dirty="0"/>
              <a:t>mode</a:t>
            </a:r>
          </a:p>
          <a:p>
            <a:pPr eaLnBrk="1" hangingPunct="1"/>
            <a:r>
              <a:rPr lang="en-US" sz="2400" dirty="0"/>
              <a:t>Last instruction executed before going into the power down mode</a:t>
            </a:r>
          </a:p>
          <a:p>
            <a:pPr eaLnBrk="1" hangingPunct="1"/>
            <a:r>
              <a:rPr lang="en-US" sz="2400" dirty="0"/>
              <a:t>the on-chip oscillator is </a:t>
            </a:r>
            <a:r>
              <a:rPr lang="en-US" sz="2400" dirty="0" smtClean="0"/>
              <a:t>stopped.</a:t>
            </a:r>
          </a:p>
          <a:p>
            <a:pPr eaLnBrk="1" hangingPunct="1"/>
            <a:r>
              <a:rPr lang="en-US" dirty="0" smtClean="0"/>
              <a:t>thus </a:t>
            </a:r>
            <a:r>
              <a:rPr lang="en-US" dirty="0"/>
              <a:t>turning off its internal oscillator and reduces power consumption </a:t>
            </a:r>
            <a:r>
              <a:rPr lang="en-US" dirty="0" smtClean="0"/>
              <a:t>enormously.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/>
              <a:t>microcontroller can operate using only 2V power supply in power- down mode, while a total power consumption is less than </a:t>
            </a:r>
            <a:r>
              <a:rPr lang="en-US" dirty="0" smtClean="0"/>
              <a:t>40uA.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dirty="0"/>
              <a:t>only way to get the micro controller back to normal mode is by </a:t>
            </a:r>
            <a:r>
              <a:rPr lang="en-US" dirty="0" smtClean="0"/>
              <a:t>reset.</a:t>
            </a:r>
          </a:p>
          <a:p>
            <a:pPr eaLnBrk="1" hangingPunct="1"/>
            <a:r>
              <a:rPr lang="en-US" dirty="0" smtClean="0"/>
              <a:t>While </a:t>
            </a:r>
            <a:r>
              <a:rPr lang="en-US" dirty="0"/>
              <a:t>the microcontroller is in Power Down mode, the state of all SFR registers and I/O ports remains unchanged.</a:t>
            </a:r>
          </a:p>
          <a:p>
            <a:pPr eaLnBrk="1" hangingPunct="1"/>
            <a:r>
              <a:rPr lang="en-US" sz="2400" dirty="0" smtClean="0"/>
              <a:t>all </a:t>
            </a:r>
            <a:r>
              <a:rPr lang="en-US" sz="2400" dirty="0"/>
              <a:t>functions are stopped</a:t>
            </a:r>
            <a:r>
              <a:rPr lang="en-US" sz="2400" dirty="0" smtClean="0"/>
              <a:t>, the </a:t>
            </a:r>
            <a:r>
              <a:rPr lang="en-US" sz="2400" dirty="0"/>
              <a:t>contents of the on-chip RAM and Special Function Registers are maintained. </a:t>
            </a:r>
          </a:p>
          <a:p>
            <a:pPr eaLnBrk="1" hangingPunct="1"/>
            <a:r>
              <a:rPr lang="en-US" sz="2400" dirty="0"/>
              <a:t>The ALE and PSEN output are held low</a:t>
            </a:r>
          </a:p>
          <a:p>
            <a:pPr eaLnBrk="1" hangingPunct="1"/>
            <a:r>
              <a:rPr lang="en-US" sz="2400" dirty="0"/>
              <a:t>The </a:t>
            </a:r>
            <a:r>
              <a:rPr lang="en-US" sz="2400" dirty="0">
                <a:solidFill>
                  <a:srgbClr val="CC0000"/>
                </a:solidFill>
              </a:rPr>
              <a:t>reset</a:t>
            </a:r>
            <a:r>
              <a:rPr lang="en-US" sz="2400" dirty="0"/>
              <a:t> that terminates Power Down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85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2276476"/>
            <a:ext cx="7772400" cy="2447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4800">
                <a:solidFill>
                  <a:schemeClr val="accent2"/>
                </a:solidFill>
                <a:ea typeface="굴림" panose="020B0600000101010101" pitchFamily="34" charset="-127"/>
              </a:rPr>
              <a:t>8051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4800">
                <a:solidFill>
                  <a:schemeClr val="accent2"/>
                </a:solidFill>
                <a:ea typeface="굴림" panose="020B0600000101010101" pitchFamily="34" charset="-127"/>
              </a:rPr>
              <a:t>Interrupts</a:t>
            </a:r>
            <a:endParaRPr lang="en-US" sz="4800">
              <a:solidFill>
                <a:schemeClr val="accent2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6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333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 sz="4000">
                <a:solidFill>
                  <a:schemeClr val="accent2"/>
                </a:solidFill>
                <a:latin typeface="Comic Sans MS" panose="030F0702030302020204" pitchFamily="66" charset="0"/>
                <a:ea typeface="굴림" panose="020B0600000101010101" pitchFamily="34" charset="-127"/>
              </a:rPr>
              <a:t>Interrupts Programming</a:t>
            </a:r>
            <a:endParaRPr lang="en-US" sz="400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84313"/>
            <a:ext cx="8142288" cy="510967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34" charset="-127"/>
              </a:rPr>
              <a:t>An </a:t>
            </a:r>
            <a:r>
              <a:rPr lang="en-US" altLang="ko-KR" sz="2400" i="1" dirty="0">
                <a:solidFill>
                  <a:srgbClr val="FF3300"/>
                </a:solidFill>
                <a:ea typeface="굴림" panose="020B0600000101010101" pitchFamily="34" charset="-127"/>
              </a:rPr>
              <a:t>interrupt</a:t>
            </a:r>
            <a:r>
              <a:rPr lang="en-US" altLang="ko-KR" sz="2400" dirty="0">
                <a:ea typeface="굴림" panose="020B0600000101010101" pitchFamily="34" charset="-127"/>
              </a:rPr>
              <a:t> is an external or internal event that interrupts the microcontroller to inform it that a device needs its service.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900" b="1" dirty="0">
              <a:ea typeface="굴림" panose="020B0600000101010101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a-IR" altLang="ko-KR" sz="2400" b="1" dirty="0"/>
              <a:t>	</a:t>
            </a:r>
            <a:r>
              <a:rPr lang="en-US" altLang="ko-KR" sz="2400" b="1" dirty="0">
                <a:ea typeface="굴림" panose="020B0600000101010101" pitchFamily="34" charset="-127"/>
              </a:rPr>
              <a:t>Interrupts vs. Polling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 dirty="0">
                <a:ea typeface="굴림" panose="020B0600000101010101" pitchFamily="34" charset="-127"/>
              </a:rPr>
              <a:t>A single microcontroller can serve </a:t>
            </a:r>
            <a:r>
              <a:rPr lang="en-US" altLang="ko-KR" sz="2400" dirty="0">
                <a:solidFill>
                  <a:srgbClr val="FF3300"/>
                </a:solidFill>
                <a:ea typeface="굴림" panose="020B0600000101010101" pitchFamily="34" charset="-127"/>
              </a:rPr>
              <a:t>several</a:t>
            </a:r>
            <a:r>
              <a:rPr lang="en-US" altLang="ko-KR" sz="2400" dirty="0">
                <a:ea typeface="굴림" panose="020B0600000101010101" pitchFamily="34" charset="-127"/>
              </a:rPr>
              <a:t> devices.</a:t>
            </a:r>
            <a:endParaRPr lang="fa-IR" altLang="ko-KR" sz="2400" dirty="0"/>
          </a:p>
          <a:p>
            <a:pPr eaLnBrk="1" hangingPunct="1"/>
            <a:r>
              <a:rPr lang="en-US" altLang="ko-KR" sz="2400" dirty="0">
                <a:ea typeface="굴림" panose="020B0600000101010101" pitchFamily="34" charset="-127"/>
              </a:rPr>
              <a:t> There are </a:t>
            </a:r>
            <a:r>
              <a:rPr lang="en-US" altLang="ko-KR" sz="2400" dirty="0">
                <a:solidFill>
                  <a:srgbClr val="FF3300"/>
                </a:solidFill>
                <a:ea typeface="굴림" panose="020B0600000101010101" pitchFamily="34" charset="-127"/>
              </a:rPr>
              <a:t>two</a:t>
            </a:r>
            <a:r>
              <a:rPr lang="en-US" altLang="ko-KR" sz="2400" dirty="0">
                <a:ea typeface="굴림" panose="020B0600000101010101" pitchFamily="34" charset="-127"/>
              </a:rPr>
              <a:t> ways to do that:</a:t>
            </a:r>
            <a:endParaRPr lang="fa-IR" altLang="ko-KR" sz="2400" dirty="0"/>
          </a:p>
          <a:p>
            <a:pPr lvl="1" eaLnBrk="1" hangingPunct="1"/>
            <a:r>
              <a:rPr lang="en-US" altLang="ko-KR" sz="2000" dirty="0">
                <a:ea typeface="굴림" panose="020B0600000101010101" pitchFamily="34" charset="-127"/>
              </a:rPr>
              <a:t>interrupts </a:t>
            </a:r>
            <a:endParaRPr lang="fa-IR" altLang="ko-KR" sz="2000" dirty="0"/>
          </a:p>
          <a:p>
            <a:pPr lvl="1" eaLnBrk="1" hangingPunct="1"/>
            <a:r>
              <a:rPr lang="en-US" altLang="ko-KR" sz="2000" dirty="0">
                <a:ea typeface="굴림" panose="020B0600000101010101" pitchFamily="34" charset="-127"/>
              </a:rPr>
              <a:t>polling.</a:t>
            </a:r>
          </a:p>
          <a:p>
            <a:pPr eaLnBrk="1" hangingPunct="1"/>
            <a:r>
              <a:rPr lang="en-US" altLang="ko-KR" sz="2400" dirty="0">
                <a:ea typeface="굴림" panose="020B0600000101010101" pitchFamily="34" charset="-127"/>
              </a:rPr>
              <a:t>The program which is associated with the interrupt is called the </a:t>
            </a:r>
            <a:r>
              <a:rPr lang="en-US" altLang="ko-KR" sz="2400" b="1" i="1" dirty="0">
                <a:ea typeface="굴림" panose="020B0600000101010101" pitchFamily="34" charset="-127"/>
              </a:rPr>
              <a:t>interrupt service routine</a:t>
            </a:r>
            <a:r>
              <a:rPr lang="en-US" altLang="ko-KR" sz="2400" dirty="0">
                <a:ea typeface="굴림" panose="020B0600000101010101" pitchFamily="34" charset="-127"/>
              </a:rPr>
              <a:t> (ISR) or </a:t>
            </a:r>
            <a:r>
              <a:rPr lang="en-US" altLang="ko-KR" sz="2400" b="1" i="1" dirty="0">
                <a:ea typeface="굴림" panose="020B0600000101010101" pitchFamily="34" charset="-127"/>
              </a:rPr>
              <a:t>interrupt handler</a:t>
            </a:r>
            <a:r>
              <a:rPr lang="en-US" altLang="ko-KR" sz="2400" dirty="0">
                <a:ea typeface="굴림" panose="020B0600000101010101" pitchFamily="34" charset="-127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376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476251"/>
            <a:ext cx="8229600" cy="564991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ko-KR" sz="3500">
                <a:solidFill>
                  <a:schemeClr val="accent2"/>
                </a:solidFill>
                <a:ea typeface="굴림" panose="020B0600000101010101" pitchFamily="34" charset="-127"/>
              </a:rPr>
              <a:t>Steps in executing an interrupt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0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Finish</a:t>
            </a:r>
            <a:r>
              <a:rPr lang="fa-IR" altLang="ko-KR" sz="2400"/>
              <a:t> </a:t>
            </a:r>
            <a:r>
              <a:rPr lang="en-US" altLang="ko-KR" sz="2400">
                <a:ea typeface="굴림" panose="020B0600000101010101" pitchFamily="34" charset="-127"/>
              </a:rPr>
              <a:t> current instruction and saves the PC on stack.</a:t>
            </a:r>
          </a:p>
          <a:p>
            <a:pPr eaLnBrk="1" hangingPunct="1"/>
            <a:endParaRPr lang="en-US" altLang="ko-KR" sz="10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Jumps to a fixed location in memory depend on type of interrupt</a:t>
            </a:r>
          </a:p>
          <a:p>
            <a:pPr eaLnBrk="1" hangingPunct="1"/>
            <a:endParaRPr lang="fa-IR" altLang="ko-KR" sz="1400"/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Starts to execute the interrupt service routine until RETI (return from interrupt)</a:t>
            </a:r>
            <a:endParaRPr lang="fa-IR" altLang="ko-KR" sz="2400"/>
          </a:p>
          <a:p>
            <a:pPr eaLnBrk="1" hangingPunct="1"/>
            <a:endParaRPr lang="en-US" altLang="ko-KR" sz="200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>
                <a:ea typeface="굴림" panose="020B0600000101010101" pitchFamily="34" charset="-127"/>
              </a:rPr>
              <a:t>Upon executing the RETI the microcontroller returns to the place where it was interrupted. Get</a:t>
            </a:r>
            <a:r>
              <a:rPr lang="fa-IR" altLang="ko-KR" sz="2400"/>
              <a:t> </a:t>
            </a:r>
            <a:r>
              <a:rPr lang="en-US" altLang="ko-KR" sz="2400">
                <a:ea typeface="굴림" panose="020B0600000101010101" pitchFamily="34" charset="-127"/>
              </a:rPr>
              <a:t>pop PC from stack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50940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Interrupt Sources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1"/>
            <a:ext cx="7772400" cy="3844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Original 8051 has 6 sources of interrupts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 Reset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Timer 0 overflow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 Timer 1 overflow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 External Interrupt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 External Interrupt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 Serial Port events (buffer full, buffer empty, etc)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Enhanced version has 22 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More timers, programmable counter array, ADC, more external interrupts, another serial port (UART)</a:t>
            </a:r>
          </a:p>
        </p:txBody>
      </p:sp>
    </p:spTree>
    <p:extLst>
      <p:ext uri="{BB962C8B-B14F-4D97-AF65-F5344CB8AC3E}">
        <p14:creationId xmlns:p14="http://schemas.microsoft.com/office/powerpoint/2010/main" val="56511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9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anose="030F0702030302020204" pitchFamily="66" charset="0"/>
              </a:rPr>
              <a:t>Interrupt Vectors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600200"/>
            <a:ext cx="882015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/>
              <a:t>Each interrupt has a </a:t>
            </a:r>
            <a:r>
              <a:rPr lang="en-US" sz="2400">
                <a:solidFill>
                  <a:srgbClr val="FF3300"/>
                </a:solidFill>
              </a:rPr>
              <a:t>specific</a:t>
            </a:r>
            <a:r>
              <a:rPr lang="en-US" sz="2400"/>
              <a:t> place in </a:t>
            </a:r>
            <a:r>
              <a:rPr lang="en-US" sz="2400">
                <a:solidFill>
                  <a:srgbClr val="FF3300"/>
                </a:solidFill>
              </a:rPr>
              <a:t>code</a:t>
            </a:r>
            <a:r>
              <a:rPr lang="en-US" sz="2400"/>
              <a:t> memory where program execution (interrupt service routine) begins.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External Interrupt 0: 	0003h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Timer 0 overflow:    	000Bh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External Interrupt 1:	0013h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Timer 1 overflow:    	001Bh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Serial :                0023h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Timer 2 overflow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(8052+)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002bh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319963" y="4076700"/>
            <a:ext cx="2514600" cy="13208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Note:</a:t>
            </a:r>
            <a:r>
              <a:rPr lang="en-US" sz="2000" b="1">
                <a:latin typeface="Times New Roman" panose="02020603050405020304" pitchFamily="18" charset="0"/>
              </a:rPr>
              <a:t> that there are only 8 memory locations between vectors.</a:t>
            </a:r>
          </a:p>
        </p:txBody>
      </p:sp>
    </p:spTree>
    <p:extLst>
      <p:ext uri="{BB962C8B-B14F-4D97-AF65-F5344CB8AC3E}">
        <p14:creationId xmlns:p14="http://schemas.microsoft.com/office/powerpoint/2010/main" val="213193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1030</Words>
  <Application>Microsoft Office PowerPoint</Application>
  <PresentationFormat>Widescreen</PresentationFormat>
  <Paragraphs>330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굴림</vt:lpstr>
      <vt:lpstr>맑은 고딕</vt:lpstr>
      <vt:lpstr>新細明體</vt:lpstr>
      <vt:lpstr>SimSun</vt:lpstr>
      <vt:lpstr>Arial</vt:lpstr>
      <vt:lpstr>Calibri</vt:lpstr>
      <vt:lpstr>Calibri Light</vt:lpstr>
      <vt:lpstr>Comic Sans MS</vt:lpstr>
      <vt:lpstr>Courier New</vt:lpstr>
      <vt:lpstr>Symbol</vt:lpstr>
      <vt:lpstr>Times New Roman</vt:lpstr>
      <vt:lpstr>Wingdings</vt:lpstr>
      <vt:lpstr>Office Theme</vt:lpstr>
      <vt:lpstr>Bitmap Image</vt:lpstr>
      <vt:lpstr>Power control register</vt:lpstr>
      <vt:lpstr>Power control</vt:lpstr>
      <vt:lpstr>Idle mode</vt:lpstr>
      <vt:lpstr>Power-Down Mode </vt:lpstr>
      <vt:lpstr>PowerPoint Presentation</vt:lpstr>
      <vt:lpstr>Interrupts Programming</vt:lpstr>
      <vt:lpstr>PowerPoint Presentation</vt:lpstr>
      <vt:lpstr>Interrupt Sources</vt:lpstr>
      <vt:lpstr>Interrupt Vectors</vt:lpstr>
      <vt:lpstr>PowerPoint Presentation</vt:lpstr>
      <vt:lpstr>PowerPoint Presentation</vt:lpstr>
      <vt:lpstr>PowerPoint Presentation</vt:lpstr>
      <vt:lpstr>Example</vt:lpstr>
      <vt:lpstr>Example</vt:lpstr>
      <vt:lpstr>PowerPoint Presentation</vt:lpstr>
      <vt:lpstr>Timer ISR</vt:lpstr>
      <vt:lpstr>External interrupt type control</vt:lpstr>
      <vt:lpstr>PowerPoint Presentation</vt:lpstr>
      <vt:lpstr>Example of external interuupt</vt:lpstr>
      <vt:lpstr>Example of external interuupt</vt:lpstr>
      <vt:lpstr>Example of external interuupt</vt:lpstr>
      <vt:lpstr>Interrupt Priorities</vt:lpstr>
      <vt:lpstr>Interrupt Priorities (IP) Register</vt:lpstr>
      <vt:lpstr>Interrupt Priorities Example</vt:lpstr>
      <vt:lpstr>Interrupt inside an interrupt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2017-08-21T04:49:10Z</dcterms:created>
  <dcterms:modified xsi:type="dcterms:W3CDTF">2017-08-22T08:03:21Z</dcterms:modified>
</cp:coreProperties>
</file>