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ms-office.legacyDiagramTex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legacyDocTextInfo.bin" ContentType="application/vnd.ms-office.legacyDocTextInf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7" r:id="rId2"/>
    <p:sldId id="315" r:id="rId3"/>
    <p:sldId id="258" r:id="rId4"/>
    <p:sldId id="259" r:id="rId5"/>
    <p:sldId id="260" r:id="rId6"/>
    <p:sldId id="318" r:id="rId7"/>
    <p:sldId id="264" r:id="rId8"/>
    <p:sldId id="265" r:id="rId9"/>
    <p:sldId id="266" r:id="rId10"/>
    <p:sldId id="346" r:id="rId11"/>
    <p:sldId id="347" r:id="rId12"/>
    <p:sldId id="267" r:id="rId13"/>
    <p:sldId id="268" r:id="rId14"/>
    <p:sldId id="322" r:id="rId15"/>
    <p:sldId id="323" r:id="rId16"/>
    <p:sldId id="321" r:id="rId17"/>
    <p:sldId id="324" r:id="rId18"/>
    <p:sldId id="319" r:id="rId19"/>
    <p:sldId id="320" r:id="rId20"/>
    <p:sldId id="343" r:id="rId21"/>
    <p:sldId id="348"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0" r:id="rId62"/>
    <p:sldId id="291" r:id="rId63"/>
    <p:sldId id="292" r:id="rId64"/>
    <p:sldId id="293" r:id="rId65"/>
    <p:sldId id="294" r:id="rId66"/>
    <p:sldId id="295" r:id="rId67"/>
    <p:sldId id="296" r:id="rId68"/>
    <p:sldId id="297" r:id="rId69"/>
    <p:sldId id="298" r:id="rId70"/>
    <p:sldId id="299" r:id="rId71"/>
    <p:sldId id="300" r:id="rId72"/>
    <p:sldId id="301" r:id="rId73"/>
    <p:sldId id="302" r:id="rId74"/>
    <p:sldId id="303" r:id="rId75"/>
    <p:sldId id="304" r:id="rId76"/>
    <p:sldId id="305" r:id="rId77"/>
    <p:sldId id="306" r:id="rId78"/>
    <p:sldId id="307" r:id="rId79"/>
    <p:sldId id="308" r:id="rId80"/>
    <p:sldId id="309" r:id="rId81"/>
    <p:sldId id="310" r:id="rId82"/>
    <p:sldId id="311" r:id="rId83"/>
    <p:sldId id="312" r:id="rId84"/>
    <p:sldId id="313" r:id="rId85"/>
    <p:sldId id="314" r:id="rId86"/>
    <p:sldId id="316" r:id="rId87"/>
    <p:sldId id="344" r:id="rId88"/>
    <p:sldId id="345"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431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microsoft.com/office/2006/relationships/legacyDocTextInfo" Target="legacyDocTextInfo.bin"/><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7" Type="http://schemas.microsoft.com/office/2006/relationships/legacyDiagramText" Target="legacyDiagramText7.bin"/><Relationship Id="rId2" Type="http://schemas.microsoft.com/office/2006/relationships/legacyDiagramText" Target="legacyDiagramText2.bin"/><Relationship Id="rId1" Type="http://schemas.microsoft.com/office/2006/relationships/legacyDiagramText" Target="legacyDiagramText1.bin"/><Relationship Id="rId6" Type="http://schemas.microsoft.com/office/2006/relationships/legacyDiagramText" Target="legacyDiagramText6.bin"/><Relationship Id="rId5" Type="http://schemas.microsoft.com/office/2006/relationships/legacyDiagramText" Target="legacyDiagramText5.bin"/><Relationship Id="rId4" Type="http://schemas.microsoft.com/office/2006/relationships/legacyDiagramText" Target="legacyDiagramText4.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38C29-38F5-4D8F-93FB-9EAA6082B8F0}" type="datetimeFigureOut">
              <a:rPr lang="en-US" smtClean="0"/>
              <a:pPr/>
              <a:t>9/7/2017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4B0A8-AE9F-4E11-AF07-DB19E4A34D82}" type="slidenum">
              <a:rPr lang="en-US" smtClean="0"/>
              <a:pPr/>
              <a:t>‹#›</a:t>
            </a:fld>
            <a:endParaRPr lang="en-US"/>
          </a:p>
        </p:txBody>
      </p:sp>
    </p:spTree>
    <p:extLst>
      <p:ext uri="{BB962C8B-B14F-4D97-AF65-F5344CB8AC3E}">
        <p14:creationId xmlns="" xmlns:p14="http://schemas.microsoft.com/office/powerpoint/2010/main" val="270601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18A60A79-0169-42C9-8423-8D93AEEBC383}" type="slidenum">
              <a:rPr lang="en-US" sz="1000" b="0">
                <a:latin typeface="Times New Roman" panose="02020603050405020304" pitchFamily="18" charset="0"/>
              </a:rPr>
              <a:pPr>
                <a:lnSpc>
                  <a:spcPct val="100000"/>
                </a:lnSpc>
              </a:pPr>
              <a:t>1</a:t>
            </a:fld>
            <a:endParaRPr lang="en-US" sz="1000" b="0">
              <a:latin typeface="Times New Roman" panose="02020603050405020304" pitchFamily="18" charset="0"/>
            </a:endParaRPr>
          </a:p>
        </p:txBody>
      </p:sp>
      <p:sp>
        <p:nvSpPr>
          <p:cNvPr id="5123"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124"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125"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126" name="Rectangle 5"/>
          <p:cNvSpPr>
            <a:spLocks noGrp="1" noChangeArrowheads="1"/>
          </p:cNvSpPr>
          <p:nvPr>
            <p:ph type="body" idx="1"/>
          </p:nvPr>
        </p:nvSpPr>
        <p:spPr>
          <a:noFill/>
        </p:spPr>
        <p:txBody>
          <a:bodyPr/>
          <a:lstStyle/>
          <a:p>
            <a:pPr marL="0" indent="0">
              <a:buFontTx/>
              <a:buNone/>
            </a:pPr>
            <a:endParaRPr lang="en-US" smtClean="0"/>
          </a:p>
        </p:txBody>
      </p:sp>
      <p:sp>
        <p:nvSpPr>
          <p:cNvPr id="5127"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264964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869F8E14-4800-47B8-A8C1-A9C47D6F0102}" type="slidenum">
              <a:rPr lang="en-US" sz="1000" b="0">
                <a:latin typeface="Times New Roman" panose="02020603050405020304" pitchFamily="18" charset="0"/>
              </a:rPr>
              <a:pPr>
                <a:lnSpc>
                  <a:spcPct val="100000"/>
                </a:lnSpc>
              </a:pPr>
              <a:t>13</a:t>
            </a:fld>
            <a:endParaRPr lang="en-US" sz="1000" b="0">
              <a:latin typeface="Times New Roman" panose="02020603050405020304" pitchFamily="18" charset="0"/>
            </a:endParaRPr>
          </a:p>
        </p:txBody>
      </p:sp>
      <p:sp>
        <p:nvSpPr>
          <p:cNvPr id="27651"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27652"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27653"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27654" name="Rectangle 5"/>
          <p:cNvSpPr>
            <a:spLocks noGrp="1" noChangeArrowheads="1"/>
          </p:cNvSpPr>
          <p:nvPr>
            <p:ph type="body" idx="1"/>
          </p:nvPr>
        </p:nvSpPr>
        <p:spPr>
          <a:noFill/>
        </p:spPr>
        <p:txBody>
          <a:bodyPr/>
          <a:lstStyle/>
          <a:p>
            <a:r>
              <a:rPr lang="en-US" smtClean="0"/>
              <a:t>Each instruction is one word (or 32 bits)</a:t>
            </a:r>
          </a:p>
          <a:p>
            <a:pPr lvl="1"/>
            <a:r>
              <a:rPr lang="en-US" smtClean="0"/>
              <a:t>Thus each stage in pipeline is one word</a:t>
            </a:r>
          </a:p>
          <a:p>
            <a:pPr lvl="1"/>
            <a:r>
              <a:rPr lang="en-US" smtClean="0"/>
              <a:t>In other words 4 bytes, hence the offsets of 4 and 8 used here.</a:t>
            </a:r>
          </a:p>
          <a:p>
            <a:r>
              <a:rPr lang="en-US" smtClean="0"/>
              <a:t>Most instructions execute in a single cycle</a:t>
            </a:r>
          </a:p>
          <a:p>
            <a:pPr lvl="1"/>
            <a:r>
              <a:rPr lang="en-US" smtClean="0"/>
              <a:t>Helps to keep the pipeline operating efficiently - only stalls if executing instruction takes several cycles.</a:t>
            </a:r>
          </a:p>
          <a:p>
            <a:pPr lvl="1"/>
            <a:r>
              <a:rPr lang="en-US" smtClean="0"/>
              <a:t>Thus every cycle, processor can be loading one instruction, decoding another, whilst executing a third.</a:t>
            </a:r>
          </a:p>
          <a:p>
            <a:r>
              <a:rPr lang="en-US" smtClean="0"/>
              <a:t>Typically the PC can be assumed to be current instruction plus 8</a:t>
            </a:r>
          </a:p>
          <a:p>
            <a:pPr lvl="1"/>
            <a:r>
              <a:rPr lang="en-US" smtClean="0"/>
              <a:t>Cases when not case include</a:t>
            </a:r>
          </a:p>
          <a:p>
            <a:pPr lvl="2"/>
            <a:r>
              <a:rPr lang="en-US" smtClean="0"/>
              <a:t>When exceptions taken the address stored in LR varies - see Exception Handling module for more details.</a:t>
            </a:r>
          </a:p>
          <a:p>
            <a:pPr lvl="2"/>
            <a:r>
              <a:rPr lang="en-US" smtClean="0"/>
              <a:t>When PC used in some data processing operations value is unpredictable - see datasheet</a:t>
            </a:r>
          </a:p>
        </p:txBody>
      </p:sp>
      <p:sp>
        <p:nvSpPr>
          <p:cNvPr id="27655"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945224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ph type="body" idx="1"/>
          </p:nvPr>
        </p:nvSpPr>
        <p:spPr>
          <a:xfrm>
            <a:off x="912557" y="4360439"/>
            <a:ext cx="5032887" cy="4128999"/>
          </a:xfrm>
          <a:solidFill>
            <a:srgbClr val="FFFFFF"/>
          </a:solidFill>
          <a:ln>
            <a:solidFill>
              <a:srgbClr val="000000"/>
            </a:solidFill>
            <a:miter lim="800000"/>
            <a:headEnd/>
            <a:tailEnd/>
          </a:ln>
        </p:spPr>
        <p:txBody>
          <a:bodyPr lIns="87536" tIns="43768" rIns="87536" bIns="43768"/>
          <a:lstStyle/>
          <a:p>
            <a:r>
              <a:rPr lang="en-US" smtClean="0"/>
              <a:t>Unusual but powerful feature of the ARM instruction set.  Other architectures normally only have conditional branches.</a:t>
            </a:r>
          </a:p>
          <a:p>
            <a:r>
              <a:rPr lang="en-US" smtClean="0"/>
              <a:t>Some recently-added ARM instructions (in v5T and v5TE) are not conditional (e.g. v5T BLX offset)</a:t>
            </a:r>
          </a:p>
          <a:p>
            <a:r>
              <a:rPr lang="en-US" smtClean="0"/>
              <a:t>Core compares condition field in instruction against NZCV flags to determine if instruction should be executed.</a:t>
            </a:r>
          </a:p>
        </p:txBody>
      </p:sp>
      <p:sp>
        <p:nvSpPr>
          <p:cNvPr id="40963" name="Rectangle 3"/>
          <p:cNvSpPr>
            <a:spLocks noChangeAspect="1" noChangeArrowheads="1" noTextEdit="1"/>
          </p:cNvSpPr>
          <p:nvPr>
            <p:ph type="sldImg"/>
          </p:nvPr>
        </p:nvSpPr>
        <p:spPr>
          <a:xfrm>
            <a:off x="528638" y="855663"/>
            <a:ext cx="5810250" cy="3268662"/>
          </a:xfrm>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ph type="body" idx="1"/>
          </p:nvPr>
        </p:nvSpPr>
        <p:spPr>
          <a:xfrm>
            <a:off x="912557" y="4360439"/>
            <a:ext cx="5032887" cy="4128999"/>
          </a:xfrm>
          <a:solidFill>
            <a:srgbClr val="FFFFFF"/>
          </a:solidFill>
          <a:ln>
            <a:solidFill>
              <a:srgbClr val="000000"/>
            </a:solidFill>
            <a:miter lim="800000"/>
            <a:headEnd/>
            <a:tailEnd/>
          </a:ln>
        </p:spPr>
        <p:txBody>
          <a:bodyPr lIns="87536" tIns="43768" rIns="87536" bIns="43768"/>
          <a:lstStyle/>
          <a:p>
            <a:r>
              <a:rPr lang="en-US" smtClean="0"/>
              <a:t>Condition codes are simply a way of testing the ALU status flags.</a:t>
            </a:r>
          </a:p>
        </p:txBody>
      </p:sp>
      <p:sp>
        <p:nvSpPr>
          <p:cNvPr id="43011" name="Rectangle 3"/>
          <p:cNvSpPr>
            <a:spLocks noChangeAspect="1" noChangeArrowheads="1" noTextEdit="1"/>
          </p:cNvSpPr>
          <p:nvPr>
            <p:ph type="sldImg"/>
          </p:nvPr>
        </p:nvSpPr>
        <p:spPr>
          <a:xfrm>
            <a:off x="528638" y="855663"/>
            <a:ext cx="5810250" cy="3268662"/>
          </a:xfrm>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ph type="body" idx="1"/>
          </p:nvPr>
        </p:nvSpPr>
        <p:spPr>
          <a:xfrm>
            <a:off x="912557" y="4360439"/>
            <a:ext cx="5032887" cy="4128999"/>
          </a:xfrm>
          <a:solidFill>
            <a:srgbClr val="FFFFFF"/>
          </a:solidFill>
          <a:ln>
            <a:solidFill>
              <a:srgbClr val="000000"/>
            </a:solidFill>
            <a:miter lim="800000"/>
            <a:headEnd/>
            <a:tailEnd/>
          </a:ln>
        </p:spPr>
        <p:txBody>
          <a:bodyPr lIns="84400" tIns="42200" rIns="84400" bIns="42200"/>
          <a:lstStyle/>
          <a:p>
            <a:r>
              <a:rPr lang="en-US" smtClean="0"/>
              <a:t>Sequence of conditional instructions:</a:t>
            </a:r>
          </a:p>
          <a:p>
            <a:r>
              <a:rPr lang="en-US" smtClean="0"/>
              <a:t>	- no instruction must reset cond code flags</a:t>
            </a:r>
          </a:p>
          <a:p>
            <a:r>
              <a:rPr lang="en-US" smtClean="0"/>
              <a:t>	- BL corrupts flags so must be last</a:t>
            </a:r>
          </a:p>
          <a:p>
            <a:r>
              <a:rPr lang="en-US" smtClean="0"/>
              <a:t>	- limit sequence to max 3 or so instrs</a:t>
            </a:r>
          </a:p>
          <a:p>
            <a:r>
              <a:rPr lang="en-US" smtClean="0"/>
              <a:t>Can use different condition codes.  Give if then else example.  Note GCD practical coming later.</a:t>
            </a:r>
          </a:p>
          <a:p>
            <a:r>
              <a:rPr lang="en-US" smtClean="0"/>
              <a:t>Conditional compare</a:t>
            </a:r>
          </a:p>
          <a:p>
            <a:r>
              <a:rPr lang="en-US" smtClean="0"/>
              <a:t>	- resets condition code when executed</a:t>
            </a:r>
          </a:p>
          <a:p>
            <a:r>
              <a:rPr lang="en-US" smtClean="0"/>
              <a:t>	- compiler will make use of this</a:t>
            </a:r>
          </a:p>
          <a:p>
            <a:r>
              <a:rPr lang="en-US" smtClean="0"/>
              <a:t>	- can be difficult for a human to understand!</a:t>
            </a:r>
          </a:p>
          <a:p>
            <a:r>
              <a:rPr lang="en-US" smtClean="0"/>
              <a:t>Not just for compare, using data processing with condition code and S bit is useful in some circumstances.</a:t>
            </a:r>
          </a:p>
          <a:p>
            <a:r>
              <a:rPr lang="en-US" smtClean="0"/>
              <a:t>LDM/LDR instruction cannot set flags due to datapath issues (data comes back only at the very end of the cycle, so there is no opportunity to perform a comparison and set the status flags).</a:t>
            </a:r>
          </a:p>
          <a:p>
            <a:endParaRPr lang="en-US" smtClean="0"/>
          </a:p>
        </p:txBody>
      </p:sp>
      <p:sp>
        <p:nvSpPr>
          <p:cNvPr id="45059" name="Rectangle 3"/>
          <p:cNvSpPr>
            <a:spLocks noChangeAspect="1" noChangeArrowheads="1" noTextEdit="1"/>
          </p:cNvSpPr>
          <p:nvPr>
            <p:ph type="sldImg"/>
          </p:nvPr>
        </p:nvSpPr>
        <p:spPr>
          <a:xfrm>
            <a:off x="528638" y="855663"/>
            <a:ext cx="5810250" cy="3268662"/>
          </a:xfrm>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1465758E-9162-4250-93CA-CC1F662281AF}" type="slidenum">
              <a:rPr lang="en-US" sz="1000" b="0">
                <a:latin typeface="Times New Roman" panose="02020603050405020304" pitchFamily="18" charset="0"/>
              </a:rPr>
              <a:pPr>
                <a:lnSpc>
                  <a:spcPct val="100000"/>
                </a:lnSpc>
              </a:pPr>
              <a:t>40</a:t>
            </a:fld>
            <a:endParaRPr lang="en-US" sz="1000" b="0">
              <a:latin typeface="Times New Roman" panose="02020603050405020304" pitchFamily="18" charset="0"/>
            </a:endParaRPr>
          </a:p>
        </p:txBody>
      </p:sp>
      <p:sp>
        <p:nvSpPr>
          <p:cNvPr id="29699"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29700"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29701"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29702" name="Rectangle 5"/>
          <p:cNvSpPr>
            <a:spLocks noGrp="1" noRot="1" noChangeAspect="1" noChangeArrowheads="1" noTextEdit="1"/>
          </p:cNvSpPr>
          <p:nvPr>
            <p:ph type="sldImg"/>
          </p:nvPr>
        </p:nvSpPr>
        <p:spPr/>
      </p:sp>
      <p:sp>
        <p:nvSpPr>
          <p:cNvPr id="29703" name="Rectangle 6"/>
          <p:cNvSpPr>
            <a:spLocks noGrp="1" noChangeArrowheads="1"/>
          </p:cNvSpPr>
          <p:nvPr>
            <p:ph type="body" idx="1"/>
          </p:nvPr>
        </p:nvSpPr>
        <p:spPr>
          <a:noFill/>
        </p:spPr>
        <p:txBody>
          <a:bodyPr/>
          <a:lstStyle/>
          <a:p>
            <a:pPr marL="0" indent="0">
              <a:buFontTx/>
              <a:buNone/>
            </a:pPr>
            <a:endParaRPr lang="en-US" smtClean="0"/>
          </a:p>
        </p:txBody>
      </p:sp>
    </p:spTree>
    <p:extLst>
      <p:ext uri="{BB962C8B-B14F-4D97-AF65-F5344CB8AC3E}">
        <p14:creationId xmlns="" xmlns:p14="http://schemas.microsoft.com/office/powerpoint/2010/main" val="2402898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221F295E-11D0-4AF4-8230-F15525FE050D}" type="slidenum">
              <a:rPr lang="en-US" sz="1000" b="0">
                <a:latin typeface="Times New Roman" panose="02020603050405020304" pitchFamily="18" charset="0"/>
              </a:rPr>
              <a:pPr>
                <a:lnSpc>
                  <a:spcPct val="100000"/>
                </a:lnSpc>
              </a:pPr>
              <a:t>41</a:t>
            </a:fld>
            <a:endParaRPr lang="en-US" sz="1000" b="0">
              <a:latin typeface="Times New Roman" panose="02020603050405020304" pitchFamily="18" charset="0"/>
            </a:endParaRPr>
          </a:p>
        </p:txBody>
      </p:sp>
      <p:sp>
        <p:nvSpPr>
          <p:cNvPr id="31747"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1748"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1749"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1750" name="Rectangle 5"/>
          <p:cNvSpPr>
            <a:spLocks noGrp="1" noChangeArrowheads="1"/>
          </p:cNvSpPr>
          <p:nvPr>
            <p:ph type="body" idx="1"/>
          </p:nvPr>
        </p:nvSpPr>
        <p:spPr>
          <a:noFill/>
        </p:spPr>
        <p:txBody>
          <a:bodyPr/>
          <a:lstStyle/>
          <a:p>
            <a:pPr marL="0" indent="0">
              <a:buFontTx/>
              <a:buNone/>
            </a:pPr>
            <a:endParaRPr lang="en-US" smtClean="0"/>
          </a:p>
        </p:txBody>
      </p:sp>
      <p:sp>
        <p:nvSpPr>
          <p:cNvPr id="31751"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547924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C3CFAD83-1CEC-4324-92B6-6F8037D3F9B9}" type="slidenum">
              <a:rPr lang="en-US" sz="1000" b="0">
                <a:latin typeface="Times New Roman" panose="02020603050405020304" pitchFamily="18" charset="0"/>
              </a:rPr>
              <a:pPr>
                <a:lnSpc>
                  <a:spcPct val="100000"/>
                </a:lnSpc>
              </a:pPr>
              <a:t>42</a:t>
            </a:fld>
            <a:endParaRPr lang="en-US" sz="1000" b="0">
              <a:latin typeface="Times New Roman" panose="02020603050405020304" pitchFamily="18" charset="0"/>
            </a:endParaRPr>
          </a:p>
        </p:txBody>
      </p:sp>
      <p:sp>
        <p:nvSpPr>
          <p:cNvPr id="33795"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3796"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3797"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3798" name="Rectangle 5"/>
          <p:cNvSpPr>
            <a:spLocks noGrp="1" noRot="1" noChangeAspect="1" noChangeArrowheads="1" noTextEdit="1"/>
          </p:cNvSpPr>
          <p:nvPr>
            <p:ph type="sldImg"/>
          </p:nvPr>
        </p:nvSpPr>
        <p:spPr/>
      </p:sp>
      <p:sp>
        <p:nvSpPr>
          <p:cNvPr id="33799" name="Rectangle 6"/>
          <p:cNvSpPr>
            <a:spLocks noGrp="1" noChangeArrowheads="1"/>
          </p:cNvSpPr>
          <p:nvPr>
            <p:ph type="body" idx="1"/>
          </p:nvPr>
        </p:nvSpPr>
        <p:spPr>
          <a:xfrm>
            <a:off x="952500" y="4719638"/>
            <a:ext cx="4899025" cy="4146550"/>
          </a:xfrm>
          <a:noFill/>
        </p:spPr>
        <p:txBody>
          <a:bodyPr/>
          <a:lstStyle/>
          <a:p>
            <a:pPr marL="0" indent="0">
              <a:buFontTx/>
              <a:buNone/>
            </a:pPr>
            <a:r>
              <a:rPr lang="en-US" smtClean="0"/>
              <a:t>4 bit Condition Field refers to the values of the appropriate bits in the CPSR, as indicated on slide.</a:t>
            </a:r>
          </a:p>
          <a:p>
            <a:pPr marL="0" indent="0">
              <a:buFontTx/>
              <a:buNone/>
            </a:pPr>
            <a:r>
              <a:rPr lang="en-US" smtClean="0"/>
              <a:t>Most instructions assembled with default condition code "always" (1110, AL). </a:t>
            </a:r>
          </a:p>
          <a:p>
            <a:pPr marL="296863" lvl="1" indent="-98425">
              <a:buSzPct val="100000"/>
              <a:buFont typeface="Symbol" panose="05050102010706020507" pitchFamily="18" charset="2"/>
              <a:buChar char="‡"/>
            </a:pPr>
            <a:r>
              <a:rPr lang="en-US" smtClean="0"/>
              <a:t>This means the instruction will be executed irrespective of the flags in CPSR.</a:t>
            </a:r>
          </a:p>
          <a:p>
            <a:pPr marL="0" indent="0">
              <a:buFontTx/>
              <a:buNone/>
            </a:pPr>
            <a:r>
              <a:rPr lang="en-US" smtClean="0"/>
              <a:t> The "never" code (1111, NV) is reserved. </a:t>
            </a:r>
          </a:p>
          <a:p>
            <a:pPr marL="296863" lvl="1" indent="-98425">
              <a:buSzPct val="100000"/>
              <a:buFont typeface="Symbol" panose="05050102010706020507" pitchFamily="18" charset="2"/>
              <a:buChar char="‡"/>
            </a:pPr>
            <a:r>
              <a:rPr lang="en-US" smtClean="0"/>
              <a:t>This family of conditions will be redefined for future use in other ARM devices. </a:t>
            </a:r>
          </a:p>
          <a:p>
            <a:pPr marL="296863" lvl="1" indent="-98425">
              <a:buSzPct val="100000"/>
              <a:buFont typeface="Symbol" panose="05050102010706020507" pitchFamily="18" charset="2"/>
              <a:buChar char="‡"/>
            </a:pPr>
            <a:r>
              <a:rPr lang="en-US" smtClean="0"/>
              <a:t>Use </a:t>
            </a:r>
            <a:r>
              <a:rPr lang="en-US" b="1" smtClean="0"/>
              <a:t>MOV r0, r0</a:t>
            </a:r>
            <a:r>
              <a:rPr lang="en-US" smtClean="0"/>
              <a:t> as NOP operation.</a:t>
            </a:r>
          </a:p>
          <a:p>
            <a:pPr marL="0" indent="0">
              <a:buFontTx/>
              <a:buNone/>
            </a:pPr>
            <a:r>
              <a:rPr lang="en-US" smtClean="0"/>
              <a:t>Conditional instructions aids code density</a:t>
            </a:r>
          </a:p>
          <a:p>
            <a:pPr marL="296863" lvl="1" indent="-98425">
              <a:buSzPct val="100000"/>
              <a:buFont typeface="Symbol" panose="05050102010706020507" pitchFamily="18" charset="2"/>
              <a:buChar char="‡"/>
            </a:pPr>
            <a:r>
              <a:rPr lang="en-US" smtClean="0"/>
              <a:t>remove need for many branches (discussed earlier)</a:t>
            </a:r>
          </a:p>
        </p:txBody>
      </p:sp>
    </p:spTree>
    <p:extLst>
      <p:ext uri="{BB962C8B-B14F-4D97-AF65-F5344CB8AC3E}">
        <p14:creationId xmlns="" xmlns:p14="http://schemas.microsoft.com/office/powerpoint/2010/main" val="3449066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84802702-221E-4D6A-9796-8C00AB9FDF56}" type="slidenum">
              <a:rPr lang="en-US" sz="1000" b="0">
                <a:latin typeface="Times New Roman" panose="02020603050405020304" pitchFamily="18" charset="0"/>
              </a:rPr>
              <a:pPr>
                <a:lnSpc>
                  <a:spcPct val="100000"/>
                </a:lnSpc>
              </a:pPr>
              <a:t>43</a:t>
            </a:fld>
            <a:endParaRPr lang="en-US" sz="1000" b="0">
              <a:latin typeface="Times New Roman" panose="02020603050405020304" pitchFamily="18" charset="0"/>
            </a:endParaRPr>
          </a:p>
        </p:txBody>
      </p:sp>
      <p:sp>
        <p:nvSpPr>
          <p:cNvPr id="35843"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5844"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5845"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5846" name="Rectangle 5"/>
          <p:cNvSpPr>
            <a:spLocks noGrp="1" noChangeArrowheads="1"/>
          </p:cNvSpPr>
          <p:nvPr>
            <p:ph type="body" idx="1"/>
          </p:nvPr>
        </p:nvSpPr>
        <p:spPr>
          <a:noFill/>
        </p:spPr>
        <p:txBody>
          <a:bodyPr/>
          <a:lstStyle/>
          <a:p>
            <a:pPr marL="0" indent="0">
              <a:buFontTx/>
              <a:buNone/>
            </a:pPr>
            <a:endParaRPr lang="en-US" smtClean="0"/>
          </a:p>
        </p:txBody>
      </p:sp>
      <p:sp>
        <p:nvSpPr>
          <p:cNvPr id="35847"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2331924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BF0E4233-534D-4E7E-BBDF-ED0587126584}" type="slidenum">
              <a:rPr lang="en-US" sz="1000" b="0">
                <a:latin typeface="Times New Roman" panose="02020603050405020304" pitchFamily="18" charset="0"/>
              </a:rPr>
              <a:pPr>
                <a:lnSpc>
                  <a:spcPct val="100000"/>
                </a:lnSpc>
              </a:pPr>
              <a:t>44</a:t>
            </a:fld>
            <a:endParaRPr lang="en-US" sz="1000" b="0">
              <a:latin typeface="Times New Roman" panose="02020603050405020304" pitchFamily="18" charset="0"/>
            </a:endParaRPr>
          </a:p>
        </p:txBody>
      </p:sp>
      <p:sp>
        <p:nvSpPr>
          <p:cNvPr id="37891"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7892"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7893"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7894" name="Rectangle 5"/>
          <p:cNvSpPr>
            <a:spLocks noGrp="1" noRot="1" noChangeAspect="1" noChangeArrowheads="1" noTextEdit="1"/>
          </p:cNvSpPr>
          <p:nvPr>
            <p:ph type="sldImg"/>
          </p:nvPr>
        </p:nvSpPr>
        <p:spPr/>
      </p:sp>
      <p:sp>
        <p:nvSpPr>
          <p:cNvPr id="37895" name="Rectangle 6"/>
          <p:cNvSpPr>
            <a:spLocks noGrp="1" noChangeArrowheads="1"/>
          </p:cNvSpPr>
          <p:nvPr>
            <p:ph type="body" idx="1"/>
          </p:nvPr>
        </p:nvSpPr>
        <p:spPr>
          <a:noFill/>
        </p:spPr>
        <p:txBody>
          <a:bodyPr/>
          <a:lstStyle/>
          <a:p>
            <a:pPr marL="0" indent="0">
              <a:buFontTx/>
              <a:buNone/>
            </a:pPr>
            <a:r>
              <a:rPr lang="en-US" smtClean="0"/>
              <a:t>Branch instructions are PC-relative rather than absolute:</a:t>
            </a:r>
          </a:p>
          <a:p>
            <a:pPr marL="0" indent="0">
              <a:buFontTx/>
              <a:buNone/>
            </a:pPr>
            <a:r>
              <a:rPr lang="en-US" smtClean="0"/>
              <a:t>Branch instructions’ encoding contain a signed 2's complement 24 bit offset which is calculated by the assembler from the destination label given in the source code.</a:t>
            </a:r>
          </a:p>
        </p:txBody>
      </p:sp>
    </p:spTree>
    <p:extLst>
      <p:ext uri="{BB962C8B-B14F-4D97-AF65-F5344CB8AC3E}">
        <p14:creationId xmlns="" xmlns:p14="http://schemas.microsoft.com/office/powerpoint/2010/main" val="3696734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9E1534DD-FC81-4ADC-8ED1-0A75ECE59FAE}" type="slidenum">
              <a:rPr lang="en-US" sz="1000" b="0">
                <a:latin typeface="Times New Roman" panose="02020603050405020304" pitchFamily="18" charset="0"/>
              </a:rPr>
              <a:pPr>
                <a:lnSpc>
                  <a:spcPct val="100000"/>
                </a:lnSpc>
              </a:pPr>
              <a:t>45</a:t>
            </a:fld>
            <a:endParaRPr lang="en-US" sz="1000" b="0">
              <a:latin typeface="Times New Roman" panose="02020603050405020304" pitchFamily="18" charset="0"/>
            </a:endParaRPr>
          </a:p>
        </p:txBody>
      </p:sp>
      <p:sp>
        <p:nvSpPr>
          <p:cNvPr id="39939"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9940"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9941"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39942" name="Rectangle 5"/>
          <p:cNvSpPr>
            <a:spLocks noGrp="1" noChangeArrowheads="1"/>
          </p:cNvSpPr>
          <p:nvPr>
            <p:ph type="body" idx="1"/>
          </p:nvPr>
        </p:nvSpPr>
        <p:spPr>
          <a:noFill/>
        </p:spPr>
        <p:txBody>
          <a:bodyPr/>
          <a:lstStyle/>
          <a:p>
            <a:r>
              <a:rPr lang="en-US" smtClean="0"/>
              <a:t>Branch offset must take account of the PC's prefetch offset, which is handled by the assembler</a:t>
            </a:r>
          </a:p>
          <a:p>
            <a:pPr lvl="1"/>
            <a:r>
              <a:rPr lang="en-US" smtClean="0"/>
              <a:t>In effect subtracts 8 before using it : PC normally +8 of what actually executing - pipeline.</a:t>
            </a:r>
          </a:p>
          <a:p>
            <a:r>
              <a:rPr lang="en-US" smtClean="0"/>
              <a:t>The Branch with Link (BL) writes the old PC into the link register (R14) of the current bank. </a:t>
            </a:r>
          </a:p>
          <a:p>
            <a:pPr lvl="1"/>
            <a:r>
              <a:rPr lang="en-US" smtClean="0"/>
              <a:t>Again  PC value saved adjusted for the prefetch offset to point to the next instruction after the BL instruction.</a:t>
            </a:r>
          </a:p>
          <a:p>
            <a:pPr lvl="2"/>
            <a:r>
              <a:rPr lang="en-US" smtClean="0"/>
              <a:t>ie saves PC - 4</a:t>
            </a:r>
          </a:p>
          <a:p>
            <a:r>
              <a:rPr lang="en-US" smtClean="0"/>
              <a:t>CPSR has NOT been saved with the PC.</a:t>
            </a:r>
          </a:p>
          <a:p>
            <a:r>
              <a:rPr lang="en-US" smtClean="0"/>
              <a:t>Return using                                                                              </a:t>
            </a:r>
          </a:p>
          <a:p>
            <a:pPr lvl="1"/>
            <a:r>
              <a:rPr lang="en-US" smtClean="0"/>
              <a:t>MOV pc, lr</a:t>
            </a:r>
          </a:p>
          <a:p>
            <a:r>
              <a:rPr lang="en-US" smtClean="0"/>
              <a:t>Branch Instruction takes 3 cycles because of refilling the pipeline. Similarly on return.</a:t>
            </a:r>
          </a:p>
        </p:txBody>
      </p:sp>
      <p:sp>
        <p:nvSpPr>
          <p:cNvPr id="39943"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929085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58BD484B-2748-49F9-8E92-FB860AD685CE}" type="slidenum">
              <a:rPr lang="en-US" sz="1000" b="0">
                <a:latin typeface="Times New Roman" panose="02020603050405020304" pitchFamily="18" charset="0"/>
              </a:rPr>
              <a:pPr>
                <a:lnSpc>
                  <a:spcPct val="100000"/>
                </a:lnSpc>
              </a:pPr>
              <a:t>3</a:t>
            </a:fld>
            <a:endParaRPr lang="en-US" sz="1000" b="0">
              <a:latin typeface="Times New Roman" panose="02020603050405020304" pitchFamily="18" charset="0"/>
            </a:endParaRPr>
          </a:p>
        </p:txBody>
      </p:sp>
      <p:sp>
        <p:nvSpPr>
          <p:cNvPr id="7171"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172"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173"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174" name="Rectangle 5"/>
          <p:cNvSpPr>
            <a:spLocks noGrp="1" noRot="1" noChangeAspect="1" noChangeArrowheads="1" noTextEdit="1"/>
          </p:cNvSpPr>
          <p:nvPr>
            <p:ph type="sldImg"/>
          </p:nvPr>
        </p:nvSpPr>
        <p:spPr/>
      </p:sp>
    </p:spTree>
    <p:extLst>
      <p:ext uri="{BB962C8B-B14F-4D97-AF65-F5344CB8AC3E}">
        <p14:creationId xmlns="" xmlns:p14="http://schemas.microsoft.com/office/powerpoint/2010/main" val="3485054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09C97A3E-D239-4667-9B97-0A5B7E5B9F81}" type="slidenum">
              <a:rPr lang="en-US" sz="1000" b="0">
                <a:latin typeface="Times New Roman" panose="02020603050405020304" pitchFamily="18" charset="0"/>
              </a:rPr>
              <a:pPr>
                <a:lnSpc>
                  <a:spcPct val="100000"/>
                </a:lnSpc>
              </a:pPr>
              <a:t>46</a:t>
            </a:fld>
            <a:endParaRPr lang="en-US" sz="1000" b="0">
              <a:latin typeface="Times New Roman" panose="02020603050405020304" pitchFamily="18" charset="0"/>
            </a:endParaRPr>
          </a:p>
        </p:txBody>
      </p:sp>
      <p:sp>
        <p:nvSpPr>
          <p:cNvPr id="41987"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41988"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41989"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41990" name="Rectangle 5"/>
          <p:cNvSpPr>
            <a:spLocks noGrp="1" noChangeArrowheads="1"/>
          </p:cNvSpPr>
          <p:nvPr>
            <p:ph type="body" idx="1"/>
          </p:nvPr>
        </p:nvSpPr>
        <p:spPr>
          <a:noFill/>
        </p:spPr>
        <p:txBody>
          <a:bodyPr/>
          <a:lstStyle/>
          <a:p>
            <a:pPr marL="0" indent="0">
              <a:buFontTx/>
              <a:buNone/>
            </a:pPr>
            <a:endParaRPr lang="en-US" smtClean="0"/>
          </a:p>
        </p:txBody>
      </p:sp>
      <p:sp>
        <p:nvSpPr>
          <p:cNvPr id="41991"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358280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104E8977-0B6A-4DEC-A930-444669417A37}" type="slidenum">
              <a:rPr lang="en-US" sz="1000" b="0">
                <a:latin typeface="Times New Roman" panose="02020603050405020304" pitchFamily="18" charset="0"/>
              </a:rPr>
              <a:pPr>
                <a:lnSpc>
                  <a:spcPct val="100000"/>
                </a:lnSpc>
              </a:pPr>
              <a:t>47</a:t>
            </a:fld>
            <a:endParaRPr lang="en-US" sz="1000" b="0">
              <a:latin typeface="Times New Roman" panose="02020603050405020304" pitchFamily="18" charset="0"/>
            </a:endParaRPr>
          </a:p>
        </p:txBody>
      </p:sp>
      <p:sp>
        <p:nvSpPr>
          <p:cNvPr id="44035"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44036"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44037"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44038" name="Rectangle 5"/>
          <p:cNvSpPr>
            <a:spLocks noGrp="1" noChangeArrowheads="1"/>
          </p:cNvSpPr>
          <p:nvPr>
            <p:ph type="body" idx="1"/>
          </p:nvPr>
        </p:nvSpPr>
        <p:spPr>
          <a:noFill/>
        </p:spPr>
        <p:txBody>
          <a:bodyPr/>
          <a:lstStyle/>
          <a:p>
            <a:pPr marL="0" indent="0">
              <a:buFontTx/>
              <a:buNone/>
            </a:pPr>
            <a:endParaRPr lang="en-US" smtClean="0"/>
          </a:p>
        </p:txBody>
      </p:sp>
      <p:sp>
        <p:nvSpPr>
          <p:cNvPr id="44039"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3189353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6394FC6B-60B0-4159-90F3-5494DF105652}" type="slidenum">
              <a:rPr lang="en-US" sz="1000" b="0">
                <a:latin typeface="Times New Roman" panose="02020603050405020304" pitchFamily="18" charset="0"/>
              </a:rPr>
              <a:pPr>
                <a:lnSpc>
                  <a:spcPct val="100000"/>
                </a:lnSpc>
              </a:pPr>
              <a:t>48</a:t>
            </a:fld>
            <a:endParaRPr lang="en-US" sz="1000" b="0">
              <a:latin typeface="Times New Roman" panose="02020603050405020304" pitchFamily="18" charset="0"/>
            </a:endParaRPr>
          </a:p>
        </p:txBody>
      </p:sp>
      <p:sp>
        <p:nvSpPr>
          <p:cNvPr id="46083"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46084"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46085"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46086" name="Rectangle 5"/>
          <p:cNvSpPr>
            <a:spLocks noGrp="1" noChangeArrowheads="1"/>
          </p:cNvSpPr>
          <p:nvPr>
            <p:ph type="body" idx="1"/>
          </p:nvPr>
        </p:nvSpPr>
        <p:spPr>
          <a:noFill/>
        </p:spPr>
        <p:txBody>
          <a:bodyPr/>
          <a:lstStyle/>
          <a:p>
            <a:pPr marL="0" indent="0">
              <a:buFontTx/>
              <a:buNone/>
            </a:pPr>
            <a:endParaRPr lang="en-US" smtClean="0"/>
          </a:p>
        </p:txBody>
      </p:sp>
      <p:sp>
        <p:nvSpPr>
          <p:cNvPr id="46087"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438366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2DF03160-E2A3-44FF-9EB4-0A59B4869458}" type="slidenum">
              <a:rPr lang="en-US" sz="1000" b="0">
                <a:latin typeface="Times New Roman" panose="02020603050405020304" pitchFamily="18" charset="0"/>
              </a:rPr>
              <a:pPr>
                <a:lnSpc>
                  <a:spcPct val="100000"/>
                </a:lnSpc>
              </a:pPr>
              <a:t>49</a:t>
            </a:fld>
            <a:endParaRPr lang="en-US" sz="1000" b="0">
              <a:latin typeface="Times New Roman" panose="02020603050405020304" pitchFamily="18" charset="0"/>
            </a:endParaRPr>
          </a:p>
        </p:txBody>
      </p:sp>
      <p:sp>
        <p:nvSpPr>
          <p:cNvPr id="48131"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48132"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48133"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48134" name="Rectangle 5"/>
          <p:cNvSpPr>
            <a:spLocks noGrp="1" noChangeArrowheads="1"/>
          </p:cNvSpPr>
          <p:nvPr>
            <p:ph type="body" idx="1"/>
          </p:nvPr>
        </p:nvSpPr>
        <p:spPr>
          <a:noFill/>
        </p:spPr>
        <p:txBody>
          <a:bodyPr/>
          <a:lstStyle/>
          <a:p>
            <a:pPr marL="0" indent="0">
              <a:buFontTx/>
              <a:buNone/>
            </a:pPr>
            <a:endParaRPr lang="en-US" smtClean="0"/>
          </a:p>
        </p:txBody>
      </p:sp>
      <p:sp>
        <p:nvSpPr>
          <p:cNvPr id="48135"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3286484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0B066DA7-B111-4C51-B7A2-DF6473CD25D3}" type="slidenum">
              <a:rPr lang="en-US" sz="1000" b="0">
                <a:latin typeface="Times New Roman" panose="02020603050405020304" pitchFamily="18" charset="0"/>
              </a:rPr>
              <a:pPr>
                <a:lnSpc>
                  <a:spcPct val="100000"/>
                </a:lnSpc>
              </a:pPr>
              <a:t>50</a:t>
            </a:fld>
            <a:endParaRPr lang="en-US" sz="1000" b="0">
              <a:latin typeface="Times New Roman" panose="02020603050405020304" pitchFamily="18" charset="0"/>
            </a:endParaRPr>
          </a:p>
        </p:txBody>
      </p:sp>
      <p:sp>
        <p:nvSpPr>
          <p:cNvPr id="50179"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0180"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0181"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0182" name="Rectangle 5"/>
          <p:cNvSpPr>
            <a:spLocks noGrp="1" noChangeArrowheads="1"/>
          </p:cNvSpPr>
          <p:nvPr>
            <p:ph type="body" idx="1"/>
          </p:nvPr>
        </p:nvSpPr>
        <p:spPr>
          <a:noFill/>
        </p:spPr>
        <p:txBody>
          <a:bodyPr/>
          <a:lstStyle/>
          <a:p>
            <a:pPr marL="0" indent="0">
              <a:buFontTx/>
              <a:buNone/>
            </a:pPr>
            <a:endParaRPr lang="en-US" smtClean="0"/>
          </a:p>
        </p:txBody>
      </p:sp>
      <p:sp>
        <p:nvSpPr>
          <p:cNvPr id="50183"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3679837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9CE179B6-68E4-4C99-B5DF-B3F68977826A}" type="slidenum">
              <a:rPr lang="en-US" sz="1000" b="0">
                <a:latin typeface="Times New Roman" panose="02020603050405020304" pitchFamily="18" charset="0"/>
              </a:rPr>
              <a:pPr>
                <a:lnSpc>
                  <a:spcPct val="100000"/>
                </a:lnSpc>
              </a:pPr>
              <a:t>51</a:t>
            </a:fld>
            <a:endParaRPr lang="en-US" sz="1000" b="0">
              <a:latin typeface="Times New Roman" panose="02020603050405020304" pitchFamily="18" charset="0"/>
            </a:endParaRPr>
          </a:p>
        </p:txBody>
      </p:sp>
      <p:sp>
        <p:nvSpPr>
          <p:cNvPr id="52227"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2228"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2229"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2230" name="Rectangle 5"/>
          <p:cNvSpPr>
            <a:spLocks noGrp="1" noChangeArrowheads="1"/>
          </p:cNvSpPr>
          <p:nvPr>
            <p:ph type="body" idx="1"/>
          </p:nvPr>
        </p:nvSpPr>
        <p:spPr>
          <a:noFill/>
        </p:spPr>
        <p:txBody>
          <a:bodyPr/>
          <a:lstStyle/>
          <a:p>
            <a:pPr marL="0" indent="0">
              <a:buFontTx/>
              <a:buNone/>
            </a:pPr>
            <a:endParaRPr lang="en-US" smtClean="0"/>
          </a:p>
        </p:txBody>
      </p:sp>
      <p:sp>
        <p:nvSpPr>
          <p:cNvPr id="52231"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3180982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BFC0EDCB-E069-400F-87AB-B06757E83FF1}" type="slidenum">
              <a:rPr lang="en-US" sz="1000" b="0">
                <a:latin typeface="Times New Roman" panose="02020603050405020304" pitchFamily="18" charset="0"/>
              </a:rPr>
              <a:pPr>
                <a:lnSpc>
                  <a:spcPct val="100000"/>
                </a:lnSpc>
              </a:pPr>
              <a:t>52</a:t>
            </a:fld>
            <a:endParaRPr lang="en-US" sz="1000" b="0">
              <a:latin typeface="Times New Roman" panose="02020603050405020304" pitchFamily="18" charset="0"/>
            </a:endParaRPr>
          </a:p>
        </p:txBody>
      </p:sp>
      <p:sp>
        <p:nvSpPr>
          <p:cNvPr id="54275"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4276"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4277"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4278" name="Rectangle 5"/>
          <p:cNvSpPr>
            <a:spLocks noGrp="1" noRot="1" noChangeAspect="1" noChangeArrowheads="1" noTextEdit="1"/>
          </p:cNvSpPr>
          <p:nvPr>
            <p:ph type="sldImg"/>
          </p:nvPr>
        </p:nvSpPr>
        <p:spPr/>
      </p:sp>
      <p:sp>
        <p:nvSpPr>
          <p:cNvPr id="54279" name="Rectangle 6"/>
          <p:cNvSpPr>
            <a:spLocks noGrp="1" noChangeArrowheads="1"/>
          </p:cNvSpPr>
          <p:nvPr>
            <p:ph type="body" idx="1"/>
          </p:nvPr>
        </p:nvSpPr>
        <p:spPr>
          <a:xfrm>
            <a:off x="1038225" y="5087938"/>
            <a:ext cx="4897438" cy="4152900"/>
          </a:xfrm>
          <a:noFill/>
        </p:spPr>
        <p:txBody>
          <a:bodyPr/>
          <a:lstStyle/>
          <a:p>
            <a:pPr marL="0" indent="0">
              <a:buFontTx/>
              <a:buNone/>
            </a:pPr>
            <a:r>
              <a:rPr lang="en-US" smtClean="0"/>
              <a:t>Effectively  x 2</a:t>
            </a:r>
            <a:r>
              <a:rPr lang="en-US" baseline="30000" smtClean="0"/>
              <a:t>n.</a:t>
            </a:r>
            <a:endParaRPr lang="en-US" smtClean="0"/>
          </a:p>
          <a:p>
            <a:pPr marL="296863" lvl="1" indent="-98425">
              <a:buSzPct val="100000"/>
              <a:buFont typeface="Symbol" panose="05050102010706020507" pitchFamily="18" charset="2"/>
              <a:buChar char="‡"/>
            </a:pPr>
            <a:r>
              <a:rPr lang="en-US" smtClean="0"/>
              <a:t>bits of operand shifted left by specified number of bits.  </a:t>
            </a:r>
          </a:p>
          <a:p>
            <a:pPr marL="296863" lvl="1" indent="-98425">
              <a:buSzPct val="100000"/>
              <a:buFont typeface="Symbol" panose="05050102010706020507" pitchFamily="18" charset="2"/>
              <a:buChar char="‡"/>
            </a:pPr>
            <a:r>
              <a:rPr lang="en-US" smtClean="0"/>
              <a:t>Zeros are inserted into the right most end of the word</a:t>
            </a:r>
          </a:p>
          <a:p>
            <a:pPr marL="296863" lvl="1" indent="-98425">
              <a:buSzPct val="100000"/>
              <a:buFont typeface="Symbol" panose="05050102010706020507" pitchFamily="18" charset="2"/>
              <a:buChar char="‡"/>
            </a:pPr>
            <a:r>
              <a:rPr lang="en-US" smtClean="0"/>
              <a:t>last bit removed from the left most end placed in carry flag.</a:t>
            </a:r>
          </a:p>
          <a:p>
            <a:pPr marL="0" indent="0">
              <a:buFontTx/>
              <a:buNone/>
            </a:pPr>
            <a:r>
              <a:rPr lang="en-US" smtClean="0"/>
              <a:t>LSL #0 does nothing and is the default shift if none is specified.</a:t>
            </a:r>
          </a:p>
        </p:txBody>
      </p:sp>
    </p:spTree>
    <p:extLst>
      <p:ext uri="{BB962C8B-B14F-4D97-AF65-F5344CB8AC3E}">
        <p14:creationId xmlns="" xmlns:p14="http://schemas.microsoft.com/office/powerpoint/2010/main" val="1849094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4C742472-0243-4D17-AE61-3147BF9959B1}" type="slidenum">
              <a:rPr lang="en-US" sz="1000" b="0">
                <a:latin typeface="Times New Roman" panose="02020603050405020304" pitchFamily="18" charset="0"/>
              </a:rPr>
              <a:pPr>
                <a:lnSpc>
                  <a:spcPct val="100000"/>
                </a:lnSpc>
              </a:pPr>
              <a:t>53</a:t>
            </a:fld>
            <a:endParaRPr lang="en-US" sz="1000" b="0">
              <a:latin typeface="Times New Roman" panose="02020603050405020304" pitchFamily="18" charset="0"/>
            </a:endParaRPr>
          </a:p>
        </p:txBody>
      </p:sp>
      <p:sp>
        <p:nvSpPr>
          <p:cNvPr id="56323"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6324"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6325"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6326" name="Rectangle 5"/>
          <p:cNvSpPr>
            <a:spLocks noGrp="1" noRot="1" noChangeAspect="1" noChangeArrowheads="1" noTextEdit="1"/>
          </p:cNvSpPr>
          <p:nvPr>
            <p:ph type="sldImg"/>
          </p:nvPr>
        </p:nvSpPr>
        <p:spPr/>
      </p:sp>
      <p:sp>
        <p:nvSpPr>
          <p:cNvPr id="56327" name="Rectangle 6"/>
          <p:cNvSpPr>
            <a:spLocks noGrp="1" noChangeArrowheads="1"/>
          </p:cNvSpPr>
          <p:nvPr>
            <p:ph type="body" idx="1"/>
          </p:nvPr>
        </p:nvSpPr>
        <p:spPr>
          <a:xfrm>
            <a:off x="1025525" y="4652963"/>
            <a:ext cx="4935538" cy="4587875"/>
          </a:xfrm>
          <a:noFill/>
        </p:spPr>
        <p:txBody>
          <a:bodyPr/>
          <a:lstStyle/>
          <a:p>
            <a:pPr marL="0" indent="0">
              <a:buFontTx/>
              <a:buNone/>
            </a:pPr>
            <a:r>
              <a:rPr lang="en-US" smtClean="0"/>
              <a:t>LSR moves each bit of the register (Rm) to the right by the specified amount. </a:t>
            </a:r>
          </a:p>
          <a:p>
            <a:pPr marL="0" indent="0">
              <a:buFontTx/>
              <a:buNone/>
            </a:pPr>
            <a:r>
              <a:rPr lang="en-US" smtClean="0"/>
              <a:t>eg / LSR #5</a:t>
            </a:r>
          </a:p>
          <a:p>
            <a:pPr marL="296863" lvl="1" indent="-98425">
              <a:buSzPct val="100000"/>
              <a:buFont typeface="Symbol" panose="05050102010706020507" pitchFamily="18" charset="2"/>
              <a:buChar char="‡"/>
            </a:pPr>
            <a:r>
              <a:rPr lang="en-US" smtClean="0"/>
              <a:t>all bits are moved 5 places to right (i.e. into less significant positions). </a:t>
            </a:r>
          </a:p>
          <a:p>
            <a:pPr marL="296863" lvl="1" indent="-98425">
              <a:buSzPct val="100000"/>
              <a:buFont typeface="Symbol" panose="05050102010706020507" pitchFamily="18" charset="2"/>
              <a:buChar char="‡"/>
            </a:pPr>
            <a:r>
              <a:rPr lang="en-US" smtClean="0"/>
              <a:t>most significant positions then filled with zeros</a:t>
            </a:r>
          </a:p>
          <a:p>
            <a:pPr marL="296863" lvl="1" indent="-98425">
              <a:buSzPct val="100000"/>
              <a:buFont typeface="Symbol" panose="05050102010706020507" pitchFamily="18" charset="2"/>
              <a:buChar char="‡"/>
            </a:pPr>
            <a:r>
              <a:rPr lang="en-US" smtClean="0"/>
              <a:t>least  significant five bits of Rm are removed. The last of these five bits becomes the shifter Carry output, and may set the CPSR's C flag (when the ALU operation is in the logical class).</a:t>
            </a:r>
          </a:p>
          <a:p>
            <a:pPr marL="0" indent="0">
              <a:buFontTx/>
              <a:buNone/>
            </a:pPr>
            <a:r>
              <a:rPr lang="en-US" smtClean="0"/>
              <a:t>An LSR 0 is translated into an LSR 32, to put bit 31 of the word into the carry flag.</a:t>
            </a:r>
          </a:p>
          <a:p>
            <a:pPr marL="0" indent="0">
              <a:buFontTx/>
              <a:buNone/>
            </a:pPr>
            <a:r>
              <a:rPr lang="en-US" smtClean="0"/>
              <a:t>ASR similar to LSR except that </a:t>
            </a:r>
          </a:p>
          <a:p>
            <a:pPr marL="296863" lvl="1" indent="-98425">
              <a:buSzPct val="100000"/>
              <a:buFont typeface="Symbol" panose="05050102010706020507" pitchFamily="18" charset="2"/>
              <a:buChar char="‡"/>
            </a:pPr>
            <a:r>
              <a:rPr lang="en-US" smtClean="0"/>
              <a:t>high bits are filled with bit 31 of Rm (the sign bit) instead of zeros.</a:t>
            </a:r>
          </a:p>
          <a:p>
            <a:pPr marL="296863" lvl="1" indent="-98425">
              <a:buSzPct val="100000"/>
              <a:buFont typeface="Symbol" panose="05050102010706020507" pitchFamily="18" charset="2"/>
              <a:buChar char="‡"/>
            </a:pPr>
            <a:r>
              <a:rPr lang="en-US" smtClean="0"/>
              <a:t>This preserves the sign in 2's complement notation. </a:t>
            </a:r>
          </a:p>
          <a:p>
            <a:pPr marL="0" indent="0">
              <a:buFontTx/>
              <a:buNone/>
            </a:pPr>
            <a:r>
              <a:rPr lang="en-US" smtClean="0"/>
              <a:t>eg/</a:t>
            </a:r>
          </a:p>
          <a:p>
            <a:pPr marL="296863" lvl="1" indent="-98425">
              <a:buSzPct val="100000"/>
              <a:buFont typeface="Symbol" panose="05050102010706020507" pitchFamily="18" charset="2"/>
              <a:buChar char="‡"/>
            </a:pPr>
            <a:r>
              <a:rPr lang="en-US" smtClean="0"/>
              <a:t>Divide a 2's complement number  10000010B (or -126) in Ra by 2.</a:t>
            </a:r>
          </a:p>
          <a:p>
            <a:pPr marL="0" indent="0">
              <a:buFontTx/>
              <a:buNone/>
            </a:pPr>
            <a:r>
              <a:rPr lang="en-US" smtClean="0"/>
              <a:t>       	MOV Ra, Ra, ASR #2</a:t>
            </a:r>
          </a:p>
          <a:p>
            <a:pPr marL="296863" lvl="1" indent="-98425">
              <a:buSzPct val="100000"/>
              <a:buFont typeface="Symbol" panose="05050102010706020507" pitchFamily="18" charset="2"/>
              <a:buChar char="‡"/>
            </a:pPr>
            <a:r>
              <a:rPr lang="en-US" smtClean="0"/>
              <a:t>   From Ra=10000010B we get RA=11000001B (or - 63)</a:t>
            </a:r>
          </a:p>
          <a:p>
            <a:pPr marL="0" indent="0">
              <a:buFontTx/>
              <a:buNone/>
            </a:pPr>
            <a:r>
              <a:rPr lang="en-US" smtClean="0"/>
              <a:t>An ASR #0 is translated into an ASR #32, to propagate bit 31 of the word into every bit in the word as well as the carry flag.</a:t>
            </a:r>
          </a:p>
          <a:p>
            <a:pPr marL="0" indent="0">
              <a:buFontTx/>
              <a:buNone/>
            </a:pPr>
            <a:endParaRPr lang="en-US" smtClean="0"/>
          </a:p>
        </p:txBody>
      </p:sp>
    </p:spTree>
    <p:extLst>
      <p:ext uri="{BB962C8B-B14F-4D97-AF65-F5344CB8AC3E}">
        <p14:creationId xmlns="" xmlns:p14="http://schemas.microsoft.com/office/powerpoint/2010/main" val="986103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EB80159A-FD5E-40A6-B3F2-E224041ABAEE}" type="slidenum">
              <a:rPr lang="en-US" sz="1000" b="0">
                <a:latin typeface="Times New Roman" panose="02020603050405020304" pitchFamily="18" charset="0"/>
              </a:rPr>
              <a:pPr>
                <a:lnSpc>
                  <a:spcPct val="100000"/>
                </a:lnSpc>
              </a:pPr>
              <a:t>54</a:t>
            </a:fld>
            <a:endParaRPr lang="en-US" sz="1000" b="0">
              <a:latin typeface="Times New Roman" panose="02020603050405020304" pitchFamily="18" charset="0"/>
            </a:endParaRPr>
          </a:p>
        </p:txBody>
      </p:sp>
      <p:sp>
        <p:nvSpPr>
          <p:cNvPr id="58371"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8372"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8373"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58374" name="Rectangle 5"/>
          <p:cNvSpPr>
            <a:spLocks noGrp="1" noRot="1" noChangeAspect="1" noChangeArrowheads="1" noTextEdit="1"/>
          </p:cNvSpPr>
          <p:nvPr>
            <p:ph type="sldImg"/>
          </p:nvPr>
        </p:nvSpPr>
        <p:spPr/>
      </p:sp>
      <p:sp>
        <p:nvSpPr>
          <p:cNvPr id="58375" name="Rectangle 6"/>
          <p:cNvSpPr>
            <a:spLocks noGrp="1" noChangeArrowheads="1"/>
          </p:cNvSpPr>
          <p:nvPr>
            <p:ph type="body" idx="1"/>
          </p:nvPr>
        </p:nvSpPr>
        <p:spPr>
          <a:noFill/>
        </p:spPr>
        <p:txBody>
          <a:bodyPr/>
          <a:lstStyle/>
          <a:p>
            <a:pPr marL="0" indent="0">
              <a:buFontTx/>
              <a:buNone/>
            </a:pPr>
            <a:r>
              <a:rPr lang="en-US" smtClean="0"/>
              <a:t>Rotate Right (ROR), and Rotate Right Extended (RRX) operations</a:t>
            </a:r>
          </a:p>
          <a:p>
            <a:pPr marL="296863" lvl="1" indent="-98425">
              <a:buSzPct val="100000"/>
              <a:buFont typeface="Symbol" panose="05050102010706020507" pitchFamily="18" charset="2"/>
              <a:buChar char="‡"/>
            </a:pPr>
            <a:r>
              <a:rPr lang="en-US" smtClean="0"/>
              <a:t>used to manipulate the bits in a register without destroying those bits.</a:t>
            </a:r>
          </a:p>
          <a:p>
            <a:pPr marL="296863" lvl="1" indent="-98425">
              <a:buSzPct val="100000"/>
              <a:buFont typeface="Symbol" panose="05050102010706020507" pitchFamily="18" charset="2"/>
              <a:buChar char="‡"/>
            </a:pPr>
            <a:r>
              <a:rPr lang="en-US" smtClean="0"/>
              <a:t>move each bit of the register (Rm) by the specified amount. </a:t>
            </a:r>
          </a:p>
          <a:p>
            <a:pPr marL="296863" lvl="1" indent="-98425">
              <a:buSzPct val="100000"/>
              <a:buFont typeface="Symbol" panose="05050102010706020507" pitchFamily="18" charset="2"/>
              <a:buChar char="‡"/>
            </a:pPr>
            <a:r>
              <a:rPr lang="en-US" smtClean="0"/>
              <a:t>eg/ ROR #5 </a:t>
            </a:r>
          </a:p>
          <a:p>
            <a:pPr marL="792163" lvl="2" indent="-98425"/>
            <a:r>
              <a:rPr lang="en-US" smtClean="0"/>
              <a:t>all bits moved 5 places to the right (i.e. into less significant positions). </a:t>
            </a:r>
          </a:p>
          <a:p>
            <a:pPr marL="296863" lvl="1" indent="-98425">
              <a:buSzPct val="100000"/>
              <a:buFont typeface="Symbol" panose="05050102010706020507" pitchFamily="18" charset="2"/>
              <a:buChar char="‡"/>
            </a:pPr>
            <a:r>
              <a:rPr lang="en-US" smtClean="0"/>
              <a:t>However, rather than being discarded the bits shifted out are then rotated back to other high of the register </a:t>
            </a:r>
          </a:p>
          <a:p>
            <a:pPr marL="792163" lvl="2" indent="-98425"/>
            <a:r>
              <a:rPr lang="en-US" smtClean="0"/>
              <a:t>in ROR the bit previously at [0]  is rotated to the MSB, [31]</a:t>
            </a:r>
          </a:p>
          <a:p>
            <a:pPr marL="792163" lvl="2" indent="-98425"/>
            <a:r>
              <a:rPr lang="en-US" smtClean="0"/>
              <a:t>In RRX - Carry flag included as a 33rd bit in the operation. Bit</a:t>
            </a:r>
            <a:r>
              <a:rPr lang="en-US" b="1" smtClean="0"/>
              <a:t> </a:t>
            </a:r>
            <a:r>
              <a:rPr lang="en-US" smtClean="0"/>
              <a:t>0 becomes the Carry out, while the C becomes the MSB</a:t>
            </a:r>
          </a:p>
          <a:p>
            <a:pPr marL="0" indent="0">
              <a:buFontTx/>
              <a:buNone/>
            </a:pPr>
            <a:r>
              <a:rPr lang="en-US" smtClean="0"/>
              <a:t>RRX actually encoded as ROR #0</a:t>
            </a:r>
          </a:p>
          <a:p>
            <a:pPr marL="296863" lvl="1" indent="-98425">
              <a:buSzPct val="100000"/>
              <a:buFont typeface="Symbol" panose="05050102010706020507" pitchFamily="18" charset="2"/>
              <a:buChar char="‡"/>
            </a:pPr>
            <a:r>
              <a:rPr lang="en-US" smtClean="0"/>
              <a:t>Example of use: in random number generator given in datasheet</a:t>
            </a:r>
          </a:p>
          <a:p>
            <a:pPr marL="0" indent="0">
              <a:buFontTx/>
              <a:buNone/>
            </a:pPr>
            <a:r>
              <a:rPr lang="en-US" smtClean="0"/>
              <a:t>.</a:t>
            </a:r>
          </a:p>
          <a:p>
            <a:pPr marL="0" indent="0">
              <a:buFontTx/>
              <a:buNone/>
            </a:pPr>
            <a:endParaRPr lang="en-US" smtClean="0"/>
          </a:p>
        </p:txBody>
      </p:sp>
    </p:spTree>
    <p:extLst>
      <p:ext uri="{BB962C8B-B14F-4D97-AF65-F5344CB8AC3E}">
        <p14:creationId xmlns="" xmlns:p14="http://schemas.microsoft.com/office/powerpoint/2010/main" val="1298917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9E0FCD0E-0ACB-4C0F-9781-5EE11B285445}" type="slidenum">
              <a:rPr lang="en-US" sz="1000" b="0">
                <a:latin typeface="Times New Roman" panose="02020603050405020304" pitchFamily="18" charset="0"/>
              </a:rPr>
              <a:pPr>
                <a:lnSpc>
                  <a:spcPct val="100000"/>
                </a:lnSpc>
              </a:pPr>
              <a:t>55</a:t>
            </a:fld>
            <a:endParaRPr lang="en-US" sz="1000" b="0">
              <a:latin typeface="Times New Roman" panose="02020603050405020304" pitchFamily="18" charset="0"/>
            </a:endParaRPr>
          </a:p>
        </p:txBody>
      </p:sp>
      <p:sp>
        <p:nvSpPr>
          <p:cNvPr id="60419"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0420"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0421"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0422" name="Rectangle 5"/>
          <p:cNvSpPr>
            <a:spLocks noGrp="1" noChangeArrowheads="1"/>
          </p:cNvSpPr>
          <p:nvPr>
            <p:ph type="body" idx="1"/>
          </p:nvPr>
        </p:nvSpPr>
        <p:spPr>
          <a:noFill/>
        </p:spPr>
        <p:txBody>
          <a:bodyPr/>
          <a:lstStyle/>
          <a:p>
            <a:pPr marL="0" indent="0">
              <a:buFontTx/>
              <a:buNone/>
            </a:pPr>
            <a:endParaRPr lang="en-US" smtClean="0"/>
          </a:p>
        </p:txBody>
      </p:sp>
      <p:sp>
        <p:nvSpPr>
          <p:cNvPr id="60423"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2585044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5FB69344-1A9F-4068-B478-1AD611938D5F}" type="slidenum">
              <a:rPr lang="en-US" sz="1000" b="0">
                <a:latin typeface="Times New Roman" panose="02020603050405020304" pitchFamily="18" charset="0"/>
              </a:rPr>
              <a:pPr>
                <a:lnSpc>
                  <a:spcPct val="100000"/>
                </a:lnSpc>
              </a:pPr>
              <a:t>4</a:t>
            </a:fld>
            <a:endParaRPr lang="en-US" sz="1000" b="0">
              <a:latin typeface="Times New Roman" panose="02020603050405020304" pitchFamily="18" charset="0"/>
            </a:endParaRPr>
          </a:p>
        </p:txBody>
      </p:sp>
      <p:sp>
        <p:nvSpPr>
          <p:cNvPr id="9219" name="Rectangle 2"/>
          <p:cNvSpPr>
            <a:spLocks noChangeArrowheads="1"/>
          </p:cNvSpPr>
          <p:nvPr/>
        </p:nvSpPr>
        <p:spPr bwMode="auto">
          <a:xfrm>
            <a:off x="3840163" y="7938"/>
            <a:ext cx="2944812"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220" name="Rectangle 3"/>
          <p:cNvSpPr>
            <a:spLocks noChangeArrowheads="1"/>
          </p:cNvSpPr>
          <p:nvPr/>
        </p:nvSpPr>
        <p:spPr bwMode="auto">
          <a:xfrm>
            <a:off x="-31750" y="9450388"/>
            <a:ext cx="2941638"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221" name="Rectangle 4"/>
          <p:cNvSpPr>
            <a:spLocks noChangeArrowheads="1"/>
          </p:cNvSpPr>
          <p:nvPr/>
        </p:nvSpPr>
        <p:spPr bwMode="auto">
          <a:xfrm>
            <a:off x="-31750" y="7938"/>
            <a:ext cx="2941638"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222" name="Rectangle 5"/>
          <p:cNvSpPr>
            <a:spLocks noGrp="1" noRot="1" noChangeAspect="1" noChangeArrowheads="1" noTextEdit="1"/>
          </p:cNvSpPr>
          <p:nvPr>
            <p:ph type="sldImg"/>
          </p:nvPr>
        </p:nvSpPr>
        <p:spPr/>
      </p:sp>
    </p:spTree>
    <p:extLst>
      <p:ext uri="{BB962C8B-B14F-4D97-AF65-F5344CB8AC3E}">
        <p14:creationId xmlns="" xmlns:p14="http://schemas.microsoft.com/office/powerpoint/2010/main" val="3751037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ECFFB54A-B6EF-43DB-B205-70415BBE89A8}" type="slidenum">
              <a:rPr lang="en-US" sz="1000" b="0">
                <a:latin typeface="Times New Roman" panose="02020603050405020304" pitchFamily="18" charset="0"/>
              </a:rPr>
              <a:pPr>
                <a:lnSpc>
                  <a:spcPct val="100000"/>
                </a:lnSpc>
              </a:pPr>
              <a:t>56</a:t>
            </a:fld>
            <a:endParaRPr lang="en-US" sz="1000" b="0">
              <a:latin typeface="Times New Roman" panose="02020603050405020304" pitchFamily="18" charset="0"/>
            </a:endParaRPr>
          </a:p>
        </p:txBody>
      </p:sp>
      <p:sp>
        <p:nvSpPr>
          <p:cNvPr id="62467"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2468"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2469"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2470" name="Rectangle 5"/>
          <p:cNvSpPr>
            <a:spLocks noGrp="1" noChangeArrowheads="1"/>
          </p:cNvSpPr>
          <p:nvPr>
            <p:ph type="body" idx="1"/>
          </p:nvPr>
        </p:nvSpPr>
        <p:spPr>
          <a:noFill/>
        </p:spPr>
        <p:txBody>
          <a:bodyPr/>
          <a:lstStyle/>
          <a:p>
            <a:pPr marL="0" indent="0">
              <a:buFontTx/>
              <a:buNone/>
            </a:pPr>
            <a:endParaRPr lang="en-US" smtClean="0"/>
          </a:p>
        </p:txBody>
      </p:sp>
      <p:sp>
        <p:nvSpPr>
          <p:cNvPr id="62471"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504969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4C385525-AA27-4DAA-AE4B-6A114B33C3E7}" type="slidenum">
              <a:rPr lang="en-US" sz="1000" b="0">
                <a:latin typeface="Times New Roman" panose="02020603050405020304" pitchFamily="18" charset="0"/>
              </a:rPr>
              <a:pPr>
                <a:lnSpc>
                  <a:spcPct val="100000"/>
                </a:lnSpc>
              </a:pPr>
              <a:t>57</a:t>
            </a:fld>
            <a:endParaRPr lang="en-US" sz="1000" b="0">
              <a:latin typeface="Times New Roman" panose="02020603050405020304" pitchFamily="18" charset="0"/>
            </a:endParaRPr>
          </a:p>
        </p:txBody>
      </p:sp>
      <p:sp>
        <p:nvSpPr>
          <p:cNvPr id="64515"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4516"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4517"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4518" name="Rectangle 5"/>
          <p:cNvSpPr>
            <a:spLocks noGrp="1" noChangeArrowheads="1"/>
          </p:cNvSpPr>
          <p:nvPr>
            <p:ph type="body" idx="1"/>
          </p:nvPr>
        </p:nvSpPr>
        <p:spPr>
          <a:noFill/>
        </p:spPr>
        <p:txBody>
          <a:bodyPr/>
          <a:lstStyle/>
          <a:p>
            <a:pPr marL="0" indent="0">
              <a:buFontTx/>
              <a:buNone/>
            </a:pPr>
            <a:r>
              <a:rPr lang="en-US" smtClean="0"/>
              <a:t>Main use for a shifted register is to provide inline multiplication (and division)</a:t>
            </a:r>
          </a:p>
          <a:p>
            <a:pPr marL="296863" lvl="1" indent="-98425">
              <a:buSzPct val="100000"/>
              <a:buFont typeface="Symbol" panose="05050102010706020507" pitchFamily="18" charset="2"/>
              <a:buChar char="‡"/>
            </a:pPr>
            <a:r>
              <a:rPr lang="en-US" smtClean="0"/>
              <a:t>Using one or more instructions with shifted registers.</a:t>
            </a:r>
          </a:p>
          <a:p>
            <a:pPr marL="0" indent="0">
              <a:buFontTx/>
              <a:buNone/>
            </a:pPr>
            <a:r>
              <a:rPr lang="en-US" smtClean="0"/>
              <a:t>This can often be quicker than using MUL instruction, though not as flexible.</a:t>
            </a:r>
          </a:p>
          <a:p>
            <a:pPr marL="296863" lvl="1" indent="-98425">
              <a:buSzPct val="100000"/>
              <a:buFont typeface="Symbol" panose="05050102010706020507" pitchFamily="18" charset="2"/>
              <a:buChar char="‡"/>
            </a:pPr>
            <a:r>
              <a:rPr lang="en-US" smtClean="0"/>
              <a:t>Need to know constant at compile / assemble time.</a:t>
            </a:r>
          </a:p>
          <a:p>
            <a:pPr marL="0" indent="0">
              <a:buFontTx/>
              <a:buNone/>
            </a:pPr>
            <a:r>
              <a:rPr lang="en-US" smtClean="0"/>
              <a:t>The problem of finding the optimum sequence becomes more difficult as constant becomes larger.</a:t>
            </a:r>
          </a:p>
          <a:p>
            <a:pPr marL="296863" lvl="1" indent="-98425">
              <a:buSzPct val="100000"/>
              <a:buFont typeface="Symbol" panose="05050102010706020507" pitchFamily="18" charset="2"/>
              <a:buChar char="‡"/>
            </a:pPr>
            <a:r>
              <a:rPr lang="en-US" smtClean="0"/>
              <a:t>No known algorithm to solve this problem quickly.</a:t>
            </a:r>
          </a:p>
          <a:p>
            <a:pPr marL="0" indent="0">
              <a:buFontTx/>
              <a:buNone/>
            </a:pPr>
            <a:r>
              <a:rPr lang="en-US" smtClean="0"/>
              <a:t>C compiler restricts amount of searching it does in order to minimise impact on compile time </a:t>
            </a:r>
          </a:p>
          <a:p>
            <a:pPr marL="296863" lvl="1" indent="-98425">
              <a:buSzPct val="100000"/>
              <a:buFont typeface="Symbol" panose="05050102010706020507" pitchFamily="18" charset="2"/>
              <a:buChar char="‡"/>
            </a:pPr>
            <a:r>
              <a:rPr lang="en-US" smtClean="0"/>
              <a:t>Has cut-off so that uses normal MUL once number of instructions used in squence passes a limit.</a:t>
            </a:r>
          </a:p>
          <a:p>
            <a:pPr marL="296863" lvl="1" indent="-98425">
              <a:buSzPct val="100000"/>
              <a:buFont typeface="Symbol" panose="05050102010706020507" pitchFamily="18" charset="2"/>
              <a:buChar char="‡"/>
            </a:pPr>
            <a:r>
              <a:rPr lang="en-US" smtClean="0"/>
              <a:t>Sequences could otherwise become very long.</a:t>
            </a:r>
          </a:p>
        </p:txBody>
      </p:sp>
      <p:sp>
        <p:nvSpPr>
          <p:cNvPr id="64519"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845938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6231172C-921F-4267-8FE4-F144F229CDF7}" type="slidenum">
              <a:rPr lang="en-US" sz="1000" b="0">
                <a:latin typeface="Times New Roman" panose="02020603050405020304" pitchFamily="18" charset="0"/>
              </a:rPr>
              <a:pPr>
                <a:lnSpc>
                  <a:spcPct val="100000"/>
                </a:lnSpc>
              </a:pPr>
              <a:t>58</a:t>
            </a:fld>
            <a:endParaRPr lang="en-US" sz="1000" b="0">
              <a:latin typeface="Times New Roman" panose="02020603050405020304" pitchFamily="18" charset="0"/>
            </a:endParaRPr>
          </a:p>
        </p:txBody>
      </p:sp>
      <p:sp>
        <p:nvSpPr>
          <p:cNvPr id="66563"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6564"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6565"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6566" name="Rectangle 5"/>
          <p:cNvSpPr>
            <a:spLocks noGrp="1" noChangeArrowheads="1"/>
          </p:cNvSpPr>
          <p:nvPr>
            <p:ph type="body" idx="1"/>
          </p:nvPr>
        </p:nvSpPr>
        <p:spPr>
          <a:noFill/>
        </p:spPr>
        <p:txBody>
          <a:bodyPr/>
          <a:lstStyle/>
          <a:p>
            <a:pPr marL="0" indent="0">
              <a:buFontTx/>
              <a:buNone/>
            </a:pPr>
            <a:endParaRPr lang="en-US" smtClean="0"/>
          </a:p>
        </p:txBody>
      </p:sp>
      <p:sp>
        <p:nvSpPr>
          <p:cNvPr id="66567"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2971828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F5EF0A69-57A8-4EC0-80F2-8F87919AA12C}" type="slidenum">
              <a:rPr lang="en-US" sz="1000" b="0">
                <a:latin typeface="Times New Roman" panose="02020603050405020304" pitchFamily="18" charset="0"/>
              </a:rPr>
              <a:pPr>
                <a:lnSpc>
                  <a:spcPct val="100000"/>
                </a:lnSpc>
              </a:pPr>
              <a:t>59</a:t>
            </a:fld>
            <a:endParaRPr lang="en-US" sz="1000" b="0">
              <a:latin typeface="Times New Roman" panose="02020603050405020304" pitchFamily="18" charset="0"/>
            </a:endParaRPr>
          </a:p>
        </p:txBody>
      </p:sp>
      <p:sp>
        <p:nvSpPr>
          <p:cNvPr id="68611"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8612"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8613"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68614" name="Rectangle 5"/>
          <p:cNvSpPr>
            <a:spLocks noGrp="1" noChangeArrowheads="1"/>
          </p:cNvSpPr>
          <p:nvPr>
            <p:ph type="body" idx="1"/>
          </p:nvPr>
        </p:nvSpPr>
        <p:spPr>
          <a:noFill/>
        </p:spPr>
        <p:txBody>
          <a:bodyPr/>
          <a:lstStyle/>
          <a:p>
            <a:pPr marL="0" indent="0">
              <a:buFontTx/>
              <a:buNone/>
            </a:pPr>
            <a:r>
              <a:rPr lang="en-US" smtClean="0">
                <a:latin typeface="Courier New" panose="02070309020205020404" pitchFamily="49" charset="0"/>
              </a:rPr>
              <a:t>mov r0, #256	; mov r0, #0x100</a:t>
            </a:r>
          </a:p>
          <a:p>
            <a:pPr marL="0" indent="0">
              <a:buFontTx/>
              <a:buNone/>
            </a:pPr>
            <a:r>
              <a:rPr lang="en-US" smtClean="0">
                <a:latin typeface="Courier New" panose="02070309020205020404" pitchFamily="49" charset="0"/>
              </a:rPr>
              <a:t>mov r1, #0x40, 30	; mov r1, #0x100</a:t>
            </a:r>
          </a:p>
          <a:p>
            <a:pPr marL="0" indent="0">
              <a:buFontTx/>
              <a:buNone/>
            </a:pPr>
            <a:endParaRPr lang="en-US" smtClean="0">
              <a:latin typeface="Courier New" panose="02070309020205020404" pitchFamily="49" charset="0"/>
            </a:endParaRPr>
          </a:p>
          <a:p>
            <a:pPr marL="0" indent="0">
              <a:buFontTx/>
              <a:buNone/>
            </a:pPr>
            <a:r>
              <a:rPr lang="en-US" smtClean="0">
                <a:latin typeface="Courier New" panose="02070309020205020404" pitchFamily="49" charset="0"/>
              </a:rPr>
              <a:t>mov r2, #1020	; mov r2, #0x3fc</a:t>
            </a:r>
          </a:p>
          <a:p>
            <a:pPr marL="0" indent="0">
              <a:buFontTx/>
              <a:buNone/>
            </a:pPr>
            <a:r>
              <a:rPr lang="en-US" smtClean="0">
                <a:latin typeface="Courier New" panose="02070309020205020404" pitchFamily="49" charset="0"/>
              </a:rPr>
              <a:t>mov r3, #0xff, 30	; mov r3, #0x3fc</a:t>
            </a:r>
          </a:p>
          <a:p>
            <a:pPr marL="0" indent="0">
              <a:buFontTx/>
              <a:buNone/>
            </a:pPr>
            <a:endParaRPr lang="en-US" smtClean="0">
              <a:latin typeface="Courier New" panose="02070309020205020404" pitchFamily="49" charset="0"/>
            </a:endParaRPr>
          </a:p>
          <a:p>
            <a:pPr marL="0" indent="0">
              <a:buFontTx/>
              <a:buNone/>
            </a:pPr>
            <a:r>
              <a:rPr lang="en-US" smtClean="0">
                <a:latin typeface="Courier New" panose="02070309020205020404" pitchFamily="49" charset="0"/>
              </a:rPr>
              <a:t>mov r4, #1024	; mov r4, #0x400</a:t>
            </a:r>
          </a:p>
          <a:p>
            <a:pPr marL="0" indent="0">
              <a:buFontTx/>
              <a:buNone/>
            </a:pPr>
            <a:r>
              <a:rPr lang="en-US" smtClean="0">
                <a:latin typeface="Courier New" panose="02070309020205020404" pitchFamily="49" charset="0"/>
              </a:rPr>
              <a:t>mov r5, #0x40, 28	; mov r5, #0x400</a:t>
            </a:r>
          </a:p>
          <a:p>
            <a:pPr marL="0" indent="0">
              <a:buFontTx/>
              <a:buNone/>
            </a:pPr>
            <a:endParaRPr lang="en-US" smtClean="0">
              <a:latin typeface="Courier New" panose="02070309020205020404" pitchFamily="49" charset="0"/>
            </a:endParaRPr>
          </a:p>
          <a:p>
            <a:pPr marL="0" indent="0">
              <a:buFontTx/>
              <a:buNone/>
            </a:pPr>
            <a:r>
              <a:rPr lang="en-US" smtClean="0">
                <a:latin typeface="Courier New" panose="02070309020205020404" pitchFamily="49" charset="0"/>
              </a:rPr>
              <a:t>mov r6, #4080	; mov r6, #0xff0</a:t>
            </a:r>
          </a:p>
          <a:p>
            <a:pPr marL="0" indent="0">
              <a:buFontTx/>
              <a:buNone/>
            </a:pPr>
            <a:r>
              <a:rPr lang="en-US" smtClean="0">
                <a:latin typeface="Courier New" panose="02070309020205020404" pitchFamily="49" charset="0"/>
              </a:rPr>
              <a:t>mov r7, #0xff, 28	; mov r7, #0xff0</a:t>
            </a:r>
          </a:p>
          <a:p>
            <a:pPr marL="0" indent="0">
              <a:buFontTx/>
              <a:buNone/>
            </a:pPr>
            <a:endParaRPr lang="en-US" smtClean="0">
              <a:latin typeface="Courier New" panose="02070309020205020404" pitchFamily="49" charset="0"/>
            </a:endParaRPr>
          </a:p>
          <a:p>
            <a:pPr marL="0" indent="0">
              <a:buFontTx/>
              <a:buNone/>
            </a:pPr>
            <a:r>
              <a:rPr lang="en-US" smtClean="0">
                <a:latin typeface="Courier New" panose="02070309020205020404" pitchFamily="49" charset="0"/>
              </a:rPr>
              <a:t>mov r8, #4096	; mov r8, #0x1000</a:t>
            </a:r>
          </a:p>
          <a:p>
            <a:pPr marL="0" indent="0">
              <a:buFontTx/>
              <a:buNone/>
            </a:pPr>
            <a:r>
              <a:rPr lang="en-US" smtClean="0">
                <a:latin typeface="Courier New" panose="02070309020205020404" pitchFamily="49" charset="0"/>
              </a:rPr>
              <a:t>mov r9, #0x40, 26	; mov r9, #0x1000</a:t>
            </a:r>
          </a:p>
          <a:p>
            <a:pPr marL="0" indent="0">
              <a:buFontTx/>
              <a:buNone/>
            </a:pPr>
            <a:endParaRPr lang="en-US" smtClean="0">
              <a:latin typeface="Courier New" panose="02070309020205020404" pitchFamily="49" charset="0"/>
            </a:endParaRPr>
          </a:p>
          <a:p>
            <a:pPr marL="0" indent="0">
              <a:buFontTx/>
              <a:buNone/>
            </a:pPr>
            <a:r>
              <a:rPr lang="en-US" smtClean="0">
                <a:latin typeface="Courier New" panose="02070309020205020404" pitchFamily="49" charset="0"/>
              </a:rPr>
              <a:t>mov r10, #16320	; mov r10, #0x3fc0</a:t>
            </a:r>
          </a:p>
          <a:p>
            <a:pPr marL="0" indent="0">
              <a:buFontTx/>
              <a:buNone/>
            </a:pPr>
            <a:r>
              <a:rPr lang="en-US" smtClean="0">
                <a:latin typeface="Courier New" panose="02070309020205020404" pitchFamily="49" charset="0"/>
              </a:rPr>
              <a:t>mov r11, #0xff, 26	; mov r11, #0x3fc0</a:t>
            </a:r>
          </a:p>
          <a:p>
            <a:pPr marL="0" indent="0">
              <a:buFontTx/>
              <a:buNone/>
            </a:pPr>
            <a:endParaRPr lang="en-US" smtClean="0">
              <a:latin typeface="Courier New" panose="02070309020205020404" pitchFamily="49" charset="0"/>
            </a:endParaRPr>
          </a:p>
        </p:txBody>
      </p:sp>
      <p:sp>
        <p:nvSpPr>
          <p:cNvPr id="68615"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21949092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D98707D5-E0EF-4C5E-A422-1586F8DDE424}" type="slidenum">
              <a:rPr lang="en-US" sz="1000" b="0">
                <a:latin typeface="Times New Roman" panose="02020603050405020304" pitchFamily="18" charset="0"/>
              </a:rPr>
              <a:pPr>
                <a:lnSpc>
                  <a:spcPct val="100000"/>
                </a:lnSpc>
              </a:pPr>
              <a:t>60</a:t>
            </a:fld>
            <a:endParaRPr lang="en-US" sz="1000" b="0">
              <a:latin typeface="Times New Roman" panose="02020603050405020304" pitchFamily="18" charset="0"/>
            </a:endParaRPr>
          </a:p>
        </p:txBody>
      </p:sp>
      <p:sp>
        <p:nvSpPr>
          <p:cNvPr id="70659"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0660"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0661"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0662" name="Rectangle 5"/>
          <p:cNvSpPr>
            <a:spLocks noGrp="1" noChangeArrowheads="1"/>
          </p:cNvSpPr>
          <p:nvPr>
            <p:ph type="body" idx="1"/>
          </p:nvPr>
        </p:nvSpPr>
        <p:spPr>
          <a:noFill/>
        </p:spPr>
        <p:txBody>
          <a:bodyPr/>
          <a:lstStyle/>
          <a:p>
            <a:pPr marL="0" indent="0">
              <a:buFontTx/>
              <a:buNone/>
            </a:pPr>
            <a:r>
              <a:rPr lang="en-US" smtClean="0"/>
              <a:t>Literal pools</a:t>
            </a:r>
          </a:p>
          <a:p>
            <a:pPr marL="296863" lvl="1" indent="-98425">
              <a:buSzPct val="100000"/>
              <a:buFont typeface="Symbol" panose="05050102010706020507" pitchFamily="18" charset="2"/>
              <a:buChar char="‡"/>
            </a:pPr>
            <a:r>
              <a:rPr lang="en-US" smtClean="0"/>
              <a:t>These are constant data areas embedded in the code at the end of modules, and between  functions if required by the user.</a:t>
            </a:r>
          </a:p>
        </p:txBody>
      </p:sp>
      <p:sp>
        <p:nvSpPr>
          <p:cNvPr id="70663"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6928511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7CF55A0C-504E-41D6-AD8F-AA15C31BB5DD}" type="slidenum">
              <a:rPr lang="en-US" sz="1000" b="0">
                <a:latin typeface="Times New Roman" panose="02020603050405020304" pitchFamily="18" charset="0"/>
              </a:rPr>
              <a:pPr>
                <a:lnSpc>
                  <a:spcPct val="100000"/>
                </a:lnSpc>
              </a:pPr>
              <a:t>61</a:t>
            </a:fld>
            <a:endParaRPr lang="en-US" sz="1000" b="0">
              <a:latin typeface="Times New Roman" panose="02020603050405020304" pitchFamily="18" charset="0"/>
            </a:endParaRPr>
          </a:p>
        </p:txBody>
      </p:sp>
      <p:sp>
        <p:nvSpPr>
          <p:cNvPr id="72707"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2708"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2709"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2710" name="Rectangle 5"/>
          <p:cNvSpPr>
            <a:spLocks noGrp="1" noChangeArrowheads="1"/>
          </p:cNvSpPr>
          <p:nvPr>
            <p:ph type="body" idx="1"/>
          </p:nvPr>
        </p:nvSpPr>
        <p:spPr>
          <a:noFill/>
        </p:spPr>
        <p:txBody>
          <a:bodyPr/>
          <a:lstStyle/>
          <a:p>
            <a:pPr marL="0" indent="0">
              <a:buFontTx/>
              <a:buNone/>
            </a:pPr>
            <a:r>
              <a:rPr lang="en-US" smtClean="0"/>
              <a:t>One example of use of MLA is for string to number conversion:</a:t>
            </a:r>
          </a:p>
          <a:p>
            <a:pPr marL="0" indent="0">
              <a:buFontTx/>
              <a:buNone/>
            </a:pPr>
            <a:r>
              <a:rPr lang="en-US" smtClean="0"/>
              <a:t>eg/</a:t>
            </a:r>
          </a:p>
          <a:p>
            <a:pPr marL="296863" lvl="1" indent="-98425">
              <a:buSzPct val="100000"/>
              <a:buFont typeface="Symbol" panose="05050102010706020507" pitchFamily="18" charset="2"/>
              <a:buChar char="‡"/>
            </a:pPr>
            <a:r>
              <a:rPr lang="en-US" smtClean="0"/>
              <a:t>Convert string=“123” to value=123</a:t>
            </a:r>
          </a:p>
          <a:p>
            <a:pPr marL="296863" lvl="1" indent="-98425">
              <a:buFont typeface="Zapf Dingbat" charset="0"/>
              <a:buNone/>
            </a:pPr>
            <a:r>
              <a:rPr lang="en-US" smtClean="0"/>
              <a:t>		value = 0</a:t>
            </a:r>
          </a:p>
          <a:p>
            <a:pPr marL="296863" lvl="1" indent="-98425">
              <a:buFont typeface="Zapf Dingbat" charset="0"/>
              <a:buNone/>
            </a:pPr>
            <a:r>
              <a:rPr lang="en-US" smtClean="0"/>
              <a:t>		loop = 0</a:t>
            </a:r>
          </a:p>
          <a:p>
            <a:pPr marL="296863" lvl="1" indent="-98425">
              <a:buFont typeface="Zapf Dingbat" charset="0"/>
              <a:buNone/>
            </a:pPr>
            <a:r>
              <a:rPr lang="en-US" smtClean="0"/>
              <a:t>		len = length of string</a:t>
            </a:r>
          </a:p>
          <a:p>
            <a:pPr marL="296863" lvl="1" indent="-98425">
              <a:buFont typeface="Zapf Dingbat" charset="0"/>
              <a:buNone/>
            </a:pPr>
            <a:r>
              <a:rPr lang="en-US" smtClean="0"/>
              <a:t>		while loop &lt;&gt; len</a:t>
            </a:r>
          </a:p>
          <a:p>
            <a:pPr marL="296863" lvl="1" indent="-98425">
              <a:buFont typeface="Zapf Dingbat" charset="0"/>
              <a:buNone/>
            </a:pPr>
            <a:r>
              <a:rPr lang="en-US" smtClean="0"/>
              <a:t>		  c = extract( string, len -loop,1)</a:t>
            </a:r>
          </a:p>
          <a:p>
            <a:pPr marL="296863" lvl="1" indent="-98425">
              <a:buFont typeface="Zapf Dingbat" charset="0"/>
              <a:buNone/>
            </a:pPr>
            <a:r>
              <a:rPr lang="en-US" smtClean="0"/>
              <a:t>		  Rm = 10 ^ loop</a:t>
            </a:r>
          </a:p>
          <a:p>
            <a:pPr marL="296863" lvl="1" indent="-98425">
              <a:buFont typeface="Zapf Dingbat" charset="0"/>
              <a:buNone/>
            </a:pPr>
            <a:r>
              <a:rPr lang="en-US" smtClean="0"/>
              <a:t>		  Rs =  ASC(c) - ASC (‘0’)</a:t>
            </a:r>
          </a:p>
          <a:p>
            <a:pPr marL="296863" lvl="1" indent="-98425">
              <a:buFont typeface="Zapf Dingbat" charset="0"/>
              <a:buNone/>
            </a:pPr>
            <a:r>
              <a:rPr lang="en-US" smtClean="0"/>
              <a:t>		  Rd = value</a:t>
            </a:r>
          </a:p>
          <a:p>
            <a:pPr marL="296863" lvl="1" indent="-98425">
              <a:buFont typeface="Zapf Dingbat" charset="0"/>
              <a:buNone/>
            </a:pPr>
            <a:r>
              <a:rPr lang="en-US" smtClean="0"/>
              <a:t>		  MLA Rd, Rm, Rs, Rd</a:t>
            </a:r>
          </a:p>
          <a:p>
            <a:pPr marL="296863" lvl="1" indent="-98425">
              <a:buFont typeface="Zapf Dingbat" charset="0"/>
              <a:buNone/>
            </a:pPr>
            <a:r>
              <a:rPr lang="en-US" smtClean="0"/>
              <a:t>		  loop = loop + 1</a:t>
            </a:r>
          </a:p>
          <a:p>
            <a:pPr marL="296863" lvl="1" indent="-98425">
              <a:buFont typeface="Zapf Dingbat" charset="0"/>
              <a:buNone/>
            </a:pPr>
            <a:r>
              <a:rPr lang="en-US" smtClean="0"/>
              <a:t>		endwhile</a:t>
            </a:r>
          </a:p>
        </p:txBody>
      </p:sp>
      <p:sp>
        <p:nvSpPr>
          <p:cNvPr id="72711"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986843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DD022F3F-DA05-4EF3-BB3B-14A35E468050}" type="slidenum">
              <a:rPr lang="en-US" sz="1000" b="0">
                <a:latin typeface="Times New Roman" panose="02020603050405020304" pitchFamily="18" charset="0"/>
              </a:rPr>
              <a:pPr>
                <a:lnSpc>
                  <a:spcPct val="100000"/>
                </a:lnSpc>
              </a:pPr>
              <a:t>62</a:t>
            </a:fld>
            <a:endParaRPr lang="en-US" sz="1000" b="0">
              <a:latin typeface="Times New Roman" panose="02020603050405020304" pitchFamily="18" charset="0"/>
            </a:endParaRPr>
          </a:p>
        </p:txBody>
      </p:sp>
      <p:sp>
        <p:nvSpPr>
          <p:cNvPr id="74755"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4756"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4757"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4758" name="Rectangle 5"/>
          <p:cNvSpPr>
            <a:spLocks noGrp="1" noChangeArrowheads="1"/>
          </p:cNvSpPr>
          <p:nvPr>
            <p:ph type="body" idx="1"/>
          </p:nvPr>
        </p:nvSpPr>
        <p:spPr>
          <a:noFill/>
        </p:spPr>
        <p:txBody>
          <a:bodyPr/>
          <a:lstStyle/>
          <a:p>
            <a:pPr marL="0" indent="0">
              <a:buFontTx/>
              <a:buNone/>
            </a:pPr>
            <a:endParaRPr lang="en-US" smtClean="0"/>
          </a:p>
        </p:txBody>
      </p:sp>
      <p:sp>
        <p:nvSpPr>
          <p:cNvPr id="74759"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751313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4D1F2168-50EF-4A92-816D-7A951AA7858B}" type="slidenum">
              <a:rPr lang="en-US" sz="1000" b="0">
                <a:latin typeface="Times New Roman" panose="02020603050405020304" pitchFamily="18" charset="0"/>
              </a:rPr>
              <a:pPr>
                <a:lnSpc>
                  <a:spcPct val="100000"/>
                </a:lnSpc>
              </a:pPr>
              <a:t>63</a:t>
            </a:fld>
            <a:endParaRPr lang="en-US" sz="1000" b="0">
              <a:latin typeface="Times New Roman" panose="02020603050405020304" pitchFamily="18" charset="0"/>
            </a:endParaRPr>
          </a:p>
        </p:txBody>
      </p:sp>
      <p:sp>
        <p:nvSpPr>
          <p:cNvPr id="76803"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6804"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6805"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6806" name="Rectangle 5"/>
          <p:cNvSpPr>
            <a:spLocks noGrp="1" noChangeArrowheads="1"/>
          </p:cNvSpPr>
          <p:nvPr>
            <p:ph type="body" idx="1"/>
          </p:nvPr>
        </p:nvSpPr>
        <p:spPr>
          <a:noFill/>
        </p:spPr>
        <p:txBody>
          <a:bodyPr/>
          <a:lstStyle/>
          <a:p>
            <a:pPr marL="0" indent="0">
              <a:buFontTx/>
              <a:buNone/>
            </a:pPr>
            <a:r>
              <a:rPr lang="en-US" smtClean="0"/>
              <a:t>Where M variants are Arch v3M and 4.</a:t>
            </a:r>
          </a:p>
        </p:txBody>
      </p:sp>
      <p:sp>
        <p:nvSpPr>
          <p:cNvPr id="76807"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28702074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A9EE362F-5DB3-4B8B-A3B0-C535A0F8455C}" type="slidenum">
              <a:rPr lang="en-US" sz="1000" b="0">
                <a:latin typeface="Times New Roman" panose="02020603050405020304" pitchFamily="18" charset="0"/>
              </a:rPr>
              <a:pPr>
                <a:lnSpc>
                  <a:spcPct val="100000"/>
                </a:lnSpc>
              </a:pPr>
              <a:t>64</a:t>
            </a:fld>
            <a:endParaRPr lang="en-US" sz="1000" b="0">
              <a:latin typeface="Times New Roman" panose="02020603050405020304" pitchFamily="18" charset="0"/>
            </a:endParaRPr>
          </a:p>
        </p:txBody>
      </p:sp>
      <p:sp>
        <p:nvSpPr>
          <p:cNvPr id="78851"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8852"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8853"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78854" name="Rectangle 5"/>
          <p:cNvSpPr>
            <a:spLocks noGrp="1" noChangeArrowheads="1"/>
          </p:cNvSpPr>
          <p:nvPr>
            <p:ph type="body" idx="1"/>
          </p:nvPr>
        </p:nvSpPr>
        <p:spPr>
          <a:noFill/>
        </p:spPr>
        <p:txBody>
          <a:bodyPr/>
          <a:lstStyle/>
          <a:p>
            <a:pPr marL="0" indent="0">
              <a:buFontTx/>
              <a:buNone/>
            </a:pPr>
            <a:r>
              <a:rPr lang="en-US" smtClean="0"/>
              <a:t>Restrictions  - will be picked up by the assembler if overlooked:</a:t>
            </a:r>
          </a:p>
          <a:p>
            <a:pPr marL="296863" lvl="1" indent="-98425">
              <a:buSzPct val="100000"/>
              <a:buFont typeface="Symbol" panose="05050102010706020507" pitchFamily="18" charset="2"/>
              <a:buChar char="‡"/>
            </a:pPr>
            <a:r>
              <a:rPr lang="en-US" smtClean="0"/>
              <a:t>RdHi, RdLo and Rm,  and combinations of, cannot be same register.</a:t>
            </a:r>
          </a:p>
          <a:p>
            <a:pPr marL="296863" lvl="1" indent="-98425">
              <a:buSzPct val="100000"/>
              <a:buFont typeface="Symbol" panose="05050102010706020507" pitchFamily="18" charset="2"/>
              <a:buChar char="‡"/>
            </a:pPr>
            <a:r>
              <a:rPr lang="en-US" smtClean="0"/>
              <a:t>r15 cannot be used.</a:t>
            </a:r>
          </a:p>
          <a:p>
            <a:pPr marL="0" indent="0">
              <a:buFontTx/>
              <a:buNone/>
            </a:pPr>
            <a:endParaRPr lang="en-US" smtClean="0"/>
          </a:p>
        </p:txBody>
      </p:sp>
      <p:sp>
        <p:nvSpPr>
          <p:cNvPr id="78855"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372334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F0E1E573-B3F7-4B36-B8EA-D713FF956BE3}" type="slidenum">
              <a:rPr lang="en-US" sz="1000" b="0">
                <a:latin typeface="Times New Roman" panose="02020603050405020304" pitchFamily="18" charset="0"/>
              </a:rPr>
              <a:pPr>
                <a:lnSpc>
                  <a:spcPct val="100000"/>
                </a:lnSpc>
              </a:pPr>
              <a:t>65</a:t>
            </a:fld>
            <a:endParaRPr lang="en-US" sz="1000" b="0">
              <a:latin typeface="Times New Roman" panose="02020603050405020304" pitchFamily="18" charset="0"/>
            </a:endParaRPr>
          </a:p>
        </p:txBody>
      </p:sp>
      <p:sp>
        <p:nvSpPr>
          <p:cNvPr id="80899"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0900"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0901"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0902" name="Rectangle 5"/>
          <p:cNvSpPr>
            <a:spLocks noGrp="1" noChangeArrowheads="1"/>
          </p:cNvSpPr>
          <p:nvPr>
            <p:ph type="body" idx="1"/>
          </p:nvPr>
        </p:nvSpPr>
        <p:spPr>
          <a:noFill/>
        </p:spPr>
        <p:txBody>
          <a:bodyPr/>
          <a:lstStyle/>
          <a:p>
            <a:pPr marL="0" indent="0"/>
            <a:r>
              <a:rPr lang="en-US" smtClean="0"/>
              <a:t>All  instructions other than these can only use values in registers</a:t>
            </a:r>
          </a:p>
          <a:p>
            <a:pPr marL="0" indent="0">
              <a:buFontTx/>
              <a:buNone/>
            </a:pPr>
            <a:endParaRPr lang="en-US" smtClean="0"/>
          </a:p>
        </p:txBody>
      </p:sp>
      <p:sp>
        <p:nvSpPr>
          <p:cNvPr id="80903"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427523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856AB4A6-446C-43C2-9A24-F187FE503EE8}" type="slidenum">
              <a:rPr lang="en-US" sz="1000" b="0">
                <a:latin typeface="Times New Roman" panose="02020603050405020304" pitchFamily="18" charset="0"/>
              </a:rPr>
              <a:pPr>
                <a:lnSpc>
                  <a:spcPct val="100000"/>
                </a:lnSpc>
              </a:pPr>
              <a:t>5</a:t>
            </a:fld>
            <a:endParaRPr lang="en-US" sz="1000" b="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xfrm>
            <a:off x="900113" y="4716463"/>
            <a:ext cx="4954587" cy="4467225"/>
          </a:xfrm>
          <a:noFill/>
        </p:spPr>
        <p:txBody>
          <a:bodyPr/>
          <a:lstStyle/>
          <a:p>
            <a:pPr marL="0" indent="0" defTabSz="946150">
              <a:buFontTx/>
              <a:buNone/>
            </a:pPr>
            <a:endParaRPr lang="en-US" smtClean="0"/>
          </a:p>
        </p:txBody>
      </p:sp>
    </p:spTree>
    <p:extLst>
      <p:ext uri="{BB962C8B-B14F-4D97-AF65-F5344CB8AC3E}">
        <p14:creationId xmlns="" xmlns:p14="http://schemas.microsoft.com/office/powerpoint/2010/main" val="4157668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3AF26F00-E9DD-42CB-BAC4-95AD4BC161C5}" type="slidenum">
              <a:rPr lang="en-US" sz="1000" b="0">
                <a:latin typeface="Times New Roman" panose="02020603050405020304" pitchFamily="18" charset="0"/>
              </a:rPr>
              <a:pPr>
                <a:lnSpc>
                  <a:spcPct val="100000"/>
                </a:lnSpc>
              </a:pPr>
              <a:t>66</a:t>
            </a:fld>
            <a:endParaRPr lang="en-US" sz="1000" b="0">
              <a:latin typeface="Times New Roman" panose="02020603050405020304" pitchFamily="18" charset="0"/>
            </a:endParaRPr>
          </a:p>
        </p:txBody>
      </p:sp>
      <p:sp>
        <p:nvSpPr>
          <p:cNvPr id="82947"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2948"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2949"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2950" name="Rectangle 5"/>
          <p:cNvSpPr>
            <a:spLocks noGrp="1" noChangeArrowheads="1"/>
          </p:cNvSpPr>
          <p:nvPr>
            <p:ph type="body" idx="1"/>
          </p:nvPr>
        </p:nvSpPr>
        <p:spPr>
          <a:noFill/>
        </p:spPr>
        <p:txBody>
          <a:bodyPr/>
          <a:lstStyle/>
          <a:p>
            <a:pPr marL="0" indent="0">
              <a:buFontTx/>
              <a:buNone/>
            </a:pPr>
            <a:endParaRPr lang="en-US" smtClean="0"/>
          </a:p>
        </p:txBody>
      </p:sp>
      <p:sp>
        <p:nvSpPr>
          <p:cNvPr id="82951"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823467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1BBF7958-EED2-4C89-8324-B3E009CA6B26}" type="slidenum">
              <a:rPr lang="en-US" sz="1000" b="0">
                <a:latin typeface="Times New Roman" panose="02020603050405020304" pitchFamily="18" charset="0"/>
              </a:rPr>
              <a:pPr>
                <a:lnSpc>
                  <a:spcPct val="100000"/>
                </a:lnSpc>
              </a:pPr>
              <a:t>67</a:t>
            </a:fld>
            <a:endParaRPr lang="en-US" sz="1000" b="0">
              <a:latin typeface="Times New Roman" panose="02020603050405020304" pitchFamily="18" charset="0"/>
            </a:endParaRPr>
          </a:p>
        </p:txBody>
      </p:sp>
      <p:sp>
        <p:nvSpPr>
          <p:cNvPr id="84995"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4996"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4997"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4998" name="Rectangle 5"/>
          <p:cNvSpPr>
            <a:spLocks noGrp="1" noChangeArrowheads="1"/>
          </p:cNvSpPr>
          <p:nvPr>
            <p:ph type="body" idx="1"/>
          </p:nvPr>
        </p:nvSpPr>
        <p:spPr>
          <a:noFill/>
        </p:spPr>
        <p:txBody>
          <a:bodyPr/>
          <a:lstStyle/>
          <a:p>
            <a:pPr marL="0" indent="0">
              <a:buFontTx/>
              <a:buNone/>
            </a:pPr>
            <a:endParaRPr lang="en-US" smtClean="0"/>
          </a:p>
        </p:txBody>
      </p:sp>
      <p:sp>
        <p:nvSpPr>
          <p:cNvPr id="84999"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21775918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1241C800-6554-4C69-A486-69372022A570}" type="slidenum">
              <a:rPr lang="en-US" sz="1000" b="0">
                <a:latin typeface="Times New Roman" panose="02020603050405020304" pitchFamily="18" charset="0"/>
              </a:rPr>
              <a:pPr>
                <a:lnSpc>
                  <a:spcPct val="100000"/>
                </a:lnSpc>
              </a:pPr>
              <a:t>68</a:t>
            </a:fld>
            <a:endParaRPr lang="en-US" sz="1000" b="0">
              <a:latin typeface="Times New Roman" panose="02020603050405020304" pitchFamily="18" charset="0"/>
            </a:endParaRPr>
          </a:p>
        </p:txBody>
      </p:sp>
      <p:sp>
        <p:nvSpPr>
          <p:cNvPr id="87043"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7044"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7045"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7046" name="Rectangle 5"/>
          <p:cNvSpPr>
            <a:spLocks noGrp="1" noChangeArrowheads="1"/>
          </p:cNvSpPr>
          <p:nvPr>
            <p:ph type="body" idx="1"/>
          </p:nvPr>
        </p:nvSpPr>
        <p:spPr>
          <a:noFill/>
        </p:spPr>
        <p:txBody>
          <a:bodyPr/>
          <a:lstStyle/>
          <a:p>
            <a:pPr marL="0" indent="0">
              <a:buFontTx/>
              <a:buNone/>
            </a:pPr>
            <a:endParaRPr lang="en-US" smtClean="0"/>
          </a:p>
        </p:txBody>
      </p:sp>
      <p:sp>
        <p:nvSpPr>
          <p:cNvPr id="87047"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0827040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8C95C11E-F63C-4493-8F30-EFB82B35DBA8}" type="slidenum">
              <a:rPr lang="en-US" sz="1000" b="0">
                <a:latin typeface="Times New Roman" panose="02020603050405020304" pitchFamily="18" charset="0"/>
              </a:rPr>
              <a:pPr>
                <a:lnSpc>
                  <a:spcPct val="100000"/>
                </a:lnSpc>
              </a:pPr>
              <a:t>69</a:t>
            </a:fld>
            <a:endParaRPr lang="en-US" sz="1000" b="0">
              <a:latin typeface="Times New Roman" panose="02020603050405020304" pitchFamily="18" charset="0"/>
            </a:endParaRPr>
          </a:p>
        </p:txBody>
      </p:sp>
      <p:sp>
        <p:nvSpPr>
          <p:cNvPr id="89091"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9092"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9093"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89094" name="Rectangle 5"/>
          <p:cNvSpPr>
            <a:spLocks noGrp="1" noChangeArrowheads="1"/>
          </p:cNvSpPr>
          <p:nvPr>
            <p:ph type="body" idx="1"/>
          </p:nvPr>
        </p:nvSpPr>
        <p:spPr>
          <a:noFill/>
        </p:spPr>
        <p:txBody>
          <a:bodyPr/>
          <a:lstStyle/>
          <a:p>
            <a:pPr marL="0" indent="0">
              <a:buFontTx/>
              <a:buNone/>
            </a:pPr>
            <a:endParaRPr lang="en-US" smtClean="0"/>
          </a:p>
        </p:txBody>
      </p:sp>
      <p:sp>
        <p:nvSpPr>
          <p:cNvPr id="89095"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8233982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5810D8FB-2914-4F39-9EE2-97566B6CBB5A}" type="slidenum">
              <a:rPr lang="en-US" sz="1000" b="0">
                <a:latin typeface="Times New Roman" panose="02020603050405020304" pitchFamily="18" charset="0"/>
              </a:rPr>
              <a:pPr>
                <a:lnSpc>
                  <a:spcPct val="100000"/>
                </a:lnSpc>
              </a:pPr>
              <a:t>70</a:t>
            </a:fld>
            <a:endParaRPr lang="en-US" sz="1000" b="0">
              <a:latin typeface="Times New Roman" panose="02020603050405020304" pitchFamily="18" charset="0"/>
            </a:endParaRPr>
          </a:p>
        </p:txBody>
      </p:sp>
      <p:sp>
        <p:nvSpPr>
          <p:cNvPr id="91139"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1140"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1141"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1142" name="Rectangle 5"/>
          <p:cNvSpPr>
            <a:spLocks noGrp="1" noChangeArrowheads="1"/>
          </p:cNvSpPr>
          <p:nvPr>
            <p:ph type="body" idx="1"/>
          </p:nvPr>
        </p:nvSpPr>
        <p:spPr>
          <a:noFill/>
        </p:spPr>
        <p:txBody>
          <a:bodyPr/>
          <a:lstStyle/>
          <a:p>
            <a:pPr marL="0" indent="0">
              <a:buFontTx/>
              <a:buNone/>
            </a:pPr>
            <a:endParaRPr lang="en-US" smtClean="0"/>
          </a:p>
        </p:txBody>
      </p:sp>
      <p:sp>
        <p:nvSpPr>
          <p:cNvPr id="91143"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28603015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88423038-D599-4968-AD36-5EF555E3D3AB}" type="slidenum">
              <a:rPr lang="en-US" sz="1000" b="0">
                <a:latin typeface="Times New Roman" panose="02020603050405020304" pitchFamily="18" charset="0"/>
              </a:rPr>
              <a:pPr>
                <a:lnSpc>
                  <a:spcPct val="100000"/>
                </a:lnSpc>
              </a:pPr>
              <a:t>71</a:t>
            </a:fld>
            <a:endParaRPr lang="en-US" sz="1000" b="0">
              <a:latin typeface="Times New Roman" panose="02020603050405020304" pitchFamily="18" charset="0"/>
            </a:endParaRPr>
          </a:p>
        </p:txBody>
      </p:sp>
      <p:sp>
        <p:nvSpPr>
          <p:cNvPr id="93187" name="Rectangle 2"/>
          <p:cNvSpPr>
            <a:spLocks noGrp="1" noChangeArrowheads="1"/>
          </p:cNvSpPr>
          <p:nvPr>
            <p:ph type="body" idx="1"/>
          </p:nvPr>
        </p:nvSpPr>
        <p:spPr>
          <a:noFill/>
        </p:spPr>
        <p:txBody>
          <a:bodyPr/>
          <a:lstStyle/>
          <a:p>
            <a:endParaRPr lang="en-US" smtClean="0"/>
          </a:p>
        </p:txBody>
      </p:sp>
      <p:sp>
        <p:nvSpPr>
          <p:cNvPr id="93188" name="Rectangle 3"/>
          <p:cNvSpPr>
            <a:spLocks noGrp="1" noRot="1" noChangeAspect="1" noChangeArrowheads="1" noTextEdit="1"/>
          </p:cNvSpPr>
          <p:nvPr>
            <p:ph type="sldImg"/>
          </p:nvPr>
        </p:nvSpPr>
        <p:spPr/>
      </p:sp>
    </p:spTree>
    <p:extLst>
      <p:ext uri="{BB962C8B-B14F-4D97-AF65-F5344CB8AC3E}">
        <p14:creationId xmlns="" xmlns:p14="http://schemas.microsoft.com/office/powerpoint/2010/main" val="21771145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0744CD75-9ED8-42F6-9F6E-0A5E7867995E}" type="slidenum">
              <a:rPr lang="en-US" sz="1000" b="0">
                <a:latin typeface="Times New Roman" panose="02020603050405020304" pitchFamily="18" charset="0"/>
              </a:rPr>
              <a:pPr>
                <a:lnSpc>
                  <a:spcPct val="100000"/>
                </a:lnSpc>
              </a:pPr>
              <a:t>72</a:t>
            </a:fld>
            <a:endParaRPr lang="en-US" sz="1000" b="0">
              <a:latin typeface="Times New Roman" panose="02020603050405020304" pitchFamily="18" charset="0"/>
            </a:endParaRPr>
          </a:p>
        </p:txBody>
      </p:sp>
      <p:sp>
        <p:nvSpPr>
          <p:cNvPr id="95235"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5236"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5237"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5238" name="Rectangle 5"/>
          <p:cNvSpPr>
            <a:spLocks noGrp="1" noChangeArrowheads="1"/>
          </p:cNvSpPr>
          <p:nvPr>
            <p:ph type="body" idx="1"/>
          </p:nvPr>
        </p:nvSpPr>
        <p:spPr>
          <a:noFill/>
        </p:spPr>
        <p:txBody>
          <a:bodyPr/>
          <a:lstStyle/>
          <a:p>
            <a:pPr marL="0" indent="0">
              <a:buFontTx/>
              <a:buNone/>
            </a:pPr>
            <a:endParaRPr lang="en-US" smtClean="0"/>
          </a:p>
        </p:txBody>
      </p:sp>
      <p:sp>
        <p:nvSpPr>
          <p:cNvPr id="95239"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35781964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D3E9E30A-8C8D-4090-92D6-CD102011AF13}" type="slidenum">
              <a:rPr lang="en-US" sz="1000" b="0">
                <a:latin typeface="Times New Roman" panose="02020603050405020304" pitchFamily="18" charset="0"/>
              </a:rPr>
              <a:pPr>
                <a:lnSpc>
                  <a:spcPct val="100000"/>
                </a:lnSpc>
              </a:pPr>
              <a:t>73</a:t>
            </a:fld>
            <a:endParaRPr lang="en-US" sz="1000" b="0">
              <a:latin typeface="Times New Roman" panose="02020603050405020304" pitchFamily="18" charset="0"/>
            </a:endParaRPr>
          </a:p>
        </p:txBody>
      </p:sp>
      <p:sp>
        <p:nvSpPr>
          <p:cNvPr id="97283"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7284"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7285"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7286" name="Rectangle 5"/>
          <p:cNvSpPr>
            <a:spLocks noGrp="1" noChangeArrowheads="1"/>
          </p:cNvSpPr>
          <p:nvPr>
            <p:ph type="body" idx="1"/>
          </p:nvPr>
        </p:nvSpPr>
        <p:spPr>
          <a:noFill/>
        </p:spPr>
        <p:txBody>
          <a:bodyPr/>
          <a:lstStyle/>
          <a:p>
            <a:pPr marL="0" indent="0">
              <a:buFontTx/>
              <a:buNone/>
            </a:pPr>
            <a:endParaRPr lang="en-US" smtClean="0"/>
          </a:p>
        </p:txBody>
      </p:sp>
      <p:sp>
        <p:nvSpPr>
          <p:cNvPr id="97287"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2148270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F39B3BC1-93CD-4D6D-80A2-39E5AB81993C}" type="slidenum">
              <a:rPr lang="en-US" sz="1000" b="0">
                <a:latin typeface="Times New Roman" panose="02020603050405020304" pitchFamily="18" charset="0"/>
              </a:rPr>
              <a:pPr>
                <a:lnSpc>
                  <a:spcPct val="100000"/>
                </a:lnSpc>
              </a:pPr>
              <a:t>74</a:t>
            </a:fld>
            <a:endParaRPr lang="en-US" sz="1000" b="0">
              <a:latin typeface="Times New Roman" panose="02020603050405020304" pitchFamily="18" charset="0"/>
            </a:endParaRPr>
          </a:p>
        </p:txBody>
      </p:sp>
      <p:sp>
        <p:nvSpPr>
          <p:cNvPr id="99331"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9332"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9333"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99334" name="Rectangle 5"/>
          <p:cNvSpPr>
            <a:spLocks noGrp="1" noChangeArrowheads="1"/>
          </p:cNvSpPr>
          <p:nvPr>
            <p:ph type="body" idx="1"/>
          </p:nvPr>
        </p:nvSpPr>
        <p:spPr>
          <a:noFill/>
        </p:spPr>
        <p:txBody>
          <a:bodyPr/>
          <a:lstStyle/>
          <a:p>
            <a:pPr marL="0" indent="0">
              <a:spcBef>
                <a:spcPct val="50000"/>
              </a:spcBef>
              <a:buFontTx/>
              <a:buNone/>
            </a:pPr>
            <a:r>
              <a:rPr lang="en-US" sz="1200" b="1" smtClean="0">
                <a:latin typeface="Times New Roman" panose="02020603050405020304" pitchFamily="18" charset="0"/>
              </a:rPr>
              <a:t>Origin - Gulliver’s Travels - Which end of egg should you slice off?</a:t>
            </a:r>
          </a:p>
          <a:p>
            <a:pPr marL="0" indent="0">
              <a:spcBef>
                <a:spcPct val="50000"/>
              </a:spcBef>
              <a:buFontTx/>
              <a:buNone/>
            </a:pPr>
            <a:r>
              <a:rPr lang="en-US" sz="1200" smtClean="0">
                <a:latin typeface="Times New Roman" panose="02020603050405020304" pitchFamily="18" charset="0"/>
              </a:rPr>
              <a:t>The ARM family can be used in either mode, which is chosen by signal</a:t>
            </a:r>
            <a:r>
              <a:rPr lang="en-US" sz="1200" b="1" smtClean="0">
                <a:latin typeface="Times New Roman" panose="02020603050405020304" pitchFamily="18" charset="0"/>
              </a:rPr>
              <a:t> bigend.</a:t>
            </a:r>
          </a:p>
          <a:p>
            <a:pPr marL="0" indent="0">
              <a:spcBef>
                <a:spcPct val="50000"/>
              </a:spcBef>
              <a:buFontTx/>
              <a:buNone/>
            </a:pPr>
            <a:r>
              <a:rPr lang="en-US" sz="1200" smtClean="0">
                <a:latin typeface="Times New Roman" panose="02020603050405020304" pitchFamily="18" charset="0"/>
              </a:rPr>
              <a:t>Basically, if did hex dump of memory would see values stored in reversed order in comparison to each other.</a:t>
            </a:r>
          </a:p>
          <a:p>
            <a:pPr marL="0" indent="0">
              <a:spcBef>
                <a:spcPct val="50000"/>
              </a:spcBef>
              <a:buFontTx/>
              <a:buNone/>
            </a:pPr>
            <a:r>
              <a:rPr lang="en-US" sz="1200" smtClean="0">
                <a:latin typeface="Times New Roman" panose="02020603050405020304" pitchFamily="18" charset="0"/>
              </a:rPr>
              <a:t>If stored value as word, then retrieved it as bytes, order retrieved depends on endianess in use.</a:t>
            </a:r>
          </a:p>
          <a:p>
            <a:pPr marL="0" indent="0">
              <a:spcBef>
                <a:spcPct val="50000"/>
              </a:spcBef>
              <a:buFontTx/>
              <a:buNone/>
            </a:pPr>
            <a:endParaRPr lang="en-US" sz="1200" smtClean="0">
              <a:latin typeface="Times New Roman" panose="02020603050405020304" pitchFamily="18" charset="0"/>
            </a:endParaRPr>
          </a:p>
          <a:p>
            <a:pPr marL="0" indent="0">
              <a:buFontTx/>
              <a:buNone/>
            </a:pPr>
            <a:endParaRPr lang="en-US" sz="1200" smtClean="0">
              <a:latin typeface="Times New Roman" panose="02020603050405020304" pitchFamily="18" charset="0"/>
            </a:endParaRPr>
          </a:p>
        </p:txBody>
      </p:sp>
      <p:sp>
        <p:nvSpPr>
          <p:cNvPr id="99335"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4013536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B857C4DD-FC7C-4E9E-879F-100B516D8BE1}" type="slidenum">
              <a:rPr lang="en-US" sz="1000" b="0">
                <a:latin typeface="Times New Roman" panose="02020603050405020304" pitchFamily="18" charset="0"/>
              </a:rPr>
              <a:pPr>
                <a:lnSpc>
                  <a:spcPct val="100000"/>
                </a:lnSpc>
              </a:pPr>
              <a:t>75</a:t>
            </a:fld>
            <a:endParaRPr lang="en-US" sz="1000" b="0">
              <a:latin typeface="Times New Roman" panose="02020603050405020304" pitchFamily="18" charset="0"/>
            </a:endParaRPr>
          </a:p>
        </p:txBody>
      </p:sp>
      <p:sp>
        <p:nvSpPr>
          <p:cNvPr id="101379"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1380"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1381"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1382" name="Rectangle 5"/>
          <p:cNvSpPr>
            <a:spLocks noGrp="1" noChangeArrowheads="1"/>
          </p:cNvSpPr>
          <p:nvPr>
            <p:ph type="body" idx="1"/>
          </p:nvPr>
        </p:nvSpPr>
        <p:spPr>
          <a:noFill/>
        </p:spPr>
        <p:txBody>
          <a:bodyPr/>
          <a:lstStyle/>
          <a:p>
            <a:pPr marL="0" indent="0">
              <a:buFontTx/>
              <a:buNone/>
            </a:pPr>
            <a:endParaRPr lang="en-US" smtClean="0"/>
          </a:p>
        </p:txBody>
      </p:sp>
      <p:sp>
        <p:nvSpPr>
          <p:cNvPr id="101383"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42366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p:spPr>
        <p:txBody>
          <a:bodyPr/>
          <a:lstStyle/>
          <a:p>
            <a:r>
              <a:rPr lang="en-US" smtClean="0"/>
              <a:t>This slide shows the registers visible in each mode - basically in a more static fashion than the previous animated slide that is more useful for reference.</a:t>
            </a:r>
          </a:p>
          <a:p>
            <a:endParaRPr lang="en-US" smtClean="0"/>
          </a:p>
          <a:p>
            <a:r>
              <a:rPr lang="en-US" smtClean="0"/>
              <a:t>The main point to state here is the splitting of the registers in Thumb state into Low and High registers.</a:t>
            </a:r>
          </a:p>
          <a:p>
            <a:endParaRPr lang="en-US" smtClean="0"/>
          </a:p>
          <a:p>
            <a:r>
              <a:rPr lang="en-US" smtClean="0"/>
              <a:t>ARM register banking is the minimum necessary for fast handling of overlapping exceptions of different types (e.g. ABORT during SWI during IRQ).  For nested exceptions of the same type (e.g. re-entrant interrupts) some additional pushing of registers to the stack is required.</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18E34802-4E50-4C4C-B3A6-8193057A7E63}" type="slidenum">
              <a:rPr lang="en-US" sz="1000" b="0">
                <a:latin typeface="Times New Roman" panose="02020603050405020304" pitchFamily="18" charset="0"/>
              </a:rPr>
              <a:pPr>
                <a:lnSpc>
                  <a:spcPct val="100000"/>
                </a:lnSpc>
              </a:pPr>
              <a:t>76</a:t>
            </a:fld>
            <a:endParaRPr lang="en-US" sz="1000" b="0">
              <a:latin typeface="Times New Roman" panose="02020603050405020304" pitchFamily="18" charset="0"/>
            </a:endParaRPr>
          </a:p>
        </p:txBody>
      </p:sp>
      <p:sp>
        <p:nvSpPr>
          <p:cNvPr id="103427"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3428"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3429"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3430" name="Rectangle 5"/>
          <p:cNvSpPr>
            <a:spLocks noGrp="1" noChangeArrowheads="1"/>
          </p:cNvSpPr>
          <p:nvPr>
            <p:ph type="body" idx="1"/>
          </p:nvPr>
        </p:nvSpPr>
        <p:spPr>
          <a:noFill/>
        </p:spPr>
        <p:txBody>
          <a:bodyPr/>
          <a:lstStyle/>
          <a:p>
            <a:pPr marL="0" indent="0">
              <a:buFontTx/>
              <a:buNone/>
            </a:pPr>
            <a:endParaRPr lang="en-US" smtClean="0"/>
          </a:p>
        </p:txBody>
      </p:sp>
      <p:sp>
        <p:nvSpPr>
          <p:cNvPr id="103431"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27608782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D84D7C7C-6D02-4475-8760-73D6CA54F27F}" type="slidenum">
              <a:rPr lang="en-US" sz="1000" b="0">
                <a:latin typeface="Times New Roman" panose="02020603050405020304" pitchFamily="18" charset="0"/>
              </a:rPr>
              <a:pPr>
                <a:lnSpc>
                  <a:spcPct val="100000"/>
                </a:lnSpc>
              </a:pPr>
              <a:t>77</a:t>
            </a:fld>
            <a:endParaRPr lang="en-US" sz="1000" b="0">
              <a:latin typeface="Times New Roman" panose="02020603050405020304" pitchFamily="18" charset="0"/>
            </a:endParaRPr>
          </a:p>
        </p:txBody>
      </p:sp>
      <p:sp>
        <p:nvSpPr>
          <p:cNvPr id="105475"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5476"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5477"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5478" name="Rectangle 5"/>
          <p:cNvSpPr>
            <a:spLocks noGrp="1" noChangeArrowheads="1"/>
          </p:cNvSpPr>
          <p:nvPr>
            <p:ph type="body" idx="1"/>
          </p:nvPr>
        </p:nvSpPr>
        <p:spPr>
          <a:noFill/>
        </p:spPr>
        <p:txBody>
          <a:bodyPr/>
          <a:lstStyle/>
          <a:p>
            <a:pPr marL="0" indent="0">
              <a:buFontTx/>
              <a:buNone/>
            </a:pPr>
            <a:endParaRPr lang="en-US" smtClean="0"/>
          </a:p>
        </p:txBody>
      </p:sp>
      <p:sp>
        <p:nvSpPr>
          <p:cNvPr id="105479"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344883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8E0F6819-F346-4824-A51A-9E645BA50151}" type="slidenum">
              <a:rPr lang="en-US" sz="1000" b="0">
                <a:latin typeface="Times New Roman" panose="02020603050405020304" pitchFamily="18" charset="0"/>
              </a:rPr>
              <a:pPr>
                <a:lnSpc>
                  <a:spcPct val="100000"/>
                </a:lnSpc>
              </a:pPr>
              <a:t>78</a:t>
            </a:fld>
            <a:endParaRPr lang="en-US" sz="1000" b="0">
              <a:latin typeface="Times New Roman" panose="02020603050405020304" pitchFamily="18" charset="0"/>
            </a:endParaRPr>
          </a:p>
        </p:txBody>
      </p:sp>
      <p:sp>
        <p:nvSpPr>
          <p:cNvPr id="107523"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7524"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7525"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7526" name="Rectangle 5"/>
          <p:cNvSpPr>
            <a:spLocks noGrp="1" noChangeArrowheads="1"/>
          </p:cNvSpPr>
          <p:nvPr>
            <p:ph type="body" idx="1"/>
          </p:nvPr>
        </p:nvSpPr>
        <p:spPr>
          <a:noFill/>
        </p:spPr>
        <p:txBody>
          <a:bodyPr/>
          <a:lstStyle/>
          <a:p>
            <a:pPr marL="0" indent="0">
              <a:buFontTx/>
              <a:buNone/>
            </a:pPr>
            <a:endParaRPr lang="en-US" smtClean="0"/>
          </a:p>
        </p:txBody>
      </p:sp>
      <p:sp>
        <p:nvSpPr>
          <p:cNvPr id="107527"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22313669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0866D0EE-DDCE-4D5E-AA7A-9145E24A48A2}" type="slidenum">
              <a:rPr lang="en-US" sz="1000" b="0">
                <a:latin typeface="Times New Roman" panose="02020603050405020304" pitchFamily="18" charset="0"/>
              </a:rPr>
              <a:pPr>
                <a:lnSpc>
                  <a:spcPct val="100000"/>
                </a:lnSpc>
              </a:pPr>
              <a:t>79</a:t>
            </a:fld>
            <a:endParaRPr lang="en-US" sz="1000" b="0">
              <a:latin typeface="Times New Roman" panose="02020603050405020304" pitchFamily="18" charset="0"/>
            </a:endParaRPr>
          </a:p>
        </p:txBody>
      </p:sp>
      <p:sp>
        <p:nvSpPr>
          <p:cNvPr id="109571"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9572"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9573"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09574" name="Rectangle 5"/>
          <p:cNvSpPr>
            <a:spLocks noGrp="1" noChangeArrowheads="1"/>
          </p:cNvSpPr>
          <p:nvPr>
            <p:ph type="body" idx="1"/>
          </p:nvPr>
        </p:nvSpPr>
        <p:spPr>
          <a:noFill/>
        </p:spPr>
        <p:txBody>
          <a:bodyPr/>
          <a:lstStyle/>
          <a:p>
            <a:pPr marL="0" indent="0">
              <a:buFontTx/>
              <a:buNone/>
            </a:pPr>
            <a:endParaRPr lang="en-US" smtClean="0"/>
          </a:p>
        </p:txBody>
      </p:sp>
      <p:sp>
        <p:nvSpPr>
          <p:cNvPr id="109575"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5090853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37C2B614-E614-407E-BEF7-0E953AF0030E}" type="slidenum">
              <a:rPr lang="en-US" sz="1000" b="0">
                <a:latin typeface="Times New Roman" panose="02020603050405020304" pitchFamily="18" charset="0"/>
              </a:rPr>
              <a:pPr>
                <a:lnSpc>
                  <a:spcPct val="100000"/>
                </a:lnSpc>
              </a:pPr>
              <a:t>80</a:t>
            </a:fld>
            <a:endParaRPr lang="en-US" sz="1000" b="0">
              <a:latin typeface="Times New Roman" panose="02020603050405020304" pitchFamily="18" charset="0"/>
            </a:endParaRPr>
          </a:p>
        </p:txBody>
      </p:sp>
      <p:sp>
        <p:nvSpPr>
          <p:cNvPr id="111619"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1620"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1621"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21861" name="Rectangle 5"/>
          <p:cNvSpPr>
            <a:spLocks noGrp="1" noChangeArrowheads="1"/>
          </p:cNvSpPr>
          <p:nvPr>
            <p:ph type="body" idx="1"/>
          </p:nvPr>
        </p:nvSpPr>
        <p:spPr>
          <a:ln/>
        </p:spPr>
        <p:txBody>
          <a:bodyPr/>
          <a:lstStyle/>
          <a:p>
            <a:pPr marL="296863" lvl="1" indent="-98425">
              <a:buSzPct val="100000"/>
              <a:buFont typeface="Symbol" panose="05050102010706020507" pitchFamily="18" charset="2"/>
              <a:buChar char="‡"/>
              <a:defRPr/>
            </a:pPr>
            <a:r>
              <a:rPr lang="en-US" smtClean="0"/>
              <a:t>Lowest register mapped to lowest memory address.</a:t>
            </a:r>
          </a:p>
          <a:p>
            <a:pPr marL="296863" lvl="1" indent="-98425">
              <a:buSzPct val="100000"/>
              <a:buFont typeface="Symbol" panose="05050102010706020507" pitchFamily="18" charset="2"/>
              <a:buChar char="‡"/>
              <a:defRPr/>
            </a:pPr>
            <a:r>
              <a:rPr lang="en-US" smtClean="0"/>
              <a:t>‘</a:t>
            </a:r>
            <a:r>
              <a:rPr lang="en-US" b="1" smtClean="0">
                <a:effectLst>
                  <a:outerShdw blurRad="38100" dist="38100" dir="2700000" algn="tl">
                    <a:srgbClr val="C0C0C0"/>
                  </a:outerShdw>
                </a:effectLst>
              </a:rPr>
              <a:t>!</a:t>
            </a:r>
            <a:r>
              <a:rPr lang="en-US" smtClean="0"/>
              <a:t>’ causes stack pointer updated in all these cases.</a:t>
            </a:r>
          </a:p>
        </p:txBody>
      </p:sp>
      <p:sp>
        <p:nvSpPr>
          <p:cNvPr id="111623"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36450258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6E7A2FFB-C6DE-4EE7-90CC-C1222C6B820C}" type="slidenum">
              <a:rPr lang="en-US" sz="1000" b="0">
                <a:latin typeface="Times New Roman" panose="02020603050405020304" pitchFamily="18" charset="0"/>
              </a:rPr>
              <a:pPr>
                <a:lnSpc>
                  <a:spcPct val="100000"/>
                </a:lnSpc>
              </a:pPr>
              <a:t>81</a:t>
            </a:fld>
            <a:endParaRPr lang="en-US" sz="1000" b="0">
              <a:latin typeface="Times New Roman" panose="02020603050405020304" pitchFamily="18" charset="0"/>
            </a:endParaRPr>
          </a:p>
        </p:txBody>
      </p:sp>
      <p:sp>
        <p:nvSpPr>
          <p:cNvPr id="113667"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3668"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3669"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3670" name="Rectangle 5"/>
          <p:cNvSpPr>
            <a:spLocks noGrp="1" noChangeArrowheads="1"/>
          </p:cNvSpPr>
          <p:nvPr>
            <p:ph type="body" idx="1"/>
          </p:nvPr>
        </p:nvSpPr>
        <p:spPr>
          <a:noFill/>
        </p:spPr>
        <p:txBody>
          <a:bodyPr/>
          <a:lstStyle/>
          <a:p>
            <a:pPr marL="0" indent="0">
              <a:buFontTx/>
              <a:buNone/>
            </a:pPr>
            <a:endParaRPr lang="en-US" smtClean="0"/>
          </a:p>
        </p:txBody>
      </p:sp>
      <p:sp>
        <p:nvSpPr>
          <p:cNvPr id="113671"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1216542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EAA982A5-72C9-48BA-A0DF-23FF0E4C1707}" type="slidenum">
              <a:rPr lang="en-US" sz="1000" b="0">
                <a:latin typeface="Times New Roman" panose="02020603050405020304" pitchFamily="18" charset="0"/>
              </a:rPr>
              <a:pPr>
                <a:lnSpc>
                  <a:spcPct val="100000"/>
                </a:lnSpc>
              </a:pPr>
              <a:t>82</a:t>
            </a:fld>
            <a:endParaRPr lang="en-US" sz="1000" b="0">
              <a:latin typeface="Times New Roman" panose="02020603050405020304" pitchFamily="18" charset="0"/>
            </a:endParaRPr>
          </a:p>
        </p:txBody>
      </p:sp>
      <p:sp>
        <p:nvSpPr>
          <p:cNvPr id="115715"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5716"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5717"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5718" name="Rectangle 5"/>
          <p:cNvSpPr>
            <a:spLocks noGrp="1" noChangeArrowheads="1"/>
          </p:cNvSpPr>
          <p:nvPr>
            <p:ph type="body" idx="1"/>
          </p:nvPr>
        </p:nvSpPr>
        <p:spPr>
          <a:noFill/>
        </p:spPr>
        <p:txBody>
          <a:bodyPr/>
          <a:lstStyle/>
          <a:p>
            <a:pPr marL="0" indent="0">
              <a:buFontTx/>
              <a:buNone/>
            </a:pPr>
            <a:endParaRPr lang="en-US" smtClean="0"/>
          </a:p>
        </p:txBody>
      </p:sp>
      <p:sp>
        <p:nvSpPr>
          <p:cNvPr id="115719"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38731912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AA42E24F-DF94-4190-AA30-0737808B30C2}" type="slidenum">
              <a:rPr lang="en-US" sz="1000" b="0">
                <a:latin typeface="Times New Roman" panose="02020603050405020304" pitchFamily="18" charset="0"/>
              </a:rPr>
              <a:pPr>
                <a:lnSpc>
                  <a:spcPct val="100000"/>
                </a:lnSpc>
              </a:pPr>
              <a:t>83</a:t>
            </a:fld>
            <a:endParaRPr lang="en-US" sz="1000" b="0">
              <a:latin typeface="Times New Roman" panose="02020603050405020304" pitchFamily="18" charset="0"/>
            </a:endParaRPr>
          </a:p>
        </p:txBody>
      </p:sp>
      <p:sp>
        <p:nvSpPr>
          <p:cNvPr id="117763"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7764"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7765"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7766" name="Rectangle 5"/>
          <p:cNvSpPr>
            <a:spLocks noGrp="1" noChangeArrowheads="1"/>
          </p:cNvSpPr>
          <p:nvPr>
            <p:ph type="body" idx="1"/>
          </p:nvPr>
        </p:nvSpPr>
        <p:spPr>
          <a:noFill/>
        </p:spPr>
        <p:txBody>
          <a:bodyPr/>
          <a:lstStyle/>
          <a:p>
            <a:pPr marL="0" indent="0">
              <a:buFontTx/>
              <a:buNone/>
            </a:pPr>
            <a:r>
              <a:rPr lang="en-US" smtClean="0"/>
              <a:t>Using r12, r13 + r14 as pointers leaves r0-r11 for usage in the blockcopy</a:t>
            </a:r>
          </a:p>
          <a:p>
            <a:pPr marL="0" indent="0">
              <a:buFontTx/>
              <a:buNone/>
            </a:pPr>
            <a:r>
              <a:rPr lang="en-US" smtClean="0"/>
              <a:t>Would need to have stored r0-r12 plus r14 onto the stack (so can restore original values when copy finished. Also store r13 to known word in memory so can restore that also.</a:t>
            </a:r>
          </a:p>
          <a:p>
            <a:pPr marL="0" indent="0">
              <a:buFontTx/>
              <a:buNone/>
            </a:pPr>
            <a:r>
              <a:rPr lang="en-US" smtClean="0"/>
              <a:t>Using Increment After addressing</a:t>
            </a:r>
          </a:p>
          <a:p>
            <a:pPr marL="0" indent="0">
              <a:buFontTx/>
              <a:buNone/>
            </a:pPr>
            <a:r>
              <a:rPr lang="en-US" smtClean="0"/>
              <a:t>4 bytes per register (12 registers) =&gt; 48 bytes per iteration</a:t>
            </a:r>
          </a:p>
          <a:p>
            <a:pPr marL="0" indent="0">
              <a:buFontTx/>
              <a:buNone/>
            </a:pPr>
            <a:r>
              <a:rPr lang="en-US" smtClean="0"/>
              <a:t>LDM - 14 cycles</a:t>
            </a:r>
          </a:p>
          <a:p>
            <a:pPr marL="0" indent="0">
              <a:buFontTx/>
              <a:buNone/>
            </a:pPr>
            <a:r>
              <a:rPr lang="en-US" smtClean="0"/>
              <a:t>STM - 13 cycles</a:t>
            </a:r>
          </a:p>
          <a:p>
            <a:pPr marL="0" indent="0">
              <a:buFontTx/>
              <a:buNone/>
            </a:pPr>
            <a:r>
              <a:rPr lang="en-US" smtClean="0"/>
              <a:t>CMP - 1 cycle</a:t>
            </a:r>
          </a:p>
          <a:p>
            <a:pPr marL="0" indent="0">
              <a:buFontTx/>
              <a:buNone/>
            </a:pPr>
            <a:r>
              <a:rPr lang="en-US" smtClean="0"/>
              <a:t>BNE - 3 cycles</a:t>
            </a:r>
          </a:p>
          <a:p>
            <a:pPr marL="0" indent="0">
              <a:buFontTx/>
              <a:buNone/>
            </a:pPr>
            <a:r>
              <a:rPr lang="en-US" smtClean="0"/>
              <a:t>Total = 31 cycles to move 48 bytes</a:t>
            </a:r>
          </a:p>
          <a:p>
            <a:pPr marL="0" indent="0">
              <a:buFontTx/>
              <a:buNone/>
            </a:pPr>
            <a:endParaRPr lang="en-US" smtClean="0"/>
          </a:p>
        </p:txBody>
      </p:sp>
      <p:sp>
        <p:nvSpPr>
          <p:cNvPr id="117767"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8102107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74206061-EBEA-4040-AFA7-CC32AC3849B5}" type="slidenum">
              <a:rPr lang="en-US" sz="1000" b="0">
                <a:latin typeface="Times New Roman" panose="02020603050405020304" pitchFamily="18" charset="0"/>
              </a:rPr>
              <a:pPr>
                <a:lnSpc>
                  <a:spcPct val="100000"/>
                </a:lnSpc>
              </a:pPr>
              <a:t>84</a:t>
            </a:fld>
            <a:endParaRPr lang="en-US" sz="1000" b="0">
              <a:latin typeface="Times New Roman" panose="02020603050405020304" pitchFamily="18" charset="0"/>
            </a:endParaRPr>
          </a:p>
        </p:txBody>
      </p:sp>
      <p:sp>
        <p:nvSpPr>
          <p:cNvPr id="119811"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9812"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9813"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19814" name="Rectangle 5"/>
          <p:cNvSpPr>
            <a:spLocks noGrp="1" noChangeArrowheads="1"/>
          </p:cNvSpPr>
          <p:nvPr>
            <p:ph type="body" idx="1"/>
          </p:nvPr>
        </p:nvSpPr>
        <p:spPr>
          <a:noFill/>
        </p:spPr>
        <p:txBody>
          <a:bodyPr/>
          <a:lstStyle/>
          <a:p>
            <a:pPr marL="0" indent="0">
              <a:buFontTx/>
              <a:buNone/>
            </a:pPr>
            <a:r>
              <a:rPr lang="en-US" smtClean="0"/>
              <a:t>Used to move a byte or word quantity from a source register (Rm) to external memory, located by base register Rn</a:t>
            </a:r>
          </a:p>
          <a:p>
            <a:pPr marL="0" indent="0">
              <a:buFontTx/>
              <a:buNone/>
            </a:pPr>
            <a:r>
              <a:rPr lang="en-US" smtClean="0"/>
              <a:t>Stores the old memory contents in the destination register (Rd).</a:t>
            </a:r>
          </a:p>
          <a:p>
            <a:pPr marL="0" indent="0">
              <a:buFontTx/>
              <a:buNone/>
            </a:pPr>
            <a:r>
              <a:rPr lang="en-US" smtClean="0"/>
              <a:t>Instruction is indivisible - LOCK output goes high to signify to an external MMU or processors that the instruction is uninterruptable.</a:t>
            </a:r>
          </a:p>
          <a:p>
            <a:pPr marL="0" indent="0">
              <a:buFontTx/>
              <a:buNone/>
            </a:pPr>
            <a:r>
              <a:rPr lang="en-US" smtClean="0"/>
              <a:t>SWP is used to implement semaphores providing a mutual exclusion between the processor and other devices trying to access memory - originally added by Acorn for use in a multiprocessor system.</a:t>
            </a:r>
          </a:p>
        </p:txBody>
      </p:sp>
      <p:sp>
        <p:nvSpPr>
          <p:cNvPr id="119815"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6525359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C0755C87-CFE4-46EC-875B-E6A989673BE4}" type="slidenum">
              <a:rPr lang="en-US" sz="1000" b="0">
                <a:latin typeface="Times New Roman" panose="02020603050405020304" pitchFamily="18" charset="0"/>
              </a:rPr>
              <a:pPr>
                <a:lnSpc>
                  <a:spcPct val="100000"/>
                </a:lnSpc>
              </a:pPr>
              <a:t>85</a:t>
            </a:fld>
            <a:endParaRPr lang="en-US" sz="1000" b="0">
              <a:latin typeface="Times New Roman" panose="02020603050405020304" pitchFamily="18" charset="0"/>
            </a:endParaRPr>
          </a:p>
        </p:txBody>
      </p:sp>
      <p:sp>
        <p:nvSpPr>
          <p:cNvPr id="121859"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21860"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21861"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21862" name="Rectangle 5"/>
          <p:cNvSpPr>
            <a:spLocks noGrp="1" noChangeArrowheads="1"/>
          </p:cNvSpPr>
          <p:nvPr>
            <p:ph type="body" idx="1"/>
          </p:nvPr>
        </p:nvSpPr>
        <p:spPr>
          <a:noFill/>
        </p:spPr>
        <p:txBody>
          <a:bodyPr/>
          <a:lstStyle/>
          <a:p>
            <a:pPr marL="0" indent="0">
              <a:buFontTx/>
              <a:buNone/>
            </a:pPr>
            <a:endParaRPr lang="en-US" smtClean="0"/>
          </a:p>
        </p:txBody>
      </p:sp>
      <p:sp>
        <p:nvSpPr>
          <p:cNvPr id="121863"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988525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D9AEED73-F973-4B81-9401-3232BF04E659}" type="slidenum">
              <a:rPr lang="en-US" sz="1000" b="0">
                <a:latin typeface="Times New Roman" panose="02020603050405020304" pitchFamily="18" charset="0"/>
              </a:rPr>
              <a:pPr>
                <a:lnSpc>
                  <a:spcPct val="100000"/>
                </a:lnSpc>
              </a:pPr>
              <a:t>7</a:t>
            </a:fld>
            <a:endParaRPr lang="en-US" sz="1000" b="0">
              <a:latin typeface="Times New Roman" panose="02020603050405020304" pitchFamily="18" charset="0"/>
            </a:endParaRPr>
          </a:p>
        </p:txBody>
      </p:sp>
      <p:sp>
        <p:nvSpPr>
          <p:cNvPr id="19459"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9460"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9461"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9462" name="Rectangle 5"/>
          <p:cNvSpPr>
            <a:spLocks noGrp="1" noChangeArrowheads="1"/>
          </p:cNvSpPr>
          <p:nvPr>
            <p:ph type="body" idx="1"/>
          </p:nvPr>
        </p:nvSpPr>
        <p:spPr>
          <a:noFill/>
        </p:spPr>
        <p:txBody>
          <a:bodyPr/>
          <a:lstStyle/>
          <a:p>
            <a:r>
              <a:rPr lang="en-US" smtClean="0"/>
              <a:t>Current Program Status Register (CPSR) can be considered as an extension of the PC. It  contains the:</a:t>
            </a:r>
          </a:p>
          <a:p>
            <a:pPr lvl="1"/>
            <a:r>
              <a:rPr lang="en-US" smtClean="0"/>
              <a:t>condition code flags, N,Z,C,V.</a:t>
            </a:r>
          </a:p>
          <a:p>
            <a:pPr lvl="1"/>
            <a:r>
              <a:rPr lang="en-US" smtClean="0"/>
              <a:t>interrupt (FIQ, IRQ) disable bits</a:t>
            </a:r>
          </a:p>
          <a:p>
            <a:pPr lvl="1"/>
            <a:r>
              <a:rPr lang="en-US" smtClean="0"/>
              <a:t>mode bits</a:t>
            </a:r>
          </a:p>
          <a:p>
            <a:pPr lvl="1"/>
            <a:r>
              <a:rPr lang="en-US" smtClean="0"/>
              <a:t>T bit</a:t>
            </a:r>
          </a:p>
          <a:p>
            <a:pPr lvl="2"/>
            <a:r>
              <a:rPr lang="en-US" b="1" smtClean="0"/>
              <a:t>Software must never change value in TBIT</a:t>
            </a:r>
            <a:r>
              <a:rPr lang="en-US" smtClean="0"/>
              <a:t>. If this happens, the processor will enter an unpredictable state.</a:t>
            </a:r>
          </a:p>
          <a:p>
            <a:r>
              <a:rPr lang="en-US" smtClean="0"/>
              <a:t>Lower 28 bits known as the "control bits". </a:t>
            </a:r>
          </a:p>
          <a:p>
            <a:r>
              <a:rPr lang="en-US" smtClean="0"/>
              <a:t>Bits other than the specified interrupt and mode bits are reserved for future processors, and no program should depend on their values.</a:t>
            </a:r>
          </a:p>
          <a:p>
            <a:r>
              <a:rPr lang="en-US" smtClean="0"/>
              <a:t>The condition codes in the CPSR will be preserved or updated depending on the value of the S bit in the instruction.</a:t>
            </a:r>
          </a:p>
          <a:p>
            <a:r>
              <a:rPr lang="en-US" smtClean="0"/>
              <a:t>Some instructions do alter condition flags regardless of “S”, ie CMN, CMP, TST and TEQ (return no other result).</a:t>
            </a:r>
          </a:p>
          <a:p>
            <a:r>
              <a:rPr lang="en-US" smtClean="0"/>
              <a:t>Mode field bigger than needs to be - just history.</a:t>
            </a:r>
          </a:p>
          <a:p>
            <a:r>
              <a:rPr lang="en-US" smtClean="0"/>
              <a:t>Only six modes valid on pre-ARM Architecture v4 chips.</a:t>
            </a:r>
          </a:p>
          <a:p>
            <a:r>
              <a:rPr lang="en-US" smtClean="0"/>
              <a:t>SPSRs</a:t>
            </a:r>
          </a:p>
          <a:p>
            <a:pPr lvl="1"/>
            <a:r>
              <a:rPr lang="en-US" smtClean="0"/>
              <a:t>Also five other PSRs, the </a:t>
            </a:r>
            <a:r>
              <a:rPr lang="en-US" b="1" smtClean="0"/>
              <a:t>Saved Program Status Registers</a:t>
            </a:r>
            <a:r>
              <a:rPr lang="en-US" smtClean="0"/>
              <a:t>, one for each privilege mode, into which a copy of the CPSR is loaded when an exception occurs.</a:t>
            </a:r>
          </a:p>
        </p:txBody>
      </p:sp>
      <p:sp>
        <p:nvSpPr>
          <p:cNvPr id="19463" name="Rectangle 6"/>
          <p:cNvSpPr>
            <a:spLocks noGrp="1" noRot="1" noChangeAspect="1" noChangeArrowheads="1" noTextEdit="1"/>
          </p:cNvSpPr>
          <p:nvPr>
            <p:ph type="sldImg"/>
          </p:nvPr>
        </p:nvSpPr>
        <p:spPr>
          <a:xfrm>
            <a:off x="292100" y="873125"/>
            <a:ext cx="6172200" cy="3473450"/>
          </a:xfrm>
          <a:ln w="12700" cap="flat">
            <a:solidFill>
              <a:schemeClr val="tx1"/>
            </a:solidFill>
            <a:miter lim="800000"/>
            <a:headEnd/>
            <a:tailEnd/>
          </a:ln>
        </p:spPr>
      </p:sp>
    </p:spTree>
    <p:extLst>
      <p:ext uri="{BB962C8B-B14F-4D97-AF65-F5344CB8AC3E}">
        <p14:creationId xmlns="" xmlns:p14="http://schemas.microsoft.com/office/powerpoint/2010/main" val="35970102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B05EA7CD-EDF3-4A2B-B2A9-3E9A9CFDE1D7}" type="slidenum">
              <a:rPr lang="en-US" sz="1000" b="0">
                <a:latin typeface="Times New Roman" panose="02020603050405020304" pitchFamily="18" charset="0"/>
              </a:rPr>
              <a:pPr>
                <a:lnSpc>
                  <a:spcPct val="100000"/>
                </a:lnSpc>
              </a:pPr>
              <a:t>87</a:t>
            </a:fld>
            <a:endParaRPr lang="en-US" sz="1000" b="0">
              <a:latin typeface="Times New Roman" panose="02020603050405020304" pitchFamily="18" charset="0"/>
            </a:endParaRPr>
          </a:p>
        </p:txBody>
      </p:sp>
      <p:sp>
        <p:nvSpPr>
          <p:cNvPr id="13315"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3316"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3317"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13318" name="Rectangle 5"/>
          <p:cNvSpPr>
            <a:spLocks noGrp="1" noChangeArrowheads="1"/>
          </p:cNvSpPr>
          <p:nvPr>
            <p:ph type="body" idx="1"/>
          </p:nvPr>
        </p:nvSpPr>
        <p:spPr>
          <a:noFill/>
        </p:spPr>
        <p:txBody>
          <a:bodyPr lIns="96838" tIns="50800" rIns="96838" bIns="50800"/>
          <a:lstStyle/>
          <a:p>
            <a:pPr marL="0" indent="0" defTabSz="1033463"/>
            <a:endParaRPr lang="en-US" smtClean="0"/>
          </a:p>
          <a:p>
            <a:pPr marL="0" indent="0" defTabSz="1033463"/>
            <a:r>
              <a:rPr lang="en-US" smtClean="0"/>
              <a:t> </a:t>
            </a:r>
          </a:p>
        </p:txBody>
      </p:sp>
      <p:sp>
        <p:nvSpPr>
          <p:cNvPr id="13319"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0393333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FB1D4D24-F629-47E5-8BCE-FCB5C9A17CA6}" type="slidenum">
              <a:rPr lang="en-US" sz="1000" b="0">
                <a:latin typeface="Times New Roman" panose="02020603050405020304" pitchFamily="18" charset="0"/>
              </a:rPr>
              <a:pPr>
                <a:lnSpc>
                  <a:spcPct val="100000"/>
                </a:lnSpc>
              </a:pPr>
              <a:t>88</a:t>
            </a:fld>
            <a:endParaRPr lang="en-US" sz="1000" b="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xfrm>
            <a:off x="292100" y="873125"/>
            <a:ext cx="6172200" cy="3473450"/>
          </a:xfrm>
          <a:ln w="12700" cap="flat">
            <a:solidFill>
              <a:schemeClr val="tx1"/>
            </a:solidFill>
            <a:miter lim="800000"/>
            <a:headEnd/>
            <a:tailEnd/>
          </a:ln>
        </p:spPr>
      </p:sp>
      <p:sp>
        <p:nvSpPr>
          <p:cNvPr id="15364" name="Rectangle 3"/>
          <p:cNvSpPr>
            <a:spLocks noGrp="1" noChangeArrowheads="1"/>
          </p:cNvSpPr>
          <p:nvPr>
            <p:ph type="body" idx="1"/>
          </p:nvPr>
        </p:nvSpPr>
        <p:spPr>
          <a:noFill/>
        </p:spPr>
        <p:txBody>
          <a:bodyPr lIns="96838" tIns="50800" rIns="96838" bIns="50800"/>
          <a:lstStyle/>
          <a:p>
            <a:r>
              <a:rPr lang="en-US" smtClean="0"/>
              <a:t>Similarly in other 4 modes, though here only r13-&gt;r14 swapped.</a:t>
            </a:r>
          </a:p>
          <a:p>
            <a:r>
              <a:rPr lang="en-US" smtClean="0"/>
              <a:t>“Banked” registers stored between mode swaps. Useful for interrupt handling because nothing to set up. Can thus run more quickly.</a:t>
            </a:r>
          </a:p>
        </p:txBody>
      </p:sp>
    </p:spTree>
    <p:extLst>
      <p:ext uri="{BB962C8B-B14F-4D97-AF65-F5344CB8AC3E}">
        <p14:creationId xmlns="" xmlns:p14="http://schemas.microsoft.com/office/powerpoint/2010/main" val="2461110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9D7AA4C3-60F7-46EB-860A-73687614ECDE}" type="slidenum">
              <a:rPr lang="en-US" sz="1000" b="0">
                <a:latin typeface="Times New Roman" panose="02020603050405020304" pitchFamily="18" charset="0"/>
              </a:rPr>
              <a:pPr>
                <a:lnSpc>
                  <a:spcPct val="100000"/>
                </a:lnSpc>
              </a:pPr>
              <a:t>8</a:t>
            </a:fld>
            <a:endParaRPr lang="en-US" sz="1000" b="0">
              <a:latin typeface="Times New Roman" panose="02020603050405020304" pitchFamily="18" charset="0"/>
            </a:endParaRPr>
          </a:p>
        </p:txBody>
      </p:sp>
      <p:sp>
        <p:nvSpPr>
          <p:cNvPr id="21507" name="Rectangle 2"/>
          <p:cNvSpPr>
            <a:spLocks noGrp="1" noChangeArrowheads="1"/>
          </p:cNvSpPr>
          <p:nvPr>
            <p:ph type="body" idx="1"/>
          </p:nvPr>
        </p:nvSpPr>
        <p:spPr>
          <a:xfrm>
            <a:off x="900113" y="4732338"/>
            <a:ext cx="4954587" cy="4413250"/>
          </a:xfrm>
          <a:noFill/>
        </p:spPr>
        <p:txBody>
          <a:bodyPr/>
          <a:lstStyle/>
          <a:p>
            <a:pPr marL="0" indent="0" defTabSz="946150">
              <a:buFontTx/>
              <a:buNone/>
            </a:pPr>
            <a:endParaRPr lang="en-US" smtClean="0"/>
          </a:p>
          <a:p>
            <a:pPr marL="0" indent="0" defTabSz="946150">
              <a:buFontTx/>
              <a:buNone/>
            </a:pPr>
            <a:endParaRPr lang="en-US" smtClean="0"/>
          </a:p>
          <a:p>
            <a:pPr marL="0" indent="0" defTabSz="946150">
              <a:buFontTx/>
              <a:buNone/>
            </a:pPr>
            <a:r>
              <a:rPr lang="en-US" smtClean="0"/>
              <a:t>N flag SUB r0, r1, r2 where r1&lt;r2</a:t>
            </a:r>
          </a:p>
          <a:p>
            <a:pPr marL="0" indent="0" defTabSz="946150">
              <a:buFontTx/>
              <a:buNone/>
            </a:pPr>
            <a:endParaRPr lang="en-US" smtClean="0"/>
          </a:p>
          <a:p>
            <a:pPr marL="0" indent="0" defTabSz="946150">
              <a:buFontTx/>
              <a:buNone/>
            </a:pPr>
            <a:r>
              <a:rPr lang="en-US" smtClean="0"/>
              <a:t>Z flag  SUB r0, r1, r2 where r1=r2   (also used for results of logical operations)</a:t>
            </a:r>
          </a:p>
          <a:p>
            <a:pPr marL="0" indent="0" defTabSz="946150">
              <a:buFontTx/>
              <a:buNone/>
            </a:pPr>
            <a:r>
              <a:rPr lang="en-US" smtClean="0"/>
              <a:t>           </a:t>
            </a:r>
          </a:p>
          <a:p>
            <a:pPr marL="0" indent="0" defTabSz="946150">
              <a:buFontTx/>
              <a:buNone/>
            </a:pPr>
            <a:r>
              <a:rPr lang="en-US" smtClean="0"/>
              <a:t>C flag ADD r0, r1, r2 where r1+r2&gt;0xFFFFFFFF</a:t>
            </a:r>
          </a:p>
          <a:p>
            <a:pPr marL="0" indent="0" defTabSz="946150">
              <a:buFontTx/>
              <a:buNone/>
            </a:pPr>
            <a:endParaRPr lang="en-US" smtClean="0"/>
          </a:p>
          <a:p>
            <a:pPr marL="0" indent="0" defTabSz="946150">
              <a:buFontTx/>
              <a:buNone/>
            </a:pPr>
            <a:r>
              <a:rPr lang="en-US" smtClean="0"/>
              <a:t>V flag ADD r0, r1, r2 where r1+r2&gt;0x7FFFFFFF</a:t>
            </a:r>
          </a:p>
          <a:p>
            <a:pPr marL="0" indent="0" defTabSz="946150">
              <a:buFontTx/>
              <a:buNone/>
            </a:pPr>
            <a:r>
              <a:rPr lang="en-US" smtClean="0"/>
              <a:t>	(if numbers are signed, ALU sign bit will be corrupted)</a:t>
            </a:r>
          </a:p>
          <a:p>
            <a:pPr marL="0" indent="0" defTabSz="946150">
              <a:buFontTx/>
              <a:buNone/>
            </a:pPr>
            <a:r>
              <a:rPr lang="en-US" smtClean="0"/>
              <a:t>	(0x7FFFFFF+0x00000001=0x80000000) </a:t>
            </a:r>
          </a:p>
          <a:p>
            <a:pPr marL="0" indent="0" defTabSz="946150">
              <a:buFontTx/>
              <a:buNone/>
            </a:pPr>
            <a:r>
              <a:rPr lang="en-US" smtClean="0"/>
              <a:t>	(answer okay for unsigned but wrong for signed)</a:t>
            </a:r>
          </a:p>
        </p:txBody>
      </p:sp>
      <p:sp>
        <p:nvSpPr>
          <p:cNvPr id="21508" name="Rectangle 3"/>
          <p:cNvSpPr>
            <a:spLocks noGrp="1" noRot="1" noChangeAspect="1" noChangeArrowheads="1" noTextEdit="1"/>
          </p:cNvSpPr>
          <p:nvPr>
            <p:ph type="sldImg"/>
          </p:nvPr>
        </p:nvSpPr>
        <p:spPr/>
      </p:sp>
    </p:spTree>
    <p:extLst>
      <p:ext uri="{BB962C8B-B14F-4D97-AF65-F5344CB8AC3E}">
        <p14:creationId xmlns="" xmlns:p14="http://schemas.microsoft.com/office/powerpoint/2010/main" val="1692900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250B4C0F-7FDD-4307-8B01-8DD10D0F5C32}" type="slidenum">
              <a:rPr lang="en-US" sz="1000" b="0">
                <a:latin typeface="Times New Roman" panose="02020603050405020304" pitchFamily="18" charset="0"/>
              </a:rPr>
              <a:pPr>
                <a:lnSpc>
                  <a:spcPct val="100000"/>
                </a:lnSpc>
              </a:pPr>
              <a:t>9</a:t>
            </a:fld>
            <a:endParaRPr lang="en-US" sz="1000" b="0">
              <a:latin typeface="Times New Roman" panose="02020603050405020304" pitchFamily="18" charset="0"/>
            </a:endParaRPr>
          </a:p>
        </p:txBody>
      </p:sp>
      <p:sp>
        <p:nvSpPr>
          <p:cNvPr id="23555"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23556"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23557"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23558" name="Rectangle 5"/>
          <p:cNvSpPr>
            <a:spLocks noGrp="1" noChangeArrowheads="1"/>
          </p:cNvSpPr>
          <p:nvPr>
            <p:ph type="body" idx="1"/>
          </p:nvPr>
        </p:nvSpPr>
        <p:spPr>
          <a:noFill/>
        </p:spPr>
        <p:txBody>
          <a:bodyPr/>
          <a:lstStyle/>
          <a:p>
            <a:r>
              <a:rPr lang="en-US" smtClean="0"/>
              <a:t>PC  held in register R15</a:t>
            </a:r>
          </a:p>
          <a:p>
            <a:pPr lvl="1"/>
            <a:r>
              <a:rPr lang="en-US" smtClean="0"/>
              <a:t>Instructions always a word long, so must be aligned with word boundaries. But addresses specified in bytes, so 2 lsbs will be zero.</a:t>
            </a:r>
          </a:p>
          <a:p>
            <a:pPr lvl="1"/>
            <a:r>
              <a:rPr lang="en-US" smtClean="0"/>
              <a:t>ie  bits [31:2] store word address, bits [1:0] always zero. </a:t>
            </a:r>
          </a:p>
          <a:p>
            <a:r>
              <a:rPr lang="en-US" smtClean="0"/>
              <a:t>R15 may :</a:t>
            </a:r>
          </a:p>
          <a:p>
            <a:pPr lvl="1"/>
            <a:r>
              <a:rPr lang="en-US" smtClean="0"/>
              <a:t>be specified as the base register (Rn) in Load and Store instructions, allowing PC-relative addressing to be used.</a:t>
            </a:r>
          </a:p>
          <a:p>
            <a:pPr lvl="1"/>
            <a:r>
              <a:rPr lang="en-US" smtClean="0"/>
              <a:t>be the destination register, Rd, for instructions. When the “S” bit is not set the operation overwrites R15 without affecting the CPSR. When the “S” bit is set, in a privileged mode, then  SPSR_&lt;mode&gt; is transferred to CPSR at the same time R15 is loaded. </a:t>
            </a:r>
          </a:p>
        </p:txBody>
      </p:sp>
      <p:sp>
        <p:nvSpPr>
          <p:cNvPr id="23559"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1734174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p:spPr>
        <p:txBody>
          <a:bodyPr/>
          <a:lstStyle>
            <a:lvl1pPr defTabSz="787400">
              <a:lnSpc>
                <a:spcPct val="90000"/>
              </a:lnSpc>
              <a:defRPr sz="1600" b="1">
                <a:solidFill>
                  <a:schemeClr val="tx1"/>
                </a:solidFill>
                <a:latin typeface="Arial" panose="020B0604020202020204" pitchFamily="34" charset="0"/>
              </a:defRPr>
            </a:lvl1pPr>
            <a:lvl2pPr marL="742950" indent="-285750" defTabSz="787400">
              <a:lnSpc>
                <a:spcPct val="90000"/>
              </a:lnSpc>
              <a:defRPr sz="1600" b="1">
                <a:solidFill>
                  <a:schemeClr val="tx1"/>
                </a:solidFill>
                <a:latin typeface="Arial" panose="020B0604020202020204" pitchFamily="34" charset="0"/>
              </a:defRPr>
            </a:lvl2pPr>
            <a:lvl3pPr marL="1143000" indent="-228600" defTabSz="787400">
              <a:lnSpc>
                <a:spcPct val="90000"/>
              </a:lnSpc>
              <a:defRPr sz="1600" b="1">
                <a:solidFill>
                  <a:schemeClr val="tx1"/>
                </a:solidFill>
                <a:latin typeface="Arial" panose="020B0604020202020204" pitchFamily="34" charset="0"/>
              </a:defRPr>
            </a:lvl3pPr>
            <a:lvl4pPr marL="1600200" indent="-228600" defTabSz="787400">
              <a:lnSpc>
                <a:spcPct val="90000"/>
              </a:lnSpc>
              <a:defRPr sz="1600" b="1">
                <a:solidFill>
                  <a:schemeClr val="tx1"/>
                </a:solidFill>
                <a:latin typeface="Arial" panose="020B0604020202020204" pitchFamily="34" charset="0"/>
              </a:defRPr>
            </a:lvl4pPr>
            <a:lvl5pPr marL="2057400" indent="-228600" defTabSz="787400">
              <a:lnSpc>
                <a:spcPct val="90000"/>
              </a:lnSpc>
              <a:defRPr sz="1600" b="1">
                <a:solidFill>
                  <a:schemeClr val="tx1"/>
                </a:solidFill>
                <a:latin typeface="Arial" panose="020B0604020202020204" pitchFamily="34" charset="0"/>
              </a:defRPr>
            </a:lvl5pPr>
            <a:lvl6pPr marL="25146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7874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fld id="{596D19FA-CB0D-423C-A0AD-4057D39935EC}" type="slidenum">
              <a:rPr lang="en-US" sz="1000" b="0">
                <a:latin typeface="Times New Roman" panose="02020603050405020304" pitchFamily="18" charset="0"/>
              </a:rPr>
              <a:pPr>
                <a:lnSpc>
                  <a:spcPct val="100000"/>
                </a:lnSpc>
              </a:pPr>
              <a:t>12</a:t>
            </a:fld>
            <a:endParaRPr lang="en-US" sz="1000" b="0">
              <a:latin typeface="Times New Roman" panose="02020603050405020304" pitchFamily="18" charset="0"/>
            </a:endParaRPr>
          </a:p>
        </p:txBody>
      </p:sp>
      <p:sp>
        <p:nvSpPr>
          <p:cNvPr id="25603" name="Rectangle 2"/>
          <p:cNvSpPr>
            <a:spLocks noChangeArrowheads="1"/>
          </p:cNvSpPr>
          <p:nvPr/>
        </p:nvSpPr>
        <p:spPr bwMode="auto">
          <a:xfrm>
            <a:off x="3841750" y="7938"/>
            <a:ext cx="2943225"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25604" name="Rectangle 3"/>
          <p:cNvSpPr>
            <a:spLocks noChangeArrowheads="1"/>
          </p:cNvSpPr>
          <p:nvPr/>
        </p:nvSpPr>
        <p:spPr bwMode="auto">
          <a:xfrm>
            <a:off x="-31750" y="9450388"/>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25605" name="Rectangle 4"/>
          <p:cNvSpPr>
            <a:spLocks noChangeArrowheads="1"/>
          </p:cNvSpPr>
          <p:nvPr/>
        </p:nvSpPr>
        <p:spPr bwMode="auto">
          <a:xfrm>
            <a:off x="-31750" y="7938"/>
            <a:ext cx="2940050" cy="46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a:p>
        </p:txBody>
      </p:sp>
      <p:sp>
        <p:nvSpPr>
          <p:cNvPr id="25606" name="Rectangle 5"/>
          <p:cNvSpPr>
            <a:spLocks noGrp="1" noChangeArrowheads="1"/>
          </p:cNvSpPr>
          <p:nvPr>
            <p:ph type="body" idx="1"/>
          </p:nvPr>
        </p:nvSpPr>
        <p:spPr>
          <a:noFill/>
        </p:spPr>
        <p:txBody>
          <a:bodyPr/>
          <a:lstStyle/>
          <a:p>
            <a:r>
              <a:rPr lang="en-US" smtClean="0"/>
              <a:t>Exceptions, in order serviced, are:</a:t>
            </a:r>
          </a:p>
          <a:p>
            <a:pPr lvl="1"/>
            <a:r>
              <a:rPr lang="en-US" b="1" smtClean="0"/>
              <a:t>Reset</a:t>
            </a:r>
            <a:r>
              <a:rPr lang="en-US" smtClean="0"/>
              <a:t> - supervisor mode</a:t>
            </a:r>
          </a:p>
          <a:p>
            <a:pPr lvl="1"/>
            <a:r>
              <a:rPr lang="en-US" b="1" smtClean="0"/>
              <a:t>Data abort</a:t>
            </a:r>
            <a:r>
              <a:rPr lang="en-US" smtClean="0"/>
              <a:t> - abort mode</a:t>
            </a:r>
          </a:p>
          <a:p>
            <a:pPr lvl="1"/>
            <a:r>
              <a:rPr lang="en-US" smtClean="0"/>
              <a:t>External Fast Interrupt Request - </a:t>
            </a:r>
            <a:r>
              <a:rPr lang="en-US" b="1" smtClean="0"/>
              <a:t>FIQ</a:t>
            </a:r>
            <a:r>
              <a:rPr lang="en-US" smtClean="0"/>
              <a:t> mode (eg DMA)</a:t>
            </a:r>
          </a:p>
          <a:p>
            <a:pPr lvl="1"/>
            <a:r>
              <a:rPr lang="en-US" smtClean="0"/>
              <a:t>External Interrupt Request - </a:t>
            </a:r>
            <a:r>
              <a:rPr lang="en-US" b="1" smtClean="0"/>
              <a:t>IRQ</a:t>
            </a:r>
            <a:r>
              <a:rPr lang="en-US" smtClean="0"/>
              <a:t> mode</a:t>
            </a:r>
          </a:p>
          <a:p>
            <a:pPr lvl="1"/>
            <a:r>
              <a:rPr lang="en-US" b="1" smtClean="0"/>
              <a:t>Instruction Prefetch abort</a:t>
            </a:r>
            <a:r>
              <a:rPr lang="en-US" smtClean="0"/>
              <a:t> - abort mode</a:t>
            </a:r>
          </a:p>
          <a:p>
            <a:pPr lvl="1"/>
            <a:r>
              <a:rPr lang="en-US" smtClean="0"/>
              <a:t>Software Interrupt (</a:t>
            </a:r>
            <a:r>
              <a:rPr lang="en-US" b="1" smtClean="0"/>
              <a:t>SWI</a:t>
            </a:r>
            <a:r>
              <a:rPr lang="en-US" smtClean="0"/>
              <a:t>)- supervisor mode (typically used to extend operating system)</a:t>
            </a:r>
          </a:p>
          <a:p>
            <a:pPr lvl="1"/>
            <a:r>
              <a:rPr lang="en-US" b="1" smtClean="0"/>
              <a:t>Undefined</a:t>
            </a:r>
            <a:r>
              <a:rPr lang="en-US" smtClean="0"/>
              <a:t> instruction - undefined mode</a:t>
            </a:r>
          </a:p>
          <a:p>
            <a:r>
              <a:rPr lang="en-US" smtClean="0"/>
              <a:t>Only one memory location for each vector</a:t>
            </a:r>
          </a:p>
          <a:p>
            <a:pPr lvl="1"/>
            <a:r>
              <a:rPr lang="en-US" smtClean="0"/>
              <a:t>Each vector contains branch to that particular exception handler</a:t>
            </a:r>
          </a:p>
          <a:p>
            <a:pPr lvl="1"/>
            <a:r>
              <a:rPr lang="en-US" smtClean="0"/>
              <a:t>FIQ vector is last one. This allows its handler to be run sequentially from that address, removing need for branch and its associated delays. Important because speed is essential for FIQ.</a:t>
            </a:r>
          </a:p>
          <a:p>
            <a:r>
              <a:rPr lang="en-US" smtClean="0"/>
              <a:t>Interrupt routine’s responsibility to clear interrupt condition.</a:t>
            </a:r>
          </a:p>
          <a:p>
            <a:r>
              <a:rPr lang="en-US" smtClean="0"/>
              <a:t>Can return using one instruction</a:t>
            </a:r>
          </a:p>
          <a:p>
            <a:pPr lvl="1"/>
            <a:r>
              <a:rPr lang="en-US" smtClean="0"/>
              <a:t>See exception handling module for details.</a:t>
            </a:r>
          </a:p>
        </p:txBody>
      </p:sp>
      <p:sp>
        <p:nvSpPr>
          <p:cNvPr id="25607" name="Rectangle 6"/>
          <p:cNvSpPr>
            <a:spLocks noGrp="1" noRot="1" noChangeAspect="1" noChangeArrowheads="1" noTextEdit="1"/>
          </p:cNvSpPr>
          <p:nvPr>
            <p:ph type="sldImg"/>
          </p:nvPr>
        </p:nvSpPr>
        <p:spPr/>
      </p:sp>
    </p:spTree>
    <p:extLst>
      <p:ext uri="{BB962C8B-B14F-4D97-AF65-F5344CB8AC3E}">
        <p14:creationId xmlns="" xmlns:p14="http://schemas.microsoft.com/office/powerpoint/2010/main" val="271336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188CE0-1F06-4347-8294-657E3A858267}"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E649D-E44E-4EE0-A263-51AF2379909E}" type="slidenum">
              <a:rPr lang="en-US" smtClean="0"/>
              <a:pPr/>
              <a:t>‹#›</a:t>
            </a:fld>
            <a:endParaRPr lang="en-US"/>
          </a:p>
        </p:txBody>
      </p:sp>
    </p:spTree>
    <p:extLst>
      <p:ext uri="{BB962C8B-B14F-4D97-AF65-F5344CB8AC3E}">
        <p14:creationId xmlns="" xmlns:p14="http://schemas.microsoft.com/office/powerpoint/2010/main" val="422418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88CE0-1F06-4347-8294-657E3A858267}"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E649D-E44E-4EE0-A263-51AF2379909E}" type="slidenum">
              <a:rPr lang="en-US" smtClean="0"/>
              <a:pPr/>
              <a:t>‹#›</a:t>
            </a:fld>
            <a:endParaRPr lang="en-US"/>
          </a:p>
        </p:txBody>
      </p:sp>
    </p:spTree>
    <p:extLst>
      <p:ext uri="{BB962C8B-B14F-4D97-AF65-F5344CB8AC3E}">
        <p14:creationId xmlns="" xmlns:p14="http://schemas.microsoft.com/office/powerpoint/2010/main" val="323149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88CE0-1F06-4347-8294-657E3A858267}"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E649D-E44E-4EE0-A263-51AF2379909E}" type="slidenum">
              <a:rPr lang="en-US" smtClean="0"/>
              <a:pPr/>
              <a:t>‹#›</a:t>
            </a:fld>
            <a:endParaRPr lang="en-US"/>
          </a:p>
        </p:txBody>
      </p:sp>
    </p:spTree>
    <p:extLst>
      <p:ext uri="{BB962C8B-B14F-4D97-AF65-F5344CB8AC3E}">
        <p14:creationId xmlns="" xmlns:p14="http://schemas.microsoft.com/office/powerpoint/2010/main" val="2261455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09600" y="1600200"/>
            <a:ext cx="10972800" cy="4533900"/>
          </a:xfrm>
        </p:spPr>
        <p:txBody>
          <a:bodyPr rtlCol="0">
            <a:normAutofit/>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Authors : Nemanja Perovic, nemanjaizbg@yahoo.com Prof. Dr. Veljko Milutinovic, vm@galeb.etf.bg.ac.yu</a:t>
            </a:r>
          </a:p>
        </p:txBody>
      </p:sp>
      <p:sp>
        <p:nvSpPr>
          <p:cNvPr id="6" name="Slide Number Placeholder 5"/>
          <p:cNvSpPr>
            <a:spLocks noGrp="1"/>
          </p:cNvSpPr>
          <p:nvPr>
            <p:ph type="sldNum" sz="quarter" idx="12"/>
          </p:nvPr>
        </p:nvSpPr>
        <p:spPr/>
        <p:txBody>
          <a:bodyPr/>
          <a:lstStyle>
            <a:lvl1pPr>
              <a:defRPr/>
            </a:lvl1pPr>
          </a:lstStyle>
          <a:p>
            <a:fld id="{04EE249C-E831-4EFA-A6B9-53E0ACFA9981}"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109728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 y="3943350"/>
            <a:ext cx="109728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Authors : Nemanja Perovic, nemanjaizbg@yahoo.com Prof. Dr. Veljko Milutinovic, vm@galeb.etf.bg.ac.yu</a:t>
            </a:r>
          </a:p>
        </p:txBody>
      </p:sp>
      <p:sp>
        <p:nvSpPr>
          <p:cNvPr id="7" name="Slide Number Placeholder 5"/>
          <p:cNvSpPr>
            <a:spLocks noGrp="1"/>
          </p:cNvSpPr>
          <p:nvPr>
            <p:ph type="sldNum" sz="quarter" idx="12"/>
          </p:nvPr>
        </p:nvSpPr>
        <p:spPr/>
        <p:txBody>
          <a:bodyPr/>
          <a:lstStyle>
            <a:lvl1pPr>
              <a:defRPr/>
            </a:lvl1pPr>
          </a:lstStyle>
          <a:p>
            <a:fld id="{D4E5714C-130A-48E4-A03F-9EFC65B2B64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Authors : Nemanja Perovic, nemanjaizbg@yahoo.com Prof. Dr. Veljko Milutinovic, vm@galeb.etf.bg.ac.yu</a:t>
            </a:r>
          </a:p>
        </p:txBody>
      </p:sp>
      <p:sp>
        <p:nvSpPr>
          <p:cNvPr id="7" name="Slide Number Placeholder 5"/>
          <p:cNvSpPr>
            <a:spLocks noGrp="1"/>
          </p:cNvSpPr>
          <p:nvPr>
            <p:ph type="sldNum" sz="quarter" idx="12"/>
          </p:nvPr>
        </p:nvSpPr>
        <p:spPr/>
        <p:txBody>
          <a:bodyPr/>
          <a:lstStyle>
            <a:lvl1pPr>
              <a:defRPr/>
            </a:lvl1pPr>
          </a:lstStyle>
          <a:p>
            <a:fld id="{E1D7B203-9BC4-48BC-9132-D9D4D3A2AF0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88CE0-1F06-4347-8294-657E3A858267}"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E649D-E44E-4EE0-A263-51AF2379909E}" type="slidenum">
              <a:rPr lang="en-US" smtClean="0"/>
              <a:pPr/>
              <a:t>‹#›</a:t>
            </a:fld>
            <a:endParaRPr lang="en-US"/>
          </a:p>
        </p:txBody>
      </p:sp>
    </p:spTree>
    <p:extLst>
      <p:ext uri="{BB962C8B-B14F-4D97-AF65-F5344CB8AC3E}">
        <p14:creationId xmlns="" xmlns:p14="http://schemas.microsoft.com/office/powerpoint/2010/main" val="342008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188CE0-1F06-4347-8294-657E3A858267}"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E649D-E44E-4EE0-A263-51AF2379909E}" type="slidenum">
              <a:rPr lang="en-US" smtClean="0"/>
              <a:pPr/>
              <a:t>‹#›</a:t>
            </a:fld>
            <a:endParaRPr lang="en-US"/>
          </a:p>
        </p:txBody>
      </p:sp>
    </p:spTree>
    <p:extLst>
      <p:ext uri="{BB962C8B-B14F-4D97-AF65-F5344CB8AC3E}">
        <p14:creationId xmlns="" xmlns:p14="http://schemas.microsoft.com/office/powerpoint/2010/main" val="766503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188CE0-1F06-4347-8294-657E3A858267}" type="datetimeFigureOut">
              <a:rPr lang="en-US" smtClean="0"/>
              <a:pPr/>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E649D-E44E-4EE0-A263-51AF2379909E}" type="slidenum">
              <a:rPr lang="en-US" smtClean="0"/>
              <a:pPr/>
              <a:t>‹#›</a:t>
            </a:fld>
            <a:endParaRPr lang="en-US"/>
          </a:p>
        </p:txBody>
      </p:sp>
    </p:spTree>
    <p:extLst>
      <p:ext uri="{BB962C8B-B14F-4D97-AF65-F5344CB8AC3E}">
        <p14:creationId xmlns="" xmlns:p14="http://schemas.microsoft.com/office/powerpoint/2010/main" val="62334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188CE0-1F06-4347-8294-657E3A858267}" type="datetimeFigureOut">
              <a:rPr lang="en-US" smtClean="0"/>
              <a:pPr/>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E649D-E44E-4EE0-A263-51AF2379909E}" type="slidenum">
              <a:rPr lang="en-US" smtClean="0"/>
              <a:pPr/>
              <a:t>‹#›</a:t>
            </a:fld>
            <a:endParaRPr lang="en-US"/>
          </a:p>
        </p:txBody>
      </p:sp>
    </p:spTree>
    <p:extLst>
      <p:ext uri="{BB962C8B-B14F-4D97-AF65-F5344CB8AC3E}">
        <p14:creationId xmlns="" xmlns:p14="http://schemas.microsoft.com/office/powerpoint/2010/main" val="333370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188CE0-1F06-4347-8294-657E3A858267}" type="datetimeFigureOut">
              <a:rPr lang="en-US" smtClean="0"/>
              <a:pPr/>
              <a:t>9/7/2017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E649D-E44E-4EE0-A263-51AF2379909E}" type="slidenum">
              <a:rPr lang="en-US" smtClean="0"/>
              <a:pPr/>
              <a:t>‹#›</a:t>
            </a:fld>
            <a:endParaRPr lang="en-US"/>
          </a:p>
        </p:txBody>
      </p:sp>
    </p:spTree>
    <p:extLst>
      <p:ext uri="{BB962C8B-B14F-4D97-AF65-F5344CB8AC3E}">
        <p14:creationId xmlns="" xmlns:p14="http://schemas.microsoft.com/office/powerpoint/2010/main" val="4487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88CE0-1F06-4347-8294-657E3A858267}" type="datetimeFigureOut">
              <a:rPr lang="en-US" smtClean="0"/>
              <a:pPr/>
              <a:t>9/7/2017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9E649D-E44E-4EE0-A263-51AF2379909E}" type="slidenum">
              <a:rPr lang="en-US" smtClean="0"/>
              <a:pPr/>
              <a:t>‹#›</a:t>
            </a:fld>
            <a:endParaRPr lang="en-US"/>
          </a:p>
        </p:txBody>
      </p:sp>
    </p:spTree>
    <p:extLst>
      <p:ext uri="{BB962C8B-B14F-4D97-AF65-F5344CB8AC3E}">
        <p14:creationId xmlns="" xmlns:p14="http://schemas.microsoft.com/office/powerpoint/2010/main" val="412785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88CE0-1F06-4347-8294-657E3A858267}" type="datetimeFigureOut">
              <a:rPr lang="en-US" smtClean="0"/>
              <a:pPr/>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E649D-E44E-4EE0-A263-51AF2379909E}" type="slidenum">
              <a:rPr lang="en-US" smtClean="0"/>
              <a:pPr/>
              <a:t>‹#›</a:t>
            </a:fld>
            <a:endParaRPr lang="en-US"/>
          </a:p>
        </p:txBody>
      </p:sp>
    </p:spTree>
    <p:extLst>
      <p:ext uri="{BB962C8B-B14F-4D97-AF65-F5344CB8AC3E}">
        <p14:creationId xmlns="" xmlns:p14="http://schemas.microsoft.com/office/powerpoint/2010/main" val="23384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88CE0-1F06-4347-8294-657E3A858267}" type="datetimeFigureOut">
              <a:rPr lang="en-US" smtClean="0"/>
              <a:pPr/>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E649D-E44E-4EE0-A263-51AF2379909E}" type="slidenum">
              <a:rPr lang="en-US" smtClean="0"/>
              <a:pPr/>
              <a:t>‹#›</a:t>
            </a:fld>
            <a:endParaRPr lang="en-US"/>
          </a:p>
        </p:txBody>
      </p:sp>
    </p:spTree>
    <p:extLst>
      <p:ext uri="{BB962C8B-B14F-4D97-AF65-F5344CB8AC3E}">
        <p14:creationId xmlns="" xmlns:p14="http://schemas.microsoft.com/office/powerpoint/2010/main" val="193792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88CE0-1F06-4347-8294-657E3A858267}" type="datetimeFigureOut">
              <a:rPr lang="en-US" smtClean="0"/>
              <a:pPr/>
              <a:t>9/7/2017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E649D-E44E-4EE0-A263-51AF2379909E}" type="slidenum">
              <a:rPr lang="en-US" smtClean="0"/>
              <a:pPr/>
              <a:t>‹#›</a:t>
            </a:fld>
            <a:endParaRPr lang="en-US"/>
          </a:p>
        </p:txBody>
      </p:sp>
    </p:spTree>
    <p:extLst>
      <p:ext uri="{BB962C8B-B14F-4D97-AF65-F5344CB8AC3E}">
        <p14:creationId xmlns="" xmlns:p14="http://schemas.microsoft.com/office/powerpoint/2010/main" val="2831477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in/url?sa=i&amp;rct=j&amp;q=&amp;esrc=s&amp;source=images&amp;cd=&amp;cad=rja&amp;uact=8&amp;ved=0ahUKEwjXraLPopPWAhXJP48KHSXTC5oQjRwIBw&amp;url=https://www.wikinote.org/Main/Savitribai-Phule-Pune-University/ENTC/EP-TE/Unit-1/ARM7-DFM/&amp;psig=AFQjCNFmxHIhbFklLjDwgQdjbQEG-ZGmxQ&amp;ust=150488035404502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title"/>
          </p:nvPr>
        </p:nvSpPr>
        <p:spPr>
          <a:xfrm>
            <a:off x="2467345" y="3631824"/>
            <a:ext cx="7238296" cy="1178917"/>
          </a:xfrm>
          <a:noFill/>
        </p:spPr>
        <p:txBody>
          <a:bodyPr/>
          <a:lstStyle/>
          <a:p>
            <a:r>
              <a:rPr lang="en-US" smtClean="0"/>
              <a:t>The ARM Instruction Set</a:t>
            </a:r>
          </a:p>
        </p:txBody>
      </p:sp>
      <p:grpSp>
        <p:nvGrpSpPr>
          <p:cNvPr id="4103" name="Group 9"/>
          <p:cNvGrpSpPr>
            <a:grpSpLocks/>
          </p:cNvGrpSpPr>
          <p:nvPr/>
        </p:nvGrpSpPr>
        <p:grpSpPr bwMode="auto">
          <a:xfrm>
            <a:off x="4343471" y="1958523"/>
            <a:ext cx="3802957" cy="1597242"/>
            <a:chOff x="1778" y="1236"/>
            <a:chExt cx="2400" cy="1008"/>
          </a:xfrm>
        </p:grpSpPr>
        <p:sp>
          <p:nvSpPr>
            <p:cNvPr id="4104" name="Rectangle 7"/>
            <p:cNvSpPr>
              <a:spLocks noChangeArrowheads="1"/>
            </p:cNvSpPr>
            <p:nvPr/>
          </p:nvSpPr>
          <p:spPr bwMode="auto">
            <a:xfrm>
              <a:off x="1778" y="1236"/>
              <a:ext cx="2400" cy="9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lstStyle>
              <a:lvl1pPr marL="285750" indent="-285750">
                <a:lnSpc>
                  <a:spcPct val="90000"/>
                </a:lnSpc>
                <a:defRPr sz="1600" b="1">
                  <a:solidFill>
                    <a:schemeClr val="tx1"/>
                  </a:solidFill>
                  <a:latin typeface="Arial" panose="020B0604020202020204" pitchFamily="34" charset="0"/>
                </a:defRPr>
              </a:lvl1pPr>
              <a:lvl2pPr marL="685800" indent="-22860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543050" indent="-171450">
                <a:lnSpc>
                  <a:spcPct val="90000"/>
                </a:lnSpc>
                <a:defRPr sz="1600" b="1">
                  <a:solidFill>
                    <a:schemeClr val="tx1"/>
                  </a:solidFill>
                  <a:latin typeface="Arial" panose="020B0604020202020204" pitchFamily="34" charset="0"/>
                </a:defRPr>
              </a:lvl4pPr>
              <a:lvl5pPr marL="2000250" indent="-171450">
                <a:lnSpc>
                  <a:spcPct val="90000"/>
                </a:lnSpc>
                <a:defRPr sz="1600" b="1">
                  <a:solidFill>
                    <a:schemeClr val="tx1"/>
                  </a:solidFill>
                  <a:latin typeface="Arial" panose="020B0604020202020204" pitchFamily="34" charset="0"/>
                </a:defRPr>
              </a:lvl5pPr>
              <a:lvl6pPr marL="2457450" indent="-1714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14650" indent="-1714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371850" indent="-1714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29050" indent="-1714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30000"/>
                </a:spcBef>
              </a:pPr>
              <a:r>
                <a:rPr lang="en-US" sz="10980" b="0">
                  <a:latin typeface="Times New Roman" panose="02020603050405020304" pitchFamily="18" charset="0"/>
                </a:rPr>
                <a:t>ARM</a:t>
              </a:r>
            </a:p>
          </p:txBody>
        </p:sp>
        <p:sp>
          <p:nvSpPr>
            <p:cNvPr id="4105" name="Rectangle 8"/>
            <p:cNvSpPr>
              <a:spLocks noChangeArrowheads="1"/>
            </p:cNvSpPr>
            <p:nvPr/>
          </p:nvSpPr>
          <p:spPr bwMode="auto">
            <a:xfrm>
              <a:off x="1842" y="2016"/>
              <a:ext cx="1984" cy="228"/>
            </a:xfrm>
            <a:prstGeom prst="rect">
              <a:avLst/>
            </a:prstGeom>
            <a:solidFill>
              <a:schemeClr val="tx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100000"/>
                </a:lnSpc>
              </a:pPr>
              <a:r>
                <a:rPr lang="en-US" sz="1996">
                  <a:solidFill>
                    <a:schemeClr val="bg1"/>
                  </a:solidFill>
                </a:rPr>
                <a:t>Advanced RISC Machines</a:t>
              </a:r>
            </a:p>
          </p:txBody>
        </p:sp>
      </p:grpSp>
    </p:spTree>
    <p:extLst>
      <p:ext uri="{BB962C8B-B14F-4D97-AF65-F5344CB8AC3E}">
        <p14:creationId xmlns="" xmlns:p14="http://schemas.microsoft.com/office/powerpoint/2010/main" val="3518840409"/>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Word </a:t>
            </a:r>
            <a:r>
              <a:rPr lang="en-US" b="1" dirty="0" smtClean="0"/>
              <a:t>alignment</a:t>
            </a:r>
            <a:endParaRPr lang="en-US" dirty="0"/>
          </a:p>
        </p:txBody>
      </p:sp>
      <p:sp>
        <p:nvSpPr>
          <p:cNvPr id="3" name="Content Placeholder 2"/>
          <p:cNvSpPr>
            <a:spLocks noGrp="1"/>
          </p:cNvSpPr>
          <p:nvPr>
            <p:ph idx="1"/>
          </p:nvPr>
        </p:nvSpPr>
        <p:spPr>
          <a:xfrm>
            <a:off x="817180" y="1408386"/>
            <a:ext cx="10515600" cy="5265683"/>
          </a:xfrm>
        </p:spPr>
        <p:txBody>
          <a:bodyPr>
            <a:normAutofit fontScale="92500" lnSpcReduction="10000"/>
          </a:bodyPr>
          <a:lstStyle/>
          <a:p>
            <a:r>
              <a:rPr lang="en-US" dirty="0" smtClean="0"/>
              <a:t>We've defined a </a:t>
            </a:r>
            <a:r>
              <a:rPr lang="en-US" i="1" dirty="0" smtClean="0"/>
              <a:t>word</a:t>
            </a:r>
            <a:r>
              <a:rPr lang="en-US" dirty="0" smtClean="0"/>
              <a:t> to mean 4 bytes. </a:t>
            </a:r>
            <a:endParaRPr lang="en-US" dirty="0" smtClean="0"/>
          </a:p>
          <a:p>
            <a:r>
              <a:rPr lang="en-US" dirty="0" smtClean="0"/>
              <a:t>To </a:t>
            </a:r>
            <a:r>
              <a:rPr lang="en-US" dirty="0" smtClean="0"/>
              <a:t>store a word in byte-addressable memory (i.e. where each element of memory is one byte), you have to break up the 32 bit quantity into </a:t>
            </a:r>
            <a:r>
              <a:rPr lang="en-US" dirty="0" smtClean="0">
                <a:solidFill>
                  <a:srgbClr val="C00000"/>
                </a:solidFill>
              </a:rPr>
              <a:t>4 bytes. </a:t>
            </a:r>
            <a:endParaRPr lang="en-US" dirty="0" smtClean="0">
              <a:solidFill>
                <a:srgbClr val="C00000"/>
              </a:solidFill>
            </a:endParaRPr>
          </a:p>
          <a:p>
            <a:r>
              <a:rPr lang="en-US" dirty="0" smtClean="0"/>
              <a:t>Thus</a:t>
            </a:r>
            <a:r>
              <a:rPr lang="en-US" dirty="0" smtClean="0"/>
              <a:t>, if the word was </a:t>
            </a:r>
            <a:r>
              <a:rPr lang="en-US" b="1" dirty="0" smtClean="0"/>
              <a:t>0x01ab23cd</a:t>
            </a:r>
            <a:r>
              <a:rPr lang="en-US" dirty="0" smtClean="0"/>
              <a:t>, it's broken up into </a:t>
            </a:r>
            <a:r>
              <a:rPr lang="en-US" b="1" dirty="0" smtClean="0"/>
              <a:t>0x01</a:t>
            </a:r>
            <a:r>
              <a:rPr lang="en-US" dirty="0" smtClean="0"/>
              <a:t>, </a:t>
            </a:r>
            <a:r>
              <a:rPr lang="en-US" b="1" dirty="0" smtClean="0"/>
              <a:t>0xab</a:t>
            </a:r>
            <a:r>
              <a:rPr lang="en-US" dirty="0" smtClean="0"/>
              <a:t>, </a:t>
            </a:r>
            <a:r>
              <a:rPr lang="en-US" b="1" dirty="0" smtClean="0"/>
              <a:t>0x23</a:t>
            </a:r>
            <a:r>
              <a:rPr lang="en-US" dirty="0" smtClean="0"/>
              <a:t>, </a:t>
            </a:r>
            <a:r>
              <a:rPr lang="en-US" b="1" dirty="0" smtClean="0"/>
              <a:t>0xcd</a:t>
            </a:r>
            <a:r>
              <a:rPr lang="en-US" dirty="0" smtClean="0"/>
              <a:t>. </a:t>
            </a:r>
            <a:endParaRPr lang="en-US" dirty="0" smtClean="0"/>
          </a:p>
          <a:p>
            <a:r>
              <a:rPr lang="en-US" dirty="0" smtClean="0"/>
              <a:t>You </a:t>
            </a:r>
            <a:r>
              <a:rPr lang="en-US" dirty="0" smtClean="0"/>
              <a:t>can store this in two ways. </a:t>
            </a:r>
            <a:endParaRPr lang="en-US" dirty="0" smtClean="0"/>
          </a:p>
          <a:p>
            <a:pPr lvl="1"/>
            <a:r>
              <a:rPr lang="en-US" dirty="0" smtClean="0"/>
              <a:t>If </a:t>
            </a:r>
            <a:r>
              <a:rPr lang="en-US" dirty="0" smtClean="0"/>
              <a:t>it's big </a:t>
            </a:r>
            <a:r>
              <a:rPr lang="en-US" dirty="0" err="1" smtClean="0"/>
              <a:t>endian</a:t>
            </a:r>
            <a:r>
              <a:rPr lang="en-US" dirty="0" smtClean="0"/>
              <a:t>, than the most significant byte (i.e., </a:t>
            </a:r>
            <a:r>
              <a:rPr lang="en-US" b="1" dirty="0" smtClean="0"/>
              <a:t>0x01</a:t>
            </a:r>
            <a:r>
              <a:rPr lang="en-US" dirty="0" smtClean="0"/>
              <a:t>) is stored in the smallest of four </a:t>
            </a:r>
            <a:r>
              <a:rPr lang="en-US" dirty="0" err="1" smtClean="0"/>
              <a:t>consective</a:t>
            </a:r>
            <a:r>
              <a:rPr lang="en-US" dirty="0" smtClean="0"/>
              <a:t> addresses. </a:t>
            </a:r>
            <a:endParaRPr lang="en-US" dirty="0" smtClean="0"/>
          </a:p>
          <a:p>
            <a:pPr lvl="1"/>
            <a:r>
              <a:rPr lang="en-US" dirty="0" smtClean="0"/>
              <a:t>The </a:t>
            </a:r>
            <a:r>
              <a:rPr lang="en-US" dirty="0" smtClean="0"/>
              <a:t>data </a:t>
            </a:r>
            <a:r>
              <a:rPr lang="en-US" b="1" dirty="0" smtClean="0"/>
              <a:t>0xab</a:t>
            </a:r>
            <a:r>
              <a:rPr lang="en-US" dirty="0" smtClean="0"/>
              <a:t>, </a:t>
            </a:r>
            <a:r>
              <a:rPr lang="en-US" b="1" dirty="0" smtClean="0"/>
              <a:t>0x23</a:t>
            </a:r>
            <a:r>
              <a:rPr lang="en-US" dirty="0" smtClean="0"/>
              <a:t>, </a:t>
            </a:r>
            <a:r>
              <a:rPr lang="en-US" b="1" dirty="0" smtClean="0"/>
              <a:t>0xcx</a:t>
            </a:r>
            <a:r>
              <a:rPr lang="en-US" dirty="0" smtClean="0"/>
              <a:t> are stored in the following three memory addresses. </a:t>
            </a:r>
            <a:endParaRPr lang="en-US" dirty="0" smtClean="0"/>
          </a:p>
          <a:p>
            <a:pPr lvl="1"/>
            <a:r>
              <a:rPr lang="en-US" dirty="0" smtClean="0"/>
              <a:t>Thus</a:t>
            </a:r>
            <a:r>
              <a:rPr lang="en-US" dirty="0" smtClean="0"/>
              <a:t>, if you stored the first byte in address 1000, the remaining bytes are stored in addresses 1001, 1002, and 1003. </a:t>
            </a:r>
          </a:p>
          <a:p>
            <a:r>
              <a:rPr lang="en-US" dirty="0" smtClean="0"/>
              <a:t>For little </a:t>
            </a:r>
            <a:r>
              <a:rPr lang="en-US" dirty="0" err="1" smtClean="0"/>
              <a:t>endian</a:t>
            </a:r>
            <a:r>
              <a:rPr lang="en-US" dirty="0" smtClean="0"/>
              <a:t>, you store the least significant byte (</a:t>
            </a:r>
            <a:r>
              <a:rPr lang="en-US" b="1" dirty="0" smtClean="0"/>
              <a:t>0xcd</a:t>
            </a:r>
            <a:r>
              <a:rPr lang="en-US" dirty="0" smtClean="0"/>
              <a:t>) in the smallest address (in our example, this is address 1000), then </a:t>
            </a:r>
            <a:r>
              <a:rPr lang="en-US" b="1" dirty="0" smtClean="0"/>
              <a:t>0x23</a:t>
            </a:r>
            <a:r>
              <a:rPr lang="en-US" dirty="0" smtClean="0"/>
              <a:t>, </a:t>
            </a:r>
            <a:r>
              <a:rPr lang="en-US" b="1" dirty="0" smtClean="0"/>
              <a:t>0xab</a:t>
            </a:r>
            <a:r>
              <a:rPr lang="en-US" dirty="0" smtClean="0"/>
              <a:t>, and </a:t>
            </a:r>
            <a:r>
              <a:rPr lang="en-US" b="1" dirty="0" smtClean="0"/>
              <a:t>0x01</a:t>
            </a:r>
            <a:r>
              <a:rPr lang="en-US" dirty="0" smtClean="0"/>
              <a:t>. Thus, it's stored in reverse order.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Quantity </a:t>
            </a:r>
            <a:r>
              <a:rPr lang="en-US" dirty="0" smtClean="0"/>
              <a:t>		Address </a:t>
            </a:r>
            <a:r>
              <a:rPr lang="en-US" dirty="0" smtClean="0"/>
              <a:t>divisible by </a:t>
            </a:r>
            <a:r>
              <a:rPr lang="en-US" dirty="0" smtClean="0"/>
              <a:t>	(</a:t>
            </a:r>
            <a:r>
              <a:rPr lang="en-US" dirty="0" smtClean="0"/>
              <a:t>Binary) address ends in </a:t>
            </a:r>
            <a:endParaRPr lang="en-US" dirty="0" smtClean="0"/>
          </a:p>
          <a:p>
            <a:r>
              <a:rPr lang="en-US" dirty="0" smtClean="0"/>
              <a:t>Byte 			1 				anything </a:t>
            </a:r>
          </a:p>
          <a:p>
            <a:r>
              <a:rPr lang="en-US" dirty="0" err="1" smtClean="0"/>
              <a:t>Halfword</a:t>
            </a:r>
            <a:r>
              <a:rPr lang="en-US" dirty="0" smtClean="0"/>
              <a:t> </a:t>
            </a:r>
            <a:r>
              <a:rPr lang="en-US" dirty="0" smtClean="0"/>
              <a:t>(16 bits) </a:t>
            </a:r>
            <a:r>
              <a:rPr lang="en-US" dirty="0" smtClean="0"/>
              <a:t>	2 					0 	</a:t>
            </a:r>
          </a:p>
          <a:p>
            <a:r>
              <a:rPr lang="en-US" dirty="0" smtClean="0"/>
              <a:t>Word </a:t>
            </a:r>
            <a:r>
              <a:rPr lang="en-US" dirty="0" smtClean="0"/>
              <a:t>(32 bits) </a:t>
            </a:r>
            <a:r>
              <a:rPr lang="en-US" dirty="0" smtClean="0"/>
              <a:t>		4 					00</a:t>
            </a:r>
          </a:p>
          <a:p>
            <a:r>
              <a:rPr lang="en-US" dirty="0" err="1" smtClean="0"/>
              <a:t>Doubleword</a:t>
            </a:r>
            <a:r>
              <a:rPr lang="en-US" dirty="0" smtClean="0"/>
              <a:t> </a:t>
            </a:r>
            <a:r>
              <a:rPr lang="en-US" dirty="0" smtClean="0"/>
              <a:t>(64 bits) </a:t>
            </a:r>
            <a:r>
              <a:rPr lang="en-US" dirty="0" smtClean="0"/>
              <a:t>	8 					000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4579"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4580"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4581"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4582" name="Rectangle 6"/>
          <p:cNvSpPr>
            <a:spLocks noGrp="1" noChangeArrowheads="1"/>
          </p:cNvSpPr>
          <p:nvPr>
            <p:ph type="body" idx="1"/>
          </p:nvPr>
        </p:nvSpPr>
        <p:spPr>
          <a:xfrm>
            <a:off x="809298" y="1713186"/>
            <a:ext cx="6731826" cy="4746855"/>
          </a:xfrm>
          <a:noFill/>
        </p:spPr>
        <p:txBody>
          <a:bodyPr>
            <a:normAutofit/>
          </a:bodyPr>
          <a:lstStyle/>
          <a:p>
            <a:r>
              <a:rPr lang="en-US" dirty="0" smtClean="0"/>
              <a:t>When an exception occurs, </a:t>
            </a:r>
            <a:r>
              <a:rPr lang="en-US" sz="1797" dirty="0"/>
              <a:t>the core:</a:t>
            </a:r>
          </a:p>
          <a:p>
            <a:pPr lvl="1">
              <a:buSzPct val="130000"/>
            </a:pPr>
            <a:r>
              <a:rPr lang="en-US" sz="1697" dirty="0"/>
              <a:t>Copies CPSR into SPSR_&lt;mode&gt;</a:t>
            </a:r>
          </a:p>
          <a:p>
            <a:pPr lvl="1">
              <a:buSzPct val="130000"/>
            </a:pPr>
            <a:r>
              <a:rPr lang="en-US" sz="1697" dirty="0"/>
              <a:t>Sets appropriate CPSR bits </a:t>
            </a:r>
          </a:p>
          <a:p>
            <a:pPr lvl="2">
              <a:buSzPct val="50000"/>
              <a:buFont typeface="Monotype Sorts" charset="2"/>
              <a:buChar char="u"/>
            </a:pPr>
            <a:r>
              <a:rPr lang="en-US" sz="1697" dirty="0"/>
              <a:t>If core implements ARM Architecture 4T and is currently in Thumb state, then</a:t>
            </a:r>
          </a:p>
          <a:p>
            <a:pPr lvl="3">
              <a:buFont typeface="Monotype Sorts" charset="2"/>
              <a:buChar char="n"/>
            </a:pPr>
            <a:r>
              <a:rPr lang="en-US" sz="1697" dirty="0"/>
              <a:t>ARM state is entered.</a:t>
            </a:r>
          </a:p>
          <a:p>
            <a:pPr lvl="2">
              <a:buSzPct val="50000"/>
              <a:buFont typeface="Monotype Sorts" charset="2"/>
              <a:buChar char="u"/>
            </a:pPr>
            <a:r>
              <a:rPr lang="en-US" sz="1697" dirty="0"/>
              <a:t>Mode field bits </a:t>
            </a:r>
          </a:p>
          <a:p>
            <a:pPr lvl="2">
              <a:buSzPct val="50000"/>
              <a:buFont typeface="Monotype Sorts" charset="2"/>
              <a:buChar char="u"/>
            </a:pPr>
            <a:r>
              <a:rPr lang="en-US" sz="1697" dirty="0"/>
              <a:t>Interrupt disable flags if appropriate.</a:t>
            </a:r>
          </a:p>
          <a:p>
            <a:pPr lvl="1">
              <a:buSzPct val="130000"/>
            </a:pPr>
            <a:r>
              <a:rPr lang="en-US" sz="1697" dirty="0"/>
              <a:t>Maps in appropriate banked registers</a:t>
            </a:r>
          </a:p>
          <a:p>
            <a:pPr lvl="1">
              <a:buSzPct val="130000"/>
            </a:pPr>
            <a:r>
              <a:rPr lang="en-US" sz="1697" dirty="0"/>
              <a:t>Stores the “</a:t>
            </a:r>
            <a:r>
              <a:rPr lang="en-US" sz="1697" i="1" dirty="0"/>
              <a:t>return address</a:t>
            </a:r>
            <a:r>
              <a:rPr lang="en-US" sz="1697" dirty="0"/>
              <a:t>” in LR_&lt;mode&gt;</a:t>
            </a:r>
          </a:p>
          <a:p>
            <a:pPr lvl="1">
              <a:buSzPct val="130000"/>
            </a:pPr>
            <a:r>
              <a:rPr lang="en-US" sz="1697" dirty="0"/>
              <a:t>Sets PC to vector address</a:t>
            </a:r>
          </a:p>
          <a:p>
            <a:r>
              <a:rPr lang="en-US" dirty="0" smtClean="0"/>
              <a:t>To return, exception handler needs to:</a:t>
            </a:r>
          </a:p>
          <a:p>
            <a:pPr lvl="1"/>
            <a:r>
              <a:rPr lang="en-US" sz="1697" dirty="0"/>
              <a:t>Restore CPSR from SPSR_&lt;mode&gt;</a:t>
            </a:r>
          </a:p>
          <a:p>
            <a:pPr lvl="1"/>
            <a:r>
              <a:rPr lang="en-US" sz="1697" dirty="0"/>
              <a:t>Restore PC from LR_&lt;mode&gt;</a:t>
            </a:r>
          </a:p>
        </p:txBody>
      </p:sp>
      <p:sp>
        <p:nvSpPr>
          <p:cNvPr id="24583" name="Rectangle 7"/>
          <p:cNvSpPr>
            <a:spLocks noGrp="1" noChangeArrowheads="1"/>
          </p:cNvSpPr>
          <p:nvPr>
            <p:ph type="title"/>
          </p:nvPr>
        </p:nvSpPr>
        <p:spPr>
          <a:noFill/>
        </p:spPr>
        <p:txBody>
          <a:bodyPr/>
          <a:lstStyle/>
          <a:p>
            <a:r>
              <a:rPr lang="en-US" smtClean="0"/>
              <a:t>Exception Handling</a:t>
            </a:r>
            <a:br>
              <a:rPr lang="en-US" smtClean="0"/>
            </a:br>
            <a:r>
              <a:rPr lang="en-US" smtClean="0"/>
              <a:t>and the Vector Table</a:t>
            </a:r>
          </a:p>
        </p:txBody>
      </p:sp>
      <p:pic>
        <p:nvPicPr>
          <p:cNvPr id="24584" name="Picture 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39605" y="2143889"/>
            <a:ext cx="3204406" cy="4007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6613395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6627"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6628"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6629"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6630" name="Rectangle 6"/>
          <p:cNvSpPr>
            <a:spLocks noGrp="1" noChangeArrowheads="1"/>
          </p:cNvSpPr>
          <p:nvPr>
            <p:ph type="title"/>
          </p:nvPr>
        </p:nvSpPr>
        <p:spPr>
          <a:noFill/>
        </p:spPr>
        <p:txBody>
          <a:bodyPr/>
          <a:lstStyle/>
          <a:p>
            <a:r>
              <a:rPr lang="en-US" smtClean="0"/>
              <a:t>The Instruction Pipeline</a:t>
            </a:r>
          </a:p>
        </p:txBody>
      </p:sp>
      <p:sp>
        <p:nvSpPr>
          <p:cNvPr id="26631" name="Rectangle 7"/>
          <p:cNvSpPr>
            <a:spLocks noGrp="1" noChangeArrowheads="1"/>
          </p:cNvSpPr>
          <p:nvPr>
            <p:ph type="body" idx="1"/>
          </p:nvPr>
        </p:nvSpPr>
        <p:spPr>
          <a:xfrm>
            <a:off x="1545022" y="1481959"/>
            <a:ext cx="8434750" cy="5112024"/>
          </a:xfrm>
          <a:noFill/>
        </p:spPr>
        <p:txBody>
          <a:bodyPr>
            <a:normAutofit fontScale="85000" lnSpcReduction="20000"/>
          </a:bodyPr>
          <a:lstStyle/>
          <a:p>
            <a:r>
              <a:rPr lang="en-US" dirty="0" smtClean="0"/>
              <a:t>The ARM uses a pipeline in order to increase the speed of the flow of instructions to the processor.</a:t>
            </a:r>
          </a:p>
          <a:p>
            <a:pPr marL="717844" lvl="1"/>
            <a:r>
              <a:rPr lang="en-US" dirty="0" smtClean="0"/>
              <a:t>Allows several operations to be undertaken simultaneously, rather than serially.</a:t>
            </a:r>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r>
              <a:rPr lang="en-US" dirty="0" smtClean="0"/>
              <a:t>Rather than pointing to the instruction being executed, the </a:t>
            </a:r>
            <a:br>
              <a:rPr lang="en-US" dirty="0" smtClean="0"/>
            </a:br>
            <a:r>
              <a:rPr lang="en-US" dirty="0" smtClean="0"/>
              <a:t>PC points to the instruction being fetched.</a:t>
            </a:r>
          </a:p>
        </p:txBody>
      </p:sp>
      <p:sp>
        <p:nvSpPr>
          <p:cNvPr id="26632" name="Rectangle 8"/>
          <p:cNvSpPr>
            <a:spLocks noChangeArrowheads="1"/>
          </p:cNvSpPr>
          <p:nvPr/>
        </p:nvSpPr>
        <p:spPr bwMode="auto">
          <a:xfrm>
            <a:off x="4631862" y="3267374"/>
            <a:ext cx="1392834" cy="532414"/>
          </a:xfrm>
          <a:prstGeom prst="rect">
            <a:avLst/>
          </a:prstGeom>
          <a:noFill/>
          <a:ln w="25400">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6633" name="Rectangle 9"/>
          <p:cNvSpPr>
            <a:spLocks noChangeArrowheads="1"/>
          </p:cNvSpPr>
          <p:nvPr/>
        </p:nvSpPr>
        <p:spPr bwMode="auto">
          <a:xfrm>
            <a:off x="4633446" y="4121456"/>
            <a:ext cx="1392833" cy="532414"/>
          </a:xfrm>
          <a:prstGeom prst="rect">
            <a:avLst/>
          </a:prstGeom>
          <a:noFill/>
          <a:ln w="25400">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6634" name="Rectangle 10"/>
          <p:cNvSpPr>
            <a:spLocks noChangeArrowheads="1"/>
          </p:cNvSpPr>
          <p:nvPr/>
        </p:nvSpPr>
        <p:spPr bwMode="auto">
          <a:xfrm>
            <a:off x="4631862" y="4940676"/>
            <a:ext cx="1392834" cy="532414"/>
          </a:xfrm>
          <a:prstGeom prst="rect">
            <a:avLst/>
          </a:prstGeom>
          <a:noFill/>
          <a:ln w="25400">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6635" name="Rectangle 11"/>
          <p:cNvSpPr>
            <a:spLocks noChangeArrowheads="1"/>
          </p:cNvSpPr>
          <p:nvPr/>
        </p:nvSpPr>
        <p:spPr bwMode="auto">
          <a:xfrm>
            <a:off x="4874300" y="3381463"/>
            <a:ext cx="860419" cy="3121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r>
              <a:rPr lang="en-US" sz="1597" b="0" dirty="0"/>
              <a:t>FETCH</a:t>
            </a:r>
          </a:p>
        </p:txBody>
      </p:sp>
      <p:sp>
        <p:nvSpPr>
          <p:cNvPr id="26636" name="Rectangle 12"/>
          <p:cNvSpPr>
            <a:spLocks noChangeArrowheads="1"/>
          </p:cNvSpPr>
          <p:nvPr/>
        </p:nvSpPr>
        <p:spPr bwMode="auto">
          <a:xfrm>
            <a:off x="4772888" y="4227621"/>
            <a:ext cx="1052152" cy="3121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597" b="0"/>
              <a:t>DECODE</a:t>
            </a:r>
          </a:p>
        </p:txBody>
      </p:sp>
      <p:sp>
        <p:nvSpPr>
          <p:cNvPr id="26637" name="Rectangle 13"/>
          <p:cNvSpPr>
            <a:spLocks noChangeArrowheads="1"/>
          </p:cNvSpPr>
          <p:nvPr/>
        </p:nvSpPr>
        <p:spPr bwMode="auto">
          <a:xfrm>
            <a:off x="4749119" y="5046842"/>
            <a:ext cx="1142472" cy="3121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597" b="0"/>
              <a:t>EXECUTE</a:t>
            </a:r>
          </a:p>
        </p:txBody>
      </p:sp>
      <p:sp>
        <p:nvSpPr>
          <p:cNvPr id="26638" name="Line 14"/>
          <p:cNvSpPr>
            <a:spLocks noChangeShapeType="1"/>
          </p:cNvSpPr>
          <p:nvPr/>
        </p:nvSpPr>
        <p:spPr bwMode="auto">
          <a:xfrm>
            <a:off x="5294210" y="3820388"/>
            <a:ext cx="0" cy="278884"/>
          </a:xfrm>
          <a:prstGeom prst="line">
            <a:avLst/>
          </a:prstGeom>
          <a:noFill/>
          <a:ln w="25400">
            <a:solidFill>
              <a:schemeClr val="tx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26639" name="Line 15"/>
          <p:cNvSpPr>
            <a:spLocks noChangeShapeType="1"/>
          </p:cNvSpPr>
          <p:nvPr/>
        </p:nvSpPr>
        <p:spPr bwMode="auto">
          <a:xfrm>
            <a:off x="5294210" y="4666547"/>
            <a:ext cx="0" cy="261453"/>
          </a:xfrm>
          <a:prstGeom prst="line">
            <a:avLst/>
          </a:prstGeom>
          <a:noFill/>
          <a:ln w="25400">
            <a:solidFill>
              <a:schemeClr val="tx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26640" name="Group 19"/>
          <p:cNvGrpSpPr>
            <a:grpSpLocks/>
          </p:cNvGrpSpPr>
          <p:nvPr/>
        </p:nvGrpSpPr>
        <p:grpSpPr bwMode="auto">
          <a:xfrm>
            <a:off x="6173645" y="3368786"/>
            <a:ext cx="3791865" cy="2313466"/>
            <a:chOff x="2933" y="2126"/>
            <a:chExt cx="2393" cy="1460"/>
          </a:xfrm>
        </p:grpSpPr>
        <p:sp>
          <p:nvSpPr>
            <p:cNvPr id="26645" name="Rectangle 16"/>
            <p:cNvSpPr>
              <a:spLocks noChangeArrowheads="1"/>
            </p:cNvSpPr>
            <p:nvPr/>
          </p:nvSpPr>
          <p:spPr bwMode="auto">
            <a:xfrm>
              <a:off x="2955" y="2126"/>
              <a:ext cx="1951"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597" b="0"/>
                <a:t>Instruction fetched from memory</a:t>
              </a:r>
            </a:p>
          </p:txBody>
        </p:sp>
        <p:sp>
          <p:nvSpPr>
            <p:cNvPr id="26646" name="Rectangle 17"/>
            <p:cNvSpPr>
              <a:spLocks noChangeArrowheads="1"/>
            </p:cNvSpPr>
            <p:nvPr/>
          </p:nvSpPr>
          <p:spPr bwMode="auto">
            <a:xfrm>
              <a:off x="2933" y="2654"/>
              <a:ext cx="2393"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597" b="0"/>
                <a:t>Decoding of registers used in instruction</a:t>
              </a:r>
            </a:p>
          </p:txBody>
        </p:sp>
        <p:sp>
          <p:nvSpPr>
            <p:cNvPr id="26647" name="Rectangle 18"/>
            <p:cNvSpPr>
              <a:spLocks noChangeArrowheads="1"/>
            </p:cNvSpPr>
            <p:nvPr/>
          </p:nvSpPr>
          <p:spPr bwMode="auto">
            <a:xfrm>
              <a:off x="2933" y="3111"/>
              <a:ext cx="2314" cy="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597" b="0"/>
                <a:t>Register(s) read from Register Bank</a:t>
              </a:r>
            </a:p>
            <a:p>
              <a:r>
                <a:rPr lang="en-US" sz="1597" b="0"/>
                <a:t>Shift and ALU operation</a:t>
              </a:r>
            </a:p>
            <a:p>
              <a:r>
                <a:rPr lang="en-US" sz="1597" b="0"/>
                <a:t>Write register(s) back to Register Bank</a:t>
              </a:r>
            </a:p>
          </p:txBody>
        </p:sp>
      </p:grpSp>
      <p:sp>
        <p:nvSpPr>
          <p:cNvPr id="26641" name="Rectangle 20"/>
          <p:cNvSpPr>
            <a:spLocks noChangeArrowheads="1"/>
          </p:cNvSpPr>
          <p:nvPr/>
        </p:nvSpPr>
        <p:spPr bwMode="auto">
          <a:xfrm>
            <a:off x="2846057" y="3406816"/>
            <a:ext cx="2032264" cy="3140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597" b="0"/>
              <a:t>	PC	</a:t>
            </a:r>
          </a:p>
        </p:txBody>
      </p:sp>
      <p:sp>
        <p:nvSpPr>
          <p:cNvPr id="26642" name="Rectangle 21"/>
          <p:cNvSpPr>
            <a:spLocks noChangeArrowheads="1"/>
          </p:cNvSpPr>
          <p:nvPr/>
        </p:nvSpPr>
        <p:spPr bwMode="auto">
          <a:xfrm>
            <a:off x="2839718" y="3825142"/>
            <a:ext cx="2032264" cy="7564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b="0"/>
          </a:p>
          <a:p>
            <a:endParaRPr lang="en-US" sz="1597" b="0"/>
          </a:p>
          <a:p>
            <a:r>
              <a:rPr lang="en-US" sz="1597" b="0"/>
              <a:t>	PC - 4	</a:t>
            </a:r>
          </a:p>
        </p:txBody>
      </p:sp>
      <p:sp>
        <p:nvSpPr>
          <p:cNvPr id="26643" name="Rectangle 22"/>
          <p:cNvSpPr>
            <a:spLocks noChangeArrowheads="1"/>
          </p:cNvSpPr>
          <p:nvPr/>
        </p:nvSpPr>
        <p:spPr bwMode="auto">
          <a:xfrm>
            <a:off x="2839718" y="5051595"/>
            <a:ext cx="2032264" cy="3140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597" b="0"/>
              <a:t>	PC - 8	</a:t>
            </a:r>
          </a:p>
        </p:txBody>
      </p:sp>
      <p:sp>
        <p:nvSpPr>
          <p:cNvPr id="26644" name="Rectangle 23"/>
          <p:cNvSpPr>
            <a:spLocks noChangeArrowheads="1"/>
          </p:cNvSpPr>
          <p:nvPr/>
        </p:nvSpPr>
        <p:spPr bwMode="auto">
          <a:xfrm>
            <a:off x="2822288" y="2898171"/>
            <a:ext cx="2038676" cy="338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7575">
              <a:lnSpc>
                <a:spcPct val="90000"/>
              </a:lnSpc>
              <a:defRPr sz="1600" b="1">
                <a:solidFill>
                  <a:schemeClr val="tx1"/>
                </a:solidFill>
                <a:latin typeface="Arial" panose="020B0604020202020204" pitchFamily="34" charset="0"/>
              </a:defRPr>
            </a:lvl1pPr>
            <a:lvl2pPr marL="742950" indent="-285750" defTabSz="917575">
              <a:lnSpc>
                <a:spcPct val="90000"/>
              </a:lnSpc>
              <a:defRPr sz="1600" b="1">
                <a:solidFill>
                  <a:schemeClr val="tx1"/>
                </a:solidFill>
                <a:latin typeface="Arial" panose="020B0604020202020204" pitchFamily="34" charset="0"/>
              </a:defRPr>
            </a:lvl2pPr>
            <a:lvl3pPr marL="1143000" indent="-228600" defTabSz="917575">
              <a:lnSpc>
                <a:spcPct val="90000"/>
              </a:lnSpc>
              <a:defRPr sz="1600" b="1">
                <a:solidFill>
                  <a:schemeClr val="tx1"/>
                </a:solidFill>
                <a:latin typeface="Arial" panose="020B0604020202020204" pitchFamily="34" charset="0"/>
              </a:defRPr>
            </a:lvl3pPr>
            <a:lvl4pPr marL="1600200" indent="-228600" defTabSz="917575">
              <a:lnSpc>
                <a:spcPct val="90000"/>
              </a:lnSpc>
              <a:defRPr sz="1600" b="1">
                <a:solidFill>
                  <a:schemeClr val="tx1"/>
                </a:solidFill>
                <a:latin typeface="Arial" panose="020B0604020202020204" pitchFamily="34" charset="0"/>
              </a:defRPr>
            </a:lvl4pPr>
            <a:lvl5pPr marL="2057400" indent="-228600" defTabSz="917575">
              <a:lnSpc>
                <a:spcPct val="90000"/>
              </a:lnSpc>
              <a:defRPr sz="1600" b="1">
                <a:solidFill>
                  <a:schemeClr val="tx1"/>
                </a:solidFill>
                <a:latin typeface="Arial" panose="020B0604020202020204" pitchFamily="34" charset="0"/>
              </a:defRPr>
            </a:lvl5pPr>
            <a:lvl6pPr marL="25146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1597" b="0" u="sng"/>
              <a:t>	ARM	</a:t>
            </a:r>
          </a:p>
        </p:txBody>
      </p:sp>
    </p:spTree>
    <p:extLst>
      <p:ext uri="{BB962C8B-B14F-4D97-AF65-F5344CB8AC3E}">
        <p14:creationId xmlns="" xmlns:p14="http://schemas.microsoft.com/office/powerpoint/2010/main" val="326267375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Instruction Set</a:t>
            </a:r>
          </a:p>
        </p:txBody>
      </p:sp>
      <p:sp>
        <p:nvSpPr>
          <p:cNvPr id="40963" name="Rectangle 3"/>
          <p:cNvSpPr>
            <a:spLocks noGrp="1" noChangeArrowheads="1"/>
          </p:cNvSpPr>
          <p:nvPr>
            <p:ph idx="1"/>
          </p:nvPr>
        </p:nvSpPr>
        <p:spPr/>
        <p:txBody>
          <a:bodyPr/>
          <a:lstStyle/>
          <a:p>
            <a:pPr eaLnBrk="1" hangingPunct="1">
              <a:spcBef>
                <a:spcPct val="50000"/>
              </a:spcBef>
            </a:pPr>
            <a:r>
              <a:rPr lang="en-US" sz="3600" smtClean="0"/>
              <a:t>Two instruction sets:</a:t>
            </a:r>
          </a:p>
          <a:p>
            <a:pPr lvl="1" eaLnBrk="1" hangingPunct="1">
              <a:spcBef>
                <a:spcPct val="50000"/>
              </a:spcBef>
            </a:pPr>
            <a:r>
              <a:rPr lang="en-US" sz="2800" smtClean="0"/>
              <a:t>ARM</a:t>
            </a:r>
          </a:p>
          <a:p>
            <a:pPr lvl="2" eaLnBrk="1" hangingPunct="1">
              <a:spcBef>
                <a:spcPct val="40000"/>
              </a:spcBef>
            </a:pPr>
            <a:r>
              <a:rPr lang="en-US" sz="2000" smtClean="0"/>
              <a:t>Standard 32-bit instruction set</a:t>
            </a:r>
          </a:p>
          <a:p>
            <a:pPr lvl="1" eaLnBrk="1" hangingPunct="1">
              <a:spcBef>
                <a:spcPct val="50000"/>
              </a:spcBef>
            </a:pPr>
            <a:r>
              <a:rPr lang="en-US" sz="2800" smtClean="0"/>
              <a:t>THUMB</a:t>
            </a:r>
          </a:p>
          <a:p>
            <a:pPr lvl="2" eaLnBrk="1" hangingPunct="1">
              <a:spcBef>
                <a:spcPct val="40000"/>
              </a:spcBef>
            </a:pPr>
            <a:r>
              <a:rPr lang="en-US" sz="2000" smtClean="0"/>
              <a:t>16-bit compressed form</a:t>
            </a:r>
          </a:p>
          <a:p>
            <a:pPr lvl="2" eaLnBrk="1" hangingPunct="1">
              <a:spcBef>
                <a:spcPct val="40000"/>
              </a:spcBef>
            </a:pPr>
            <a:r>
              <a:rPr lang="en-US" sz="2000" smtClean="0"/>
              <a:t>Code density better than most CISC</a:t>
            </a:r>
          </a:p>
          <a:p>
            <a:pPr lvl="2" eaLnBrk="1" hangingPunct="1">
              <a:spcBef>
                <a:spcPct val="40000"/>
              </a:spcBef>
            </a:pPr>
            <a:r>
              <a:rPr lang="en-US" sz="2000" smtClean="0"/>
              <a:t>Dynamic decompression in pipeline</a:t>
            </a:r>
          </a:p>
        </p:txBody>
      </p:sp>
      <p:sp>
        <p:nvSpPr>
          <p:cNvPr id="4" name="Slide Number Placeholder 3"/>
          <p:cNvSpPr>
            <a:spLocks noGrp="1"/>
          </p:cNvSpPr>
          <p:nvPr>
            <p:ph type="sldNum" sz="quarter" idx="12"/>
          </p:nvPr>
        </p:nvSpPr>
        <p:spPr/>
        <p:txBody>
          <a:bodyPr/>
          <a:lstStyle/>
          <a:p>
            <a:fld id="{79393AE2-30A3-414B-BFF9-B1DCA3F4B864}" type="slidenum">
              <a:rPr lang="en-US"/>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anim calcmode="lin" valueType="num">
                                      <p:cBhvr>
                                        <p:cTn id="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500"/>
                                  </p:stCondLst>
                                  <p:childTnLst>
                                    <p:set>
                                      <p:cBhvr>
                                        <p:cTn id="12" dur="1" fill="hold">
                                          <p:stCondLst>
                                            <p:cond delay="0"/>
                                          </p:stCondLst>
                                        </p:cTn>
                                        <p:tgtEl>
                                          <p:spTgt spid="40963">
                                            <p:txEl>
                                              <p:pRg st="1" end="1"/>
                                            </p:txEl>
                                          </p:spTgt>
                                        </p:tgtEl>
                                        <p:attrNameLst>
                                          <p:attrName>style.visibility</p:attrName>
                                        </p:attrNameLst>
                                      </p:cBhvr>
                                      <p:to>
                                        <p:strVal val="visible"/>
                                      </p:to>
                                    </p:set>
                                    <p:animEffect transition="in" filter="fade">
                                      <p:cBhvr>
                                        <p:cTn id="13" dur="1000"/>
                                        <p:tgtEl>
                                          <p:spTgt spid="40963">
                                            <p:txEl>
                                              <p:pRg st="1" end="1"/>
                                            </p:txEl>
                                          </p:spTgt>
                                        </p:tgtEl>
                                      </p:cBhvr>
                                    </p:animEffect>
                                    <p:anim calcmode="lin" valueType="num">
                                      <p:cBhvr>
                                        <p:cTn id="14"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0963">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500"/>
                            </p:stCondLst>
                            <p:childTnLst>
                              <p:par>
                                <p:cTn id="17" presetID="31" presetClass="entr" presetSubtype="0" fill="hold" grpId="0" nodeType="afterEffect">
                                  <p:stCondLst>
                                    <p:cond delay="0"/>
                                  </p:stCondLst>
                                  <p:iterate type="lt">
                                    <p:tmPct val="5000"/>
                                  </p:iterate>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p:cTn id="19" dur="500" fill="hold"/>
                                        <p:tgtEl>
                                          <p:spTgt spid="4096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0963">
                                            <p:txEl>
                                              <p:pRg st="2" end="2"/>
                                            </p:txEl>
                                          </p:spTgt>
                                        </p:tgtEl>
                                        <p:attrNameLst>
                                          <p:attrName>ppt_h</p:attrName>
                                        </p:attrNameLst>
                                      </p:cBhvr>
                                      <p:tavLst>
                                        <p:tav tm="0">
                                          <p:val>
                                            <p:fltVal val="0"/>
                                          </p:val>
                                        </p:tav>
                                        <p:tav tm="100000">
                                          <p:val>
                                            <p:strVal val="#ppt_h"/>
                                          </p:val>
                                        </p:tav>
                                      </p:tavLst>
                                    </p:anim>
                                    <p:anim calcmode="lin" valueType="num">
                                      <p:cBhvr>
                                        <p:cTn id="21" dur="500" fill="hold"/>
                                        <p:tgtEl>
                                          <p:spTgt spid="40963">
                                            <p:txEl>
                                              <p:pRg st="2" end="2"/>
                                            </p:txEl>
                                          </p:spTgt>
                                        </p:tgtEl>
                                        <p:attrNameLst>
                                          <p:attrName>style.rotation</p:attrName>
                                        </p:attrNameLst>
                                      </p:cBhvr>
                                      <p:tavLst>
                                        <p:tav tm="0">
                                          <p:val>
                                            <p:fltVal val="90"/>
                                          </p:val>
                                        </p:tav>
                                        <p:tav tm="100000">
                                          <p:val>
                                            <p:fltVal val="0"/>
                                          </p:val>
                                        </p:tav>
                                      </p:tavLst>
                                    </p:anim>
                                    <p:animEffect transition="in" filter="fade">
                                      <p:cBhvr>
                                        <p:cTn id="22" dur="500"/>
                                        <p:tgtEl>
                                          <p:spTgt spid="40963">
                                            <p:txEl>
                                              <p:pRg st="2" end="2"/>
                                            </p:txEl>
                                          </p:spTgt>
                                        </p:tgtEl>
                                      </p:cBhvr>
                                    </p:animEffect>
                                  </p:childTnLst>
                                </p:cTn>
                              </p:par>
                            </p:childTnLst>
                          </p:cTn>
                        </p:par>
                        <p:par>
                          <p:cTn id="23" fill="hold" nodeType="afterGroup">
                            <p:stCondLst>
                              <p:cond delay="3675"/>
                            </p:stCondLst>
                            <p:childTnLst>
                              <p:par>
                                <p:cTn id="24" presetID="42" presetClass="entr" presetSubtype="0" fill="hold" grpId="0" nodeType="afterEffect">
                                  <p:stCondLst>
                                    <p:cond delay="1000"/>
                                  </p:stCondLst>
                                  <p:childTnLst>
                                    <p:set>
                                      <p:cBhvr>
                                        <p:cTn id="25" dur="1" fill="hold">
                                          <p:stCondLst>
                                            <p:cond delay="0"/>
                                          </p:stCondLst>
                                        </p:cTn>
                                        <p:tgtEl>
                                          <p:spTgt spid="40963">
                                            <p:txEl>
                                              <p:pRg st="3" end="3"/>
                                            </p:txEl>
                                          </p:spTgt>
                                        </p:tgtEl>
                                        <p:attrNameLst>
                                          <p:attrName>style.visibility</p:attrName>
                                        </p:attrNameLst>
                                      </p:cBhvr>
                                      <p:to>
                                        <p:strVal val="visible"/>
                                      </p:to>
                                    </p:set>
                                    <p:animEffect transition="in" filter="fade">
                                      <p:cBhvr>
                                        <p:cTn id="26" dur="1000"/>
                                        <p:tgtEl>
                                          <p:spTgt spid="40963">
                                            <p:txEl>
                                              <p:pRg st="3" end="3"/>
                                            </p:txEl>
                                          </p:spTgt>
                                        </p:tgtEl>
                                      </p:cBhvr>
                                    </p:animEffect>
                                    <p:anim calcmode="lin" valueType="num">
                                      <p:cBhvr>
                                        <p:cTn id="27"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0963">
                                            <p:txEl>
                                              <p:pRg st="3" end="3"/>
                                            </p:txEl>
                                          </p:spTgt>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5675"/>
                            </p:stCondLst>
                            <p:childTnLst>
                              <p:par>
                                <p:cTn id="30" presetID="31" presetClass="entr" presetSubtype="0" fill="hold" grpId="0" nodeType="afterEffect">
                                  <p:stCondLst>
                                    <p:cond delay="1500"/>
                                  </p:stCondLst>
                                  <p:iterate type="lt">
                                    <p:tmPct val="5000"/>
                                  </p:iterate>
                                  <p:childTnLst>
                                    <p:set>
                                      <p:cBhvr>
                                        <p:cTn id="31" dur="1" fill="hold">
                                          <p:stCondLst>
                                            <p:cond delay="0"/>
                                          </p:stCondLst>
                                        </p:cTn>
                                        <p:tgtEl>
                                          <p:spTgt spid="40963">
                                            <p:txEl>
                                              <p:pRg st="4" end="4"/>
                                            </p:txEl>
                                          </p:spTgt>
                                        </p:tgtEl>
                                        <p:attrNameLst>
                                          <p:attrName>style.visibility</p:attrName>
                                        </p:attrNameLst>
                                      </p:cBhvr>
                                      <p:to>
                                        <p:strVal val="visible"/>
                                      </p:to>
                                    </p:set>
                                    <p:anim calcmode="lin" valueType="num">
                                      <p:cBhvr>
                                        <p:cTn id="32" dur="500" fill="hold"/>
                                        <p:tgtEl>
                                          <p:spTgt spid="40963">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40963">
                                            <p:txEl>
                                              <p:pRg st="4" end="4"/>
                                            </p:txEl>
                                          </p:spTgt>
                                        </p:tgtEl>
                                        <p:attrNameLst>
                                          <p:attrName>ppt_h</p:attrName>
                                        </p:attrNameLst>
                                      </p:cBhvr>
                                      <p:tavLst>
                                        <p:tav tm="0">
                                          <p:val>
                                            <p:fltVal val="0"/>
                                          </p:val>
                                        </p:tav>
                                        <p:tav tm="100000">
                                          <p:val>
                                            <p:strVal val="#ppt_h"/>
                                          </p:val>
                                        </p:tav>
                                      </p:tavLst>
                                    </p:anim>
                                    <p:anim calcmode="lin" valueType="num">
                                      <p:cBhvr>
                                        <p:cTn id="34" dur="500" fill="hold"/>
                                        <p:tgtEl>
                                          <p:spTgt spid="40963">
                                            <p:txEl>
                                              <p:pRg st="4" end="4"/>
                                            </p:txEl>
                                          </p:spTgt>
                                        </p:tgtEl>
                                        <p:attrNameLst>
                                          <p:attrName>style.rotation</p:attrName>
                                        </p:attrNameLst>
                                      </p:cBhvr>
                                      <p:tavLst>
                                        <p:tav tm="0">
                                          <p:val>
                                            <p:fltVal val="90"/>
                                          </p:val>
                                        </p:tav>
                                        <p:tav tm="100000">
                                          <p:val>
                                            <p:fltVal val="0"/>
                                          </p:val>
                                        </p:tav>
                                      </p:tavLst>
                                    </p:anim>
                                    <p:animEffect transition="in" filter="fade">
                                      <p:cBhvr>
                                        <p:cTn id="35" dur="500"/>
                                        <p:tgtEl>
                                          <p:spTgt spid="40963">
                                            <p:txEl>
                                              <p:pRg st="4" end="4"/>
                                            </p:txEl>
                                          </p:spTgt>
                                        </p:tgtEl>
                                      </p:cBhvr>
                                    </p:animEffect>
                                  </p:childTnLst>
                                </p:cTn>
                              </p:par>
                            </p:childTnLst>
                          </p:cTn>
                        </p:par>
                        <p:par>
                          <p:cTn id="36" fill="hold" nodeType="afterGroup">
                            <p:stCondLst>
                              <p:cond delay="8150"/>
                            </p:stCondLst>
                            <p:childTnLst>
                              <p:par>
                                <p:cTn id="37" presetID="31" presetClass="entr" presetSubtype="0" fill="hold" grpId="0" nodeType="afterEffect">
                                  <p:stCondLst>
                                    <p:cond delay="1500"/>
                                  </p:stCondLst>
                                  <p:iterate type="lt">
                                    <p:tmPct val="5000"/>
                                  </p:iterate>
                                  <p:childTnLst>
                                    <p:set>
                                      <p:cBhvr>
                                        <p:cTn id="38" dur="1" fill="hold">
                                          <p:stCondLst>
                                            <p:cond delay="0"/>
                                          </p:stCondLst>
                                        </p:cTn>
                                        <p:tgtEl>
                                          <p:spTgt spid="40963">
                                            <p:txEl>
                                              <p:pRg st="5" end="5"/>
                                            </p:txEl>
                                          </p:spTgt>
                                        </p:tgtEl>
                                        <p:attrNameLst>
                                          <p:attrName>style.visibility</p:attrName>
                                        </p:attrNameLst>
                                      </p:cBhvr>
                                      <p:to>
                                        <p:strVal val="visible"/>
                                      </p:to>
                                    </p:set>
                                    <p:anim calcmode="lin" valueType="num">
                                      <p:cBhvr>
                                        <p:cTn id="39" dur="500" fill="hold"/>
                                        <p:tgtEl>
                                          <p:spTgt spid="40963">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40963">
                                            <p:txEl>
                                              <p:pRg st="5" end="5"/>
                                            </p:txEl>
                                          </p:spTgt>
                                        </p:tgtEl>
                                        <p:attrNameLst>
                                          <p:attrName>ppt_h</p:attrName>
                                        </p:attrNameLst>
                                      </p:cBhvr>
                                      <p:tavLst>
                                        <p:tav tm="0">
                                          <p:val>
                                            <p:fltVal val="0"/>
                                          </p:val>
                                        </p:tav>
                                        <p:tav tm="100000">
                                          <p:val>
                                            <p:strVal val="#ppt_h"/>
                                          </p:val>
                                        </p:tav>
                                      </p:tavLst>
                                    </p:anim>
                                    <p:anim calcmode="lin" valueType="num">
                                      <p:cBhvr>
                                        <p:cTn id="41" dur="500" fill="hold"/>
                                        <p:tgtEl>
                                          <p:spTgt spid="40963">
                                            <p:txEl>
                                              <p:pRg st="5" end="5"/>
                                            </p:txEl>
                                          </p:spTgt>
                                        </p:tgtEl>
                                        <p:attrNameLst>
                                          <p:attrName>style.rotation</p:attrName>
                                        </p:attrNameLst>
                                      </p:cBhvr>
                                      <p:tavLst>
                                        <p:tav tm="0">
                                          <p:val>
                                            <p:fltVal val="90"/>
                                          </p:val>
                                        </p:tav>
                                        <p:tav tm="100000">
                                          <p:val>
                                            <p:fltVal val="0"/>
                                          </p:val>
                                        </p:tav>
                                      </p:tavLst>
                                    </p:anim>
                                    <p:animEffect transition="in" filter="fade">
                                      <p:cBhvr>
                                        <p:cTn id="42" dur="500"/>
                                        <p:tgtEl>
                                          <p:spTgt spid="40963">
                                            <p:txEl>
                                              <p:pRg st="5" end="5"/>
                                            </p:txEl>
                                          </p:spTgt>
                                        </p:tgtEl>
                                      </p:cBhvr>
                                    </p:animEffect>
                                  </p:childTnLst>
                                </p:cTn>
                              </p:par>
                            </p:childTnLst>
                          </p:cTn>
                        </p:par>
                        <p:par>
                          <p:cTn id="43" fill="hold" nodeType="afterGroup">
                            <p:stCondLst>
                              <p:cond delay="10850"/>
                            </p:stCondLst>
                            <p:childTnLst>
                              <p:par>
                                <p:cTn id="44" presetID="31" presetClass="entr" presetSubtype="0" fill="hold" grpId="0" nodeType="afterEffect">
                                  <p:stCondLst>
                                    <p:cond delay="1500"/>
                                  </p:stCondLst>
                                  <p:iterate type="lt">
                                    <p:tmPct val="5000"/>
                                  </p:iterate>
                                  <p:childTnLst>
                                    <p:set>
                                      <p:cBhvr>
                                        <p:cTn id="45" dur="1" fill="hold">
                                          <p:stCondLst>
                                            <p:cond delay="0"/>
                                          </p:stCondLst>
                                        </p:cTn>
                                        <p:tgtEl>
                                          <p:spTgt spid="40963">
                                            <p:txEl>
                                              <p:pRg st="6" end="6"/>
                                            </p:txEl>
                                          </p:spTgt>
                                        </p:tgtEl>
                                        <p:attrNameLst>
                                          <p:attrName>style.visibility</p:attrName>
                                        </p:attrNameLst>
                                      </p:cBhvr>
                                      <p:to>
                                        <p:strVal val="visible"/>
                                      </p:to>
                                    </p:set>
                                    <p:anim calcmode="lin" valueType="num">
                                      <p:cBhvr>
                                        <p:cTn id="46" dur="500" fill="hold"/>
                                        <p:tgtEl>
                                          <p:spTgt spid="40963">
                                            <p:txEl>
                                              <p:pRg st="6" end="6"/>
                                            </p:txEl>
                                          </p:spTgt>
                                        </p:tgtEl>
                                        <p:attrNameLst>
                                          <p:attrName>ppt_w</p:attrName>
                                        </p:attrNameLst>
                                      </p:cBhvr>
                                      <p:tavLst>
                                        <p:tav tm="0">
                                          <p:val>
                                            <p:fltVal val="0"/>
                                          </p:val>
                                        </p:tav>
                                        <p:tav tm="100000">
                                          <p:val>
                                            <p:strVal val="#ppt_w"/>
                                          </p:val>
                                        </p:tav>
                                      </p:tavLst>
                                    </p:anim>
                                    <p:anim calcmode="lin" valueType="num">
                                      <p:cBhvr>
                                        <p:cTn id="47" dur="500" fill="hold"/>
                                        <p:tgtEl>
                                          <p:spTgt spid="40963">
                                            <p:txEl>
                                              <p:pRg st="6" end="6"/>
                                            </p:txEl>
                                          </p:spTgt>
                                        </p:tgtEl>
                                        <p:attrNameLst>
                                          <p:attrName>ppt_h</p:attrName>
                                        </p:attrNameLst>
                                      </p:cBhvr>
                                      <p:tavLst>
                                        <p:tav tm="0">
                                          <p:val>
                                            <p:fltVal val="0"/>
                                          </p:val>
                                        </p:tav>
                                        <p:tav tm="100000">
                                          <p:val>
                                            <p:strVal val="#ppt_h"/>
                                          </p:val>
                                        </p:tav>
                                      </p:tavLst>
                                    </p:anim>
                                    <p:anim calcmode="lin" valueType="num">
                                      <p:cBhvr>
                                        <p:cTn id="48" dur="500" fill="hold"/>
                                        <p:tgtEl>
                                          <p:spTgt spid="40963">
                                            <p:txEl>
                                              <p:pRg st="6" end="6"/>
                                            </p:txEl>
                                          </p:spTgt>
                                        </p:tgtEl>
                                        <p:attrNameLst>
                                          <p:attrName>style.rotation</p:attrName>
                                        </p:attrNameLst>
                                      </p:cBhvr>
                                      <p:tavLst>
                                        <p:tav tm="0">
                                          <p:val>
                                            <p:fltVal val="90"/>
                                          </p:val>
                                        </p:tav>
                                        <p:tav tm="100000">
                                          <p:val>
                                            <p:fltVal val="0"/>
                                          </p:val>
                                        </p:tav>
                                      </p:tavLst>
                                    </p:anim>
                                    <p:animEffect transition="in" filter="fade">
                                      <p:cBhvr>
                                        <p:cTn id="49" dur="5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ARM Instruction Set</a:t>
            </a:r>
          </a:p>
        </p:txBody>
      </p:sp>
      <p:sp>
        <p:nvSpPr>
          <p:cNvPr id="41987" name="Rectangle 3"/>
          <p:cNvSpPr>
            <a:spLocks noGrp="1" noChangeArrowheads="1"/>
          </p:cNvSpPr>
          <p:nvPr>
            <p:ph idx="1"/>
          </p:nvPr>
        </p:nvSpPr>
        <p:spPr/>
        <p:txBody>
          <a:bodyPr/>
          <a:lstStyle/>
          <a:p>
            <a:pPr eaLnBrk="1" hangingPunct="1">
              <a:spcBef>
                <a:spcPct val="50000"/>
              </a:spcBef>
            </a:pPr>
            <a:r>
              <a:rPr lang="en-US" sz="3600" smtClean="0"/>
              <a:t>Features:</a:t>
            </a:r>
          </a:p>
          <a:p>
            <a:pPr lvl="1" eaLnBrk="1" hangingPunct="1">
              <a:spcBef>
                <a:spcPct val="50000"/>
              </a:spcBef>
            </a:pPr>
            <a:r>
              <a:rPr lang="en-US" sz="2800" smtClean="0"/>
              <a:t>Load/Store architecture</a:t>
            </a:r>
          </a:p>
          <a:p>
            <a:pPr lvl="1" eaLnBrk="1" hangingPunct="1">
              <a:spcBef>
                <a:spcPct val="50000"/>
              </a:spcBef>
            </a:pPr>
            <a:r>
              <a:rPr lang="en-US" sz="2800" smtClean="0"/>
              <a:t>3-address data processing instructions</a:t>
            </a:r>
          </a:p>
          <a:p>
            <a:pPr lvl="1" eaLnBrk="1" hangingPunct="1">
              <a:spcBef>
                <a:spcPct val="50000"/>
              </a:spcBef>
            </a:pPr>
            <a:r>
              <a:rPr lang="en-US" sz="2800" smtClean="0"/>
              <a:t>Conditional execution</a:t>
            </a:r>
          </a:p>
          <a:p>
            <a:pPr lvl="1" eaLnBrk="1" hangingPunct="1">
              <a:spcBef>
                <a:spcPct val="50000"/>
              </a:spcBef>
            </a:pPr>
            <a:r>
              <a:rPr lang="en-US" sz="2800" smtClean="0"/>
              <a:t>Load/Store multiple registers</a:t>
            </a:r>
          </a:p>
          <a:p>
            <a:pPr lvl="1" eaLnBrk="1" hangingPunct="1">
              <a:spcBef>
                <a:spcPct val="50000"/>
              </a:spcBef>
            </a:pPr>
            <a:r>
              <a:rPr lang="en-US" sz="2800" smtClean="0"/>
              <a:t>Shift &amp; ALU operation in single clock cycle</a:t>
            </a:r>
          </a:p>
          <a:p>
            <a:pPr eaLnBrk="1" hangingPunct="1">
              <a:spcBef>
                <a:spcPct val="50000"/>
              </a:spcBef>
              <a:buFont typeface="Wingdings" pitchFamily="2" charset="2"/>
              <a:buNone/>
            </a:pPr>
            <a:endParaRPr lang="en-US" sz="3600" smtClean="0"/>
          </a:p>
        </p:txBody>
      </p:sp>
      <p:sp>
        <p:nvSpPr>
          <p:cNvPr id="4" name="Slide Number Placeholder 3"/>
          <p:cNvSpPr>
            <a:spLocks noGrp="1"/>
          </p:cNvSpPr>
          <p:nvPr>
            <p:ph type="sldNum" sz="quarter" idx="12"/>
          </p:nvPr>
        </p:nvSpPr>
        <p:spPr/>
        <p:txBody>
          <a:bodyPr/>
          <a:lstStyle/>
          <a:p>
            <a:fld id="{CB756749-54A7-433C-8117-2E05D885272F}" type="slidenum">
              <a:rPr lang="en-US"/>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p:cTn id="7" dur="1000" fill="hold"/>
                                        <p:tgtEl>
                                          <p:spTgt spid="4198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4198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198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1987">
                                            <p:txEl>
                                              <p:pRg st="1" end="1"/>
                                            </p:txEl>
                                          </p:spTgt>
                                        </p:tgtEl>
                                        <p:attrNameLst>
                                          <p:attrName>style.visibility</p:attrName>
                                        </p:attrNameLst>
                                      </p:cBhvr>
                                      <p:to>
                                        <p:strVal val="visible"/>
                                      </p:to>
                                    </p:set>
                                    <p:anim calcmode="lin" valueType="num">
                                      <p:cBhvr>
                                        <p:cTn id="14" dur="1000" fill="hold"/>
                                        <p:tgtEl>
                                          <p:spTgt spid="41987">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1987">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198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1987">
                                            <p:txEl>
                                              <p:pRg st="2" end="2"/>
                                            </p:txEl>
                                          </p:spTgt>
                                        </p:tgtEl>
                                        <p:attrNameLst>
                                          <p:attrName>style.visibility</p:attrName>
                                        </p:attrNameLst>
                                      </p:cBhvr>
                                      <p:to>
                                        <p:strVal val="visible"/>
                                      </p:to>
                                    </p:set>
                                    <p:anim calcmode="lin" valueType="num">
                                      <p:cBhvr>
                                        <p:cTn id="21" dur="1000" fill="hold"/>
                                        <p:tgtEl>
                                          <p:spTgt spid="41987">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1987">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198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41987">
                                            <p:txEl>
                                              <p:pRg st="3" end="3"/>
                                            </p:txEl>
                                          </p:spTgt>
                                        </p:tgtEl>
                                        <p:attrNameLst>
                                          <p:attrName>style.visibility</p:attrName>
                                        </p:attrNameLst>
                                      </p:cBhvr>
                                      <p:to>
                                        <p:strVal val="visible"/>
                                      </p:to>
                                    </p:set>
                                    <p:anim calcmode="lin" valueType="num">
                                      <p:cBhvr>
                                        <p:cTn id="28" dur="1000" fill="hold"/>
                                        <p:tgtEl>
                                          <p:spTgt spid="41987">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41987">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1987">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41987">
                                            <p:txEl>
                                              <p:pRg st="4" end="4"/>
                                            </p:txEl>
                                          </p:spTgt>
                                        </p:tgtEl>
                                        <p:attrNameLst>
                                          <p:attrName>style.visibility</p:attrName>
                                        </p:attrNameLst>
                                      </p:cBhvr>
                                      <p:to>
                                        <p:strVal val="visible"/>
                                      </p:to>
                                    </p:set>
                                    <p:anim calcmode="lin" valueType="num">
                                      <p:cBhvr>
                                        <p:cTn id="35" dur="1000" fill="hold"/>
                                        <p:tgtEl>
                                          <p:spTgt spid="41987">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41987">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41987">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41987">
                                            <p:txEl>
                                              <p:pRg st="5" end="5"/>
                                            </p:txEl>
                                          </p:spTgt>
                                        </p:tgtEl>
                                        <p:attrNameLst>
                                          <p:attrName>style.visibility</p:attrName>
                                        </p:attrNameLst>
                                      </p:cBhvr>
                                      <p:to>
                                        <p:strVal val="visible"/>
                                      </p:to>
                                    </p:set>
                                    <p:anim calcmode="lin" valueType="num">
                                      <p:cBhvr>
                                        <p:cTn id="42" dur="1000" fill="hold"/>
                                        <p:tgtEl>
                                          <p:spTgt spid="41987">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41987">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ARM Instruction Set (3)</a:t>
            </a:r>
          </a:p>
        </p:txBody>
      </p:sp>
      <p:graphicFrame>
        <p:nvGraphicFramePr>
          <p:cNvPr id="51206" name="SmartArt Placeholder 51205"/>
          <p:cNvGraphicFramePr>
            <a:graphicFrameLocks/>
          </p:cNvGraphicFramePr>
          <p:nvPr>
            <p:ph type="dgm" idx="1"/>
          </p:nvPr>
        </p:nvGraphicFramePr>
        <p:xfrm>
          <a:off x="852944" y="1629104"/>
          <a:ext cx="8953208" cy="5076496"/>
        </p:xfrm>
        <a:graphic>
          <a:graphicData uri="http://schemas.openxmlformats.org/drawingml/2006/compatibility">
            <com:legacyDrawing xmlns:com="http://schemas.openxmlformats.org/drawingml/2006/compatibility" spid="_x0000_s1026"/>
          </a:graphicData>
        </a:graphic>
      </p:graphicFrame>
      <p:sp>
        <p:nvSpPr>
          <p:cNvPr id="4" name="Slide Number Placeholder 3"/>
          <p:cNvSpPr>
            <a:spLocks noGrp="1"/>
          </p:cNvSpPr>
          <p:nvPr>
            <p:ph type="sldNum" sz="quarter" idx="12"/>
          </p:nvPr>
        </p:nvSpPr>
        <p:spPr/>
        <p:txBody>
          <a:bodyPr/>
          <a:lstStyle/>
          <a:p>
            <a:fld id="{4C9B7F5C-DD50-491D-9303-2D4A57199FDD}" type="slidenum">
              <a:rPr lang="en-US"/>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1206">
                                            <p:subSp spid="_x0000_s1034"/>
                                          </p:spTgt>
                                        </p:tgtEl>
                                        <p:attrNameLst>
                                          <p:attrName>style.visibility</p:attrName>
                                        </p:attrNameLst>
                                      </p:cBhvr>
                                      <p:to>
                                        <p:strVal val="visible"/>
                                      </p:to>
                                    </p:set>
                                    <p:animEffect transition="in" filter="fade">
                                      <p:cBhvr>
                                        <p:cTn id="7" dur="1000"/>
                                        <p:tgtEl>
                                          <p:spTgt spid="51206">
                                            <p:subSp spid="_x0000_s1034"/>
                                          </p:spTgt>
                                        </p:tgtEl>
                                      </p:cBhvr>
                                    </p:animEffect>
                                    <p:anim calcmode="lin" valueType="num">
                                      <p:cBhvr>
                                        <p:cTn id="8" dur="1000" fill="hold"/>
                                        <p:tgtEl>
                                          <p:spTgt spid="51206">
                                            <p:subSp spid="_x0000_s1034"/>
                                          </p:spTgt>
                                        </p:tgtEl>
                                        <p:attrNameLst>
                                          <p:attrName>ppt_x</p:attrName>
                                        </p:attrNameLst>
                                      </p:cBhvr>
                                      <p:tavLst>
                                        <p:tav tm="0">
                                          <p:val>
                                            <p:strVal val="#ppt_x"/>
                                          </p:val>
                                        </p:tav>
                                        <p:tav tm="100000">
                                          <p:val>
                                            <p:strVal val="#ppt_x"/>
                                          </p:val>
                                        </p:tav>
                                      </p:tavLst>
                                    </p:anim>
                                    <p:anim calcmode="lin" valueType="num">
                                      <p:cBhvr>
                                        <p:cTn id="9" dur="1000" fill="hold"/>
                                        <p:tgtEl>
                                          <p:spTgt spid="51206">
                                            <p:subSp spid="_x0000_s1034"/>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7" presetClass="entr" presetSubtype="8" fill="hold" grpId="0" nodeType="clickEffect">
                                  <p:stCondLst>
                                    <p:cond delay="0"/>
                                  </p:stCondLst>
                                  <p:childTnLst>
                                    <p:set>
                                      <p:cBhvr>
                                        <p:cTn id="13" dur="1" fill="hold">
                                          <p:stCondLst>
                                            <p:cond delay="0"/>
                                          </p:stCondLst>
                                        </p:cTn>
                                        <p:tgtEl>
                                          <p:spTgt spid="51206">
                                            <p:subSp spid="_x0000_s1035"/>
                                          </p:spTgt>
                                        </p:tgtEl>
                                        <p:attrNameLst>
                                          <p:attrName>style.visibility</p:attrName>
                                        </p:attrNameLst>
                                      </p:cBhvr>
                                      <p:to>
                                        <p:strVal val="visible"/>
                                      </p:to>
                                    </p:set>
                                    <p:anim calcmode="lin" valueType="num">
                                      <p:cBhvr>
                                        <p:cTn id="14" dur="500" fill="hold"/>
                                        <p:tgtEl>
                                          <p:spTgt spid="51206">
                                            <p:subSp spid="_x0000_s1035"/>
                                          </p:spTgt>
                                        </p:tgtEl>
                                        <p:attrNameLst>
                                          <p:attrName>ppt_x</p:attrName>
                                        </p:attrNameLst>
                                      </p:cBhvr>
                                      <p:tavLst>
                                        <p:tav tm="0">
                                          <p:val>
                                            <p:strVal val="#ppt_x-#ppt_w/2"/>
                                          </p:val>
                                        </p:tav>
                                        <p:tav tm="100000">
                                          <p:val>
                                            <p:strVal val="#ppt_x"/>
                                          </p:val>
                                        </p:tav>
                                      </p:tavLst>
                                    </p:anim>
                                    <p:anim calcmode="lin" valueType="num">
                                      <p:cBhvr>
                                        <p:cTn id="15" dur="500" fill="hold"/>
                                        <p:tgtEl>
                                          <p:spTgt spid="51206">
                                            <p:subSp spid="_x0000_s1035"/>
                                          </p:spTgt>
                                        </p:tgtEl>
                                        <p:attrNameLst>
                                          <p:attrName>ppt_y</p:attrName>
                                        </p:attrNameLst>
                                      </p:cBhvr>
                                      <p:tavLst>
                                        <p:tav tm="0">
                                          <p:val>
                                            <p:strVal val="#ppt_y"/>
                                          </p:val>
                                        </p:tav>
                                        <p:tav tm="100000">
                                          <p:val>
                                            <p:strVal val="#ppt_y"/>
                                          </p:val>
                                        </p:tav>
                                      </p:tavLst>
                                    </p:anim>
                                    <p:anim calcmode="lin" valueType="num">
                                      <p:cBhvr>
                                        <p:cTn id="16" dur="500" fill="hold"/>
                                        <p:tgtEl>
                                          <p:spTgt spid="51206">
                                            <p:subSp spid="_x0000_s1035"/>
                                          </p:spTgt>
                                        </p:tgtEl>
                                        <p:attrNameLst>
                                          <p:attrName>ppt_w</p:attrName>
                                        </p:attrNameLst>
                                      </p:cBhvr>
                                      <p:tavLst>
                                        <p:tav tm="0">
                                          <p:val>
                                            <p:fltVal val="0"/>
                                          </p:val>
                                        </p:tav>
                                        <p:tav tm="100000">
                                          <p:val>
                                            <p:strVal val="#ppt_w"/>
                                          </p:val>
                                        </p:tav>
                                      </p:tavLst>
                                    </p:anim>
                                    <p:anim calcmode="lin" valueType="num">
                                      <p:cBhvr>
                                        <p:cTn id="17" dur="500" fill="hold"/>
                                        <p:tgtEl>
                                          <p:spTgt spid="51206">
                                            <p:subSp spid="_x0000_s1035"/>
                                          </p:spTgt>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2" fill="hold" grpId="0" nodeType="clickEffect">
                                  <p:stCondLst>
                                    <p:cond delay="0"/>
                                  </p:stCondLst>
                                  <p:childTnLst>
                                    <p:set>
                                      <p:cBhvr>
                                        <p:cTn id="21" dur="1" fill="hold">
                                          <p:stCondLst>
                                            <p:cond delay="0"/>
                                          </p:stCondLst>
                                        </p:cTn>
                                        <p:tgtEl>
                                          <p:spTgt spid="51206">
                                            <p:subSp spid="_x0000_s1036"/>
                                          </p:spTgt>
                                        </p:tgtEl>
                                        <p:attrNameLst>
                                          <p:attrName>style.visibility</p:attrName>
                                        </p:attrNameLst>
                                      </p:cBhvr>
                                      <p:to>
                                        <p:strVal val="visible"/>
                                      </p:to>
                                    </p:set>
                                    <p:anim calcmode="lin" valueType="num">
                                      <p:cBhvr>
                                        <p:cTn id="22" dur="500" fill="hold"/>
                                        <p:tgtEl>
                                          <p:spTgt spid="51206">
                                            <p:subSp spid="_x0000_s1036"/>
                                          </p:spTgt>
                                        </p:tgtEl>
                                        <p:attrNameLst>
                                          <p:attrName>ppt_x</p:attrName>
                                        </p:attrNameLst>
                                      </p:cBhvr>
                                      <p:tavLst>
                                        <p:tav tm="0">
                                          <p:val>
                                            <p:strVal val="#ppt_x+#ppt_w/2"/>
                                          </p:val>
                                        </p:tav>
                                        <p:tav tm="100000">
                                          <p:val>
                                            <p:strVal val="#ppt_x"/>
                                          </p:val>
                                        </p:tav>
                                      </p:tavLst>
                                    </p:anim>
                                    <p:anim calcmode="lin" valueType="num">
                                      <p:cBhvr>
                                        <p:cTn id="23" dur="500" fill="hold"/>
                                        <p:tgtEl>
                                          <p:spTgt spid="51206">
                                            <p:subSp spid="_x0000_s1036"/>
                                          </p:spTgt>
                                        </p:tgtEl>
                                        <p:attrNameLst>
                                          <p:attrName>ppt_y</p:attrName>
                                        </p:attrNameLst>
                                      </p:cBhvr>
                                      <p:tavLst>
                                        <p:tav tm="0">
                                          <p:val>
                                            <p:strVal val="#ppt_y"/>
                                          </p:val>
                                        </p:tav>
                                        <p:tav tm="100000">
                                          <p:val>
                                            <p:strVal val="#ppt_y"/>
                                          </p:val>
                                        </p:tav>
                                      </p:tavLst>
                                    </p:anim>
                                    <p:anim calcmode="lin" valueType="num">
                                      <p:cBhvr>
                                        <p:cTn id="24" dur="500" fill="hold"/>
                                        <p:tgtEl>
                                          <p:spTgt spid="51206">
                                            <p:subSp spid="_x0000_s1036"/>
                                          </p:spTgt>
                                        </p:tgtEl>
                                        <p:attrNameLst>
                                          <p:attrName>ppt_w</p:attrName>
                                        </p:attrNameLst>
                                      </p:cBhvr>
                                      <p:tavLst>
                                        <p:tav tm="0">
                                          <p:val>
                                            <p:fltVal val="0"/>
                                          </p:val>
                                        </p:tav>
                                        <p:tav tm="100000">
                                          <p:val>
                                            <p:strVal val="#ppt_w"/>
                                          </p:val>
                                        </p:tav>
                                      </p:tavLst>
                                    </p:anim>
                                    <p:anim calcmode="lin" valueType="num">
                                      <p:cBhvr>
                                        <p:cTn id="25" dur="500" fill="hold"/>
                                        <p:tgtEl>
                                          <p:spTgt spid="51206">
                                            <p:subSp spid="_x0000_s1036"/>
                                          </p:spTgt>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1206">
                                            <p:subSp spid="_x0000_s1038"/>
                                          </p:spTgt>
                                        </p:tgtEl>
                                        <p:attrNameLst>
                                          <p:attrName>style.visibility</p:attrName>
                                        </p:attrNameLst>
                                      </p:cBhvr>
                                      <p:to>
                                        <p:strVal val="visible"/>
                                      </p:to>
                                    </p:set>
                                    <p:anim calcmode="lin" valueType="num">
                                      <p:cBhvr>
                                        <p:cTn id="30" dur="500" fill="hold"/>
                                        <p:tgtEl>
                                          <p:spTgt spid="51206">
                                            <p:subSp spid="_x0000_s1038"/>
                                          </p:spTgt>
                                        </p:tgtEl>
                                        <p:attrNameLst>
                                          <p:attrName>ppt_x</p:attrName>
                                        </p:attrNameLst>
                                      </p:cBhvr>
                                      <p:tavLst>
                                        <p:tav tm="0">
                                          <p:val>
                                            <p:strVal val="#ppt_x-#ppt_w/2"/>
                                          </p:val>
                                        </p:tav>
                                        <p:tav tm="100000">
                                          <p:val>
                                            <p:strVal val="#ppt_x"/>
                                          </p:val>
                                        </p:tav>
                                      </p:tavLst>
                                    </p:anim>
                                    <p:anim calcmode="lin" valueType="num">
                                      <p:cBhvr>
                                        <p:cTn id="31" dur="500" fill="hold"/>
                                        <p:tgtEl>
                                          <p:spTgt spid="51206">
                                            <p:subSp spid="_x0000_s1038"/>
                                          </p:spTgt>
                                        </p:tgtEl>
                                        <p:attrNameLst>
                                          <p:attrName>ppt_y</p:attrName>
                                        </p:attrNameLst>
                                      </p:cBhvr>
                                      <p:tavLst>
                                        <p:tav tm="0">
                                          <p:val>
                                            <p:strVal val="#ppt_y"/>
                                          </p:val>
                                        </p:tav>
                                        <p:tav tm="100000">
                                          <p:val>
                                            <p:strVal val="#ppt_y"/>
                                          </p:val>
                                        </p:tav>
                                      </p:tavLst>
                                    </p:anim>
                                    <p:anim calcmode="lin" valueType="num">
                                      <p:cBhvr>
                                        <p:cTn id="32" dur="500" fill="hold"/>
                                        <p:tgtEl>
                                          <p:spTgt spid="51206">
                                            <p:subSp spid="_x0000_s1038"/>
                                          </p:spTgt>
                                        </p:tgtEl>
                                        <p:attrNameLst>
                                          <p:attrName>ppt_w</p:attrName>
                                        </p:attrNameLst>
                                      </p:cBhvr>
                                      <p:tavLst>
                                        <p:tav tm="0">
                                          <p:val>
                                            <p:fltVal val="0"/>
                                          </p:val>
                                        </p:tav>
                                        <p:tav tm="100000">
                                          <p:val>
                                            <p:strVal val="#ppt_w"/>
                                          </p:val>
                                        </p:tav>
                                      </p:tavLst>
                                    </p:anim>
                                    <p:anim calcmode="lin" valueType="num">
                                      <p:cBhvr>
                                        <p:cTn id="33" dur="500" fill="hold"/>
                                        <p:tgtEl>
                                          <p:spTgt spid="51206">
                                            <p:subSp spid="_x0000_s1038"/>
                                          </p:spTgt>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2" fill="hold" grpId="0" nodeType="clickEffect">
                                  <p:stCondLst>
                                    <p:cond delay="0"/>
                                  </p:stCondLst>
                                  <p:childTnLst>
                                    <p:set>
                                      <p:cBhvr>
                                        <p:cTn id="37" dur="1" fill="hold">
                                          <p:stCondLst>
                                            <p:cond delay="0"/>
                                          </p:stCondLst>
                                        </p:cTn>
                                        <p:tgtEl>
                                          <p:spTgt spid="51206">
                                            <p:subSp spid="_x0000_s1040"/>
                                          </p:spTgt>
                                        </p:tgtEl>
                                        <p:attrNameLst>
                                          <p:attrName>style.visibility</p:attrName>
                                        </p:attrNameLst>
                                      </p:cBhvr>
                                      <p:to>
                                        <p:strVal val="visible"/>
                                      </p:to>
                                    </p:set>
                                    <p:anim calcmode="lin" valueType="num">
                                      <p:cBhvr>
                                        <p:cTn id="38" dur="500" fill="hold"/>
                                        <p:tgtEl>
                                          <p:spTgt spid="51206">
                                            <p:subSp spid="_x0000_s1040"/>
                                          </p:spTgt>
                                        </p:tgtEl>
                                        <p:attrNameLst>
                                          <p:attrName>ppt_x</p:attrName>
                                        </p:attrNameLst>
                                      </p:cBhvr>
                                      <p:tavLst>
                                        <p:tav tm="0">
                                          <p:val>
                                            <p:strVal val="#ppt_x+#ppt_w/2"/>
                                          </p:val>
                                        </p:tav>
                                        <p:tav tm="100000">
                                          <p:val>
                                            <p:strVal val="#ppt_x"/>
                                          </p:val>
                                        </p:tav>
                                      </p:tavLst>
                                    </p:anim>
                                    <p:anim calcmode="lin" valueType="num">
                                      <p:cBhvr>
                                        <p:cTn id="39" dur="500" fill="hold"/>
                                        <p:tgtEl>
                                          <p:spTgt spid="51206">
                                            <p:subSp spid="_x0000_s1040"/>
                                          </p:spTgt>
                                        </p:tgtEl>
                                        <p:attrNameLst>
                                          <p:attrName>ppt_y</p:attrName>
                                        </p:attrNameLst>
                                      </p:cBhvr>
                                      <p:tavLst>
                                        <p:tav tm="0">
                                          <p:val>
                                            <p:strVal val="#ppt_y"/>
                                          </p:val>
                                        </p:tav>
                                        <p:tav tm="100000">
                                          <p:val>
                                            <p:strVal val="#ppt_y"/>
                                          </p:val>
                                        </p:tav>
                                      </p:tavLst>
                                    </p:anim>
                                    <p:anim calcmode="lin" valueType="num">
                                      <p:cBhvr>
                                        <p:cTn id="40" dur="500" fill="hold"/>
                                        <p:tgtEl>
                                          <p:spTgt spid="51206">
                                            <p:subSp spid="_x0000_s1040"/>
                                          </p:spTgt>
                                        </p:tgtEl>
                                        <p:attrNameLst>
                                          <p:attrName>ppt_w</p:attrName>
                                        </p:attrNameLst>
                                      </p:cBhvr>
                                      <p:tavLst>
                                        <p:tav tm="0">
                                          <p:val>
                                            <p:fltVal val="0"/>
                                          </p:val>
                                        </p:tav>
                                        <p:tav tm="100000">
                                          <p:val>
                                            <p:strVal val="#ppt_w"/>
                                          </p:val>
                                        </p:tav>
                                      </p:tavLst>
                                    </p:anim>
                                    <p:anim calcmode="lin" valueType="num">
                                      <p:cBhvr>
                                        <p:cTn id="41" dur="500" fill="hold"/>
                                        <p:tgtEl>
                                          <p:spTgt spid="51206">
                                            <p:subSp spid="_x0000_s1040"/>
                                          </p:spTgt>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8" fill="hold" grpId="0" nodeType="clickEffect">
                                  <p:stCondLst>
                                    <p:cond delay="0"/>
                                  </p:stCondLst>
                                  <p:childTnLst>
                                    <p:set>
                                      <p:cBhvr>
                                        <p:cTn id="45" dur="1" fill="hold">
                                          <p:stCondLst>
                                            <p:cond delay="0"/>
                                          </p:stCondLst>
                                        </p:cTn>
                                        <p:tgtEl>
                                          <p:spTgt spid="51206">
                                            <p:subSp spid="_x0000_s1039"/>
                                          </p:spTgt>
                                        </p:tgtEl>
                                        <p:attrNameLst>
                                          <p:attrName>style.visibility</p:attrName>
                                        </p:attrNameLst>
                                      </p:cBhvr>
                                      <p:to>
                                        <p:strVal val="visible"/>
                                      </p:to>
                                    </p:set>
                                    <p:anim calcmode="lin" valueType="num">
                                      <p:cBhvr>
                                        <p:cTn id="46" dur="500" fill="hold"/>
                                        <p:tgtEl>
                                          <p:spTgt spid="51206">
                                            <p:subSp spid="_x0000_s1039"/>
                                          </p:spTgt>
                                        </p:tgtEl>
                                        <p:attrNameLst>
                                          <p:attrName>ppt_x</p:attrName>
                                        </p:attrNameLst>
                                      </p:cBhvr>
                                      <p:tavLst>
                                        <p:tav tm="0">
                                          <p:val>
                                            <p:strVal val="#ppt_x-#ppt_w/2"/>
                                          </p:val>
                                        </p:tav>
                                        <p:tav tm="100000">
                                          <p:val>
                                            <p:strVal val="#ppt_x"/>
                                          </p:val>
                                        </p:tav>
                                      </p:tavLst>
                                    </p:anim>
                                    <p:anim calcmode="lin" valueType="num">
                                      <p:cBhvr>
                                        <p:cTn id="47" dur="500" fill="hold"/>
                                        <p:tgtEl>
                                          <p:spTgt spid="51206">
                                            <p:subSp spid="_x0000_s1039"/>
                                          </p:spTgt>
                                        </p:tgtEl>
                                        <p:attrNameLst>
                                          <p:attrName>ppt_y</p:attrName>
                                        </p:attrNameLst>
                                      </p:cBhvr>
                                      <p:tavLst>
                                        <p:tav tm="0">
                                          <p:val>
                                            <p:strVal val="#ppt_y"/>
                                          </p:val>
                                        </p:tav>
                                        <p:tav tm="100000">
                                          <p:val>
                                            <p:strVal val="#ppt_y"/>
                                          </p:val>
                                        </p:tav>
                                      </p:tavLst>
                                    </p:anim>
                                    <p:anim calcmode="lin" valueType="num">
                                      <p:cBhvr>
                                        <p:cTn id="48" dur="500" fill="hold"/>
                                        <p:tgtEl>
                                          <p:spTgt spid="51206">
                                            <p:subSp spid="_x0000_s1039"/>
                                          </p:spTgt>
                                        </p:tgtEl>
                                        <p:attrNameLst>
                                          <p:attrName>ppt_w</p:attrName>
                                        </p:attrNameLst>
                                      </p:cBhvr>
                                      <p:tavLst>
                                        <p:tav tm="0">
                                          <p:val>
                                            <p:fltVal val="0"/>
                                          </p:val>
                                        </p:tav>
                                        <p:tav tm="100000">
                                          <p:val>
                                            <p:strVal val="#ppt_w"/>
                                          </p:val>
                                        </p:tav>
                                      </p:tavLst>
                                    </p:anim>
                                    <p:anim calcmode="lin" valueType="num">
                                      <p:cBhvr>
                                        <p:cTn id="49" dur="500" fill="hold"/>
                                        <p:tgtEl>
                                          <p:spTgt spid="51206">
                                            <p:subSp spid="_x0000_s1039"/>
                                          </p:spTgt>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2" fill="hold" grpId="0" nodeType="clickEffect">
                                  <p:stCondLst>
                                    <p:cond delay="0"/>
                                  </p:stCondLst>
                                  <p:childTnLst>
                                    <p:set>
                                      <p:cBhvr>
                                        <p:cTn id="53" dur="1" fill="hold">
                                          <p:stCondLst>
                                            <p:cond delay="0"/>
                                          </p:stCondLst>
                                        </p:cTn>
                                        <p:tgtEl>
                                          <p:spTgt spid="51206">
                                            <p:subSp spid="_x0000_s1037"/>
                                          </p:spTgt>
                                        </p:tgtEl>
                                        <p:attrNameLst>
                                          <p:attrName>style.visibility</p:attrName>
                                        </p:attrNameLst>
                                      </p:cBhvr>
                                      <p:to>
                                        <p:strVal val="visible"/>
                                      </p:to>
                                    </p:set>
                                    <p:anim calcmode="lin" valueType="num">
                                      <p:cBhvr>
                                        <p:cTn id="54" dur="500" fill="hold"/>
                                        <p:tgtEl>
                                          <p:spTgt spid="51206">
                                            <p:subSp spid="_x0000_s1037"/>
                                          </p:spTgt>
                                        </p:tgtEl>
                                        <p:attrNameLst>
                                          <p:attrName>ppt_x</p:attrName>
                                        </p:attrNameLst>
                                      </p:cBhvr>
                                      <p:tavLst>
                                        <p:tav tm="0">
                                          <p:val>
                                            <p:strVal val="#ppt_x+#ppt_w/2"/>
                                          </p:val>
                                        </p:tav>
                                        <p:tav tm="100000">
                                          <p:val>
                                            <p:strVal val="#ppt_x"/>
                                          </p:val>
                                        </p:tav>
                                      </p:tavLst>
                                    </p:anim>
                                    <p:anim calcmode="lin" valueType="num">
                                      <p:cBhvr>
                                        <p:cTn id="55" dur="500" fill="hold"/>
                                        <p:tgtEl>
                                          <p:spTgt spid="51206">
                                            <p:subSp spid="_x0000_s1037"/>
                                          </p:spTgt>
                                        </p:tgtEl>
                                        <p:attrNameLst>
                                          <p:attrName>ppt_y</p:attrName>
                                        </p:attrNameLst>
                                      </p:cBhvr>
                                      <p:tavLst>
                                        <p:tav tm="0">
                                          <p:val>
                                            <p:strVal val="#ppt_y"/>
                                          </p:val>
                                        </p:tav>
                                        <p:tav tm="100000">
                                          <p:val>
                                            <p:strVal val="#ppt_y"/>
                                          </p:val>
                                        </p:tav>
                                      </p:tavLst>
                                    </p:anim>
                                    <p:anim calcmode="lin" valueType="num">
                                      <p:cBhvr>
                                        <p:cTn id="56" dur="500" fill="hold"/>
                                        <p:tgtEl>
                                          <p:spTgt spid="51206">
                                            <p:subSp spid="_x0000_s1037"/>
                                          </p:spTgt>
                                        </p:tgtEl>
                                        <p:attrNameLst>
                                          <p:attrName>ppt_w</p:attrName>
                                        </p:attrNameLst>
                                      </p:cBhvr>
                                      <p:tavLst>
                                        <p:tav tm="0">
                                          <p:val>
                                            <p:fltVal val="0"/>
                                          </p:val>
                                        </p:tav>
                                        <p:tav tm="100000">
                                          <p:val>
                                            <p:strVal val="#ppt_w"/>
                                          </p:val>
                                        </p:tav>
                                      </p:tavLst>
                                    </p:anim>
                                    <p:anim calcmode="lin" valueType="num">
                                      <p:cBhvr>
                                        <p:cTn id="57" dur="500" fill="hold"/>
                                        <p:tgtEl>
                                          <p:spTgt spid="51206">
                                            <p:subSp spid="_x0000_s1037"/>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Dgm spid="51206" grpId="0" bld="depthByNode"/>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ARM Instruction Set (2)</a:t>
            </a:r>
          </a:p>
        </p:txBody>
      </p:sp>
      <p:sp>
        <p:nvSpPr>
          <p:cNvPr id="47107" name="Rectangle 3"/>
          <p:cNvSpPr>
            <a:spLocks noGrp="1" noChangeArrowheads="1"/>
          </p:cNvSpPr>
          <p:nvPr>
            <p:ph type="body" sz="half" idx="1"/>
          </p:nvPr>
        </p:nvSpPr>
        <p:spPr>
          <a:xfrm>
            <a:off x="609600" y="1600201"/>
            <a:ext cx="10972800" cy="4232275"/>
          </a:xfrm>
        </p:spPr>
        <p:txBody>
          <a:bodyPr/>
          <a:lstStyle/>
          <a:p>
            <a:pPr eaLnBrk="1" hangingPunct="1"/>
            <a:r>
              <a:rPr lang="en-US" sz="2800" smtClean="0"/>
              <a:t>Conditional execution:</a:t>
            </a:r>
          </a:p>
          <a:p>
            <a:pPr lvl="1" eaLnBrk="1" hangingPunct="1">
              <a:spcBef>
                <a:spcPct val="40000"/>
              </a:spcBef>
            </a:pPr>
            <a:r>
              <a:rPr lang="en-US" sz="2400" smtClean="0"/>
              <a:t>Each data processing instruction </a:t>
            </a:r>
          </a:p>
          <a:p>
            <a:pPr lvl="1" eaLnBrk="1" hangingPunct="1">
              <a:spcBef>
                <a:spcPct val="10000"/>
              </a:spcBef>
              <a:buFont typeface="Wingdings" pitchFamily="2" charset="2"/>
              <a:buNone/>
            </a:pPr>
            <a:r>
              <a:rPr lang="en-US" sz="2400" smtClean="0"/>
              <a:t>	prefixed by condition code</a:t>
            </a:r>
          </a:p>
          <a:p>
            <a:pPr lvl="1" eaLnBrk="1" hangingPunct="1">
              <a:spcBef>
                <a:spcPct val="40000"/>
              </a:spcBef>
            </a:pPr>
            <a:r>
              <a:rPr lang="en-US" sz="2400" smtClean="0"/>
              <a:t>Result – smooth flow of instructions through pipeline</a:t>
            </a:r>
          </a:p>
          <a:p>
            <a:pPr lvl="1" eaLnBrk="1" hangingPunct="1">
              <a:spcBef>
                <a:spcPct val="40000"/>
              </a:spcBef>
            </a:pPr>
            <a:r>
              <a:rPr lang="en-US" sz="2400" smtClean="0"/>
              <a:t>16 condition codes:</a:t>
            </a:r>
          </a:p>
        </p:txBody>
      </p:sp>
      <p:graphicFrame>
        <p:nvGraphicFramePr>
          <p:cNvPr id="47231" name="Group 127"/>
          <p:cNvGraphicFramePr>
            <a:graphicFrameLocks noGrp="1"/>
          </p:cNvGraphicFramePr>
          <p:nvPr>
            <p:ph sz="half" idx="2"/>
          </p:nvPr>
        </p:nvGraphicFramePr>
        <p:xfrm>
          <a:off x="347791" y="3902460"/>
          <a:ext cx="11421533" cy="2608263"/>
        </p:xfrm>
        <a:graphic>
          <a:graphicData uri="http://schemas.openxmlformats.org/drawingml/2006/table">
            <a:tbl>
              <a:tblPr/>
              <a:tblGrid>
                <a:gridCol w="715433"/>
                <a:gridCol w="2095500"/>
                <a:gridCol w="749300"/>
                <a:gridCol w="2154767"/>
                <a:gridCol w="690033"/>
                <a:gridCol w="2161116"/>
                <a:gridCol w="723900"/>
                <a:gridCol w="2131484"/>
              </a:tblGrid>
              <a:tr h="579120">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dirty="0" smtClean="0">
                          <a:ln>
                            <a:noFill/>
                          </a:ln>
                          <a:solidFill>
                            <a:schemeClr val="tx1"/>
                          </a:solidFill>
                          <a:effectLst/>
                          <a:latin typeface="Arial" panose="020B0604020202020204" pitchFamily="34" charset="0"/>
                        </a:rPr>
                        <a:t>EQ</a:t>
                      </a:r>
                    </a:p>
                  </a:txBody>
                  <a:tcPr marL="121920" marR="609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dirty="0" smtClean="0">
                          <a:ln>
                            <a:noFill/>
                          </a:ln>
                          <a:solidFill>
                            <a:schemeClr val="tx1"/>
                          </a:solidFill>
                          <a:effectLst/>
                          <a:latin typeface="Arial" panose="020B0604020202020204" pitchFamily="34" charset="0"/>
                        </a:rPr>
                        <a:t>equal</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dirty="0" smtClean="0">
                          <a:ln>
                            <a:noFill/>
                          </a:ln>
                          <a:solidFill>
                            <a:schemeClr val="tx1"/>
                          </a:solidFill>
                          <a:effectLst/>
                          <a:latin typeface="Arial" panose="020B0604020202020204" pitchFamily="34" charset="0"/>
                        </a:rPr>
                        <a:t>MI</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dirty="0" smtClean="0">
                          <a:ln>
                            <a:noFill/>
                          </a:ln>
                          <a:solidFill>
                            <a:schemeClr val="tx1"/>
                          </a:solidFill>
                          <a:effectLst/>
                          <a:latin typeface="Arial" panose="020B0604020202020204" pitchFamily="34" charset="0"/>
                        </a:rPr>
                        <a:t>negative</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HI</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unsigned higher</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GT</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signed greater than</a:t>
                      </a:r>
                    </a:p>
                  </a:txBody>
                  <a:tcPr marL="121920" marR="609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27063">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NE</a:t>
                      </a:r>
                    </a:p>
                  </a:txBody>
                  <a:tcPr marL="121920" marR="609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not equal</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PL</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dirty="0" smtClean="0">
                          <a:ln>
                            <a:noFill/>
                          </a:ln>
                          <a:solidFill>
                            <a:schemeClr val="tx1"/>
                          </a:solidFill>
                          <a:effectLst/>
                          <a:latin typeface="Arial" panose="020B0604020202020204" pitchFamily="34" charset="0"/>
                        </a:rPr>
                        <a:t>positive or zero</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dirty="0" smtClean="0">
                          <a:ln>
                            <a:noFill/>
                          </a:ln>
                          <a:solidFill>
                            <a:schemeClr val="tx1"/>
                          </a:solidFill>
                          <a:effectLst/>
                          <a:latin typeface="Arial" panose="020B0604020202020204" pitchFamily="34" charset="0"/>
                        </a:rPr>
                        <a:t>LS</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dirty="0" smtClean="0">
                          <a:ln>
                            <a:noFill/>
                          </a:ln>
                          <a:solidFill>
                            <a:schemeClr val="tx1"/>
                          </a:solidFill>
                          <a:effectLst/>
                          <a:latin typeface="Arial" panose="020B0604020202020204" pitchFamily="34" charset="0"/>
                        </a:rPr>
                        <a:t>unsigned lower or same</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LE</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signed less than or equal</a:t>
                      </a:r>
                    </a:p>
                  </a:txBody>
                  <a:tcPr marL="121920" marR="609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22960">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CS</a:t>
                      </a:r>
                    </a:p>
                  </a:txBody>
                  <a:tcPr marL="121920" marR="609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unsigned higher or same</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VS</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overflow</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GE</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dirty="0" smtClean="0">
                          <a:ln>
                            <a:noFill/>
                          </a:ln>
                          <a:solidFill>
                            <a:schemeClr val="tx1"/>
                          </a:solidFill>
                          <a:effectLst/>
                          <a:latin typeface="Arial" panose="020B0604020202020204" pitchFamily="34" charset="0"/>
                        </a:rPr>
                        <a:t>signed greater than or equal</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dirty="0" smtClean="0">
                          <a:ln>
                            <a:noFill/>
                          </a:ln>
                          <a:solidFill>
                            <a:schemeClr val="tx1"/>
                          </a:solidFill>
                          <a:effectLst/>
                          <a:latin typeface="Arial" panose="020B0604020202020204" pitchFamily="34" charset="0"/>
                        </a:rPr>
                        <a:t>AL</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dirty="0" smtClean="0">
                          <a:ln>
                            <a:noFill/>
                          </a:ln>
                          <a:solidFill>
                            <a:schemeClr val="tx1"/>
                          </a:solidFill>
                          <a:effectLst/>
                          <a:latin typeface="Arial" panose="020B0604020202020204" pitchFamily="34" charset="0"/>
                        </a:rPr>
                        <a:t>always</a:t>
                      </a:r>
                    </a:p>
                  </a:txBody>
                  <a:tcPr marL="121920" marR="609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579120">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CC</a:t>
                      </a:r>
                    </a:p>
                  </a:txBody>
                  <a:tcPr marL="121920" marR="609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unsigned lower</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VC</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no overflow</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LT</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signed less than</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panose="020B0604020202020204" pitchFamily="34" charset="0"/>
                        </a:rPr>
                        <a:t>NV</a:t>
                      </a:r>
                    </a:p>
                  </a:txBody>
                  <a:tcPr marL="121920" marR="609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600" b="1" i="0" u="none" strike="noStrike" cap="none" normalizeH="0" baseline="0" dirty="0" smtClean="0">
                          <a:ln>
                            <a:noFill/>
                          </a:ln>
                          <a:solidFill>
                            <a:schemeClr val="tx1"/>
                          </a:solidFill>
                          <a:effectLst/>
                          <a:latin typeface="Arial" panose="020B0604020202020204" pitchFamily="34" charset="0"/>
                        </a:rPr>
                        <a:t>special purpose</a:t>
                      </a:r>
                    </a:p>
                  </a:txBody>
                  <a:tcPr marL="121920" marR="609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0" name="Slide Number Placeholder 4"/>
          <p:cNvSpPr>
            <a:spLocks noGrp="1"/>
          </p:cNvSpPr>
          <p:nvPr>
            <p:ph type="sldNum" sz="quarter" idx="12"/>
          </p:nvPr>
        </p:nvSpPr>
        <p:spPr/>
        <p:txBody>
          <a:bodyPr/>
          <a:lstStyle/>
          <a:p>
            <a:fld id="{E4189A2B-963B-4162-BF94-50E260231D3A}" type="slidenum">
              <a:rPr lang="en-US"/>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p:cTn id="7" dur="1000" fill="hold"/>
                                        <p:tgtEl>
                                          <p:spTgt spid="4710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710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710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7107">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47107">
                                            <p:txEl>
                                              <p:pRg st="1" end="1"/>
                                            </p:txEl>
                                          </p:spTgt>
                                        </p:tgtEl>
                                        <p:attrNameLst>
                                          <p:attrName>style.visibility</p:attrName>
                                        </p:attrNameLst>
                                      </p:cBhvr>
                                      <p:to>
                                        <p:strVal val="visible"/>
                                      </p:to>
                                    </p:set>
                                    <p:anim calcmode="lin" valueType="num">
                                      <p:cBhvr>
                                        <p:cTn id="15" dur="1000" fill="hold"/>
                                        <p:tgtEl>
                                          <p:spTgt spid="47107">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7107">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7107">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47107">
                                            <p:txEl>
                                              <p:pRg st="1" end="1"/>
                                            </p:txEl>
                                          </p:spTgt>
                                        </p:tgtEl>
                                      </p:cBhvr>
                                    </p:animEffect>
                                  </p:childTnLst>
                                </p:cTn>
                              </p:par>
                            </p:childTnLst>
                          </p:cTn>
                        </p:par>
                        <p:par>
                          <p:cTn id="19" fill="hold" nodeType="afterGroup">
                            <p:stCondLst>
                              <p:cond delay="2400"/>
                            </p:stCondLst>
                            <p:childTnLst>
                              <p:par>
                                <p:cTn id="20" presetID="31" presetClass="entr" presetSubtype="0" fill="hold" nodeType="afterEffect">
                                  <p:stCondLst>
                                    <p:cond delay="0"/>
                                  </p:stCondLst>
                                  <p:iterate type="lt">
                                    <p:tmPct val="5000"/>
                                  </p:iterate>
                                  <p:childTnLst>
                                    <p:set>
                                      <p:cBhvr>
                                        <p:cTn id="21" dur="1" fill="hold">
                                          <p:stCondLst>
                                            <p:cond delay="0"/>
                                          </p:stCondLst>
                                        </p:cTn>
                                        <p:tgtEl>
                                          <p:spTgt spid="47107">
                                            <p:txEl>
                                              <p:pRg st="2" end="2"/>
                                            </p:txEl>
                                          </p:spTgt>
                                        </p:tgtEl>
                                        <p:attrNameLst>
                                          <p:attrName>style.visibility</p:attrName>
                                        </p:attrNameLst>
                                      </p:cBhvr>
                                      <p:to>
                                        <p:strVal val="visible"/>
                                      </p:to>
                                    </p:set>
                                    <p:anim calcmode="lin" valueType="num">
                                      <p:cBhvr>
                                        <p:cTn id="22" dur="1000" fill="hold"/>
                                        <p:tgtEl>
                                          <p:spTgt spid="47107">
                                            <p:txEl>
                                              <p:pRg st="2" end="2"/>
                                            </p:txEl>
                                          </p:spTgt>
                                        </p:tgtEl>
                                        <p:attrNameLst>
                                          <p:attrName>ppt_w</p:attrName>
                                        </p:attrNameLst>
                                      </p:cBhvr>
                                      <p:tavLst>
                                        <p:tav tm="0">
                                          <p:val>
                                            <p:fltVal val="0"/>
                                          </p:val>
                                        </p:tav>
                                        <p:tav tm="100000">
                                          <p:val>
                                            <p:strVal val="#ppt_w"/>
                                          </p:val>
                                        </p:tav>
                                      </p:tavLst>
                                    </p:anim>
                                    <p:anim calcmode="lin" valueType="num">
                                      <p:cBhvr>
                                        <p:cTn id="23" dur="1000" fill="hold"/>
                                        <p:tgtEl>
                                          <p:spTgt spid="47107">
                                            <p:txEl>
                                              <p:pRg st="2" end="2"/>
                                            </p:txEl>
                                          </p:spTgt>
                                        </p:tgtEl>
                                        <p:attrNameLst>
                                          <p:attrName>ppt_h</p:attrName>
                                        </p:attrNameLst>
                                      </p:cBhvr>
                                      <p:tavLst>
                                        <p:tav tm="0">
                                          <p:val>
                                            <p:fltVal val="0"/>
                                          </p:val>
                                        </p:tav>
                                        <p:tav tm="100000">
                                          <p:val>
                                            <p:strVal val="#ppt_h"/>
                                          </p:val>
                                        </p:tav>
                                      </p:tavLst>
                                    </p:anim>
                                    <p:anim calcmode="lin" valueType="num">
                                      <p:cBhvr>
                                        <p:cTn id="24" dur="1000" fill="hold"/>
                                        <p:tgtEl>
                                          <p:spTgt spid="47107">
                                            <p:txEl>
                                              <p:pRg st="2" end="2"/>
                                            </p:txEl>
                                          </p:spTgt>
                                        </p:tgtEl>
                                        <p:attrNameLst>
                                          <p:attrName>style.rotation</p:attrName>
                                        </p:attrNameLst>
                                      </p:cBhvr>
                                      <p:tavLst>
                                        <p:tav tm="0">
                                          <p:val>
                                            <p:fltVal val="90"/>
                                          </p:val>
                                        </p:tav>
                                        <p:tav tm="100000">
                                          <p:val>
                                            <p:fltVal val="0"/>
                                          </p:val>
                                        </p:tav>
                                      </p:tavLst>
                                    </p:anim>
                                    <p:animEffect transition="in" filter="fade">
                                      <p:cBhvr>
                                        <p:cTn id="25" dur="1000"/>
                                        <p:tgtEl>
                                          <p:spTgt spid="47107">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1" presetClass="entr" presetSubtype="0" fill="hold" nodeType="clickEffect">
                                  <p:stCondLst>
                                    <p:cond delay="0"/>
                                  </p:stCondLst>
                                  <p:iterate type="lt">
                                    <p:tmPct val="5000"/>
                                  </p:iterate>
                                  <p:childTnLst>
                                    <p:set>
                                      <p:cBhvr>
                                        <p:cTn id="29" dur="1" fill="hold">
                                          <p:stCondLst>
                                            <p:cond delay="0"/>
                                          </p:stCondLst>
                                        </p:cTn>
                                        <p:tgtEl>
                                          <p:spTgt spid="47107">
                                            <p:txEl>
                                              <p:pRg st="3" end="3"/>
                                            </p:txEl>
                                          </p:spTgt>
                                        </p:tgtEl>
                                        <p:attrNameLst>
                                          <p:attrName>style.visibility</p:attrName>
                                        </p:attrNameLst>
                                      </p:cBhvr>
                                      <p:to>
                                        <p:strVal val="visible"/>
                                      </p:to>
                                    </p:set>
                                    <p:anim calcmode="lin" valueType="num">
                                      <p:cBhvr>
                                        <p:cTn id="30" dur="1000" fill="hold"/>
                                        <p:tgtEl>
                                          <p:spTgt spid="47107">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47107">
                                            <p:txEl>
                                              <p:pRg st="3" end="3"/>
                                            </p:txEl>
                                          </p:spTgt>
                                        </p:tgtEl>
                                        <p:attrNameLst>
                                          <p:attrName>ppt_h</p:attrName>
                                        </p:attrNameLst>
                                      </p:cBhvr>
                                      <p:tavLst>
                                        <p:tav tm="0">
                                          <p:val>
                                            <p:fltVal val="0"/>
                                          </p:val>
                                        </p:tav>
                                        <p:tav tm="100000">
                                          <p:val>
                                            <p:strVal val="#ppt_h"/>
                                          </p:val>
                                        </p:tav>
                                      </p:tavLst>
                                    </p:anim>
                                    <p:anim calcmode="lin" valueType="num">
                                      <p:cBhvr>
                                        <p:cTn id="32" dur="1000" fill="hold"/>
                                        <p:tgtEl>
                                          <p:spTgt spid="47107">
                                            <p:txEl>
                                              <p:pRg st="3" end="3"/>
                                            </p:txEl>
                                          </p:spTgt>
                                        </p:tgtEl>
                                        <p:attrNameLst>
                                          <p:attrName>style.rotation</p:attrName>
                                        </p:attrNameLst>
                                      </p:cBhvr>
                                      <p:tavLst>
                                        <p:tav tm="0">
                                          <p:val>
                                            <p:fltVal val="90"/>
                                          </p:val>
                                        </p:tav>
                                        <p:tav tm="100000">
                                          <p:val>
                                            <p:fltVal val="0"/>
                                          </p:val>
                                        </p:tav>
                                      </p:tavLst>
                                    </p:anim>
                                    <p:animEffect transition="in" filter="fade">
                                      <p:cBhvr>
                                        <p:cTn id="33" dur="1000"/>
                                        <p:tgtEl>
                                          <p:spTgt spid="47107">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1" presetClass="entr" presetSubtype="0" fill="hold" nodeType="clickEffect">
                                  <p:stCondLst>
                                    <p:cond delay="0"/>
                                  </p:stCondLst>
                                  <p:iterate type="lt">
                                    <p:tmPct val="5000"/>
                                  </p:iterate>
                                  <p:childTnLst>
                                    <p:set>
                                      <p:cBhvr>
                                        <p:cTn id="37" dur="1" fill="hold">
                                          <p:stCondLst>
                                            <p:cond delay="0"/>
                                          </p:stCondLst>
                                        </p:cTn>
                                        <p:tgtEl>
                                          <p:spTgt spid="47107">
                                            <p:txEl>
                                              <p:pRg st="4" end="4"/>
                                            </p:txEl>
                                          </p:spTgt>
                                        </p:tgtEl>
                                        <p:attrNameLst>
                                          <p:attrName>style.visibility</p:attrName>
                                        </p:attrNameLst>
                                      </p:cBhvr>
                                      <p:to>
                                        <p:strVal val="visible"/>
                                      </p:to>
                                    </p:set>
                                    <p:anim calcmode="lin" valueType="num">
                                      <p:cBhvr>
                                        <p:cTn id="38" dur="1000" fill="hold"/>
                                        <p:tgtEl>
                                          <p:spTgt spid="47107">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47107">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47107">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47107">
                                            <p:txEl>
                                              <p:pRg st="4" end="4"/>
                                            </p:txEl>
                                          </p:spTgt>
                                        </p:tgtEl>
                                      </p:cBhvr>
                                    </p:animEffect>
                                  </p:childTnLst>
                                </p:cTn>
                              </p:par>
                            </p:childTnLst>
                          </p:cTn>
                        </p:par>
                        <p:par>
                          <p:cTn id="42" fill="hold" nodeType="afterGroup">
                            <p:stCondLst>
                              <p:cond delay="1800"/>
                            </p:stCondLst>
                            <p:childTnLst>
                              <p:par>
                                <p:cTn id="43" presetID="21" presetClass="entr" presetSubtype="4" fill="hold" nodeType="afterEffect">
                                  <p:stCondLst>
                                    <p:cond delay="0"/>
                                  </p:stCondLst>
                                  <p:iterate type="lt">
                                    <p:tmPct val="0"/>
                                  </p:iterate>
                                  <p:childTnLst>
                                    <p:set>
                                      <p:cBhvr>
                                        <p:cTn id="44" dur="1" fill="hold">
                                          <p:stCondLst>
                                            <p:cond delay="0"/>
                                          </p:stCondLst>
                                        </p:cTn>
                                        <p:tgtEl>
                                          <p:spTgt spid="47231"/>
                                        </p:tgtEl>
                                        <p:attrNameLst>
                                          <p:attrName>style.visibility</p:attrName>
                                        </p:attrNameLst>
                                      </p:cBhvr>
                                      <p:to>
                                        <p:strVal val="visible"/>
                                      </p:to>
                                    </p:set>
                                    <p:animEffect transition="in" filter="wheel(4)">
                                      <p:cBhvr>
                                        <p:cTn id="45" dur="2000"/>
                                        <p:tgtEl>
                                          <p:spTgt spid="47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838200" y="1366345"/>
            <a:ext cx="10515600" cy="4810618"/>
          </a:xfrm>
        </p:spPr>
        <p:txBody>
          <a:bodyPr>
            <a:normAutofit lnSpcReduction="10000"/>
          </a:bodyPr>
          <a:lstStyle/>
          <a:p>
            <a:r>
              <a:rPr lang="en-US" dirty="0" smtClean="0"/>
              <a:t>ARM instructions can be made to execute conditionally by </a:t>
            </a:r>
            <a:r>
              <a:rPr lang="en-US" dirty="0" err="1" smtClean="0"/>
              <a:t>postfixing</a:t>
            </a:r>
            <a:r>
              <a:rPr lang="en-US" dirty="0" smtClean="0"/>
              <a:t> them with the appropriate condition code field.</a:t>
            </a:r>
          </a:p>
          <a:p>
            <a:pPr lvl="1"/>
            <a:r>
              <a:rPr lang="en-US" dirty="0" smtClean="0"/>
              <a:t>This improves code density </a:t>
            </a:r>
            <a:r>
              <a:rPr lang="en-US" i="1" dirty="0" smtClean="0"/>
              <a:t>and</a:t>
            </a:r>
            <a:r>
              <a:rPr lang="en-US" dirty="0" smtClean="0"/>
              <a:t> performance by reducing the number of forward branch instructions.</a:t>
            </a:r>
          </a:p>
          <a:p>
            <a:pPr lvl="1">
              <a:buFont typeface="Wingdings" pitchFamily="2" charset="2"/>
              <a:buNone/>
            </a:pPr>
            <a:r>
              <a:rPr lang="en-US" sz="1400" b="1" dirty="0" smtClean="0">
                <a:solidFill>
                  <a:srgbClr val="FF0000"/>
                </a:solidFill>
                <a:latin typeface="Courier New" pitchFamily="49" charset="0"/>
              </a:rPr>
              <a:t>    CMP   r3,#0                           CMP   r3,#0</a:t>
            </a:r>
            <a:br>
              <a:rPr lang="en-US" sz="1400" b="1" dirty="0" smtClean="0">
                <a:solidFill>
                  <a:srgbClr val="FF0000"/>
                </a:solidFill>
                <a:latin typeface="Courier New" pitchFamily="49" charset="0"/>
              </a:rPr>
            </a:br>
            <a:r>
              <a:rPr lang="en-US" sz="1400" b="1" dirty="0" smtClean="0">
                <a:solidFill>
                  <a:srgbClr val="FF0000"/>
                </a:solidFill>
                <a:latin typeface="Courier New" pitchFamily="49" charset="0"/>
              </a:rPr>
              <a:t>  BEQ   skip                            ADDNE r0,r1,r2</a:t>
            </a:r>
            <a:br>
              <a:rPr lang="en-US" sz="1400" b="1" dirty="0" smtClean="0">
                <a:solidFill>
                  <a:srgbClr val="FF0000"/>
                </a:solidFill>
                <a:latin typeface="Courier New" pitchFamily="49" charset="0"/>
              </a:rPr>
            </a:br>
            <a:r>
              <a:rPr lang="en-US" sz="1400" b="1" dirty="0" smtClean="0">
                <a:solidFill>
                  <a:srgbClr val="FF0000"/>
                </a:solidFill>
                <a:latin typeface="Courier New" pitchFamily="49" charset="0"/>
              </a:rPr>
              <a:t>  ADD   r0,r1,r2</a:t>
            </a:r>
            <a:br>
              <a:rPr lang="en-US" sz="1400" b="1" dirty="0" smtClean="0">
                <a:solidFill>
                  <a:srgbClr val="FF0000"/>
                </a:solidFill>
                <a:latin typeface="Courier New" pitchFamily="49" charset="0"/>
              </a:rPr>
            </a:br>
            <a:r>
              <a:rPr lang="en-US" sz="1400" b="1" dirty="0" smtClean="0">
                <a:solidFill>
                  <a:srgbClr val="FF0000"/>
                </a:solidFill>
                <a:latin typeface="Courier New" pitchFamily="49" charset="0"/>
              </a:rPr>
              <a:t>skip</a:t>
            </a:r>
            <a:endParaRPr lang="en-US" dirty="0" smtClean="0">
              <a:solidFill>
                <a:srgbClr val="FF0000"/>
              </a:solidFill>
            </a:endParaRPr>
          </a:p>
          <a:p>
            <a:endParaRPr lang="en-US" dirty="0" smtClean="0">
              <a:solidFill>
                <a:schemeClr val="bg2"/>
              </a:solidFill>
            </a:endParaRPr>
          </a:p>
          <a:p>
            <a:r>
              <a:rPr lang="en-US" dirty="0" smtClean="0"/>
              <a:t>By default, data processing instructions do not affect the condition code flags but the flags can be optionally set by using “S”.  CMP does not need “S”.</a:t>
            </a:r>
            <a:endParaRPr lang="en-US" sz="1500" dirty="0" smtClean="0">
              <a:solidFill>
                <a:schemeClr val="hlink"/>
              </a:solidFill>
              <a:latin typeface="Courier New" pitchFamily="49" charset="0"/>
            </a:endParaRPr>
          </a:p>
          <a:p>
            <a:pPr lvl="1">
              <a:buFont typeface="Wingdings" pitchFamily="2" charset="2"/>
              <a:buNone/>
            </a:pPr>
            <a:r>
              <a:rPr lang="en-US" sz="1400" dirty="0" smtClean="0">
                <a:solidFill>
                  <a:srgbClr val="FF0000"/>
                </a:solidFill>
                <a:latin typeface="Courier New" pitchFamily="49" charset="0"/>
              </a:rPr>
              <a:t>	</a:t>
            </a:r>
            <a:r>
              <a:rPr lang="en-US" sz="1400" b="1" dirty="0" smtClean="0">
                <a:solidFill>
                  <a:srgbClr val="FF0000"/>
                </a:solidFill>
                <a:latin typeface="Courier New" pitchFamily="49" charset="0"/>
              </a:rPr>
              <a:t>loop</a:t>
            </a:r>
            <a:br>
              <a:rPr lang="en-US" sz="1400" b="1" dirty="0" smtClean="0">
                <a:solidFill>
                  <a:srgbClr val="FF0000"/>
                </a:solidFill>
                <a:latin typeface="Courier New" pitchFamily="49" charset="0"/>
              </a:rPr>
            </a:br>
            <a:r>
              <a:rPr lang="en-US" sz="1400" b="1" dirty="0" smtClean="0">
                <a:solidFill>
                  <a:srgbClr val="FF0000"/>
                </a:solidFill>
                <a:latin typeface="Courier New" pitchFamily="49" charset="0"/>
              </a:rPr>
              <a:t>  …</a:t>
            </a:r>
            <a:br>
              <a:rPr lang="en-US" sz="1400" b="1" dirty="0" smtClean="0">
                <a:solidFill>
                  <a:srgbClr val="FF0000"/>
                </a:solidFill>
                <a:latin typeface="Courier New" pitchFamily="49" charset="0"/>
              </a:rPr>
            </a:br>
            <a:r>
              <a:rPr lang="en-US" sz="1400" b="1" dirty="0" smtClean="0">
                <a:solidFill>
                  <a:srgbClr val="FF0000"/>
                </a:solidFill>
                <a:latin typeface="Courier New" pitchFamily="49" charset="0"/>
              </a:rPr>
              <a:t>  SUBS r1,r1,#1</a:t>
            </a:r>
            <a:br>
              <a:rPr lang="en-US" sz="1400" b="1" dirty="0" smtClean="0">
                <a:solidFill>
                  <a:srgbClr val="FF0000"/>
                </a:solidFill>
                <a:latin typeface="Courier New" pitchFamily="49" charset="0"/>
              </a:rPr>
            </a:br>
            <a:r>
              <a:rPr lang="en-US" sz="1400" b="1" dirty="0" smtClean="0">
                <a:solidFill>
                  <a:srgbClr val="FF0000"/>
                </a:solidFill>
                <a:latin typeface="Courier New" pitchFamily="49" charset="0"/>
              </a:rPr>
              <a:t>  BNE loop</a:t>
            </a:r>
          </a:p>
          <a:p>
            <a:endParaRPr lang="en-GB" dirty="0" smtClean="0"/>
          </a:p>
        </p:txBody>
      </p:sp>
      <p:sp>
        <p:nvSpPr>
          <p:cNvPr id="39939" name="Rectangle 3"/>
          <p:cNvSpPr>
            <a:spLocks noChangeArrowheads="1"/>
          </p:cNvSpPr>
          <p:nvPr/>
        </p:nvSpPr>
        <p:spPr bwMode="auto">
          <a:xfrm>
            <a:off x="406401" y="1295400"/>
            <a:ext cx="11315700" cy="4648200"/>
          </a:xfrm>
          <a:prstGeom prst="rect">
            <a:avLst/>
          </a:prstGeom>
          <a:noFill/>
          <a:ln w="9525">
            <a:noFill/>
            <a:miter lim="800000"/>
            <a:headEnd/>
            <a:tailEnd/>
          </a:ln>
          <a:effectLst/>
        </p:spPr>
        <p:txBody>
          <a:bodyPr lIns="92075" tIns="46038" rIns="92075" bIns="46038"/>
          <a:lstStyle/>
          <a:p>
            <a:endParaRPr lang="en-GB" sz="1600" b="0">
              <a:solidFill>
                <a:schemeClr val="hlink"/>
              </a:solidFill>
            </a:endParaRPr>
          </a:p>
        </p:txBody>
      </p:sp>
      <p:sp>
        <p:nvSpPr>
          <p:cNvPr id="39940" name="Rectangle 4"/>
          <p:cNvSpPr>
            <a:spLocks noChangeArrowheads="1"/>
          </p:cNvSpPr>
          <p:nvPr/>
        </p:nvSpPr>
        <p:spPr bwMode="auto">
          <a:xfrm>
            <a:off x="5160581" y="5410200"/>
            <a:ext cx="3771900" cy="304800"/>
          </a:xfrm>
          <a:prstGeom prst="rect">
            <a:avLst/>
          </a:prstGeom>
          <a:solidFill>
            <a:srgbClr val="A5D0E3"/>
          </a:solidFill>
          <a:ln w="12700">
            <a:solidFill>
              <a:schemeClr val="tx1"/>
            </a:solidFill>
            <a:miter lim="800000"/>
            <a:headEnd/>
            <a:tailEnd/>
          </a:ln>
          <a:effectLst/>
        </p:spPr>
        <p:txBody>
          <a:bodyPr wrap="none" anchor="ctr"/>
          <a:lstStyle/>
          <a:p>
            <a:r>
              <a:rPr lang="en-US" sz="1600" b="0" dirty="0">
                <a:latin typeface="Arial" pitchFamily="34" charset="0"/>
              </a:rPr>
              <a:t> if Z flag clear then branch </a:t>
            </a:r>
            <a:endParaRPr lang="en-US" b="0" dirty="0">
              <a:latin typeface="Arial" pitchFamily="34" charset="0"/>
            </a:endParaRPr>
          </a:p>
        </p:txBody>
      </p:sp>
      <p:sp>
        <p:nvSpPr>
          <p:cNvPr id="39941" name="Line 5"/>
          <p:cNvSpPr>
            <a:spLocks noChangeShapeType="1"/>
          </p:cNvSpPr>
          <p:nvPr/>
        </p:nvSpPr>
        <p:spPr bwMode="auto">
          <a:xfrm flipV="1">
            <a:off x="4165601" y="5257800"/>
            <a:ext cx="1003300" cy="0"/>
          </a:xfrm>
          <a:prstGeom prst="line">
            <a:avLst/>
          </a:prstGeom>
          <a:noFill/>
          <a:ln w="25400">
            <a:solidFill>
              <a:schemeClr val="tx1"/>
            </a:solidFill>
            <a:round/>
            <a:headEnd type="stealth" w="lg" len="lg"/>
            <a:tailEnd/>
          </a:ln>
          <a:effectLst/>
        </p:spPr>
        <p:txBody>
          <a:bodyPr wrap="none" anchor="ctr"/>
          <a:lstStyle/>
          <a:p>
            <a:endParaRPr lang="en-US"/>
          </a:p>
        </p:txBody>
      </p:sp>
      <p:sp>
        <p:nvSpPr>
          <p:cNvPr id="39942" name="Rectangle 6"/>
          <p:cNvSpPr>
            <a:spLocks noChangeArrowheads="1"/>
          </p:cNvSpPr>
          <p:nvPr/>
        </p:nvSpPr>
        <p:spPr bwMode="auto">
          <a:xfrm>
            <a:off x="5181600" y="5029200"/>
            <a:ext cx="3759200" cy="304800"/>
          </a:xfrm>
          <a:prstGeom prst="rect">
            <a:avLst/>
          </a:prstGeom>
          <a:solidFill>
            <a:srgbClr val="A5D0E3"/>
          </a:solidFill>
          <a:ln w="12700">
            <a:solidFill>
              <a:schemeClr val="tx1"/>
            </a:solidFill>
            <a:miter lim="800000"/>
            <a:headEnd/>
            <a:tailEnd/>
          </a:ln>
          <a:effectLst/>
        </p:spPr>
        <p:txBody>
          <a:bodyPr wrap="none" anchor="ctr"/>
          <a:lstStyle/>
          <a:p>
            <a:r>
              <a:rPr lang="en-US" sz="1600" b="0">
                <a:latin typeface="Times New Roman" pitchFamily="18" charset="0"/>
              </a:rPr>
              <a:t> </a:t>
            </a:r>
            <a:r>
              <a:rPr lang="en-US" sz="1600" b="0">
                <a:latin typeface="Arial" pitchFamily="34" charset="0"/>
              </a:rPr>
              <a:t>decrement r1 and set flags </a:t>
            </a:r>
          </a:p>
        </p:txBody>
      </p:sp>
      <p:sp>
        <p:nvSpPr>
          <p:cNvPr id="39943" name="Line 7"/>
          <p:cNvSpPr>
            <a:spLocks noChangeShapeType="1"/>
          </p:cNvSpPr>
          <p:nvPr/>
        </p:nvSpPr>
        <p:spPr bwMode="auto">
          <a:xfrm flipV="1">
            <a:off x="4165601" y="5486400"/>
            <a:ext cx="1003300" cy="0"/>
          </a:xfrm>
          <a:prstGeom prst="line">
            <a:avLst/>
          </a:prstGeom>
          <a:noFill/>
          <a:ln w="25400">
            <a:solidFill>
              <a:schemeClr val="tx1"/>
            </a:solidFill>
            <a:round/>
            <a:headEnd type="stealth" w="lg" len="lg"/>
            <a:tailEnd/>
          </a:ln>
          <a:effectLst/>
        </p:spPr>
        <p:txBody>
          <a:bodyPr wrap="none" anchor="ctr"/>
          <a:lstStyle/>
          <a:p>
            <a:endParaRPr lang="en-US"/>
          </a:p>
        </p:txBody>
      </p:sp>
      <p:sp>
        <p:nvSpPr>
          <p:cNvPr id="39944" name="Line 8"/>
          <p:cNvSpPr>
            <a:spLocks noChangeShapeType="1"/>
          </p:cNvSpPr>
          <p:nvPr/>
        </p:nvSpPr>
        <p:spPr bwMode="auto">
          <a:xfrm flipV="1">
            <a:off x="3534979" y="3413235"/>
            <a:ext cx="1320800" cy="0"/>
          </a:xfrm>
          <a:prstGeom prst="line">
            <a:avLst/>
          </a:prstGeom>
          <a:noFill/>
          <a:ln w="25400">
            <a:solidFill>
              <a:schemeClr val="tx1"/>
            </a:solidFill>
            <a:round/>
            <a:headEnd type="stealth" w="lg" len="lg"/>
            <a:tailEnd/>
          </a:ln>
          <a:effectLst/>
        </p:spPr>
        <p:txBody>
          <a:bodyPr wrap="none" anchor="ctr"/>
          <a:lstStyle/>
          <a:p>
            <a:endParaRPr lang="en-US"/>
          </a:p>
        </p:txBody>
      </p:sp>
      <p:sp>
        <p:nvSpPr>
          <p:cNvPr id="39945" name="Line 9"/>
          <p:cNvSpPr>
            <a:spLocks noChangeShapeType="1"/>
          </p:cNvSpPr>
          <p:nvPr/>
        </p:nvSpPr>
        <p:spPr bwMode="auto">
          <a:xfrm flipH="1" flipV="1">
            <a:off x="4866289" y="3042745"/>
            <a:ext cx="0" cy="381000"/>
          </a:xfrm>
          <a:prstGeom prst="line">
            <a:avLst/>
          </a:prstGeom>
          <a:noFill/>
          <a:ln w="25400">
            <a:solidFill>
              <a:schemeClr val="tx1"/>
            </a:solidFill>
            <a:round/>
            <a:headEnd type="none" w="lg" len="lg"/>
            <a:tailEnd/>
          </a:ln>
          <a:effectLst/>
        </p:spPr>
        <p:txBody>
          <a:bodyPr wrap="none" anchor="ctr"/>
          <a:lstStyle/>
          <a:p>
            <a:endParaRPr lang="en-US"/>
          </a:p>
        </p:txBody>
      </p:sp>
      <p:sp>
        <p:nvSpPr>
          <p:cNvPr id="39946" name="Line 10"/>
          <p:cNvSpPr>
            <a:spLocks noChangeShapeType="1"/>
          </p:cNvSpPr>
          <p:nvPr/>
        </p:nvSpPr>
        <p:spPr bwMode="auto">
          <a:xfrm flipH="1" flipV="1">
            <a:off x="3230179" y="3032234"/>
            <a:ext cx="1625600" cy="0"/>
          </a:xfrm>
          <a:prstGeom prst="line">
            <a:avLst/>
          </a:prstGeom>
          <a:noFill/>
          <a:ln w="25400">
            <a:solidFill>
              <a:schemeClr val="tx1"/>
            </a:solidFill>
            <a:round/>
            <a:headEnd type="none" w="lg" len="lg"/>
            <a:tailEnd/>
          </a:ln>
          <a:effectLst/>
        </p:spPr>
        <p:txBody>
          <a:bodyPr wrap="none" anchor="ctr"/>
          <a:lstStyle/>
          <a:p>
            <a:endParaRPr lang="en-US"/>
          </a:p>
        </p:txBody>
      </p:sp>
      <p:sp>
        <p:nvSpPr>
          <p:cNvPr id="39947" name="Rectangle 11"/>
          <p:cNvSpPr>
            <a:spLocks noGrp="1" noChangeArrowheads="1"/>
          </p:cNvSpPr>
          <p:nvPr>
            <p:ph type="title"/>
          </p:nvPr>
        </p:nvSpPr>
        <p:spPr>
          <a:xfrm>
            <a:off x="848710" y="186449"/>
            <a:ext cx="10515600" cy="1325563"/>
          </a:xfrm>
        </p:spPr>
        <p:txBody>
          <a:bodyPr/>
          <a:lstStyle/>
          <a:p>
            <a:r>
              <a:rPr lang="en-US" dirty="0" smtClean="0"/>
              <a:t>Conditional Execution and Flags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04800" y="990600"/>
            <a:ext cx="11455400" cy="4953000"/>
          </a:xfrm>
          <a:prstGeom prst="rect">
            <a:avLst/>
          </a:prstGeom>
          <a:noFill/>
          <a:ln w="9525">
            <a:noFill/>
            <a:miter lim="800000"/>
            <a:headEnd/>
            <a:tailEnd/>
          </a:ln>
          <a:effectLst/>
        </p:spPr>
        <p:txBody>
          <a:bodyPr lIns="92075" tIns="46038" rIns="92075" bIns="46038"/>
          <a:lstStyle/>
          <a:p>
            <a:endParaRPr lang="en-GB" sz="2400" b="0">
              <a:latin typeface="Times New Roman" pitchFamily="18" charset="0"/>
            </a:endParaRPr>
          </a:p>
        </p:txBody>
      </p:sp>
      <p:sp>
        <p:nvSpPr>
          <p:cNvPr id="41987" name="Rectangle 3"/>
          <p:cNvSpPr>
            <a:spLocks noGrp="1" noChangeArrowheads="1"/>
          </p:cNvSpPr>
          <p:nvPr>
            <p:ph type="title"/>
          </p:nvPr>
        </p:nvSpPr>
        <p:spPr/>
        <p:txBody>
          <a:bodyPr/>
          <a:lstStyle/>
          <a:p>
            <a:r>
              <a:rPr lang="en-US" smtClean="0"/>
              <a:t>Condition Codes </a:t>
            </a:r>
          </a:p>
        </p:txBody>
      </p:sp>
      <p:grpSp>
        <p:nvGrpSpPr>
          <p:cNvPr id="2" name="Group 4"/>
          <p:cNvGrpSpPr>
            <a:grpSpLocks/>
          </p:cNvGrpSpPr>
          <p:nvPr/>
        </p:nvGrpSpPr>
        <p:grpSpPr bwMode="auto">
          <a:xfrm>
            <a:off x="4729655" y="1534510"/>
            <a:ext cx="7273159" cy="5171089"/>
            <a:chOff x="1488" y="1584"/>
            <a:chExt cx="2784" cy="2304"/>
          </a:xfrm>
        </p:grpSpPr>
        <p:sp>
          <p:nvSpPr>
            <p:cNvPr id="41990" name="Rectangle 5"/>
            <p:cNvSpPr>
              <a:spLocks noChangeArrowheads="1"/>
            </p:cNvSpPr>
            <p:nvPr/>
          </p:nvSpPr>
          <p:spPr bwMode="auto">
            <a:xfrm>
              <a:off x="2045" y="1872"/>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Not equal</a:t>
              </a:r>
            </a:p>
          </p:txBody>
        </p:sp>
        <p:sp>
          <p:nvSpPr>
            <p:cNvPr id="41991" name="Rectangle 6"/>
            <p:cNvSpPr>
              <a:spLocks noChangeArrowheads="1"/>
            </p:cNvSpPr>
            <p:nvPr/>
          </p:nvSpPr>
          <p:spPr bwMode="auto">
            <a:xfrm>
              <a:off x="2045" y="2016"/>
              <a:ext cx="1503" cy="144"/>
            </a:xfrm>
            <a:prstGeom prst="rect">
              <a:avLst/>
            </a:prstGeom>
            <a:noFill/>
            <a:ln w="12700">
              <a:solidFill>
                <a:schemeClr val="tx1"/>
              </a:solidFill>
              <a:miter lim="800000"/>
              <a:headEnd/>
              <a:tailEnd/>
            </a:ln>
            <a:effectLst/>
          </p:spPr>
          <p:txBody>
            <a:bodyPr wrap="none" anchor="ctr"/>
            <a:lstStyle/>
            <a:p>
              <a:r>
                <a:rPr lang="en-US" b="0" dirty="0">
                  <a:latin typeface="Arial" pitchFamily="34" charset="0"/>
                </a:rPr>
                <a:t>Unsigned higher or same</a:t>
              </a:r>
            </a:p>
          </p:txBody>
        </p:sp>
        <p:sp>
          <p:nvSpPr>
            <p:cNvPr id="41992" name="Rectangle 7"/>
            <p:cNvSpPr>
              <a:spLocks noChangeArrowheads="1"/>
            </p:cNvSpPr>
            <p:nvPr/>
          </p:nvSpPr>
          <p:spPr bwMode="auto">
            <a:xfrm>
              <a:off x="2045" y="2160"/>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lower</a:t>
              </a:r>
            </a:p>
          </p:txBody>
        </p:sp>
        <p:sp>
          <p:nvSpPr>
            <p:cNvPr id="41993" name="Rectangle 8"/>
            <p:cNvSpPr>
              <a:spLocks noChangeArrowheads="1"/>
            </p:cNvSpPr>
            <p:nvPr/>
          </p:nvSpPr>
          <p:spPr bwMode="auto">
            <a:xfrm>
              <a:off x="2045" y="2304"/>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Minus</a:t>
              </a:r>
            </a:p>
          </p:txBody>
        </p:sp>
        <p:sp>
          <p:nvSpPr>
            <p:cNvPr id="41994" name="Rectangle 9"/>
            <p:cNvSpPr>
              <a:spLocks noChangeArrowheads="1"/>
            </p:cNvSpPr>
            <p:nvPr/>
          </p:nvSpPr>
          <p:spPr bwMode="auto">
            <a:xfrm>
              <a:off x="2045" y="1728"/>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Equal</a:t>
              </a:r>
            </a:p>
          </p:txBody>
        </p:sp>
        <p:sp>
          <p:nvSpPr>
            <p:cNvPr id="41995" name="Rectangle 10"/>
            <p:cNvSpPr>
              <a:spLocks noChangeArrowheads="1"/>
            </p:cNvSpPr>
            <p:nvPr/>
          </p:nvSpPr>
          <p:spPr bwMode="auto">
            <a:xfrm>
              <a:off x="2045" y="2592"/>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Overflow</a:t>
              </a:r>
            </a:p>
          </p:txBody>
        </p:sp>
        <p:sp>
          <p:nvSpPr>
            <p:cNvPr id="41996" name="Rectangle 11"/>
            <p:cNvSpPr>
              <a:spLocks noChangeArrowheads="1"/>
            </p:cNvSpPr>
            <p:nvPr/>
          </p:nvSpPr>
          <p:spPr bwMode="auto">
            <a:xfrm>
              <a:off x="2045" y="2736"/>
              <a:ext cx="1503" cy="144"/>
            </a:xfrm>
            <a:prstGeom prst="rect">
              <a:avLst/>
            </a:prstGeom>
            <a:noFill/>
            <a:ln w="12700">
              <a:solidFill>
                <a:schemeClr val="tx1"/>
              </a:solidFill>
              <a:miter lim="800000"/>
              <a:headEnd/>
              <a:tailEnd/>
            </a:ln>
            <a:effectLst/>
          </p:spPr>
          <p:txBody>
            <a:bodyPr wrap="none" anchor="ctr"/>
            <a:lstStyle/>
            <a:p>
              <a:r>
                <a:rPr lang="en-US" b="0" dirty="0">
                  <a:latin typeface="Arial" pitchFamily="34" charset="0"/>
                </a:rPr>
                <a:t>No overflow</a:t>
              </a:r>
            </a:p>
          </p:txBody>
        </p:sp>
        <p:sp>
          <p:nvSpPr>
            <p:cNvPr id="41997" name="Rectangle 12"/>
            <p:cNvSpPr>
              <a:spLocks noChangeArrowheads="1"/>
            </p:cNvSpPr>
            <p:nvPr/>
          </p:nvSpPr>
          <p:spPr bwMode="auto">
            <a:xfrm>
              <a:off x="2045" y="2880"/>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higher</a:t>
              </a:r>
            </a:p>
          </p:txBody>
        </p:sp>
        <p:sp>
          <p:nvSpPr>
            <p:cNvPr id="41998" name="Rectangle 13"/>
            <p:cNvSpPr>
              <a:spLocks noChangeArrowheads="1"/>
            </p:cNvSpPr>
            <p:nvPr/>
          </p:nvSpPr>
          <p:spPr bwMode="auto">
            <a:xfrm>
              <a:off x="2045" y="3024"/>
              <a:ext cx="1503" cy="144"/>
            </a:xfrm>
            <a:prstGeom prst="rect">
              <a:avLst/>
            </a:prstGeom>
            <a:noFill/>
            <a:ln w="12700">
              <a:solidFill>
                <a:schemeClr val="tx1"/>
              </a:solidFill>
              <a:miter lim="800000"/>
              <a:headEnd/>
              <a:tailEnd/>
            </a:ln>
            <a:effectLst/>
          </p:spPr>
          <p:txBody>
            <a:bodyPr wrap="none" anchor="ctr"/>
            <a:lstStyle/>
            <a:p>
              <a:r>
                <a:rPr lang="en-US" b="0" dirty="0">
                  <a:latin typeface="Arial" pitchFamily="34" charset="0"/>
                </a:rPr>
                <a:t>Unsigned lower or same</a:t>
              </a:r>
            </a:p>
          </p:txBody>
        </p:sp>
        <p:sp>
          <p:nvSpPr>
            <p:cNvPr id="41999" name="Rectangle 14"/>
            <p:cNvSpPr>
              <a:spLocks noChangeArrowheads="1"/>
            </p:cNvSpPr>
            <p:nvPr/>
          </p:nvSpPr>
          <p:spPr bwMode="auto">
            <a:xfrm>
              <a:off x="2045" y="2448"/>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Positive or Zero</a:t>
              </a:r>
            </a:p>
          </p:txBody>
        </p:sp>
        <p:sp>
          <p:nvSpPr>
            <p:cNvPr id="42000" name="Rectangle 15"/>
            <p:cNvSpPr>
              <a:spLocks noChangeArrowheads="1"/>
            </p:cNvSpPr>
            <p:nvPr/>
          </p:nvSpPr>
          <p:spPr bwMode="auto">
            <a:xfrm>
              <a:off x="2045" y="3312"/>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Less than</a:t>
              </a:r>
            </a:p>
          </p:txBody>
        </p:sp>
        <p:sp>
          <p:nvSpPr>
            <p:cNvPr id="42001" name="Rectangle 16"/>
            <p:cNvSpPr>
              <a:spLocks noChangeArrowheads="1"/>
            </p:cNvSpPr>
            <p:nvPr/>
          </p:nvSpPr>
          <p:spPr bwMode="auto">
            <a:xfrm>
              <a:off x="2045" y="3456"/>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Greater than</a:t>
              </a:r>
            </a:p>
          </p:txBody>
        </p:sp>
        <p:sp>
          <p:nvSpPr>
            <p:cNvPr id="42002" name="Rectangle 17"/>
            <p:cNvSpPr>
              <a:spLocks noChangeArrowheads="1"/>
            </p:cNvSpPr>
            <p:nvPr/>
          </p:nvSpPr>
          <p:spPr bwMode="auto">
            <a:xfrm>
              <a:off x="2045" y="3600"/>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Less than or equal</a:t>
              </a:r>
            </a:p>
          </p:txBody>
        </p:sp>
        <p:sp>
          <p:nvSpPr>
            <p:cNvPr id="42003" name="Rectangle 18"/>
            <p:cNvSpPr>
              <a:spLocks noChangeArrowheads="1"/>
            </p:cNvSpPr>
            <p:nvPr/>
          </p:nvSpPr>
          <p:spPr bwMode="auto">
            <a:xfrm>
              <a:off x="2045" y="3744"/>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Always</a:t>
              </a:r>
            </a:p>
          </p:txBody>
        </p:sp>
        <p:sp>
          <p:nvSpPr>
            <p:cNvPr id="42004" name="Rectangle 19"/>
            <p:cNvSpPr>
              <a:spLocks noChangeArrowheads="1"/>
            </p:cNvSpPr>
            <p:nvPr/>
          </p:nvSpPr>
          <p:spPr bwMode="auto">
            <a:xfrm>
              <a:off x="2045" y="3168"/>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Greater or equal</a:t>
              </a:r>
            </a:p>
          </p:txBody>
        </p:sp>
        <p:sp>
          <p:nvSpPr>
            <p:cNvPr id="42005" name="Rectangle 20"/>
            <p:cNvSpPr>
              <a:spLocks noChangeArrowheads="1"/>
            </p:cNvSpPr>
            <p:nvPr/>
          </p:nvSpPr>
          <p:spPr bwMode="auto">
            <a:xfrm>
              <a:off x="1488" y="1728"/>
              <a:ext cx="557" cy="144"/>
            </a:xfrm>
            <a:prstGeom prst="rect">
              <a:avLst/>
            </a:prstGeom>
            <a:noFill/>
            <a:ln w="12700">
              <a:solidFill>
                <a:schemeClr val="tx1"/>
              </a:solidFill>
              <a:miter lim="800000"/>
              <a:headEnd/>
              <a:tailEnd/>
            </a:ln>
            <a:effectLst/>
          </p:spPr>
          <p:txBody>
            <a:bodyPr wrap="none" anchor="ctr"/>
            <a:lstStyle/>
            <a:p>
              <a:r>
                <a:rPr lang="en-US" sz="1600"/>
                <a:t>EQ</a:t>
              </a:r>
            </a:p>
          </p:txBody>
        </p:sp>
        <p:sp>
          <p:nvSpPr>
            <p:cNvPr id="42006" name="Rectangle 21"/>
            <p:cNvSpPr>
              <a:spLocks noChangeArrowheads="1"/>
            </p:cNvSpPr>
            <p:nvPr/>
          </p:nvSpPr>
          <p:spPr bwMode="auto">
            <a:xfrm>
              <a:off x="1488" y="1872"/>
              <a:ext cx="557" cy="144"/>
            </a:xfrm>
            <a:prstGeom prst="rect">
              <a:avLst/>
            </a:prstGeom>
            <a:noFill/>
            <a:ln w="12700">
              <a:solidFill>
                <a:schemeClr val="tx1"/>
              </a:solidFill>
              <a:miter lim="800000"/>
              <a:headEnd/>
              <a:tailEnd/>
            </a:ln>
            <a:effectLst/>
          </p:spPr>
          <p:txBody>
            <a:bodyPr wrap="none" anchor="ctr"/>
            <a:lstStyle/>
            <a:p>
              <a:r>
                <a:rPr lang="en-US" sz="1600"/>
                <a:t>NE</a:t>
              </a:r>
            </a:p>
          </p:txBody>
        </p:sp>
        <p:sp>
          <p:nvSpPr>
            <p:cNvPr id="42007" name="Rectangle 22"/>
            <p:cNvSpPr>
              <a:spLocks noChangeArrowheads="1"/>
            </p:cNvSpPr>
            <p:nvPr/>
          </p:nvSpPr>
          <p:spPr bwMode="auto">
            <a:xfrm>
              <a:off x="1488" y="2016"/>
              <a:ext cx="557" cy="144"/>
            </a:xfrm>
            <a:prstGeom prst="rect">
              <a:avLst/>
            </a:prstGeom>
            <a:noFill/>
            <a:ln w="12700">
              <a:solidFill>
                <a:schemeClr val="tx1"/>
              </a:solidFill>
              <a:miter lim="800000"/>
              <a:headEnd/>
              <a:tailEnd/>
            </a:ln>
            <a:effectLst/>
          </p:spPr>
          <p:txBody>
            <a:bodyPr wrap="none" anchor="ctr"/>
            <a:lstStyle/>
            <a:p>
              <a:r>
                <a:rPr lang="en-US" sz="1600"/>
                <a:t>CS/HS</a:t>
              </a:r>
            </a:p>
          </p:txBody>
        </p:sp>
        <p:sp>
          <p:nvSpPr>
            <p:cNvPr id="42008" name="Rectangle 23"/>
            <p:cNvSpPr>
              <a:spLocks noChangeArrowheads="1"/>
            </p:cNvSpPr>
            <p:nvPr/>
          </p:nvSpPr>
          <p:spPr bwMode="auto">
            <a:xfrm>
              <a:off x="1488" y="2160"/>
              <a:ext cx="557" cy="144"/>
            </a:xfrm>
            <a:prstGeom prst="rect">
              <a:avLst/>
            </a:prstGeom>
            <a:noFill/>
            <a:ln w="12700">
              <a:solidFill>
                <a:schemeClr val="tx1"/>
              </a:solidFill>
              <a:miter lim="800000"/>
              <a:headEnd/>
              <a:tailEnd/>
            </a:ln>
            <a:effectLst/>
          </p:spPr>
          <p:txBody>
            <a:bodyPr wrap="none" anchor="ctr"/>
            <a:lstStyle/>
            <a:p>
              <a:r>
                <a:rPr lang="en-US" sz="1600"/>
                <a:t>CC/LO</a:t>
              </a:r>
            </a:p>
          </p:txBody>
        </p:sp>
        <p:sp>
          <p:nvSpPr>
            <p:cNvPr id="42009" name="Rectangle 24"/>
            <p:cNvSpPr>
              <a:spLocks noChangeArrowheads="1"/>
            </p:cNvSpPr>
            <p:nvPr/>
          </p:nvSpPr>
          <p:spPr bwMode="auto">
            <a:xfrm>
              <a:off x="1488" y="2448"/>
              <a:ext cx="557" cy="144"/>
            </a:xfrm>
            <a:prstGeom prst="rect">
              <a:avLst/>
            </a:prstGeom>
            <a:noFill/>
            <a:ln w="12700">
              <a:solidFill>
                <a:schemeClr val="tx1"/>
              </a:solidFill>
              <a:miter lim="800000"/>
              <a:headEnd/>
              <a:tailEnd/>
            </a:ln>
            <a:effectLst/>
          </p:spPr>
          <p:txBody>
            <a:bodyPr wrap="none" anchor="ctr"/>
            <a:lstStyle/>
            <a:p>
              <a:r>
                <a:rPr lang="en-US" sz="1600"/>
                <a:t>PL</a:t>
              </a:r>
            </a:p>
          </p:txBody>
        </p:sp>
        <p:sp>
          <p:nvSpPr>
            <p:cNvPr id="42010" name="Rectangle 25"/>
            <p:cNvSpPr>
              <a:spLocks noChangeArrowheads="1"/>
            </p:cNvSpPr>
            <p:nvPr/>
          </p:nvSpPr>
          <p:spPr bwMode="auto">
            <a:xfrm>
              <a:off x="1488" y="2592"/>
              <a:ext cx="557" cy="144"/>
            </a:xfrm>
            <a:prstGeom prst="rect">
              <a:avLst/>
            </a:prstGeom>
            <a:noFill/>
            <a:ln w="12700">
              <a:solidFill>
                <a:schemeClr val="tx1"/>
              </a:solidFill>
              <a:miter lim="800000"/>
              <a:headEnd/>
              <a:tailEnd/>
            </a:ln>
            <a:effectLst/>
          </p:spPr>
          <p:txBody>
            <a:bodyPr wrap="none" anchor="ctr"/>
            <a:lstStyle/>
            <a:p>
              <a:r>
                <a:rPr lang="en-US" sz="1600"/>
                <a:t>VS</a:t>
              </a:r>
            </a:p>
          </p:txBody>
        </p:sp>
        <p:sp>
          <p:nvSpPr>
            <p:cNvPr id="42011" name="Rectangle 26"/>
            <p:cNvSpPr>
              <a:spLocks noChangeArrowheads="1"/>
            </p:cNvSpPr>
            <p:nvPr/>
          </p:nvSpPr>
          <p:spPr bwMode="auto">
            <a:xfrm>
              <a:off x="1488" y="2880"/>
              <a:ext cx="557" cy="144"/>
            </a:xfrm>
            <a:prstGeom prst="rect">
              <a:avLst/>
            </a:prstGeom>
            <a:noFill/>
            <a:ln w="12700">
              <a:solidFill>
                <a:schemeClr val="tx1"/>
              </a:solidFill>
              <a:miter lim="800000"/>
              <a:headEnd/>
              <a:tailEnd/>
            </a:ln>
            <a:effectLst/>
          </p:spPr>
          <p:txBody>
            <a:bodyPr wrap="none" anchor="ctr"/>
            <a:lstStyle/>
            <a:p>
              <a:r>
                <a:rPr lang="en-US" sz="1600"/>
                <a:t>HI</a:t>
              </a:r>
            </a:p>
          </p:txBody>
        </p:sp>
        <p:sp>
          <p:nvSpPr>
            <p:cNvPr id="42012" name="Rectangle 27"/>
            <p:cNvSpPr>
              <a:spLocks noChangeArrowheads="1"/>
            </p:cNvSpPr>
            <p:nvPr/>
          </p:nvSpPr>
          <p:spPr bwMode="auto">
            <a:xfrm>
              <a:off x="1488" y="3024"/>
              <a:ext cx="557" cy="144"/>
            </a:xfrm>
            <a:prstGeom prst="rect">
              <a:avLst/>
            </a:prstGeom>
            <a:noFill/>
            <a:ln w="12700">
              <a:solidFill>
                <a:schemeClr val="tx1"/>
              </a:solidFill>
              <a:miter lim="800000"/>
              <a:headEnd/>
              <a:tailEnd/>
            </a:ln>
            <a:effectLst/>
          </p:spPr>
          <p:txBody>
            <a:bodyPr wrap="none" anchor="ctr"/>
            <a:lstStyle/>
            <a:p>
              <a:r>
                <a:rPr lang="en-US" sz="1600"/>
                <a:t>LS</a:t>
              </a:r>
            </a:p>
          </p:txBody>
        </p:sp>
        <p:sp>
          <p:nvSpPr>
            <p:cNvPr id="42013" name="Rectangle 28"/>
            <p:cNvSpPr>
              <a:spLocks noChangeArrowheads="1"/>
            </p:cNvSpPr>
            <p:nvPr/>
          </p:nvSpPr>
          <p:spPr bwMode="auto">
            <a:xfrm>
              <a:off x="1488" y="3168"/>
              <a:ext cx="557" cy="144"/>
            </a:xfrm>
            <a:prstGeom prst="rect">
              <a:avLst/>
            </a:prstGeom>
            <a:noFill/>
            <a:ln w="12700">
              <a:solidFill>
                <a:schemeClr val="tx1"/>
              </a:solidFill>
              <a:miter lim="800000"/>
              <a:headEnd/>
              <a:tailEnd/>
            </a:ln>
            <a:effectLst/>
          </p:spPr>
          <p:txBody>
            <a:bodyPr wrap="none" anchor="ctr"/>
            <a:lstStyle/>
            <a:p>
              <a:r>
                <a:rPr lang="en-US" sz="1600"/>
                <a:t>GE</a:t>
              </a:r>
            </a:p>
          </p:txBody>
        </p:sp>
        <p:sp>
          <p:nvSpPr>
            <p:cNvPr id="42014" name="Rectangle 29"/>
            <p:cNvSpPr>
              <a:spLocks noChangeArrowheads="1"/>
            </p:cNvSpPr>
            <p:nvPr/>
          </p:nvSpPr>
          <p:spPr bwMode="auto">
            <a:xfrm>
              <a:off x="1488" y="3312"/>
              <a:ext cx="557" cy="144"/>
            </a:xfrm>
            <a:prstGeom prst="rect">
              <a:avLst/>
            </a:prstGeom>
            <a:noFill/>
            <a:ln w="12700">
              <a:solidFill>
                <a:schemeClr val="tx1"/>
              </a:solidFill>
              <a:miter lim="800000"/>
              <a:headEnd/>
              <a:tailEnd/>
            </a:ln>
            <a:effectLst/>
          </p:spPr>
          <p:txBody>
            <a:bodyPr wrap="none" anchor="ctr"/>
            <a:lstStyle/>
            <a:p>
              <a:r>
                <a:rPr lang="en-US" sz="1600"/>
                <a:t>LT</a:t>
              </a:r>
            </a:p>
          </p:txBody>
        </p:sp>
        <p:sp>
          <p:nvSpPr>
            <p:cNvPr id="42015" name="Rectangle 30"/>
            <p:cNvSpPr>
              <a:spLocks noChangeArrowheads="1"/>
            </p:cNvSpPr>
            <p:nvPr/>
          </p:nvSpPr>
          <p:spPr bwMode="auto">
            <a:xfrm>
              <a:off x="1488" y="3456"/>
              <a:ext cx="557" cy="144"/>
            </a:xfrm>
            <a:prstGeom prst="rect">
              <a:avLst/>
            </a:prstGeom>
            <a:noFill/>
            <a:ln w="12700">
              <a:solidFill>
                <a:schemeClr val="tx1"/>
              </a:solidFill>
              <a:miter lim="800000"/>
              <a:headEnd/>
              <a:tailEnd/>
            </a:ln>
            <a:effectLst/>
          </p:spPr>
          <p:txBody>
            <a:bodyPr wrap="none" anchor="ctr"/>
            <a:lstStyle/>
            <a:p>
              <a:r>
                <a:rPr lang="en-US" sz="1600"/>
                <a:t>GT</a:t>
              </a:r>
            </a:p>
          </p:txBody>
        </p:sp>
        <p:sp>
          <p:nvSpPr>
            <p:cNvPr id="42016" name="Rectangle 31"/>
            <p:cNvSpPr>
              <a:spLocks noChangeArrowheads="1"/>
            </p:cNvSpPr>
            <p:nvPr/>
          </p:nvSpPr>
          <p:spPr bwMode="auto">
            <a:xfrm>
              <a:off x="1488" y="3600"/>
              <a:ext cx="557" cy="144"/>
            </a:xfrm>
            <a:prstGeom prst="rect">
              <a:avLst/>
            </a:prstGeom>
            <a:noFill/>
            <a:ln w="12700">
              <a:solidFill>
                <a:schemeClr val="tx1"/>
              </a:solidFill>
              <a:miter lim="800000"/>
              <a:headEnd/>
              <a:tailEnd/>
            </a:ln>
            <a:effectLst/>
          </p:spPr>
          <p:txBody>
            <a:bodyPr wrap="none" anchor="ctr"/>
            <a:lstStyle/>
            <a:p>
              <a:r>
                <a:rPr lang="en-US" sz="1600"/>
                <a:t>LE</a:t>
              </a:r>
            </a:p>
          </p:txBody>
        </p:sp>
        <p:sp>
          <p:nvSpPr>
            <p:cNvPr id="42017" name="Rectangle 32"/>
            <p:cNvSpPr>
              <a:spLocks noChangeArrowheads="1"/>
            </p:cNvSpPr>
            <p:nvPr/>
          </p:nvSpPr>
          <p:spPr bwMode="auto">
            <a:xfrm>
              <a:off x="1488" y="3744"/>
              <a:ext cx="557" cy="144"/>
            </a:xfrm>
            <a:prstGeom prst="rect">
              <a:avLst/>
            </a:prstGeom>
            <a:noFill/>
            <a:ln w="12700">
              <a:solidFill>
                <a:schemeClr val="tx1"/>
              </a:solidFill>
              <a:miter lim="800000"/>
              <a:headEnd/>
              <a:tailEnd/>
            </a:ln>
            <a:effectLst/>
          </p:spPr>
          <p:txBody>
            <a:bodyPr wrap="none" anchor="ctr"/>
            <a:lstStyle/>
            <a:p>
              <a:r>
                <a:rPr lang="en-US" sz="1600"/>
                <a:t>AL</a:t>
              </a:r>
            </a:p>
          </p:txBody>
        </p:sp>
        <p:sp>
          <p:nvSpPr>
            <p:cNvPr id="42018" name="Rectangle 33"/>
            <p:cNvSpPr>
              <a:spLocks noChangeArrowheads="1"/>
            </p:cNvSpPr>
            <p:nvPr/>
          </p:nvSpPr>
          <p:spPr bwMode="auto">
            <a:xfrm>
              <a:off x="1488" y="2304"/>
              <a:ext cx="557" cy="144"/>
            </a:xfrm>
            <a:prstGeom prst="rect">
              <a:avLst/>
            </a:prstGeom>
            <a:noFill/>
            <a:ln w="12700">
              <a:solidFill>
                <a:schemeClr val="tx1"/>
              </a:solidFill>
              <a:miter lim="800000"/>
              <a:headEnd/>
              <a:tailEnd/>
            </a:ln>
            <a:effectLst/>
          </p:spPr>
          <p:txBody>
            <a:bodyPr wrap="none" anchor="ctr"/>
            <a:lstStyle/>
            <a:p>
              <a:r>
                <a:rPr lang="en-US" sz="1600"/>
                <a:t>MI</a:t>
              </a:r>
            </a:p>
          </p:txBody>
        </p:sp>
        <p:sp>
          <p:nvSpPr>
            <p:cNvPr id="42019" name="Rectangle 34"/>
            <p:cNvSpPr>
              <a:spLocks noChangeArrowheads="1"/>
            </p:cNvSpPr>
            <p:nvPr/>
          </p:nvSpPr>
          <p:spPr bwMode="auto">
            <a:xfrm>
              <a:off x="1488" y="2736"/>
              <a:ext cx="557" cy="144"/>
            </a:xfrm>
            <a:prstGeom prst="rect">
              <a:avLst/>
            </a:prstGeom>
            <a:noFill/>
            <a:ln w="12700">
              <a:solidFill>
                <a:schemeClr val="tx1"/>
              </a:solidFill>
              <a:miter lim="800000"/>
              <a:headEnd/>
              <a:tailEnd/>
            </a:ln>
            <a:effectLst/>
          </p:spPr>
          <p:txBody>
            <a:bodyPr wrap="none" anchor="ctr"/>
            <a:lstStyle/>
            <a:p>
              <a:r>
                <a:rPr lang="en-US" sz="1600"/>
                <a:t>VC</a:t>
              </a:r>
            </a:p>
          </p:txBody>
        </p:sp>
        <p:sp>
          <p:nvSpPr>
            <p:cNvPr id="42020" name="Rectangle 35"/>
            <p:cNvSpPr>
              <a:spLocks noChangeArrowheads="1"/>
            </p:cNvSpPr>
            <p:nvPr/>
          </p:nvSpPr>
          <p:spPr bwMode="auto">
            <a:xfrm>
              <a:off x="1488" y="1584"/>
              <a:ext cx="557"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Suffix</a:t>
              </a:r>
            </a:p>
          </p:txBody>
        </p:sp>
        <p:sp>
          <p:nvSpPr>
            <p:cNvPr id="42021" name="Rectangle 36"/>
            <p:cNvSpPr>
              <a:spLocks noChangeArrowheads="1"/>
            </p:cNvSpPr>
            <p:nvPr/>
          </p:nvSpPr>
          <p:spPr bwMode="auto">
            <a:xfrm>
              <a:off x="2045" y="1584"/>
              <a:ext cx="1503" cy="144"/>
            </a:xfrm>
            <a:prstGeom prst="rect">
              <a:avLst/>
            </a:prstGeom>
            <a:noFill/>
            <a:ln w="12700">
              <a:solidFill>
                <a:schemeClr val="tx1"/>
              </a:solidFill>
              <a:miter lim="800000"/>
              <a:headEnd/>
              <a:tailEnd/>
            </a:ln>
            <a:effectLst/>
          </p:spPr>
          <p:txBody>
            <a:bodyPr wrap="none" anchor="ctr"/>
            <a:lstStyle/>
            <a:p>
              <a:r>
                <a:rPr lang="en-US" dirty="0">
                  <a:latin typeface="Arial" pitchFamily="34" charset="0"/>
                </a:rPr>
                <a:t>Description</a:t>
              </a:r>
            </a:p>
          </p:txBody>
        </p:sp>
        <p:sp>
          <p:nvSpPr>
            <p:cNvPr id="42022" name="Rectangle 37"/>
            <p:cNvSpPr>
              <a:spLocks noChangeArrowheads="1"/>
            </p:cNvSpPr>
            <p:nvPr/>
          </p:nvSpPr>
          <p:spPr bwMode="auto">
            <a:xfrm>
              <a:off x="3548" y="1872"/>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Z=0</a:t>
              </a:r>
            </a:p>
          </p:txBody>
        </p:sp>
        <p:sp>
          <p:nvSpPr>
            <p:cNvPr id="42023" name="Rectangle 38"/>
            <p:cNvSpPr>
              <a:spLocks noChangeArrowheads="1"/>
            </p:cNvSpPr>
            <p:nvPr/>
          </p:nvSpPr>
          <p:spPr bwMode="auto">
            <a:xfrm>
              <a:off x="3548" y="2016"/>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C=1</a:t>
              </a:r>
            </a:p>
          </p:txBody>
        </p:sp>
        <p:sp>
          <p:nvSpPr>
            <p:cNvPr id="42024" name="Rectangle 39"/>
            <p:cNvSpPr>
              <a:spLocks noChangeArrowheads="1"/>
            </p:cNvSpPr>
            <p:nvPr/>
          </p:nvSpPr>
          <p:spPr bwMode="auto">
            <a:xfrm>
              <a:off x="3548" y="2160"/>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C=0</a:t>
              </a:r>
            </a:p>
          </p:txBody>
        </p:sp>
        <p:sp>
          <p:nvSpPr>
            <p:cNvPr id="42025" name="Rectangle 40"/>
            <p:cNvSpPr>
              <a:spLocks noChangeArrowheads="1"/>
            </p:cNvSpPr>
            <p:nvPr/>
          </p:nvSpPr>
          <p:spPr bwMode="auto">
            <a:xfrm>
              <a:off x="3548" y="1728"/>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Z=1</a:t>
              </a:r>
            </a:p>
          </p:txBody>
        </p:sp>
        <p:sp>
          <p:nvSpPr>
            <p:cNvPr id="42026" name="Rectangle 41"/>
            <p:cNvSpPr>
              <a:spLocks noChangeArrowheads="1"/>
            </p:cNvSpPr>
            <p:nvPr/>
          </p:nvSpPr>
          <p:spPr bwMode="auto">
            <a:xfrm>
              <a:off x="3548" y="1584"/>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Flags tested</a:t>
              </a:r>
            </a:p>
          </p:txBody>
        </p:sp>
        <p:sp>
          <p:nvSpPr>
            <p:cNvPr id="42027" name="Rectangle 42"/>
            <p:cNvSpPr>
              <a:spLocks noChangeArrowheads="1"/>
            </p:cNvSpPr>
            <p:nvPr/>
          </p:nvSpPr>
          <p:spPr bwMode="auto">
            <a:xfrm>
              <a:off x="3548" y="2304"/>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N=1</a:t>
              </a:r>
            </a:p>
          </p:txBody>
        </p:sp>
        <p:sp>
          <p:nvSpPr>
            <p:cNvPr id="42028" name="Rectangle 43"/>
            <p:cNvSpPr>
              <a:spLocks noChangeArrowheads="1"/>
            </p:cNvSpPr>
            <p:nvPr/>
          </p:nvSpPr>
          <p:spPr bwMode="auto">
            <a:xfrm>
              <a:off x="3548" y="2448"/>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N=0</a:t>
              </a:r>
            </a:p>
          </p:txBody>
        </p:sp>
        <p:sp>
          <p:nvSpPr>
            <p:cNvPr id="42029" name="Rectangle 44"/>
            <p:cNvSpPr>
              <a:spLocks noChangeArrowheads="1"/>
            </p:cNvSpPr>
            <p:nvPr/>
          </p:nvSpPr>
          <p:spPr bwMode="auto">
            <a:xfrm>
              <a:off x="3548" y="2592"/>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V=1</a:t>
              </a:r>
            </a:p>
          </p:txBody>
        </p:sp>
        <p:sp>
          <p:nvSpPr>
            <p:cNvPr id="42030" name="Rectangle 45"/>
            <p:cNvSpPr>
              <a:spLocks noChangeArrowheads="1"/>
            </p:cNvSpPr>
            <p:nvPr/>
          </p:nvSpPr>
          <p:spPr bwMode="auto">
            <a:xfrm>
              <a:off x="3548" y="2736"/>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V=0</a:t>
              </a:r>
            </a:p>
          </p:txBody>
        </p:sp>
        <p:sp>
          <p:nvSpPr>
            <p:cNvPr id="42031" name="Rectangle 46"/>
            <p:cNvSpPr>
              <a:spLocks noChangeArrowheads="1"/>
            </p:cNvSpPr>
            <p:nvPr/>
          </p:nvSpPr>
          <p:spPr bwMode="auto">
            <a:xfrm>
              <a:off x="3548" y="2880"/>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C=1 &amp; Z=0</a:t>
              </a:r>
            </a:p>
          </p:txBody>
        </p:sp>
        <p:sp>
          <p:nvSpPr>
            <p:cNvPr id="42032" name="Rectangle 47"/>
            <p:cNvSpPr>
              <a:spLocks noChangeArrowheads="1"/>
            </p:cNvSpPr>
            <p:nvPr/>
          </p:nvSpPr>
          <p:spPr bwMode="auto">
            <a:xfrm>
              <a:off x="3548" y="3024"/>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C=0 or Z=1</a:t>
              </a:r>
            </a:p>
          </p:txBody>
        </p:sp>
        <p:sp>
          <p:nvSpPr>
            <p:cNvPr id="42033" name="Rectangle 48"/>
            <p:cNvSpPr>
              <a:spLocks noChangeArrowheads="1"/>
            </p:cNvSpPr>
            <p:nvPr/>
          </p:nvSpPr>
          <p:spPr bwMode="auto">
            <a:xfrm>
              <a:off x="3548" y="3168"/>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N=V</a:t>
              </a:r>
            </a:p>
          </p:txBody>
        </p:sp>
        <p:sp>
          <p:nvSpPr>
            <p:cNvPr id="42034" name="Rectangle 49"/>
            <p:cNvSpPr>
              <a:spLocks noChangeArrowheads="1"/>
            </p:cNvSpPr>
            <p:nvPr/>
          </p:nvSpPr>
          <p:spPr bwMode="auto">
            <a:xfrm>
              <a:off x="3548" y="3312"/>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N!=V</a:t>
              </a:r>
            </a:p>
          </p:txBody>
        </p:sp>
        <p:sp>
          <p:nvSpPr>
            <p:cNvPr id="42035" name="Rectangle 50"/>
            <p:cNvSpPr>
              <a:spLocks noChangeArrowheads="1"/>
            </p:cNvSpPr>
            <p:nvPr/>
          </p:nvSpPr>
          <p:spPr bwMode="auto">
            <a:xfrm>
              <a:off x="3548" y="3456"/>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Z=0 &amp; N=V</a:t>
              </a:r>
            </a:p>
          </p:txBody>
        </p:sp>
        <p:sp>
          <p:nvSpPr>
            <p:cNvPr id="42036" name="Rectangle 51"/>
            <p:cNvSpPr>
              <a:spLocks noChangeArrowheads="1"/>
            </p:cNvSpPr>
            <p:nvPr/>
          </p:nvSpPr>
          <p:spPr bwMode="auto">
            <a:xfrm>
              <a:off x="3548" y="3600"/>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Z=1 or N=!V</a:t>
              </a:r>
            </a:p>
          </p:txBody>
        </p:sp>
        <p:sp>
          <p:nvSpPr>
            <p:cNvPr id="42037" name="Rectangle 52"/>
            <p:cNvSpPr>
              <a:spLocks noChangeArrowheads="1"/>
            </p:cNvSpPr>
            <p:nvPr/>
          </p:nvSpPr>
          <p:spPr bwMode="auto">
            <a:xfrm>
              <a:off x="3548" y="3744"/>
              <a:ext cx="724" cy="144"/>
            </a:xfrm>
            <a:prstGeom prst="rect">
              <a:avLst/>
            </a:prstGeom>
            <a:noFill/>
            <a:ln w="12700">
              <a:solidFill>
                <a:schemeClr val="tx1"/>
              </a:solidFill>
              <a:miter lim="800000"/>
              <a:headEnd/>
              <a:tailEnd/>
            </a:ln>
            <a:effectLst/>
          </p:spPr>
          <p:txBody>
            <a:bodyPr wrap="none" anchor="ctr"/>
            <a:lstStyle/>
            <a:p>
              <a:endParaRPr lang="en-GB">
                <a:latin typeface="Arial" pitchFamily="34" charset="0"/>
              </a:endParaRPr>
            </a:p>
          </p:txBody>
        </p:sp>
      </p:grpSp>
      <p:sp>
        <p:nvSpPr>
          <p:cNvPr id="41989" name="Rectangle 53"/>
          <p:cNvSpPr>
            <a:spLocks noGrp="1" noChangeArrowheads="1"/>
          </p:cNvSpPr>
          <p:nvPr>
            <p:ph type="body" idx="1"/>
          </p:nvPr>
        </p:nvSpPr>
        <p:spPr>
          <a:xfrm>
            <a:off x="775138" y="1303283"/>
            <a:ext cx="3334407" cy="4127446"/>
          </a:xfrm>
        </p:spPr>
        <p:txBody>
          <a:bodyPr anchor="t"/>
          <a:lstStyle/>
          <a:p>
            <a:endParaRPr lang="en-US" dirty="0" smtClean="0"/>
          </a:p>
          <a:p>
            <a:r>
              <a:rPr lang="en-US" dirty="0" smtClean="0"/>
              <a:t>The possible condition codes are listed below:</a:t>
            </a:r>
          </a:p>
          <a:p>
            <a:pPr lvl="2"/>
            <a:r>
              <a:rPr lang="en-US" dirty="0" smtClean="0"/>
              <a:t>Note AL is the default and does not need to be specified </a:t>
            </a:r>
            <a:endParaRPr lang="en-GB" dirty="0" smtClean="0"/>
          </a:p>
        </p:txBody>
      </p:sp>
      <p:sp>
        <p:nvSpPr>
          <p:cNvPr id="54" name="Rectangle 53"/>
          <p:cNvSpPr/>
          <p:nvPr/>
        </p:nvSpPr>
        <p:spPr>
          <a:xfrm>
            <a:off x="8785011" y="2487589"/>
            <a:ext cx="1417376" cy="369332"/>
          </a:xfrm>
          <a:prstGeom prst="rect">
            <a:avLst/>
          </a:prstGeom>
        </p:spPr>
        <p:txBody>
          <a:bodyPr wrap="none">
            <a:spAutoFit/>
          </a:bodyPr>
          <a:lstStyle/>
          <a:p>
            <a:r>
              <a:rPr lang="en-US" dirty="0" smtClean="0"/>
              <a:t>(</a:t>
            </a:r>
            <a:r>
              <a:rPr lang="en-US" sz="1600" dirty="0" smtClean="0"/>
              <a:t>unsigned</a:t>
            </a:r>
            <a:r>
              <a:rPr lang="en-US" dirty="0" smtClean="0"/>
              <a:t> &gt;= )</a:t>
            </a:r>
            <a:endParaRPr lang="en-US" dirty="0"/>
          </a:p>
        </p:txBody>
      </p:sp>
      <p:sp>
        <p:nvSpPr>
          <p:cNvPr id="55" name="Rectangle 54"/>
          <p:cNvSpPr/>
          <p:nvPr/>
        </p:nvSpPr>
        <p:spPr>
          <a:xfrm>
            <a:off x="8022913" y="2823920"/>
            <a:ext cx="1260281" cy="338554"/>
          </a:xfrm>
          <a:prstGeom prst="rect">
            <a:avLst/>
          </a:prstGeom>
        </p:spPr>
        <p:txBody>
          <a:bodyPr wrap="none">
            <a:spAutoFit/>
          </a:bodyPr>
          <a:lstStyle/>
          <a:p>
            <a:r>
              <a:rPr lang="en-US" sz="1600" dirty="0" smtClean="0"/>
              <a:t>(unsigned &lt; )</a:t>
            </a:r>
            <a:endParaRPr lang="en-US" sz="16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623034" cy="959178"/>
          </a:xfrm>
        </p:spPr>
        <p:txBody>
          <a:bodyPr>
            <a:normAutofit/>
          </a:bodyPr>
          <a:lstStyle/>
          <a:p>
            <a:r>
              <a:rPr lang="en-US" sz="4000" dirty="0" smtClean="0"/>
              <a:t>ARM core dataflow model</a:t>
            </a:r>
            <a:endParaRPr lang="en-US" sz="4000" dirty="0"/>
          </a:p>
        </p:txBody>
      </p:sp>
      <p:pic>
        <p:nvPicPr>
          <p:cNvPr id="118788" name="Picture 4" descr="arm core dataflow model picture के लिए चित्र परिणाम">
            <a:hlinkClick r:id="rId2"/>
          </p:cNvPr>
          <p:cNvPicPr>
            <a:picLocks noChangeAspect="1" noChangeArrowheads="1"/>
          </p:cNvPicPr>
          <p:nvPr/>
        </p:nvPicPr>
        <p:blipFill>
          <a:blip r:embed="rId3"/>
          <a:srcRect/>
          <a:stretch>
            <a:fillRect/>
          </a:stretch>
        </p:blipFill>
        <p:spPr bwMode="auto">
          <a:xfrm>
            <a:off x="168166" y="1954924"/>
            <a:ext cx="4773820" cy="4757543"/>
          </a:xfrm>
          <a:prstGeom prst="rect">
            <a:avLst/>
          </a:prstGeom>
          <a:noFill/>
        </p:spPr>
      </p:pic>
      <p:sp>
        <p:nvSpPr>
          <p:cNvPr id="7" name="Rectangle 7"/>
          <p:cNvSpPr txBox="1">
            <a:spLocks noChangeArrowheads="1"/>
          </p:cNvSpPr>
          <p:nvPr/>
        </p:nvSpPr>
        <p:spPr>
          <a:xfrm>
            <a:off x="5391806" y="147144"/>
            <a:ext cx="6600497" cy="4572001"/>
          </a:xfrm>
          <a:prstGeom prst="rect">
            <a:avLst/>
          </a:prstGeom>
          <a:noFill/>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srgbClr val="FF0000"/>
                </a:solidFill>
                <a:effectLst/>
                <a:uLnTx/>
                <a:uFillTx/>
                <a:latin typeface="+mn-lt"/>
                <a:ea typeface="+mn-ea"/>
                <a:cs typeface="+mn-cs"/>
              </a:rPr>
              <a:t>Data bus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data enters the processor core through data bus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smtClean="0">
                <a:solidFill>
                  <a:srgbClr val="FF0000"/>
                </a:solidFill>
              </a:rPr>
              <a:t>Instruction decoder </a:t>
            </a:r>
            <a:r>
              <a:rPr lang="en-US" sz="2000" dirty="0" smtClean="0"/>
              <a:t>– translates </a:t>
            </a:r>
            <a:r>
              <a:rPr lang="en-US" sz="2000" dirty="0" err="1" smtClean="0"/>
              <a:t>instrn</a:t>
            </a:r>
            <a:r>
              <a:rPr lang="en-US" sz="2000" dirty="0" smtClean="0"/>
              <a:t> before they are executed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smtClean="0">
                <a:solidFill>
                  <a:srgbClr val="FF0000"/>
                </a:solidFill>
              </a:rPr>
              <a:t>Register file </a:t>
            </a:r>
            <a:r>
              <a:rPr lang="en-US" sz="2000" dirty="0" smtClean="0"/>
              <a:t>– a bank of 32-bit registers used for storing data items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smtClean="0">
                <a:solidFill>
                  <a:srgbClr val="FF0000"/>
                </a:solidFill>
              </a:rPr>
              <a:t>Sign extend </a:t>
            </a:r>
            <a:r>
              <a:rPr lang="en-US" sz="2000" dirty="0" smtClean="0"/>
              <a:t>– when processor reads signed 8-bit and 16-bit numbers from memory, the sign extend H/w converts these numbers to 32-bit values and then places them in a register file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smtClean="0">
                <a:solidFill>
                  <a:srgbClr val="FF0000"/>
                </a:solidFill>
              </a:rPr>
              <a:t>ALU and MAC unit </a:t>
            </a:r>
            <a:r>
              <a:rPr lang="en-US" sz="2000" dirty="0" smtClean="0"/>
              <a:t>– reads the operand value from </a:t>
            </a:r>
            <a:r>
              <a:rPr lang="en-US" sz="2000" dirty="0" err="1" smtClean="0"/>
              <a:t>Rn</a:t>
            </a:r>
            <a:r>
              <a:rPr lang="en-US" sz="2000" dirty="0" smtClean="0"/>
              <a:t> and </a:t>
            </a:r>
            <a:r>
              <a:rPr lang="en-US" sz="2000" dirty="0" err="1" smtClean="0"/>
              <a:t>Rm</a:t>
            </a:r>
            <a:r>
              <a:rPr lang="en-US" sz="2000" dirty="0" smtClean="0"/>
              <a:t> via A bus and B bus res. Performs the operation and stores the computed result via C bus in Rd and to register file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srgbClr val="FF0000"/>
                </a:solidFill>
                <a:effectLst/>
                <a:uLnTx/>
                <a:uFillTx/>
                <a:latin typeface="+mn-lt"/>
                <a:ea typeface="+mn-ea"/>
                <a:cs typeface="+mn-cs"/>
              </a:rPr>
              <a:t>Address</a:t>
            </a:r>
            <a:r>
              <a:rPr kumimoji="0" lang="en-US" sz="2000" b="0" i="0" u="none" strike="noStrike" kern="1200" cap="none" spc="0" normalizeH="0" noProof="0" dirty="0" smtClean="0">
                <a:ln>
                  <a:noFill/>
                </a:ln>
                <a:solidFill>
                  <a:srgbClr val="FF0000"/>
                </a:solidFill>
                <a:effectLst/>
                <a:uLnTx/>
                <a:uFillTx/>
                <a:latin typeface="+mn-lt"/>
                <a:ea typeface="+mn-ea"/>
                <a:cs typeface="+mn-cs"/>
              </a:rPr>
              <a:t> register </a:t>
            </a:r>
            <a:r>
              <a:rPr kumimoji="0" lang="en-US" sz="2000" b="0" i="0" u="none" strike="noStrike" kern="1200" cap="none" spc="0" normalizeH="0" noProof="0" dirty="0" smtClean="0">
                <a:ln>
                  <a:noFill/>
                </a:ln>
                <a:solidFill>
                  <a:schemeClr val="tx1"/>
                </a:solidFill>
                <a:effectLst/>
                <a:uLnTx/>
                <a:uFillTx/>
                <a:latin typeface="+mn-lt"/>
                <a:ea typeface="+mn-ea"/>
                <a:cs typeface="+mn-cs"/>
              </a:rPr>
              <a:t>– holds the address generated by load and store instructions and place it </a:t>
            </a:r>
            <a:r>
              <a:rPr lang="en-US" sz="2000" dirty="0" smtClean="0"/>
              <a:t>on address bus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srgbClr val="FF0000"/>
                </a:solidFill>
                <a:effectLst/>
                <a:uLnTx/>
                <a:uFillTx/>
                <a:latin typeface="+mn-lt"/>
                <a:ea typeface="+mn-ea"/>
                <a:cs typeface="+mn-cs"/>
              </a:rPr>
              <a:t>Barrel</a:t>
            </a:r>
            <a:r>
              <a:rPr kumimoji="0" lang="en-US" sz="2000" b="0" i="0" u="none" strike="noStrike" kern="1200" cap="none" spc="0" normalizeH="0" noProof="0" dirty="0" smtClean="0">
                <a:ln>
                  <a:noFill/>
                </a:ln>
                <a:solidFill>
                  <a:srgbClr val="FF0000"/>
                </a:solidFill>
                <a:effectLst/>
                <a:uLnTx/>
                <a:uFillTx/>
                <a:latin typeface="+mn-lt"/>
                <a:ea typeface="+mn-ea"/>
                <a:cs typeface="+mn-cs"/>
              </a:rPr>
              <a:t> shifter and ALU </a:t>
            </a:r>
            <a:r>
              <a:rPr kumimoji="0" lang="en-US" sz="2000" b="0" i="0" u="none" strike="noStrike" kern="1200" cap="none" spc="0" normalizeH="0" noProof="0" dirty="0" smtClean="0">
                <a:ln>
                  <a:noFill/>
                </a:ln>
                <a:solidFill>
                  <a:schemeClr val="tx1"/>
                </a:solidFill>
                <a:effectLst/>
                <a:uLnTx/>
                <a:uFillTx/>
                <a:latin typeface="+mn-lt"/>
                <a:ea typeface="+mn-ea"/>
                <a:cs typeface="+mn-cs"/>
              </a:rPr>
              <a:t>together can calculate a wide range of expressions and addresses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baseline="0" dirty="0" err="1" smtClean="0">
                <a:solidFill>
                  <a:srgbClr val="FF0000"/>
                </a:solidFill>
              </a:rPr>
              <a:t>Incrementer</a:t>
            </a:r>
            <a:r>
              <a:rPr lang="en-US" sz="2000" dirty="0" smtClean="0"/>
              <a:t> -  for load/store </a:t>
            </a:r>
            <a:r>
              <a:rPr lang="en-US" sz="2000" dirty="0" err="1" smtClean="0"/>
              <a:t>instrn</a:t>
            </a:r>
            <a:r>
              <a:rPr lang="en-US" sz="2000" dirty="0" smtClean="0"/>
              <a:t> the </a:t>
            </a:r>
            <a:r>
              <a:rPr lang="en-US" sz="2000" dirty="0" err="1" smtClean="0"/>
              <a:t>incrementor</a:t>
            </a:r>
            <a:r>
              <a:rPr lang="en-US" sz="2000" dirty="0" smtClean="0"/>
              <a:t> updates the address register before the core reads or writes next register from or to the next sequential memory locations.</a:t>
            </a:r>
          </a:p>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TextBox 7"/>
          <p:cNvSpPr txBox="1"/>
          <p:nvPr/>
        </p:nvSpPr>
        <p:spPr>
          <a:xfrm>
            <a:off x="0" y="809297"/>
            <a:ext cx="5654566" cy="1200329"/>
          </a:xfrm>
          <a:prstGeom prst="rect">
            <a:avLst/>
          </a:prstGeom>
          <a:noFill/>
        </p:spPr>
        <p:txBody>
          <a:bodyPr wrap="square" rtlCol="0">
            <a:spAutoFit/>
          </a:bodyPr>
          <a:lstStyle/>
          <a:p>
            <a:r>
              <a:rPr lang="en-US" dirty="0" smtClean="0">
                <a:solidFill>
                  <a:srgbClr val="FF0000"/>
                </a:solidFill>
              </a:rPr>
              <a:t>Load</a:t>
            </a:r>
            <a:r>
              <a:rPr lang="en-US" dirty="0" smtClean="0"/>
              <a:t> – </a:t>
            </a:r>
            <a:r>
              <a:rPr lang="en-US" dirty="0" err="1" smtClean="0"/>
              <a:t>instrn</a:t>
            </a:r>
            <a:r>
              <a:rPr lang="en-US" dirty="0" smtClean="0"/>
              <a:t> copies data from memory to registers in core</a:t>
            </a:r>
          </a:p>
          <a:p>
            <a:endParaRPr lang="en-US" dirty="0" smtClean="0"/>
          </a:p>
          <a:p>
            <a:r>
              <a:rPr lang="en-US" dirty="0" smtClean="0">
                <a:solidFill>
                  <a:srgbClr val="FF0000"/>
                </a:solidFill>
              </a:rPr>
              <a:t>Store</a:t>
            </a:r>
            <a:r>
              <a:rPr lang="en-US" dirty="0" smtClean="0"/>
              <a:t> – copies data from registers in processor core to memory</a:t>
            </a:r>
            <a:endParaRPr lang="en-US" dirty="0"/>
          </a:p>
        </p:txBody>
      </p:sp>
    </p:spTree>
    <p:extLst>
      <p:ext uri="{BB962C8B-B14F-4D97-AF65-F5344CB8AC3E}">
        <p14:creationId xmlns="" xmlns:p14="http://schemas.microsoft.com/office/powerpoint/2010/main" val="974127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Examples of conditional execution</a:t>
            </a:r>
          </a:p>
        </p:txBody>
      </p:sp>
      <p:sp>
        <p:nvSpPr>
          <p:cNvPr id="44035" name="Rectangle 3"/>
          <p:cNvSpPr>
            <a:spLocks noGrp="1" noChangeArrowheads="1"/>
          </p:cNvSpPr>
          <p:nvPr>
            <p:ph type="body" idx="1"/>
          </p:nvPr>
        </p:nvSpPr>
        <p:spPr>
          <a:xfrm>
            <a:off x="838200" y="1471448"/>
            <a:ext cx="10515600" cy="5234151"/>
          </a:xfrm>
        </p:spPr>
        <p:txBody>
          <a:bodyPr>
            <a:normAutofit fontScale="92500" lnSpcReduction="10000"/>
          </a:bodyPr>
          <a:lstStyle/>
          <a:p>
            <a:r>
              <a:rPr lang="en-US" dirty="0" smtClean="0"/>
              <a:t>Use a sequence of several conditional instructions </a:t>
            </a:r>
          </a:p>
          <a:p>
            <a:pPr lvl="1">
              <a:buFont typeface="Wingdings" pitchFamily="2" charset="2"/>
              <a:buNone/>
            </a:pPr>
            <a:r>
              <a:rPr lang="en-US" sz="1400" b="1" dirty="0" smtClean="0">
                <a:latin typeface="Courier New" pitchFamily="49" charset="0"/>
              </a:rPr>
              <a:t>	</a:t>
            </a:r>
            <a:r>
              <a:rPr lang="en-US" sz="1600" b="1" dirty="0" smtClean="0">
                <a:solidFill>
                  <a:srgbClr val="C00000"/>
                </a:solidFill>
                <a:latin typeface="Courier New" pitchFamily="49" charset="0"/>
              </a:rPr>
              <a:t>if (a==0) </a:t>
            </a:r>
            <a:r>
              <a:rPr lang="en-US" sz="1600" b="1" dirty="0" err="1" smtClean="0">
                <a:solidFill>
                  <a:srgbClr val="C00000"/>
                </a:solidFill>
                <a:latin typeface="Courier New" pitchFamily="49" charset="0"/>
              </a:rPr>
              <a:t>func</a:t>
            </a:r>
            <a:r>
              <a:rPr lang="en-US" sz="1600" b="1" dirty="0" smtClean="0">
                <a:solidFill>
                  <a:srgbClr val="C00000"/>
                </a:solidFill>
                <a:latin typeface="Courier New" pitchFamily="49" charset="0"/>
              </a:rPr>
              <a:t>(1);</a:t>
            </a:r>
          </a:p>
          <a:p>
            <a:pPr lvl="2">
              <a:buFont typeface="Wingdings" pitchFamily="2" charset="2"/>
              <a:buNone/>
            </a:pPr>
            <a:r>
              <a:rPr lang="en-US" b="1" dirty="0" smtClean="0">
                <a:solidFill>
                  <a:srgbClr val="C00000"/>
                </a:solidFill>
                <a:latin typeface="Courier New" pitchFamily="49" charset="0"/>
              </a:rPr>
              <a:t>	CMP      r0,#0</a:t>
            </a:r>
            <a:br>
              <a:rPr lang="en-US" b="1" dirty="0" smtClean="0">
                <a:solidFill>
                  <a:srgbClr val="C00000"/>
                </a:solidFill>
                <a:latin typeface="Courier New" pitchFamily="49" charset="0"/>
              </a:rPr>
            </a:br>
            <a:r>
              <a:rPr lang="en-US" b="1" dirty="0" smtClean="0">
                <a:solidFill>
                  <a:srgbClr val="C00000"/>
                </a:solidFill>
                <a:latin typeface="Courier New" pitchFamily="49" charset="0"/>
              </a:rPr>
              <a:t>MOVEQ    r0,#1</a:t>
            </a:r>
            <a:br>
              <a:rPr lang="en-US" b="1" dirty="0" smtClean="0">
                <a:solidFill>
                  <a:srgbClr val="C00000"/>
                </a:solidFill>
                <a:latin typeface="Courier New" pitchFamily="49" charset="0"/>
              </a:rPr>
            </a:br>
            <a:r>
              <a:rPr lang="en-US" b="1" dirty="0" smtClean="0">
                <a:solidFill>
                  <a:srgbClr val="C00000"/>
                </a:solidFill>
                <a:latin typeface="Courier New" pitchFamily="49" charset="0"/>
              </a:rPr>
              <a:t>BLEQ     </a:t>
            </a:r>
            <a:r>
              <a:rPr lang="en-US" b="1" dirty="0" err="1" smtClean="0">
                <a:solidFill>
                  <a:srgbClr val="C00000"/>
                </a:solidFill>
                <a:latin typeface="Courier New" pitchFamily="49" charset="0"/>
              </a:rPr>
              <a:t>func</a:t>
            </a:r>
            <a:r>
              <a:rPr lang="en-US" b="1" dirty="0" smtClean="0">
                <a:solidFill>
                  <a:schemeClr val="bg2"/>
                </a:solidFill>
                <a:latin typeface="Courier New" pitchFamily="49" charset="0"/>
              </a:rPr>
              <a:t/>
            </a:r>
            <a:br>
              <a:rPr lang="en-US" b="1" dirty="0" smtClean="0">
                <a:solidFill>
                  <a:schemeClr val="bg2"/>
                </a:solidFill>
                <a:latin typeface="Courier New" pitchFamily="49" charset="0"/>
              </a:rPr>
            </a:br>
            <a:endParaRPr lang="en-US" sz="1300" dirty="0" smtClean="0">
              <a:solidFill>
                <a:schemeClr val="bg2"/>
              </a:solidFill>
              <a:latin typeface="Courier New" pitchFamily="49" charset="0"/>
            </a:endParaRPr>
          </a:p>
          <a:p>
            <a:r>
              <a:rPr lang="en-US" dirty="0" smtClean="0"/>
              <a:t>Set the flags, then use various condition codes</a:t>
            </a:r>
          </a:p>
          <a:p>
            <a:pPr lvl="1">
              <a:buFont typeface="Wingdings" pitchFamily="2" charset="2"/>
              <a:buNone/>
            </a:pPr>
            <a:r>
              <a:rPr lang="en-US" sz="1400" b="1" dirty="0" smtClean="0">
                <a:latin typeface="Courier New" pitchFamily="49" charset="0"/>
              </a:rPr>
              <a:t>	</a:t>
            </a:r>
            <a:r>
              <a:rPr lang="en-US" sz="1600" b="1" dirty="0" smtClean="0">
                <a:solidFill>
                  <a:srgbClr val="C00000"/>
                </a:solidFill>
                <a:latin typeface="Courier New" pitchFamily="49" charset="0"/>
              </a:rPr>
              <a:t>if (a==0) x=0;</a:t>
            </a:r>
            <a:br>
              <a:rPr lang="en-US" sz="1600" b="1" dirty="0" smtClean="0">
                <a:solidFill>
                  <a:srgbClr val="C00000"/>
                </a:solidFill>
                <a:latin typeface="Courier New" pitchFamily="49" charset="0"/>
              </a:rPr>
            </a:br>
            <a:r>
              <a:rPr lang="en-US" sz="1600" b="1" dirty="0" smtClean="0">
                <a:solidFill>
                  <a:srgbClr val="C00000"/>
                </a:solidFill>
                <a:latin typeface="Courier New" pitchFamily="49" charset="0"/>
              </a:rPr>
              <a:t>if (a&gt;0)  x=1;</a:t>
            </a:r>
          </a:p>
          <a:p>
            <a:pPr lvl="2">
              <a:buFont typeface="Wingdings" pitchFamily="2" charset="2"/>
              <a:buNone/>
            </a:pPr>
            <a:r>
              <a:rPr lang="en-US" b="1" dirty="0" smtClean="0">
                <a:solidFill>
                  <a:srgbClr val="C00000"/>
                </a:solidFill>
                <a:latin typeface="Courier New" pitchFamily="49" charset="0"/>
              </a:rPr>
              <a:t>	CMP      r0,#0</a:t>
            </a:r>
            <a:br>
              <a:rPr lang="en-US" b="1" dirty="0" smtClean="0">
                <a:solidFill>
                  <a:srgbClr val="C00000"/>
                </a:solidFill>
                <a:latin typeface="Courier New" pitchFamily="49" charset="0"/>
              </a:rPr>
            </a:br>
            <a:r>
              <a:rPr lang="en-US" b="1" dirty="0" smtClean="0">
                <a:solidFill>
                  <a:srgbClr val="C00000"/>
                </a:solidFill>
                <a:latin typeface="Courier New" pitchFamily="49" charset="0"/>
              </a:rPr>
              <a:t>MOVEQ    r1,#0</a:t>
            </a:r>
            <a:br>
              <a:rPr lang="en-US" b="1" dirty="0" smtClean="0">
                <a:solidFill>
                  <a:srgbClr val="C00000"/>
                </a:solidFill>
                <a:latin typeface="Courier New" pitchFamily="49" charset="0"/>
              </a:rPr>
            </a:br>
            <a:r>
              <a:rPr lang="en-US" b="1" dirty="0" smtClean="0">
                <a:solidFill>
                  <a:srgbClr val="C00000"/>
                </a:solidFill>
                <a:latin typeface="Courier New" pitchFamily="49" charset="0"/>
              </a:rPr>
              <a:t>MOVGT    r1,#1</a:t>
            </a:r>
            <a:r>
              <a:rPr lang="en-US" b="1" dirty="0" smtClean="0">
                <a:solidFill>
                  <a:schemeClr val="bg2"/>
                </a:solidFill>
                <a:latin typeface="Courier New" pitchFamily="49" charset="0"/>
              </a:rPr>
              <a:t/>
            </a:r>
            <a:br>
              <a:rPr lang="en-US" b="1" dirty="0" smtClean="0">
                <a:solidFill>
                  <a:schemeClr val="bg2"/>
                </a:solidFill>
                <a:latin typeface="Courier New" pitchFamily="49" charset="0"/>
              </a:rPr>
            </a:br>
            <a:endParaRPr lang="en-US" b="1" dirty="0" smtClean="0">
              <a:solidFill>
                <a:schemeClr val="hlink"/>
              </a:solidFill>
              <a:latin typeface="Courier New" pitchFamily="49" charset="0"/>
            </a:endParaRPr>
          </a:p>
          <a:p>
            <a:r>
              <a:rPr lang="en-US" dirty="0" smtClean="0"/>
              <a:t>Use conditional compare instructions</a:t>
            </a:r>
          </a:p>
          <a:p>
            <a:pPr lvl="1">
              <a:buFont typeface="Wingdings" pitchFamily="2" charset="2"/>
              <a:buNone/>
            </a:pPr>
            <a:r>
              <a:rPr lang="en-US" sz="1400" b="1" dirty="0" smtClean="0">
                <a:latin typeface="Courier New" pitchFamily="49" charset="0"/>
              </a:rPr>
              <a:t>	</a:t>
            </a:r>
            <a:r>
              <a:rPr lang="en-US" sz="1600" b="1" dirty="0" smtClean="0">
                <a:solidFill>
                  <a:srgbClr val="C00000"/>
                </a:solidFill>
                <a:latin typeface="Courier New" pitchFamily="49" charset="0"/>
              </a:rPr>
              <a:t>if (a==4 || a==10) x=0;</a:t>
            </a:r>
          </a:p>
          <a:p>
            <a:pPr lvl="2">
              <a:buFont typeface="Wingdings" pitchFamily="2" charset="2"/>
              <a:buNone/>
            </a:pPr>
            <a:r>
              <a:rPr lang="en-US" b="1" dirty="0" smtClean="0">
                <a:solidFill>
                  <a:srgbClr val="C00000"/>
                </a:solidFill>
                <a:latin typeface="Courier New" pitchFamily="49" charset="0"/>
              </a:rPr>
              <a:t>	CMP      r0,#4</a:t>
            </a:r>
            <a:br>
              <a:rPr lang="en-US" b="1" dirty="0" smtClean="0">
                <a:solidFill>
                  <a:srgbClr val="C00000"/>
                </a:solidFill>
                <a:latin typeface="Courier New" pitchFamily="49" charset="0"/>
              </a:rPr>
            </a:br>
            <a:r>
              <a:rPr lang="en-US" b="1" dirty="0" smtClean="0">
                <a:solidFill>
                  <a:srgbClr val="C00000"/>
                </a:solidFill>
                <a:latin typeface="Courier New" pitchFamily="49" charset="0"/>
              </a:rPr>
              <a:t>CMPNE    r0,#10</a:t>
            </a:r>
            <a:br>
              <a:rPr lang="en-US" b="1" dirty="0" smtClean="0">
                <a:solidFill>
                  <a:srgbClr val="C00000"/>
                </a:solidFill>
                <a:latin typeface="Courier New" pitchFamily="49" charset="0"/>
              </a:rPr>
            </a:br>
            <a:r>
              <a:rPr lang="en-US" b="1" dirty="0" smtClean="0">
                <a:solidFill>
                  <a:srgbClr val="C00000"/>
                </a:solidFill>
                <a:latin typeface="Courier New" pitchFamily="49" charset="0"/>
              </a:rPr>
              <a:t>MOVEQ    r1,#0</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645920"/>
            <a:ext cx="5207598" cy="5034579"/>
          </a:xfrm>
        </p:spPr>
        <p:txBody>
          <a:bodyPr>
            <a:normAutofit fontScale="62500" lnSpcReduction="20000"/>
          </a:bodyPr>
          <a:lstStyle/>
          <a:p>
            <a:r>
              <a:rPr lang="en-US" dirty="0" err="1" smtClean="0"/>
              <a:t>int</a:t>
            </a:r>
            <a:r>
              <a:rPr lang="en-US" dirty="0" smtClean="0"/>
              <a:t> </a:t>
            </a:r>
            <a:r>
              <a:rPr lang="en-US" dirty="0" err="1" smtClean="0"/>
              <a:t>gcd</a:t>
            </a:r>
            <a:r>
              <a:rPr lang="en-US" dirty="0" smtClean="0"/>
              <a:t>(</a:t>
            </a:r>
            <a:r>
              <a:rPr lang="en-US" dirty="0" err="1" smtClean="0"/>
              <a:t>int</a:t>
            </a:r>
            <a:r>
              <a:rPr lang="en-US" dirty="0" smtClean="0"/>
              <a:t> a, </a:t>
            </a:r>
            <a:r>
              <a:rPr lang="en-US" dirty="0" err="1" smtClean="0"/>
              <a:t>int</a:t>
            </a:r>
            <a:r>
              <a:rPr lang="en-US" dirty="0" smtClean="0"/>
              <a:t> b) </a:t>
            </a:r>
            <a:endParaRPr lang="en-US" dirty="0" smtClean="0"/>
          </a:p>
          <a:p>
            <a:pPr lvl="1">
              <a:buNone/>
            </a:pPr>
            <a:r>
              <a:rPr lang="en-US" dirty="0" smtClean="0"/>
              <a:t>{ </a:t>
            </a:r>
          </a:p>
          <a:p>
            <a:pPr lvl="1">
              <a:buNone/>
            </a:pPr>
            <a:r>
              <a:rPr lang="en-US" dirty="0" smtClean="0"/>
              <a:t>	</a:t>
            </a:r>
            <a:r>
              <a:rPr lang="en-US" dirty="0" smtClean="0"/>
              <a:t>while </a:t>
            </a:r>
            <a:r>
              <a:rPr lang="en-US" dirty="0" smtClean="0"/>
              <a:t>(a != b) </a:t>
            </a:r>
            <a:endParaRPr lang="en-US" dirty="0" smtClean="0"/>
          </a:p>
          <a:p>
            <a:pPr lvl="1">
              <a:buNone/>
            </a:pPr>
            <a:r>
              <a:rPr lang="en-US" dirty="0" smtClean="0"/>
              <a:t>		{</a:t>
            </a:r>
          </a:p>
          <a:p>
            <a:pPr lvl="1">
              <a:buNone/>
            </a:pPr>
            <a:r>
              <a:rPr lang="en-US" dirty="0" smtClean="0"/>
              <a:t>	</a:t>
            </a:r>
            <a:r>
              <a:rPr lang="en-US" dirty="0" smtClean="0"/>
              <a:t> 	       if </a:t>
            </a:r>
            <a:r>
              <a:rPr lang="en-US" dirty="0" smtClean="0"/>
              <a:t>(a &gt; b) </a:t>
            </a:r>
            <a:endParaRPr lang="en-US" dirty="0" smtClean="0"/>
          </a:p>
          <a:p>
            <a:pPr lvl="1">
              <a:buNone/>
            </a:pPr>
            <a:r>
              <a:rPr lang="en-US" dirty="0" smtClean="0"/>
              <a:t>	</a:t>
            </a:r>
            <a:r>
              <a:rPr lang="en-US" dirty="0" smtClean="0"/>
              <a:t>		a </a:t>
            </a:r>
            <a:r>
              <a:rPr lang="en-US" dirty="0" smtClean="0"/>
              <a:t>= a - b; </a:t>
            </a:r>
            <a:endParaRPr lang="en-US" dirty="0" smtClean="0"/>
          </a:p>
          <a:p>
            <a:pPr lvl="1">
              <a:buNone/>
            </a:pPr>
            <a:r>
              <a:rPr lang="en-US" dirty="0" smtClean="0"/>
              <a:t>		        else </a:t>
            </a:r>
          </a:p>
          <a:p>
            <a:pPr lvl="1">
              <a:buNone/>
            </a:pPr>
            <a:r>
              <a:rPr lang="en-US" dirty="0" smtClean="0"/>
              <a:t>	</a:t>
            </a:r>
            <a:r>
              <a:rPr lang="en-US" dirty="0" smtClean="0"/>
              <a:t>		b </a:t>
            </a:r>
            <a:r>
              <a:rPr lang="en-US" dirty="0" smtClean="0"/>
              <a:t>= b - a; </a:t>
            </a:r>
            <a:endParaRPr lang="en-US" dirty="0" smtClean="0"/>
          </a:p>
          <a:p>
            <a:pPr lvl="1">
              <a:buNone/>
            </a:pPr>
            <a:r>
              <a:rPr lang="en-US" dirty="0" smtClean="0"/>
              <a:t>}</a:t>
            </a:r>
          </a:p>
          <a:p>
            <a:pPr lvl="1">
              <a:buNone/>
            </a:pPr>
            <a:r>
              <a:rPr lang="en-US" dirty="0" smtClean="0"/>
              <a:t> </a:t>
            </a:r>
            <a:r>
              <a:rPr lang="en-US" dirty="0" smtClean="0"/>
              <a:t>return a; </a:t>
            </a:r>
            <a:endParaRPr lang="en-US" dirty="0" smtClean="0"/>
          </a:p>
          <a:p>
            <a:pPr lvl="1">
              <a:buNone/>
            </a:pPr>
            <a:r>
              <a:rPr lang="en-US" dirty="0" smtClean="0"/>
              <a:t>}</a:t>
            </a:r>
          </a:p>
          <a:p>
            <a:pPr lvl="1">
              <a:buNone/>
            </a:pPr>
            <a:r>
              <a:rPr lang="en-US" b="1" dirty="0" smtClean="0"/>
              <a:t>Option 1</a:t>
            </a:r>
          </a:p>
          <a:p>
            <a:pPr lvl="1">
              <a:buNone/>
            </a:pPr>
            <a:r>
              <a:rPr lang="pt-BR" dirty="0" smtClean="0"/>
              <a:t>gcd </a:t>
            </a:r>
            <a:r>
              <a:rPr lang="pt-BR" dirty="0" smtClean="0"/>
              <a:t>	   	CMP 	r0</a:t>
            </a:r>
            <a:r>
              <a:rPr lang="pt-BR" dirty="0" smtClean="0"/>
              <a:t>, r1 </a:t>
            </a:r>
            <a:endParaRPr lang="pt-BR" dirty="0" smtClean="0"/>
          </a:p>
          <a:p>
            <a:pPr lvl="1">
              <a:buNone/>
            </a:pPr>
            <a:r>
              <a:rPr lang="pt-BR" dirty="0" smtClean="0"/>
              <a:t>	</a:t>
            </a:r>
            <a:r>
              <a:rPr lang="pt-BR" dirty="0" smtClean="0"/>
              <a:t>	BEQ 	end </a:t>
            </a:r>
          </a:p>
          <a:p>
            <a:pPr lvl="1">
              <a:buNone/>
            </a:pPr>
            <a:r>
              <a:rPr lang="pt-BR" dirty="0" smtClean="0"/>
              <a:t>	</a:t>
            </a:r>
            <a:r>
              <a:rPr lang="pt-BR" dirty="0" smtClean="0"/>
              <a:t>	BLT 	less </a:t>
            </a:r>
          </a:p>
          <a:p>
            <a:pPr lvl="1">
              <a:buNone/>
            </a:pPr>
            <a:r>
              <a:rPr lang="pt-BR" dirty="0" smtClean="0"/>
              <a:t>	</a:t>
            </a:r>
            <a:r>
              <a:rPr lang="pt-BR" dirty="0" smtClean="0"/>
              <a:t>	SUBS 	r0</a:t>
            </a:r>
            <a:r>
              <a:rPr lang="pt-BR" dirty="0" smtClean="0"/>
              <a:t>, r0, r1 ; </a:t>
            </a:r>
            <a:r>
              <a:rPr lang="pt-BR" dirty="0" smtClean="0"/>
              <a:t>could </a:t>
            </a:r>
            <a:r>
              <a:rPr lang="pt-BR" dirty="0" smtClean="0"/>
              <a:t>be SUB r0, r0, r1 for ARM </a:t>
            </a:r>
            <a:endParaRPr lang="pt-BR" dirty="0" smtClean="0"/>
          </a:p>
          <a:p>
            <a:pPr lvl="1">
              <a:buNone/>
            </a:pPr>
            <a:r>
              <a:rPr lang="pt-BR" dirty="0" smtClean="0"/>
              <a:t>	</a:t>
            </a:r>
            <a:r>
              <a:rPr lang="pt-BR" dirty="0" smtClean="0"/>
              <a:t>	B 	gcd</a:t>
            </a:r>
          </a:p>
          <a:p>
            <a:pPr lvl="1">
              <a:buNone/>
            </a:pPr>
            <a:r>
              <a:rPr lang="pt-BR" dirty="0" smtClean="0"/>
              <a:t>less 		SUBS 	r1</a:t>
            </a:r>
            <a:r>
              <a:rPr lang="pt-BR" dirty="0" smtClean="0"/>
              <a:t>, r1, r0 ; could be SUB r1, r1, r0 for ARM </a:t>
            </a:r>
            <a:endParaRPr lang="pt-BR" dirty="0" smtClean="0"/>
          </a:p>
          <a:p>
            <a:pPr lvl="1">
              <a:buNone/>
            </a:pPr>
            <a:r>
              <a:rPr lang="pt-BR" dirty="0" smtClean="0"/>
              <a:t>	</a:t>
            </a:r>
            <a:r>
              <a:rPr lang="pt-BR" dirty="0" smtClean="0"/>
              <a:t>	B 	gcd</a:t>
            </a:r>
          </a:p>
          <a:p>
            <a:pPr lvl="1">
              <a:buNone/>
            </a:pPr>
            <a:r>
              <a:rPr lang="pt-BR" dirty="0" smtClean="0"/>
              <a:t>End</a:t>
            </a:r>
          </a:p>
          <a:p>
            <a:pPr lvl="1">
              <a:buNone/>
            </a:pPr>
            <a:endParaRPr lang="pt-BR" dirty="0" smtClean="0"/>
          </a:p>
        </p:txBody>
      </p:sp>
      <p:sp>
        <p:nvSpPr>
          <p:cNvPr id="5" name="Content Placeholder 2"/>
          <p:cNvSpPr txBox="1">
            <a:spLocks/>
          </p:cNvSpPr>
          <p:nvPr/>
        </p:nvSpPr>
        <p:spPr>
          <a:xfrm>
            <a:off x="5928360" y="1934994"/>
            <a:ext cx="5207598" cy="4351338"/>
          </a:xfrm>
          <a:prstGeom prst="rect">
            <a:avLst/>
          </a:prstGeom>
        </p:spPr>
        <p:txBody>
          <a:bodyPr vert="horz" lIns="91440" tIns="45720" rIns="91440" bIns="45720" rtlCol="0">
            <a:norm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pt-BR" sz="2400" b="0" i="0" u="none" strike="noStrike" kern="1200" cap="none" spc="0" normalizeH="0" baseline="0" noProof="0" dirty="0" smtClean="0">
                <a:ln>
                  <a:noFill/>
                </a:ln>
                <a:solidFill>
                  <a:schemeClr val="tx1"/>
                </a:solidFill>
                <a:effectLst/>
                <a:uLnTx/>
                <a:uFillTx/>
                <a:latin typeface="+mn-lt"/>
                <a:ea typeface="+mn-ea"/>
                <a:cs typeface="+mn-cs"/>
              </a:rPr>
              <a:t>Gcd 	CMP r0, r1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pt-BR" sz="2400" b="0" i="0" u="none" strike="noStrike" kern="1200" cap="none" spc="0" normalizeH="0" baseline="0" noProof="0" dirty="0" smtClean="0">
                <a:ln>
                  <a:noFill/>
                </a:ln>
                <a:solidFill>
                  <a:schemeClr val="tx1"/>
                </a:solidFill>
                <a:effectLst/>
                <a:uLnTx/>
                <a:uFillTx/>
                <a:latin typeface="+mn-lt"/>
                <a:ea typeface="+mn-ea"/>
                <a:cs typeface="+mn-cs"/>
              </a:rPr>
              <a:t>			SUBGT r0, r0, r1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pt-BR" sz="2400" b="0" i="0" u="none" strike="noStrike" kern="1200" cap="none" spc="0" normalizeH="0" baseline="0" noProof="0" dirty="0" smtClean="0">
                <a:ln>
                  <a:noFill/>
                </a:ln>
                <a:solidFill>
                  <a:schemeClr val="tx1"/>
                </a:solidFill>
                <a:effectLst/>
                <a:uLnTx/>
                <a:uFillTx/>
                <a:latin typeface="+mn-lt"/>
                <a:ea typeface="+mn-ea"/>
                <a:cs typeface="+mn-cs"/>
              </a:rPr>
              <a:t>			SUBLE r1, r1, r0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pt-BR" sz="2400" b="0" i="0" u="none" strike="noStrike" kern="1200" cap="none" spc="0" normalizeH="0" baseline="0" noProof="0" dirty="0" smtClean="0">
                <a:ln>
                  <a:noFill/>
                </a:ln>
                <a:solidFill>
                  <a:schemeClr val="tx1"/>
                </a:solidFill>
                <a:effectLst/>
                <a:uLnTx/>
                <a:uFillTx/>
                <a:latin typeface="+mn-lt"/>
                <a:ea typeface="+mn-ea"/>
                <a:cs typeface="+mn-cs"/>
              </a:rPr>
              <a:t>			BNE gcd</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 Data Processing Instructions </a:t>
            </a:r>
          </a:p>
        </p:txBody>
      </p:sp>
      <p:sp>
        <p:nvSpPr>
          <p:cNvPr id="45059" name="Rectangle 3"/>
          <p:cNvSpPr>
            <a:spLocks noGrp="1" noChangeArrowheads="1"/>
          </p:cNvSpPr>
          <p:nvPr>
            <p:ph idx="1"/>
          </p:nvPr>
        </p:nvSpPr>
        <p:spPr/>
        <p:txBody>
          <a:bodyPr/>
          <a:lstStyle/>
          <a:p>
            <a:pPr eaLnBrk="1" hangingPunct="1"/>
            <a:r>
              <a:rPr lang="en-US" sz="2800" smtClean="0"/>
              <a:t>Arithmetic and logical operations</a:t>
            </a:r>
          </a:p>
          <a:p>
            <a:pPr eaLnBrk="1" hangingPunct="1">
              <a:spcBef>
                <a:spcPct val="50000"/>
              </a:spcBef>
            </a:pPr>
            <a:r>
              <a:rPr lang="en-US" sz="2800" smtClean="0"/>
              <a:t>3-address format:</a:t>
            </a:r>
          </a:p>
          <a:p>
            <a:pPr lvl="1" eaLnBrk="1" hangingPunct="1">
              <a:spcBef>
                <a:spcPct val="40000"/>
              </a:spcBef>
            </a:pPr>
            <a:r>
              <a:rPr lang="en-US" sz="2000" smtClean="0"/>
              <a:t>Two 32-bit operands </a:t>
            </a:r>
          </a:p>
          <a:p>
            <a:pPr lvl="1" eaLnBrk="1" hangingPunct="1">
              <a:spcBef>
                <a:spcPct val="10000"/>
              </a:spcBef>
              <a:buFont typeface="Wingdings" pitchFamily="2" charset="2"/>
              <a:buNone/>
            </a:pPr>
            <a:r>
              <a:rPr lang="en-US" sz="2000" smtClean="0"/>
              <a:t>	(op1 is register, op2 is register or immediate)</a:t>
            </a:r>
          </a:p>
          <a:p>
            <a:pPr lvl="1" eaLnBrk="1" hangingPunct="1">
              <a:spcBef>
                <a:spcPct val="40000"/>
              </a:spcBef>
            </a:pPr>
            <a:r>
              <a:rPr lang="en-US" sz="2000" smtClean="0"/>
              <a:t>32-bit result placed in a register</a:t>
            </a:r>
          </a:p>
          <a:p>
            <a:pPr eaLnBrk="1" hangingPunct="1">
              <a:spcBef>
                <a:spcPct val="40000"/>
              </a:spcBef>
            </a:pPr>
            <a:r>
              <a:rPr lang="en-US" sz="2800" smtClean="0"/>
              <a:t>Barrel shifter for op2 allows full 32-bit shift</a:t>
            </a:r>
          </a:p>
          <a:p>
            <a:pPr eaLnBrk="1" hangingPunct="1">
              <a:spcBef>
                <a:spcPct val="10000"/>
              </a:spcBef>
              <a:buFont typeface="Wingdings" pitchFamily="2" charset="2"/>
              <a:buNone/>
            </a:pPr>
            <a:r>
              <a:rPr lang="en-US" sz="2800" smtClean="0"/>
              <a:t>	within instruction cycle</a:t>
            </a:r>
          </a:p>
        </p:txBody>
      </p:sp>
      <p:sp>
        <p:nvSpPr>
          <p:cNvPr id="4" name="Slide Number Placeholder 3"/>
          <p:cNvSpPr>
            <a:spLocks noGrp="1"/>
          </p:cNvSpPr>
          <p:nvPr>
            <p:ph type="sldNum" sz="quarter" idx="12"/>
          </p:nvPr>
        </p:nvSpPr>
        <p:spPr/>
        <p:txBody>
          <a:bodyPr/>
          <a:lstStyle/>
          <a:p>
            <a:fld id="{A039A5B3-DB21-413A-9D93-077F730DE151}" type="slidenum">
              <a:rPr lang="en-US"/>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500"/>
                                        <p:tgtEl>
                                          <p:spTgt spid="45059">
                                            <p:txEl>
                                              <p:pRg st="0" end="0"/>
                                            </p:txEl>
                                          </p:spTgt>
                                        </p:tgtEl>
                                      </p:cBhvr>
                                    </p:animEffect>
                                    <p:anim calcmode="lin" valueType="num">
                                      <p:cBhvr>
                                        <p:cTn id="8" dur="500" fill="hold"/>
                                        <p:tgtEl>
                                          <p:spTgt spid="45059">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4505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grpId="0" nodeType="clickEffect">
                                  <p:stCondLst>
                                    <p:cond delay="0"/>
                                  </p:stCondLst>
                                  <p:iterate type="lt">
                                    <p:tmPct val="10000"/>
                                  </p:iterate>
                                  <p:childTnLst>
                                    <p:set>
                                      <p:cBhvr>
                                        <p:cTn id="13" dur="1" fill="hold">
                                          <p:stCondLst>
                                            <p:cond delay="0"/>
                                          </p:stCondLst>
                                        </p:cTn>
                                        <p:tgtEl>
                                          <p:spTgt spid="45059">
                                            <p:txEl>
                                              <p:pRg st="1" end="1"/>
                                            </p:txEl>
                                          </p:spTgt>
                                        </p:tgtEl>
                                        <p:attrNameLst>
                                          <p:attrName>style.visibility</p:attrName>
                                        </p:attrNameLst>
                                      </p:cBhvr>
                                      <p:to>
                                        <p:strVal val="visible"/>
                                      </p:to>
                                    </p:set>
                                    <p:animEffect transition="in" filter="fade">
                                      <p:cBhvr>
                                        <p:cTn id="14" dur="500"/>
                                        <p:tgtEl>
                                          <p:spTgt spid="45059">
                                            <p:txEl>
                                              <p:pRg st="1" end="1"/>
                                            </p:txEl>
                                          </p:spTgt>
                                        </p:tgtEl>
                                      </p:cBhvr>
                                    </p:animEffect>
                                    <p:anim calcmode="lin" valueType="num">
                                      <p:cBhvr>
                                        <p:cTn id="15" dur="500" fill="hold"/>
                                        <p:tgtEl>
                                          <p:spTgt spid="45059">
                                            <p:txEl>
                                              <p:pRg st="1" end="1"/>
                                            </p:txEl>
                                          </p:spTgt>
                                        </p:tgtEl>
                                        <p:attrNameLst>
                                          <p:attrName>ppt_w</p:attrName>
                                        </p:attrNameLst>
                                      </p:cBhvr>
                                      <p:tavLst>
                                        <p:tav tm="0" fmla="#ppt_w*sin(2.5*pi*$)">
                                          <p:val>
                                            <p:fltVal val="0"/>
                                          </p:val>
                                        </p:tav>
                                        <p:tav tm="100000">
                                          <p:val>
                                            <p:fltVal val="1"/>
                                          </p:val>
                                        </p:tav>
                                      </p:tavLst>
                                    </p:anim>
                                    <p:anim calcmode="lin" valueType="num">
                                      <p:cBhvr>
                                        <p:cTn id="16" dur="500" fill="hold"/>
                                        <p:tgtEl>
                                          <p:spTgt spid="45059">
                                            <p:txEl>
                                              <p:pRg st="1" end="1"/>
                                            </p:txEl>
                                          </p:spTgt>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1250"/>
                            </p:stCondLst>
                            <p:childTnLst>
                              <p:par>
                                <p:cTn id="18" presetID="54" presetClass="entr" presetSubtype="0" accel="100000" fill="hold" grpId="0" nodeType="afterEffect">
                                  <p:stCondLst>
                                    <p:cond delay="500"/>
                                  </p:stCondLst>
                                  <p:childTnLst>
                                    <p:set>
                                      <p:cBhvr>
                                        <p:cTn id="19" dur="1" fill="hold">
                                          <p:stCondLst>
                                            <p:cond delay="0"/>
                                          </p:stCondLst>
                                        </p:cTn>
                                        <p:tgtEl>
                                          <p:spTgt spid="45059">
                                            <p:txEl>
                                              <p:pRg st="2" end="2"/>
                                            </p:txEl>
                                          </p:spTgt>
                                        </p:tgtEl>
                                        <p:attrNameLst>
                                          <p:attrName>style.visibility</p:attrName>
                                        </p:attrNameLst>
                                      </p:cBhvr>
                                      <p:to>
                                        <p:strVal val="visible"/>
                                      </p:to>
                                    </p:set>
                                    <p:anim calcmode="lin" valueType="num">
                                      <p:cBhvr>
                                        <p:cTn id="20" dur="500" fill="hold"/>
                                        <p:tgtEl>
                                          <p:spTgt spid="45059">
                                            <p:txEl>
                                              <p:pRg st="2" end="2"/>
                                            </p:txEl>
                                          </p:spTgt>
                                        </p:tgtEl>
                                        <p:attrNameLst>
                                          <p:attrName>ppt_w</p:attrName>
                                        </p:attrNameLst>
                                      </p:cBhvr>
                                      <p:tavLst>
                                        <p:tav tm="0">
                                          <p:val>
                                            <p:strVal val="#ppt_w*0.05"/>
                                          </p:val>
                                        </p:tav>
                                        <p:tav tm="100000">
                                          <p:val>
                                            <p:strVal val="#ppt_w"/>
                                          </p:val>
                                        </p:tav>
                                      </p:tavLst>
                                    </p:anim>
                                    <p:anim calcmode="lin" valueType="num">
                                      <p:cBhvr>
                                        <p:cTn id="21" dur="500" fill="hold"/>
                                        <p:tgtEl>
                                          <p:spTgt spid="45059">
                                            <p:txEl>
                                              <p:pRg st="2" end="2"/>
                                            </p:txEl>
                                          </p:spTgt>
                                        </p:tgtEl>
                                        <p:attrNameLst>
                                          <p:attrName>ppt_h</p:attrName>
                                        </p:attrNameLst>
                                      </p:cBhvr>
                                      <p:tavLst>
                                        <p:tav tm="0">
                                          <p:val>
                                            <p:strVal val="#ppt_h"/>
                                          </p:val>
                                        </p:tav>
                                        <p:tav tm="100000">
                                          <p:val>
                                            <p:strVal val="#ppt_h"/>
                                          </p:val>
                                        </p:tav>
                                      </p:tavLst>
                                    </p:anim>
                                    <p:anim calcmode="lin" valueType="num">
                                      <p:cBhvr>
                                        <p:cTn id="22" dur="500" fill="hold"/>
                                        <p:tgtEl>
                                          <p:spTgt spid="45059">
                                            <p:txEl>
                                              <p:pRg st="2" end="2"/>
                                            </p:txEl>
                                          </p:spTgt>
                                        </p:tgtEl>
                                        <p:attrNameLst>
                                          <p:attrName>ppt_x</p:attrName>
                                        </p:attrNameLst>
                                      </p:cBhvr>
                                      <p:tavLst>
                                        <p:tav tm="0">
                                          <p:val>
                                            <p:strVal val="#ppt_x-.2"/>
                                          </p:val>
                                        </p:tav>
                                        <p:tav tm="100000">
                                          <p:val>
                                            <p:strVal val="#ppt_x"/>
                                          </p:val>
                                        </p:tav>
                                      </p:tavLst>
                                    </p:anim>
                                    <p:anim calcmode="lin" valueType="num">
                                      <p:cBhvr>
                                        <p:cTn id="23" dur="500" fill="hold"/>
                                        <p:tgtEl>
                                          <p:spTgt spid="45059">
                                            <p:txEl>
                                              <p:pRg st="2" end="2"/>
                                            </p:txEl>
                                          </p:spTgt>
                                        </p:tgtEl>
                                        <p:attrNameLst>
                                          <p:attrName>ppt_y</p:attrName>
                                        </p:attrNameLst>
                                      </p:cBhvr>
                                      <p:tavLst>
                                        <p:tav tm="0">
                                          <p:val>
                                            <p:strVal val="#ppt_y"/>
                                          </p:val>
                                        </p:tav>
                                        <p:tav tm="100000">
                                          <p:val>
                                            <p:strVal val="#ppt_y"/>
                                          </p:val>
                                        </p:tav>
                                      </p:tavLst>
                                    </p:anim>
                                    <p:animEffect transition="in" filter="fade">
                                      <p:cBhvr>
                                        <p:cTn id="24" dur="500"/>
                                        <p:tgtEl>
                                          <p:spTgt spid="45059">
                                            <p:txEl>
                                              <p:pRg st="2" end="2"/>
                                            </p:txEl>
                                          </p:spTgt>
                                        </p:tgtEl>
                                      </p:cBhvr>
                                    </p:animEffect>
                                  </p:childTnLst>
                                </p:cTn>
                              </p:par>
                            </p:childTnLst>
                          </p:cTn>
                        </p:par>
                        <p:par>
                          <p:cTn id="25" fill="hold" nodeType="afterGroup">
                            <p:stCondLst>
                              <p:cond delay="2250"/>
                            </p:stCondLst>
                            <p:childTnLst>
                              <p:par>
                                <p:cTn id="26" presetID="54" presetClass="entr" presetSubtype="0" accel="100000" fill="hold" grpId="0" nodeType="afterEffect">
                                  <p:stCondLst>
                                    <p:cond delay="500"/>
                                  </p:stCondLst>
                                  <p:childTnLst>
                                    <p:set>
                                      <p:cBhvr>
                                        <p:cTn id="27" dur="1" fill="hold">
                                          <p:stCondLst>
                                            <p:cond delay="0"/>
                                          </p:stCondLst>
                                        </p:cTn>
                                        <p:tgtEl>
                                          <p:spTgt spid="45059">
                                            <p:txEl>
                                              <p:pRg st="3" end="3"/>
                                            </p:txEl>
                                          </p:spTgt>
                                        </p:tgtEl>
                                        <p:attrNameLst>
                                          <p:attrName>style.visibility</p:attrName>
                                        </p:attrNameLst>
                                      </p:cBhvr>
                                      <p:to>
                                        <p:strVal val="visible"/>
                                      </p:to>
                                    </p:set>
                                    <p:anim calcmode="lin" valueType="num">
                                      <p:cBhvr>
                                        <p:cTn id="28" dur="500" fill="hold"/>
                                        <p:tgtEl>
                                          <p:spTgt spid="45059">
                                            <p:txEl>
                                              <p:pRg st="3" end="3"/>
                                            </p:txEl>
                                          </p:spTgt>
                                        </p:tgtEl>
                                        <p:attrNameLst>
                                          <p:attrName>ppt_w</p:attrName>
                                        </p:attrNameLst>
                                      </p:cBhvr>
                                      <p:tavLst>
                                        <p:tav tm="0">
                                          <p:val>
                                            <p:strVal val="#ppt_w*0.05"/>
                                          </p:val>
                                        </p:tav>
                                        <p:tav tm="100000">
                                          <p:val>
                                            <p:strVal val="#ppt_w"/>
                                          </p:val>
                                        </p:tav>
                                      </p:tavLst>
                                    </p:anim>
                                    <p:anim calcmode="lin" valueType="num">
                                      <p:cBhvr>
                                        <p:cTn id="29" dur="500" fill="hold"/>
                                        <p:tgtEl>
                                          <p:spTgt spid="45059">
                                            <p:txEl>
                                              <p:pRg st="3" end="3"/>
                                            </p:txEl>
                                          </p:spTgt>
                                        </p:tgtEl>
                                        <p:attrNameLst>
                                          <p:attrName>ppt_h</p:attrName>
                                        </p:attrNameLst>
                                      </p:cBhvr>
                                      <p:tavLst>
                                        <p:tav tm="0">
                                          <p:val>
                                            <p:strVal val="#ppt_h"/>
                                          </p:val>
                                        </p:tav>
                                        <p:tav tm="100000">
                                          <p:val>
                                            <p:strVal val="#ppt_h"/>
                                          </p:val>
                                        </p:tav>
                                      </p:tavLst>
                                    </p:anim>
                                    <p:anim calcmode="lin" valueType="num">
                                      <p:cBhvr>
                                        <p:cTn id="30" dur="500" fill="hold"/>
                                        <p:tgtEl>
                                          <p:spTgt spid="45059">
                                            <p:txEl>
                                              <p:pRg st="3" end="3"/>
                                            </p:txEl>
                                          </p:spTgt>
                                        </p:tgtEl>
                                        <p:attrNameLst>
                                          <p:attrName>ppt_x</p:attrName>
                                        </p:attrNameLst>
                                      </p:cBhvr>
                                      <p:tavLst>
                                        <p:tav tm="0">
                                          <p:val>
                                            <p:strVal val="#ppt_x-.2"/>
                                          </p:val>
                                        </p:tav>
                                        <p:tav tm="100000">
                                          <p:val>
                                            <p:strVal val="#ppt_x"/>
                                          </p:val>
                                        </p:tav>
                                      </p:tavLst>
                                    </p:anim>
                                    <p:anim calcmode="lin" valueType="num">
                                      <p:cBhvr>
                                        <p:cTn id="31" dur="500" fill="hold"/>
                                        <p:tgtEl>
                                          <p:spTgt spid="45059">
                                            <p:txEl>
                                              <p:pRg st="3" end="3"/>
                                            </p:txEl>
                                          </p:spTgt>
                                        </p:tgtEl>
                                        <p:attrNameLst>
                                          <p:attrName>ppt_y</p:attrName>
                                        </p:attrNameLst>
                                      </p:cBhvr>
                                      <p:tavLst>
                                        <p:tav tm="0">
                                          <p:val>
                                            <p:strVal val="#ppt_y"/>
                                          </p:val>
                                        </p:tav>
                                        <p:tav tm="100000">
                                          <p:val>
                                            <p:strVal val="#ppt_y"/>
                                          </p:val>
                                        </p:tav>
                                      </p:tavLst>
                                    </p:anim>
                                    <p:animEffect transition="in" filter="fade">
                                      <p:cBhvr>
                                        <p:cTn id="32" dur="500"/>
                                        <p:tgtEl>
                                          <p:spTgt spid="45059">
                                            <p:txEl>
                                              <p:pRg st="3" end="3"/>
                                            </p:txEl>
                                          </p:spTgt>
                                        </p:tgtEl>
                                      </p:cBhvr>
                                    </p:animEffect>
                                  </p:childTnLst>
                                </p:cTn>
                              </p:par>
                            </p:childTnLst>
                          </p:cTn>
                        </p:par>
                        <p:par>
                          <p:cTn id="33" fill="hold" nodeType="afterGroup">
                            <p:stCondLst>
                              <p:cond delay="3250"/>
                            </p:stCondLst>
                            <p:childTnLst>
                              <p:par>
                                <p:cTn id="34" presetID="54" presetClass="entr" presetSubtype="0" accel="100000" fill="hold" grpId="0" nodeType="afterEffect">
                                  <p:stCondLst>
                                    <p:cond delay="2000"/>
                                  </p:stCondLst>
                                  <p:childTnLst>
                                    <p:set>
                                      <p:cBhvr>
                                        <p:cTn id="35" dur="1" fill="hold">
                                          <p:stCondLst>
                                            <p:cond delay="0"/>
                                          </p:stCondLst>
                                        </p:cTn>
                                        <p:tgtEl>
                                          <p:spTgt spid="45059">
                                            <p:txEl>
                                              <p:pRg st="4" end="4"/>
                                            </p:txEl>
                                          </p:spTgt>
                                        </p:tgtEl>
                                        <p:attrNameLst>
                                          <p:attrName>style.visibility</p:attrName>
                                        </p:attrNameLst>
                                      </p:cBhvr>
                                      <p:to>
                                        <p:strVal val="visible"/>
                                      </p:to>
                                    </p:set>
                                    <p:anim calcmode="lin" valueType="num">
                                      <p:cBhvr>
                                        <p:cTn id="36" dur="500" fill="hold"/>
                                        <p:tgtEl>
                                          <p:spTgt spid="45059">
                                            <p:txEl>
                                              <p:pRg st="4" end="4"/>
                                            </p:txEl>
                                          </p:spTgt>
                                        </p:tgtEl>
                                        <p:attrNameLst>
                                          <p:attrName>ppt_w</p:attrName>
                                        </p:attrNameLst>
                                      </p:cBhvr>
                                      <p:tavLst>
                                        <p:tav tm="0">
                                          <p:val>
                                            <p:strVal val="#ppt_w*0.05"/>
                                          </p:val>
                                        </p:tav>
                                        <p:tav tm="100000">
                                          <p:val>
                                            <p:strVal val="#ppt_w"/>
                                          </p:val>
                                        </p:tav>
                                      </p:tavLst>
                                    </p:anim>
                                    <p:anim calcmode="lin" valueType="num">
                                      <p:cBhvr>
                                        <p:cTn id="37" dur="500" fill="hold"/>
                                        <p:tgtEl>
                                          <p:spTgt spid="45059">
                                            <p:txEl>
                                              <p:pRg st="4" end="4"/>
                                            </p:txEl>
                                          </p:spTgt>
                                        </p:tgtEl>
                                        <p:attrNameLst>
                                          <p:attrName>ppt_h</p:attrName>
                                        </p:attrNameLst>
                                      </p:cBhvr>
                                      <p:tavLst>
                                        <p:tav tm="0">
                                          <p:val>
                                            <p:strVal val="#ppt_h"/>
                                          </p:val>
                                        </p:tav>
                                        <p:tav tm="100000">
                                          <p:val>
                                            <p:strVal val="#ppt_h"/>
                                          </p:val>
                                        </p:tav>
                                      </p:tavLst>
                                    </p:anim>
                                    <p:anim calcmode="lin" valueType="num">
                                      <p:cBhvr>
                                        <p:cTn id="38" dur="500" fill="hold"/>
                                        <p:tgtEl>
                                          <p:spTgt spid="45059">
                                            <p:txEl>
                                              <p:pRg st="4" end="4"/>
                                            </p:txEl>
                                          </p:spTgt>
                                        </p:tgtEl>
                                        <p:attrNameLst>
                                          <p:attrName>ppt_x</p:attrName>
                                        </p:attrNameLst>
                                      </p:cBhvr>
                                      <p:tavLst>
                                        <p:tav tm="0">
                                          <p:val>
                                            <p:strVal val="#ppt_x-.2"/>
                                          </p:val>
                                        </p:tav>
                                        <p:tav tm="100000">
                                          <p:val>
                                            <p:strVal val="#ppt_x"/>
                                          </p:val>
                                        </p:tav>
                                      </p:tavLst>
                                    </p:anim>
                                    <p:anim calcmode="lin" valueType="num">
                                      <p:cBhvr>
                                        <p:cTn id="39" dur="500" fill="hold"/>
                                        <p:tgtEl>
                                          <p:spTgt spid="45059">
                                            <p:txEl>
                                              <p:pRg st="4" end="4"/>
                                            </p:txEl>
                                          </p:spTgt>
                                        </p:tgtEl>
                                        <p:attrNameLst>
                                          <p:attrName>ppt_y</p:attrName>
                                        </p:attrNameLst>
                                      </p:cBhvr>
                                      <p:tavLst>
                                        <p:tav tm="0">
                                          <p:val>
                                            <p:strVal val="#ppt_y"/>
                                          </p:val>
                                        </p:tav>
                                        <p:tav tm="100000">
                                          <p:val>
                                            <p:strVal val="#ppt_y"/>
                                          </p:val>
                                        </p:tav>
                                      </p:tavLst>
                                    </p:anim>
                                    <p:animEffect transition="in" filter="fade">
                                      <p:cBhvr>
                                        <p:cTn id="40" dur="500"/>
                                        <p:tgtEl>
                                          <p:spTgt spid="45059">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5" presetClass="entr" presetSubtype="0" fill="hold" grpId="0" nodeType="clickEffect">
                                  <p:stCondLst>
                                    <p:cond delay="0"/>
                                  </p:stCondLst>
                                  <p:iterate type="lt">
                                    <p:tmPct val="10000"/>
                                  </p:iterate>
                                  <p:childTnLst>
                                    <p:set>
                                      <p:cBhvr>
                                        <p:cTn id="44" dur="1" fill="hold">
                                          <p:stCondLst>
                                            <p:cond delay="0"/>
                                          </p:stCondLst>
                                        </p:cTn>
                                        <p:tgtEl>
                                          <p:spTgt spid="45059">
                                            <p:txEl>
                                              <p:pRg st="5" end="5"/>
                                            </p:txEl>
                                          </p:spTgt>
                                        </p:tgtEl>
                                        <p:attrNameLst>
                                          <p:attrName>style.visibility</p:attrName>
                                        </p:attrNameLst>
                                      </p:cBhvr>
                                      <p:to>
                                        <p:strVal val="visible"/>
                                      </p:to>
                                    </p:set>
                                    <p:animEffect transition="in" filter="fade">
                                      <p:cBhvr>
                                        <p:cTn id="45" dur="500"/>
                                        <p:tgtEl>
                                          <p:spTgt spid="45059">
                                            <p:txEl>
                                              <p:pRg st="5" end="5"/>
                                            </p:txEl>
                                          </p:spTgt>
                                        </p:tgtEl>
                                      </p:cBhvr>
                                    </p:animEffect>
                                    <p:anim calcmode="lin" valueType="num">
                                      <p:cBhvr>
                                        <p:cTn id="46" dur="500" fill="hold"/>
                                        <p:tgtEl>
                                          <p:spTgt spid="45059">
                                            <p:txEl>
                                              <p:pRg st="5" end="5"/>
                                            </p:txEl>
                                          </p:spTgt>
                                        </p:tgtEl>
                                        <p:attrNameLst>
                                          <p:attrName>ppt_w</p:attrName>
                                        </p:attrNameLst>
                                      </p:cBhvr>
                                      <p:tavLst>
                                        <p:tav tm="0" fmla="#ppt_w*sin(2.5*pi*$)">
                                          <p:val>
                                            <p:fltVal val="0"/>
                                          </p:val>
                                        </p:tav>
                                        <p:tav tm="100000">
                                          <p:val>
                                            <p:fltVal val="1"/>
                                          </p:val>
                                        </p:tav>
                                      </p:tavLst>
                                    </p:anim>
                                    <p:anim calcmode="lin" valueType="num">
                                      <p:cBhvr>
                                        <p:cTn id="47" dur="500" fill="hold"/>
                                        <p:tgtEl>
                                          <p:spTgt spid="45059">
                                            <p:txEl>
                                              <p:pRg st="5" end="5"/>
                                            </p:txEl>
                                          </p:spTgt>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2450"/>
                            </p:stCondLst>
                            <p:childTnLst>
                              <p:par>
                                <p:cTn id="49" presetID="45" presetClass="entr" presetSubtype="0" fill="hold" grpId="0" nodeType="afterEffect">
                                  <p:stCondLst>
                                    <p:cond delay="0"/>
                                  </p:stCondLst>
                                  <p:iterate type="lt">
                                    <p:tmPct val="10000"/>
                                  </p:iterate>
                                  <p:childTnLst>
                                    <p:set>
                                      <p:cBhvr>
                                        <p:cTn id="50" dur="1" fill="hold">
                                          <p:stCondLst>
                                            <p:cond delay="0"/>
                                          </p:stCondLst>
                                        </p:cTn>
                                        <p:tgtEl>
                                          <p:spTgt spid="45059">
                                            <p:txEl>
                                              <p:pRg st="6" end="6"/>
                                            </p:txEl>
                                          </p:spTgt>
                                        </p:tgtEl>
                                        <p:attrNameLst>
                                          <p:attrName>style.visibility</p:attrName>
                                        </p:attrNameLst>
                                      </p:cBhvr>
                                      <p:to>
                                        <p:strVal val="visible"/>
                                      </p:to>
                                    </p:set>
                                    <p:animEffect transition="in" filter="fade">
                                      <p:cBhvr>
                                        <p:cTn id="51" dur="500"/>
                                        <p:tgtEl>
                                          <p:spTgt spid="45059">
                                            <p:txEl>
                                              <p:pRg st="6" end="6"/>
                                            </p:txEl>
                                          </p:spTgt>
                                        </p:tgtEl>
                                      </p:cBhvr>
                                    </p:animEffect>
                                    <p:anim calcmode="lin" valueType="num">
                                      <p:cBhvr>
                                        <p:cTn id="52" dur="500" fill="hold"/>
                                        <p:tgtEl>
                                          <p:spTgt spid="45059">
                                            <p:txEl>
                                              <p:pRg st="6" end="6"/>
                                            </p:txEl>
                                          </p:spTgt>
                                        </p:tgtEl>
                                        <p:attrNameLst>
                                          <p:attrName>ppt_w</p:attrName>
                                        </p:attrNameLst>
                                      </p:cBhvr>
                                      <p:tavLst>
                                        <p:tav tm="0" fmla="#ppt_w*sin(2.5*pi*$)">
                                          <p:val>
                                            <p:fltVal val="0"/>
                                          </p:val>
                                        </p:tav>
                                        <p:tav tm="100000">
                                          <p:val>
                                            <p:fltVal val="1"/>
                                          </p:val>
                                        </p:tav>
                                      </p:tavLst>
                                    </p:anim>
                                    <p:anim calcmode="lin" valueType="num">
                                      <p:cBhvr>
                                        <p:cTn id="53" dur="500" fill="hold"/>
                                        <p:tgtEl>
                                          <p:spTgt spid="45059">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Data Processing Instructions (2) </a:t>
            </a:r>
          </a:p>
        </p:txBody>
      </p:sp>
      <p:sp>
        <p:nvSpPr>
          <p:cNvPr id="46083" name="Rectangle 3"/>
          <p:cNvSpPr>
            <a:spLocks noGrp="1" noChangeArrowheads="1"/>
          </p:cNvSpPr>
          <p:nvPr>
            <p:ph idx="1"/>
          </p:nvPr>
        </p:nvSpPr>
        <p:spPr/>
        <p:txBody>
          <a:bodyPr rtlCol="0">
            <a:normAutofit/>
          </a:bodyPr>
          <a:lstStyle/>
          <a:p>
            <a:pPr marL="91440" indent="-91440" eaLnBrk="1" fontAlgn="auto" hangingPunct="1">
              <a:spcBef>
                <a:spcPct val="50000"/>
              </a:spcBef>
              <a:defRPr/>
            </a:pPr>
            <a:r>
              <a:rPr lang="en-US" sz="2800" dirty="0" smtClean="0">
                <a:solidFill>
                  <a:srgbClr val="C00000"/>
                </a:solidFill>
              </a:rPr>
              <a:t>Arithmetic operations</a:t>
            </a:r>
            <a:r>
              <a:rPr lang="en-US" sz="2800" dirty="0" smtClean="0"/>
              <a:t>:</a:t>
            </a:r>
          </a:p>
          <a:p>
            <a:pPr marL="265176" lvl="1" indent="-137160" eaLnBrk="1" fontAlgn="auto" hangingPunct="1">
              <a:spcBef>
                <a:spcPct val="40000"/>
              </a:spcBef>
              <a:defRPr/>
            </a:pPr>
            <a:r>
              <a:rPr lang="en-US" sz="2400" dirty="0" smtClean="0"/>
              <a:t>ADD, ADDC, SUB, SUBC, RSB, RSC</a:t>
            </a:r>
          </a:p>
          <a:p>
            <a:pPr marL="91440" indent="-91440" eaLnBrk="1" fontAlgn="auto" hangingPunct="1">
              <a:spcBef>
                <a:spcPct val="50000"/>
              </a:spcBef>
              <a:defRPr/>
            </a:pPr>
            <a:r>
              <a:rPr lang="en-US" sz="2800" dirty="0" smtClean="0">
                <a:solidFill>
                  <a:srgbClr val="C00000"/>
                </a:solidFill>
              </a:rPr>
              <a:t>Bit-wise logical operations:</a:t>
            </a:r>
          </a:p>
          <a:p>
            <a:pPr marL="265176" lvl="1" indent="-137160" eaLnBrk="1" fontAlgn="auto" hangingPunct="1">
              <a:spcBef>
                <a:spcPct val="50000"/>
              </a:spcBef>
              <a:defRPr/>
            </a:pPr>
            <a:r>
              <a:rPr lang="en-US" sz="2400" dirty="0" smtClean="0"/>
              <a:t>AND, EOR, ORR, BIC</a:t>
            </a:r>
          </a:p>
          <a:p>
            <a:pPr marL="91440" indent="-91440" eaLnBrk="1" fontAlgn="auto" hangingPunct="1">
              <a:spcBef>
                <a:spcPct val="50000"/>
              </a:spcBef>
              <a:defRPr/>
            </a:pPr>
            <a:r>
              <a:rPr lang="en-US" sz="2800" dirty="0" smtClean="0">
                <a:solidFill>
                  <a:srgbClr val="C00000"/>
                </a:solidFill>
              </a:rPr>
              <a:t>Register movement operations:</a:t>
            </a:r>
          </a:p>
          <a:p>
            <a:pPr marL="265176" lvl="1" indent="-137160" eaLnBrk="1" fontAlgn="auto" hangingPunct="1">
              <a:spcBef>
                <a:spcPct val="50000"/>
              </a:spcBef>
              <a:defRPr/>
            </a:pPr>
            <a:r>
              <a:rPr lang="en-US" sz="2400" dirty="0" smtClean="0"/>
              <a:t>MOV, MVN </a:t>
            </a:r>
          </a:p>
          <a:p>
            <a:pPr marL="91440" indent="-91440" eaLnBrk="1" fontAlgn="auto" hangingPunct="1">
              <a:spcBef>
                <a:spcPct val="50000"/>
              </a:spcBef>
              <a:defRPr/>
            </a:pPr>
            <a:r>
              <a:rPr lang="en-US" sz="2800" dirty="0" smtClean="0">
                <a:solidFill>
                  <a:srgbClr val="C00000"/>
                </a:solidFill>
              </a:rPr>
              <a:t>Comparison operations</a:t>
            </a:r>
            <a:r>
              <a:rPr lang="en-US" sz="2800" dirty="0" smtClean="0"/>
              <a:t>:</a:t>
            </a:r>
          </a:p>
          <a:p>
            <a:pPr marL="265176" lvl="1" indent="-137160" eaLnBrk="1" fontAlgn="auto" hangingPunct="1">
              <a:spcBef>
                <a:spcPct val="50000"/>
              </a:spcBef>
              <a:defRPr/>
            </a:pPr>
            <a:r>
              <a:rPr lang="en-US" sz="2400" dirty="0" smtClean="0"/>
              <a:t>TST, TEQ, CMP, CMN</a:t>
            </a:r>
          </a:p>
          <a:p>
            <a:pPr marL="91440" indent="-91440" eaLnBrk="1" fontAlgn="auto" hangingPunct="1">
              <a:spcBef>
                <a:spcPct val="50000"/>
              </a:spcBef>
              <a:defRPr/>
            </a:pPr>
            <a:endParaRPr lang="en-US" sz="2800" dirty="0" smtClean="0"/>
          </a:p>
        </p:txBody>
      </p:sp>
      <p:sp>
        <p:nvSpPr>
          <p:cNvPr id="4" name="Slide Number Placeholder 3"/>
          <p:cNvSpPr>
            <a:spLocks noGrp="1"/>
          </p:cNvSpPr>
          <p:nvPr>
            <p:ph type="sldNum" sz="quarter" idx="12"/>
          </p:nvPr>
        </p:nvSpPr>
        <p:spPr/>
        <p:txBody>
          <a:bodyPr/>
          <a:lstStyle/>
          <a:p>
            <a:fld id="{3262CC70-7C2E-48B6-AB11-6C53F5F02D2B}" type="slidenum">
              <a:rPr lang="en-US"/>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p:cTn id="7" dur="500" decel="50000" fill="hold">
                                          <p:stCondLst>
                                            <p:cond delay="0"/>
                                          </p:stCondLst>
                                        </p:cTn>
                                        <p:tgtEl>
                                          <p:spTgt spid="4608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608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608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608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608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608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608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6083">
                                            <p:txEl>
                                              <p:pRg st="0" end="0"/>
                                            </p:txEl>
                                          </p:spTgt>
                                        </p:tgtEl>
                                      </p:cBhvr>
                                    </p:animEffect>
                                  </p:childTnLst>
                                </p:cTn>
                              </p:par>
                            </p:childTnLst>
                          </p:cTn>
                        </p:par>
                        <p:par>
                          <p:cTn id="15" fill="hold" nodeType="afterGroup">
                            <p:stCondLst>
                              <p:cond delay="1000"/>
                            </p:stCondLst>
                            <p:childTnLst>
                              <p:par>
                                <p:cTn id="16" presetID="27" presetClass="entr" presetSubtype="0" fill="hold" grpId="0" nodeType="afterEffect">
                                  <p:stCondLst>
                                    <p:cond delay="500"/>
                                  </p:stCondLst>
                                  <p:iterate type="lt">
                                    <p:tmPct val="50000"/>
                                  </p:iterate>
                                  <p:childTnLst>
                                    <p:set>
                                      <p:cBhvr>
                                        <p:cTn id="17" dur="1" fill="hold">
                                          <p:stCondLst>
                                            <p:cond delay="0"/>
                                          </p:stCondLst>
                                        </p:cTn>
                                        <p:tgtEl>
                                          <p:spTgt spid="46083">
                                            <p:txEl>
                                              <p:pRg st="1" end="1"/>
                                            </p:txEl>
                                          </p:spTgt>
                                        </p:tgtEl>
                                        <p:attrNameLst>
                                          <p:attrName>style.visibility</p:attrName>
                                        </p:attrNameLst>
                                      </p:cBhvr>
                                      <p:to>
                                        <p:strVal val="visible"/>
                                      </p:to>
                                    </p:set>
                                    <p:anim calcmode="discrete" valueType="clr">
                                      <p:cBhvr override="childStyle">
                                        <p:cTn id="18" dur="80"/>
                                        <p:tgtEl>
                                          <p:spTgt spid="4608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46083">
                                            <p:txEl>
                                              <p:pRg st="1" end="1"/>
                                            </p:txEl>
                                          </p:spTgt>
                                        </p:tgtEl>
                                        <p:attrNameLst>
                                          <p:attrName>fillcolor</p:attrName>
                                        </p:attrNameLst>
                                      </p:cBhvr>
                                      <p:tavLst>
                                        <p:tav tm="0">
                                          <p:val>
                                            <p:clrVal>
                                              <a:schemeClr val="accent2"/>
                                            </p:clrVal>
                                          </p:val>
                                        </p:tav>
                                        <p:tav tm="50000">
                                          <p:val>
                                            <p:clrVal>
                                              <a:schemeClr val="hlink"/>
                                            </p:clrVal>
                                          </p:val>
                                        </p:tav>
                                      </p:tavLst>
                                    </p:anim>
                                    <p:set>
                                      <p:cBhvr>
                                        <p:cTn id="20" dur="80"/>
                                        <p:tgtEl>
                                          <p:spTgt spid="46083">
                                            <p:txEl>
                                              <p:pRg st="1" end="1"/>
                                            </p:txEl>
                                          </p:spTgt>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5" presetClass="entr" presetSubtype="0" fill="hold" grpId="0" nodeType="clickEffect">
                                  <p:stCondLst>
                                    <p:cond delay="0"/>
                                  </p:stCondLst>
                                  <p:childTnLst>
                                    <p:set>
                                      <p:cBhvr>
                                        <p:cTn id="24" dur="1" fill="hold">
                                          <p:stCondLst>
                                            <p:cond delay="0"/>
                                          </p:stCondLst>
                                        </p:cTn>
                                        <p:tgtEl>
                                          <p:spTgt spid="46083">
                                            <p:txEl>
                                              <p:pRg st="2" end="2"/>
                                            </p:txEl>
                                          </p:spTgt>
                                        </p:tgtEl>
                                        <p:attrNameLst>
                                          <p:attrName>style.visibility</p:attrName>
                                        </p:attrNameLst>
                                      </p:cBhvr>
                                      <p:to>
                                        <p:strVal val="visible"/>
                                      </p:to>
                                    </p:set>
                                    <p:anim calcmode="lin" valueType="num">
                                      <p:cBhvr>
                                        <p:cTn id="25" dur="500" decel="50000" fill="hold">
                                          <p:stCondLst>
                                            <p:cond delay="0"/>
                                          </p:stCondLst>
                                        </p:cTn>
                                        <p:tgtEl>
                                          <p:spTgt spid="46083">
                                            <p:txEl>
                                              <p:pRg st="2" end="2"/>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46083">
                                            <p:txEl>
                                              <p:pRg st="2" end="2"/>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46083">
                                            <p:txEl>
                                              <p:pRg st="2" end="2"/>
                                            </p:txEl>
                                          </p:spTgt>
                                        </p:tgtEl>
                                        <p:attrNameLst>
                                          <p:attrName>ppt_w</p:attrName>
                                        </p:attrNameLst>
                                      </p:cBhvr>
                                      <p:tavLst>
                                        <p:tav tm="0">
                                          <p:val>
                                            <p:strVal val="#ppt_w*.05"/>
                                          </p:val>
                                        </p:tav>
                                        <p:tav tm="100000">
                                          <p:val>
                                            <p:strVal val="#ppt_w"/>
                                          </p:val>
                                        </p:tav>
                                      </p:tavLst>
                                    </p:anim>
                                    <p:anim calcmode="lin" valueType="num">
                                      <p:cBhvr>
                                        <p:cTn id="28" dur="1000" fill="hold"/>
                                        <p:tgtEl>
                                          <p:spTgt spid="46083">
                                            <p:txEl>
                                              <p:pRg st="2" end="2"/>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46083">
                                            <p:txEl>
                                              <p:pRg st="2" end="2"/>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46083">
                                            <p:txEl>
                                              <p:pRg st="2" end="2"/>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46083">
                                            <p:txEl>
                                              <p:pRg st="2" end="2"/>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46083">
                                            <p:txEl>
                                              <p:pRg st="2" end="2"/>
                                            </p:txEl>
                                          </p:spTgt>
                                        </p:tgtEl>
                                      </p:cBhvr>
                                    </p:animEffect>
                                  </p:childTnLst>
                                </p:cTn>
                              </p:par>
                            </p:childTnLst>
                          </p:cTn>
                        </p:par>
                        <p:par>
                          <p:cTn id="33" fill="hold" nodeType="afterGroup">
                            <p:stCondLst>
                              <p:cond delay="1000"/>
                            </p:stCondLst>
                            <p:childTnLst>
                              <p:par>
                                <p:cTn id="34" presetID="27" presetClass="entr" presetSubtype="0" fill="hold" grpId="0" nodeType="afterEffect">
                                  <p:stCondLst>
                                    <p:cond delay="500"/>
                                  </p:stCondLst>
                                  <p:iterate type="lt">
                                    <p:tmPct val="50000"/>
                                  </p:iterate>
                                  <p:childTnLst>
                                    <p:set>
                                      <p:cBhvr>
                                        <p:cTn id="35" dur="1" fill="hold">
                                          <p:stCondLst>
                                            <p:cond delay="0"/>
                                          </p:stCondLst>
                                        </p:cTn>
                                        <p:tgtEl>
                                          <p:spTgt spid="46083">
                                            <p:txEl>
                                              <p:pRg st="3" end="3"/>
                                            </p:txEl>
                                          </p:spTgt>
                                        </p:tgtEl>
                                        <p:attrNameLst>
                                          <p:attrName>style.visibility</p:attrName>
                                        </p:attrNameLst>
                                      </p:cBhvr>
                                      <p:to>
                                        <p:strVal val="visible"/>
                                      </p:to>
                                    </p:set>
                                    <p:anim calcmode="discrete" valueType="clr">
                                      <p:cBhvr override="childStyle">
                                        <p:cTn id="36" dur="80"/>
                                        <p:tgtEl>
                                          <p:spTgt spid="4608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46083">
                                            <p:txEl>
                                              <p:pRg st="3" end="3"/>
                                            </p:txEl>
                                          </p:spTgt>
                                        </p:tgtEl>
                                        <p:attrNameLst>
                                          <p:attrName>fillcolor</p:attrName>
                                        </p:attrNameLst>
                                      </p:cBhvr>
                                      <p:tavLst>
                                        <p:tav tm="0">
                                          <p:val>
                                            <p:clrVal>
                                              <a:schemeClr val="accent2"/>
                                            </p:clrVal>
                                          </p:val>
                                        </p:tav>
                                        <p:tav tm="50000">
                                          <p:val>
                                            <p:clrVal>
                                              <a:schemeClr val="hlink"/>
                                            </p:clrVal>
                                          </p:val>
                                        </p:tav>
                                      </p:tavLst>
                                    </p:anim>
                                    <p:set>
                                      <p:cBhvr>
                                        <p:cTn id="38" dur="80"/>
                                        <p:tgtEl>
                                          <p:spTgt spid="46083">
                                            <p:txEl>
                                              <p:pRg st="3" end="3"/>
                                            </p:txEl>
                                          </p:spTgt>
                                        </p:tgtEl>
                                        <p:attrNameLst>
                                          <p:attrName>fill.type</p:attrName>
                                        </p:attrNameLst>
                                      </p:cBhvr>
                                      <p:to>
                                        <p:strVal val="solid"/>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46083">
                                            <p:txEl>
                                              <p:pRg st="4" end="4"/>
                                            </p:txEl>
                                          </p:spTgt>
                                        </p:tgtEl>
                                        <p:attrNameLst>
                                          <p:attrName>style.visibility</p:attrName>
                                        </p:attrNameLst>
                                      </p:cBhvr>
                                      <p:to>
                                        <p:strVal val="visible"/>
                                      </p:to>
                                    </p:set>
                                    <p:anim calcmode="lin" valueType="num">
                                      <p:cBhvr>
                                        <p:cTn id="43" dur="500" decel="50000" fill="hold">
                                          <p:stCondLst>
                                            <p:cond delay="0"/>
                                          </p:stCondLst>
                                        </p:cTn>
                                        <p:tgtEl>
                                          <p:spTgt spid="46083">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46083">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46083">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46083">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46083">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46083">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46083">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46083">
                                            <p:txEl>
                                              <p:pRg st="4" end="4"/>
                                            </p:txEl>
                                          </p:spTgt>
                                        </p:tgtEl>
                                      </p:cBhvr>
                                    </p:animEffect>
                                  </p:childTnLst>
                                </p:cTn>
                              </p:par>
                            </p:childTnLst>
                          </p:cTn>
                        </p:par>
                        <p:par>
                          <p:cTn id="51" fill="hold" nodeType="afterGroup">
                            <p:stCondLst>
                              <p:cond delay="1000"/>
                            </p:stCondLst>
                            <p:childTnLst>
                              <p:par>
                                <p:cTn id="52" presetID="27" presetClass="entr" presetSubtype="0" fill="hold" grpId="0" nodeType="afterEffect">
                                  <p:stCondLst>
                                    <p:cond delay="500"/>
                                  </p:stCondLst>
                                  <p:iterate type="lt">
                                    <p:tmPct val="50000"/>
                                  </p:iterate>
                                  <p:childTnLst>
                                    <p:set>
                                      <p:cBhvr>
                                        <p:cTn id="53" dur="1" fill="hold">
                                          <p:stCondLst>
                                            <p:cond delay="0"/>
                                          </p:stCondLst>
                                        </p:cTn>
                                        <p:tgtEl>
                                          <p:spTgt spid="46083">
                                            <p:txEl>
                                              <p:pRg st="5" end="5"/>
                                            </p:txEl>
                                          </p:spTgt>
                                        </p:tgtEl>
                                        <p:attrNameLst>
                                          <p:attrName>style.visibility</p:attrName>
                                        </p:attrNameLst>
                                      </p:cBhvr>
                                      <p:to>
                                        <p:strVal val="visible"/>
                                      </p:to>
                                    </p:set>
                                    <p:anim calcmode="discrete" valueType="clr">
                                      <p:cBhvr override="childStyle">
                                        <p:cTn id="54" dur="80"/>
                                        <p:tgtEl>
                                          <p:spTgt spid="4608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46083">
                                            <p:txEl>
                                              <p:pRg st="5" end="5"/>
                                            </p:txEl>
                                          </p:spTgt>
                                        </p:tgtEl>
                                        <p:attrNameLst>
                                          <p:attrName>fillcolor</p:attrName>
                                        </p:attrNameLst>
                                      </p:cBhvr>
                                      <p:tavLst>
                                        <p:tav tm="0">
                                          <p:val>
                                            <p:clrVal>
                                              <a:schemeClr val="accent2"/>
                                            </p:clrVal>
                                          </p:val>
                                        </p:tav>
                                        <p:tav tm="50000">
                                          <p:val>
                                            <p:clrVal>
                                              <a:schemeClr val="hlink"/>
                                            </p:clrVal>
                                          </p:val>
                                        </p:tav>
                                      </p:tavLst>
                                    </p:anim>
                                    <p:set>
                                      <p:cBhvr>
                                        <p:cTn id="56" dur="80"/>
                                        <p:tgtEl>
                                          <p:spTgt spid="46083">
                                            <p:txEl>
                                              <p:pRg st="5" end="5"/>
                                            </p:txEl>
                                          </p:spTgt>
                                        </p:tgtEl>
                                        <p:attrNameLst>
                                          <p:attrName>fill.type</p:attrName>
                                        </p:attrNameLst>
                                      </p:cBhvr>
                                      <p:to>
                                        <p:strVal val="solid"/>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5" presetClass="entr" presetSubtype="0" fill="hold" grpId="0" nodeType="clickEffect">
                                  <p:stCondLst>
                                    <p:cond delay="0"/>
                                  </p:stCondLst>
                                  <p:childTnLst>
                                    <p:set>
                                      <p:cBhvr>
                                        <p:cTn id="60" dur="1" fill="hold">
                                          <p:stCondLst>
                                            <p:cond delay="0"/>
                                          </p:stCondLst>
                                        </p:cTn>
                                        <p:tgtEl>
                                          <p:spTgt spid="46083">
                                            <p:txEl>
                                              <p:pRg st="6" end="6"/>
                                            </p:txEl>
                                          </p:spTgt>
                                        </p:tgtEl>
                                        <p:attrNameLst>
                                          <p:attrName>style.visibility</p:attrName>
                                        </p:attrNameLst>
                                      </p:cBhvr>
                                      <p:to>
                                        <p:strVal val="visible"/>
                                      </p:to>
                                    </p:set>
                                    <p:anim calcmode="lin" valueType="num">
                                      <p:cBhvr>
                                        <p:cTn id="61" dur="500" decel="50000" fill="hold">
                                          <p:stCondLst>
                                            <p:cond delay="0"/>
                                          </p:stCondLst>
                                        </p:cTn>
                                        <p:tgtEl>
                                          <p:spTgt spid="46083">
                                            <p:txEl>
                                              <p:pRg st="6" end="6"/>
                                            </p:txEl>
                                          </p:spTgt>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46083">
                                            <p:txEl>
                                              <p:pRg st="6" end="6"/>
                                            </p:txEl>
                                          </p:spTgt>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46083">
                                            <p:txEl>
                                              <p:pRg st="6" end="6"/>
                                            </p:txEl>
                                          </p:spTgt>
                                        </p:tgtEl>
                                        <p:attrNameLst>
                                          <p:attrName>ppt_w</p:attrName>
                                        </p:attrNameLst>
                                      </p:cBhvr>
                                      <p:tavLst>
                                        <p:tav tm="0">
                                          <p:val>
                                            <p:strVal val="#ppt_w*.05"/>
                                          </p:val>
                                        </p:tav>
                                        <p:tav tm="100000">
                                          <p:val>
                                            <p:strVal val="#ppt_w"/>
                                          </p:val>
                                        </p:tav>
                                      </p:tavLst>
                                    </p:anim>
                                    <p:anim calcmode="lin" valueType="num">
                                      <p:cBhvr>
                                        <p:cTn id="64" dur="1000" fill="hold"/>
                                        <p:tgtEl>
                                          <p:spTgt spid="46083">
                                            <p:txEl>
                                              <p:pRg st="6" end="6"/>
                                            </p:txEl>
                                          </p:spTgt>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46083">
                                            <p:txEl>
                                              <p:pRg st="6" end="6"/>
                                            </p:txEl>
                                          </p:spTgt>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46083">
                                            <p:txEl>
                                              <p:pRg st="6" end="6"/>
                                            </p:txEl>
                                          </p:spTgt>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46083">
                                            <p:txEl>
                                              <p:pRg st="6" end="6"/>
                                            </p:txEl>
                                          </p:spTgt>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46083">
                                            <p:txEl>
                                              <p:pRg st="6" end="6"/>
                                            </p:txEl>
                                          </p:spTgt>
                                        </p:tgtEl>
                                      </p:cBhvr>
                                    </p:animEffect>
                                  </p:childTnLst>
                                </p:cTn>
                              </p:par>
                            </p:childTnLst>
                          </p:cTn>
                        </p:par>
                        <p:par>
                          <p:cTn id="69" fill="hold" nodeType="afterGroup">
                            <p:stCondLst>
                              <p:cond delay="1000"/>
                            </p:stCondLst>
                            <p:childTnLst>
                              <p:par>
                                <p:cTn id="70" presetID="27" presetClass="entr" presetSubtype="0" fill="hold" grpId="0" nodeType="afterEffect">
                                  <p:stCondLst>
                                    <p:cond delay="500"/>
                                  </p:stCondLst>
                                  <p:iterate type="lt">
                                    <p:tmPct val="50000"/>
                                  </p:iterate>
                                  <p:childTnLst>
                                    <p:set>
                                      <p:cBhvr>
                                        <p:cTn id="71" dur="1" fill="hold">
                                          <p:stCondLst>
                                            <p:cond delay="0"/>
                                          </p:stCondLst>
                                        </p:cTn>
                                        <p:tgtEl>
                                          <p:spTgt spid="46083">
                                            <p:txEl>
                                              <p:pRg st="7" end="7"/>
                                            </p:txEl>
                                          </p:spTgt>
                                        </p:tgtEl>
                                        <p:attrNameLst>
                                          <p:attrName>style.visibility</p:attrName>
                                        </p:attrNameLst>
                                      </p:cBhvr>
                                      <p:to>
                                        <p:strVal val="visible"/>
                                      </p:to>
                                    </p:set>
                                    <p:anim calcmode="discrete" valueType="clr">
                                      <p:cBhvr override="childStyle">
                                        <p:cTn id="72" dur="80"/>
                                        <p:tgtEl>
                                          <p:spTgt spid="4608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3" dur="80"/>
                                        <p:tgtEl>
                                          <p:spTgt spid="46083">
                                            <p:txEl>
                                              <p:pRg st="7" end="7"/>
                                            </p:txEl>
                                          </p:spTgt>
                                        </p:tgtEl>
                                        <p:attrNameLst>
                                          <p:attrName>fillcolor</p:attrName>
                                        </p:attrNameLst>
                                      </p:cBhvr>
                                      <p:tavLst>
                                        <p:tav tm="0">
                                          <p:val>
                                            <p:clrVal>
                                              <a:schemeClr val="accent2"/>
                                            </p:clrVal>
                                          </p:val>
                                        </p:tav>
                                        <p:tav tm="50000">
                                          <p:val>
                                            <p:clrVal>
                                              <a:schemeClr val="hlink"/>
                                            </p:clrVal>
                                          </p:val>
                                        </p:tav>
                                      </p:tavLst>
                                    </p:anim>
                                    <p:set>
                                      <p:cBhvr>
                                        <p:cTn id="74" dur="80"/>
                                        <p:tgtEl>
                                          <p:spTgt spid="4608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Data Processing Instructions (3)</a:t>
            </a:r>
          </a:p>
        </p:txBody>
      </p:sp>
      <p:sp>
        <p:nvSpPr>
          <p:cNvPr id="53251" name="Rectangle 3"/>
          <p:cNvSpPr>
            <a:spLocks noGrp="1" noChangeArrowheads="1"/>
          </p:cNvSpPr>
          <p:nvPr>
            <p:ph idx="1"/>
          </p:nvPr>
        </p:nvSpPr>
        <p:spPr>
          <a:xfrm>
            <a:off x="565151" y="1920876"/>
            <a:ext cx="10972800" cy="4824413"/>
          </a:xfrm>
        </p:spPr>
        <p:txBody>
          <a:bodyPr/>
          <a:lstStyle/>
          <a:p>
            <a:pPr algn="ctr" eaLnBrk="1" hangingPunct="1">
              <a:buFont typeface="Wingdings" pitchFamily="2" charset="2"/>
              <a:buNone/>
            </a:pPr>
            <a:r>
              <a:rPr lang="en-US" smtClean="0"/>
              <a:t>Conditional codes</a:t>
            </a:r>
          </a:p>
          <a:p>
            <a:pPr algn="ctr" eaLnBrk="1" hangingPunct="1">
              <a:buFont typeface="Wingdings" pitchFamily="2" charset="2"/>
              <a:buNone/>
            </a:pPr>
            <a:r>
              <a:rPr lang="en-US" sz="3600" smtClean="0"/>
              <a:t>+</a:t>
            </a:r>
          </a:p>
          <a:p>
            <a:pPr algn="ctr" eaLnBrk="1" hangingPunct="1">
              <a:buFont typeface="Wingdings" pitchFamily="2" charset="2"/>
              <a:buNone/>
            </a:pPr>
            <a:r>
              <a:rPr lang="en-US" smtClean="0"/>
              <a:t>Data processing instructions</a:t>
            </a:r>
          </a:p>
          <a:p>
            <a:pPr algn="ctr" eaLnBrk="1" hangingPunct="1">
              <a:buFont typeface="Wingdings" pitchFamily="2" charset="2"/>
              <a:buNone/>
            </a:pPr>
            <a:r>
              <a:rPr lang="en-US" sz="3600" smtClean="0"/>
              <a:t>+</a:t>
            </a:r>
          </a:p>
          <a:p>
            <a:pPr algn="ctr" eaLnBrk="1" hangingPunct="1">
              <a:buFont typeface="Wingdings" pitchFamily="2" charset="2"/>
              <a:buNone/>
            </a:pPr>
            <a:r>
              <a:rPr lang="en-US" smtClean="0"/>
              <a:t>Barrel shifter</a:t>
            </a:r>
          </a:p>
          <a:p>
            <a:pPr algn="ctr" eaLnBrk="1" hangingPunct="1">
              <a:buFont typeface="Wingdings" pitchFamily="2" charset="2"/>
              <a:buNone/>
            </a:pPr>
            <a:r>
              <a:rPr lang="en-US" sz="3600" smtClean="0"/>
              <a:t>=</a:t>
            </a:r>
          </a:p>
          <a:p>
            <a:pPr algn="ctr" eaLnBrk="1" hangingPunct="1">
              <a:buFont typeface="Wingdings" pitchFamily="2" charset="2"/>
              <a:buNone/>
            </a:pPr>
            <a:r>
              <a:rPr lang="en-US" smtClean="0"/>
              <a:t>Powerful tools for efficient coded programs</a:t>
            </a:r>
          </a:p>
        </p:txBody>
      </p:sp>
      <p:sp>
        <p:nvSpPr>
          <p:cNvPr id="4" name="Slide Number Placeholder 3"/>
          <p:cNvSpPr>
            <a:spLocks noGrp="1"/>
          </p:cNvSpPr>
          <p:nvPr>
            <p:ph type="sldNum" sz="quarter" idx="12"/>
          </p:nvPr>
        </p:nvSpPr>
        <p:spPr/>
        <p:txBody>
          <a:bodyPr/>
          <a:lstStyle/>
          <a:p>
            <a:fld id="{29965D49-0AF9-4FEF-AF9F-B699978108CA}" type="slidenum">
              <a:rPr lang="en-US"/>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50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randombar(horizontal)">
                                      <p:cBhvr>
                                        <p:cTn id="7" dur="1000"/>
                                        <p:tgtEl>
                                          <p:spTgt spid="53251">
                                            <p:txEl>
                                              <p:pRg st="0" end="0"/>
                                            </p:txEl>
                                          </p:spTgt>
                                        </p:tgtEl>
                                      </p:cBhvr>
                                    </p:animEffect>
                                  </p:childTnLst>
                                </p:cTn>
                              </p:par>
                            </p:childTnLst>
                          </p:cTn>
                        </p:par>
                        <p:par>
                          <p:cTn id="8" fill="hold" nodeType="afterGroup">
                            <p:stCondLst>
                              <p:cond delay="1500"/>
                            </p:stCondLst>
                            <p:childTnLst>
                              <p:par>
                                <p:cTn id="9" presetID="14" presetClass="entr" presetSubtype="10" fill="hold" grpId="0" nodeType="afterEffect">
                                  <p:stCondLst>
                                    <p:cond delay="500"/>
                                  </p:stCondLst>
                                  <p:childTnLst>
                                    <p:set>
                                      <p:cBhvr>
                                        <p:cTn id="10" dur="1" fill="hold">
                                          <p:stCondLst>
                                            <p:cond delay="0"/>
                                          </p:stCondLst>
                                        </p:cTn>
                                        <p:tgtEl>
                                          <p:spTgt spid="53251">
                                            <p:txEl>
                                              <p:pRg st="1" end="1"/>
                                            </p:txEl>
                                          </p:spTgt>
                                        </p:tgtEl>
                                        <p:attrNameLst>
                                          <p:attrName>style.visibility</p:attrName>
                                        </p:attrNameLst>
                                      </p:cBhvr>
                                      <p:to>
                                        <p:strVal val="visible"/>
                                      </p:to>
                                    </p:set>
                                    <p:animEffect transition="in" filter="randombar(horizontal)">
                                      <p:cBhvr>
                                        <p:cTn id="11" dur="1000"/>
                                        <p:tgtEl>
                                          <p:spTgt spid="53251">
                                            <p:txEl>
                                              <p:pRg st="1" end="1"/>
                                            </p:txEl>
                                          </p:spTgt>
                                        </p:tgtEl>
                                      </p:cBhvr>
                                    </p:animEffect>
                                  </p:childTnLst>
                                </p:cTn>
                              </p:par>
                            </p:childTnLst>
                          </p:cTn>
                        </p:par>
                        <p:par>
                          <p:cTn id="12" fill="hold" nodeType="afterGroup">
                            <p:stCondLst>
                              <p:cond delay="3000"/>
                            </p:stCondLst>
                            <p:childTnLst>
                              <p:par>
                                <p:cTn id="13" presetID="14" presetClass="entr" presetSubtype="10" fill="hold" grpId="0" nodeType="afterEffect">
                                  <p:stCondLst>
                                    <p:cond delay="500"/>
                                  </p:stCondLst>
                                  <p:childTnLst>
                                    <p:set>
                                      <p:cBhvr>
                                        <p:cTn id="14" dur="1" fill="hold">
                                          <p:stCondLst>
                                            <p:cond delay="0"/>
                                          </p:stCondLst>
                                        </p:cTn>
                                        <p:tgtEl>
                                          <p:spTgt spid="53251">
                                            <p:txEl>
                                              <p:pRg st="2" end="2"/>
                                            </p:txEl>
                                          </p:spTgt>
                                        </p:tgtEl>
                                        <p:attrNameLst>
                                          <p:attrName>style.visibility</p:attrName>
                                        </p:attrNameLst>
                                      </p:cBhvr>
                                      <p:to>
                                        <p:strVal val="visible"/>
                                      </p:to>
                                    </p:set>
                                    <p:animEffect transition="in" filter="randombar(horizontal)">
                                      <p:cBhvr>
                                        <p:cTn id="15" dur="1000"/>
                                        <p:tgtEl>
                                          <p:spTgt spid="53251">
                                            <p:txEl>
                                              <p:pRg st="2" end="2"/>
                                            </p:txEl>
                                          </p:spTgt>
                                        </p:tgtEl>
                                      </p:cBhvr>
                                    </p:animEffect>
                                  </p:childTnLst>
                                </p:cTn>
                              </p:par>
                            </p:childTnLst>
                          </p:cTn>
                        </p:par>
                        <p:par>
                          <p:cTn id="16" fill="hold" nodeType="afterGroup">
                            <p:stCondLst>
                              <p:cond delay="4500"/>
                            </p:stCondLst>
                            <p:childTnLst>
                              <p:par>
                                <p:cTn id="17" presetID="14" presetClass="entr" presetSubtype="10" fill="hold" grpId="0" nodeType="afterEffect">
                                  <p:stCondLst>
                                    <p:cond delay="500"/>
                                  </p:stCondLst>
                                  <p:childTnLst>
                                    <p:set>
                                      <p:cBhvr>
                                        <p:cTn id="18" dur="1" fill="hold">
                                          <p:stCondLst>
                                            <p:cond delay="0"/>
                                          </p:stCondLst>
                                        </p:cTn>
                                        <p:tgtEl>
                                          <p:spTgt spid="53251">
                                            <p:txEl>
                                              <p:pRg st="3" end="3"/>
                                            </p:txEl>
                                          </p:spTgt>
                                        </p:tgtEl>
                                        <p:attrNameLst>
                                          <p:attrName>style.visibility</p:attrName>
                                        </p:attrNameLst>
                                      </p:cBhvr>
                                      <p:to>
                                        <p:strVal val="visible"/>
                                      </p:to>
                                    </p:set>
                                    <p:animEffect transition="in" filter="randombar(horizontal)">
                                      <p:cBhvr>
                                        <p:cTn id="19" dur="1000"/>
                                        <p:tgtEl>
                                          <p:spTgt spid="53251">
                                            <p:txEl>
                                              <p:pRg st="3" end="3"/>
                                            </p:txEl>
                                          </p:spTgt>
                                        </p:tgtEl>
                                      </p:cBhvr>
                                    </p:animEffect>
                                  </p:childTnLst>
                                </p:cTn>
                              </p:par>
                            </p:childTnLst>
                          </p:cTn>
                        </p:par>
                        <p:par>
                          <p:cTn id="20" fill="hold" nodeType="afterGroup">
                            <p:stCondLst>
                              <p:cond delay="6000"/>
                            </p:stCondLst>
                            <p:childTnLst>
                              <p:par>
                                <p:cTn id="21" presetID="14" presetClass="entr" presetSubtype="10" fill="hold" grpId="0" nodeType="afterEffect">
                                  <p:stCondLst>
                                    <p:cond delay="500"/>
                                  </p:stCondLst>
                                  <p:childTnLst>
                                    <p:set>
                                      <p:cBhvr>
                                        <p:cTn id="22" dur="1" fill="hold">
                                          <p:stCondLst>
                                            <p:cond delay="0"/>
                                          </p:stCondLst>
                                        </p:cTn>
                                        <p:tgtEl>
                                          <p:spTgt spid="53251">
                                            <p:txEl>
                                              <p:pRg st="4" end="4"/>
                                            </p:txEl>
                                          </p:spTgt>
                                        </p:tgtEl>
                                        <p:attrNameLst>
                                          <p:attrName>style.visibility</p:attrName>
                                        </p:attrNameLst>
                                      </p:cBhvr>
                                      <p:to>
                                        <p:strVal val="visible"/>
                                      </p:to>
                                    </p:set>
                                    <p:animEffect transition="in" filter="randombar(horizontal)">
                                      <p:cBhvr>
                                        <p:cTn id="23" dur="1000"/>
                                        <p:tgtEl>
                                          <p:spTgt spid="53251">
                                            <p:txEl>
                                              <p:pRg st="4" end="4"/>
                                            </p:txEl>
                                          </p:spTgt>
                                        </p:tgtEl>
                                      </p:cBhvr>
                                    </p:animEffect>
                                  </p:childTnLst>
                                </p:cTn>
                              </p:par>
                            </p:childTnLst>
                          </p:cTn>
                        </p:par>
                        <p:par>
                          <p:cTn id="24" fill="hold" nodeType="afterGroup">
                            <p:stCondLst>
                              <p:cond delay="7500"/>
                            </p:stCondLst>
                            <p:childTnLst>
                              <p:par>
                                <p:cTn id="25" presetID="14" presetClass="entr" presetSubtype="10" fill="hold" grpId="0" nodeType="afterEffect">
                                  <p:stCondLst>
                                    <p:cond delay="500"/>
                                  </p:stCondLst>
                                  <p:childTnLst>
                                    <p:set>
                                      <p:cBhvr>
                                        <p:cTn id="26" dur="1" fill="hold">
                                          <p:stCondLst>
                                            <p:cond delay="0"/>
                                          </p:stCondLst>
                                        </p:cTn>
                                        <p:tgtEl>
                                          <p:spTgt spid="53251">
                                            <p:txEl>
                                              <p:pRg st="5" end="5"/>
                                            </p:txEl>
                                          </p:spTgt>
                                        </p:tgtEl>
                                        <p:attrNameLst>
                                          <p:attrName>style.visibility</p:attrName>
                                        </p:attrNameLst>
                                      </p:cBhvr>
                                      <p:to>
                                        <p:strVal val="visible"/>
                                      </p:to>
                                    </p:set>
                                    <p:animEffect transition="in" filter="randombar(horizontal)">
                                      <p:cBhvr>
                                        <p:cTn id="27" dur="1000"/>
                                        <p:tgtEl>
                                          <p:spTgt spid="53251">
                                            <p:txEl>
                                              <p:pRg st="5" end="5"/>
                                            </p:txEl>
                                          </p:spTgt>
                                        </p:tgtEl>
                                      </p:cBhvr>
                                    </p:animEffect>
                                  </p:childTnLst>
                                </p:cTn>
                              </p:par>
                            </p:childTnLst>
                          </p:cTn>
                        </p:par>
                        <p:par>
                          <p:cTn id="28" fill="hold" nodeType="afterGroup">
                            <p:stCondLst>
                              <p:cond delay="9000"/>
                            </p:stCondLst>
                            <p:childTnLst>
                              <p:par>
                                <p:cTn id="29" presetID="14" presetClass="entr" presetSubtype="10" fill="hold" grpId="0" nodeType="afterEffect">
                                  <p:stCondLst>
                                    <p:cond delay="500"/>
                                  </p:stCondLst>
                                  <p:childTnLst>
                                    <p:set>
                                      <p:cBhvr>
                                        <p:cTn id="30" dur="1" fill="hold">
                                          <p:stCondLst>
                                            <p:cond delay="0"/>
                                          </p:stCondLst>
                                        </p:cTn>
                                        <p:tgtEl>
                                          <p:spTgt spid="53251">
                                            <p:txEl>
                                              <p:pRg st="6" end="6"/>
                                            </p:txEl>
                                          </p:spTgt>
                                        </p:tgtEl>
                                        <p:attrNameLst>
                                          <p:attrName>style.visibility</p:attrName>
                                        </p:attrNameLst>
                                      </p:cBhvr>
                                      <p:to>
                                        <p:strVal val="visible"/>
                                      </p:to>
                                    </p:set>
                                    <p:animEffect transition="in" filter="randombar(horizontal)">
                                      <p:cBhvr>
                                        <p:cTn id="31" dur="1000"/>
                                        <p:tgtEl>
                                          <p:spTgt spid="53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Data Processing Instructions (4)</a:t>
            </a:r>
          </a:p>
        </p:txBody>
      </p:sp>
      <p:sp>
        <p:nvSpPr>
          <p:cNvPr id="54275" name="Rectangle 3"/>
          <p:cNvSpPr>
            <a:spLocks noGrp="1" noChangeArrowheads="1"/>
          </p:cNvSpPr>
          <p:nvPr>
            <p:ph idx="1"/>
          </p:nvPr>
        </p:nvSpPr>
        <p:spPr/>
        <p:txBody>
          <a:bodyPr/>
          <a:lstStyle/>
          <a:p>
            <a:pPr algn="ctr" eaLnBrk="1" hangingPunct="1">
              <a:spcBef>
                <a:spcPct val="70000"/>
              </a:spcBef>
              <a:buFont typeface="Wingdings" pitchFamily="2" charset="2"/>
              <a:buNone/>
            </a:pPr>
            <a:endParaRPr lang="en-US" sz="2400" smtClean="0"/>
          </a:p>
          <a:p>
            <a:pPr algn="ctr" eaLnBrk="1" hangingPunct="1">
              <a:spcBef>
                <a:spcPct val="70000"/>
              </a:spcBef>
              <a:buFont typeface="Wingdings" pitchFamily="2" charset="2"/>
              <a:buNone/>
            </a:pPr>
            <a:r>
              <a:rPr lang="en-US" sz="2400" smtClean="0"/>
              <a:t>e.g.:</a:t>
            </a:r>
          </a:p>
          <a:p>
            <a:pPr algn="ctr" eaLnBrk="1" hangingPunct="1">
              <a:spcBef>
                <a:spcPct val="70000"/>
              </a:spcBef>
              <a:buFont typeface="Wingdings" pitchFamily="2" charset="2"/>
              <a:buNone/>
            </a:pPr>
            <a:r>
              <a:rPr lang="en-US" sz="2400" smtClean="0"/>
              <a:t> </a:t>
            </a:r>
            <a:r>
              <a:rPr lang="en-US" sz="2800" smtClean="0"/>
              <a:t>if (z==1) R1=R2+(R3*4) </a:t>
            </a:r>
          </a:p>
          <a:p>
            <a:pPr algn="ctr" eaLnBrk="1" hangingPunct="1">
              <a:spcBef>
                <a:spcPct val="70000"/>
              </a:spcBef>
              <a:buFont typeface="Wingdings" pitchFamily="2" charset="2"/>
              <a:buNone/>
            </a:pPr>
            <a:r>
              <a:rPr lang="en-US" sz="2800" smtClean="0"/>
              <a:t>compiles to</a:t>
            </a:r>
          </a:p>
          <a:p>
            <a:pPr algn="ctr" eaLnBrk="1" hangingPunct="1">
              <a:spcBef>
                <a:spcPct val="70000"/>
              </a:spcBef>
              <a:buFont typeface="Wingdings" pitchFamily="2" charset="2"/>
              <a:buNone/>
            </a:pPr>
            <a:r>
              <a:rPr lang="en-US" sz="2800" smtClean="0">
                <a:sym typeface="Wingdings 3" pitchFamily="18" charset="2"/>
              </a:rPr>
              <a:t> EQADDS R1,R2,R3, LSL #2</a:t>
            </a:r>
          </a:p>
          <a:p>
            <a:pPr algn="ctr" eaLnBrk="1" hangingPunct="1">
              <a:spcBef>
                <a:spcPct val="70000"/>
              </a:spcBef>
              <a:buFont typeface="Wingdings" pitchFamily="2" charset="2"/>
              <a:buNone/>
            </a:pPr>
            <a:r>
              <a:rPr lang="en-US" sz="2800" smtClean="0">
                <a:sym typeface="Wingdings 3" pitchFamily="18" charset="2"/>
              </a:rPr>
              <a:t>( SINGLE INSTRUCTION ! )</a:t>
            </a:r>
          </a:p>
          <a:p>
            <a:pPr eaLnBrk="1" hangingPunct="1">
              <a:buFont typeface="Wingdings" pitchFamily="2" charset="2"/>
              <a:buNone/>
            </a:pPr>
            <a:endParaRPr lang="en-US" sz="2800" smtClean="0"/>
          </a:p>
        </p:txBody>
      </p:sp>
      <p:sp>
        <p:nvSpPr>
          <p:cNvPr id="4" name="Slide Number Placeholder 3"/>
          <p:cNvSpPr>
            <a:spLocks noGrp="1"/>
          </p:cNvSpPr>
          <p:nvPr>
            <p:ph type="sldNum" sz="quarter" idx="12"/>
          </p:nvPr>
        </p:nvSpPr>
        <p:spPr/>
        <p:txBody>
          <a:bodyPr/>
          <a:lstStyle/>
          <a:p>
            <a:fld id="{9BFF5086-D5FE-49DD-8B78-07E530E0767A}" type="slidenum">
              <a:rPr lang="en-US"/>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5" end="5"/>
                                            </p:txEl>
                                          </p:spTgt>
                                        </p:tgtEl>
                                        <p:attrNameLst>
                                          <p:attrName>style.visibility</p:attrName>
                                        </p:attrNameLst>
                                      </p:cBhvr>
                                      <p:to>
                                        <p:strVal val="visible"/>
                                      </p:to>
                                    </p:set>
                                  </p:childTnLst>
                                </p:cTn>
                              </p:par>
                              <p:par>
                                <p:cTn id="23" presetID="3" presetClass="emph" presetSubtype="2" fill="hold" nodeType="withEffect">
                                  <p:stCondLst>
                                    <p:cond delay="0"/>
                                  </p:stCondLst>
                                  <p:childTnLst>
                                    <p:animClr clrSpc="rgb" dir="cw">
                                      <p:cBhvr override="childStyle">
                                        <p:cTn id="24" dur="1000" fill="hold"/>
                                        <p:tgtEl>
                                          <p:spTgt spid="54275">
                                            <p:txEl>
                                              <p:pRg st="5" end="5"/>
                                            </p:txEl>
                                          </p:spTgt>
                                        </p:tgtEl>
                                        <p:attrNameLst>
                                          <p:attrName>style.color</p:attrName>
                                        </p:attrNameLst>
                                      </p:cBhvr>
                                      <p:to>
                                        <a:srgbClr val="FF9999"/>
                                      </p:to>
                                    </p:animClr>
                                  </p:childTnLst>
                                </p:cTn>
                              </p:par>
                            </p:childTnLst>
                          </p:cTn>
                        </p:par>
                        <p:par>
                          <p:cTn id="25" fill="hold" nodeType="afterGroup">
                            <p:stCondLst>
                              <p:cond delay="1000"/>
                            </p:stCondLst>
                            <p:childTnLst>
                              <p:par>
                                <p:cTn id="26" presetID="35" presetClass="emph" presetSubtype="0" repeatCount="indefinite" fill="remove" nodeType="afterEffect">
                                  <p:stCondLst>
                                    <p:cond delay="1000"/>
                                  </p:stCondLst>
                                  <p:childTnLst>
                                    <p:anim calcmode="discrete" valueType="str">
                                      <p:cBhvr>
                                        <p:cTn id="27" dur="2000" fill="hold"/>
                                        <p:tgtEl>
                                          <p:spTgt spid="54275">
                                            <p:txEl>
                                              <p:pRg st="5" end="5"/>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Data Transfer Instructions</a:t>
            </a:r>
          </a:p>
        </p:txBody>
      </p:sp>
      <p:sp>
        <p:nvSpPr>
          <p:cNvPr id="56323" name="Rectangle 3"/>
          <p:cNvSpPr>
            <a:spLocks noGrp="1" noChangeArrowheads="1"/>
          </p:cNvSpPr>
          <p:nvPr>
            <p:ph type="body" sz="half" idx="1"/>
          </p:nvPr>
        </p:nvSpPr>
        <p:spPr>
          <a:xfrm>
            <a:off x="609601" y="1600200"/>
            <a:ext cx="11089217" cy="2452688"/>
          </a:xfrm>
        </p:spPr>
        <p:txBody>
          <a:bodyPr/>
          <a:lstStyle/>
          <a:p>
            <a:pPr eaLnBrk="1" hangingPunct="1">
              <a:spcBef>
                <a:spcPct val="50000"/>
              </a:spcBef>
            </a:pPr>
            <a:r>
              <a:rPr lang="en-US" sz="2400" smtClean="0"/>
              <a:t>Load/store instructions</a:t>
            </a:r>
          </a:p>
          <a:p>
            <a:pPr eaLnBrk="1" hangingPunct="1">
              <a:spcBef>
                <a:spcPct val="50000"/>
              </a:spcBef>
            </a:pPr>
            <a:r>
              <a:rPr lang="en-US" sz="2400" smtClean="0"/>
              <a:t>Used to move signed and unsigned </a:t>
            </a:r>
          </a:p>
          <a:p>
            <a:pPr eaLnBrk="1" hangingPunct="1">
              <a:spcBef>
                <a:spcPct val="10000"/>
              </a:spcBef>
              <a:buFont typeface="Wingdings" pitchFamily="2" charset="2"/>
              <a:buNone/>
            </a:pPr>
            <a:r>
              <a:rPr lang="en-US" sz="2400" smtClean="0"/>
              <a:t>	Word, Half Word and Byte to and from registers</a:t>
            </a:r>
          </a:p>
          <a:p>
            <a:pPr eaLnBrk="1" hangingPunct="1">
              <a:spcBef>
                <a:spcPct val="50000"/>
              </a:spcBef>
            </a:pPr>
            <a:r>
              <a:rPr lang="en-US" sz="2400" smtClean="0"/>
              <a:t>Can be used to load PC </a:t>
            </a:r>
          </a:p>
          <a:p>
            <a:pPr eaLnBrk="1" hangingPunct="1">
              <a:spcBef>
                <a:spcPct val="10000"/>
              </a:spcBef>
              <a:buFont typeface="Wingdings" pitchFamily="2" charset="2"/>
              <a:buNone/>
            </a:pPr>
            <a:r>
              <a:rPr lang="en-US" sz="2400" smtClean="0"/>
              <a:t>	(if target address is beyond branch instruction range)</a:t>
            </a:r>
          </a:p>
          <a:p>
            <a:pPr eaLnBrk="1" hangingPunct="1">
              <a:buFont typeface="Wingdings" pitchFamily="2" charset="2"/>
              <a:buNone/>
            </a:pPr>
            <a:endParaRPr lang="en-US" sz="2400" smtClean="0"/>
          </a:p>
        </p:txBody>
      </p:sp>
      <p:graphicFrame>
        <p:nvGraphicFramePr>
          <p:cNvPr id="56364" name="Group 44"/>
          <p:cNvGraphicFramePr>
            <a:graphicFrameLocks noGrp="1"/>
          </p:cNvGraphicFramePr>
          <p:nvPr>
            <p:ph sz="half" idx="2"/>
          </p:nvPr>
        </p:nvGraphicFramePr>
        <p:xfrm>
          <a:off x="588433" y="4270375"/>
          <a:ext cx="10972800" cy="2190750"/>
        </p:xfrm>
        <a:graphic>
          <a:graphicData uri="http://schemas.openxmlformats.org/drawingml/2006/table">
            <a:tbl>
              <a:tblPr/>
              <a:tblGrid>
                <a:gridCol w="1521884"/>
                <a:gridCol w="3964516"/>
                <a:gridCol w="1473200"/>
                <a:gridCol w="4013200"/>
              </a:tblGrid>
              <a:tr h="438150">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LDR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Load Word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STR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Store Word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LDRH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Load Half Word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STRH</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Store Half Word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LDRSH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Load Signed Half Word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STRSH</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Store Signed Half Word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LDRB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Load Byte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STRB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Store Byte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LDRSB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Load Signed Byte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STRSB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Store Signed Byte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 name="Slide Number Placeholder 4"/>
          <p:cNvSpPr>
            <a:spLocks noGrp="1"/>
          </p:cNvSpPr>
          <p:nvPr>
            <p:ph type="sldNum" sz="quarter" idx="12"/>
          </p:nvPr>
        </p:nvSpPr>
        <p:spPr/>
        <p:txBody>
          <a:bodyPr/>
          <a:lstStyle/>
          <a:p>
            <a:fld id="{313975BE-B6A4-4D3A-82C2-6063584842A3}" type="slidenum">
              <a:rPr lang="en-US"/>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Scale>
                                      <p:cBhvr>
                                        <p:cTn id="7" dur="1000" decel="50000" fill="hold">
                                          <p:stCondLst>
                                            <p:cond delay="0"/>
                                          </p:stCondLst>
                                        </p:cTn>
                                        <p:tgtEl>
                                          <p:spTgt spid="5632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6323">
                                            <p:txEl>
                                              <p:pRg st="0" end="0"/>
                                            </p:txEl>
                                          </p:spTgt>
                                        </p:tgtEl>
                                        <p:attrNameLst>
                                          <p:attrName>ppt_x</p:attrName>
                                          <p:attrName>ppt_y</p:attrName>
                                        </p:attrNameLst>
                                      </p:cBhvr>
                                    </p:animMotion>
                                    <p:animEffect transition="in" filter="fade">
                                      <p:cBhvr>
                                        <p:cTn id="9" dur="1000"/>
                                        <p:tgtEl>
                                          <p:spTgt spid="5632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56323">
                                            <p:txEl>
                                              <p:pRg st="1" end="1"/>
                                            </p:txEl>
                                          </p:spTgt>
                                        </p:tgtEl>
                                        <p:attrNameLst>
                                          <p:attrName>style.visibility</p:attrName>
                                        </p:attrNameLst>
                                      </p:cBhvr>
                                      <p:to>
                                        <p:strVal val="visible"/>
                                      </p:to>
                                    </p:set>
                                    <p:animScale>
                                      <p:cBhvr>
                                        <p:cTn id="14" dur="1000" decel="50000" fill="hold">
                                          <p:stCondLst>
                                            <p:cond delay="0"/>
                                          </p:stCondLst>
                                        </p:cTn>
                                        <p:tgtEl>
                                          <p:spTgt spid="5632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56323">
                                            <p:txEl>
                                              <p:pRg st="1" end="1"/>
                                            </p:txEl>
                                          </p:spTgt>
                                        </p:tgtEl>
                                        <p:attrNameLst>
                                          <p:attrName>ppt_x</p:attrName>
                                          <p:attrName>ppt_y</p:attrName>
                                        </p:attrNameLst>
                                      </p:cBhvr>
                                    </p:animMotion>
                                    <p:animEffect transition="in" filter="fade">
                                      <p:cBhvr>
                                        <p:cTn id="16" dur="1000"/>
                                        <p:tgtEl>
                                          <p:spTgt spid="56323">
                                            <p:txEl>
                                              <p:pRg st="1" end="1"/>
                                            </p:txEl>
                                          </p:spTgt>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Scale>
                                      <p:cBhvr>
                                        <p:cTn id="19" dur="1000" decel="50000" fill="hold">
                                          <p:stCondLst>
                                            <p:cond delay="0"/>
                                          </p:stCondLst>
                                        </p:cTn>
                                        <p:tgtEl>
                                          <p:spTgt spid="5632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56323">
                                            <p:txEl>
                                              <p:pRg st="2" end="2"/>
                                            </p:txEl>
                                          </p:spTgt>
                                        </p:tgtEl>
                                        <p:attrNameLst>
                                          <p:attrName>ppt_x</p:attrName>
                                          <p:attrName>ppt_y</p:attrName>
                                        </p:attrNameLst>
                                      </p:cBhvr>
                                    </p:animMotion>
                                    <p:animEffect transition="in" filter="fade">
                                      <p:cBhvr>
                                        <p:cTn id="21" dur="1000"/>
                                        <p:tgtEl>
                                          <p:spTgt spid="5632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2" presetClass="entr" presetSubtype="0" fill="hold" grpId="0" nodeType="clickEffect">
                                  <p:stCondLst>
                                    <p:cond delay="0"/>
                                  </p:stCondLst>
                                  <p:childTnLst>
                                    <p:set>
                                      <p:cBhvr>
                                        <p:cTn id="25" dur="1" fill="hold">
                                          <p:stCondLst>
                                            <p:cond delay="0"/>
                                          </p:stCondLst>
                                        </p:cTn>
                                        <p:tgtEl>
                                          <p:spTgt spid="56323">
                                            <p:txEl>
                                              <p:pRg st="3" end="3"/>
                                            </p:txEl>
                                          </p:spTgt>
                                        </p:tgtEl>
                                        <p:attrNameLst>
                                          <p:attrName>style.visibility</p:attrName>
                                        </p:attrNameLst>
                                      </p:cBhvr>
                                      <p:to>
                                        <p:strVal val="visible"/>
                                      </p:to>
                                    </p:set>
                                    <p:animScale>
                                      <p:cBhvr>
                                        <p:cTn id="26" dur="1000" decel="50000" fill="hold">
                                          <p:stCondLst>
                                            <p:cond delay="0"/>
                                          </p:stCondLst>
                                        </p:cTn>
                                        <p:tgtEl>
                                          <p:spTgt spid="5632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56323">
                                            <p:txEl>
                                              <p:pRg st="3" end="3"/>
                                            </p:txEl>
                                          </p:spTgt>
                                        </p:tgtEl>
                                        <p:attrNameLst>
                                          <p:attrName>ppt_x</p:attrName>
                                          <p:attrName>ppt_y</p:attrName>
                                        </p:attrNameLst>
                                      </p:cBhvr>
                                    </p:animMotion>
                                    <p:animEffect transition="in" filter="fade">
                                      <p:cBhvr>
                                        <p:cTn id="28" dur="1000"/>
                                        <p:tgtEl>
                                          <p:spTgt spid="56323">
                                            <p:txEl>
                                              <p:pRg st="3" end="3"/>
                                            </p:txEl>
                                          </p:spTgt>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56323">
                                            <p:txEl>
                                              <p:pRg st="4" end="4"/>
                                            </p:txEl>
                                          </p:spTgt>
                                        </p:tgtEl>
                                        <p:attrNameLst>
                                          <p:attrName>style.visibility</p:attrName>
                                        </p:attrNameLst>
                                      </p:cBhvr>
                                      <p:to>
                                        <p:strVal val="visible"/>
                                      </p:to>
                                    </p:set>
                                    <p:animScale>
                                      <p:cBhvr>
                                        <p:cTn id="31" dur="1000" decel="50000" fill="hold">
                                          <p:stCondLst>
                                            <p:cond delay="0"/>
                                          </p:stCondLst>
                                        </p:cTn>
                                        <p:tgtEl>
                                          <p:spTgt spid="5632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56323">
                                            <p:txEl>
                                              <p:pRg st="4" end="4"/>
                                            </p:txEl>
                                          </p:spTgt>
                                        </p:tgtEl>
                                        <p:attrNameLst>
                                          <p:attrName>ppt_x</p:attrName>
                                          <p:attrName>ppt_y</p:attrName>
                                        </p:attrNameLst>
                                      </p:cBhvr>
                                    </p:animMotion>
                                    <p:animEffect transition="in" filter="fade">
                                      <p:cBhvr>
                                        <p:cTn id="33" dur="1000"/>
                                        <p:tgtEl>
                                          <p:spTgt spid="56323">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5" presetClass="entr" presetSubtype="0" fill="hold" nodeType="clickEffect">
                                  <p:stCondLst>
                                    <p:cond delay="0"/>
                                  </p:stCondLst>
                                  <p:childTnLst>
                                    <p:set>
                                      <p:cBhvr>
                                        <p:cTn id="37" dur="1" fill="hold">
                                          <p:stCondLst>
                                            <p:cond delay="0"/>
                                          </p:stCondLst>
                                        </p:cTn>
                                        <p:tgtEl>
                                          <p:spTgt spid="56364"/>
                                        </p:tgtEl>
                                        <p:attrNameLst>
                                          <p:attrName>style.visibility</p:attrName>
                                        </p:attrNameLst>
                                      </p:cBhvr>
                                      <p:to>
                                        <p:strVal val="visible"/>
                                      </p:to>
                                    </p:set>
                                    <p:animEffect transition="in" filter="fade">
                                      <p:cBhvr>
                                        <p:cTn id="38" dur="2000"/>
                                        <p:tgtEl>
                                          <p:spTgt spid="56364"/>
                                        </p:tgtEl>
                                      </p:cBhvr>
                                    </p:animEffect>
                                    <p:anim calcmode="lin" valueType="num">
                                      <p:cBhvr>
                                        <p:cTn id="39" dur="2000" fill="hold"/>
                                        <p:tgtEl>
                                          <p:spTgt spid="56364"/>
                                        </p:tgtEl>
                                        <p:attrNameLst>
                                          <p:attrName>style.rotation</p:attrName>
                                        </p:attrNameLst>
                                      </p:cBhvr>
                                      <p:tavLst>
                                        <p:tav tm="0">
                                          <p:val>
                                            <p:fltVal val="720"/>
                                          </p:val>
                                        </p:tav>
                                        <p:tav tm="100000">
                                          <p:val>
                                            <p:fltVal val="0"/>
                                          </p:val>
                                        </p:tav>
                                      </p:tavLst>
                                    </p:anim>
                                    <p:anim calcmode="lin" valueType="num">
                                      <p:cBhvr>
                                        <p:cTn id="40" dur="2000" fill="hold"/>
                                        <p:tgtEl>
                                          <p:spTgt spid="56364"/>
                                        </p:tgtEl>
                                        <p:attrNameLst>
                                          <p:attrName>ppt_h</p:attrName>
                                        </p:attrNameLst>
                                      </p:cBhvr>
                                      <p:tavLst>
                                        <p:tav tm="0">
                                          <p:val>
                                            <p:fltVal val="0"/>
                                          </p:val>
                                        </p:tav>
                                        <p:tav tm="100000">
                                          <p:val>
                                            <p:strVal val="#ppt_h"/>
                                          </p:val>
                                        </p:tav>
                                      </p:tavLst>
                                    </p:anim>
                                    <p:anim calcmode="lin" valueType="num">
                                      <p:cBhvr>
                                        <p:cTn id="41" dur="2000" fill="hold"/>
                                        <p:tgtEl>
                                          <p:spTgt spid="5636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Block Transfer Instructions</a:t>
            </a:r>
          </a:p>
        </p:txBody>
      </p:sp>
      <p:sp>
        <p:nvSpPr>
          <p:cNvPr id="71683" name="Rectangle 3"/>
          <p:cNvSpPr>
            <a:spLocks noGrp="1" noChangeArrowheads="1"/>
          </p:cNvSpPr>
          <p:nvPr>
            <p:ph type="body" sz="half" idx="1"/>
          </p:nvPr>
        </p:nvSpPr>
        <p:spPr>
          <a:xfrm>
            <a:off x="412751" y="2324100"/>
            <a:ext cx="7679267" cy="4533900"/>
          </a:xfrm>
        </p:spPr>
        <p:txBody>
          <a:bodyPr/>
          <a:lstStyle/>
          <a:p>
            <a:pPr eaLnBrk="1" hangingPunct="1">
              <a:spcBef>
                <a:spcPct val="50000"/>
              </a:spcBef>
            </a:pPr>
            <a:r>
              <a:rPr lang="en-US" sz="2800" smtClean="0"/>
              <a:t>Load/Store Multiple instructions (</a:t>
            </a:r>
            <a:r>
              <a:rPr lang="en-US" sz="2800" i="1" smtClean="0"/>
              <a:t>LDM</a:t>
            </a:r>
            <a:r>
              <a:rPr lang="en-US" sz="2800" smtClean="0"/>
              <a:t>/</a:t>
            </a:r>
            <a:r>
              <a:rPr lang="en-US" sz="2800" i="1" smtClean="0"/>
              <a:t>STM</a:t>
            </a:r>
            <a:r>
              <a:rPr lang="en-US" sz="2800" smtClean="0"/>
              <a:t>) </a:t>
            </a:r>
          </a:p>
          <a:p>
            <a:pPr eaLnBrk="1" hangingPunct="1">
              <a:spcBef>
                <a:spcPct val="50000"/>
              </a:spcBef>
            </a:pPr>
            <a:r>
              <a:rPr lang="en-US" sz="2800" smtClean="0"/>
              <a:t>Whole register bank 	or a subset </a:t>
            </a:r>
          </a:p>
          <a:p>
            <a:pPr eaLnBrk="1" hangingPunct="1">
              <a:spcBef>
                <a:spcPct val="10000"/>
              </a:spcBef>
              <a:buFont typeface="Wingdings" pitchFamily="2" charset="2"/>
              <a:buNone/>
            </a:pPr>
            <a:r>
              <a:rPr lang="en-US" sz="2800" smtClean="0"/>
              <a:t>	copied to memory or restored </a:t>
            </a:r>
          </a:p>
          <a:p>
            <a:pPr eaLnBrk="1" hangingPunct="1">
              <a:spcBef>
                <a:spcPct val="10000"/>
              </a:spcBef>
              <a:buFont typeface="Wingdings" pitchFamily="2" charset="2"/>
              <a:buNone/>
            </a:pPr>
            <a:r>
              <a:rPr lang="en-US" sz="2800" smtClean="0"/>
              <a:t>	with single instruction</a:t>
            </a:r>
          </a:p>
        </p:txBody>
      </p:sp>
      <p:sp>
        <p:nvSpPr>
          <p:cNvPr id="21" name="Slide Number Placeholder 4"/>
          <p:cNvSpPr>
            <a:spLocks noGrp="1"/>
          </p:cNvSpPr>
          <p:nvPr>
            <p:ph type="sldNum" sz="quarter" idx="12"/>
          </p:nvPr>
        </p:nvSpPr>
        <p:spPr/>
        <p:txBody>
          <a:bodyPr/>
          <a:lstStyle/>
          <a:p>
            <a:fld id="{E6D276B5-BFCB-4685-968D-0A01FD9FFD17}" type="slidenum">
              <a:rPr lang="en-US"/>
              <a:pPr/>
              <a:t>27</a:t>
            </a:fld>
            <a:endParaRPr lang="en-US"/>
          </a:p>
        </p:txBody>
      </p:sp>
      <p:grpSp>
        <p:nvGrpSpPr>
          <p:cNvPr id="2" name="Group 26"/>
          <p:cNvGrpSpPr>
            <a:grpSpLocks/>
          </p:cNvGrpSpPr>
          <p:nvPr/>
        </p:nvGrpSpPr>
        <p:grpSpPr bwMode="auto">
          <a:xfrm>
            <a:off x="7785101" y="3141663"/>
            <a:ext cx="3994151" cy="3313112"/>
            <a:chOff x="3243" y="1434"/>
            <a:chExt cx="2032" cy="1996"/>
          </a:xfrm>
        </p:grpSpPr>
        <p:sp>
          <p:nvSpPr>
            <p:cNvPr id="39942" name="Rectangle 5"/>
            <p:cNvSpPr>
              <a:spLocks noChangeArrowheads="1"/>
            </p:cNvSpPr>
            <p:nvPr/>
          </p:nvSpPr>
          <p:spPr bwMode="auto">
            <a:xfrm>
              <a:off x="3243" y="1855"/>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R0</a:t>
              </a:r>
            </a:p>
          </p:txBody>
        </p:sp>
        <p:sp>
          <p:nvSpPr>
            <p:cNvPr id="39943" name="Rectangle 8"/>
            <p:cNvSpPr>
              <a:spLocks noChangeArrowheads="1"/>
            </p:cNvSpPr>
            <p:nvPr/>
          </p:nvSpPr>
          <p:spPr bwMode="auto">
            <a:xfrm>
              <a:off x="3243" y="2100"/>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R1</a:t>
              </a:r>
            </a:p>
          </p:txBody>
        </p:sp>
        <p:sp>
          <p:nvSpPr>
            <p:cNvPr id="39944" name="Rectangle 9"/>
            <p:cNvSpPr>
              <a:spLocks noChangeArrowheads="1"/>
            </p:cNvSpPr>
            <p:nvPr/>
          </p:nvSpPr>
          <p:spPr bwMode="auto">
            <a:xfrm>
              <a:off x="3243" y="2345"/>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R2</a:t>
              </a:r>
            </a:p>
          </p:txBody>
        </p:sp>
        <p:sp>
          <p:nvSpPr>
            <p:cNvPr id="39945" name="Rectangle 10"/>
            <p:cNvSpPr>
              <a:spLocks noChangeArrowheads="1"/>
            </p:cNvSpPr>
            <p:nvPr/>
          </p:nvSpPr>
          <p:spPr bwMode="auto">
            <a:xfrm>
              <a:off x="3243" y="2590"/>
              <a:ext cx="717" cy="350"/>
            </a:xfrm>
            <a:prstGeom prst="rect">
              <a:avLst/>
            </a:prstGeom>
            <a:noFill/>
            <a:ln w="15875" algn="ctr">
              <a:solidFill>
                <a:schemeClr val="tx1"/>
              </a:solidFill>
              <a:prstDash val="lgDash"/>
              <a:miter lim="800000"/>
              <a:headEnd/>
              <a:tailEnd/>
            </a:ln>
            <a:effectLst/>
          </p:spPr>
          <p:txBody>
            <a:bodyPr wrap="none" anchor="ctr"/>
            <a:lstStyle/>
            <a:p>
              <a:pPr algn="ctr"/>
              <a:endParaRPr lang="en-US"/>
            </a:p>
          </p:txBody>
        </p:sp>
        <p:sp>
          <p:nvSpPr>
            <p:cNvPr id="39946" name="Rectangle 11"/>
            <p:cNvSpPr>
              <a:spLocks noChangeArrowheads="1"/>
            </p:cNvSpPr>
            <p:nvPr/>
          </p:nvSpPr>
          <p:spPr bwMode="auto">
            <a:xfrm>
              <a:off x="3243" y="2940"/>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R14</a:t>
              </a:r>
            </a:p>
          </p:txBody>
        </p:sp>
        <p:sp>
          <p:nvSpPr>
            <p:cNvPr id="39947" name="Rectangle 12"/>
            <p:cNvSpPr>
              <a:spLocks noChangeArrowheads="1"/>
            </p:cNvSpPr>
            <p:nvPr/>
          </p:nvSpPr>
          <p:spPr bwMode="auto">
            <a:xfrm>
              <a:off x="3243" y="3185"/>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R15</a:t>
              </a:r>
            </a:p>
          </p:txBody>
        </p:sp>
        <p:sp>
          <p:nvSpPr>
            <p:cNvPr id="39948" name="Rectangle 13"/>
            <p:cNvSpPr>
              <a:spLocks noChangeArrowheads="1"/>
            </p:cNvSpPr>
            <p:nvPr/>
          </p:nvSpPr>
          <p:spPr bwMode="auto">
            <a:xfrm>
              <a:off x="4558" y="1434"/>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M</a:t>
              </a:r>
              <a:r>
                <a:rPr lang="en-US" sz="2000" baseline="-25000"/>
                <a:t>i</a:t>
              </a:r>
              <a:endParaRPr lang="en-US" sz="2000"/>
            </a:p>
          </p:txBody>
        </p:sp>
        <p:sp>
          <p:nvSpPr>
            <p:cNvPr id="39949" name="Rectangle 14"/>
            <p:cNvSpPr>
              <a:spLocks noChangeArrowheads="1"/>
            </p:cNvSpPr>
            <p:nvPr/>
          </p:nvSpPr>
          <p:spPr bwMode="auto">
            <a:xfrm>
              <a:off x="4558" y="1679"/>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M</a:t>
              </a:r>
              <a:r>
                <a:rPr lang="en-US" sz="2000" baseline="-25000"/>
                <a:t>i+1</a:t>
              </a:r>
            </a:p>
          </p:txBody>
        </p:sp>
        <p:sp>
          <p:nvSpPr>
            <p:cNvPr id="39950" name="Rectangle 15"/>
            <p:cNvSpPr>
              <a:spLocks noChangeArrowheads="1"/>
            </p:cNvSpPr>
            <p:nvPr/>
          </p:nvSpPr>
          <p:spPr bwMode="auto">
            <a:xfrm>
              <a:off x="4558" y="1924"/>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M</a:t>
              </a:r>
              <a:r>
                <a:rPr lang="en-US" sz="2000" baseline="-25000"/>
                <a:t>i+2</a:t>
              </a:r>
            </a:p>
          </p:txBody>
        </p:sp>
        <p:sp>
          <p:nvSpPr>
            <p:cNvPr id="39951" name="Rectangle 17"/>
            <p:cNvSpPr>
              <a:spLocks noChangeArrowheads="1"/>
            </p:cNvSpPr>
            <p:nvPr/>
          </p:nvSpPr>
          <p:spPr bwMode="auto">
            <a:xfrm>
              <a:off x="4558" y="2519"/>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M</a:t>
              </a:r>
              <a:r>
                <a:rPr lang="en-US" sz="2000" baseline="-25000"/>
                <a:t>i+14</a:t>
              </a:r>
            </a:p>
          </p:txBody>
        </p:sp>
        <p:sp>
          <p:nvSpPr>
            <p:cNvPr id="39952" name="Rectangle 18"/>
            <p:cNvSpPr>
              <a:spLocks noChangeArrowheads="1"/>
            </p:cNvSpPr>
            <p:nvPr/>
          </p:nvSpPr>
          <p:spPr bwMode="auto">
            <a:xfrm>
              <a:off x="4558" y="2764"/>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M</a:t>
              </a:r>
              <a:r>
                <a:rPr lang="en-US" sz="2000" baseline="-25000"/>
                <a:t>i+15</a:t>
              </a:r>
            </a:p>
          </p:txBody>
        </p:sp>
        <p:sp>
          <p:nvSpPr>
            <p:cNvPr id="39953" name="Rectangle 19"/>
            <p:cNvSpPr>
              <a:spLocks noChangeArrowheads="1"/>
            </p:cNvSpPr>
            <p:nvPr/>
          </p:nvSpPr>
          <p:spPr bwMode="auto">
            <a:xfrm>
              <a:off x="4558" y="2169"/>
              <a:ext cx="717" cy="350"/>
            </a:xfrm>
            <a:prstGeom prst="rect">
              <a:avLst/>
            </a:prstGeom>
            <a:noFill/>
            <a:ln w="15875" algn="ctr">
              <a:solidFill>
                <a:schemeClr val="tx1"/>
              </a:solidFill>
              <a:prstDash val="lgDash"/>
              <a:miter lim="800000"/>
              <a:headEnd/>
              <a:tailEnd/>
            </a:ln>
            <a:effectLst/>
          </p:spPr>
          <p:txBody>
            <a:bodyPr wrap="none" anchor="ctr"/>
            <a:lstStyle/>
            <a:p>
              <a:pPr algn="ctr"/>
              <a:endParaRPr lang="en-US"/>
            </a:p>
          </p:txBody>
        </p:sp>
        <p:sp>
          <p:nvSpPr>
            <p:cNvPr id="39954" name="AutoShape 20"/>
            <p:cNvSpPr>
              <a:spLocks noChangeArrowheads="1"/>
            </p:cNvSpPr>
            <p:nvPr/>
          </p:nvSpPr>
          <p:spPr bwMode="auto">
            <a:xfrm rot="-2994936">
              <a:off x="3969" y="1955"/>
              <a:ext cx="593" cy="252"/>
            </a:xfrm>
            <a:prstGeom prst="leftArrow">
              <a:avLst>
                <a:gd name="adj1" fmla="val 50000"/>
                <a:gd name="adj2" fmla="val 58829"/>
              </a:avLst>
            </a:prstGeom>
            <a:solidFill>
              <a:schemeClr val="accent1"/>
            </a:solidFill>
            <a:ln w="9525" algn="ctr">
              <a:solidFill>
                <a:schemeClr val="tx1"/>
              </a:solidFill>
              <a:miter lim="800000"/>
              <a:headEnd/>
              <a:tailEnd/>
            </a:ln>
            <a:effectLst/>
          </p:spPr>
          <p:txBody>
            <a:bodyPr wrap="none" anchor="ctr"/>
            <a:lstStyle/>
            <a:p>
              <a:pPr algn="ctr"/>
              <a:endParaRPr lang="en-US"/>
            </a:p>
          </p:txBody>
        </p:sp>
        <p:sp>
          <p:nvSpPr>
            <p:cNvPr id="39955" name="AutoShape 21"/>
            <p:cNvSpPr>
              <a:spLocks noChangeArrowheads="1"/>
            </p:cNvSpPr>
            <p:nvPr/>
          </p:nvSpPr>
          <p:spPr bwMode="auto">
            <a:xfrm rot="-2994936" flipH="1" flipV="1">
              <a:off x="3998" y="2585"/>
              <a:ext cx="593" cy="252"/>
            </a:xfrm>
            <a:prstGeom prst="leftArrow">
              <a:avLst>
                <a:gd name="adj1" fmla="val 50000"/>
                <a:gd name="adj2" fmla="val 58829"/>
              </a:avLst>
            </a:prstGeom>
            <a:solidFill>
              <a:schemeClr val="accent1"/>
            </a:solidFill>
            <a:ln w="9525" algn="ctr">
              <a:solidFill>
                <a:schemeClr val="tx1"/>
              </a:solidFill>
              <a:miter lim="800000"/>
              <a:headEnd/>
              <a:tailEnd/>
            </a:ln>
            <a:effectLst/>
          </p:spPr>
          <p:txBody>
            <a:bodyPr wrap="none" anchor="ctr"/>
            <a:lstStyle/>
            <a:p>
              <a:pPr algn="ctr"/>
              <a:endParaRPr lang="en-US"/>
            </a:p>
          </p:txBody>
        </p:sp>
        <p:sp>
          <p:nvSpPr>
            <p:cNvPr id="39956" name="Text Box 22"/>
            <p:cNvSpPr txBox="1">
              <a:spLocks noChangeArrowheads="1"/>
            </p:cNvSpPr>
            <p:nvPr/>
          </p:nvSpPr>
          <p:spPr bwMode="auto">
            <a:xfrm>
              <a:off x="4083" y="1610"/>
              <a:ext cx="321" cy="223"/>
            </a:xfrm>
            <a:prstGeom prst="rect">
              <a:avLst/>
            </a:prstGeom>
            <a:noFill/>
            <a:ln w="9525" algn="ctr">
              <a:noFill/>
              <a:miter lim="800000"/>
              <a:headEnd/>
              <a:tailEnd/>
            </a:ln>
            <a:effectLst/>
          </p:spPr>
          <p:txBody>
            <a:bodyPr wrap="none">
              <a:spAutoFit/>
            </a:bodyPr>
            <a:lstStyle/>
            <a:p>
              <a:pPr algn="ctr"/>
              <a:r>
                <a:rPr lang="en-US" b="1"/>
                <a:t>LDM</a:t>
              </a:r>
            </a:p>
          </p:txBody>
        </p:sp>
        <p:sp>
          <p:nvSpPr>
            <p:cNvPr id="39957" name="Text Box 23"/>
            <p:cNvSpPr txBox="1">
              <a:spLocks noChangeArrowheads="1"/>
            </p:cNvSpPr>
            <p:nvPr/>
          </p:nvSpPr>
          <p:spPr bwMode="auto">
            <a:xfrm>
              <a:off x="4029" y="3009"/>
              <a:ext cx="309" cy="223"/>
            </a:xfrm>
            <a:prstGeom prst="rect">
              <a:avLst/>
            </a:prstGeom>
            <a:noFill/>
            <a:ln w="9525" algn="ctr">
              <a:noFill/>
              <a:miter lim="800000"/>
              <a:headEnd/>
              <a:tailEnd/>
            </a:ln>
            <a:effectLst/>
          </p:spPr>
          <p:txBody>
            <a:bodyPr wrap="none">
              <a:spAutoFit/>
            </a:bodyPr>
            <a:lstStyle/>
            <a:p>
              <a:pPr algn="ctr"/>
              <a:r>
                <a:rPr lang="en-US" b="1"/>
                <a:t>STM</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10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10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168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12" fill="hold" grpId="0" nodeType="with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10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168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12" fill="hold" grpId="0" nodeType="withEffect">
                                  <p:stCondLst>
                                    <p:cond delay="0"/>
                                  </p:stCondLst>
                                  <p:childTnLst>
                                    <p:set>
                                      <p:cBhvr>
                                        <p:cTn id="20" dur="1" fill="hold">
                                          <p:stCondLst>
                                            <p:cond delay="0"/>
                                          </p:stCondLst>
                                        </p:cTn>
                                        <p:tgtEl>
                                          <p:spTgt spid="71683">
                                            <p:txEl>
                                              <p:pRg st="3" end="3"/>
                                            </p:txEl>
                                          </p:spTgt>
                                        </p:tgtEl>
                                        <p:attrNameLst>
                                          <p:attrName>style.visibility</p:attrName>
                                        </p:attrNameLst>
                                      </p:cBhvr>
                                      <p:to>
                                        <p:strVal val="visible"/>
                                      </p:to>
                                    </p:set>
                                    <p:anim calcmode="lin" valueType="num">
                                      <p:cBhvr additive="base">
                                        <p:cTn id="21" dur="10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71683">
                                            <p:txEl>
                                              <p:pRg st="3" end="3"/>
                                            </p:txEl>
                                          </p:spTgt>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000"/>
                            </p:stCondLst>
                            <p:childTnLst>
                              <p:par>
                                <p:cTn id="24" presetID="2" presetClass="entr" presetSubtype="2" fill="hold" nodeType="afterEffect">
                                  <p:stCondLst>
                                    <p:cond delay="50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2000" fill="hold"/>
                                        <p:tgtEl>
                                          <p:spTgt spid="2"/>
                                        </p:tgtEl>
                                        <p:attrNameLst>
                                          <p:attrName>ppt_x</p:attrName>
                                        </p:attrNameLst>
                                      </p:cBhvr>
                                      <p:tavLst>
                                        <p:tav tm="0">
                                          <p:val>
                                            <p:strVal val="1+#ppt_w/2"/>
                                          </p:val>
                                        </p:tav>
                                        <p:tav tm="100000">
                                          <p:val>
                                            <p:strVal val="#ppt_x"/>
                                          </p:val>
                                        </p:tav>
                                      </p:tavLst>
                                    </p:anim>
                                    <p:anim calcmode="lin" valueType="num">
                                      <p:cBhvr additive="base">
                                        <p:cTn id="27"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Swap Instruction</a:t>
            </a:r>
          </a:p>
        </p:txBody>
      </p:sp>
      <p:sp>
        <p:nvSpPr>
          <p:cNvPr id="73731" name="Rectangle 3"/>
          <p:cNvSpPr>
            <a:spLocks noGrp="1" noChangeArrowheads="1"/>
          </p:cNvSpPr>
          <p:nvPr>
            <p:ph type="body" sz="half" idx="1"/>
          </p:nvPr>
        </p:nvSpPr>
        <p:spPr/>
        <p:txBody>
          <a:bodyPr/>
          <a:lstStyle/>
          <a:p>
            <a:pPr algn="ctr" eaLnBrk="1" hangingPunct="1"/>
            <a:r>
              <a:rPr lang="en-US" sz="2800" smtClean="0"/>
              <a:t>Exchanges a word between registers </a:t>
            </a:r>
          </a:p>
          <a:p>
            <a:pPr algn="ctr" eaLnBrk="1" hangingPunct="1">
              <a:spcBef>
                <a:spcPct val="50000"/>
              </a:spcBef>
            </a:pPr>
            <a:r>
              <a:rPr lang="en-US" sz="2800" smtClean="0"/>
              <a:t>Two cycles</a:t>
            </a:r>
          </a:p>
          <a:p>
            <a:pPr algn="ctr" eaLnBrk="1" hangingPunct="1">
              <a:spcBef>
                <a:spcPct val="30000"/>
              </a:spcBef>
              <a:buFont typeface="Wingdings" pitchFamily="2" charset="2"/>
              <a:buNone/>
            </a:pPr>
            <a:r>
              <a:rPr lang="en-US" sz="2800" smtClean="0"/>
              <a:t>but</a:t>
            </a:r>
          </a:p>
          <a:p>
            <a:pPr algn="ctr" eaLnBrk="1" hangingPunct="1">
              <a:spcBef>
                <a:spcPct val="30000"/>
              </a:spcBef>
              <a:buFont typeface="Wingdings" pitchFamily="2" charset="2"/>
              <a:buNone/>
            </a:pPr>
            <a:r>
              <a:rPr lang="en-US" sz="2800" smtClean="0"/>
              <a:t>	single atomic action</a:t>
            </a:r>
          </a:p>
          <a:p>
            <a:pPr algn="ctr" eaLnBrk="1" hangingPunct="1">
              <a:spcBef>
                <a:spcPct val="50000"/>
              </a:spcBef>
            </a:pPr>
            <a:r>
              <a:rPr lang="en-US" sz="2800" smtClean="0"/>
              <a:t>Support for RT semaphores</a:t>
            </a:r>
          </a:p>
        </p:txBody>
      </p:sp>
      <p:sp>
        <p:nvSpPr>
          <p:cNvPr id="15" name="Slide Number Placeholder 4"/>
          <p:cNvSpPr>
            <a:spLocks noGrp="1"/>
          </p:cNvSpPr>
          <p:nvPr>
            <p:ph type="sldNum" sz="quarter" idx="12"/>
          </p:nvPr>
        </p:nvSpPr>
        <p:spPr/>
        <p:txBody>
          <a:bodyPr/>
          <a:lstStyle/>
          <a:p>
            <a:fld id="{96A2EA02-A8D1-4B5C-8F30-F75A2167E3AE}" type="slidenum">
              <a:rPr lang="en-US"/>
              <a:pPr/>
              <a:t>28</a:t>
            </a:fld>
            <a:endParaRPr lang="en-US"/>
          </a:p>
        </p:txBody>
      </p:sp>
      <p:grpSp>
        <p:nvGrpSpPr>
          <p:cNvPr id="2" name="Group 16"/>
          <p:cNvGrpSpPr>
            <a:grpSpLocks/>
          </p:cNvGrpSpPr>
          <p:nvPr/>
        </p:nvGrpSpPr>
        <p:grpSpPr bwMode="auto">
          <a:xfrm>
            <a:off x="6709834" y="2276475"/>
            <a:ext cx="3763433" cy="3443288"/>
            <a:chOff x="3170" y="1434"/>
            <a:chExt cx="1778" cy="2169"/>
          </a:xfrm>
        </p:grpSpPr>
        <p:sp>
          <p:nvSpPr>
            <p:cNvPr id="40966" name="Rectangle 6"/>
            <p:cNvSpPr>
              <a:spLocks noChangeArrowheads="1"/>
            </p:cNvSpPr>
            <p:nvPr/>
          </p:nvSpPr>
          <p:spPr bwMode="auto">
            <a:xfrm>
              <a:off x="3715" y="1434"/>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R0</a:t>
              </a:r>
            </a:p>
          </p:txBody>
        </p:sp>
        <p:sp>
          <p:nvSpPr>
            <p:cNvPr id="40967" name="Rectangle 7"/>
            <p:cNvSpPr>
              <a:spLocks noChangeArrowheads="1"/>
            </p:cNvSpPr>
            <p:nvPr/>
          </p:nvSpPr>
          <p:spPr bwMode="auto">
            <a:xfrm>
              <a:off x="3715" y="1679"/>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R1</a:t>
              </a:r>
            </a:p>
          </p:txBody>
        </p:sp>
        <p:sp>
          <p:nvSpPr>
            <p:cNvPr id="40968" name="Rectangle 8"/>
            <p:cNvSpPr>
              <a:spLocks noChangeArrowheads="1"/>
            </p:cNvSpPr>
            <p:nvPr/>
          </p:nvSpPr>
          <p:spPr bwMode="auto">
            <a:xfrm>
              <a:off x="3715" y="1924"/>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R2</a:t>
              </a:r>
            </a:p>
          </p:txBody>
        </p:sp>
        <p:sp>
          <p:nvSpPr>
            <p:cNvPr id="40969" name="Rectangle 9"/>
            <p:cNvSpPr>
              <a:spLocks noChangeArrowheads="1"/>
            </p:cNvSpPr>
            <p:nvPr/>
          </p:nvSpPr>
          <p:spPr bwMode="auto">
            <a:xfrm>
              <a:off x="3715" y="2169"/>
              <a:ext cx="717" cy="350"/>
            </a:xfrm>
            <a:prstGeom prst="rect">
              <a:avLst/>
            </a:prstGeom>
            <a:noFill/>
            <a:ln w="15875" algn="ctr">
              <a:solidFill>
                <a:schemeClr val="tx1"/>
              </a:solidFill>
              <a:prstDash val="lgDash"/>
              <a:miter lim="800000"/>
              <a:headEnd/>
              <a:tailEnd/>
            </a:ln>
            <a:effectLst/>
          </p:spPr>
          <p:txBody>
            <a:bodyPr wrap="none" anchor="ctr"/>
            <a:lstStyle/>
            <a:p>
              <a:pPr algn="ctr"/>
              <a:endParaRPr lang="en-US"/>
            </a:p>
          </p:txBody>
        </p:sp>
        <p:sp>
          <p:nvSpPr>
            <p:cNvPr id="40970" name="Rectangle 10"/>
            <p:cNvSpPr>
              <a:spLocks noChangeArrowheads="1"/>
            </p:cNvSpPr>
            <p:nvPr/>
          </p:nvSpPr>
          <p:spPr bwMode="auto">
            <a:xfrm>
              <a:off x="3715" y="2519"/>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R7</a:t>
              </a:r>
            </a:p>
          </p:txBody>
        </p:sp>
        <p:sp>
          <p:nvSpPr>
            <p:cNvPr id="40971" name="Rectangle 11"/>
            <p:cNvSpPr>
              <a:spLocks noChangeArrowheads="1"/>
            </p:cNvSpPr>
            <p:nvPr/>
          </p:nvSpPr>
          <p:spPr bwMode="auto">
            <a:xfrm>
              <a:off x="3715" y="2764"/>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R8</a:t>
              </a:r>
            </a:p>
          </p:txBody>
        </p:sp>
        <p:sp>
          <p:nvSpPr>
            <p:cNvPr id="40972" name="AutoShape 12"/>
            <p:cNvSpPr>
              <a:spLocks noChangeArrowheads="1"/>
            </p:cNvSpPr>
            <p:nvPr/>
          </p:nvSpPr>
          <p:spPr bwMode="auto">
            <a:xfrm>
              <a:off x="3170" y="1725"/>
              <a:ext cx="508" cy="1125"/>
            </a:xfrm>
            <a:prstGeom prst="curvedRightArrow">
              <a:avLst>
                <a:gd name="adj1" fmla="val 44291"/>
                <a:gd name="adj2" fmla="val 88583"/>
                <a:gd name="adj3" fmla="val 33333"/>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0973" name="AutoShape 13"/>
            <p:cNvSpPr>
              <a:spLocks noChangeArrowheads="1"/>
            </p:cNvSpPr>
            <p:nvPr/>
          </p:nvSpPr>
          <p:spPr bwMode="auto">
            <a:xfrm flipV="1">
              <a:off x="4477" y="1579"/>
              <a:ext cx="471" cy="1162"/>
            </a:xfrm>
            <a:prstGeom prst="curvedLeftArrow">
              <a:avLst>
                <a:gd name="adj1" fmla="val 49342"/>
                <a:gd name="adj2" fmla="val 98684"/>
                <a:gd name="adj3" fmla="val 33333"/>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0974" name="Rectangle 14"/>
            <p:cNvSpPr>
              <a:spLocks noChangeArrowheads="1"/>
            </p:cNvSpPr>
            <p:nvPr/>
          </p:nvSpPr>
          <p:spPr bwMode="auto">
            <a:xfrm>
              <a:off x="3715" y="3012"/>
              <a:ext cx="717" cy="350"/>
            </a:xfrm>
            <a:prstGeom prst="rect">
              <a:avLst/>
            </a:prstGeom>
            <a:noFill/>
            <a:ln w="15875" algn="ctr">
              <a:solidFill>
                <a:schemeClr val="tx1"/>
              </a:solidFill>
              <a:prstDash val="lgDash"/>
              <a:miter lim="800000"/>
              <a:headEnd/>
              <a:tailEnd/>
            </a:ln>
            <a:effectLst/>
          </p:spPr>
          <p:txBody>
            <a:bodyPr wrap="none" anchor="ctr"/>
            <a:lstStyle/>
            <a:p>
              <a:pPr algn="ctr"/>
              <a:endParaRPr lang="en-US"/>
            </a:p>
          </p:txBody>
        </p:sp>
        <p:sp>
          <p:nvSpPr>
            <p:cNvPr id="40975" name="Rectangle 15"/>
            <p:cNvSpPr>
              <a:spLocks noChangeArrowheads="1"/>
            </p:cNvSpPr>
            <p:nvPr/>
          </p:nvSpPr>
          <p:spPr bwMode="auto">
            <a:xfrm>
              <a:off x="3715" y="3358"/>
              <a:ext cx="717" cy="245"/>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R15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p:cTn id="7" dur="1000" fill="hold"/>
                                        <p:tgtEl>
                                          <p:spTgt spid="7373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7373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73731">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0.7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childTnLst>
                          </p:cTn>
                        </p:par>
                        <p:par>
                          <p:cTn id="15" fill="hold" nodeType="afterGroup">
                            <p:stCondLst>
                              <p:cond delay="1000"/>
                            </p:stCondLst>
                            <p:childTnLst>
                              <p:par>
                                <p:cTn id="16" presetID="54" presetClass="entr" presetSubtype="0" accel="100000" fill="hold" grpId="0" nodeType="afterEffect">
                                  <p:stCondLst>
                                    <p:cond delay="500"/>
                                  </p:stCondLst>
                                  <p:childTnLst>
                                    <p:set>
                                      <p:cBhvr>
                                        <p:cTn id="17" dur="1" fill="hold">
                                          <p:stCondLst>
                                            <p:cond delay="0"/>
                                          </p:stCondLst>
                                        </p:cTn>
                                        <p:tgtEl>
                                          <p:spTgt spid="73731">
                                            <p:txEl>
                                              <p:pRg st="1" end="1"/>
                                            </p:txEl>
                                          </p:spTgt>
                                        </p:tgtEl>
                                        <p:attrNameLst>
                                          <p:attrName>style.visibility</p:attrName>
                                        </p:attrNameLst>
                                      </p:cBhvr>
                                      <p:to>
                                        <p:strVal val="visible"/>
                                      </p:to>
                                    </p:set>
                                    <p:anim calcmode="lin" valueType="num">
                                      <p:cBhvr>
                                        <p:cTn id="18" dur="500" fill="hold"/>
                                        <p:tgtEl>
                                          <p:spTgt spid="73731">
                                            <p:txEl>
                                              <p:pRg st="1" end="1"/>
                                            </p:txEl>
                                          </p:spTgt>
                                        </p:tgtEl>
                                        <p:attrNameLst>
                                          <p:attrName>ppt_w</p:attrName>
                                        </p:attrNameLst>
                                      </p:cBhvr>
                                      <p:tavLst>
                                        <p:tav tm="0">
                                          <p:val>
                                            <p:strVal val="#ppt_w*0.05"/>
                                          </p:val>
                                        </p:tav>
                                        <p:tav tm="100000">
                                          <p:val>
                                            <p:strVal val="#ppt_w"/>
                                          </p:val>
                                        </p:tav>
                                      </p:tavLst>
                                    </p:anim>
                                    <p:anim calcmode="lin" valueType="num">
                                      <p:cBhvr>
                                        <p:cTn id="19" dur="500" fill="hold"/>
                                        <p:tgtEl>
                                          <p:spTgt spid="73731">
                                            <p:txEl>
                                              <p:pRg st="1" end="1"/>
                                            </p:txEl>
                                          </p:spTgt>
                                        </p:tgtEl>
                                        <p:attrNameLst>
                                          <p:attrName>ppt_h</p:attrName>
                                        </p:attrNameLst>
                                      </p:cBhvr>
                                      <p:tavLst>
                                        <p:tav tm="0">
                                          <p:val>
                                            <p:strVal val="#ppt_h"/>
                                          </p:val>
                                        </p:tav>
                                        <p:tav tm="100000">
                                          <p:val>
                                            <p:strVal val="#ppt_h"/>
                                          </p:val>
                                        </p:tav>
                                      </p:tavLst>
                                    </p:anim>
                                    <p:anim calcmode="lin" valueType="num">
                                      <p:cBhvr>
                                        <p:cTn id="20" dur="500" fill="hold"/>
                                        <p:tgtEl>
                                          <p:spTgt spid="73731">
                                            <p:txEl>
                                              <p:pRg st="1" end="1"/>
                                            </p:txEl>
                                          </p:spTgt>
                                        </p:tgtEl>
                                        <p:attrNameLst>
                                          <p:attrName>ppt_x</p:attrName>
                                        </p:attrNameLst>
                                      </p:cBhvr>
                                      <p:tavLst>
                                        <p:tav tm="0">
                                          <p:val>
                                            <p:strVal val="#ppt_x-.2"/>
                                          </p:val>
                                        </p:tav>
                                        <p:tav tm="100000">
                                          <p:val>
                                            <p:strVal val="#ppt_x"/>
                                          </p:val>
                                        </p:tav>
                                      </p:tavLst>
                                    </p:anim>
                                    <p:anim calcmode="lin" valueType="num">
                                      <p:cBhvr>
                                        <p:cTn id="21" dur="500" fill="hold"/>
                                        <p:tgtEl>
                                          <p:spTgt spid="73731">
                                            <p:txEl>
                                              <p:pRg st="1" end="1"/>
                                            </p:txEl>
                                          </p:spTgt>
                                        </p:tgtEl>
                                        <p:attrNameLst>
                                          <p:attrName>ppt_y</p:attrName>
                                        </p:attrNameLst>
                                      </p:cBhvr>
                                      <p:tavLst>
                                        <p:tav tm="0">
                                          <p:val>
                                            <p:strVal val="#ppt_y"/>
                                          </p:val>
                                        </p:tav>
                                        <p:tav tm="100000">
                                          <p:val>
                                            <p:strVal val="#ppt_y"/>
                                          </p:val>
                                        </p:tav>
                                      </p:tavLst>
                                    </p:anim>
                                    <p:animEffect transition="in" filter="fade">
                                      <p:cBhvr>
                                        <p:cTn id="22" dur="500"/>
                                        <p:tgtEl>
                                          <p:spTgt spid="73731">
                                            <p:txEl>
                                              <p:pRg st="1" end="1"/>
                                            </p:txEl>
                                          </p:spTgt>
                                        </p:tgtEl>
                                      </p:cBhvr>
                                    </p:animEffect>
                                  </p:childTnLst>
                                </p:cTn>
                              </p:par>
                            </p:childTnLst>
                          </p:cTn>
                        </p:par>
                        <p:par>
                          <p:cTn id="23" fill="hold" nodeType="afterGroup">
                            <p:stCondLst>
                              <p:cond delay="2000"/>
                            </p:stCondLst>
                            <p:childTnLst>
                              <p:par>
                                <p:cTn id="24" presetID="54" presetClass="entr" presetSubtype="0" accel="100000" fill="hold" grpId="0" nodeType="afterEffect">
                                  <p:stCondLst>
                                    <p:cond delay="500"/>
                                  </p:stCondLst>
                                  <p:childTnLst>
                                    <p:set>
                                      <p:cBhvr>
                                        <p:cTn id="25" dur="1" fill="hold">
                                          <p:stCondLst>
                                            <p:cond delay="0"/>
                                          </p:stCondLst>
                                        </p:cTn>
                                        <p:tgtEl>
                                          <p:spTgt spid="73731">
                                            <p:txEl>
                                              <p:pRg st="2" end="2"/>
                                            </p:txEl>
                                          </p:spTgt>
                                        </p:tgtEl>
                                        <p:attrNameLst>
                                          <p:attrName>style.visibility</p:attrName>
                                        </p:attrNameLst>
                                      </p:cBhvr>
                                      <p:to>
                                        <p:strVal val="visible"/>
                                      </p:to>
                                    </p:set>
                                    <p:anim calcmode="lin" valueType="num">
                                      <p:cBhvr>
                                        <p:cTn id="26" dur="500" fill="hold"/>
                                        <p:tgtEl>
                                          <p:spTgt spid="73731">
                                            <p:txEl>
                                              <p:pRg st="2" end="2"/>
                                            </p:txEl>
                                          </p:spTgt>
                                        </p:tgtEl>
                                        <p:attrNameLst>
                                          <p:attrName>ppt_w</p:attrName>
                                        </p:attrNameLst>
                                      </p:cBhvr>
                                      <p:tavLst>
                                        <p:tav tm="0">
                                          <p:val>
                                            <p:strVal val="#ppt_w*0.05"/>
                                          </p:val>
                                        </p:tav>
                                        <p:tav tm="100000">
                                          <p:val>
                                            <p:strVal val="#ppt_w"/>
                                          </p:val>
                                        </p:tav>
                                      </p:tavLst>
                                    </p:anim>
                                    <p:anim calcmode="lin" valueType="num">
                                      <p:cBhvr>
                                        <p:cTn id="27" dur="500" fill="hold"/>
                                        <p:tgtEl>
                                          <p:spTgt spid="73731">
                                            <p:txEl>
                                              <p:pRg st="2" end="2"/>
                                            </p:txEl>
                                          </p:spTgt>
                                        </p:tgtEl>
                                        <p:attrNameLst>
                                          <p:attrName>ppt_h</p:attrName>
                                        </p:attrNameLst>
                                      </p:cBhvr>
                                      <p:tavLst>
                                        <p:tav tm="0">
                                          <p:val>
                                            <p:strVal val="#ppt_h"/>
                                          </p:val>
                                        </p:tav>
                                        <p:tav tm="100000">
                                          <p:val>
                                            <p:strVal val="#ppt_h"/>
                                          </p:val>
                                        </p:tav>
                                      </p:tavLst>
                                    </p:anim>
                                    <p:anim calcmode="lin" valueType="num">
                                      <p:cBhvr>
                                        <p:cTn id="28" dur="500" fill="hold"/>
                                        <p:tgtEl>
                                          <p:spTgt spid="73731">
                                            <p:txEl>
                                              <p:pRg st="2" end="2"/>
                                            </p:txEl>
                                          </p:spTgt>
                                        </p:tgtEl>
                                        <p:attrNameLst>
                                          <p:attrName>ppt_x</p:attrName>
                                        </p:attrNameLst>
                                      </p:cBhvr>
                                      <p:tavLst>
                                        <p:tav tm="0">
                                          <p:val>
                                            <p:strVal val="#ppt_x-.2"/>
                                          </p:val>
                                        </p:tav>
                                        <p:tav tm="100000">
                                          <p:val>
                                            <p:strVal val="#ppt_x"/>
                                          </p:val>
                                        </p:tav>
                                      </p:tavLst>
                                    </p:anim>
                                    <p:anim calcmode="lin" valueType="num">
                                      <p:cBhvr>
                                        <p:cTn id="29" dur="500" fill="hold"/>
                                        <p:tgtEl>
                                          <p:spTgt spid="73731">
                                            <p:txEl>
                                              <p:pRg st="2" end="2"/>
                                            </p:txEl>
                                          </p:spTgt>
                                        </p:tgtEl>
                                        <p:attrNameLst>
                                          <p:attrName>ppt_y</p:attrName>
                                        </p:attrNameLst>
                                      </p:cBhvr>
                                      <p:tavLst>
                                        <p:tav tm="0">
                                          <p:val>
                                            <p:strVal val="#ppt_y"/>
                                          </p:val>
                                        </p:tav>
                                        <p:tav tm="100000">
                                          <p:val>
                                            <p:strVal val="#ppt_y"/>
                                          </p:val>
                                        </p:tav>
                                      </p:tavLst>
                                    </p:anim>
                                    <p:animEffect transition="in" filter="fade">
                                      <p:cBhvr>
                                        <p:cTn id="30" dur="500"/>
                                        <p:tgtEl>
                                          <p:spTgt spid="73731">
                                            <p:txEl>
                                              <p:pRg st="2" end="2"/>
                                            </p:txEl>
                                          </p:spTgt>
                                        </p:tgtEl>
                                      </p:cBhvr>
                                    </p:animEffect>
                                  </p:childTnLst>
                                </p:cTn>
                              </p:par>
                            </p:childTnLst>
                          </p:cTn>
                        </p:par>
                        <p:par>
                          <p:cTn id="31" fill="hold" nodeType="afterGroup">
                            <p:stCondLst>
                              <p:cond delay="3000"/>
                            </p:stCondLst>
                            <p:childTnLst>
                              <p:par>
                                <p:cTn id="32" presetID="54" presetClass="entr" presetSubtype="0" accel="100000" fill="hold" grpId="0" nodeType="afterEffect">
                                  <p:stCondLst>
                                    <p:cond delay="500"/>
                                  </p:stCondLst>
                                  <p:childTnLst>
                                    <p:set>
                                      <p:cBhvr>
                                        <p:cTn id="33" dur="1" fill="hold">
                                          <p:stCondLst>
                                            <p:cond delay="0"/>
                                          </p:stCondLst>
                                        </p:cTn>
                                        <p:tgtEl>
                                          <p:spTgt spid="73731">
                                            <p:txEl>
                                              <p:pRg st="3" end="3"/>
                                            </p:txEl>
                                          </p:spTgt>
                                        </p:tgtEl>
                                        <p:attrNameLst>
                                          <p:attrName>style.visibility</p:attrName>
                                        </p:attrNameLst>
                                      </p:cBhvr>
                                      <p:to>
                                        <p:strVal val="visible"/>
                                      </p:to>
                                    </p:set>
                                    <p:anim calcmode="lin" valueType="num">
                                      <p:cBhvr>
                                        <p:cTn id="34" dur="500" fill="hold"/>
                                        <p:tgtEl>
                                          <p:spTgt spid="73731">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73731">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73731">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73731">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73731">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73731">
                                            <p:txEl>
                                              <p:pRg st="4" end="4"/>
                                            </p:txEl>
                                          </p:spTgt>
                                        </p:tgtEl>
                                        <p:attrNameLst>
                                          <p:attrName>style.visibility</p:attrName>
                                        </p:attrNameLst>
                                      </p:cBhvr>
                                      <p:to>
                                        <p:strVal val="visible"/>
                                      </p:to>
                                    </p:set>
                                    <p:anim calcmode="lin" valueType="num">
                                      <p:cBhvr>
                                        <p:cTn id="43" dur="1000" fill="hold"/>
                                        <p:tgtEl>
                                          <p:spTgt spid="73731">
                                            <p:txEl>
                                              <p:pRg st="4" end="4"/>
                                            </p:txEl>
                                          </p:spTgt>
                                        </p:tgtEl>
                                        <p:attrNameLst>
                                          <p:attrName>ppt_w</p:attrName>
                                        </p:attrNameLst>
                                      </p:cBhvr>
                                      <p:tavLst>
                                        <p:tav tm="0">
                                          <p:val>
                                            <p:strVal val="#ppt_w*0.70"/>
                                          </p:val>
                                        </p:tav>
                                        <p:tav tm="100000">
                                          <p:val>
                                            <p:strVal val="#ppt_w"/>
                                          </p:val>
                                        </p:tav>
                                      </p:tavLst>
                                    </p:anim>
                                    <p:anim calcmode="lin" valueType="num">
                                      <p:cBhvr>
                                        <p:cTn id="44" dur="1000" fill="hold"/>
                                        <p:tgtEl>
                                          <p:spTgt spid="73731">
                                            <p:txEl>
                                              <p:pRg st="4" end="4"/>
                                            </p:txEl>
                                          </p:spTgt>
                                        </p:tgtEl>
                                        <p:attrNameLst>
                                          <p:attrName>ppt_h</p:attrName>
                                        </p:attrNameLst>
                                      </p:cBhvr>
                                      <p:tavLst>
                                        <p:tav tm="0">
                                          <p:val>
                                            <p:strVal val="#ppt_h"/>
                                          </p:val>
                                        </p:tav>
                                        <p:tav tm="100000">
                                          <p:val>
                                            <p:strVal val="#ppt_h"/>
                                          </p:val>
                                        </p:tav>
                                      </p:tavLst>
                                    </p:anim>
                                    <p:animEffect transition="in" filter="fade">
                                      <p:cBhvr>
                                        <p:cTn id="45" dur="1000"/>
                                        <p:tgtEl>
                                          <p:spTgt spid="7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Modifying the Status Registers</a:t>
            </a:r>
          </a:p>
        </p:txBody>
      </p:sp>
      <p:sp>
        <p:nvSpPr>
          <p:cNvPr id="76803" name="Rectangle 3"/>
          <p:cNvSpPr>
            <a:spLocks noGrp="1" noChangeArrowheads="1"/>
          </p:cNvSpPr>
          <p:nvPr>
            <p:ph type="body" sz="half" idx="1"/>
          </p:nvPr>
        </p:nvSpPr>
        <p:spPr>
          <a:xfrm>
            <a:off x="609601" y="1600200"/>
            <a:ext cx="5255684" cy="4997450"/>
          </a:xfrm>
        </p:spPr>
        <p:txBody>
          <a:bodyPr/>
          <a:lstStyle/>
          <a:p>
            <a:pPr eaLnBrk="1" hangingPunct="1"/>
            <a:r>
              <a:rPr lang="en-US" sz="2800" smtClean="0"/>
              <a:t>Only indirectly</a:t>
            </a:r>
          </a:p>
          <a:p>
            <a:pPr eaLnBrk="1" hangingPunct="1">
              <a:spcBef>
                <a:spcPct val="55000"/>
              </a:spcBef>
            </a:pPr>
            <a:r>
              <a:rPr lang="en-US" sz="2800" i="1" smtClean="0"/>
              <a:t>MSR</a:t>
            </a:r>
            <a:r>
              <a:rPr lang="en-US" sz="2800" smtClean="0"/>
              <a:t> moves contents from CPSR/SPSR   to selected GPR</a:t>
            </a:r>
          </a:p>
          <a:p>
            <a:pPr eaLnBrk="1" hangingPunct="1">
              <a:spcBef>
                <a:spcPct val="55000"/>
              </a:spcBef>
            </a:pPr>
            <a:r>
              <a:rPr lang="en-US" sz="2800" i="1" smtClean="0"/>
              <a:t>MRS</a:t>
            </a:r>
            <a:r>
              <a:rPr lang="en-US" sz="2800" smtClean="0"/>
              <a:t> moves contents from selected GPR  to CPSR/SPSR</a:t>
            </a:r>
          </a:p>
          <a:p>
            <a:pPr eaLnBrk="1" hangingPunct="1">
              <a:spcBef>
                <a:spcPct val="55000"/>
              </a:spcBef>
            </a:pPr>
            <a:r>
              <a:rPr lang="en-US" sz="2800" smtClean="0"/>
              <a:t>Only in privileged modes</a:t>
            </a:r>
          </a:p>
        </p:txBody>
      </p:sp>
      <p:sp>
        <p:nvSpPr>
          <p:cNvPr id="18" name="Slide Number Placeholder 4"/>
          <p:cNvSpPr>
            <a:spLocks noGrp="1"/>
          </p:cNvSpPr>
          <p:nvPr>
            <p:ph type="sldNum" sz="quarter" idx="12"/>
          </p:nvPr>
        </p:nvSpPr>
        <p:spPr/>
        <p:txBody>
          <a:bodyPr/>
          <a:lstStyle/>
          <a:p>
            <a:fld id="{353CE6B9-CB3A-4CFC-9C08-B00A5DD907FC}" type="slidenum">
              <a:rPr lang="en-US"/>
              <a:pPr/>
              <a:t>29</a:t>
            </a:fld>
            <a:endParaRPr lang="en-US"/>
          </a:p>
        </p:txBody>
      </p:sp>
      <p:sp>
        <p:nvSpPr>
          <p:cNvPr id="76808" name="Rectangle 8"/>
          <p:cNvSpPr>
            <a:spLocks noChangeArrowheads="1"/>
          </p:cNvSpPr>
          <p:nvPr/>
        </p:nvSpPr>
        <p:spPr bwMode="auto">
          <a:xfrm>
            <a:off x="9476318" y="2628901"/>
            <a:ext cx="1517649" cy="555625"/>
          </a:xfrm>
          <a:prstGeom prst="rect">
            <a:avLst/>
          </a:prstGeom>
          <a:noFill/>
          <a:ln w="15875" algn="ctr">
            <a:solidFill>
              <a:schemeClr val="tx1"/>
            </a:solidFill>
            <a:prstDash val="lgDash"/>
            <a:miter lim="800000"/>
            <a:headEnd/>
            <a:tailEnd/>
          </a:ln>
          <a:effectLst/>
        </p:spPr>
        <p:txBody>
          <a:bodyPr wrap="none" anchor="ctr"/>
          <a:lstStyle/>
          <a:p>
            <a:pPr algn="ctr"/>
            <a:endParaRPr lang="en-US"/>
          </a:p>
        </p:txBody>
      </p:sp>
      <p:sp>
        <p:nvSpPr>
          <p:cNvPr id="76811" name="Rectangle 11"/>
          <p:cNvSpPr>
            <a:spLocks noChangeArrowheads="1"/>
          </p:cNvSpPr>
          <p:nvPr/>
        </p:nvSpPr>
        <p:spPr bwMode="auto">
          <a:xfrm>
            <a:off x="9476318" y="3946526"/>
            <a:ext cx="1517649" cy="555625"/>
          </a:xfrm>
          <a:prstGeom prst="rect">
            <a:avLst/>
          </a:prstGeom>
          <a:noFill/>
          <a:ln w="15875" algn="ctr">
            <a:solidFill>
              <a:schemeClr val="tx1"/>
            </a:solidFill>
            <a:prstDash val="lgDash"/>
            <a:miter lim="800000"/>
            <a:headEnd/>
            <a:tailEnd/>
          </a:ln>
          <a:effectLst/>
        </p:spPr>
        <p:txBody>
          <a:bodyPr wrap="none" anchor="ctr"/>
          <a:lstStyle/>
          <a:p>
            <a:pPr algn="ctr"/>
            <a:endParaRPr lang="en-US"/>
          </a:p>
        </p:txBody>
      </p:sp>
      <p:sp>
        <p:nvSpPr>
          <p:cNvPr id="76805" name="Rectangle 5"/>
          <p:cNvSpPr>
            <a:spLocks noChangeArrowheads="1"/>
          </p:cNvSpPr>
          <p:nvPr/>
        </p:nvSpPr>
        <p:spPr bwMode="auto">
          <a:xfrm>
            <a:off x="9476318" y="1873250"/>
            <a:ext cx="1517649" cy="388938"/>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R0</a:t>
            </a:r>
          </a:p>
        </p:txBody>
      </p:sp>
      <p:sp>
        <p:nvSpPr>
          <p:cNvPr id="76806" name="Rectangle 6"/>
          <p:cNvSpPr>
            <a:spLocks noChangeArrowheads="1"/>
          </p:cNvSpPr>
          <p:nvPr/>
        </p:nvSpPr>
        <p:spPr bwMode="auto">
          <a:xfrm>
            <a:off x="9476318" y="2262189"/>
            <a:ext cx="1517649" cy="388937"/>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R1</a:t>
            </a:r>
          </a:p>
        </p:txBody>
      </p:sp>
      <p:sp>
        <p:nvSpPr>
          <p:cNvPr id="76809" name="Rectangle 9"/>
          <p:cNvSpPr>
            <a:spLocks noChangeArrowheads="1"/>
          </p:cNvSpPr>
          <p:nvPr/>
        </p:nvSpPr>
        <p:spPr bwMode="auto">
          <a:xfrm>
            <a:off x="9476318" y="3184525"/>
            <a:ext cx="1517649" cy="388938"/>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R7</a:t>
            </a:r>
          </a:p>
        </p:txBody>
      </p:sp>
      <p:sp>
        <p:nvSpPr>
          <p:cNvPr id="76810" name="Rectangle 10"/>
          <p:cNvSpPr>
            <a:spLocks noChangeArrowheads="1"/>
          </p:cNvSpPr>
          <p:nvPr/>
        </p:nvSpPr>
        <p:spPr bwMode="auto">
          <a:xfrm>
            <a:off x="9476318" y="3573463"/>
            <a:ext cx="1517649" cy="388937"/>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R8</a:t>
            </a:r>
          </a:p>
        </p:txBody>
      </p:sp>
      <p:sp>
        <p:nvSpPr>
          <p:cNvPr id="76812" name="Rectangle 12"/>
          <p:cNvSpPr>
            <a:spLocks noChangeArrowheads="1"/>
          </p:cNvSpPr>
          <p:nvPr/>
        </p:nvSpPr>
        <p:spPr bwMode="auto">
          <a:xfrm>
            <a:off x="9476318" y="4495800"/>
            <a:ext cx="1517649" cy="388938"/>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R14</a:t>
            </a:r>
          </a:p>
        </p:txBody>
      </p:sp>
      <p:sp>
        <p:nvSpPr>
          <p:cNvPr id="76814" name="Rectangle 14"/>
          <p:cNvSpPr>
            <a:spLocks noChangeArrowheads="1"/>
          </p:cNvSpPr>
          <p:nvPr/>
        </p:nvSpPr>
        <p:spPr bwMode="auto">
          <a:xfrm>
            <a:off x="6248400" y="3227389"/>
            <a:ext cx="1517651" cy="388937"/>
          </a:xfrm>
          <a:prstGeom prst="rect">
            <a:avLst/>
          </a:prstGeom>
          <a:solidFill>
            <a:schemeClr val="accent1"/>
          </a:solidFill>
          <a:ln w="9525" algn="ctr">
            <a:solidFill>
              <a:schemeClr val="tx1"/>
            </a:solidFill>
            <a:miter lim="800000"/>
            <a:headEnd/>
            <a:tailEnd/>
          </a:ln>
          <a:effectLst/>
        </p:spPr>
        <p:txBody>
          <a:bodyPr wrap="none" anchor="ctr"/>
          <a:lstStyle/>
          <a:p>
            <a:pPr algn="ctr"/>
            <a:endParaRPr lang="en-US"/>
          </a:p>
        </p:txBody>
      </p:sp>
      <p:sp>
        <p:nvSpPr>
          <p:cNvPr id="76815" name="Rectangle 15"/>
          <p:cNvSpPr>
            <a:spLocks noChangeArrowheads="1"/>
          </p:cNvSpPr>
          <p:nvPr/>
        </p:nvSpPr>
        <p:spPr bwMode="auto">
          <a:xfrm>
            <a:off x="9476318" y="4883150"/>
            <a:ext cx="1517649" cy="388938"/>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R15</a:t>
            </a:r>
          </a:p>
        </p:txBody>
      </p:sp>
      <p:sp>
        <p:nvSpPr>
          <p:cNvPr id="76816" name="Text Box 16"/>
          <p:cNvSpPr txBox="1">
            <a:spLocks noChangeArrowheads="1"/>
          </p:cNvSpPr>
          <p:nvPr/>
        </p:nvSpPr>
        <p:spPr bwMode="auto">
          <a:xfrm>
            <a:off x="6479117" y="3689350"/>
            <a:ext cx="668773" cy="646331"/>
          </a:xfrm>
          <a:prstGeom prst="rect">
            <a:avLst/>
          </a:prstGeom>
          <a:noFill/>
          <a:ln w="9525" algn="ctr">
            <a:noFill/>
            <a:miter lim="800000"/>
            <a:headEnd/>
            <a:tailEnd/>
          </a:ln>
          <a:effectLst/>
        </p:spPr>
        <p:txBody>
          <a:bodyPr wrap="none">
            <a:spAutoFit/>
          </a:bodyPr>
          <a:lstStyle/>
          <a:p>
            <a:pPr algn="ctr"/>
            <a:r>
              <a:rPr lang="en-US" b="1"/>
              <a:t>CPSR</a:t>
            </a:r>
          </a:p>
          <a:p>
            <a:pPr algn="ctr"/>
            <a:r>
              <a:rPr lang="en-US" b="1"/>
              <a:t>SPSR</a:t>
            </a:r>
          </a:p>
        </p:txBody>
      </p:sp>
      <p:sp>
        <p:nvSpPr>
          <p:cNvPr id="76817" name="AutoShape 17"/>
          <p:cNvSpPr>
            <a:spLocks noChangeArrowheads="1"/>
          </p:cNvSpPr>
          <p:nvPr/>
        </p:nvSpPr>
        <p:spPr bwMode="auto">
          <a:xfrm>
            <a:off x="8015817" y="3227389"/>
            <a:ext cx="1151467" cy="346075"/>
          </a:xfrm>
          <a:prstGeom prst="leftArrow">
            <a:avLst>
              <a:gd name="adj1" fmla="val 50000"/>
              <a:gd name="adj2" fmla="val 62385"/>
            </a:avLst>
          </a:prstGeom>
          <a:solidFill>
            <a:schemeClr val="accent1"/>
          </a:solidFill>
          <a:ln w="9525" algn="ctr">
            <a:solidFill>
              <a:schemeClr val="tx1"/>
            </a:solidFill>
            <a:miter lim="800000"/>
            <a:headEnd/>
            <a:tailEnd/>
          </a:ln>
          <a:effectLst/>
        </p:spPr>
        <p:txBody>
          <a:bodyPr wrap="none" anchor="ctr"/>
          <a:lstStyle/>
          <a:p>
            <a:pPr algn="ctr"/>
            <a:endParaRPr lang="en-US"/>
          </a:p>
        </p:txBody>
      </p:sp>
      <p:sp>
        <p:nvSpPr>
          <p:cNvPr id="76818" name="AutoShape 18"/>
          <p:cNvSpPr>
            <a:spLocks noChangeArrowheads="1"/>
          </p:cNvSpPr>
          <p:nvPr/>
        </p:nvSpPr>
        <p:spPr bwMode="auto">
          <a:xfrm>
            <a:off x="8092018" y="3227388"/>
            <a:ext cx="1153583" cy="347662"/>
          </a:xfrm>
          <a:prstGeom prst="rightArrow">
            <a:avLst>
              <a:gd name="adj1" fmla="val 50000"/>
              <a:gd name="adj2" fmla="val 62215"/>
            </a:avLst>
          </a:prstGeom>
          <a:solidFill>
            <a:schemeClr val="accent1"/>
          </a:solidFill>
          <a:ln w="9525" algn="ctr">
            <a:solidFill>
              <a:schemeClr val="tx1"/>
            </a:solidFill>
            <a:miter lim="800000"/>
            <a:headEnd/>
            <a:tailEnd/>
          </a:ln>
          <a:effectLst/>
        </p:spPr>
        <p:txBody>
          <a:bodyPr wrap="none" anchor="ctr"/>
          <a:lstStyle/>
          <a:p>
            <a:pPr algn="ctr"/>
            <a:endParaRPr lang="en-US"/>
          </a:p>
        </p:txBody>
      </p:sp>
      <p:sp>
        <p:nvSpPr>
          <p:cNvPr id="76819" name="Text Box 19"/>
          <p:cNvSpPr txBox="1">
            <a:spLocks noChangeArrowheads="1"/>
          </p:cNvSpPr>
          <p:nvPr/>
        </p:nvSpPr>
        <p:spPr bwMode="auto">
          <a:xfrm>
            <a:off x="8170333" y="3630613"/>
            <a:ext cx="625491" cy="369332"/>
          </a:xfrm>
          <a:prstGeom prst="rect">
            <a:avLst/>
          </a:prstGeom>
          <a:noFill/>
          <a:ln w="9525" algn="ctr">
            <a:noFill/>
            <a:miter lim="800000"/>
            <a:headEnd/>
            <a:tailEnd/>
          </a:ln>
          <a:effectLst/>
        </p:spPr>
        <p:txBody>
          <a:bodyPr wrap="none">
            <a:spAutoFit/>
          </a:bodyPr>
          <a:lstStyle/>
          <a:p>
            <a:pPr algn="ctr"/>
            <a:r>
              <a:rPr lang="en-US" b="1"/>
              <a:t>MSR</a:t>
            </a:r>
          </a:p>
        </p:txBody>
      </p:sp>
      <p:sp>
        <p:nvSpPr>
          <p:cNvPr id="76820" name="Text Box 20"/>
          <p:cNvSpPr txBox="1">
            <a:spLocks noChangeArrowheads="1"/>
          </p:cNvSpPr>
          <p:nvPr/>
        </p:nvSpPr>
        <p:spPr bwMode="auto">
          <a:xfrm>
            <a:off x="8092017" y="2767013"/>
            <a:ext cx="623248" cy="369332"/>
          </a:xfrm>
          <a:prstGeom prst="rect">
            <a:avLst/>
          </a:prstGeom>
          <a:noFill/>
          <a:ln w="9525" algn="ctr">
            <a:noFill/>
            <a:miter lim="800000"/>
            <a:headEnd/>
            <a:tailEnd/>
          </a:ln>
          <a:effectLst/>
        </p:spPr>
        <p:txBody>
          <a:bodyPr wrap="none">
            <a:spAutoFit/>
          </a:bodyPr>
          <a:lstStyle/>
          <a:p>
            <a:pPr algn="ctr"/>
            <a:r>
              <a:rPr lang="en-US" b="1"/>
              <a:t>MRS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par>
                                <p:cTn id="11" presetID="17" presetClass="entr" presetSubtype="10" fill="hold" nodeType="withEffect">
                                  <p:stCondLst>
                                    <p:cond delay="0"/>
                                  </p:stCondLst>
                                  <p:childTnLst>
                                    <p:set>
                                      <p:cBhvr>
                                        <p:cTn id="12" dur="1" fill="hold">
                                          <p:stCondLst>
                                            <p:cond delay="0"/>
                                          </p:stCondLst>
                                        </p:cTn>
                                        <p:tgtEl>
                                          <p:spTgt spid="76805"/>
                                        </p:tgtEl>
                                        <p:attrNameLst>
                                          <p:attrName>style.visibility</p:attrName>
                                        </p:attrNameLst>
                                      </p:cBhvr>
                                      <p:to>
                                        <p:strVal val="visible"/>
                                      </p:to>
                                    </p:set>
                                    <p:anim calcmode="lin" valueType="num">
                                      <p:cBhvr>
                                        <p:cTn id="13" dur="1000" fill="hold"/>
                                        <p:tgtEl>
                                          <p:spTgt spid="76805"/>
                                        </p:tgtEl>
                                        <p:attrNameLst>
                                          <p:attrName>ppt_w</p:attrName>
                                        </p:attrNameLst>
                                      </p:cBhvr>
                                      <p:tavLst>
                                        <p:tav tm="0">
                                          <p:val>
                                            <p:fltVal val="0"/>
                                          </p:val>
                                        </p:tav>
                                        <p:tav tm="100000">
                                          <p:val>
                                            <p:strVal val="#ppt_w"/>
                                          </p:val>
                                        </p:tav>
                                      </p:tavLst>
                                    </p:anim>
                                    <p:anim calcmode="lin" valueType="num">
                                      <p:cBhvr>
                                        <p:cTn id="14" dur="1000" fill="hold"/>
                                        <p:tgtEl>
                                          <p:spTgt spid="76805"/>
                                        </p:tgtEl>
                                        <p:attrNameLst>
                                          <p:attrName>ppt_h</p:attrName>
                                        </p:attrNameLst>
                                      </p:cBhvr>
                                      <p:tavLst>
                                        <p:tav tm="0">
                                          <p:val>
                                            <p:strVal val="#ppt_h"/>
                                          </p:val>
                                        </p:tav>
                                        <p:tav tm="100000">
                                          <p:val>
                                            <p:strVal val="#ppt_h"/>
                                          </p:val>
                                        </p:tav>
                                      </p:tavLst>
                                    </p:anim>
                                  </p:childTnLst>
                                </p:cTn>
                              </p:par>
                              <p:par>
                                <p:cTn id="15" presetID="17" presetClass="entr" presetSubtype="10" fill="hold" nodeType="withEffect">
                                  <p:stCondLst>
                                    <p:cond delay="0"/>
                                  </p:stCondLst>
                                  <p:childTnLst>
                                    <p:set>
                                      <p:cBhvr>
                                        <p:cTn id="16" dur="1" fill="hold">
                                          <p:stCondLst>
                                            <p:cond delay="0"/>
                                          </p:stCondLst>
                                        </p:cTn>
                                        <p:tgtEl>
                                          <p:spTgt spid="76806"/>
                                        </p:tgtEl>
                                        <p:attrNameLst>
                                          <p:attrName>style.visibility</p:attrName>
                                        </p:attrNameLst>
                                      </p:cBhvr>
                                      <p:to>
                                        <p:strVal val="visible"/>
                                      </p:to>
                                    </p:set>
                                    <p:anim calcmode="lin" valueType="num">
                                      <p:cBhvr>
                                        <p:cTn id="17" dur="1000" fill="hold"/>
                                        <p:tgtEl>
                                          <p:spTgt spid="76806"/>
                                        </p:tgtEl>
                                        <p:attrNameLst>
                                          <p:attrName>ppt_w</p:attrName>
                                        </p:attrNameLst>
                                      </p:cBhvr>
                                      <p:tavLst>
                                        <p:tav tm="0">
                                          <p:val>
                                            <p:fltVal val="0"/>
                                          </p:val>
                                        </p:tav>
                                        <p:tav tm="100000">
                                          <p:val>
                                            <p:strVal val="#ppt_w"/>
                                          </p:val>
                                        </p:tav>
                                      </p:tavLst>
                                    </p:anim>
                                    <p:anim calcmode="lin" valueType="num">
                                      <p:cBhvr>
                                        <p:cTn id="18" dur="1000" fill="hold"/>
                                        <p:tgtEl>
                                          <p:spTgt spid="76806"/>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76808"/>
                                        </p:tgtEl>
                                        <p:attrNameLst>
                                          <p:attrName>style.visibility</p:attrName>
                                        </p:attrNameLst>
                                      </p:cBhvr>
                                      <p:to>
                                        <p:strVal val="visible"/>
                                      </p:to>
                                    </p:set>
                                    <p:anim calcmode="lin" valueType="num">
                                      <p:cBhvr>
                                        <p:cTn id="21" dur="1000" fill="hold"/>
                                        <p:tgtEl>
                                          <p:spTgt spid="76808"/>
                                        </p:tgtEl>
                                        <p:attrNameLst>
                                          <p:attrName>ppt_w</p:attrName>
                                        </p:attrNameLst>
                                      </p:cBhvr>
                                      <p:tavLst>
                                        <p:tav tm="0">
                                          <p:val>
                                            <p:fltVal val="0"/>
                                          </p:val>
                                        </p:tav>
                                        <p:tav tm="100000">
                                          <p:val>
                                            <p:strVal val="#ppt_w"/>
                                          </p:val>
                                        </p:tav>
                                      </p:tavLst>
                                    </p:anim>
                                    <p:anim calcmode="lin" valueType="num">
                                      <p:cBhvr>
                                        <p:cTn id="22" dur="1000" fill="hold"/>
                                        <p:tgtEl>
                                          <p:spTgt spid="76808"/>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0"/>
                                  </p:stCondLst>
                                  <p:childTnLst>
                                    <p:set>
                                      <p:cBhvr>
                                        <p:cTn id="24" dur="1" fill="hold">
                                          <p:stCondLst>
                                            <p:cond delay="0"/>
                                          </p:stCondLst>
                                        </p:cTn>
                                        <p:tgtEl>
                                          <p:spTgt spid="76809"/>
                                        </p:tgtEl>
                                        <p:attrNameLst>
                                          <p:attrName>style.visibility</p:attrName>
                                        </p:attrNameLst>
                                      </p:cBhvr>
                                      <p:to>
                                        <p:strVal val="visible"/>
                                      </p:to>
                                    </p:set>
                                    <p:anim calcmode="lin" valueType="num">
                                      <p:cBhvr>
                                        <p:cTn id="25" dur="1000" fill="hold"/>
                                        <p:tgtEl>
                                          <p:spTgt spid="76809"/>
                                        </p:tgtEl>
                                        <p:attrNameLst>
                                          <p:attrName>ppt_w</p:attrName>
                                        </p:attrNameLst>
                                      </p:cBhvr>
                                      <p:tavLst>
                                        <p:tav tm="0">
                                          <p:val>
                                            <p:fltVal val="0"/>
                                          </p:val>
                                        </p:tav>
                                        <p:tav tm="100000">
                                          <p:val>
                                            <p:strVal val="#ppt_w"/>
                                          </p:val>
                                        </p:tav>
                                      </p:tavLst>
                                    </p:anim>
                                    <p:anim calcmode="lin" valueType="num">
                                      <p:cBhvr>
                                        <p:cTn id="26" dur="1000" fill="hold"/>
                                        <p:tgtEl>
                                          <p:spTgt spid="76809"/>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0"/>
                                  </p:stCondLst>
                                  <p:childTnLst>
                                    <p:set>
                                      <p:cBhvr>
                                        <p:cTn id="28" dur="1" fill="hold">
                                          <p:stCondLst>
                                            <p:cond delay="0"/>
                                          </p:stCondLst>
                                        </p:cTn>
                                        <p:tgtEl>
                                          <p:spTgt spid="76810"/>
                                        </p:tgtEl>
                                        <p:attrNameLst>
                                          <p:attrName>style.visibility</p:attrName>
                                        </p:attrNameLst>
                                      </p:cBhvr>
                                      <p:to>
                                        <p:strVal val="visible"/>
                                      </p:to>
                                    </p:set>
                                    <p:anim calcmode="lin" valueType="num">
                                      <p:cBhvr>
                                        <p:cTn id="29" dur="1000" fill="hold"/>
                                        <p:tgtEl>
                                          <p:spTgt spid="76810"/>
                                        </p:tgtEl>
                                        <p:attrNameLst>
                                          <p:attrName>ppt_w</p:attrName>
                                        </p:attrNameLst>
                                      </p:cBhvr>
                                      <p:tavLst>
                                        <p:tav tm="0">
                                          <p:val>
                                            <p:fltVal val="0"/>
                                          </p:val>
                                        </p:tav>
                                        <p:tav tm="100000">
                                          <p:val>
                                            <p:strVal val="#ppt_w"/>
                                          </p:val>
                                        </p:tav>
                                      </p:tavLst>
                                    </p:anim>
                                    <p:anim calcmode="lin" valueType="num">
                                      <p:cBhvr>
                                        <p:cTn id="30" dur="1000" fill="hold"/>
                                        <p:tgtEl>
                                          <p:spTgt spid="76810"/>
                                        </p:tgtEl>
                                        <p:attrNameLst>
                                          <p:attrName>ppt_h</p:attrName>
                                        </p:attrNameLst>
                                      </p:cBhvr>
                                      <p:tavLst>
                                        <p:tav tm="0">
                                          <p:val>
                                            <p:strVal val="#ppt_h"/>
                                          </p:val>
                                        </p:tav>
                                        <p:tav tm="100000">
                                          <p:val>
                                            <p:strVal val="#ppt_h"/>
                                          </p:val>
                                        </p:tav>
                                      </p:tavLst>
                                    </p:anim>
                                  </p:childTnLst>
                                </p:cTn>
                              </p:par>
                              <p:par>
                                <p:cTn id="31" presetID="17" presetClass="entr" presetSubtype="10" fill="hold" grpId="0" nodeType="withEffect">
                                  <p:stCondLst>
                                    <p:cond delay="0"/>
                                  </p:stCondLst>
                                  <p:childTnLst>
                                    <p:set>
                                      <p:cBhvr>
                                        <p:cTn id="32" dur="1" fill="hold">
                                          <p:stCondLst>
                                            <p:cond delay="0"/>
                                          </p:stCondLst>
                                        </p:cTn>
                                        <p:tgtEl>
                                          <p:spTgt spid="76811"/>
                                        </p:tgtEl>
                                        <p:attrNameLst>
                                          <p:attrName>style.visibility</p:attrName>
                                        </p:attrNameLst>
                                      </p:cBhvr>
                                      <p:to>
                                        <p:strVal val="visible"/>
                                      </p:to>
                                    </p:set>
                                    <p:anim calcmode="lin" valueType="num">
                                      <p:cBhvr>
                                        <p:cTn id="33" dur="1000" fill="hold"/>
                                        <p:tgtEl>
                                          <p:spTgt spid="76811"/>
                                        </p:tgtEl>
                                        <p:attrNameLst>
                                          <p:attrName>ppt_w</p:attrName>
                                        </p:attrNameLst>
                                      </p:cBhvr>
                                      <p:tavLst>
                                        <p:tav tm="0">
                                          <p:val>
                                            <p:fltVal val="0"/>
                                          </p:val>
                                        </p:tav>
                                        <p:tav tm="100000">
                                          <p:val>
                                            <p:strVal val="#ppt_w"/>
                                          </p:val>
                                        </p:tav>
                                      </p:tavLst>
                                    </p:anim>
                                    <p:anim calcmode="lin" valueType="num">
                                      <p:cBhvr>
                                        <p:cTn id="34" dur="1000" fill="hold"/>
                                        <p:tgtEl>
                                          <p:spTgt spid="76811"/>
                                        </p:tgtEl>
                                        <p:attrNameLst>
                                          <p:attrName>ppt_h</p:attrName>
                                        </p:attrNameLst>
                                      </p:cBhvr>
                                      <p:tavLst>
                                        <p:tav tm="0">
                                          <p:val>
                                            <p:strVal val="#ppt_h"/>
                                          </p:val>
                                        </p:tav>
                                        <p:tav tm="100000">
                                          <p:val>
                                            <p:strVal val="#ppt_h"/>
                                          </p:val>
                                        </p:tav>
                                      </p:tavLst>
                                    </p:anim>
                                  </p:childTnLst>
                                </p:cTn>
                              </p:par>
                              <p:par>
                                <p:cTn id="35" presetID="17" presetClass="entr" presetSubtype="10" fill="hold" nodeType="withEffect">
                                  <p:stCondLst>
                                    <p:cond delay="0"/>
                                  </p:stCondLst>
                                  <p:childTnLst>
                                    <p:set>
                                      <p:cBhvr>
                                        <p:cTn id="36" dur="1" fill="hold">
                                          <p:stCondLst>
                                            <p:cond delay="0"/>
                                          </p:stCondLst>
                                        </p:cTn>
                                        <p:tgtEl>
                                          <p:spTgt spid="76812"/>
                                        </p:tgtEl>
                                        <p:attrNameLst>
                                          <p:attrName>style.visibility</p:attrName>
                                        </p:attrNameLst>
                                      </p:cBhvr>
                                      <p:to>
                                        <p:strVal val="visible"/>
                                      </p:to>
                                    </p:set>
                                    <p:anim calcmode="lin" valueType="num">
                                      <p:cBhvr>
                                        <p:cTn id="37" dur="1000" fill="hold"/>
                                        <p:tgtEl>
                                          <p:spTgt spid="76812"/>
                                        </p:tgtEl>
                                        <p:attrNameLst>
                                          <p:attrName>ppt_w</p:attrName>
                                        </p:attrNameLst>
                                      </p:cBhvr>
                                      <p:tavLst>
                                        <p:tav tm="0">
                                          <p:val>
                                            <p:fltVal val="0"/>
                                          </p:val>
                                        </p:tav>
                                        <p:tav tm="100000">
                                          <p:val>
                                            <p:strVal val="#ppt_w"/>
                                          </p:val>
                                        </p:tav>
                                      </p:tavLst>
                                    </p:anim>
                                    <p:anim calcmode="lin" valueType="num">
                                      <p:cBhvr>
                                        <p:cTn id="38" dur="1000" fill="hold"/>
                                        <p:tgtEl>
                                          <p:spTgt spid="76812"/>
                                        </p:tgtEl>
                                        <p:attrNameLst>
                                          <p:attrName>ppt_h</p:attrName>
                                        </p:attrNameLst>
                                      </p:cBhvr>
                                      <p:tavLst>
                                        <p:tav tm="0">
                                          <p:val>
                                            <p:strVal val="#ppt_h"/>
                                          </p:val>
                                        </p:tav>
                                        <p:tav tm="100000">
                                          <p:val>
                                            <p:strVal val="#ppt_h"/>
                                          </p:val>
                                        </p:tav>
                                      </p:tavLst>
                                    </p:anim>
                                  </p:childTnLst>
                                </p:cTn>
                              </p:par>
                              <p:par>
                                <p:cTn id="39" presetID="17" presetClass="entr" presetSubtype="10" fill="hold" nodeType="withEffect">
                                  <p:stCondLst>
                                    <p:cond delay="0"/>
                                  </p:stCondLst>
                                  <p:childTnLst>
                                    <p:set>
                                      <p:cBhvr>
                                        <p:cTn id="40" dur="1" fill="hold">
                                          <p:stCondLst>
                                            <p:cond delay="0"/>
                                          </p:stCondLst>
                                        </p:cTn>
                                        <p:tgtEl>
                                          <p:spTgt spid="76815"/>
                                        </p:tgtEl>
                                        <p:attrNameLst>
                                          <p:attrName>style.visibility</p:attrName>
                                        </p:attrNameLst>
                                      </p:cBhvr>
                                      <p:to>
                                        <p:strVal val="visible"/>
                                      </p:to>
                                    </p:set>
                                    <p:anim calcmode="lin" valueType="num">
                                      <p:cBhvr>
                                        <p:cTn id="41" dur="1000" fill="hold"/>
                                        <p:tgtEl>
                                          <p:spTgt spid="76815"/>
                                        </p:tgtEl>
                                        <p:attrNameLst>
                                          <p:attrName>ppt_w</p:attrName>
                                        </p:attrNameLst>
                                      </p:cBhvr>
                                      <p:tavLst>
                                        <p:tav tm="0">
                                          <p:val>
                                            <p:fltVal val="0"/>
                                          </p:val>
                                        </p:tav>
                                        <p:tav tm="100000">
                                          <p:val>
                                            <p:strVal val="#ppt_w"/>
                                          </p:val>
                                        </p:tav>
                                      </p:tavLst>
                                    </p:anim>
                                    <p:anim calcmode="lin" valueType="num">
                                      <p:cBhvr>
                                        <p:cTn id="42" dur="1000" fill="hold"/>
                                        <p:tgtEl>
                                          <p:spTgt spid="76815"/>
                                        </p:tgtEl>
                                        <p:attrNameLst>
                                          <p:attrName>ppt_h</p:attrName>
                                        </p:attrNameLst>
                                      </p:cBhvr>
                                      <p:tavLst>
                                        <p:tav tm="0">
                                          <p:val>
                                            <p:strVal val="#ppt_h"/>
                                          </p:val>
                                        </p:tav>
                                        <p:tav tm="100000">
                                          <p:val>
                                            <p:strVal val="#ppt_h"/>
                                          </p:val>
                                        </p:tav>
                                      </p:tavLst>
                                    </p:anim>
                                  </p:childTnLst>
                                </p:cTn>
                              </p:par>
                              <p:par>
                                <p:cTn id="43" presetID="17" presetClass="entr" presetSubtype="10" fill="hold" nodeType="withEffect">
                                  <p:stCondLst>
                                    <p:cond delay="0"/>
                                  </p:stCondLst>
                                  <p:childTnLst>
                                    <p:set>
                                      <p:cBhvr>
                                        <p:cTn id="44" dur="1" fill="hold">
                                          <p:stCondLst>
                                            <p:cond delay="0"/>
                                          </p:stCondLst>
                                        </p:cTn>
                                        <p:tgtEl>
                                          <p:spTgt spid="76814"/>
                                        </p:tgtEl>
                                        <p:attrNameLst>
                                          <p:attrName>style.visibility</p:attrName>
                                        </p:attrNameLst>
                                      </p:cBhvr>
                                      <p:to>
                                        <p:strVal val="visible"/>
                                      </p:to>
                                    </p:set>
                                    <p:anim calcmode="lin" valueType="num">
                                      <p:cBhvr>
                                        <p:cTn id="45" dur="1000" fill="hold"/>
                                        <p:tgtEl>
                                          <p:spTgt spid="76814"/>
                                        </p:tgtEl>
                                        <p:attrNameLst>
                                          <p:attrName>ppt_w</p:attrName>
                                        </p:attrNameLst>
                                      </p:cBhvr>
                                      <p:tavLst>
                                        <p:tav tm="0">
                                          <p:val>
                                            <p:fltVal val="0"/>
                                          </p:val>
                                        </p:tav>
                                        <p:tav tm="100000">
                                          <p:val>
                                            <p:strVal val="#ppt_w"/>
                                          </p:val>
                                        </p:tav>
                                      </p:tavLst>
                                    </p:anim>
                                    <p:anim calcmode="lin" valueType="num">
                                      <p:cBhvr>
                                        <p:cTn id="46" dur="1000" fill="hold"/>
                                        <p:tgtEl>
                                          <p:spTgt spid="76814"/>
                                        </p:tgtEl>
                                        <p:attrNameLst>
                                          <p:attrName>ppt_h</p:attrName>
                                        </p:attrNameLst>
                                      </p:cBhvr>
                                      <p:tavLst>
                                        <p:tav tm="0">
                                          <p:val>
                                            <p:strVal val="#ppt_h"/>
                                          </p:val>
                                        </p:tav>
                                        <p:tav tm="100000">
                                          <p:val>
                                            <p:strVal val="#ppt_h"/>
                                          </p:val>
                                        </p:tav>
                                      </p:tavLst>
                                    </p:anim>
                                  </p:childTnLst>
                                </p:cTn>
                              </p:par>
                              <p:par>
                                <p:cTn id="47" presetID="17" presetClass="entr" presetSubtype="10" fill="hold" nodeType="withEffect">
                                  <p:stCondLst>
                                    <p:cond delay="0"/>
                                  </p:stCondLst>
                                  <p:childTnLst>
                                    <p:set>
                                      <p:cBhvr>
                                        <p:cTn id="48" dur="1" fill="hold">
                                          <p:stCondLst>
                                            <p:cond delay="0"/>
                                          </p:stCondLst>
                                        </p:cTn>
                                        <p:tgtEl>
                                          <p:spTgt spid="76816"/>
                                        </p:tgtEl>
                                        <p:attrNameLst>
                                          <p:attrName>style.visibility</p:attrName>
                                        </p:attrNameLst>
                                      </p:cBhvr>
                                      <p:to>
                                        <p:strVal val="visible"/>
                                      </p:to>
                                    </p:set>
                                    <p:anim calcmode="lin" valueType="num">
                                      <p:cBhvr>
                                        <p:cTn id="49" dur="1000" fill="hold"/>
                                        <p:tgtEl>
                                          <p:spTgt spid="76816"/>
                                        </p:tgtEl>
                                        <p:attrNameLst>
                                          <p:attrName>ppt_w</p:attrName>
                                        </p:attrNameLst>
                                      </p:cBhvr>
                                      <p:tavLst>
                                        <p:tav tm="0">
                                          <p:val>
                                            <p:fltVal val="0"/>
                                          </p:val>
                                        </p:tav>
                                        <p:tav tm="100000">
                                          <p:val>
                                            <p:strVal val="#ppt_w"/>
                                          </p:val>
                                        </p:tav>
                                      </p:tavLst>
                                    </p:anim>
                                    <p:anim calcmode="lin" valueType="num">
                                      <p:cBhvr>
                                        <p:cTn id="50" dur="1000" fill="hold"/>
                                        <p:tgtEl>
                                          <p:spTgt spid="76816"/>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76818"/>
                                        </p:tgtEl>
                                        <p:attrNameLst>
                                          <p:attrName>style.visibility</p:attrName>
                                        </p:attrNameLst>
                                      </p:cBhvr>
                                      <p:to>
                                        <p:strVal val="visible"/>
                                      </p:to>
                                    </p:set>
                                    <p:anim calcmode="lin" valueType="num">
                                      <p:cBhvr>
                                        <p:cTn id="53" dur="1000" fill="hold"/>
                                        <p:tgtEl>
                                          <p:spTgt spid="76818"/>
                                        </p:tgtEl>
                                        <p:attrNameLst>
                                          <p:attrName>ppt_w</p:attrName>
                                        </p:attrNameLst>
                                      </p:cBhvr>
                                      <p:tavLst>
                                        <p:tav tm="0">
                                          <p:val>
                                            <p:fltVal val="0"/>
                                          </p:val>
                                        </p:tav>
                                        <p:tav tm="100000">
                                          <p:val>
                                            <p:strVal val="#ppt_w"/>
                                          </p:val>
                                        </p:tav>
                                      </p:tavLst>
                                    </p:anim>
                                    <p:anim calcmode="lin" valueType="num">
                                      <p:cBhvr>
                                        <p:cTn id="54" dur="1000" fill="hold"/>
                                        <p:tgtEl>
                                          <p:spTgt spid="76818"/>
                                        </p:tgtEl>
                                        <p:attrNameLst>
                                          <p:attrName>ppt_h</p:attrName>
                                        </p:attrNameLst>
                                      </p:cBhvr>
                                      <p:tavLst>
                                        <p:tav tm="0">
                                          <p:val>
                                            <p:strVal val="#ppt_h"/>
                                          </p:val>
                                        </p:tav>
                                        <p:tav tm="100000">
                                          <p:val>
                                            <p:strVal val="#ppt_h"/>
                                          </p:val>
                                        </p:tav>
                                      </p:tavLst>
                                    </p:anim>
                                  </p:childTnLst>
                                </p:cTn>
                              </p:par>
                              <p:par>
                                <p:cTn id="55" presetID="17" presetClass="entr" presetSubtype="10" fill="hold" nodeType="withEffect">
                                  <p:stCondLst>
                                    <p:cond delay="0"/>
                                  </p:stCondLst>
                                  <p:childTnLst>
                                    <p:set>
                                      <p:cBhvr>
                                        <p:cTn id="56" dur="1" fill="hold">
                                          <p:stCondLst>
                                            <p:cond delay="0"/>
                                          </p:stCondLst>
                                        </p:cTn>
                                        <p:tgtEl>
                                          <p:spTgt spid="76819"/>
                                        </p:tgtEl>
                                        <p:attrNameLst>
                                          <p:attrName>style.visibility</p:attrName>
                                        </p:attrNameLst>
                                      </p:cBhvr>
                                      <p:to>
                                        <p:strVal val="visible"/>
                                      </p:to>
                                    </p:set>
                                    <p:anim calcmode="lin" valueType="num">
                                      <p:cBhvr>
                                        <p:cTn id="57" dur="1000" fill="hold"/>
                                        <p:tgtEl>
                                          <p:spTgt spid="76819"/>
                                        </p:tgtEl>
                                        <p:attrNameLst>
                                          <p:attrName>ppt_w</p:attrName>
                                        </p:attrNameLst>
                                      </p:cBhvr>
                                      <p:tavLst>
                                        <p:tav tm="0">
                                          <p:val>
                                            <p:fltVal val="0"/>
                                          </p:val>
                                        </p:tav>
                                        <p:tav tm="100000">
                                          <p:val>
                                            <p:strVal val="#ppt_w"/>
                                          </p:val>
                                        </p:tav>
                                      </p:tavLst>
                                    </p:anim>
                                    <p:anim calcmode="lin" valueType="num">
                                      <p:cBhvr>
                                        <p:cTn id="58" dur="1000" fill="hold"/>
                                        <p:tgtEl>
                                          <p:spTgt spid="76819"/>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xit" presetSubtype="0" fill="hold" grpId="0" nodeType="clickEffect">
                                  <p:stCondLst>
                                    <p:cond delay="0"/>
                                  </p:stCondLst>
                                  <p:childTnLst>
                                    <p:anim calcmode="lin" valueType="num">
                                      <p:cBhvr>
                                        <p:cTn id="62" dur="1000"/>
                                        <p:tgtEl>
                                          <p:spTgt spid="76819"/>
                                        </p:tgtEl>
                                        <p:attrNameLst>
                                          <p:attrName>ppt_w</p:attrName>
                                        </p:attrNameLst>
                                      </p:cBhvr>
                                      <p:tavLst>
                                        <p:tav tm="0">
                                          <p:val>
                                            <p:strVal val="ppt_w"/>
                                          </p:val>
                                        </p:tav>
                                        <p:tav tm="100000">
                                          <p:val>
                                            <p:strVal val="ppt_w*0.70"/>
                                          </p:val>
                                        </p:tav>
                                      </p:tavLst>
                                    </p:anim>
                                    <p:anim calcmode="lin" valueType="num">
                                      <p:cBhvr>
                                        <p:cTn id="63" dur="1000"/>
                                        <p:tgtEl>
                                          <p:spTgt spid="76819"/>
                                        </p:tgtEl>
                                        <p:attrNameLst>
                                          <p:attrName>ppt_h</p:attrName>
                                        </p:attrNameLst>
                                      </p:cBhvr>
                                      <p:tavLst>
                                        <p:tav tm="0">
                                          <p:val>
                                            <p:strVal val="ppt_h"/>
                                          </p:val>
                                        </p:tav>
                                        <p:tav tm="100000">
                                          <p:val>
                                            <p:strVal val="ppt_h"/>
                                          </p:val>
                                        </p:tav>
                                      </p:tavLst>
                                    </p:anim>
                                    <p:animEffect transition="out" filter="fade">
                                      <p:cBhvr>
                                        <p:cTn id="64" dur="1000"/>
                                        <p:tgtEl>
                                          <p:spTgt spid="76819"/>
                                        </p:tgtEl>
                                      </p:cBhvr>
                                    </p:animEffect>
                                    <p:set>
                                      <p:cBhvr>
                                        <p:cTn id="65" dur="1" fill="hold">
                                          <p:stCondLst>
                                            <p:cond delay="999"/>
                                          </p:stCondLst>
                                        </p:cTn>
                                        <p:tgtEl>
                                          <p:spTgt spid="76819"/>
                                        </p:tgtEl>
                                        <p:attrNameLst>
                                          <p:attrName>style.visibility</p:attrName>
                                        </p:attrNameLst>
                                      </p:cBhvr>
                                      <p:to>
                                        <p:strVal val="hidden"/>
                                      </p:to>
                                    </p:set>
                                  </p:childTnLst>
                                </p:cTn>
                              </p:par>
                              <p:par>
                                <p:cTn id="66" presetID="55" presetClass="exit" presetSubtype="0" fill="hold" grpId="1" nodeType="withEffect">
                                  <p:stCondLst>
                                    <p:cond delay="0"/>
                                  </p:stCondLst>
                                  <p:childTnLst>
                                    <p:anim calcmode="lin" valueType="num">
                                      <p:cBhvr>
                                        <p:cTn id="67" dur="1000"/>
                                        <p:tgtEl>
                                          <p:spTgt spid="76818"/>
                                        </p:tgtEl>
                                        <p:attrNameLst>
                                          <p:attrName>ppt_w</p:attrName>
                                        </p:attrNameLst>
                                      </p:cBhvr>
                                      <p:tavLst>
                                        <p:tav tm="0">
                                          <p:val>
                                            <p:strVal val="ppt_w"/>
                                          </p:val>
                                        </p:tav>
                                        <p:tav tm="100000">
                                          <p:val>
                                            <p:strVal val="ppt_w*0.70"/>
                                          </p:val>
                                        </p:tav>
                                      </p:tavLst>
                                    </p:anim>
                                    <p:anim calcmode="lin" valueType="num">
                                      <p:cBhvr>
                                        <p:cTn id="68" dur="1000"/>
                                        <p:tgtEl>
                                          <p:spTgt spid="76818"/>
                                        </p:tgtEl>
                                        <p:attrNameLst>
                                          <p:attrName>ppt_h</p:attrName>
                                        </p:attrNameLst>
                                      </p:cBhvr>
                                      <p:tavLst>
                                        <p:tav tm="0">
                                          <p:val>
                                            <p:strVal val="ppt_h"/>
                                          </p:val>
                                        </p:tav>
                                        <p:tav tm="100000">
                                          <p:val>
                                            <p:strVal val="ppt_h"/>
                                          </p:val>
                                        </p:tav>
                                      </p:tavLst>
                                    </p:anim>
                                    <p:animEffect transition="out" filter="fade">
                                      <p:cBhvr>
                                        <p:cTn id="69" dur="1000"/>
                                        <p:tgtEl>
                                          <p:spTgt spid="76818"/>
                                        </p:tgtEl>
                                      </p:cBhvr>
                                    </p:animEffect>
                                    <p:set>
                                      <p:cBhvr>
                                        <p:cTn id="70" dur="1" fill="hold">
                                          <p:stCondLst>
                                            <p:cond delay="999"/>
                                          </p:stCondLst>
                                        </p:cTn>
                                        <p:tgtEl>
                                          <p:spTgt spid="76818"/>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76803">
                                            <p:txEl>
                                              <p:pRg st="2" end="2"/>
                                            </p:txEl>
                                          </p:spTgt>
                                        </p:tgtEl>
                                        <p:attrNameLst>
                                          <p:attrName>style.visibility</p:attrName>
                                        </p:attrNameLst>
                                      </p:cBhvr>
                                      <p:to>
                                        <p:strVal val="visible"/>
                                      </p:to>
                                    </p:set>
                                  </p:childTnLst>
                                </p:cTn>
                              </p:par>
                              <p:par>
                                <p:cTn id="73" presetID="55" presetClass="entr" presetSubtype="0" fill="hold" grpId="0" nodeType="withEffect">
                                  <p:stCondLst>
                                    <p:cond delay="1000"/>
                                  </p:stCondLst>
                                  <p:childTnLst>
                                    <p:set>
                                      <p:cBhvr>
                                        <p:cTn id="74" dur="1" fill="hold">
                                          <p:stCondLst>
                                            <p:cond delay="0"/>
                                          </p:stCondLst>
                                        </p:cTn>
                                        <p:tgtEl>
                                          <p:spTgt spid="76817"/>
                                        </p:tgtEl>
                                        <p:attrNameLst>
                                          <p:attrName>style.visibility</p:attrName>
                                        </p:attrNameLst>
                                      </p:cBhvr>
                                      <p:to>
                                        <p:strVal val="visible"/>
                                      </p:to>
                                    </p:set>
                                    <p:anim calcmode="lin" valueType="num">
                                      <p:cBhvr>
                                        <p:cTn id="75" dur="1000" fill="hold"/>
                                        <p:tgtEl>
                                          <p:spTgt spid="76817"/>
                                        </p:tgtEl>
                                        <p:attrNameLst>
                                          <p:attrName>ppt_w</p:attrName>
                                        </p:attrNameLst>
                                      </p:cBhvr>
                                      <p:tavLst>
                                        <p:tav tm="0">
                                          <p:val>
                                            <p:strVal val="#ppt_w*0.70"/>
                                          </p:val>
                                        </p:tav>
                                        <p:tav tm="100000">
                                          <p:val>
                                            <p:strVal val="#ppt_w"/>
                                          </p:val>
                                        </p:tav>
                                      </p:tavLst>
                                    </p:anim>
                                    <p:anim calcmode="lin" valueType="num">
                                      <p:cBhvr>
                                        <p:cTn id="76" dur="1000" fill="hold"/>
                                        <p:tgtEl>
                                          <p:spTgt spid="76817"/>
                                        </p:tgtEl>
                                        <p:attrNameLst>
                                          <p:attrName>ppt_h</p:attrName>
                                        </p:attrNameLst>
                                      </p:cBhvr>
                                      <p:tavLst>
                                        <p:tav tm="0">
                                          <p:val>
                                            <p:strVal val="#ppt_h"/>
                                          </p:val>
                                        </p:tav>
                                        <p:tav tm="100000">
                                          <p:val>
                                            <p:strVal val="#ppt_h"/>
                                          </p:val>
                                        </p:tav>
                                      </p:tavLst>
                                    </p:anim>
                                    <p:animEffect transition="in" filter="fade">
                                      <p:cBhvr>
                                        <p:cTn id="77" dur="1000"/>
                                        <p:tgtEl>
                                          <p:spTgt spid="76817"/>
                                        </p:tgtEl>
                                      </p:cBhvr>
                                    </p:animEffect>
                                  </p:childTnLst>
                                </p:cTn>
                              </p:par>
                              <p:par>
                                <p:cTn id="78" presetID="55" presetClass="entr" presetSubtype="0" fill="hold" grpId="0" nodeType="withEffect">
                                  <p:stCondLst>
                                    <p:cond delay="1000"/>
                                  </p:stCondLst>
                                  <p:childTnLst>
                                    <p:set>
                                      <p:cBhvr>
                                        <p:cTn id="79" dur="1" fill="hold">
                                          <p:stCondLst>
                                            <p:cond delay="0"/>
                                          </p:stCondLst>
                                        </p:cTn>
                                        <p:tgtEl>
                                          <p:spTgt spid="76820"/>
                                        </p:tgtEl>
                                        <p:attrNameLst>
                                          <p:attrName>style.visibility</p:attrName>
                                        </p:attrNameLst>
                                      </p:cBhvr>
                                      <p:to>
                                        <p:strVal val="visible"/>
                                      </p:to>
                                    </p:set>
                                    <p:anim calcmode="lin" valueType="num">
                                      <p:cBhvr>
                                        <p:cTn id="80" dur="1000" fill="hold"/>
                                        <p:tgtEl>
                                          <p:spTgt spid="76820"/>
                                        </p:tgtEl>
                                        <p:attrNameLst>
                                          <p:attrName>ppt_w</p:attrName>
                                        </p:attrNameLst>
                                      </p:cBhvr>
                                      <p:tavLst>
                                        <p:tav tm="0">
                                          <p:val>
                                            <p:strVal val="#ppt_w*0.70"/>
                                          </p:val>
                                        </p:tav>
                                        <p:tav tm="100000">
                                          <p:val>
                                            <p:strVal val="#ppt_w"/>
                                          </p:val>
                                        </p:tav>
                                      </p:tavLst>
                                    </p:anim>
                                    <p:anim calcmode="lin" valueType="num">
                                      <p:cBhvr>
                                        <p:cTn id="81" dur="1000" fill="hold"/>
                                        <p:tgtEl>
                                          <p:spTgt spid="76820"/>
                                        </p:tgtEl>
                                        <p:attrNameLst>
                                          <p:attrName>ppt_h</p:attrName>
                                        </p:attrNameLst>
                                      </p:cBhvr>
                                      <p:tavLst>
                                        <p:tav tm="0">
                                          <p:val>
                                            <p:strVal val="#ppt_h"/>
                                          </p:val>
                                        </p:tav>
                                        <p:tav tm="100000">
                                          <p:val>
                                            <p:strVal val="#ppt_h"/>
                                          </p:val>
                                        </p:tav>
                                      </p:tavLst>
                                    </p:anim>
                                    <p:animEffect transition="in" filter="fade">
                                      <p:cBhvr>
                                        <p:cTn id="82" dur="1000"/>
                                        <p:tgtEl>
                                          <p:spTgt spid="7682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P spid="76808" grpId="0" animBg="1"/>
      <p:bldP spid="76811" grpId="0" animBg="1"/>
      <p:bldP spid="76817" grpId="0" animBg="1"/>
      <p:bldP spid="76818" grpId="0" animBg="1"/>
      <p:bldP spid="76818" grpId="1" animBg="1"/>
      <p:bldP spid="76819" grpId="0"/>
      <p:bldP spid="768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147"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148"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149"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150" name="Rectangle 6"/>
          <p:cNvSpPr>
            <a:spLocks noGrp="1" noChangeArrowheads="1"/>
          </p:cNvSpPr>
          <p:nvPr>
            <p:ph type="title"/>
          </p:nvPr>
        </p:nvSpPr>
        <p:spPr>
          <a:noFill/>
        </p:spPr>
        <p:txBody>
          <a:bodyPr/>
          <a:lstStyle/>
          <a:p>
            <a:r>
              <a:rPr lang="en-US" smtClean="0"/>
              <a:t>Main features of the</a:t>
            </a:r>
            <a:br>
              <a:rPr lang="en-US" smtClean="0"/>
            </a:br>
            <a:r>
              <a:rPr lang="en-US" smtClean="0"/>
              <a:t>ARM Instruction Set</a:t>
            </a:r>
          </a:p>
        </p:txBody>
      </p:sp>
      <p:sp>
        <p:nvSpPr>
          <p:cNvPr id="6151" name="Rectangle 7"/>
          <p:cNvSpPr>
            <a:spLocks noGrp="1" noChangeArrowheads="1"/>
          </p:cNvSpPr>
          <p:nvPr>
            <p:ph type="body" idx="1"/>
          </p:nvPr>
        </p:nvSpPr>
        <p:spPr>
          <a:xfrm>
            <a:off x="838200" y="1825625"/>
            <a:ext cx="10515600" cy="4873918"/>
          </a:xfrm>
          <a:noFill/>
        </p:spPr>
        <p:txBody>
          <a:bodyPr>
            <a:normAutofit lnSpcReduction="10000"/>
          </a:bodyPr>
          <a:lstStyle/>
          <a:p>
            <a:r>
              <a:rPr lang="en-US" dirty="0" smtClean="0"/>
              <a:t>All instructions are 32 bits long.</a:t>
            </a:r>
          </a:p>
          <a:p>
            <a:r>
              <a:rPr lang="en-US" dirty="0" smtClean="0"/>
              <a:t>Most instructions execute in a single cycle.</a:t>
            </a:r>
          </a:p>
          <a:p>
            <a:r>
              <a:rPr lang="en-US" dirty="0" smtClean="0"/>
              <a:t>Every instruction can be conditionally executed.</a:t>
            </a:r>
          </a:p>
          <a:p>
            <a:r>
              <a:rPr lang="en-US" dirty="0" smtClean="0"/>
              <a:t>A load/store architecture </a:t>
            </a:r>
          </a:p>
          <a:p>
            <a:pPr lvl="1"/>
            <a:r>
              <a:rPr lang="en-US" dirty="0" smtClean="0"/>
              <a:t>Data processing instructions act only on registers</a:t>
            </a:r>
          </a:p>
          <a:p>
            <a:pPr lvl="2"/>
            <a:r>
              <a:rPr lang="en-US" dirty="0" smtClean="0"/>
              <a:t>Three operand format</a:t>
            </a:r>
          </a:p>
          <a:p>
            <a:pPr lvl="2"/>
            <a:r>
              <a:rPr lang="en-US" dirty="0" smtClean="0"/>
              <a:t>Combined ALU and shifter for high speed bit manipulation</a:t>
            </a:r>
          </a:p>
          <a:p>
            <a:pPr lvl="1"/>
            <a:r>
              <a:rPr lang="en-US" dirty="0" smtClean="0"/>
              <a:t>Specific memory access instructions with powerful auto-indexing addressing modes.</a:t>
            </a:r>
          </a:p>
          <a:p>
            <a:pPr lvl="2"/>
            <a:r>
              <a:rPr lang="en-US" dirty="0" smtClean="0"/>
              <a:t>32 bit and 8 bit data types</a:t>
            </a:r>
          </a:p>
          <a:p>
            <a:pPr lvl="3"/>
            <a:r>
              <a:rPr lang="en-US" dirty="0" smtClean="0"/>
              <a:t>and also 16 bit data types on ARM Architecture v4.</a:t>
            </a:r>
          </a:p>
          <a:p>
            <a:pPr lvl="2"/>
            <a:r>
              <a:rPr lang="en-US" dirty="0" smtClean="0"/>
              <a:t>Flexible multiple register load and store instructions</a:t>
            </a:r>
          </a:p>
          <a:p>
            <a:r>
              <a:rPr lang="en-US" dirty="0" smtClean="0"/>
              <a:t>Instruction set extension via coprocessors</a:t>
            </a:r>
          </a:p>
        </p:txBody>
      </p:sp>
    </p:spTree>
    <p:extLst>
      <p:ext uri="{BB962C8B-B14F-4D97-AF65-F5344CB8AC3E}">
        <p14:creationId xmlns="" xmlns:p14="http://schemas.microsoft.com/office/powerpoint/2010/main" val="928112112"/>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Multiply Instructions</a:t>
            </a:r>
          </a:p>
        </p:txBody>
      </p:sp>
      <p:sp>
        <p:nvSpPr>
          <p:cNvPr id="78851" name="Rectangle 3"/>
          <p:cNvSpPr>
            <a:spLocks noGrp="1" noChangeArrowheads="1"/>
          </p:cNvSpPr>
          <p:nvPr>
            <p:ph type="body" sz="half" idx="1"/>
          </p:nvPr>
        </p:nvSpPr>
        <p:spPr>
          <a:xfrm>
            <a:off x="609600" y="1600201"/>
            <a:ext cx="11017251" cy="3211513"/>
          </a:xfrm>
        </p:spPr>
        <p:txBody>
          <a:bodyPr/>
          <a:lstStyle/>
          <a:p>
            <a:pPr eaLnBrk="1" hangingPunct="1">
              <a:spcBef>
                <a:spcPct val="50000"/>
              </a:spcBef>
            </a:pPr>
            <a:r>
              <a:rPr lang="en-US" sz="2800" smtClean="0"/>
              <a:t>Integer multiplication (32-bit result)</a:t>
            </a:r>
          </a:p>
          <a:p>
            <a:pPr eaLnBrk="1" hangingPunct="1">
              <a:spcBef>
                <a:spcPct val="50000"/>
              </a:spcBef>
            </a:pPr>
            <a:r>
              <a:rPr lang="en-US" sz="2800" smtClean="0"/>
              <a:t>Long integer multiplication (64-bit result) </a:t>
            </a:r>
          </a:p>
          <a:p>
            <a:pPr eaLnBrk="1" hangingPunct="1">
              <a:spcBef>
                <a:spcPct val="50000"/>
              </a:spcBef>
            </a:pPr>
            <a:r>
              <a:rPr lang="en-US" sz="2800" smtClean="0"/>
              <a:t>Built in Multiply Accumulate Unit (MAC)</a:t>
            </a:r>
          </a:p>
          <a:p>
            <a:pPr eaLnBrk="1" hangingPunct="1">
              <a:spcBef>
                <a:spcPct val="50000"/>
              </a:spcBef>
            </a:pPr>
            <a:r>
              <a:rPr lang="en-US" sz="2800" smtClean="0"/>
              <a:t>Multiply and accumulate instructions add product to running total</a:t>
            </a:r>
          </a:p>
        </p:txBody>
      </p:sp>
      <p:sp>
        <p:nvSpPr>
          <p:cNvPr id="4" name="Slide Number Placeholder 4"/>
          <p:cNvSpPr>
            <a:spLocks noGrp="1"/>
          </p:cNvSpPr>
          <p:nvPr>
            <p:ph type="sldNum" sz="quarter" idx="12"/>
          </p:nvPr>
        </p:nvSpPr>
        <p:spPr/>
        <p:txBody>
          <a:bodyPr/>
          <a:lstStyle/>
          <a:p>
            <a:fld id="{E0A8E2B9-9E4E-44D0-9D16-A3D91FB77C82}" type="slidenum">
              <a:rPr lang="en-US"/>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fade">
                                      <p:cBhvr>
                                        <p:cTn id="7" dur="1000"/>
                                        <p:tgtEl>
                                          <p:spTgt spid="78851">
                                            <p:txEl>
                                              <p:pRg st="0" end="0"/>
                                            </p:txEl>
                                          </p:spTgt>
                                        </p:tgtEl>
                                      </p:cBhvr>
                                    </p:animEffect>
                                    <p:anim calcmode="lin" valueType="num">
                                      <p:cBhvr>
                                        <p:cTn id="8" dur="1000" fill="hold"/>
                                        <p:tgtEl>
                                          <p:spTgt spid="78851">
                                            <p:txEl>
                                              <p:pRg st="0" end="0"/>
                                            </p:txEl>
                                          </p:spTgt>
                                        </p:tgtEl>
                                        <p:attrNameLst>
                                          <p:attrName>style.rotation</p:attrName>
                                        </p:attrNameLst>
                                      </p:cBhvr>
                                      <p:tavLst>
                                        <p:tav tm="0">
                                          <p:val>
                                            <p:fltVal val="720"/>
                                          </p:val>
                                        </p:tav>
                                        <p:tav tm="100000">
                                          <p:val>
                                            <p:fltVal val="0"/>
                                          </p:val>
                                        </p:tav>
                                      </p:tavLst>
                                    </p:anim>
                                    <p:anim calcmode="lin" valueType="num">
                                      <p:cBhvr>
                                        <p:cTn id="9" dur="1000" fill="hold"/>
                                        <p:tgtEl>
                                          <p:spTgt spid="78851">
                                            <p:txEl>
                                              <p:pRg st="0" end="0"/>
                                            </p:txEl>
                                          </p:spTgt>
                                        </p:tgtEl>
                                        <p:attrNameLst>
                                          <p:attrName>ppt_h</p:attrName>
                                        </p:attrNameLst>
                                      </p:cBhvr>
                                      <p:tavLst>
                                        <p:tav tm="0">
                                          <p:val>
                                            <p:fltVal val="0"/>
                                          </p:val>
                                        </p:tav>
                                        <p:tav tm="100000">
                                          <p:val>
                                            <p:strVal val="#ppt_h"/>
                                          </p:val>
                                        </p:tav>
                                      </p:tavLst>
                                    </p:anim>
                                    <p:anim calcmode="lin" valueType="num">
                                      <p:cBhvr>
                                        <p:cTn id="10" dur="1000" fill="hold"/>
                                        <p:tgtEl>
                                          <p:spTgt spid="78851">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78851">
                                            <p:txEl>
                                              <p:pRg st="1" end="1"/>
                                            </p:txEl>
                                          </p:spTgt>
                                        </p:tgtEl>
                                        <p:attrNameLst>
                                          <p:attrName>style.visibility</p:attrName>
                                        </p:attrNameLst>
                                      </p:cBhvr>
                                      <p:to>
                                        <p:strVal val="visible"/>
                                      </p:to>
                                    </p:set>
                                    <p:animEffect transition="in" filter="fade">
                                      <p:cBhvr>
                                        <p:cTn id="15" dur="1000"/>
                                        <p:tgtEl>
                                          <p:spTgt spid="78851">
                                            <p:txEl>
                                              <p:pRg st="1" end="1"/>
                                            </p:txEl>
                                          </p:spTgt>
                                        </p:tgtEl>
                                      </p:cBhvr>
                                    </p:animEffect>
                                    <p:anim calcmode="lin" valueType="num">
                                      <p:cBhvr>
                                        <p:cTn id="16" dur="1000" fill="hold"/>
                                        <p:tgtEl>
                                          <p:spTgt spid="78851">
                                            <p:txEl>
                                              <p:pRg st="1" end="1"/>
                                            </p:txEl>
                                          </p:spTgt>
                                        </p:tgtEl>
                                        <p:attrNameLst>
                                          <p:attrName>style.rotation</p:attrName>
                                        </p:attrNameLst>
                                      </p:cBhvr>
                                      <p:tavLst>
                                        <p:tav tm="0">
                                          <p:val>
                                            <p:fltVal val="720"/>
                                          </p:val>
                                        </p:tav>
                                        <p:tav tm="100000">
                                          <p:val>
                                            <p:fltVal val="0"/>
                                          </p:val>
                                        </p:tav>
                                      </p:tavLst>
                                    </p:anim>
                                    <p:anim calcmode="lin" valueType="num">
                                      <p:cBhvr>
                                        <p:cTn id="17" dur="1000" fill="hold"/>
                                        <p:tgtEl>
                                          <p:spTgt spid="78851">
                                            <p:txEl>
                                              <p:pRg st="1" end="1"/>
                                            </p:txEl>
                                          </p:spTgt>
                                        </p:tgtEl>
                                        <p:attrNameLst>
                                          <p:attrName>ppt_h</p:attrName>
                                        </p:attrNameLst>
                                      </p:cBhvr>
                                      <p:tavLst>
                                        <p:tav tm="0">
                                          <p:val>
                                            <p:fltVal val="0"/>
                                          </p:val>
                                        </p:tav>
                                        <p:tav tm="100000">
                                          <p:val>
                                            <p:strVal val="#ppt_h"/>
                                          </p:val>
                                        </p:tav>
                                      </p:tavLst>
                                    </p:anim>
                                    <p:anim calcmode="lin" valueType="num">
                                      <p:cBhvr>
                                        <p:cTn id="18" dur="1000" fill="hold"/>
                                        <p:tgtEl>
                                          <p:spTgt spid="78851">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ntr" presetSubtype="0" fill="hold" grpId="0" nodeType="clickEffect">
                                  <p:stCondLst>
                                    <p:cond delay="0"/>
                                  </p:stCondLst>
                                  <p:childTnLst>
                                    <p:set>
                                      <p:cBhvr>
                                        <p:cTn id="22" dur="1" fill="hold">
                                          <p:stCondLst>
                                            <p:cond delay="0"/>
                                          </p:stCondLst>
                                        </p:cTn>
                                        <p:tgtEl>
                                          <p:spTgt spid="78851">
                                            <p:txEl>
                                              <p:pRg st="2" end="2"/>
                                            </p:txEl>
                                          </p:spTgt>
                                        </p:tgtEl>
                                        <p:attrNameLst>
                                          <p:attrName>style.visibility</p:attrName>
                                        </p:attrNameLst>
                                      </p:cBhvr>
                                      <p:to>
                                        <p:strVal val="visible"/>
                                      </p:to>
                                    </p:set>
                                    <p:animEffect transition="in" filter="fade">
                                      <p:cBhvr>
                                        <p:cTn id="23" dur="1000"/>
                                        <p:tgtEl>
                                          <p:spTgt spid="78851">
                                            <p:txEl>
                                              <p:pRg st="2" end="2"/>
                                            </p:txEl>
                                          </p:spTgt>
                                        </p:tgtEl>
                                      </p:cBhvr>
                                    </p:animEffect>
                                    <p:anim calcmode="lin" valueType="num">
                                      <p:cBhvr>
                                        <p:cTn id="24" dur="1000" fill="hold"/>
                                        <p:tgtEl>
                                          <p:spTgt spid="78851">
                                            <p:txEl>
                                              <p:pRg st="2" end="2"/>
                                            </p:txEl>
                                          </p:spTgt>
                                        </p:tgtEl>
                                        <p:attrNameLst>
                                          <p:attrName>style.rotation</p:attrName>
                                        </p:attrNameLst>
                                      </p:cBhvr>
                                      <p:tavLst>
                                        <p:tav tm="0">
                                          <p:val>
                                            <p:fltVal val="720"/>
                                          </p:val>
                                        </p:tav>
                                        <p:tav tm="100000">
                                          <p:val>
                                            <p:fltVal val="0"/>
                                          </p:val>
                                        </p:tav>
                                      </p:tavLst>
                                    </p:anim>
                                    <p:anim calcmode="lin" valueType="num">
                                      <p:cBhvr>
                                        <p:cTn id="25" dur="1000" fill="hold"/>
                                        <p:tgtEl>
                                          <p:spTgt spid="78851">
                                            <p:txEl>
                                              <p:pRg st="2" end="2"/>
                                            </p:txEl>
                                          </p:spTgt>
                                        </p:tgtEl>
                                        <p:attrNameLst>
                                          <p:attrName>ppt_h</p:attrName>
                                        </p:attrNameLst>
                                      </p:cBhvr>
                                      <p:tavLst>
                                        <p:tav tm="0">
                                          <p:val>
                                            <p:fltVal val="0"/>
                                          </p:val>
                                        </p:tav>
                                        <p:tav tm="100000">
                                          <p:val>
                                            <p:strVal val="#ppt_h"/>
                                          </p:val>
                                        </p:tav>
                                      </p:tavLst>
                                    </p:anim>
                                    <p:anim calcmode="lin" valueType="num">
                                      <p:cBhvr>
                                        <p:cTn id="26" dur="1000" fill="hold"/>
                                        <p:tgtEl>
                                          <p:spTgt spid="78851">
                                            <p:txEl>
                                              <p:pRg st="2" end="2"/>
                                            </p:txEl>
                                          </p:spTgt>
                                        </p:tgtEl>
                                        <p:attrNameLst>
                                          <p:attrName>ppt_w</p:attrName>
                                        </p:attrNameLst>
                                      </p:cBhvr>
                                      <p:tavLst>
                                        <p:tav tm="0">
                                          <p:val>
                                            <p:fltVal val="0"/>
                                          </p:val>
                                        </p:tav>
                                        <p:tav tm="100000">
                                          <p:val>
                                            <p:strVal val="#ppt_w"/>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5" presetClass="entr" presetSubtype="0" fill="hold" grpId="0" nodeType="clickEffect">
                                  <p:stCondLst>
                                    <p:cond delay="0"/>
                                  </p:stCondLst>
                                  <p:childTnLst>
                                    <p:set>
                                      <p:cBhvr>
                                        <p:cTn id="30" dur="1" fill="hold">
                                          <p:stCondLst>
                                            <p:cond delay="0"/>
                                          </p:stCondLst>
                                        </p:cTn>
                                        <p:tgtEl>
                                          <p:spTgt spid="78851">
                                            <p:txEl>
                                              <p:pRg st="3" end="3"/>
                                            </p:txEl>
                                          </p:spTgt>
                                        </p:tgtEl>
                                        <p:attrNameLst>
                                          <p:attrName>style.visibility</p:attrName>
                                        </p:attrNameLst>
                                      </p:cBhvr>
                                      <p:to>
                                        <p:strVal val="visible"/>
                                      </p:to>
                                    </p:set>
                                    <p:animEffect transition="in" filter="fade">
                                      <p:cBhvr>
                                        <p:cTn id="31" dur="1000"/>
                                        <p:tgtEl>
                                          <p:spTgt spid="78851">
                                            <p:txEl>
                                              <p:pRg st="3" end="3"/>
                                            </p:txEl>
                                          </p:spTgt>
                                        </p:tgtEl>
                                      </p:cBhvr>
                                    </p:animEffect>
                                    <p:anim calcmode="lin" valueType="num">
                                      <p:cBhvr>
                                        <p:cTn id="32" dur="1000" fill="hold"/>
                                        <p:tgtEl>
                                          <p:spTgt spid="78851">
                                            <p:txEl>
                                              <p:pRg st="3" end="3"/>
                                            </p:txEl>
                                          </p:spTgt>
                                        </p:tgtEl>
                                        <p:attrNameLst>
                                          <p:attrName>style.rotation</p:attrName>
                                        </p:attrNameLst>
                                      </p:cBhvr>
                                      <p:tavLst>
                                        <p:tav tm="0">
                                          <p:val>
                                            <p:fltVal val="720"/>
                                          </p:val>
                                        </p:tav>
                                        <p:tav tm="100000">
                                          <p:val>
                                            <p:fltVal val="0"/>
                                          </p:val>
                                        </p:tav>
                                      </p:tavLst>
                                    </p:anim>
                                    <p:anim calcmode="lin" valueType="num">
                                      <p:cBhvr>
                                        <p:cTn id="33" dur="1000" fill="hold"/>
                                        <p:tgtEl>
                                          <p:spTgt spid="78851">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78851">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3" name="Rectangle 43"/>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Multiply Instructions</a:t>
            </a:r>
          </a:p>
        </p:txBody>
      </p:sp>
      <p:sp>
        <p:nvSpPr>
          <p:cNvPr id="81923" name="Rectangle 3"/>
          <p:cNvSpPr>
            <a:spLocks noGrp="1" noChangeArrowheads="1"/>
          </p:cNvSpPr>
          <p:nvPr>
            <p:ph type="body" sz="half" idx="1"/>
          </p:nvPr>
        </p:nvSpPr>
        <p:spPr/>
        <p:txBody>
          <a:bodyPr/>
          <a:lstStyle/>
          <a:p>
            <a:pPr eaLnBrk="1" hangingPunct="1">
              <a:spcBef>
                <a:spcPct val="50000"/>
              </a:spcBef>
            </a:pPr>
            <a:r>
              <a:rPr lang="en-US" sz="2800" smtClean="0"/>
              <a:t>Instructions:</a:t>
            </a:r>
          </a:p>
          <a:p>
            <a:pPr eaLnBrk="1" hangingPunct="1"/>
            <a:endParaRPr lang="en-US" sz="2800" smtClean="0"/>
          </a:p>
        </p:txBody>
      </p:sp>
      <p:graphicFrame>
        <p:nvGraphicFramePr>
          <p:cNvPr id="81924" name="Group 4"/>
          <p:cNvGraphicFramePr>
            <a:graphicFrameLocks noGrp="1"/>
          </p:cNvGraphicFramePr>
          <p:nvPr>
            <p:ph sz="half" idx="2"/>
          </p:nvPr>
        </p:nvGraphicFramePr>
        <p:xfrm>
          <a:off x="1488018" y="2565401"/>
          <a:ext cx="9755715" cy="3398839"/>
        </p:xfrm>
        <a:graphic>
          <a:graphicData uri="http://schemas.openxmlformats.org/drawingml/2006/table">
            <a:tbl>
              <a:tblPr/>
              <a:tblGrid>
                <a:gridCol w="1756833"/>
                <a:gridCol w="5365749"/>
                <a:gridCol w="2633133"/>
              </a:tblGrid>
              <a:tr h="560388">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dirty="0" smtClean="0">
                          <a:ln>
                            <a:noFill/>
                          </a:ln>
                          <a:solidFill>
                            <a:schemeClr val="tx1"/>
                          </a:solidFill>
                          <a:effectLst/>
                          <a:latin typeface="Arial" panose="020B0604020202020204" pitchFamily="34" charset="0"/>
                        </a:rPr>
                        <a:t>MUL</a:t>
                      </a:r>
                    </a:p>
                  </a:txBody>
                  <a:tcPr marL="60960" marR="60960" marT="0" marB="0" horzOverflow="overflow">
                    <a:lnL cap="flat">
                      <a:noFill/>
                    </a:lnL>
                    <a:lnR>
                      <a:noFill/>
                    </a:lnR>
                    <a:lnT cap="flat">
                      <a:noFill/>
                    </a:lnT>
                    <a:lnB>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dirty="0" smtClean="0">
                          <a:ln>
                            <a:noFill/>
                          </a:ln>
                          <a:solidFill>
                            <a:schemeClr val="tx1"/>
                          </a:solidFill>
                          <a:effectLst/>
                          <a:latin typeface="Arial" panose="020B0604020202020204" pitchFamily="34" charset="0"/>
                        </a:rPr>
                        <a:t>Multiply</a:t>
                      </a:r>
                    </a:p>
                  </a:txBody>
                  <a:tcPr marL="60960" marR="60960" marT="0" marB="0" horzOverflow="overflow">
                    <a:lnL>
                      <a:noFill/>
                    </a:lnL>
                    <a:lnR>
                      <a:noFill/>
                    </a:lnR>
                    <a:lnT cap="flat">
                      <a:noFill/>
                    </a:lnT>
                    <a:lnB>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smtClean="0">
                          <a:ln>
                            <a:noFill/>
                          </a:ln>
                          <a:solidFill>
                            <a:schemeClr val="tx1"/>
                          </a:solidFill>
                          <a:effectLst/>
                          <a:latin typeface="Arial" panose="020B0604020202020204" pitchFamily="34" charset="0"/>
                        </a:rPr>
                        <a:t>32-bit result</a:t>
                      </a:r>
                    </a:p>
                  </a:txBody>
                  <a:tcPr marL="60960" marR="60960" marT="0" marB="0" horzOverflow="overflow">
                    <a:lnL>
                      <a:noFill/>
                    </a:lnL>
                    <a:lnR cap="flat">
                      <a:noFill/>
                    </a:lnR>
                    <a:lnT cap="flat">
                      <a:noFill/>
                    </a:lnT>
                    <a:lnB>
                      <a:noFill/>
                    </a:lnB>
                    <a:lnTlToBr>
                      <a:noFill/>
                    </a:lnTlToBr>
                    <a:lnBlToTr>
                      <a:noFill/>
                    </a:lnBlToTr>
                    <a:noFill/>
                  </a:tcPr>
                </a:tc>
              </a:tr>
              <a:tr h="568325">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dirty="0" smtClean="0">
                          <a:ln>
                            <a:noFill/>
                          </a:ln>
                          <a:solidFill>
                            <a:schemeClr val="tx1"/>
                          </a:solidFill>
                          <a:effectLst/>
                          <a:latin typeface="Arial" panose="020B0604020202020204" pitchFamily="34" charset="0"/>
                        </a:rPr>
                        <a:t>MULA</a:t>
                      </a:r>
                    </a:p>
                  </a:txBody>
                  <a:tcPr marL="60960" marR="60960" marT="0" marB="0" horzOverflow="overflow">
                    <a:lnL cap="flat">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dirty="0" smtClean="0">
                          <a:ln>
                            <a:noFill/>
                          </a:ln>
                          <a:solidFill>
                            <a:schemeClr val="tx1"/>
                          </a:solidFill>
                          <a:effectLst/>
                          <a:latin typeface="Arial" panose="020B0604020202020204" pitchFamily="34" charset="0"/>
                        </a:rPr>
                        <a:t>Multiply accumulate</a:t>
                      </a:r>
                    </a:p>
                  </a:txBody>
                  <a:tcPr marL="60960" marR="60960" marT="0" marB="0" horzOverflow="overflow">
                    <a:lnL>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dirty="0" smtClean="0">
                          <a:ln>
                            <a:noFill/>
                          </a:ln>
                          <a:solidFill>
                            <a:schemeClr val="tx1"/>
                          </a:solidFill>
                          <a:effectLst/>
                          <a:latin typeface="Arial" panose="020B0604020202020204" pitchFamily="34" charset="0"/>
                        </a:rPr>
                        <a:t>32-bit result</a:t>
                      </a:r>
                    </a:p>
                  </a:txBody>
                  <a:tcPr marL="60960" marR="60960" marT="0" marB="0" horzOverflow="overflow">
                    <a:lnL>
                      <a:noFill/>
                    </a:lnL>
                    <a:lnR cap="flat">
                      <a:noFill/>
                    </a:lnR>
                    <a:lnT>
                      <a:noFill/>
                    </a:lnT>
                    <a:lnB>
                      <a:noFill/>
                    </a:lnB>
                    <a:lnTlToBr>
                      <a:noFill/>
                    </a:lnTlToBr>
                    <a:lnBlToTr>
                      <a:noFill/>
                    </a:lnBlToTr>
                    <a:noFill/>
                  </a:tcPr>
                </a:tc>
              </a:tr>
              <a:tr h="566738">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smtClean="0">
                          <a:ln>
                            <a:noFill/>
                          </a:ln>
                          <a:solidFill>
                            <a:schemeClr val="tx1"/>
                          </a:solidFill>
                          <a:effectLst/>
                          <a:latin typeface="Arial" panose="020B0604020202020204" pitchFamily="34" charset="0"/>
                        </a:rPr>
                        <a:t>UMULL</a:t>
                      </a:r>
                    </a:p>
                  </a:txBody>
                  <a:tcPr marL="60960" marR="60960" marT="0" marB="0" horzOverflow="overflow">
                    <a:lnL cap="flat">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smtClean="0">
                          <a:ln>
                            <a:noFill/>
                          </a:ln>
                          <a:solidFill>
                            <a:schemeClr val="tx1"/>
                          </a:solidFill>
                          <a:effectLst/>
                          <a:latin typeface="Arial" panose="020B0604020202020204" pitchFamily="34" charset="0"/>
                        </a:rPr>
                        <a:t>Unsigned multiply</a:t>
                      </a:r>
                    </a:p>
                  </a:txBody>
                  <a:tcPr marL="60960" marR="60960" marT="0" marB="0" horzOverflow="overflow">
                    <a:lnL>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dirty="0" smtClean="0">
                          <a:ln>
                            <a:noFill/>
                          </a:ln>
                          <a:solidFill>
                            <a:schemeClr val="tx1"/>
                          </a:solidFill>
                          <a:effectLst/>
                          <a:latin typeface="Arial" panose="020B0604020202020204" pitchFamily="34" charset="0"/>
                        </a:rPr>
                        <a:t>64-bit result</a:t>
                      </a:r>
                    </a:p>
                  </a:txBody>
                  <a:tcPr marL="60960" marR="60960" marT="0" marB="0" horzOverflow="overflow">
                    <a:lnL>
                      <a:noFill/>
                    </a:lnL>
                    <a:lnR cap="flat">
                      <a:noFill/>
                    </a:lnR>
                    <a:lnT>
                      <a:noFill/>
                    </a:lnT>
                    <a:lnB>
                      <a:noFill/>
                    </a:lnB>
                    <a:lnTlToBr>
                      <a:noFill/>
                    </a:lnTlToBr>
                    <a:lnBlToTr>
                      <a:noFill/>
                    </a:lnBlToTr>
                    <a:noFill/>
                  </a:tcPr>
                </a:tc>
              </a:tr>
              <a:tr h="568325">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smtClean="0">
                          <a:ln>
                            <a:noFill/>
                          </a:ln>
                          <a:solidFill>
                            <a:schemeClr val="tx1"/>
                          </a:solidFill>
                          <a:effectLst/>
                          <a:latin typeface="Arial" panose="020B0604020202020204" pitchFamily="34" charset="0"/>
                        </a:rPr>
                        <a:t>UMLAL</a:t>
                      </a:r>
                    </a:p>
                  </a:txBody>
                  <a:tcPr marL="60960" marR="60960" marT="0" marB="0" horzOverflow="overflow">
                    <a:lnL cap="flat">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smtClean="0">
                          <a:ln>
                            <a:noFill/>
                          </a:ln>
                          <a:solidFill>
                            <a:schemeClr val="tx1"/>
                          </a:solidFill>
                          <a:effectLst/>
                          <a:latin typeface="Arial" panose="020B0604020202020204" pitchFamily="34" charset="0"/>
                        </a:rPr>
                        <a:t>Unsigned multiply accumulate</a:t>
                      </a:r>
                    </a:p>
                  </a:txBody>
                  <a:tcPr marL="60960" marR="60960" marT="0" marB="0" horzOverflow="overflow">
                    <a:lnL>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dirty="0" smtClean="0">
                          <a:ln>
                            <a:noFill/>
                          </a:ln>
                          <a:solidFill>
                            <a:schemeClr val="tx1"/>
                          </a:solidFill>
                          <a:effectLst/>
                          <a:latin typeface="Arial" panose="020B0604020202020204" pitchFamily="34" charset="0"/>
                        </a:rPr>
                        <a:t>64-bit result</a:t>
                      </a:r>
                    </a:p>
                  </a:txBody>
                  <a:tcPr marL="60960" marR="60960" marT="0" marB="0" horzOverflow="overflow">
                    <a:lnL>
                      <a:noFill/>
                    </a:lnL>
                    <a:lnR cap="flat">
                      <a:noFill/>
                    </a:lnR>
                    <a:lnT>
                      <a:noFill/>
                    </a:lnT>
                    <a:lnB>
                      <a:noFill/>
                    </a:lnB>
                    <a:lnTlToBr>
                      <a:noFill/>
                    </a:lnTlToBr>
                    <a:lnBlToTr>
                      <a:noFill/>
                    </a:lnBlToTr>
                    <a:noFill/>
                  </a:tcPr>
                </a:tc>
              </a:tr>
              <a:tr h="566738">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smtClean="0">
                          <a:ln>
                            <a:noFill/>
                          </a:ln>
                          <a:solidFill>
                            <a:schemeClr val="tx1"/>
                          </a:solidFill>
                          <a:effectLst/>
                          <a:latin typeface="Arial" panose="020B0604020202020204" pitchFamily="34" charset="0"/>
                        </a:rPr>
                        <a:t>SMULL</a:t>
                      </a:r>
                    </a:p>
                  </a:txBody>
                  <a:tcPr marL="60960" marR="60960" marT="0" marB="0" horzOverflow="overflow">
                    <a:lnL cap="flat">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smtClean="0">
                          <a:ln>
                            <a:noFill/>
                          </a:ln>
                          <a:solidFill>
                            <a:schemeClr val="tx1"/>
                          </a:solidFill>
                          <a:effectLst/>
                          <a:latin typeface="Arial" panose="020B0604020202020204" pitchFamily="34" charset="0"/>
                        </a:rPr>
                        <a:t>Signed multiply</a:t>
                      </a:r>
                    </a:p>
                  </a:txBody>
                  <a:tcPr marL="60960" marR="60960" marT="0" marB="0" horzOverflow="overflow">
                    <a:lnL>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dirty="0" smtClean="0">
                          <a:ln>
                            <a:noFill/>
                          </a:ln>
                          <a:solidFill>
                            <a:schemeClr val="tx1"/>
                          </a:solidFill>
                          <a:effectLst/>
                          <a:latin typeface="Arial" panose="020B0604020202020204" pitchFamily="34" charset="0"/>
                        </a:rPr>
                        <a:t>64-bit result</a:t>
                      </a:r>
                    </a:p>
                  </a:txBody>
                  <a:tcPr marL="60960" marR="60960" marT="0" marB="0" horzOverflow="overflow">
                    <a:lnL>
                      <a:noFill/>
                    </a:lnL>
                    <a:lnR cap="flat">
                      <a:noFill/>
                    </a:lnR>
                    <a:lnT>
                      <a:noFill/>
                    </a:lnT>
                    <a:lnB>
                      <a:noFill/>
                    </a:lnB>
                    <a:lnTlToBr>
                      <a:noFill/>
                    </a:lnTlToBr>
                    <a:lnBlToTr>
                      <a:noFill/>
                    </a:lnBlToTr>
                    <a:noFill/>
                  </a:tcPr>
                </a:tc>
              </a:tr>
              <a:tr h="568325">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smtClean="0">
                          <a:ln>
                            <a:noFill/>
                          </a:ln>
                          <a:solidFill>
                            <a:schemeClr val="tx1"/>
                          </a:solidFill>
                          <a:effectLst/>
                          <a:latin typeface="Arial" panose="020B0604020202020204" pitchFamily="34" charset="0"/>
                        </a:rPr>
                        <a:t>SMLAL</a:t>
                      </a:r>
                    </a:p>
                  </a:txBody>
                  <a:tcPr marL="60960" marR="60960" marT="0" marB="0" horzOverflow="overflow">
                    <a:lnL cap="flat">
                      <a:noFill/>
                    </a:lnL>
                    <a:lnR>
                      <a:noFill/>
                    </a:lnR>
                    <a:lnT>
                      <a:noFill/>
                    </a:lnT>
                    <a:lnB cap="flat">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smtClean="0">
                          <a:ln>
                            <a:noFill/>
                          </a:ln>
                          <a:solidFill>
                            <a:schemeClr val="tx1"/>
                          </a:solidFill>
                          <a:effectLst/>
                          <a:latin typeface="Arial" panose="020B0604020202020204" pitchFamily="34" charset="0"/>
                        </a:rPr>
                        <a:t>Signed multiply accumulate</a:t>
                      </a:r>
                    </a:p>
                  </a:txBody>
                  <a:tcPr marL="60960" marR="60960" marT="0" marB="0" horzOverflow="overflow">
                    <a:lnL>
                      <a:noFill/>
                    </a:lnL>
                    <a:lnR>
                      <a:noFill/>
                    </a:lnR>
                    <a:lnT>
                      <a:noFill/>
                    </a:lnT>
                    <a:lnB cap="flat">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sz="1800" b="1" i="0" u="none" strike="noStrike" cap="none" normalizeH="0" baseline="0" dirty="0" smtClean="0">
                          <a:ln>
                            <a:noFill/>
                          </a:ln>
                          <a:solidFill>
                            <a:schemeClr val="tx1"/>
                          </a:solidFill>
                          <a:effectLst/>
                          <a:latin typeface="Arial" panose="020B0604020202020204" pitchFamily="34" charset="0"/>
                        </a:rPr>
                        <a:t>64-bit result</a:t>
                      </a:r>
                    </a:p>
                  </a:txBody>
                  <a:tcPr marL="60960" marR="60960" marT="0" marB="0" horzOverflow="overflow">
                    <a:lnL>
                      <a:noFill/>
                    </a:lnL>
                    <a:lnR cap="flat">
                      <a:noFill/>
                    </a:lnR>
                    <a:lnT>
                      <a:noFill/>
                    </a:lnT>
                    <a:lnB cap="flat">
                      <a:noFill/>
                    </a:lnB>
                    <a:lnTlToBr>
                      <a:noFill/>
                    </a:lnTlToBr>
                    <a:lnBlToTr>
                      <a:noFill/>
                    </a:lnBlToTr>
                    <a:noFill/>
                  </a:tcPr>
                </a:tc>
              </a:tr>
            </a:tbl>
          </a:graphicData>
        </a:graphic>
      </p:graphicFrame>
      <p:sp>
        <p:nvSpPr>
          <p:cNvPr id="41" name="Slide Number Placeholder 4"/>
          <p:cNvSpPr>
            <a:spLocks noGrp="1"/>
          </p:cNvSpPr>
          <p:nvPr>
            <p:ph type="sldNum" sz="quarter" idx="12"/>
          </p:nvPr>
        </p:nvSpPr>
        <p:spPr/>
        <p:txBody>
          <a:bodyPr/>
          <a:lstStyle/>
          <a:p>
            <a:fld id="{AEB55D82-640F-4F7D-A62C-F181D52A7706}" type="slidenum">
              <a:rPr lang="en-US"/>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9" presetClass="entr" presetSubtype="0" fill="hold" nodeType="clickEffect">
                                  <p:stCondLst>
                                    <p:cond delay="0"/>
                                  </p:stCondLst>
                                  <p:childTnLst>
                                    <p:set>
                                      <p:cBhvr>
                                        <p:cTn id="10" dur="1" fill="hold">
                                          <p:stCondLst>
                                            <p:cond delay="0"/>
                                          </p:stCondLst>
                                        </p:cTn>
                                        <p:tgtEl>
                                          <p:spTgt spid="81924"/>
                                        </p:tgtEl>
                                        <p:attrNameLst>
                                          <p:attrName>style.visibility</p:attrName>
                                        </p:attrNameLst>
                                      </p:cBhvr>
                                      <p:to>
                                        <p:strVal val="visible"/>
                                      </p:to>
                                    </p:set>
                                    <p:anim calcmode="lin" valueType="num">
                                      <p:cBhvr>
                                        <p:cTn id="11" dur="2000" fill="hold"/>
                                        <p:tgtEl>
                                          <p:spTgt spid="81924"/>
                                        </p:tgtEl>
                                        <p:attrNameLst>
                                          <p:attrName>ppt_x</p:attrName>
                                        </p:attrNameLst>
                                      </p:cBhvr>
                                      <p:tavLst>
                                        <p:tav tm="0">
                                          <p:val>
                                            <p:strVal val="#ppt_x-.2"/>
                                          </p:val>
                                        </p:tav>
                                        <p:tav tm="100000">
                                          <p:val>
                                            <p:strVal val="#ppt_x"/>
                                          </p:val>
                                        </p:tav>
                                      </p:tavLst>
                                    </p:anim>
                                    <p:anim calcmode="lin" valueType="num">
                                      <p:cBhvr>
                                        <p:cTn id="12" dur="2000" fill="hold"/>
                                        <p:tgtEl>
                                          <p:spTgt spid="81924"/>
                                        </p:tgtEl>
                                        <p:attrNameLst>
                                          <p:attrName>ppt_y</p:attrName>
                                        </p:attrNameLst>
                                      </p:cBhvr>
                                      <p:tavLst>
                                        <p:tav tm="0">
                                          <p:val>
                                            <p:strVal val="#ppt_y"/>
                                          </p:val>
                                        </p:tav>
                                        <p:tav tm="100000">
                                          <p:val>
                                            <p:strVal val="#ppt_y"/>
                                          </p:val>
                                        </p:tav>
                                      </p:tavLst>
                                    </p:anim>
                                    <p:animEffect transition="in" filter="wipe(right)" prLst="gradientSize: 0.1">
                                      <p:cBhvr>
                                        <p:cTn id="13" dur="20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Software Interrupt</a:t>
            </a:r>
          </a:p>
        </p:txBody>
      </p:sp>
      <p:sp>
        <p:nvSpPr>
          <p:cNvPr id="92163" name="Rectangle 3"/>
          <p:cNvSpPr>
            <a:spLocks noGrp="1" noChangeArrowheads="1"/>
          </p:cNvSpPr>
          <p:nvPr>
            <p:ph idx="1"/>
          </p:nvPr>
        </p:nvSpPr>
        <p:spPr/>
        <p:txBody>
          <a:bodyPr/>
          <a:lstStyle/>
          <a:p>
            <a:pPr eaLnBrk="1" hangingPunct="1"/>
            <a:r>
              <a:rPr lang="en-US" i="1" smtClean="0"/>
              <a:t>SWI</a:t>
            </a:r>
            <a:r>
              <a:rPr lang="en-US" smtClean="0"/>
              <a:t> instruction</a:t>
            </a:r>
          </a:p>
          <a:p>
            <a:pPr lvl="1" eaLnBrk="1" hangingPunct="1"/>
            <a:r>
              <a:rPr lang="en-US" smtClean="0"/>
              <a:t>Forces CPU into supervisor mode</a:t>
            </a:r>
          </a:p>
          <a:p>
            <a:pPr lvl="1" eaLnBrk="1" hangingPunct="1"/>
            <a:r>
              <a:rPr lang="en-US" smtClean="0"/>
              <a:t>Usage: SWI #n</a:t>
            </a:r>
          </a:p>
        </p:txBody>
      </p:sp>
      <p:sp>
        <p:nvSpPr>
          <p:cNvPr id="10" name="Slide Number Placeholder 3"/>
          <p:cNvSpPr>
            <a:spLocks noGrp="1"/>
          </p:cNvSpPr>
          <p:nvPr>
            <p:ph type="sldNum" sz="quarter" idx="12"/>
          </p:nvPr>
        </p:nvSpPr>
        <p:spPr/>
        <p:txBody>
          <a:bodyPr/>
          <a:lstStyle/>
          <a:p>
            <a:fld id="{8EFB1C3C-4085-4B09-BBB5-D19E897BF1E4}" type="slidenum">
              <a:rPr lang="en-US"/>
              <a:pPr/>
              <a:t>32</a:t>
            </a:fld>
            <a:endParaRPr lang="en-US"/>
          </a:p>
        </p:txBody>
      </p:sp>
      <p:sp>
        <p:nvSpPr>
          <p:cNvPr id="92164" name="Text Box 4"/>
          <p:cNvSpPr txBox="1">
            <a:spLocks noChangeArrowheads="1"/>
          </p:cNvSpPr>
          <p:nvPr/>
        </p:nvSpPr>
        <p:spPr bwMode="auto">
          <a:xfrm>
            <a:off x="643467" y="4292601"/>
            <a:ext cx="10524067" cy="1776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1" eaLnBrk="1" hangingPunct="1">
              <a:spcBef>
                <a:spcPct val="20000"/>
              </a:spcBef>
              <a:buClr>
                <a:schemeClr val="folHlink"/>
              </a:buClr>
              <a:buSzPct val="50000"/>
              <a:buFont typeface="Wingdings" panose="05000000000000000000" pitchFamily="2" charset="2"/>
              <a:buChar char="n"/>
              <a:defRPr/>
            </a:pPr>
            <a:r>
              <a:rPr lang="en-US" sz="2800">
                <a:effectLst>
                  <a:outerShdw blurRad="38100" dist="38100" dir="2700000" algn="tl">
                    <a:srgbClr val="000000"/>
                  </a:outerShdw>
                </a:effectLst>
              </a:rPr>
              <a:t> Maximum 2</a:t>
            </a:r>
            <a:r>
              <a:rPr lang="en-US" sz="2800" baseline="30000">
                <a:effectLst>
                  <a:outerShdw blurRad="38100" dist="38100" dir="2700000" algn="tl">
                    <a:srgbClr val="000000"/>
                  </a:outerShdw>
                </a:effectLst>
              </a:rPr>
              <a:t>24</a:t>
            </a:r>
            <a:r>
              <a:rPr lang="en-US" sz="2800">
                <a:effectLst>
                  <a:outerShdw blurRad="38100" dist="38100" dir="2700000" algn="tl">
                    <a:srgbClr val="000000"/>
                  </a:outerShdw>
                </a:effectLst>
              </a:rPr>
              <a:t> calls</a:t>
            </a:r>
          </a:p>
          <a:p>
            <a:pPr lvl="1" eaLnBrk="1" hangingPunct="1">
              <a:spcBef>
                <a:spcPct val="20000"/>
              </a:spcBef>
              <a:buClr>
                <a:schemeClr val="folHlink"/>
              </a:buClr>
              <a:buSzPct val="50000"/>
              <a:buFont typeface="Wingdings" panose="05000000000000000000" pitchFamily="2" charset="2"/>
              <a:buChar char="n"/>
              <a:defRPr/>
            </a:pPr>
            <a:r>
              <a:rPr lang="en-US" sz="2800">
                <a:effectLst>
                  <a:outerShdw blurRad="38100" dist="38100" dir="2700000" algn="tl">
                    <a:srgbClr val="000000"/>
                  </a:outerShdw>
                </a:effectLst>
              </a:rPr>
              <a:t> Suitable for running privileged code and  </a:t>
            </a:r>
          </a:p>
          <a:p>
            <a:pPr lvl="1" eaLnBrk="1" hangingPunct="1">
              <a:spcBef>
                <a:spcPct val="10000"/>
              </a:spcBef>
              <a:buClr>
                <a:schemeClr val="folHlink"/>
              </a:buClr>
              <a:buSzPct val="50000"/>
              <a:buFont typeface="Wingdings" panose="05000000000000000000" pitchFamily="2" charset="2"/>
              <a:buNone/>
              <a:defRPr/>
            </a:pPr>
            <a:r>
              <a:rPr lang="en-US" sz="2800">
                <a:effectLst>
                  <a:outerShdw blurRad="38100" dist="38100" dir="2700000" algn="tl">
                    <a:srgbClr val="000000"/>
                  </a:outerShdw>
                </a:effectLst>
              </a:rPr>
              <a:t>  making OS calls</a:t>
            </a:r>
          </a:p>
          <a:p>
            <a:pPr>
              <a:defRPr/>
            </a:pPr>
            <a:endParaRPr lang="en-US"/>
          </a:p>
        </p:txBody>
      </p:sp>
      <p:grpSp>
        <p:nvGrpSpPr>
          <p:cNvPr id="2" name="Group 10"/>
          <p:cNvGrpSpPr>
            <a:grpSpLocks/>
          </p:cNvGrpSpPr>
          <p:nvPr/>
        </p:nvGrpSpPr>
        <p:grpSpPr bwMode="auto">
          <a:xfrm>
            <a:off x="1488018" y="3371850"/>
            <a:ext cx="9046633" cy="730250"/>
            <a:chOff x="703" y="2124"/>
            <a:chExt cx="4274" cy="460"/>
          </a:xfrm>
        </p:grpSpPr>
        <p:sp>
          <p:nvSpPr>
            <p:cNvPr id="45063" name="Rectangle 5"/>
            <p:cNvSpPr>
              <a:spLocks noChangeArrowheads="1"/>
            </p:cNvSpPr>
            <p:nvPr/>
          </p:nvSpPr>
          <p:spPr bwMode="auto">
            <a:xfrm>
              <a:off x="804" y="2330"/>
              <a:ext cx="944" cy="254"/>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Cond</a:t>
              </a:r>
            </a:p>
          </p:txBody>
        </p:sp>
        <p:sp>
          <p:nvSpPr>
            <p:cNvPr id="45064" name="Rectangle 7"/>
            <p:cNvSpPr>
              <a:spLocks noChangeArrowheads="1"/>
            </p:cNvSpPr>
            <p:nvPr/>
          </p:nvSpPr>
          <p:spPr bwMode="auto">
            <a:xfrm>
              <a:off x="1748" y="2330"/>
              <a:ext cx="944" cy="254"/>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Opcode</a:t>
              </a:r>
            </a:p>
          </p:txBody>
        </p:sp>
        <p:sp>
          <p:nvSpPr>
            <p:cNvPr id="45065" name="Rectangle 8"/>
            <p:cNvSpPr>
              <a:spLocks noChangeArrowheads="1"/>
            </p:cNvSpPr>
            <p:nvPr/>
          </p:nvSpPr>
          <p:spPr bwMode="auto">
            <a:xfrm>
              <a:off x="2691" y="2330"/>
              <a:ext cx="2286" cy="254"/>
            </a:xfrm>
            <a:prstGeom prst="rect">
              <a:avLst/>
            </a:prstGeom>
            <a:solidFill>
              <a:schemeClr val="accent1"/>
            </a:solidFill>
            <a:ln w="9525" algn="ctr">
              <a:solidFill>
                <a:schemeClr val="tx1"/>
              </a:solidFill>
              <a:miter lim="800000"/>
              <a:headEnd/>
              <a:tailEnd/>
            </a:ln>
            <a:effectLst/>
          </p:spPr>
          <p:txBody>
            <a:bodyPr wrap="none" anchor="ctr"/>
            <a:lstStyle/>
            <a:p>
              <a:pPr algn="ctr"/>
              <a:r>
                <a:rPr lang="en-US"/>
                <a:t>Ordinal</a:t>
              </a:r>
            </a:p>
          </p:txBody>
        </p:sp>
        <p:sp>
          <p:nvSpPr>
            <p:cNvPr id="45066" name="Text Box 9"/>
            <p:cNvSpPr txBox="1">
              <a:spLocks noChangeArrowheads="1"/>
            </p:cNvSpPr>
            <p:nvPr/>
          </p:nvSpPr>
          <p:spPr bwMode="auto">
            <a:xfrm>
              <a:off x="703" y="2124"/>
              <a:ext cx="2770" cy="233"/>
            </a:xfrm>
            <a:prstGeom prst="rect">
              <a:avLst/>
            </a:prstGeom>
            <a:noFill/>
            <a:ln w="9525" algn="ctr">
              <a:noFill/>
              <a:miter lim="800000"/>
              <a:headEnd/>
              <a:tailEnd/>
            </a:ln>
            <a:effectLst/>
          </p:spPr>
          <p:txBody>
            <a:bodyPr wrap="none">
              <a:spAutoFit/>
            </a:bodyPr>
            <a:lstStyle/>
            <a:p>
              <a:r>
                <a:rPr lang="en-US"/>
                <a:t>31                28  27              24 23                                                  0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p:cTn id="7" dur="1000" fill="hold"/>
                                        <p:tgtEl>
                                          <p:spTgt spid="9216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9216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2163">
                                            <p:txEl>
                                              <p:pRg st="0" end="0"/>
                                            </p:txEl>
                                          </p:spTgt>
                                        </p:tgtEl>
                                      </p:cBhvr>
                                    </p:animEffect>
                                  </p:childTnLst>
                                </p:cTn>
                              </p:par>
                            </p:childTnLst>
                          </p:cTn>
                        </p:par>
                        <p:par>
                          <p:cTn id="10" fill="hold" nodeType="afterGroup">
                            <p:stCondLst>
                              <p:cond delay="1000"/>
                            </p:stCondLst>
                            <p:childTnLst>
                              <p:par>
                                <p:cTn id="11" presetID="54" presetClass="entr" presetSubtype="0" accel="100000" fill="hold" grpId="0" nodeType="afterEffect">
                                  <p:stCondLst>
                                    <p:cond delay="1000"/>
                                  </p:stCondLst>
                                  <p:childTnLst>
                                    <p:set>
                                      <p:cBhvr>
                                        <p:cTn id="12" dur="1" fill="hold">
                                          <p:stCondLst>
                                            <p:cond delay="0"/>
                                          </p:stCondLst>
                                        </p:cTn>
                                        <p:tgtEl>
                                          <p:spTgt spid="92163">
                                            <p:txEl>
                                              <p:pRg st="1" end="1"/>
                                            </p:txEl>
                                          </p:spTgt>
                                        </p:tgtEl>
                                        <p:attrNameLst>
                                          <p:attrName>style.visibility</p:attrName>
                                        </p:attrNameLst>
                                      </p:cBhvr>
                                      <p:to>
                                        <p:strVal val="visible"/>
                                      </p:to>
                                    </p:set>
                                    <p:anim calcmode="lin" valueType="num">
                                      <p:cBhvr>
                                        <p:cTn id="13" dur="1000" fill="hold"/>
                                        <p:tgtEl>
                                          <p:spTgt spid="92163">
                                            <p:txEl>
                                              <p:pRg st="1" end="1"/>
                                            </p:txEl>
                                          </p:spTgt>
                                        </p:tgtEl>
                                        <p:attrNameLst>
                                          <p:attrName>ppt_w</p:attrName>
                                        </p:attrNameLst>
                                      </p:cBhvr>
                                      <p:tavLst>
                                        <p:tav tm="0">
                                          <p:val>
                                            <p:strVal val="#ppt_w*0.05"/>
                                          </p:val>
                                        </p:tav>
                                        <p:tav tm="100000">
                                          <p:val>
                                            <p:strVal val="#ppt_w"/>
                                          </p:val>
                                        </p:tav>
                                      </p:tavLst>
                                    </p:anim>
                                    <p:anim calcmode="lin" valueType="num">
                                      <p:cBhvr>
                                        <p:cTn id="14" dur="1000" fill="hold"/>
                                        <p:tgtEl>
                                          <p:spTgt spid="92163">
                                            <p:txEl>
                                              <p:pRg st="1" end="1"/>
                                            </p:txEl>
                                          </p:spTgt>
                                        </p:tgtEl>
                                        <p:attrNameLst>
                                          <p:attrName>ppt_h</p:attrName>
                                        </p:attrNameLst>
                                      </p:cBhvr>
                                      <p:tavLst>
                                        <p:tav tm="0">
                                          <p:val>
                                            <p:strVal val="#ppt_h"/>
                                          </p:val>
                                        </p:tav>
                                        <p:tav tm="100000">
                                          <p:val>
                                            <p:strVal val="#ppt_h"/>
                                          </p:val>
                                        </p:tav>
                                      </p:tavLst>
                                    </p:anim>
                                    <p:anim calcmode="lin" valueType="num">
                                      <p:cBhvr>
                                        <p:cTn id="15" dur="1000" fill="hold"/>
                                        <p:tgtEl>
                                          <p:spTgt spid="92163">
                                            <p:txEl>
                                              <p:pRg st="1" end="1"/>
                                            </p:txEl>
                                          </p:spTgt>
                                        </p:tgtEl>
                                        <p:attrNameLst>
                                          <p:attrName>ppt_x</p:attrName>
                                        </p:attrNameLst>
                                      </p:cBhvr>
                                      <p:tavLst>
                                        <p:tav tm="0">
                                          <p:val>
                                            <p:strVal val="#ppt_x-.2"/>
                                          </p:val>
                                        </p:tav>
                                        <p:tav tm="100000">
                                          <p:val>
                                            <p:strVal val="#ppt_x"/>
                                          </p:val>
                                        </p:tav>
                                      </p:tavLst>
                                    </p:anim>
                                    <p:anim calcmode="lin" valueType="num">
                                      <p:cBhvr>
                                        <p:cTn id="16" dur="1000" fill="hold"/>
                                        <p:tgtEl>
                                          <p:spTgt spid="92163">
                                            <p:txEl>
                                              <p:pRg st="1" end="1"/>
                                            </p:txEl>
                                          </p:spTgt>
                                        </p:tgtEl>
                                        <p:attrNameLst>
                                          <p:attrName>ppt_y</p:attrName>
                                        </p:attrNameLst>
                                      </p:cBhvr>
                                      <p:tavLst>
                                        <p:tav tm="0">
                                          <p:val>
                                            <p:strVal val="#ppt_y"/>
                                          </p:val>
                                        </p:tav>
                                        <p:tav tm="100000">
                                          <p:val>
                                            <p:strVal val="#ppt_y"/>
                                          </p:val>
                                        </p:tav>
                                      </p:tavLst>
                                    </p:anim>
                                    <p:animEffect transition="in" filter="fade">
                                      <p:cBhvr>
                                        <p:cTn id="17" dur="1000"/>
                                        <p:tgtEl>
                                          <p:spTgt spid="92163">
                                            <p:txEl>
                                              <p:pRg st="1" end="1"/>
                                            </p:txEl>
                                          </p:spTgt>
                                        </p:tgtEl>
                                      </p:cBhvr>
                                    </p:animEffect>
                                  </p:childTnLst>
                                </p:cTn>
                              </p:par>
                            </p:childTnLst>
                          </p:cTn>
                        </p:par>
                        <p:par>
                          <p:cTn id="18" fill="hold" nodeType="afterGroup">
                            <p:stCondLst>
                              <p:cond delay="3000"/>
                            </p:stCondLst>
                            <p:childTnLst>
                              <p:par>
                                <p:cTn id="19" presetID="54" presetClass="entr" presetSubtype="0" accel="100000" fill="hold" grpId="0" nodeType="afterEffect">
                                  <p:stCondLst>
                                    <p:cond delay="1000"/>
                                  </p:stCondLst>
                                  <p:childTnLst>
                                    <p:set>
                                      <p:cBhvr>
                                        <p:cTn id="20" dur="1" fill="hold">
                                          <p:stCondLst>
                                            <p:cond delay="0"/>
                                          </p:stCondLst>
                                        </p:cTn>
                                        <p:tgtEl>
                                          <p:spTgt spid="92163">
                                            <p:txEl>
                                              <p:pRg st="2" end="2"/>
                                            </p:txEl>
                                          </p:spTgt>
                                        </p:tgtEl>
                                        <p:attrNameLst>
                                          <p:attrName>style.visibility</p:attrName>
                                        </p:attrNameLst>
                                      </p:cBhvr>
                                      <p:to>
                                        <p:strVal val="visible"/>
                                      </p:to>
                                    </p:set>
                                    <p:anim calcmode="lin" valueType="num">
                                      <p:cBhvr>
                                        <p:cTn id="21" dur="1000" fill="hold"/>
                                        <p:tgtEl>
                                          <p:spTgt spid="92163">
                                            <p:txEl>
                                              <p:pRg st="2" end="2"/>
                                            </p:txEl>
                                          </p:spTgt>
                                        </p:tgtEl>
                                        <p:attrNameLst>
                                          <p:attrName>ppt_w</p:attrName>
                                        </p:attrNameLst>
                                      </p:cBhvr>
                                      <p:tavLst>
                                        <p:tav tm="0">
                                          <p:val>
                                            <p:strVal val="#ppt_w*0.05"/>
                                          </p:val>
                                        </p:tav>
                                        <p:tav tm="100000">
                                          <p:val>
                                            <p:strVal val="#ppt_w"/>
                                          </p:val>
                                        </p:tav>
                                      </p:tavLst>
                                    </p:anim>
                                    <p:anim calcmode="lin" valueType="num">
                                      <p:cBhvr>
                                        <p:cTn id="22" dur="1000" fill="hold"/>
                                        <p:tgtEl>
                                          <p:spTgt spid="92163">
                                            <p:txEl>
                                              <p:pRg st="2" end="2"/>
                                            </p:txEl>
                                          </p:spTgt>
                                        </p:tgtEl>
                                        <p:attrNameLst>
                                          <p:attrName>ppt_h</p:attrName>
                                        </p:attrNameLst>
                                      </p:cBhvr>
                                      <p:tavLst>
                                        <p:tav tm="0">
                                          <p:val>
                                            <p:strVal val="#ppt_h"/>
                                          </p:val>
                                        </p:tav>
                                        <p:tav tm="100000">
                                          <p:val>
                                            <p:strVal val="#ppt_h"/>
                                          </p:val>
                                        </p:tav>
                                      </p:tavLst>
                                    </p:anim>
                                    <p:anim calcmode="lin" valueType="num">
                                      <p:cBhvr>
                                        <p:cTn id="23" dur="1000" fill="hold"/>
                                        <p:tgtEl>
                                          <p:spTgt spid="92163">
                                            <p:txEl>
                                              <p:pRg st="2" end="2"/>
                                            </p:txEl>
                                          </p:spTgt>
                                        </p:tgtEl>
                                        <p:attrNameLst>
                                          <p:attrName>ppt_x</p:attrName>
                                        </p:attrNameLst>
                                      </p:cBhvr>
                                      <p:tavLst>
                                        <p:tav tm="0">
                                          <p:val>
                                            <p:strVal val="#ppt_x-.2"/>
                                          </p:val>
                                        </p:tav>
                                        <p:tav tm="100000">
                                          <p:val>
                                            <p:strVal val="#ppt_x"/>
                                          </p:val>
                                        </p:tav>
                                      </p:tavLst>
                                    </p:anim>
                                    <p:anim calcmode="lin" valueType="num">
                                      <p:cBhvr>
                                        <p:cTn id="24" dur="1000" fill="hold"/>
                                        <p:tgtEl>
                                          <p:spTgt spid="92163">
                                            <p:txEl>
                                              <p:pRg st="2" end="2"/>
                                            </p:txEl>
                                          </p:spTgt>
                                        </p:tgtEl>
                                        <p:attrNameLst>
                                          <p:attrName>ppt_y</p:attrName>
                                        </p:attrNameLst>
                                      </p:cBhvr>
                                      <p:tavLst>
                                        <p:tav tm="0">
                                          <p:val>
                                            <p:strVal val="#ppt_y"/>
                                          </p:val>
                                        </p:tav>
                                        <p:tav tm="100000">
                                          <p:val>
                                            <p:strVal val="#ppt_y"/>
                                          </p:val>
                                        </p:tav>
                                      </p:tavLst>
                                    </p:anim>
                                    <p:animEffect transition="in" filter="fade">
                                      <p:cBhvr>
                                        <p:cTn id="25" dur="1000"/>
                                        <p:tgtEl>
                                          <p:spTgt spid="92163">
                                            <p:txEl>
                                              <p:pRg st="2" end="2"/>
                                            </p:txEl>
                                          </p:spTgt>
                                        </p:tgtEl>
                                      </p:cBhvr>
                                    </p:animEffect>
                                  </p:childTnLst>
                                </p:cTn>
                              </p:par>
                            </p:childTnLst>
                          </p:cTn>
                        </p:par>
                        <p:par>
                          <p:cTn id="26" fill="hold" nodeType="afterGroup">
                            <p:stCondLst>
                              <p:cond delay="5000"/>
                            </p:stCondLst>
                            <p:childTnLst>
                              <p:par>
                                <p:cTn id="27" presetID="2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edge">
                                      <p:cBhvr>
                                        <p:cTn id="29" dur="20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92164">
                                            <p:txEl>
                                              <p:pRg st="0" end="0"/>
                                            </p:txEl>
                                          </p:spTgt>
                                        </p:tgtEl>
                                        <p:attrNameLst>
                                          <p:attrName>style.visibility</p:attrName>
                                        </p:attrNameLst>
                                      </p:cBhvr>
                                      <p:to>
                                        <p:strVal val="visible"/>
                                      </p:to>
                                    </p:set>
                                    <p:anim calcmode="lin" valueType="num">
                                      <p:cBhvr>
                                        <p:cTn id="34" dur="1000" fill="hold"/>
                                        <p:tgtEl>
                                          <p:spTgt spid="92164">
                                            <p:txEl>
                                              <p:pRg st="0" end="0"/>
                                            </p:txEl>
                                          </p:spTgt>
                                        </p:tgtEl>
                                        <p:attrNameLst>
                                          <p:attrName>ppt_w</p:attrName>
                                        </p:attrNameLst>
                                      </p:cBhvr>
                                      <p:tavLst>
                                        <p:tav tm="0">
                                          <p:val>
                                            <p:strVal val="#ppt_w*0.05"/>
                                          </p:val>
                                        </p:tav>
                                        <p:tav tm="100000">
                                          <p:val>
                                            <p:strVal val="#ppt_w"/>
                                          </p:val>
                                        </p:tav>
                                      </p:tavLst>
                                    </p:anim>
                                    <p:anim calcmode="lin" valueType="num">
                                      <p:cBhvr>
                                        <p:cTn id="35" dur="1000" fill="hold"/>
                                        <p:tgtEl>
                                          <p:spTgt spid="92164">
                                            <p:txEl>
                                              <p:pRg st="0" end="0"/>
                                            </p:txEl>
                                          </p:spTgt>
                                        </p:tgtEl>
                                        <p:attrNameLst>
                                          <p:attrName>ppt_h</p:attrName>
                                        </p:attrNameLst>
                                      </p:cBhvr>
                                      <p:tavLst>
                                        <p:tav tm="0">
                                          <p:val>
                                            <p:strVal val="#ppt_h"/>
                                          </p:val>
                                        </p:tav>
                                        <p:tav tm="100000">
                                          <p:val>
                                            <p:strVal val="#ppt_h"/>
                                          </p:val>
                                        </p:tav>
                                      </p:tavLst>
                                    </p:anim>
                                    <p:anim calcmode="lin" valueType="num">
                                      <p:cBhvr>
                                        <p:cTn id="36" dur="1000" fill="hold"/>
                                        <p:tgtEl>
                                          <p:spTgt spid="92164">
                                            <p:txEl>
                                              <p:pRg st="0" end="0"/>
                                            </p:txEl>
                                          </p:spTgt>
                                        </p:tgtEl>
                                        <p:attrNameLst>
                                          <p:attrName>ppt_x</p:attrName>
                                        </p:attrNameLst>
                                      </p:cBhvr>
                                      <p:tavLst>
                                        <p:tav tm="0">
                                          <p:val>
                                            <p:strVal val="#ppt_x-.2"/>
                                          </p:val>
                                        </p:tav>
                                        <p:tav tm="100000">
                                          <p:val>
                                            <p:strVal val="#ppt_x"/>
                                          </p:val>
                                        </p:tav>
                                      </p:tavLst>
                                    </p:anim>
                                    <p:anim calcmode="lin" valueType="num">
                                      <p:cBhvr>
                                        <p:cTn id="37" dur="1000" fill="hold"/>
                                        <p:tgtEl>
                                          <p:spTgt spid="92164">
                                            <p:txEl>
                                              <p:pRg st="0" end="0"/>
                                            </p:txEl>
                                          </p:spTgt>
                                        </p:tgtEl>
                                        <p:attrNameLst>
                                          <p:attrName>ppt_y</p:attrName>
                                        </p:attrNameLst>
                                      </p:cBhvr>
                                      <p:tavLst>
                                        <p:tav tm="0">
                                          <p:val>
                                            <p:strVal val="#ppt_y"/>
                                          </p:val>
                                        </p:tav>
                                        <p:tav tm="100000">
                                          <p:val>
                                            <p:strVal val="#ppt_y"/>
                                          </p:val>
                                        </p:tav>
                                      </p:tavLst>
                                    </p:anim>
                                    <p:animEffect transition="in" filter="fade">
                                      <p:cBhvr>
                                        <p:cTn id="38" dur="1000"/>
                                        <p:tgtEl>
                                          <p:spTgt spid="92164">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92164">
                                            <p:txEl>
                                              <p:pRg st="1" end="1"/>
                                            </p:txEl>
                                          </p:spTgt>
                                        </p:tgtEl>
                                        <p:attrNameLst>
                                          <p:attrName>style.visibility</p:attrName>
                                        </p:attrNameLst>
                                      </p:cBhvr>
                                      <p:to>
                                        <p:strVal val="visible"/>
                                      </p:to>
                                    </p:set>
                                    <p:anim calcmode="lin" valueType="num">
                                      <p:cBhvr>
                                        <p:cTn id="43" dur="1000" fill="hold"/>
                                        <p:tgtEl>
                                          <p:spTgt spid="92164">
                                            <p:txEl>
                                              <p:pRg st="1" end="1"/>
                                            </p:txEl>
                                          </p:spTgt>
                                        </p:tgtEl>
                                        <p:attrNameLst>
                                          <p:attrName>ppt_w</p:attrName>
                                        </p:attrNameLst>
                                      </p:cBhvr>
                                      <p:tavLst>
                                        <p:tav tm="0">
                                          <p:val>
                                            <p:strVal val="#ppt_w*0.05"/>
                                          </p:val>
                                        </p:tav>
                                        <p:tav tm="100000">
                                          <p:val>
                                            <p:strVal val="#ppt_w"/>
                                          </p:val>
                                        </p:tav>
                                      </p:tavLst>
                                    </p:anim>
                                    <p:anim calcmode="lin" valueType="num">
                                      <p:cBhvr>
                                        <p:cTn id="44" dur="1000" fill="hold"/>
                                        <p:tgtEl>
                                          <p:spTgt spid="92164">
                                            <p:txEl>
                                              <p:pRg st="1" end="1"/>
                                            </p:txEl>
                                          </p:spTgt>
                                        </p:tgtEl>
                                        <p:attrNameLst>
                                          <p:attrName>ppt_h</p:attrName>
                                        </p:attrNameLst>
                                      </p:cBhvr>
                                      <p:tavLst>
                                        <p:tav tm="0">
                                          <p:val>
                                            <p:strVal val="#ppt_h"/>
                                          </p:val>
                                        </p:tav>
                                        <p:tav tm="100000">
                                          <p:val>
                                            <p:strVal val="#ppt_h"/>
                                          </p:val>
                                        </p:tav>
                                      </p:tavLst>
                                    </p:anim>
                                    <p:anim calcmode="lin" valueType="num">
                                      <p:cBhvr>
                                        <p:cTn id="45" dur="1000" fill="hold"/>
                                        <p:tgtEl>
                                          <p:spTgt spid="92164">
                                            <p:txEl>
                                              <p:pRg st="1" end="1"/>
                                            </p:txEl>
                                          </p:spTgt>
                                        </p:tgtEl>
                                        <p:attrNameLst>
                                          <p:attrName>ppt_x</p:attrName>
                                        </p:attrNameLst>
                                      </p:cBhvr>
                                      <p:tavLst>
                                        <p:tav tm="0">
                                          <p:val>
                                            <p:strVal val="#ppt_x-.2"/>
                                          </p:val>
                                        </p:tav>
                                        <p:tav tm="100000">
                                          <p:val>
                                            <p:strVal val="#ppt_x"/>
                                          </p:val>
                                        </p:tav>
                                      </p:tavLst>
                                    </p:anim>
                                    <p:anim calcmode="lin" valueType="num">
                                      <p:cBhvr>
                                        <p:cTn id="46" dur="1000" fill="hold"/>
                                        <p:tgtEl>
                                          <p:spTgt spid="92164">
                                            <p:txEl>
                                              <p:pRg st="1" end="1"/>
                                            </p:txEl>
                                          </p:spTgt>
                                        </p:tgtEl>
                                        <p:attrNameLst>
                                          <p:attrName>ppt_y</p:attrName>
                                        </p:attrNameLst>
                                      </p:cBhvr>
                                      <p:tavLst>
                                        <p:tav tm="0">
                                          <p:val>
                                            <p:strVal val="#ppt_y"/>
                                          </p:val>
                                        </p:tav>
                                        <p:tav tm="100000">
                                          <p:val>
                                            <p:strVal val="#ppt_y"/>
                                          </p:val>
                                        </p:tav>
                                      </p:tavLst>
                                    </p:anim>
                                    <p:animEffect transition="in" filter="fade">
                                      <p:cBhvr>
                                        <p:cTn id="47" dur="1000"/>
                                        <p:tgtEl>
                                          <p:spTgt spid="92164">
                                            <p:txEl>
                                              <p:pRg st="1" end="1"/>
                                            </p:txEl>
                                          </p:spTgt>
                                        </p:tgtEl>
                                      </p:cBhvr>
                                    </p:animEffect>
                                  </p:childTnLst>
                                </p:cTn>
                              </p:par>
                            </p:childTnLst>
                          </p:cTn>
                        </p:par>
                        <p:par>
                          <p:cTn id="48" fill="hold" nodeType="afterGroup">
                            <p:stCondLst>
                              <p:cond delay="1000"/>
                            </p:stCondLst>
                            <p:childTnLst>
                              <p:par>
                                <p:cTn id="49" presetID="54" presetClass="entr" presetSubtype="0" accel="100000" fill="hold" nodeType="afterEffect">
                                  <p:stCondLst>
                                    <p:cond delay="0"/>
                                  </p:stCondLst>
                                  <p:childTnLst>
                                    <p:set>
                                      <p:cBhvr>
                                        <p:cTn id="50" dur="1" fill="hold">
                                          <p:stCondLst>
                                            <p:cond delay="0"/>
                                          </p:stCondLst>
                                        </p:cTn>
                                        <p:tgtEl>
                                          <p:spTgt spid="92164">
                                            <p:txEl>
                                              <p:pRg st="2" end="2"/>
                                            </p:txEl>
                                          </p:spTgt>
                                        </p:tgtEl>
                                        <p:attrNameLst>
                                          <p:attrName>style.visibility</p:attrName>
                                        </p:attrNameLst>
                                      </p:cBhvr>
                                      <p:to>
                                        <p:strVal val="visible"/>
                                      </p:to>
                                    </p:set>
                                    <p:anim calcmode="lin" valueType="num">
                                      <p:cBhvr>
                                        <p:cTn id="51" dur="1000" fill="hold"/>
                                        <p:tgtEl>
                                          <p:spTgt spid="92164">
                                            <p:txEl>
                                              <p:pRg st="2" end="2"/>
                                            </p:txEl>
                                          </p:spTgt>
                                        </p:tgtEl>
                                        <p:attrNameLst>
                                          <p:attrName>ppt_w</p:attrName>
                                        </p:attrNameLst>
                                      </p:cBhvr>
                                      <p:tavLst>
                                        <p:tav tm="0">
                                          <p:val>
                                            <p:strVal val="#ppt_w*0.05"/>
                                          </p:val>
                                        </p:tav>
                                        <p:tav tm="100000">
                                          <p:val>
                                            <p:strVal val="#ppt_w"/>
                                          </p:val>
                                        </p:tav>
                                      </p:tavLst>
                                    </p:anim>
                                    <p:anim calcmode="lin" valueType="num">
                                      <p:cBhvr>
                                        <p:cTn id="52" dur="1000" fill="hold"/>
                                        <p:tgtEl>
                                          <p:spTgt spid="92164">
                                            <p:txEl>
                                              <p:pRg st="2" end="2"/>
                                            </p:txEl>
                                          </p:spTgt>
                                        </p:tgtEl>
                                        <p:attrNameLst>
                                          <p:attrName>ppt_h</p:attrName>
                                        </p:attrNameLst>
                                      </p:cBhvr>
                                      <p:tavLst>
                                        <p:tav tm="0">
                                          <p:val>
                                            <p:strVal val="#ppt_h"/>
                                          </p:val>
                                        </p:tav>
                                        <p:tav tm="100000">
                                          <p:val>
                                            <p:strVal val="#ppt_h"/>
                                          </p:val>
                                        </p:tav>
                                      </p:tavLst>
                                    </p:anim>
                                    <p:anim calcmode="lin" valueType="num">
                                      <p:cBhvr>
                                        <p:cTn id="53" dur="1000" fill="hold"/>
                                        <p:tgtEl>
                                          <p:spTgt spid="92164">
                                            <p:txEl>
                                              <p:pRg st="2" end="2"/>
                                            </p:txEl>
                                          </p:spTgt>
                                        </p:tgtEl>
                                        <p:attrNameLst>
                                          <p:attrName>ppt_x</p:attrName>
                                        </p:attrNameLst>
                                      </p:cBhvr>
                                      <p:tavLst>
                                        <p:tav tm="0">
                                          <p:val>
                                            <p:strVal val="#ppt_x-.2"/>
                                          </p:val>
                                        </p:tav>
                                        <p:tav tm="100000">
                                          <p:val>
                                            <p:strVal val="#ppt_x"/>
                                          </p:val>
                                        </p:tav>
                                      </p:tavLst>
                                    </p:anim>
                                    <p:anim calcmode="lin" valueType="num">
                                      <p:cBhvr>
                                        <p:cTn id="54" dur="1000" fill="hold"/>
                                        <p:tgtEl>
                                          <p:spTgt spid="92164">
                                            <p:txEl>
                                              <p:pRg st="2" end="2"/>
                                            </p:txEl>
                                          </p:spTgt>
                                        </p:tgtEl>
                                        <p:attrNameLst>
                                          <p:attrName>ppt_y</p:attrName>
                                        </p:attrNameLst>
                                      </p:cBhvr>
                                      <p:tavLst>
                                        <p:tav tm="0">
                                          <p:val>
                                            <p:strVal val="#ppt_y"/>
                                          </p:val>
                                        </p:tav>
                                        <p:tav tm="100000">
                                          <p:val>
                                            <p:strVal val="#ppt_y"/>
                                          </p:val>
                                        </p:tav>
                                      </p:tavLst>
                                    </p:anim>
                                    <p:animEffect transition="in" filter="fade">
                                      <p:cBhvr>
                                        <p:cTn id="55" dur="1000"/>
                                        <p:tgtEl>
                                          <p:spTgt spid="921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Branching Instructions</a:t>
            </a:r>
          </a:p>
        </p:txBody>
      </p:sp>
      <p:sp>
        <p:nvSpPr>
          <p:cNvPr id="87043" name="Rectangle 3"/>
          <p:cNvSpPr>
            <a:spLocks noGrp="1" noChangeArrowheads="1"/>
          </p:cNvSpPr>
          <p:nvPr>
            <p:ph idx="1"/>
          </p:nvPr>
        </p:nvSpPr>
        <p:spPr/>
        <p:txBody>
          <a:bodyPr/>
          <a:lstStyle/>
          <a:p>
            <a:pPr eaLnBrk="1" hangingPunct="1">
              <a:spcBef>
                <a:spcPct val="50000"/>
              </a:spcBef>
            </a:pPr>
            <a:r>
              <a:rPr lang="en-US" sz="2800" i="1" smtClean="0"/>
              <a:t>Branch</a:t>
            </a:r>
            <a:r>
              <a:rPr lang="en-US" sz="2800" smtClean="0"/>
              <a:t> (B):							 jumps forwards/backwards   				up to 32 MB</a:t>
            </a:r>
          </a:p>
          <a:p>
            <a:pPr eaLnBrk="1" hangingPunct="1">
              <a:spcBef>
                <a:spcPct val="50000"/>
              </a:spcBef>
            </a:pPr>
            <a:r>
              <a:rPr lang="en-US" sz="2800" i="1" smtClean="0"/>
              <a:t>Branch link</a:t>
            </a:r>
            <a:r>
              <a:rPr lang="en-US" sz="2800" smtClean="0"/>
              <a:t> (BL):   	same + saves (PC+4) in LR</a:t>
            </a:r>
          </a:p>
          <a:p>
            <a:pPr eaLnBrk="1" hangingPunct="1">
              <a:spcBef>
                <a:spcPct val="50000"/>
              </a:spcBef>
            </a:pPr>
            <a:r>
              <a:rPr lang="en-US" sz="2800" smtClean="0"/>
              <a:t>Suitable for function call/return</a:t>
            </a:r>
          </a:p>
          <a:p>
            <a:pPr eaLnBrk="1" hangingPunct="1">
              <a:spcBef>
                <a:spcPct val="50000"/>
              </a:spcBef>
            </a:pPr>
            <a:r>
              <a:rPr lang="en-US" sz="2800" smtClean="0"/>
              <a:t>Condition codes for conditional branches</a:t>
            </a:r>
          </a:p>
        </p:txBody>
      </p:sp>
      <p:sp>
        <p:nvSpPr>
          <p:cNvPr id="4" name="Slide Number Placeholder 3"/>
          <p:cNvSpPr>
            <a:spLocks noGrp="1"/>
          </p:cNvSpPr>
          <p:nvPr>
            <p:ph type="sldNum" sz="quarter" idx="12"/>
          </p:nvPr>
        </p:nvSpPr>
        <p:spPr/>
        <p:txBody>
          <a:bodyPr/>
          <a:lstStyle/>
          <a:p>
            <a:fld id="{95E73318-CB26-4F66-A21C-76C4A8315BD2}" type="slidenum">
              <a:rPr lang="en-US"/>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wipe(down)">
                                      <p:cBhvr>
                                        <p:cTn id="7" dur="290">
                                          <p:stCondLst>
                                            <p:cond delay="0"/>
                                          </p:stCondLst>
                                        </p:cTn>
                                        <p:tgtEl>
                                          <p:spTgt spid="87042"/>
                                        </p:tgtEl>
                                      </p:cBhvr>
                                    </p:animEffect>
                                    <p:anim calcmode="lin" valueType="num">
                                      <p:cBhvr>
                                        <p:cTn id="8" dur="911" tmFilter="0,0; 0.14,0.36; 0.43,0.73; 0.71,0.91; 1.0,1.0">
                                          <p:stCondLst>
                                            <p:cond delay="0"/>
                                          </p:stCondLst>
                                        </p:cTn>
                                        <p:tgtEl>
                                          <p:spTgt spid="8704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8704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8704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8704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87042"/>
                                        </p:tgtEl>
                                        <p:attrNameLst>
                                          <p:attrName>ppt_y</p:attrName>
                                        </p:attrNameLst>
                                      </p:cBhvr>
                                      <p:tavLst>
                                        <p:tav tm="0" fmla="#ppt_y-sin(pi*$)/81">
                                          <p:val>
                                            <p:fltVal val="0"/>
                                          </p:val>
                                        </p:tav>
                                        <p:tav tm="100000">
                                          <p:val>
                                            <p:fltVal val="1"/>
                                          </p:val>
                                        </p:tav>
                                      </p:tavLst>
                                    </p:anim>
                                    <p:animScale>
                                      <p:cBhvr>
                                        <p:cTn id="13" dur="13">
                                          <p:stCondLst>
                                            <p:cond delay="325"/>
                                          </p:stCondLst>
                                        </p:cTn>
                                        <p:tgtEl>
                                          <p:spTgt spid="87042"/>
                                        </p:tgtEl>
                                      </p:cBhvr>
                                      <p:to x="100000" y="60000"/>
                                    </p:animScale>
                                    <p:animScale>
                                      <p:cBhvr>
                                        <p:cTn id="14" dur="83" decel="50000">
                                          <p:stCondLst>
                                            <p:cond delay="338"/>
                                          </p:stCondLst>
                                        </p:cTn>
                                        <p:tgtEl>
                                          <p:spTgt spid="87042"/>
                                        </p:tgtEl>
                                      </p:cBhvr>
                                      <p:to x="100000" y="100000"/>
                                    </p:animScale>
                                    <p:animScale>
                                      <p:cBhvr>
                                        <p:cTn id="15" dur="13">
                                          <p:stCondLst>
                                            <p:cond delay="656"/>
                                          </p:stCondLst>
                                        </p:cTn>
                                        <p:tgtEl>
                                          <p:spTgt spid="87042"/>
                                        </p:tgtEl>
                                      </p:cBhvr>
                                      <p:to x="100000" y="80000"/>
                                    </p:animScale>
                                    <p:animScale>
                                      <p:cBhvr>
                                        <p:cTn id="16" dur="83" decel="50000">
                                          <p:stCondLst>
                                            <p:cond delay="669"/>
                                          </p:stCondLst>
                                        </p:cTn>
                                        <p:tgtEl>
                                          <p:spTgt spid="87042"/>
                                        </p:tgtEl>
                                      </p:cBhvr>
                                      <p:to x="100000" y="100000"/>
                                    </p:animScale>
                                    <p:animScale>
                                      <p:cBhvr>
                                        <p:cTn id="17" dur="13">
                                          <p:stCondLst>
                                            <p:cond delay="821"/>
                                          </p:stCondLst>
                                        </p:cTn>
                                        <p:tgtEl>
                                          <p:spTgt spid="87042"/>
                                        </p:tgtEl>
                                      </p:cBhvr>
                                      <p:to x="100000" y="90000"/>
                                    </p:animScale>
                                    <p:animScale>
                                      <p:cBhvr>
                                        <p:cTn id="18" dur="83" decel="50000">
                                          <p:stCondLst>
                                            <p:cond delay="834"/>
                                          </p:stCondLst>
                                        </p:cTn>
                                        <p:tgtEl>
                                          <p:spTgt spid="87042"/>
                                        </p:tgtEl>
                                      </p:cBhvr>
                                      <p:to x="100000" y="100000"/>
                                    </p:animScale>
                                    <p:animScale>
                                      <p:cBhvr>
                                        <p:cTn id="19" dur="13">
                                          <p:stCondLst>
                                            <p:cond delay="904"/>
                                          </p:stCondLst>
                                        </p:cTn>
                                        <p:tgtEl>
                                          <p:spTgt spid="87042"/>
                                        </p:tgtEl>
                                      </p:cBhvr>
                                      <p:to x="100000" y="95000"/>
                                    </p:animScale>
                                    <p:animScale>
                                      <p:cBhvr>
                                        <p:cTn id="20" dur="83" decel="50000">
                                          <p:stCondLst>
                                            <p:cond delay="917"/>
                                          </p:stCondLst>
                                        </p:cTn>
                                        <p:tgtEl>
                                          <p:spTgt spid="87042"/>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87043">
                                            <p:txEl>
                                              <p:pRg st="0" end="0"/>
                                            </p:txEl>
                                          </p:spTgt>
                                        </p:tgtEl>
                                        <p:attrNameLst>
                                          <p:attrName>style.visibility</p:attrName>
                                        </p:attrNameLst>
                                      </p:cBhvr>
                                      <p:to>
                                        <p:strVal val="visible"/>
                                      </p:to>
                                    </p:set>
                                    <p:anim by="(-#ppt_w*2)" calcmode="lin" valueType="num">
                                      <p:cBhvr rctx="PPT">
                                        <p:cTn id="25" dur="250" autoRev="1" fill="hold">
                                          <p:stCondLst>
                                            <p:cond delay="0"/>
                                          </p:stCondLst>
                                        </p:cTn>
                                        <p:tgtEl>
                                          <p:spTgt spid="87043">
                                            <p:txEl>
                                              <p:pRg st="0" end="0"/>
                                            </p:txEl>
                                          </p:spTgt>
                                        </p:tgtEl>
                                        <p:attrNameLst>
                                          <p:attrName>ppt_w</p:attrName>
                                        </p:attrNameLst>
                                      </p:cBhvr>
                                    </p:anim>
                                    <p:anim by="(#ppt_w*0.50)" calcmode="lin" valueType="num">
                                      <p:cBhvr>
                                        <p:cTn id="26" dur="250" decel="50000" autoRev="1" fill="hold">
                                          <p:stCondLst>
                                            <p:cond delay="0"/>
                                          </p:stCondLst>
                                        </p:cTn>
                                        <p:tgtEl>
                                          <p:spTgt spid="87043">
                                            <p:txEl>
                                              <p:pRg st="0" end="0"/>
                                            </p:txEl>
                                          </p:spTgt>
                                        </p:tgtEl>
                                        <p:attrNameLst>
                                          <p:attrName>ppt_x</p:attrName>
                                        </p:attrNameLst>
                                      </p:cBhvr>
                                    </p:anim>
                                    <p:anim from="(-#ppt_h/2)" to="(#ppt_y)" calcmode="lin" valueType="num">
                                      <p:cBhvr>
                                        <p:cTn id="27" dur="500" fill="hold">
                                          <p:stCondLst>
                                            <p:cond delay="0"/>
                                          </p:stCondLst>
                                        </p:cTn>
                                        <p:tgtEl>
                                          <p:spTgt spid="87043">
                                            <p:txEl>
                                              <p:pRg st="0" end="0"/>
                                            </p:txEl>
                                          </p:spTgt>
                                        </p:tgtEl>
                                        <p:attrNameLst>
                                          <p:attrName>ppt_y</p:attrName>
                                        </p:attrNameLst>
                                      </p:cBhvr>
                                    </p:anim>
                                    <p:animRot by="21600000">
                                      <p:cBhvr>
                                        <p:cTn id="28" dur="500" fill="hold">
                                          <p:stCondLst>
                                            <p:cond delay="0"/>
                                          </p:stCondLst>
                                        </p:cTn>
                                        <p:tgtEl>
                                          <p:spTgt spid="87043">
                                            <p:txEl>
                                              <p:pRg st="0" end="0"/>
                                            </p:txEl>
                                          </p:spTgt>
                                        </p:tgtEl>
                                        <p:attrNameLst>
                                          <p:attrName>r</p:attrName>
                                        </p:attrNameLst>
                                      </p:cBhvr>
                                    </p:animRot>
                                  </p:childTnLst>
                                </p:cTn>
                              </p:par>
                            </p:childTnLst>
                          </p:cTn>
                        </p:par>
                      </p:childTnLst>
                    </p:cTn>
                  </p:par>
                  <p:par>
                    <p:cTn id="29" fill="hold" nodeType="clickPar">
                      <p:stCondLst>
                        <p:cond delay="indefinite"/>
                      </p:stCondLst>
                      <p:childTnLst>
                        <p:par>
                          <p:cTn id="30" fill="hold" nodeType="withGroup">
                            <p:stCondLst>
                              <p:cond delay="0"/>
                            </p:stCondLst>
                            <p:childTnLst>
                              <p:par>
                                <p:cTn id="31" presetID="56" presetClass="entr" presetSubtype="0" fill="hold" grpId="0" nodeType="clickEffect">
                                  <p:stCondLst>
                                    <p:cond delay="0"/>
                                  </p:stCondLst>
                                  <p:iterate type="lt">
                                    <p:tmPct val="10000"/>
                                  </p:iterate>
                                  <p:childTnLst>
                                    <p:set>
                                      <p:cBhvr>
                                        <p:cTn id="32" dur="1" fill="hold">
                                          <p:stCondLst>
                                            <p:cond delay="0"/>
                                          </p:stCondLst>
                                        </p:cTn>
                                        <p:tgtEl>
                                          <p:spTgt spid="87043">
                                            <p:txEl>
                                              <p:pRg st="1" end="1"/>
                                            </p:txEl>
                                          </p:spTgt>
                                        </p:tgtEl>
                                        <p:attrNameLst>
                                          <p:attrName>style.visibility</p:attrName>
                                        </p:attrNameLst>
                                      </p:cBhvr>
                                      <p:to>
                                        <p:strVal val="visible"/>
                                      </p:to>
                                    </p:set>
                                    <p:anim by="(-#ppt_w*2)" calcmode="lin" valueType="num">
                                      <p:cBhvr rctx="PPT">
                                        <p:cTn id="33" dur="250" autoRev="1" fill="hold">
                                          <p:stCondLst>
                                            <p:cond delay="0"/>
                                          </p:stCondLst>
                                        </p:cTn>
                                        <p:tgtEl>
                                          <p:spTgt spid="87043">
                                            <p:txEl>
                                              <p:pRg st="1" end="1"/>
                                            </p:txEl>
                                          </p:spTgt>
                                        </p:tgtEl>
                                        <p:attrNameLst>
                                          <p:attrName>ppt_w</p:attrName>
                                        </p:attrNameLst>
                                      </p:cBhvr>
                                    </p:anim>
                                    <p:anim by="(#ppt_w*0.50)" calcmode="lin" valueType="num">
                                      <p:cBhvr>
                                        <p:cTn id="34" dur="250" decel="50000" autoRev="1" fill="hold">
                                          <p:stCondLst>
                                            <p:cond delay="0"/>
                                          </p:stCondLst>
                                        </p:cTn>
                                        <p:tgtEl>
                                          <p:spTgt spid="87043">
                                            <p:txEl>
                                              <p:pRg st="1" end="1"/>
                                            </p:txEl>
                                          </p:spTgt>
                                        </p:tgtEl>
                                        <p:attrNameLst>
                                          <p:attrName>ppt_x</p:attrName>
                                        </p:attrNameLst>
                                      </p:cBhvr>
                                    </p:anim>
                                    <p:anim from="(-#ppt_h/2)" to="(#ppt_y)" calcmode="lin" valueType="num">
                                      <p:cBhvr>
                                        <p:cTn id="35" dur="500" fill="hold">
                                          <p:stCondLst>
                                            <p:cond delay="0"/>
                                          </p:stCondLst>
                                        </p:cTn>
                                        <p:tgtEl>
                                          <p:spTgt spid="87043">
                                            <p:txEl>
                                              <p:pRg st="1" end="1"/>
                                            </p:txEl>
                                          </p:spTgt>
                                        </p:tgtEl>
                                        <p:attrNameLst>
                                          <p:attrName>ppt_y</p:attrName>
                                        </p:attrNameLst>
                                      </p:cBhvr>
                                    </p:anim>
                                    <p:animRot by="21600000">
                                      <p:cBhvr>
                                        <p:cTn id="36" dur="500" fill="hold">
                                          <p:stCondLst>
                                            <p:cond delay="0"/>
                                          </p:stCondLst>
                                        </p:cTn>
                                        <p:tgtEl>
                                          <p:spTgt spid="87043">
                                            <p:txEl>
                                              <p:pRg st="1" end="1"/>
                                            </p:txEl>
                                          </p:spTgt>
                                        </p:tgtEl>
                                        <p:attrNameLst>
                                          <p:attrName>r</p:attrName>
                                        </p:attrNameLst>
                                      </p:cBhvr>
                                    </p:animRot>
                                  </p:childTnLst>
                                </p:cTn>
                              </p:par>
                            </p:childTnLst>
                          </p:cTn>
                        </p:par>
                      </p:childTnLst>
                    </p:cTn>
                  </p:par>
                  <p:par>
                    <p:cTn id="37" fill="hold" nodeType="clickPar">
                      <p:stCondLst>
                        <p:cond delay="indefinite"/>
                      </p:stCondLst>
                      <p:childTnLst>
                        <p:par>
                          <p:cTn id="38" fill="hold" nodeType="withGroup">
                            <p:stCondLst>
                              <p:cond delay="0"/>
                            </p:stCondLst>
                            <p:childTnLst>
                              <p:par>
                                <p:cTn id="39" presetID="56" presetClass="entr" presetSubtype="0" fill="hold" grpId="0" nodeType="clickEffect">
                                  <p:stCondLst>
                                    <p:cond delay="0"/>
                                  </p:stCondLst>
                                  <p:iterate type="lt">
                                    <p:tmPct val="10000"/>
                                  </p:iterate>
                                  <p:childTnLst>
                                    <p:set>
                                      <p:cBhvr>
                                        <p:cTn id="40" dur="1" fill="hold">
                                          <p:stCondLst>
                                            <p:cond delay="0"/>
                                          </p:stCondLst>
                                        </p:cTn>
                                        <p:tgtEl>
                                          <p:spTgt spid="87043">
                                            <p:txEl>
                                              <p:pRg st="2" end="2"/>
                                            </p:txEl>
                                          </p:spTgt>
                                        </p:tgtEl>
                                        <p:attrNameLst>
                                          <p:attrName>style.visibility</p:attrName>
                                        </p:attrNameLst>
                                      </p:cBhvr>
                                      <p:to>
                                        <p:strVal val="visible"/>
                                      </p:to>
                                    </p:set>
                                    <p:anim by="(-#ppt_w*2)" calcmode="lin" valueType="num">
                                      <p:cBhvr rctx="PPT">
                                        <p:cTn id="41" dur="250" autoRev="1" fill="hold">
                                          <p:stCondLst>
                                            <p:cond delay="0"/>
                                          </p:stCondLst>
                                        </p:cTn>
                                        <p:tgtEl>
                                          <p:spTgt spid="87043">
                                            <p:txEl>
                                              <p:pRg st="2" end="2"/>
                                            </p:txEl>
                                          </p:spTgt>
                                        </p:tgtEl>
                                        <p:attrNameLst>
                                          <p:attrName>ppt_w</p:attrName>
                                        </p:attrNameLst>
                                      </p:cBhvr>
                                    </p:anim>
                                    <p:anim by="(#ppt_w*0.50)" calcmode="lin" valueType="num">
                                      <p:cBhvr>
                                        <p:cTn id="42" dur="250" decel="50000" autoRev="1" fill="hold">
                                          <p:stCondLst>
                                            <p:cond delay="0"/>
                                          </p:stCondLst>
                                        </p:cTn>
                                        <p:tgtEl>
                                          <p:spTgt spid="87043">
                                            <p:txEl>
                                              <p:pRg st="2" end="2"/>
                                            </p:txEl>
                                          </p:spTgt>
                                        </p:tgtEl>
                                        <p:attrNameLst>
                                          <p:attrName>ppt_x</p:attrName>
                                        </p:attrNameLst>
                                      </p:cBhvr>
                                    </p:anim>
                                    <p:anim from="(-#ppt_h/2)" to="(#ppt_y)" calcmode="lin" valueType="num">
                                      <p:cBhvr>
                                        <p:cTn id="43" dur="500" fill="hold">
                                          <p:stCondLst>
                                            <p:cond delay="0"/>
                                          </p:stCondLst>
                                        </p:cTn>
                                        <p:tgtEl>
                                          <p:spTgt spid="87043">
                                            <p:txEl>
                                              <p:pRg st="2" end="2"/>
                                            </p:txEl>
                                          </p:spTgt>
                                        </p:tgtEl>
                                        <p:attrNameLst>
                                          <p:attrName>ppt_y</p:attrName>
                                        </p:attrNameLst>
                                      </p:cBhvr>
                                    </p:anim>
                                    <p:animRot by="21600000">
                                      <p:cBhvr>
                                        <p:cTn id="44" dur="500" fill="hold">
                                          <p:stCondLst>
                                            <p:cond delay="0"/>
                                          </p:stCondLst>
                                        </p:cTn>
                                        <p:tgtEl>
                                          <p:spTgt spid="87043">
                                            <p:txEl>
                                              <p:pRg st="2" end="2"/>
                                            </p:txEl>
                                          </p:spTgt>
                                        </p:tgtEl>
                                        <p:attrNameLst>
                                          <p:attrName>r</p:attrName>
                                        </p:attrNameLst>
                                      </p:cBhvr>
                                    </p:animRot>
                                  </p:childTnLst>
                                </p:cTn>
                              </p:par>
                            </p:childTnLst>
                          </p:cTn>
                        </p:par>
                      </p:childTnLst>
                    </p:cTn>
                  </p:par>
                  <p:par>
                    <p:cTn id="45" fill="hold" nodeType="clickPar">
                      <p:stCondLst>
                        <p:cond delay="indefinite"/>
                      </p:stCondLst>
                      <p:childTnLst>
                        <p:par>
                          <p:cTn id="46" fill="hold" nodeType="withGroup">
                            <p:stCondLst>
                              <p:cond delay="0"/>
                            </p:stCondLst>
                            <p:childTnLst>
                              <p:par>
                                <p:cTn id="47" presetID="56" presetClass="entr" presetSubtype="0" fill="hold" grpId="0" nodeType="clickEffect">
                                  <p:stCondLst>
                                    <p:cond delay="0"/>
                                  </p:stCondLst>
                                  <p:iterate type="lt">
                                    <p:tmPct val="10000"/>
                                  </p:iterate>
                                  <p:childTnLst>
                                    <p:set>
                                      <p:cBhvr>
                                        <p:cTn id="48" dur="1" fill="hold">
                                          <p:stCondLst>
                                            <p:cond delay="0"/>
                                          </p:stCondLst>
                                        </p:cTn>
                                        <p:tgtEl>
                                          <p:spTgt spid="87043">
                                            <p:txEl>
                                              <p:pRg st="3" end="3"/>
                                            </p:txEl>
                                          </p:spTgt>
                                        </p:tgtEl>
                                        <p:attrNameLst>
                                          <p:attrName>style.visibility</p:attrName>
                                        </p:attrNameLst>
                                      </p:cBhvr>
                                      <p:to>
                                        <p:strVal val="visible"/>
                                      </p:to>
                                    </p:set>
                                    <p:anim by="(-#ppt_w*2)" calcmode="lin" valueType="num">
                                      <p:cBhvr rctx="PPT">
                                        <p:cTn id="49" dur="250" autoRev="1" fill="hold">
                                          <p:stCondLst>
                                            <p:cond delay="0"/>
                                          </p:stCondLst>
                                        </p:cTn>
                                        <p:tgtEl>
                                          <p:spTgt spid="87043">
                                            <p:txEl>
                                              <p:pRg st="3" end="3"/>
                                            </p:txEl>
                                          </p:spTgt>
                                        </p:tgtEl>
                                        <p:attrNameLst>
                                          <p:attrName>ppt_w</p:attrName>
                                        </p:attrNameLst>
                                      </p:cBhvr>
                                    </p:anim>
                                    <p:anim by="(#ppt_w*0.50)" calcmode="lin" valueType="num">
                                      <p:cBhvr>
                                        <p:cTn id="50" dur="250" decel="50000" autoRev="1" fill="hold">
                                          <p:stCondLst>
                                            <p:cond delay="0"/>
                                          </p:stCondLst>
                                        </p:cTn>
                                        <p:tgtEl>
                                          <p:spTgt spid="87043">
                                            <p:txEl>
                                              <p:pRg st="3" end="3"/>
                                            </p:txEl>
                                          </p:spTgt>
                                        </p:tgtEl>
                                        <p:attrNameLst>
                                          <p:attrName>ppt_x</p:attrName>
                                        </p:attrNameLst>
                                      </p:cBhvr>
                                    </p:anim>
                                    <p:anim from="(-#ppt_h/2)" to="(#ppt_y)" calcmode="lin" valueType="num">
                                      <p:cBhvr>
                                        <p:cTn id="51" dur="500" fill="hold">
                                          <p:stCondLst>
                                            <p:cond delay="0"/>
                                          </p:stCondLst>
                                        </p:cTn>
                                        <p:tgtEl>
                                          <p:spTgt spid="87043">
                                            <p:txEl>
                                              <p:pRg st="3" end="3"/>
                                            </p:txEl>
                                          </p:spTgt>
                                        </p:tgtEl>
                                        <p:attrNameLst>
                                          <p:attrName>ppt_y</p:attrName>
                                        </p:attrNameLst>
                                      </p:cBhvr>
                                    </p:anim>
                                    <p:animRot by="21600000">
                                      <p:cBhvr>
                                        <p:cTn id="52" dur="500" fill="hold">
                                          <p:stCondLst>
                                            <p:cond delay="0"/>
                                          </p:stCondLst>
                                        </p:cTn>
                                        <p:tgtEl>
                                          <p:spTgt spid="8704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Branching Instructions (2)</a:t>
            </a:r>
          </a:p>
        </p:txBody>
      </p:sp>
      <p:sp>
        <p:nvSpPr>
          <p:cNvPr id="91139" name="Rectangle 3"/>
          <p:cNvSpPr>
            <a:spLocks noGrp="1" noChangeArrowheads="1"/>
          </p:cNvSpPr>
          <p:nvPr>
            <p:ph idx="1"/>
          </p:nvPr>
        </p:nvSpPr>
        <p:spPr>
          <a:xfrm>
            <a:off x="1024467" y="2286001"/>
            <a:ext cx="10524067" cy="4022725"/>
          </a:xfrm>
        </p:spPr>
        <p:txBody>
          <a:bodyPr/>
          <a:lstStyle/>
          <a:p>
            <a:pPr eaLnBrk="1" hangingPunct="1"/>
            <a:r>
              <a:rPr lang="en-US" sz="2800" i="1" smtClean="0"/>
              <a:t>Branch exchange (BX) </a:t>
            </a:r>
            <a:r>
              <a:rPr lang="en-US" sz="2800" smtClean="0"/>
              <a:t>and B</a:t>
            </a:r>
            <a:r>
              <a:rPr lang="en-US" sz="2800" i="1" smtClean="0"/>
              <a:t>ranch link exchange (BLX)</a:t>
            </a:r>
            <a:r>
              <a:rPr lang="en-US" sz="2800" smtClean="0"/>
              <a:t>: same as </a:t>
            </a:r>
            <a:r>
              <a:rPr lang="en-US" sz="2800" i="1" smtClean="0"/>
              <a:t>B/BL </a:t>
            </a:r>
            <a:r>
              <a:rPr lang="en-US" sz="2800" smtClean="0"/>
              <a:t>+ exchange instruction set</a:t>
            </a:r>
            <a:r>
              <a:rPr lang="en-US" sz="4400" smtClean="0"/>
              <a:t> </a:t>
            </a:r>
            <a:r>
              <a:rPr lang="en-US" sz="2800" smtClean="0"/>
              <a:t>(ARM </a:t>
            </a:r>
            <a:r>
              <a:rPr lang="en-US" sz="2800" smtClean="0">
                <a:sym typeface="Wingdings 3" pitchFamily="18" charset="2"/>
              </a:rPr>
              <a:t> THUMB)</a:t>
            </a:r>
            <a:endParaRPr lang="en-US" sz="2800" smtClean="0"/>
          </a:p>
          <a:p>
            <a:pPr eaLnBrk="1" hangingPunct="1">
              <a:spcBef>
                <a:spcPct val="50000"/>
              </a:spcBef>
            </a:pPr>
            <a:r>
              <a:rPr lang="en-US" sz="2800" smtClean="0"/>
              <a:t>Only way to swap sets</a:t>
            </a:r>
          </a:p>
        </p:txBody>
      </p:sp>
      <p:sp>
        <p:nvSpPr>
          <p:cNvPr id="4" name="Slide Number Placeholder 3"/>
          <p:cNvSpPr>
            <a:spLocks noGrp="1"/>
          </p:cNvSpPr>
          <p:nvPr>
            <p:ph type="sldNum" sz="quarter" idx="12"/>
          </p:nvPr>
        </p:nvSpPr>
        <p:spPr/>
        <p:txBody>
          <a:bodyPr/>
          <a:lstStyle/>
          <a:p>
            <a:fld id="{E876727B-58DB-4070-A507-6C928EEEB2CB}" type="slidenum">
              <a:rPr lang="en-US"/>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p:cTn id="7" dur="1000" fill="hold"/>
                                        <p:tgtEl>
                                          <p:spTgt spid="9113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9113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91139">
                                            <p:txEl>
                                              <p:pRg st="0" end="0"/>
                                            </p:txEl>
                                          </p:spTgt>
                                        </p:tgtEl>
                                        <p:attrNameLst>
                                          <p:attrName>style.rotation</p:attrName>
                                        </p:attrNameLst>
                                      </p:cBhvr>
                                      <p:tavLst>
                                        <p:tav tm="0">
                                          <p:val>
                                            <p:fltVal val="360"/>
                                          </p:val>
                                        </p:tav>
                                        <p:tav tm="100000">
                                          <p:val>
                                            <p:fltVal val="0"/>
                                          </p:val>
                                        </p:tav>
                                      </p:tavLst>
                                    </p:anim>
                                    <p:animEffect transition="in" filter="fade">
                                      <p:cBhvr>
                                        <p:cTn id="10" dur="1000"/>
                                        <p:tgtEl>
                                          <p:spTgt spid="91139">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91139">
                                            <p:txEl>
                                              <p:pRg st="1" end="1"/>
                                            </p:txEl>
                                          </p:spTgt>
                                        </p:tgtEl>
                                        <p:attrNameLst>
                                          <p:attrName>style.visibility</p:attrName>
                                        </p:attrNameLst>
                                      </p:cBhvr>
                                      <p:to>
                                        <p:strVal val="visible"/>
                                      </p:to>
                                    </p:set>
                                    <p:anim calcmode="lin" valueType="num">
                                      <p:cBhvr>
                                        <p:cTn id="15" dur="1000" fill="hold"/>
                                        <p:tgtEl>
                                          <p:spTgt spid="91139">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91139">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91139">
                                            <p:txEl>
                                              <p:pRg st="1" end="1"/>
                                            </p:txEl>
                                          </p:spTgt>
                                        </p:tgtEl>
                                        <p:attrNameLst>
                                          <p:attrName>style.rotation</p:attrName>
                                        </p:attrNameLst>
                                      </p:cBhvr>
                                      <p:tavLst>
                                        <p:tav tm="0">
                                          <p:val>
                                            <p:fltVal val="360"/>
                                          </p:val>
                                        </p:tav>
                                        <p:tav tm="100000">
                                          <p:val>
                                            <p:fltVal val="0"/>
                                          </p:val>
                                        </p:tav>
                                      </p:tavLst>
                                    </p:anim>
                                    <p:animEffect transition="in" filter="fade">
                                      <p:cBhvr>
                                        <p:cTn id="18" dur="1000"/>
                                        <p:tgtEl>
                                          <p:spTgt spid="911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Thumb Instruction Set</a:t>
            </a:r>
          </a:p>
        </p:txBody>
      </p:sp>
      <p:sp>
        <p:nvSpPr>
          <p:cNvPr id="86019" name="Rectangle 3"/>
          <p:cNvSpPr>
            <a:spLocks noGrp="1" noChangeArrowheads="1"/>
          </p:cNvSpPr>
          <p:nvPr>
            <p:ph idx="1"/>
          </p:nvPr>
        </p:nvSpPr>
        <p:spPr>
          <a:xfrm>
            <a:off x="609600" y="1600201"/>
            <a:ext cx="11093451" cy="4708525"/>
          </a:xfrm>
        </p:spPr>
        <p:txBody>
          <a:bodyPr/>
          <a:lstStyle/>
          <a:p>
            <a:pPr eaLnBrk="1" hangingPunct="1">
              <a:spcBef>
                <a:spcPct val="50000"/>
              </a:spcBef>
            </a:pPr>
            <a:r>
              <a:rPr lang="en-US" sz="2800" smtClean="0"/>
              <a:t>Compressed form of ARM</a:t>
            </a:r>
          </a:p>
          <a:p>
            <a:pPr lvl="1" eaLnBrk="1" hangingPunct="1">
              <a:spcBef>
                <a:spcPct val="30000"/>
              </a:spcBef>
            </a:pPr>
            <a:r>
              <a:rPr lang="en-US" sz="2400" smtClean="0"/>
              <a:t>Instructions stored as 16-bit,</a:t>
            </a:r>
          </a:p>
          <a:p>
            <a:pPr lvl="1" eaLnBrk="1" hangingPunct="1">
              <a:spcBef>
                <a:spcPct val="30000"/>
              </a:spcBef>
            </a:pPr>
            <a:r>
              <a:rPr lang="en-US" sz="2400" smtClean="0"/>
              <a:t>Decompressed into ARM instructions and</a:t>
            </a:r>
          </a:p>
          <a:p>
            <a:pPr lvl="1" eaLnBrk="1" hangingPunct="1">
              <a:spcBef>
                <a:spcPct val="30000"/>
              </a:spcBef>
            </a:pPr>
            <a:r>
              <a:rPr lang="en-US" sz="2400" smtClean="0"/>
              <a:t>Executed</a:t>
            </a:r>
          </a:p>
          <a:p>
            <a:pPr eaLnBrk="1" hangingPunct="1">
              <a:spcBef>
                <a:spcPct val="50000"/>
              </a:spcBef>
            </a:pPr>
            <a:r>
              <a:rPr lang="en-US" sz="2800" smtClean="0"/>
              <a:t>Lower performance (ARM 40% faster)</a:t>
            </a:r>
          </a:p>
          <a:p>
            <a:pPr eaLnBrk="1" hangingPunct="1">
              <a:spcBef>
                <a:spcPct val="50000"/>
              </a:spcBef>
            </a:pPr>
            <a:r>
              <a:rPr lang="en-US" sz="2800" smtClean="0"/>
              <a:t>Higher density (THUMB saves 30% space)</a:t>
            </a:r>
          </a:p>
          <a:p>
            <a:pPr eaLnBrk="1" hangingPunct="1">
              <a:spcBef>
                <a:spcPct val="50000"/>
              </a:spcBef>
            </a:pPr>
            <a:r>
              <a:rPr lang="en-US" sz="2800" smtClean="0"/>
              <a:t>Optimal – 					“</a:t>
            </a:r>
            <a:r>
              <a:rPr lang="en-US" sz="2800" i="1" smtClean="0"/>
              <a:t>interworking</a:t>
            </a:r>
            <a:r>
              <a:rPr lang="en-US" sz="2800" smtClean="0"/>
              <a:t>” (combining two sets) –  			compiler supported</a:t>
            </a:r>
          </a:p>
        </p:txBody>
      </p:sp>
      <p:sp>
        <p:nvSpPr>
          <p:cNvPr id="4" name="Slide Number Placeholder 3"/>
          <p:cNvSpPr>
            <a:spLocks noGrp="1"/>
          </p:cNvSpPr>
          <p:nvPr>
            <p:ph type="sldNum" sz="quarter" idx="12"/>
          </p:nvPr>
        </p:nvSpPr>
        <p:spPr/>
        <p:txBody>
          <a:bodyPr/>
          <a:lstStyle/>
          <a:p>
            <a:fld id="{2C8D4445-0BC4-4983-8595-ADE27199481B}" type="slidenum">
              <a:rPr lang="en-US"/>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6019">
                                            <p:txEl>
                                              <p:pRg st="0" end="0"/>
                                            </p:txEl>
                                          </p:spTgt>
                                        </p:tgtEl>
                                        <p:attrNameLst>
                                          <p:attrName>style.visibility</p:attrName>
                                        </p:attrNameLst>
                                      </p:cBhvr>
                                      <p:to>
                                        <p:strVal val="visible"/>
                                      </p:to>
                                    </p:set>
                                    <p:anim calcmode="discrete" valueType="clr">
                                      <p:cBhvr override="childStyle">
                                        <p:cTn id="7" dur="80"/>
                                        <p:tgtEl>
                                          <p:spTgt spid="860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601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86019">
                                            <p:txEl>
                                              <p:pRg st="0" end="0"/>
                                            </p:txEl>
                                          </p:spTgt>
                                        </p:tgtEl>
                                        <p:attrNameLst>
                                          <p:attrName>fill.type</p:attrName>
                                        </p:attrNameLst>
                                      </p:cBhvr>
                                      <p:to>
                                        <p:strVal val="solid"/>
                                      </p:to>
                                    </p:set>
                                  </p:childTnLst>
                                </p:cTn>
                              </p:par>
                            </p:childTnLst>
                          </p:cTn>
                        </p:par>
                        <p:par>
                          <p:cTn id="10" fill="hold" nodeType="afterGroup">
                            <p:stCondLst>
                              <p:cond delay="800"/>
                            </p:stCondLst>
                            <p:childTnLst>
                              <p:par>
                                <p:cTn id="11" presetID="9" presetClass="entr" presetSubtype="0" fill="hold" grpId="0" nodeType="afterEffect">
                                  <p:stCondLst>
                                    <p:cond delay="1000"/>
                                  </p:stCondLst>
                                  <p:childTnLst>
                                    <p:set>
                                      <p:cBhvr>
                                        <p:cTn id="12" dur="1" fill="hold">
                                          <p:stCondLst>
                                            <p:cond delay="0"/>
                                          </p:stCondLst>
                                        </p:cTn>
                                        <p:tgtEl>
                                          <p:spTgt spid="86019">
                                            <p:txEl>
                                              <p:pRg st="1" end="1"/>
                                            </p:txEl>
                                          </p:spTgt>
                                        </p:tgtEl>
                                        <p:attrNameLst>
                                          <p:attrName>style.visibility</p:attrName>
                                        </p:attrNameLst>
                                      </p:cBhvr>
                                      <p:to>
                                        <p:strVal val="visible"/>
                                      </p:to>
                                    </p:set>
                                    <p:animEffect transition="in" filter="dissolve">
                                      <p:cBhvr>
                                        <p:cTn id="13" dur="500"/>
                                        <p:tgtEl>
                                          <p:spTgt spid="86019">
                                            <p:txEl>
                                              <p:pRg st="1" end="1"/>
                                            </p:txEl>
                                          </p:spTgt>
                                        </p:tgtEl>
                                      </p:cBhvr>
                                    </p:animEffect>
                                  </p:childTnLst>
                                </p:cTn>
                              </p:par>
                            </p:childTnLst>
                          </p:cTn>
                        </p:par>
                        <p:par>
                          <p:cTn id="14" fill="hold" nodeType="afterGroup">
                            <p:stCondLst>
                              <p:cond delay="2300"/>
                            </p:stCondLst>
                            <p:childTnLst>
                              <p:par>
                                <p:cTn id="15" presetID="9" presetClass="entr" presetSubtype="0" fill="hold" grpId="0" nodeType="afterEffect">
                                  <p:stCondLst>
                                    <p:cond delay="1000"/>
                                  </p:stCondLst>
                                  <p:childTnLst>
                                    <p:set>
                                      <p:cBhvr>
                                        <p:cTn id="16" dur="1" fill="hold">
                                          <p:stCondLst>
                                            <p:cond delay="0"/>
                                          </p:stCondLst>
                                        </p:cTn>
                                        <p:tgtEl>
                                          <p:spTgt spid="86019">
                                            <p:txEl>
                                              <p:pRg st="2" end="2"/>
                                            </p:txEl>
                                          </p:spTgt>
                                        </p:tgtEl>
                                        <p:attrNameLst>
                                          <p:attrName>style.visibility</p:attrName>
                                        </p:attrNameLst>
                                      </p:cBhvr>
                                      <p:to>
                                        <p:strVal val="visible"/>
                                      </p:to>
                                    </p:set>
                                    <p:animEffect transition="in" filter="dissolve">
                                      <p:cBhvr>
                                        <p:cTn id="17" dur="500"/>
                                        <p:tgtEl>
                                          <p:spTgt spid="86019">
                                            <p:txEl>
                                              <p:pRg st="2" end="2"/>
                                            </p:txEl>
                                          </p:spTgt>
                                        </p:tgtEl>
                                      </p:cBhvr>
                                    </p:animEffect>
                                  </p:childTnLst>
                                </p:cTn>
                              </p:par>
                            </p:childTnLst>
                          </p:cTn>
                        </p:par>
                        <p:par>
                          <p:cTn id="18" fill="hold" nodeType="afterGroup">
                            <p:stCondLst>
                              <p:cond delay="3800"/>
                            </p:stCondLst>
                            <p:childTnLst>
                              <p:par>
                                <p:cTn id="19" presetID="9" presetClass="entr" presetSubtype="0" fill="hold" grpId="0" nodeType="afterEffect">
                                  <p:stCondLst>
                                    <p:cond delay="1000"/>
                                  </p:stCondLst>
                                  <p:childTnLst>
                                    <p:set>
                                      <p:cBhvr>
                                        <p:cTn id="20" dur="1" fill="hold">
                                          <p:stCondLst>
                                            <p:cond delay="0"/>
                                          </p:stCondLst>
                                        </p:cTn>
                                        <p:tgtEl>
                                          <p:spTgt spid="86019">
                                            <p:txEl>
                                              <p:pRg st="3" end="3"/>
                                            </p:txEl>
                                          </p:spTgt>
                                        </p:tgtEl>
                                        <p:attrNameLst>
                                          <p:attrName>style.visibility</p:attrName>
                                        </p:attrNameLst>
                                      </p:cBhvr>
                                      <p:to>
                                        <p:strVal val="visible"/>
                                      </p:to>
                                    </p:set>
                                    <p:animEffect transition="in" filter="dissolve">
                                      <p:cBhvr>
                                        <p:cTn id="21" dur="500"/>
                                        <p:tgtEl>
                                          <p:spTgt spid="8601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86019">
                                            <p:txEl>
                                              <p:pRg st="4" end="4"/>
                                            </p:txEl>
                                          </p:spTgt>
                                        </p:tgtEl>
                                        <p:attrNameLst>
                                          <p:attrName>style.visibility</p:attrName>
                                        </p:attrNameLst>
                                      </p:cBhvr>
                                      <p:to>
                                        <p:strVal val="visible"/>
                                      </p:to>
                                    </p:set>
                                    <p:anim calcmode="discrete" valueType="clr">
                                      <p:cBhvr override="childStyle">
                                        <p:cTn id="26" dur="80"/>
                                        <p:tgtEl>
                                          <p:spTgt spid="8601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86019">
                                            <p:txEl>
                                              <p:pRg st="4" end="4"/>
                                            </p:txEl>
                                          </p:spTgt>
                                        </p:tgtEl>
                                        <p:attrNameLst>
                                          <p:attrName>fillcolor</p:attrName>
                                        </p:attrNameLst>
                                      </p:cBhvr>
                                      <p:tavLst>
                                        <p:tav tm="0">
                                          <p:val>
                                            <p:clrVal>
                                              <a:schemeClr val="accent2"/>
                                            </p:clrVal>
                                          </p:val>
                                        </p:tav>
                                        <p:tav tm="50000">
                                          <p:val>
                                            <p:clrVal>
                                              <a:schemeClr val="hlink"/>
                                            </p:clrVal>
                                          </p:val>
                                        </p:tav>
                                      </p:tavLst>
                                    </p:anim>
                                    <p:set>
                                      <p:cBhvr>
                                        <p:cTn id="28" dur="80"/>
                                        <p:tgtEl>
                                          <p:spTgt spid="86019">
                                            <p:txEl>
                                              <p:pRg st="4" end="4"/>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86019">
                                            <p:txEl>
                                              <p:pRg st="5" end="5"/>
                                            </p:txEl>
                                          </p:spTgt>
                                        </p:tgtEl>
                                        <p:attrNameLst>
                                          <p:attrName>style.visibility</p:attrName>
                                        </p:attrNameLst>
                                      </p:cBhvr>
                                      <p:to>
                                        <p:strVal val="visible"/>
                                      </p:to>
                                    </p:set>
                                    <p:anim calcmode="discrete" valueType="clr">
                                      <p:cBhvr override="childStyle">
                                        <p:cTn id="33" dur="80"/>
                                        <p:tgtEl>
                                          <p:spTgt spid="8601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86019">
                                            <p:txEl>
                                              <p:pRg st="5" end="5"/>
                                            </p:txEl>
                                          </p:spTgt>
                                        </p:tgtEl>
                                        <p:attrNameLst>
                                          <p:attrName>fillcolor</p:attrName>
                                        </p:attrNameLst>
                                      </p:cBhvr>
                                      <p:tavLst>
                                        <p:tav tm="0">
                                          <p:val>
                                            <p:clrVal>
                                              <a:schemeClr val="accent2"/>
                                            </p:clrVal>
                                          </p:val>
                                        </p:tav>
                                        <p:tav tm="50000">
                                          <p:val>
                                            <p:clrVal>
                                              <a:schemeClr val="hlink"/>
                                            </p:clrVal>
                                          </p:val>
                                        </p:tav>
                                      </p:tavLst>
                                    </p:anim>
                                    <p:set>
                                      <p:cBhvr>
                                        <p:cTn id="35" dur="80"/>
                                        <p:tgtEl>
                                          <p:spTgt spid="86019">
                                            <p:txEl>
                                              <p:pRg st="5" end="5"/>
                                            </p:txEl>
                                          </p:spTgt>
                                        </p:tgtEl>
                                        <p:attrNameLst>
                                          <p:attrName>fill.type</p:attrName>
                                        </p:attrNameLst>
                                      </p:cBhvr>
                                      <p:to>
                                        <p:strVal val="solid"/>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7" presetClass="entr" presetSubtype="0" fill="hold" grpId="0" nodeType="clickEffect">
                                  <p:stCondLst>
                                    <p:cond delay="0"/>
                                  </p:stCondLst>
                                  <p:iterate type="lt">
                                    <p:tmPct val="50000"/>
                                  </p:iterate>
                                  <p:childTnLst>
                                    <p:set>
                                      <p:cBhvr>
                                        <p:cTn id="39" dur="1" fill="hold">
                                          <p:stCondLst>
                                            <p:cond delay="0"/>
                                          </p:stCondLst>
                                        </p:cTn>
                                        <p:tgtEl>
                                          <p:spTgt spid="86019">
                                            <p:txEl>
                                              <p:pRg st="6" end="6"/>
                                            </p:txEl>
                                          </p:spTgt>
                                        </p:tgtEl>
                                        <p:attrNameLst>
                                          <p:attrName>style.visibility</p:attrName>
                                        </p:attrNameLst>
                                      </p:cBhvr>
                                      <p:to>
                                        <p:strVal val="visible"/>
                                      </p:to>
                                    </p:set>
                                    <p:anim calcmode="discrete" valueType="clr">
                                      <p:cBhvr override="childStyle">
                                        <p:cTn id="40" dur="80"/>
                                        <p:tgtEl>
                                          <p:spTgt spid="86019">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86019">
                                            <p:txEl>
                                              <p:pRg st="6" end="6"/>
                                            </p:txEl>
                                          </p:spTgt>
                                        </p:tgtEl>
                                        <p:attrNameLst>
                                          <p:attrName>fillcolor</p:attrName>
                                        </p:attrNameLst>
                                      </p:cBhvr>
                                      <p:tavLst>
                                        <p:tav tm="0">
                                          <p:val>
                                            <p:clrVal>
                                              <a:schemeClr val="accent2"/>
                                            </p:clrVal>
                                          </p:val>
                                        </p:tav>
                                        <p:tav tm="50000">
                                          <p:val>
                                            <p:clrVal>
                                              <a:schemeClr val="hlink"/>
                                            </p:clrVal>
                                          </p:val>
                                        </p:tav>
                                      </p:tavLst>
                                    </p:anim>
                                    <p:set>
                                      <p:cBhvr>
                                        <p:cTn id="42" dur="80"/>
                                        <p:tgtEl>
                                          <p:spTgt spid="86019">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THUMB Instruction Set (2)</a:t>
            </a:r>
          </a:p>
        </p:txBody>
      </p:sp>
      <p:sp>
        <p:nvSpPr>
          <p:cNvPr id="89091" name="Rectangle 3"/>
          <p:cNvSpPr>
            <a:spLocks noGrp="1" noChangeArrowheads="1"/>
          </p:cNvSpPr>
          <p:nvPr>
            <p:ph idx="1"/>
          </p:nvPr>
        </p:nvSpPr>
        <p:spPr/>
        <p:txBody>
          <a:bodyPr/>
          <a:lstStyle/>
          <a:p>
            <a:pPr eaLnBrk="1" hangingPunct="1">
              <a:spcBef>
                <a:spcPct val="50000"/>
              </a:spcBef>
            </a:pPr>
            <a:r>
              <a:rPr lang="en-US" sz="2800" smtClean="0"/>
              <a:t>More traditional:</a:t>
            </a:r>
          </a:p>
          <a:p>
            <a:pPr lvl="1" eaLnBrk="1" hangingPunct="1">
              <a:spcBef>
                <a:spcPct val="30000"/>
              </a:spcBef>
            </a:pPr>
            <a:r>
              <a:rPr lang="en-US" sz="2000" smtClean="0"/>
              <a:t>No condition codes</a:t>
            </a:r>
          </a:p>
          <a:p>
            <a:pPr lvl="1" eaLnBrk="1" hangingPunct="1">
              <a:spcBef>
                <a:spcPct val="30000"/>
              </a:spcBef>
            </a:pPr>
            <a:r>
              <a:rPr lang="en-US" sz="2000" smtClean="0"/>
              <a:t>Two-address data processing instructions</a:t>
            </a:r>
          </a:p>
          <a:p>
            <a:pPr eaLnBrk="1" hangingPunct="1">
              <a:spcBef>
                <a:spcPct val="50000"/>
              </a:spcBef>
            </a:pPr>
            <a:r>
              <a:rPr lang="en-US" sz="2800" smtClean="0"/>
              <a:t>Access to R0 – R8 restricted to</a:t>
            </a:r>
          </a:p>
          <a:p>
            <a:pPr lvl="1" eaLnBrk="1" hangingPunct="1">
              <a:spcBef>
                <a:spcPct val="30000"/>
              </a:spcBef>
            </a:pPr>
            <a:r>
              <a:rPr lang="en-US" sz="2000" smtClean="0"/>
              <a:t> </a:t>
            </a:r>
            <a:r>
              <a:rPr lang="en-US" sz="2000" i="1" smtClean="0"/>
              <a:t>MOV</a:t>
            </a:r>
            <a:r>
              <a:rPr lang="en-US" sz="2000" smtClean="0"/>
              <a:t>, </a:t>
            </a:r>
            <a:r>
              <a:rPr lang="en-US" sz="2000" i="1" smtClean="0"/>
              <a:t>ADD</a:t>
            </a:r>
            <a:r>
              <a:rPr lang="en-US" sz="2000" smtClean="0"/>
              <a:t>, </a:t>
            </a:r>
            <a:r>
              <a:rPr lang="en-US" sz="2000" i="1" smtClean="0"/>
              <a:t>CMP</a:t>
            </a:r>
          </a:p>
          <a:p>
            <a:pPr eaLnBrk="1" hangingPunct="1">
              <a:spcBef>
                <a:spcPct val="50000"/>
              </a:spcBef>
            </a:pPr>
            <a:r>
              <a:rPr lang="en-US" sz="2800" smtClean="0"/>
              <a:t>PUSH/POP for stack manipulation</a:t>
            </a:r>
          </a:p>
          <a:p>
            <a:pPr lvl="1" eaLnBrk="1" hangingPunct="1">
              <a:spcBef>
                <a:spcPct val="30000"/>
              </a:spcBef>
            </a:pPr>
            <a:r>
              <a:rPr lang="en-US" sz="2000" smtClean="0"/>
              <a:t>Descending stack (SP hardwired to R13)</a:t>
            </a:r>
          </a:p>
        </p:txBody>
      </p:sp>
      <p:sp>
        <p:nvSpPr>
          <p:cNvPr id="4" name="Slide Number Placeholder 3"/>
          <p:cNvSpPr>
            <a:spLocks noGrp="1"/>
          </p:cNvSpPr>
          <p:nvPr>
            <p:ph type="sldNum" sz="quarter" idx="12"/>
          </p:nvPr>
        </p:nvSpPr>
        <p:spPr/>
        <p:txBody>
          <a:bodyPr/>
          <a:lstStyle/>
          <a:p>
            <a:fld id="{F02737B4-B04C-4D0A-ADAA-2A829CE4AF07}" type="slidenum">
              <a:rPr lang="en-US"/>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p:cTn id="7" dur="500" fill="hold"/>
                                        <p:tgtEl>
                                          <p:spTgt spid="89091">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89091">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89091">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89091">
                                            <p:txEl>
                                              <p:pRg st="0" end="0"/>
                                            </p:txEl>
                                          </p:spTgt>
                                        </p:tgtEl>
                                        <p:attrNameLst>
                                          <p:attrName>ppt_y</p:attrName>
                                        </p:attrNameLst>
                                      </p:cBhvr>
                                      <p:tavLst>
                                        <p:tav tm="0">
                                          <p:val>
                                            <p:strVal val="#ppt_y"/>
                                          </p:val>
                                        </p:tav>
                                        <p:tav tm="100000">
                                          <p:val>
                                            <p:strVal val="#ppt_y"/>
                                          </p:val>
                                        </p:tav>
                                      </p:tavLst>
                                    </p:anim>
                                  </p:childTnLst>
                                </p:cTn>
                              </p:par>
                              <p:par>
                                <p:cTn id="11" presetID="55" presetClass="entr" presetSubtype="0" fill="hold" grpId="0" nodeType="with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p:cTn id="13" dur="1000" fill="hold"/>
                                        <p:tgtEl>
                                          <p:spTgt spid="89091">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89091">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89091">
                                            <p:txEl>
                                              <p:pRg st="1" end="1"/>
                                            </p:txEl>
                                          </p:spTgt>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89091">
                                            <p:txEl>
                                              <p:pRg st="2" end="2"/>
                                            </p:txEl>
                                          </p:spTgt>
                                        </p:tgtEl>
                                        <p:attrNameLst>
                                          <p:attrName>style.visibility</p:attrName>
                                        </p:attrNameLst>
                                      </p:cBhvr>
                                      <p:to>
                                        <p:strVal val="visible"/>
                                      </p:to>
                                    </p:set>
                                    <p:anim calcmode="lin" valueType="num">
                                      <p:cBhvr>
                                        <p:cTn id="18" dur="1000" fill="hold"/>
                                        <p:tgtEl>
                                          <p:spTgt spid="89091">
                                            <p:txEl>
                                              <p:pRg st="2" end="2"/>
                                            </p:txEl>
                                          </p:spTgt>
                                        </p:tgtEl>
                                        <p:attrNameLst>
                                          <p:attrName>ppt_w</p:attrName>
                                        </p:attrNameLst>
                                      </p:cBhvr>
                                      <p:tavLst>
                                        <p:tav tm="0">
                                          <p:val>
                                            <p:strVal val="#ppt_w*0.70"/>
                                          </p:val>
                                        </p:tav>
                                        <p:tav tm="100000">
                                          <p:val>
                                            <p:strVal val="#ppt_w"/>
                                          </p:val>
                                        </p:tav>
                                      </p:tavLst>
                                    </p:anim>
                                    <p:anim calcmode="lin" valueType="num">
                                      <p:cBhvr>
                                        <p:cTn id="19" dur="1000" fill="hold"/>
                                        <p:tgtEl>
                                          <p:spTgt spid="89091">
                                            <p:txEl>
                                              <p:pRg st="2" end="2"/>
                                            </p:txEl>
                                          </p:spTgt>
                                        </p:tgtEl>
                                        <p:attrNameLst>
                                          <p:attrName>ppt_h</p:attrName>
                                        </p:attrNameLst>
                                      </p:cBhvr>
                                      <p:tavLst>
                                        <p:tav tm="0">
                                          <p:val>
                                            <p:strVal val="#ppt_h"/>
                                          </p:val>
                                        </p:tav>
                                        <p:tav tm="100000">
                                          <p:val>
                                            <p:strVal val="#ppt_h"/>
                                          </p:val>
                                        </p:tav>
                                      </p:tavLst>
                                    </p:anim>
                                    <p:animEffect transition="in" filter="fade">
                                      <p:cBhvr>
                                        <p:cTn id="20" dur="1000"/>
                                        <p:tgtEl>
                                          <p:spTgt spid="89091">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9" presetClass="entr" presetSubtype="0" accel="100000" fill="hold" grpId="0"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p:cTn id="25" dur="500" fill="hold"/>
                                        <p:tgtEl>
                                          <p:spTgt spid="89091">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6" dur="500" fill="hold"/>
                                        <p:tgtEl>
                                          <p:spTgt spid="89091">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7" dur="500" fill="hold"/>
                                        <p:tgtEl>
                                          <p:spTgt spid="89091">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28" dur="500" fill="hold"/>
                                        <p:tgtEl>
                                          <p:spTgt spid="89091">
                                            <p:txEl>
                                              <p:pRg st="3" end="3"/>
                                            </p:txEl>
                                          </p:spTgt>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0"/>
                                  </p:stCondLst>
                                  <p:childTnLst>
                                    <p:set>
                                      <p:cBhvr>
                                        <p:cTn id="30" dur="1" fill="hold">
                                          <p:stCondLst>
                                            <p:cond delay="0"/>
                                          </p:stCondLst>
                                        </p:cTn>
                                        <p:tgtEl>
                                          <p:spTgt spid="89091">
                                            <p:txEl>
                                              <p:pRg st="4" end="4"/>
                                            </p:txEl>
                                          </p:spTgt>
                                        </p:tgtEl>
                                        <p:attrNameLst>
                                          <p:attrName>style.visibility</p:attrName>
                                        </p:attrNameLst>
                                      </p:cBhvr>
                                      <p:to>
                                        <p:strVal val="visible"/>
                                      </p:to>
                                    </p:set>
                                    <p:anim calcmode="lin" valueType="num">
                                      <p:cBhvr>
                                        <p:cTn id="31" dur="1000" fill="hold"/>
                                        <p:tgtEl>
                                          <p:spTgt spid="89091">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89091">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89091">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9" presetClass="entr" presetSubtype="0" accel="100000" fill="hold" grpId="0" nodeType="clickEffect">
                                  <p:stCondLst>
                                    <p:cond delay="0"/>
                                  </p:stCondLst>
                                  <p:childTnLst>
                                    <p:set>
                                      <p:cBhvr>
                                        <p:cTn id="37" dur="1" fill="hold">
                                          <p:stCondLst>
                                            <p:cond delay="0"/>
                                          </p:stCondLst>
                                        </p:cTn>
                                        <p:tgtEl>
                                          <p:spTgt spid="89091">
                                            <p:txEl>
                                              <p:pRg st="5" end="5"/>
                                            </p:txEl>
                                          </p:spTgt>
                                        </p:tgtEl>
                                        <p:attrNameLst>
                                          <p:attrName>style.visibility</p:attrName>
                                        </p:attrNameLst>
                                      </p:cBhvr>
                                      <p:to>
                                        <p:strVal val="visible"/>
                                      </p:to>
                                    </p:set>
                                    <p:anim calcmode="lin" valueType="num">
                                      <p:cBhvr>
                                        <p:cTn id="38" dur="500" fill="hold"/>
                                        <p:tgtEl>
                                          <p:spTgt spid="89091">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9" dur="500" fill="hold"/>
                                        <p:tgtEl>
                                          <p:spTgt spid="89091">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0" dur="500" fill="hold"/>
                                        <p:tgtEl>
                                          <p:spTgt spid="89091">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41" dur="500" fill="hold"/>
                                        <p:tgtEl>
                                          <p:spTgt spid="89091">
                                            <p:txEl>
                                              <p:pRg st="5" end="5"/>
                                            </p:txEl>
                                          </p:spTgt>
                                        </p:tgtEl>
                                        <p:attrNameLst>
                                          <p:attrName>ppt_y</p:attrName>
                                        </p:attrNameLst>
                                      </p:cBhvr>
                                      <p:tavLst>
                                        <p:tav tm="0">
                                          <p:val>
                                            <p:strVal val="#ppt_y"/>
                                          </p:val>
                                        </p:tav>
                                        <p:tav tm="100000">
                                          <p:val>
                                            <p:strVal val="#ppt_y"/>
                                          </p:val>
                                        </p:tav>
                                      </p:tavLst>
                                    </p:anim>
                                  </p:childTnLst>
                                </p:cTn>
                              </p:par>
                              <p:par>
                                <p:cTn id="42" presetID="55" presetClass="entr" presetSubtype="0" fill="hold" grpId="0" nodeType="withEffect">
                                  <p:stCondLst>
                                    <p:cond delay="0"/>
                                  </p:stCondLst>
                                  <p:childTnLst>
                                    <p:set>
                                      <p:cBhvr>
                                        <p:cTn id="43" dur="1" fill="hold">
                                          <p:stCondLst>
                                            <p:cond delay="0"/>
                                          </p:stCondLst>
                                        </p:cTn>
                                        <p:tgtEl>
                                          <p:spTgt spid="89091">
                                            <p:txEl>
                                              <p:pRg st="6" end="6"/>
                                            </p:txEl>
                                          </p:spTgt>
                                        </p:tgtEl>
                                        <p:attrNameLst>
                                          <p:attrName>style.visibility</p:attrName>
                                        </p:attrNameLst>
                                      </p:cBhvr>
                                      <p:to>
                                        <p:strVal val="visible"/>
                                      </p:to>
                                    </p:set>
                                    <p:anim calcmode="lin" valueType="num">
                                      <p:cBhvr>
                                        <p:cTn id="44" dur="1000" fill="hold"/>
                                        <p:tgtEl>
                                          <p:spTgt spid="89091">
                                            <p:txEl>
                                              <p:pRg st="6" end="6"/>
                                            </p:txEl>
                                          </p:spTgt>
                                        </p:tgtEl>
                                        <p:attrNameLst>
                                          <p:attrName>ppt_w</p:attrName>
                                        </p:attrNameLst>
                                      </p:cBhvr>
                                      <p:tavLst>
                                        <p:tav tm="0">
                                          <p:val>
                                            <p:strVal val="#ppt_w*0.70"/>
                                          </p:val>
                                        </p:tav>
                                        <p:tav tm="100000">
                                          <p:val>
                                            <p:strVal val="#ppt_w"/>
                                          </p:val>
                                        </p:tav>
                                      </p:tavLst>
                                    </p:anim>
                                    <p:anim calcmode="lin" valueType="num">
                                      <p:cBhvr>
                                        <p:cTn id="45" dur="1000" fill="hold"/>
                                        <p:tgtEl>
                                          <p:spTgt spid="89091">
                                            <p:txEl>
                                              <p:pRg st="6" end="6"/>
                                            </p:txEl>
                                          </p:spTgt>
                                        </p:tgtEl>
                                        <p:attrNameLst>
                                          <p:attrName>ppt_h</p:attrName>
                                        </p:attrNameLst>
                                      </p:cBhvr>
                                      <p:tavLst>
                                        <p:tav tm="0">
                                          <p:val>
                                            <p:strVal val="#ppt_h"/>
                                          </p:val>
                                        </p:tav>
                                        <p:tav tm="100000">
                                          <p:val>
                                            <p:strVal val="#ppt_h"/>
                                          </p:val>
                                        </p:tav>
                                      </p:tavLst>
                                    </p:anim>
                                    <p:animEffect transition="in" filter="fade">
                                      <p:cBhvr>
                                        <p:cTn id="46" dur="1000"/>
                                        <p:tgtEl>
                                          <p:spTgt spid="89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THUMB Instruction Set (3)</a:t>
            </a:r>
          </a:p>
        </p:txBody>
      </p:sp>
      <p:sp>
        <p:nvSpPr>
          <p:cNvPr id="90115" name="Rectangle 3"/>
          <p:cNvSpPr>
            <a:spLocks noGrp="1" noChangeArrowheads="1"/>
          </p:cNvSpPr>
          <p:nvPr>
            <p:ph idx="1"/>
          </p:nvPr>
        </p:nvSpPr>
        <p:spPr/>
        <p:txBody>
          <a:bodyPr/>
          <a:lstStyle/>
          <a:p>
            <a:pPr eaLnBrk="1" hangingPunct="1">
              <a:spcBef>
                <a:spcPct val="50000"/>
              </a:spcBef>
            </a:pPr>
            <a:r>
              <a:rPr lang="en-US" sz="2800" smtClean="0"/>
              <a:t>No </a:t>
            </a:r>
            <a:r>
              <a:rPr lang="en-US" sz="2800" i="1" smtClean="0"/>
              <a:t>MSR </a:t>
            </a:r>
            <a:r>
              <a:rPr lang="en-US" sz="2800" smtClean="0"/>
              <a:t> and </a:t>
            </a:r>
            <a:r>
              <a:rPr lang="en-US" sz="2800" i="1" smtClean="0"/>
              <a:t>MRS</a:t>
            </a:r>
            <a:r>
              <a:rPr lang="en-US" sz="2800" smtClean="0"/>
              <a:t>, must change to ARM to modify CPSR (change using </a:t>
            </a:r>
            <a:r>
              <a:rPr lang="en-US" sz="2800" i="1" smtClean="0"/>
              <a:t>BX </a:t>
            </a:r>
            <a:r>
              <a:rPr lang="en-US" sz="2800" smtClean="0"/>
              <a:t>or </a:t>
            </a:r>
            <a:r>
              <a:rPr lang="en-US" sz="2800" i="1" smtClean="0"/>
              <a:t>BLX</a:t>
            </a:r>
            <a:r>
              <a:rPr lang="en-US" sz="2800" smtClean="0"/>
              <a:t>)</a:t>
            </a:r>
          </a:p>
          <a:p>
            <a:pPr eaLnBrk="1" hangingPunct="1">
              <a:spcBef>
                <a:spcPct val="50000"/>
              </a:spcBef>
            </a:pPr>
            <a:r>
              <a:rPr lang="en-US" sz="2800" smtClean="0"/>
              <a:t>ARM entered automatically after RESET or entering exception mode</a:t>
            </a:r>
          </a:p>
          <a:p>
            <a:pPr eaLnBrk="1" hangingPunct="1"/>
            <a:r>
              <a:rPr lang="en-US" sz="2800" smtClean="0"/>
              <a:t>Maximum 255 SWI calls</a:t>
            </a:r>
          </a:p>
        </p:txBody>
      </p:sp>
      <p:sp>
        <p:nvSpPr>
          <p:cNvPr id="4" name="Slide Number Placeholder 3"/>
          <p:cNvSpPr>
            <a:spLocks noGrp="1"/>
          </p:cNvSpPr>
          <p:nvPr>
            <p:ph type="sldNum" sz="quarter" idx="12"/>
          </p:nvPr>
        </p:nvSpPr>
        <p:spPr/>
        <p:txBody>
          <a:bodyPr/>
          <a:lstStyle/>
          <a:p>
            <a:fld id="{793F1FFB-E4FA-433A-BA09-FBB85295586E}" type="slidenum">
              <a:rPr lang="en-US"/>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p:cTn id="7" dur="500" fill="hold"/>
                                        <p:tgtEl>
                                          <p:spTgt spid="90115">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90115">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90115">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90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90115">
                                            <p:txEl>
                                              <p:pRg st="1" end="1"/>
                                            </p:txEl>
                                          </p:spTgt>
                                        </p:tgtEl>
                                        <p:attrNameLst>
                                          <p:attrName>style.visibility</p:attrName>
                                        </p:attrNameLst>
                                      </p:cBhvr>
                                      <p:to>
                                        <p:strVal val="visible"/>
                                      </p:to>
                                    </p:set>
                                    <p:anim calcmode="lin" valueType="num">
                                      <p:cBhvr>
                                        <p:cTn id="15" dur="500" fill="hold"/>
                                        <p:tgtEl>
                                          <p:spTgt spid="90115">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90115">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90115">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90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90115">
                                            <p:txEl>
                                              <p:pRg st="2" end="2"/>
                                            </p:txEl>
                                          </p:spTgt>
                                        </p:tgtEl>
                                        <p:attrNameLst>
                                          <p:attrName>style.visibility</p:attrName>
                                        </p:attrNameLst>
                                      </p:cBhvr>
                                      <p:to>
                                        <p:strVal val="visible"/>
                                      </p:to>
                                    </p:set>
                                    <p:anim calcmode="lin" valueType="num">
                                      <p:cBhvr>
                                        <p:cTn id="23" dur="500" fill="hold"/>
                                        <p:tgtEl>
                                          <p:spTgt spid="90115">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90115">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90115">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901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The Next Step</a:t>
            </a:r>
          </a:p>
        </p:txBody>
      </p:sp>
      <p:sp>
        <p:nvSpPr>
          <p:cNvPr id="103427" name="Rectangle 3"/>
          <p:cNvSpPr>
            <a:spLocks noGrp="1" noChangeArrowheads="1"/>
          </p:cNvSpPr>
          <p:nvPr>
            <p:ph idx="1"/>
          </p:nvPr>
        </p:nvSpPr>
        <p:spPr/>
        <p:txBody>
          <a:bodyPr/>
          <a:lstStyle/>
          <a:p>
            <a:pPr eaLnBrk="1" hangingPunct="1"/>
            <a:r>
              <a:rPr lang="en-US" sz="2800" b="1" smtClean="0"/>
              <a:t>New ARM Cortex family of processors</a:t>
            </a:r>
            <a:endParaRPr lang="en-US" sz="2800" smtClean="0"/>
          </a:p>
          <a:p>
            <a:pPr lvl="1" eaLnBrk="1" hangingPunct="1"/>
            <a:endParaRPr lang="en-US" sz="2000" smtClean="0"/>
          </a:p>
          <a:p>
            <a:pPr lvl="1" eaLnBrk="1" hangingPunct="1"/>
            <a:r>
              <a:rPr lang="en-US" sz="2400" smtClean="0"/>
              <a:t>New NEON™ media and signal processing extensions</a:t>
            </a:r>
          </a:p>
          <a:p>
            <a:pPr lvl="1" eaLnBrk="1" hangingPunct="1"/>
            <a:r>
              <a:rPr lang="en-US" sz="2400" smtClean="0"/>
              <a:t>Thumb®-2 blended 16/32-bit instruction set for performance and low power</a:t>
            </a:r>
          </a:p>
          <a:p>
            <a:pPr lvl="1" eaLnBrk="1" hangingPunct="1"/>
            <a:r>
              <a:rPr lang="en-US" sz="2400" smtClean="0"/>
              <a:t>Improved Interrupt handling</a:t>
            </a:r>
          </a:p>
          <a:p>
            <a:pPr eaLnBrk="1" hangingPunct="1"/>
            <a:endParaRPr lang="en-US" sz="2800" smtClean="0"/>
          </a:p>
        </p:txBody>
      </p:sp>
      <p:sp>
        <p:nvSpPr>
          <p:cNvPr id="4" name="Slide Number Placeholder 3"/>
          <p:cNvSpPr>
            <a:spLocks noGrp="1"/>
          </p:cNvSpPr>
          <p:nvPr>
            <p:ph type="sldNum" sz="quarter" idx="12"/>
          </p:nvPr>
        </p:nvSpPr>
        <p:spPr/>
        <p:txBody>
          <a:bodyPr/>
          <a:lstStyle/>
          <a:p>
            <a:fld id="{857F79BF-58F8-4FE1-8767-AC6D3ED490ED}" type="slidenum">
              <a:rPr lang="en-US"/>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p:cTn id="7" dur="500" fill="hold"/>
                                        <p:tgtEl>
                                          <p:spTgt spid="1034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342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animEffect transition="in" filter="fade">
                                      <p:cBhvr>
                                        <p:cTn id="13" dur="1000"/>
                                        <p:tgtEl>
                                          <p:spTgt spid="103427">
                                            <p:txEl>
                                              <p:pRg st="2" end="2"/>
                                            </p:txEl>
                                          </p:spTgt>
                                        </p:tgtEl>
                                      </p:cBhvr>
                                    </p:animEffect>
                                    <p:anim calcmode="lin" valueType="num">
                                      <p:cBhvr>
                                        <p:cTn id="14" dur="1000" fill="hold"/>
                                        <p:tgtEl>
                                          <p:spTgt spid="103427">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034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3427">
                                            <p:txEl>
                                              <p:pRg st="3" end="3"/>
                                            </p:txEl>
                                          </p:spTgt>
                                        </p:tgtEl>
                                        <p:attrNameLst>
                                          <p:attrName>style.visibility</p:attrName>
                                        </p:attrNameLst>
                                      </p:cBhvr>
                                      <p:to>
                                        <p:strVal val="visible"/>
                                      </p:to>
                                    </p:set>
                                    <p:animEffect transition="in" filter="fade">
                                      <p:cBhvr>
                                        <p:cTn id="20" dur="1000"/>
                                        <p:tgtEl>
                                          <p:spTgt spid="103427">
                                            <p:txEl>
                                              <p:pRg st="3" end="3"/>
                                            </p:txEl>
                                          </p:spTgt>
                                        </p:tgtEl>
                                      </p:cBhvr>
                                    </p:animEffect>
                                    <p:anim calcmode="lin" valueType="num">
                                      <p:cBhvr>
                                        <p:cTn id="21" dur="1000" fill="hold"/>
                                        <p:tgtEl>
                                          <p:spTgt spid="103427">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1034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3427">
                                            <p:txEl>
                                              <p:pRg st="4" end="4"/>
                                            </p:txEl>
                                          </p:spTgt>
                                        </p:tgtEl>
                                        <p:attrNameLst>
                                          <p:attrName>style.visibility</p:attrName>
                                        </p:attrNameLst>
                                      </p:cBhvr>
                                      <p:to>
                                        <p:strVal val="visible"/>
                                      </p:to>
                                    </p:set>
                                    <p:animEffect transition="in" filter="fade">
                                      <p:cBhvr>
                                        <p:cTn id="27" dur="1000"/>
                                        <p:tgtEl>
                                          <p:spTgt spid="103427">
                                            <p:txEl>
                                              <p:pRg st="4" end="4"/>
                                            </p:txEl>
                                          </p:spTgt>
                                        </p:tgtEl>
                                      </p:cBhvr>
                                    </p:animEffect>
                                    <p:anim calcmode="lin" valueType="num">
                                      <p:cBhvr>
                                        <p:cTn id="28" dur="1000" fill="hold"/>
                                        <p:tgtEl>
                                          <p:spTgt spid="10342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34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lumMod val="95000"/>
                    <a:lumOff val="5000"/>
                  </a:schemeClr>
                </a:solidFill>
              </a:rPr>
              <a:t>Summary</a:t>
            </a:r>
          </a:p>
        </p:txBody>
      </p:sp>
      <p:sp>
        <p:nvSpPr>
          <p:cNvPr id="98307" name="Rectangle 3"/>
          <p:cNvSpPr>
            <a:spLocks noGrp="1" noChangeArrowheads="1"/>
          </p:cNvSpPr>
          <p:nvPr>
            <p:ph type="body" sz="half" idx="1"/>
          </p:nvPr>
        </p:nvSpPr>
        <p:spPr/>
        <p:txBody>
          <a:bodyPr/>
          <a:lstStyle/>
          <a:p>
            <a:pPr eaLnBrk="1" hangingPunct="1"/>
            <a:r>
              <a:rPr lang="en-US" sz="2800" smtClean="0"/>
              <a:t>Adoption of ARM technology  	    		  	has increased efficiency and lowered costs</a:t>
            </a:r>
          </a:p>
          <a:p>
            <a:pPr eaLnBrk="1" hangingPunct="1"/>
            <a:r>
              <a:rPr lang="en-US" sz="2800" smtClean="0"/>
              <a:t>ARM is the world’s leading architecture today</a:t>
            </a:r>
          </a:p>
          <a:p>
            <a:pPr lvl="1" eaLnBrk="1" hangingPunct="1"/>
            <a:r>
              <a:rPr lang="en-US" sz="2400" smtClean="0"/>
              <a:t> 3 billion ARM Powered chips and counting</a:t>
            </a:r>
          </a:p>
        </p:txBody>
      </p:sp>
      <p:pic>
        <p:nvPicPr>
          <p:cNvPr id="98311" name="Picture 7"/>
          <p:cNvPicPr>
            <a:picLocks noGrp="1" noChangeAspect="1" noChangeArrowheads="1"/>
          </p:cNvPicPr>
          <p:nvPr>
            <p:ph sz="half" idx="2"/>
          </p:nvPr>
        </p:nvPicPr>
        <p:blipFill>
          <a:blip r:embed="rId2"/>
          <a:srcRect/>
          <a:stretch>
            <a:fillRect/>
          </a:stretch>
        </p:blipFill>
        <p:spPr>
          <a:xfrm>
            <a:off x="3177118" y="3716339"/>
            <a:ext cx="5759449" cy="2649537"/>
          </a:xfrm>
          <a:noFill/>
        </p:spPr>
      </p:pic>
      <p:sp>
        <p:nvSpPr>
          <p:cNvPr id="6" name="Slide Number Placeholder 4"/>
          <p:cNvSpPr>
            <a:spLocks noGrp="1"/>
          </p:cNvSpPr>
          <p:nvPr>
            <p:ph type="sldNum" sz="quarter" idx="12"/>
          </p:nvPr>
        </p:nvSpPr>
        <p:spPr/>
        <p:txBody>
          <a:bodyPr/>
          <a:lstStyle/>
          <a:p>
            <a:fld id="{EEE13D76-4A0D-423E-9D27-00CB0C20327E}" type="slidenum">
              <a:rPr lang="en-US"/>
              <a:pPr/>
              <a:t>39</a:t>
            </a:fld>
            <a:endParaRPr lang="en-US"/>
          </a:p>
        </p:txBody>
      </p:sp>
      <p:sp>
        <p:nvSpPr>
          <p:cNvPr id="52230" name="Text Box 9"/>
          <p:cNvSpPr txBox="1">
            <a:spLocks noChangeArrowheads="1"/>
          </p:cNvSpPr>
          <p:nvPr/>
        </p:nvSpPr>
        <p:spPr bwMode="auto">
          <a:xfrm>
            <a:off x="950385" y="3832225"/>
            <a:ext cx="3763433" cy="366713"/>
          </a:xfrm>
          <a:prstGeom prst="rect">
            <a:avLst/>
          </a:prstGeom>
          <a:noFill/>
          <a:ln w="9525" algn="ctr">
            <a:noFill/>
            <a:miter lim="800000"/>
            <a:headEnd/>
            <a:tailEnd/>
          </a:ln>
          <a:effectLst/>
        </p:spPr>
        <p:txBody>
          <a:bodyPr>
            <a:spAutoFit/>
          </a:bodyPr>
          <a:lstStyle/>
          <a:p>
            <a:pPr>
              <a:spcBef>
                <a:spcPct val="50000"/>
              </a:spcBef>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fade">
                                      <p:cBhvr>
                                        <p:cTn id="7" dur="2000"/>
                                        <p:tgtEl>
                                          <p:spTgt spid="98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fade">
                                      <p:cBhvr>
                                        <p:cTn id="12" dur="2000"/>
                                        <p:tgtEl>
                                          <p:spTgt spid="98307">
                                            <p:txEl>
                                              <p:pRg st="1" end="1"/>
                                            </p:txEl>
                                          </p:spTgt>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98307">
                                            <p:txEl>
                                              <p:pRg st="2" end="2"/>
                                            </p:txEl>
                                          </p:spTgt>
                                        </p:tgtEl>
                                        <p:attrNameLst>
                                          <p:attrName>style.visibility</p:attrName>
                                        </p:attrNameLst>
                                      </p:cBhvr>
                                      <p:to>
                                        <p:strVal val="visible"/>
                                      </p:to>
                                    </p:set>
                                    <p:animEffect transition="in" filter="fade">
                                      <p:cBhvr>
                                        <p:cTn id="16" dur="2000"/>
                                        <p:tgtEl>
                                          <p:spTgt spid="98307">
                                            <p:txEl>
                                              <p:pRg st="2" end="2"/>
                                            </p:txEl>
                                          </p:spTgt>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98311">
                                            <p:bg/>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98311"/>
                                        </p:tgtEl>
                                        <p:attrNameLst>
                                          <p:attrName>style.visibility</p:attrName>
                                        </p:attrNameLst>
                                      </p:cBhvr>
                                      <p:to>
                                        <p:strVal val="visible"/>
                                      </p:to>
                                    </p:set>
                                    <p:animEffect transition="in" filter="fade">
                                      <p:cBhvr>
                                        <p:cTn id="23" dur="2000"/>
                                        <p:tgtEl>
                                          <p:spTgt spid="98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P spid="983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45324" y="2648607"/>
            <a:ext cx="9953297" cy="2511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195"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196"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197"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198" name="Rectangle 6"/>
          <p:cNvSpPr>
            <a:spLocks noGrp="1" noChangeArrowheads="1"/>
          </p:cNvSpPr>
          <p:nvPr>
            <p:ph type="title"/>
          </p:nvPr>
        </p:nvSpPr>
        <p:spPr>
          <a:noFill/>
        </p:spPr>
        <p:txBody>
          <a:bodyPr/>
          <a:lstStyle/>
          <a:p>
            <a:r>
              <a:rPr lang="en-US" smtClean="0"/>
              <a:t>Processor Modes</a:t>
            </a:r>
          </a:p>
        </p:txBody>
      </p:sp>
      <p:sp>
        <p:nvSpPr>
          <p:cNvPr id="6151" name="Rectangle 7"/>
          <p:cNvSpPr>
            <a:spLocks noGrp="1" noChangeArrowheads="1"/>
          </p:cNvSpPr>
          <p:nvPr>
            <p:ph type="body" idx="1"/>
          </p:nvPr>
        </p:nvSpPr>
        <p:spPr>
          <a:xfrm>
            <a:off x="838200" y="1825625"/>
            <a:ext cx="10515600" cy="4873918"/>
          </a:xfrm>
          <a:ln>
            <a:solidFill>
              <a:schemeClr val="accent4">
                <a:lumMod val="40000"/>
                <a:lumOff val="60000"/>
              </a:schemeClr>
            </a:solidFill>
          </a:ln>
        </p:spPr>
        <p:txBody>
          <a:bodyPr/>
          <a:lstStyle/>
          <a:p>
            <a:pPr>
              <a:defRPr/>
            </a:pPr>
            <a:r>
              <a:rPr lang="en-US" dirty="0" smtClean="0"/>
              <a:t>The ARM has six operating modes:</a:t>
            </a:r>
          </a:p>
          <a:p>
            <a:pPr lvl="1">
              <a:defRPr/>
            </a:pPr>
            <a:r>
              <a:rPr lang="en-US" i="1" dirty="0" smtClean="0">
                <a:effectLst>
                  <a:outerShdw blurRad="38100" dist="38100" dir="2700000" algn="tl">
                    <a:srgbClr val="C0C0C0"/>
                  </a:outerShdw>
                </a:effectLst>
              </a:rPr>
              <a:t>User</a:t>
            </a:r>
            <a:r>
              <a:rPr lang="en-US" dirty="0" smtClean="0"/>
              <a:t> (unprivileged mode under which most tasks run)</a:t>
            </a:r>
          </a:p>
          <a:p>
            <a:pPr lvl="1">
              <a:defRPr/>
            </a:pPr>
            <a:r>
              <a:rPr lang="en-US" i="1" dirty="0" smtClean="0">
                <a:effectLst>
                  <a:outerShdw blurRad="38100" dist="38100" dir="2700000" algn="tl">
                    <a:srgbClr val="C0C0C0"/>
                  </a:outerShdw>
                </a:effectLst>
              </a:rPr>
              <a:t>FIQ</a:t>
            </a:r>
            <a:r>
              <a:rPr lang="en-US" dirty="0" smtClean="0"/>
              <a:t> (entered when a high priority (fast) interrupt is raised)</a:t>
            </a:r>
          </a:p>
          <a:p>
            <a:pPr lvl="1">
              <a:defRPr/>
            </a:pPr>
            <a:r>
              <a:rPr lang="en-US" i="1" dirty="0" smtClean="0">
                <a:effectLst>
                  <a:outerShdw blurRad="38100" dist="38100" dir="2700000" algn="tl">
                    <a:srgbClr val="C0C0C0"/>
                  </a:outerShdw>
                </a:effectLst>
              </a:rPr>
              <a:t>IRQ</a:t>
            </a:r>
            <a:r>
              <a:rPr lang="en-US" dirty="0" smtClean="0"/>
              <a:t> (entered when a low priority (normal) interrupt is raised)</a:t>
            </a:r>
          </a:p>
          <a:p>
            <a:pPr lvl="1">
              <a:defRPr/>
            </a:pPr>
            <a:r>
              <a:rPr lang="en-US" i="1" dirty="0" smtClean="0">
                <a:effectLst>
                  <a:outerShdw blurRad="38100" dist="38100" dir="2700000" algn="tl">
                    <a:srgbClr val="C0C0C0"/>
                  </a:outerShdw>
                </a:effectLst>
              </a:rPr>
              <a:t>Supervisor</a:t>
            </a:r>
            <a:r>
              <a:rPr lang="en-US" dirty="0" smtClean="0"/>
              <a:t> (entered on reset and when a Software Interrupt instruction is executed)</a:t>
            </a:r>
          </a:p>
          <a:p>
            <a:pPr lvl="1">
              <a:defRPr/>
            </a:pPr>
            <a:r>
              <a:rPr lang="en-US" i="1" dirty="0" smtClean="0">
                <a:effectLst>
                  <a:outerShdw blurRad="38100" dist="38100" dir="2700000" algn="tl">
                    <a:srgbClr val="C0C0C0"/>
                  </a:outerShdw>
                </a:effectLst>
              </a:rPr>
              <a:t>Abort</a:t>
            </a:r>
            <a:r>
              <a:rPr lang="en-US" dirty="0" smtClean="0"/>
              <a:t> (used to handle memory access violations)</a:t>
            </a:r>
          </a:p>
          <a:p>
            <a:pPr lvl="1">
              <a:defRPr/>
            </a:pPr>
            <a:r>
              <a:rPr lang="en-US" i="1" dirty="0" err="1" smtClean="0">
                <a:effectLst>
                  <a:outerShdw blurRad="38100" dist="38100" dir="2700000" algn="tl">
                    <a:srgbClr val="C0C0C0"/>
                  </a:outerShdw>
                </a:effectLst>
              </a:rPr>
              <a:t>Undef</a:t>
            </a:r>
            <a:r>
              <a:rPr lang="en-US" dirty="0" smtClean="0"/>
              <a:t> (used to handle undefined instructions)</a:t>
            </a:r>
          </a:p>
          <a:p>
            <a:pPr>
              <a:defRPr/>
            </a:pPr>
            <a:endParaRPr lang="en-US" dirty="0" smtClean="0"/>
          </a:p>
          <a:p>
            <a:pPr>
              <a:defRPr/>
            </a:pPr>
            <a:r>
              <a:rPr lang="en-US" dirty="0" smtClean="0"/>
              <a:t>ARM Architecture Version 4 adds a seventh mode:</a:t>
            </a:r>
          </a:p>
          <a:p>
            <a:pPr lvl="1">
              <a:defRPr/>
            </a:pPr>
            <a:r>
              <a:rPr lang="en-US" i="1" dirty="0" smtClean="0">
                <a:effectLst>
                  <a:outerShdw blurRad="38100" dist="38100" dir="2700000" algn="tl">
                    <a:srgbClr val="C0C0C0"/>
                  </a:outerShdw>
                </a:effectLst>
              </a:rPr>
              <a:t>System</a:t>
            </a:r>
            <a:r>
              <a:rPr lang="en-US" dirty="0" smtClean="0"/>
              <a:t> (privileged mode using the same registers as user mode)</a:t>
            </a:r>
          </a:p>
        </p:txBody>
      </p:sp>
    </p:spTree>
    <p:extLst>
      <p:ext uri="{BB962C8B-B14F-4D97-AF65-F5344CB8AC3E}">
        <p14:creationId xmlns="" xmlns:p14="http://schemas.microsoft.com/office/powerpoint/2010/main" val="4073663186"/>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75"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76" name="Rectangle 4"/>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77" name="Rectangle 5"/>
          <p:cNvSpPr>
            <a:spLocks noGrp="1" noChangeArrowheads="1"/>
          </p:cNvSpPr>
          <p:nvPr>
            <p:ph type="title"/>
          </p:nvPr>
        </p:nvSpPr>
        <p:spPr>
          <a:xfrm>
            <a:off x="2243922" y="358112"/>
            <a:ext cx="7731095" cy="708301"/>
          </a:xfrm>
          <a:noFill/>
        </p:spPr>
        <p:txBody>
          <a:bodyPr/>
          <a:lstStyle/>
          <a:p>
            <a:r>
              <a:rPr lang="en-US" smtClean="0"/>
              <a:t>ARM Instruction Set Format</a:t>
            </a:r>
          </a:p>
        </p:txBody>
      </p:sp>
      <p:sp>
        <p:nvSpPr>
          <p:cNvPr id="28678" name="Rectangle 6"/>
          <p:cNvSpPr>
            <a:spLocks noGrp="1" noChangeArrowheads="1"/>
          </p:cNvSpPr>
          <p:nvPr>
            <p:ph type="body" idx="1"/>
          </p:nvPr>
        </p:nvSpPr>
        <p:spPr>
          <a:xfrm>
            <a:off x="7997479" y="1338959"/>
            <a:ext cx="2605026" cy="4657783"/>
          </a:xfrm>
          <a:noFill/>
        </p:spPr>
        <p:txBody>
          <a:bodyPr vert="horz" lIns="64968" tIns="25353" rIns="64968" bIns="25353" rtlCol="0">
            <a:spAutoFit/>
          </a:bodyPr>
          <a:lstStyle/>
          <a:p>
            <a:pPr marL="351791" indent="-351791">
              <a:lnSpc>
                <a:spcPct val="85000"/>
              </a:lnSpc>
              <a:spcBef>
                <a:spcPct val="62000"/>
              </a:spcBef>
              <a:buNone/>
            </a:pPr>
            <a:r>
              <a:rPr lang="en-US" sz="1597" u="sng"/>
              <a:t>Instruction type</a:t>
            </a:r>
            <a:endParaRPr lang="en-US" sz="1198"/>
          </a:p>
          <a:p>
            <a:pPr marL="351791" indent="-351791">
              <a:lnSpc>
                <a:spcPct val="85000"/>
              </a:lnSpc>
              <a:spcBef>
                <a:spcPct val="62000"/>
              </a:spcBef>
              <a:buNone/>
            </a:pPr>
            <a:r>
              <a:rPr lang="en-US" sz="1397"/>
              <a:t>Data processing / PSR Transfer</a:t>
            </a:r>
          </a:p>
          <a:p>
            <a:pPr marL="351791" indent="-351791">
              <a:lnSpc>
                <a:spcPct val="85000"/>
              </a:lnSpc>
              <a:spcBef>
                <a:spcPct val="62000"/>
              </a:spcBef>
              <a:buNone/>
            </a:pPr>
            <a:r>
              <a:rPr lang="en-US" sz="1397"/>
              <a:t>Multiply</a:t>
            </a:r>
          </a:p>
          <a:p>
            <a:pPr marL="351791" indent="-351791">
              <a:lnSpc>
                <a:spcPct val="85000"/>
              </a:lnSpc>
              <a:spcBef>
                <a:spcPct val="62000"/>
              </a:spcBef>
              <a:buNone/>
            </a:pPr>
            <a:r>
              <a:rPr lang="en-US" sz="1397"/>
              <a:t>Long Multiply      (v3M / v4 only)</a:t>
            </a:r>
          </a:p>
          <a:p>
            <a:pPr marL="351791" indent="-351791">
              <a:lnSpc>
                <a:spcPct val="85000"/>
              </a:lnSpc>
              <a:spcBef>
                <a:spcPct val="62000"/>
              </a:spcBef>
              <a:buNone/>
            </a:pPr>
            <a:r>
              <a:rPr lang="en-US" sz="1397"/>
              <a:t>Swap</a:t>
            </a:r>
            <a:endParaRPr lang="en-US" sz="998"/>
          </a:p>
          <a:p>
            <a:pPr marL="351791" indent="-351791">
              <a:lnSpc>
                <a:spcPct val="85000"/>
              </a:lnSpc>
              <a:spcBef>
                <a:spcPct val="62000"/>
              </a:spcBef>
              <a:buNone/>
            </a:pPr>
            <a:r>
              <a:rPr lang="en-US" sz="1397"/>
              <a:t>Load/Store Byte/Word</a:t>
            </a:r>
          </a:p>
          <a:p>
            <a:pPr marL="351791" indent="-351791">
              <a:lnSpc>
                <a:spcPct val="85000"/>
              </a:lnSpc>
              <a:spcBef>
                <a:spcPct val="62000"/>
              </a:spcBef>
              <a:buNone/>
            </a:pPr>
            <a:r>
              <a:rPr lang="en-US" sz="1397"/>
              <a:t>Load/Store Multiple</a:t>
            </a:r>
          </a:p>
          <a:p>
            <a:pPr marL="351791" indent="-351791">
              <a:lnSpc>
                <a:spcPct val="125000"/>
              </a:lnSpc>
              <a:spcBef>
                <a:spcPct val="62000"/>
              </a:spcBef>
              <a:buNone/>
            </a:pPr>
            <a:r>
              <a:rPr lang="en-US" sz="998"/>
              <a:t>Halfword transfer : Immediate offset (v4 only)</a:t>
            </a:r>
            <a:endParaRPr lang="en-US" sz="1397"/>
          </a:p>
          <a:p>
            <a:pPr marL="351791" indent="-351791">
              <a:lnSpc>
                <a:spcPct val="145000"/>
              </a:lnSpc>
              <a:spcBef>
                <a:spcPct val="62000"/>
              </a:spcBef>
              <a:buNone/>
            </a:pPr>
            <a:r>
              <a:rPr lang="en-US" sz="998"/>
              <a:t>Halfword  transfer: Register offset (v4 only)</a:t>
            </a:r>
          </a:p>
          <a:p>
            <a:pPr marL="351791" indent="-351791">
              <a:lnSpc>
                <a:spcPct val="85000"/>
              </a:lnSpc>
              <a:spcBef>
                <a:spcPct val="62000"/>
              </a:spcBef>
              <a:buNone/>
            </a:pPr>
            <a:r>
              <a:rPr lang="en-US" sz="1397"/>
              <a:t>Branch</a:t>
            </a:r>
          </a:p>
          <a:p>
            <a:pPr marL="351791" indent="-351791">
              <a:lnSpc>
                <a:spcPct val="85000"/>
              </a:lnSpc>
              <a:spcBef>
                <a:spcPct val="62000"/>
              </a:spcBef>
              <a:buNone/>
            </a:pPr>
            <a:r>
              <a:rPr lang="en-US" sz="1397"/>
              <a:t>Branch Exchange         (v4T only)</a:t>
            </a:r>
          </a:p>
          <a:p>
            <a:pPr marL="351791" indent="-351791">
              <a:lnSpc>
                <a:spcPct val="85000"/>
              </a:lnSpc>
              <a:spcBef>
                <a:spcPct val="62000"/>
              </a:spcBef>
              <a:buNone/>
            </a:pPr>
            <a:r>
              <a:rPr lang="en-US" sz="1397"/>
              <a:t>Coprocessor data transfer</a:t>
            </a:r>
          </a:p>
          <a:p>
            <a:pPr marL="351791" indent="-351791">
              <a:lnSpc>
                <a:spcPct val="85000"/>
              </a:lnSpc>
              <a:spcBef>
                <a:spcPct val="62000"/>
              </a:spcBef>
              <a:buNone/>
            </a:pPr>
            <a:r>
              <a:rPr lang="en-US" sz="1397"/>
              <a:t>Coprocessor data operation</a:t>
            </a:r>
          </a:p>
          <a:p>
            <a:pPr marL="351791" indent="-351791">
              <a:lnSpc>
                <a:spcPct val="85000"/>
              </a:lnSpc>
              <a:spcBef>
                <a:spcPct val="62000"/>
              </a:spcBef>
              <a:buNone/>
            </a:pPr>
            <a:r>
              <a:rPr lang="en-US" sz="1397"/>
              <a:t>Coprocessor register transfer</a:t>
            </a:r>
          </a:p>
          <a:p>
            <a:pPr marL="351791" indent="-351791">
              <a:lnSpc>
                <a:spcPct val="85000"/>
              </a:lnSpc>
              <a:spcBef>
                <a:spcPct val="62000"/>
              </a:spcBef>
              <a:buNone/>
            </a:pPr>
            <a:r>
              <a:rPr lang="en-US" sz="1397"/>
              <a:t>Software interrupt</a:t>
            </a:r>
          </a:p>
        </p:txBody>
      </p:sp>
      <p:sp>
        <p:nvSpPr>
          <p:cNvPr id="28679" name="Rectangle 7"/>
          <p:cNvSpPr>
            <a:spLocks noChangeArrowheads="1"/>
          </p:cNvSpPr>
          <p:nvPr/>
        </p:nvSpPr>
        <p:spPr bwMode="auto">
          <a:xfrm>
            <a:off x="3554357" y="2218392"/>
            <a:ext cx="177471"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80" name="Rectangle 8"/>
          <p:cNvSpPr>
            <a:spLocks noChangeArrowheads="1"/>
          </p:cNvSpPr>
          <p:nvPr/>
        </p:nvSpPr>
        <p:spPr bwMode="auto">
          <a:xfrm>
            <a:off x="3934653" y="1901479"/>
            <a:ext cx="177471"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81" name="Rectangle 9"/>
          <p:cNvSpPr>
            <a:spLocks noChangeArrowheads="1"/>
          </p:cNvSpPr>
          <p:nvPr/>
        </p:nvSpPr>
        <p:spPr bwMode="auto">
          <a:xfrm>
            <a:off x="3744505" y="1901479"/>
            <a:ext cx="177471"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82" name="Rectangle 10"/>
          <p:cNvSpPr>
            <a:spLocks noChangeArrowheads="1"/>
          </p:cNvSpPr>
          <p:nvPr/>
        </p:nvSpPr>
        <p:spPr bwMode="auto">
          <a:xfrm>
            <a:off x="2603617" y="1901479"/>
            <a:ext cx="1128211"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83" name="Rectangle 11"/>
          <p:cNvSpPr>
            <a:spLocks noChangeArrowheads="1"/>
          </p:cNvSpPr>
          <p:nvPr/>
        </p:nvSpPr>
        <p:spPr bwMode="auto">
          <a:xfrm>
            <a:off x="3934653" y="1584565"/>
            <a:ext cx="177471"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84" name="Rectangle 12"/>
          <p:cNvSpPr>
            <a:spLocks noChangeArrowheads="1"/>
          </p:cNvSpPr>
          <p:nvPr/>
        </p:nvSpPr>
        <p:spPr bwMode="auto">
          <a:xfrm>
            <a:off x="2983913" y="1584565"/>
            <a:ext cx="177471"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85" name="Rectangle 13"/>
          <p:cNvSpPr>
            <a:spLocks noChangeArrowheads="1"/>
          </p:cNvSpPr>
          <p:nvPr/>
        </p:nvSpPr>
        <p:spPr bwMode="auto">
          <a:xfrm>
            <a:off x="1843026" y="1584565"/>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86" name="Rectangle 14"/>
          <p:cNvSpPr>
            <a:spLocks noChangeArrowheads="1"/>
          </p:cNvSpPr>
          <p:nvPr/>
        </p:nvSpPr>
        <p:spPr bwMode="auto">
          <a:xfrm>
            <a:off x="2603617" y="1584565"/>
            <a:ext cx="367619"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87" name="Rectangle 15"/>
          <p:cNvSpPr>
            <a:spLocks noChangeArrowheads="1"/>
          </p:cNvSpPr>
          <p:nvPr/>
        </p:nvSpPr>
        <p:spPr bwMode="auto">
          <a:xfrm>
            <a:off x="4885392" y="1584565"/>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88" name="Rectangle 16"/>
          <p:cNvSpPr>
            <a:spLocks noChangeArrowheads="1"/>
          </p:cNvSpPr>
          <p:nvPr/>
        </p:nvSpPr>
        <p:spPr bwMode="auto">
          <a:xfrm>
            <a:off x="4124800" y="1584565"/>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89" name="Rectangle 17"/>
          <p:cNvSpPr>
            <a:spLocks noChangeArrowheads="1"/>
          </p:cNvSpPr>
          <p:nvPr/>
        </p:nvSpPr>
        <p:spPr bwMode="auto">
          <a:xfrm>
            <a:off x="3174061" y="1584565"/>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90" name="Rectangle 18"/>
          <p:cNvSpPr>
            <a:spLocks noChangeArrowheads="1"/>
          </p:cNvSpPr>
          <p:nvPr/>
        </p:nvSpPr>
        <p:spPr bwMode="auto">
          <a:xfrm>
            <a:off x="5645983" y="1584565"/>
            <a:ext cx="2269098"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91" name="Rectangle 19"/>
          <p:cNvSpPr>
            <a:spLocks noChangeArrowheads="1"/>
          </p:cNvSpPr>
          <p:nvPr/>
        </p:nvSpPr>
        <p:spPr bwMode="auto">
          <a:xfrm>
            <a:off x="1843026" y="1901479"/>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92" name="Rectangle 20"/>
          <p:cNvSpPr>
            <a:spLocks noChangeArrowheads="1"/>
          </p:cNvSpPr>
          <p:nvPr/>
        </p:nvSpPr>
        <p:spPr bwMode="auto">
          <a:xfrm>
            <a:off x="4885392" y="1901479"/>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93" name="Rectangle 21"/>
          <p:cNvSpPr>
            <a:spLocks noChangeArrowheads="1"/>
          </p:cNvSpPr>
          <p:nvPr/>
        </p:nvSpPr>
        <p:spPr bwMode="auto">
          <a:xfrm>
            <a:off x="4124800" y="1901479"/>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94" name="Rectangle 22"/>
          <p:cNvSpPr>
            <a:spLocks noChangeArrowheads="1"/>
          </p:cNvSpPr>
          <p:nvPr/>
        </p:nvSpPr>
        <p:spPr bwMode="auto">
          <a:xfrm>
            <a:off x="5645983" y="1901479"/>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95" name="Rectangle 23"/>
          <p:cNvSpPr>
            <a:spLocks noChangeArrowheads="1"/>
          </p:cNvSpPr>
          <p:nvPr/>
        </p:nvSpPr>
        <p:spPr bwMode="auto">
          <a:xfrm>
            <a:off x="6406575" y="1901479"/>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96" name="Rectangle 24"/>
          <p:cNvSpPr>
            <a:spLocks noChangeArrowheads="1"/>
          </p:cNvSpPr>
          <p:nvPr/>
        </p:nvSpPr>
        <p:spPr bwMode="auto">
          <a:xfrm>
            <a:off x="7167166" y="1901479"/>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697" name="Rectangle 25"/>
          <p:cNvSpPr>
            <a:spLocks noChangeArrowheads="1"/>
          </p:cNvSpPr>
          <p:nvPr/>
        </p:nvSpPr>
        <p:spPr bwMode="auto">
          <a:xfrm>
            <a:off x="1740029" y="1560798"/>
            <a:ext cx="371211" cy="363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797" b="0">
                <a:solidFill>
                  <a:srgbClr val="000000"/>
                </a:solidFill>
                <a:latin typeface="Courier New" panose="02070309020205020404" pitchFamily="49" charset="0"/>
              </a:rPr>
              <a:t> </a:t>
            </a:r>
          </a:p>
        </p:txBody>
      </p:sp>
      <p:sp>
        <p:nvSpPr>
          <p:cNvPr id="28698" name="Rectangle 26"/>
          <p:cNvSpPr>
            <a:spLocks noChangeArrowheads="1"/>
          </p:cNvSpPr>
          <p:nvPr/>
        </p:nvSpPr>
        <p:spPr bwMode="auto">
          <a:xfrm>
            <a:off x="1866795" y="1622596"/>
            <a:ext cx="5523339" cy="280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Cond    0 0 I Opcode  S    Rn      Rd           Operand2 </a:t>
            </a:r>
          </a:p>
        </p:txBody>
      </p:sp>
      <p:sp>
        <p:nvSpPr>
          <p:cNvPr id="28699" name="Rectangle 27"/>
          <p:cNvSpPr>
            <a:spLocks noChangeArrowheads="1"/>
          </p:cNvSpPr>
          <p:nvPr/>
        </p:nvSpPr>
        <p:spPr bwMode="auto">
          <a:xfrm>
            <a:off x="1740029" y="1877711"/>
            <a:ext cx="371211" cy="363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797" b="0">
                <a:solidFill>
                  <a:srgbClr val="000000"/>
                </a:solidFill>
                <a:latin typeface="Courier New" panose="02070309020205020404" pitchFamily="49" charset="0"/>
              </a:rPr>
              <a:t> </a:t>
            </a:r>
          </a:p>
        </p:txBody>
      </p:sp>
      <p:sp>
        <p:nvSpPr>
          <p:cNvPr id="28700" name="Rectangle 28"/>
          <p:cNvSpPr>
            <a:spLocks noChangeArrowheads="1"/>
          </p:cNvSpPr>
          <p:nvPr/>
        </p:nvSpPr>
        <p:spPr bwMode="auto">
          <a:xfrm>
            <a:off x="1866795" y="1939509"/>
            <a:ext cx="6080152" cy="280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Cond    0 0 0 0 0 0 A S    Rd      Rn      Rs    1 0 0 1   Rm  </a:t>
            </a:r>
          </a:p>
        </p:txBody>
      </p:sp>
      <p:grpSp>
        <p:nvGrpSpPr>
          <p:cNvPr id="28701" name="Group 64"/>
          <p:cNvGrpSpPr>
            <a:grpSpLocks/>
          </p:cNvGrpSpPr>
          <p:nvPr/>
        </p:nvGrpSpPr>
        <p:grpSpPr bwMode="auto">
          <a:xfrm>
            <a:off x="1738445" y="2535307"/>
            <a:ext cx="6176637" cy="949155"/>
            <a:chOff x="134" y="1600"/>
            <a:chExt cx="3898" cy="599"/>
          </a:xfrm>
        </p:grpSpPr>
        <p:sp>
          <p:nvSpPr>
            <p:cNvPr id="28817" name="Rectangle 29"/>
            <p:cNvSpPr>
              <a:spLocks noChangeArrowheads="1"/>
            </p:cNvSpPr>
            <p:nvPr/>
          </p:nvSpPr>
          <p:spPr bwMode="auto">
            <a:xfrm>
              <a:off x="1280" y="16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18" name="Rectangle 30"/>
            <p:cNvSpPr>
              <a:spLocks noChangeArrowheads="1"/>
            </p:cNvSpPr>
            <p:nvPr/>
          </p:nvSpPr>
          <p:spPr bwMode="auto">
            <a:xfrm>
              <a:off x="920" y="18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19" name="Rectangle 31"/>
            <p:cNvSpPr>
              <a:spLocks noChangeArrowheads="1"/>
            </p:cNvSpPr>
            <p:nvPr/>
          </p:nvSpPr>
          <p:spPr bwMode="auto">
            <a:xfrm>
              <a:off x="1040" y="18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20" name="Rectangle 32"/>
            <p:cNvSpPr>
              <a:spLocks noChangeArrowheads="1"/>
            </p:cNvSpPr>
            <p:nvPr/>
          </p:nvSpPr>
          <p:spPr bwMode="auto">
            <a:xfrm>
              <a:off x="200" y="16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21" name="Rectangle 33"/>
            <p:cNvSpPr>
              <a:spLocks noChangeArrowheads="1"/>
            </p:cNvSpPr>
            <p:nvPr/>
          </p:nvSpPr>
          <p:spPr bwMode="auto">
            <a:xfrm>
              <a:off x="200" y="18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22" name="Rectangle 34"/>
            <p:cNvSpPr>
              <a:spLocks noChangeArrowheads="1"/>
            </p:cNvSpPr>
            <p:nvPr/>
          </p:nvSpPr>
          <p:spPr bwMode="auto">
            <a:xfrm>
              <a:off x="200" y="20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23" name="Rectangle 35"/>
            <p:cNvSpPr>
              <a:spLocks noChangeArrowheads="1"/>
            </p:cNvSpPr>
            <p:nvPr/>
          </p:nvSpPr>
          <p:spPr bwMode="auto">
            <a:xfrm>
              <a:off x="2120" y="16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24" name="Rectangle 36"/>
            <p:cNvSpPr>
              <a:spLocks noChangeArrowheads="1"/>
            </p:cNvSpPr>
            <p:nvPr/>
          </p:nvSpPr>
          <p:spPr bwMode="auto">
            <a:xfrm>
              <a:off x="1640" y="16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25" name="Rectangle 37"/>
            <p:cNvSpPr>
              <a:spLocks noChangeArrowheads="1"/>
            </p:cNvSpPr>
            <p:nvPr/>
          </p:nvSpPr>
          <p:spPr bwMode="auto">
            <a:xfrm>
              <a:off x="2120" y="18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26" name="Rectangle 38"/>
            <p:cNvSpPr>
              <a:spLocks noChangeArrowheads="1"/>
            </p:cNvSpPr>
            <p:nvPr/>
          </p:nvSpPr>
          <p:spPr bwMode="auto">
            <a:xfrm>
              <a:off x="1640" y="18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27" name="Rectangle 39"/>
            <p:cNvSpPr>
              <a:spLocks noChangeArrowheads="1"/>
            </p:cNvSpPr>
            <p:nvPr/>
          </p:nvSpPr>
          <p:spPr bwMode="auto">
            <a:xfrm>
              <a:off x="2120" y="2000"/>
              <a:ext cx="19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28" name="Rectangle 40"/>
            <p:cNvSpPr>
              <a:spLocks noChangeArrowheads="1"/>
            </p:cNvSpPr>
            <p:nvPr/>
          </p:nvSpPr>
          <p:spPr bwMode="auto">
            <a:xfrm>
              <a:off x="1640" y="20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29" name="Rectangle 41"/>
            <p:cNvSpPr>
              <a:spLocks noChangeArrowheads="1"/>
            </p:cNvSpPr>
            <p:nvPr/>
          </p:nvSpPr>
          <p:spPr bwMode="auto">
            <a:xfrm>
              <a:off x="2600" y="16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30" name="Rectangle 42"/>
            <p:cNvSpPr>
              <a:spLocks noChangeArrowheads="1"/>
            </p:cNvSpPr>
            <p:nvPr/>
          </p:nvSpPr>
          <p:spPr bwMode="auto">
            <a:xfrm>
              <a:off x="3080" y="16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31" name="Rectangle 43"/>
            <p:cNvSpPr>
              <a:spLocks noChangeArrowheads="1"/>
            </p:cNvSpPr>
            <p:nvPr/>
          </p:nvSpPr>
          <p:spPr bwMode="auto">
            <a:xfrm>
              <a:off x="3560" y="16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32" name="Rectangle 44"/>
            <p:cNvSpPr>
              <a:spLocks noChangeArrowheads="1"/>
            </p:cNvSpPr>
            <p:nvPr/>
          </p:nvSpPr>
          <p:spPr bwMode="auto">
            <a:xfrm>
              <a:off x="2600" y="1800"/>
              <a:ext cx="143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33" name="Rectangle 45"/>
            <p:cNvSpPr>
              <a:spLocks noChangeArrowheads="1"/>
            </p:cNvSpPr>
            <p:nvPr/>
          </p:nvSpPr>
          <p:spPr bwMode="auto">
            <a:xfrm>
              <a:off x="680" y="1600"/>
              <a:ext cx="59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34" name="Rectangle 46"/>
            <p:cNvSpPr>
              <a:spLocks noChangeArrowheads="1"/>
            </p:cNvSpPr>
            <p:nvPr/>
          </p:nvSpPr>
          <p:spPr bwMode="auto">
            <a:xfrm>
              <a:off x="1400" y="1600"/>
              <a:ext cx="23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35" name="Rectangle 47"/>
            <p:cNvSpPr>
              <a:spLocks noChangeArrowheads="1"/>
            </p:cNvSpPr>
            <p:nvPr/>
          </p:nvSpPr>
          <p:spPr bwMode="auto">
            <a:xfrm>
              <a:off x="1160" y="18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36" name="Rectangle 48"/>
            <p:cNvSpPr>
              <a:spLocks noChangeArrowheads="1"/>
            </p:cNvSpPr>
            <p:nvPr/>
          </p:nvSpPr>
          <p:spPr bwMode="auto">
            <a:xfrm>
              <a:off x="1280" y="18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37" name="Rectangle 49"/>
            <p:cNvSpPr>
              <a:spLocks noChangeArrowheads="1"/>
            </p:cNvSpPr>
            <p:nvPr/>
          </p:nvSpPr>
          <p:spPr bwMode="auto">
            <a:xfrm>
              <a:off x="1400" y="18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38" name="Rectangle 50"/>
            <p:cNvSpPr>
              <a:spLocks noChangeArrowheads="1"/>
            </p:cNvSpPr>
            <p:nvPr/>
          </p:nvSpPr>
          <p:spPr bwMode="auto">
            <a:xfrm>
              <a:off x="1520" y="18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39" name="Rectangle 51"/>
            <p:cNvSpPr>
              <a:spLocks noChangeArrowheads="1"/>
            </p:cNvSpPr>
            <p:nvPr/>
          </p:nvSpPr>
          <p:spPr bwMode="auto">
            <a:xfrm>
              <a:off x="680" y="1800"/>
              <a:ext cx="23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40" name="Rectangle 52"/>
            <p:cNvSpPr>
              <a:spLocks noChangeArrowheads="1"/>
            </p:cNvSpPr>
            <p:nvPr/>
          </p:nvSpPr>
          <p:spPr bwMode="auto">
            <a:xfrm>
              <a:off x="680" y="2000"/>
              <a:ext cx="35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41" name="Rectangle 53"/>
            <p:cNvSpPr>
              <a:spLocks noChangeArrowheads="1"/>
            </p:cNvSpPr>
            <p:nvPr/>
          </p:nvSpPr>
          <p:spPr bwMode="auto">
            <a:xfrm>
              <a:off x="1040" y="20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42" name="Rectangle 54"/>
            <p:cNvSpPr>
              <a:spLocks noChangeArrowheads="1"/>
            </p:cNvSpPr>
            <p:nvPr/>
          </p:nvSpPr>
          <p:spPr bwMode="auto">
            <a:xfrm>
              <a:off x="1160" y="20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43" name="Rectangle 55"/>
            <p:cNvSpPr>
              <a:spLocks noChangeArrowheads="1"/>
            </p:cNvSpPr>
            <p:nvPr/>
          </p:nvSpPr>
          <p:spPr bwMode="auto">
            <a:xfrm>
              <a:off x="1280" y="20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44" name="Rectangle 56"/>
            <p:cNvSpPr>
              <a:spLocks noChangeArrowheads="1"/>
            </p:cNvSpPr>
            <p:nvPr/>
          </p:nvSpPr>
          <p:spPr bwMode="auto">
            <a:xfrm>
              <a:off x="1400" y="20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45" name="Rectangle 57"/>
            <p:cNvSpPr>
              <a:spLocks noChangeArrowheads="1"/>
            </p:cNvSpPr>
            <p:nvPr/>
          </p:nvSpPr>
          <p:spPr bwMode="auto">
            <a:xfrm>
              <a:off x="1520" y="20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46" name="Rectangle 58"/>
            <p:cNvSpPr>
              <a:spLocks noChangeArrowheads="1"/>
            </p:cNvSpPr>
            <p:nvPr/>
          </p:nvSpPr>
          <p:spPr bwMode="auto">
            <a:xfrm>
              <a:off x="134" y="1623"/>
              <a:ext cx="206"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 </a:t>
              </a:r>
            </a:p>
          </p:txBody>
        </p:sp>
        <p:sp>
          <p:nvSpPr>
            <p:cNvPr id="28847" name="Rectangle 59"/>
            <p:cNvSpPr>
              <a:spLocks noChangeArrowheads="1"/>
            </p:cNvSpPr>
            <p:nvPr/>
          </p:nvSpPr>
          <p:spPr bwMode="auto">
            <a:xfrm>
              <a:off x="214" y="1623"/>
              <a:ext cx="3779"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Cond    0 0 0 1 0 B 0 0    Rn      Rd    0 0 0 0 1 0 0 1   Rm </a:t>
              </a:r>
            </a:p>
          </p:txBody>
        </p:sp>
        <p:sp>
          <p:nvSpPr>
            <p:cNvPr id="28848" name="Rectangle 60"/>
            <p:cNvSpPr>
              <a:spLocks noChangeArrowheads="1"/>
            </p:cNvSpPr>
            <p:nvPr/>
          </p:nvSpPr>
          <p:spPr bwMode="auto">
            <a:xfrm>
              <a:off x="134" y="1823"/>
              <a:ext cx="206"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 </a:t>
              </a:r>
            </a:p>
          </p:txBody>
        </p:sp>
        <p:sp>
          <p:nvSpPr>
            <p:cNvPr id="28849" name="Rectangle 61"/>
            <p:cNvSpPr>
              <a:spLocks noChangeArrowheads="1"/>
            </p:cNvSpPr>
            <p:nvPr/>
          </p:nvSpPr>
          <p:spPr bwMode="auto">
            <a:xfrm>
              <a:off x="214" y="1823"/>
              <a:ext cx="3427"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Cond    0 1 I P U B W L    Rn      Rd            Offset </a:t>
              </a:r>
            </a:p>
          </p:txBody>
        </p:sp>
        <p:sp>
          <p:nvSpPr>
            <p:cNvPr id="28850" name="Rectangle 62"/>
            <p:cNvSpPr>
              <a:spLocks noChangeArrowheads="1"/>
            </p:cNvSpPr>
            <p:nvPr/>
          </p:nvSpPr>
          <p:spPr bwMode="auto">
            <a:xfrm>
              <a:off x="134" y="2022"/>
              <a:ext cx="206"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 </a:t>
              </a:r>
            </a:p>
          </p:txBody>
        </p:sp>
        <p:sp>
          <p:nvSpPr>
            <p:cNvPr id="28851" name="Rectangle 63"/>
            <p:cNvSpPr>
              <a:spLocks noChangeArrowheads="1"/>
            </p:cNvSpPr>
            <p:nvPr/>
          </p:nvSpPr>
          <p:spPr bwMode="auto">
            <a:xfrm>
              <a:off x="214" y="2022"/>
              <a:ext cx="3427"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Cond    1 0 0 P U S W L    Rn             Register List </a:t>
              </a:r>
            </a:p>
          </p:txBody>
        </p:sp>
      </p:grpSp>
      <p:sp>
        <p:nvSpPr>
          <p:cNvPr id="28702" name="Rectangle 65"/>
          <p:cNvSpPr>
            <a:spLocks noChangeArrowheads="1"/>
          </p:cNvSpPr>
          <p:nvPr/>
        </p:nvSpPr>
        <p:spPr bwMode="auto">
          <a:xfrm>
            <a:off x="3934653" y="2218392"/>
            <a:ext cx="177471"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03" name="Rectangle 66"/>
          <p:cNvSpPr>
            <a:spLocks noChangeArrowheads="1"/>
          </p:cNvSpPr>
          <p:nvPr/>
        </p:nvSpPr>
        <p:spPr bwMode="auto">
          <a:xfrm>
            <a:off x="3744505" y="2218392"/>
            <a:ext cx="177471"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04" name="Rectangle 67"/>
          <p:cNvSpPr>
            <a:spLocks noChangeArrowheads="1"/>
          </p:cNvSpPr>
          <p:nvPr/>
        </p:nvSpPr>
        <p:spPr bwMode="auto">
          <a:xfrm>
            <a:off x="2603617" y="2218392"/>
            <a:ext cx="938063"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05" name="Rectangle 68"/>
          <p:cNvSpPr>
            <a:spLocks noChangeArrowheads="1"/>
          </p:cNvSpPr>
          <p:nvPr/>
        </p:nvSpPr>
        <p:spPr bwMode="auto">
          <a:xfrm>
            <a:off x="1843026" y="2218392"/>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06" name="Rectangle 69"/>
          <p:cNvSpPr>
            <a:spLocks noChangeArrowheads="1"/>
          </p:cNvSpPr>
          <p:nvPr/>
        </p:nvSpPr>
        <p:spPr bwMode="auto">
          <a:xfrm>
            <a:off x="4885392" y="2218392"/>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07" name="Rectangle 70"/>
          <p:cNvSpPr>
            <a:spLocks noChangeArrowheads="1"/>
          </p:cNvSpPr>
          <p:nvPr/>
        </p:nvSpPr>
        <p:spPr bwMode="auto">
          <a:xfrm>
            <a:off x="4124800" y="2218392"/>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08" name="Rectangle 71"/>
          <p:cNvSpPr>
            <a:spLocks noChangeArrowheads="1"/>
          </p:cNvSpPr>
          <p:nvPr/>
        </p:nvSpPr>
        <p:spPr bwMode="auto">
          <a:xfrm>
            <a:off x="5645983" y="2218392"/>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09" name="Rectangle 72"/>
          <p:cNvSpPr>
            <a:spLocks noChangeArrowheads="1"/>
          </p:cNvSpPr>
          <p:nvPr/>
        </p:nvSpPr>
        <p:spPr bwMode="auto">
          <a:xfrm>
            <a:off x="6406575" y="2218392"/>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10" name="Rectangle 73"/>
          <p:cNvSpPr>
            <a:spLocks noChangeArrowheads="1"/>
          </p:cNvSpPr>
          <p:nvPr/>
        </p:nvSpPr>
        <p:spPr bwMode="auto">
          <a:xfrm>
            <a:off x="7167166" y="2218392"/>
            <a:ext cx="747915" cy="304237"/>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11" name="Rectangle 74"/>
          <p:cNvSpPr>
            <a:spLocks noChangeArrowheads="1"/>
          </p:cNvSpPr>
          <p:nvPr/>
        </p:nvSpPr>
        <p:spPr bwMode="auto">
          <a:xfrm>
            <a:off x="1740029" y="2194624"/>
            <a:ext cx="371211" cy="363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797" b="0">
                <a:solidFill>
                  <a:srgbClr val="000000"/>
                </a:solidFill>
                <a:latin typeface="Courier New" panose="02070309020205020404" pitchFamily="49" charset="0"/>
              </a:rPr>
              <a:t> </a:t>
            </a:r>
          </a:p>
        </p:txBody>
      </p:sp>
      <p:sp>
        <p:nvSpPr>
          <p:cNvPr id="28712" name="Rectangle 75"/>
          <p:cNvSpPr>
            <a:spLocks noChangeArrowheads="1"/>
          </p:cNvSpPr>
          <p:nvPr/>
        </p:nvSpPr>
        <p:spPr bwMode="auto">
          <a:xfrm>
            <a:off x="1866795" y="2256422"/>
            <a:ext cx="6080152" cy="280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Cond    0 0 0 0 1 U A S   RdHi    RdLo     Rs    1 0 0 1   Rm  </a:t>
            </a:r>
          </a:p>
        </p:txBody>
      </p:sp>
      <p:grpSp>
        <p:nvGrpSpPr>
          <p:cNvPr id="28713" name="Group 93"/>
          <p:cNvGrpSpPr>
            <a:grpSpLocks/>
          </p:cNvGrpSpPr>
          <p:nvPr/>
        </p:nvGrpSpPr>
        <p:grpSpPr bwMode="auto">
          <a:xfrm>
            <a:off x="1738445" y="3486050"/>
            <a:ext cx="6304987" cy="316914"/>
            <a:chOff x="134" y="2200"/>
            <a:chExt cx="3979" cy="200"/>
          </a:xfrm>
        </p:grpSpPr>
        <p:sp>
          <p:nvSpPr>
            <p:cNvPr id="28800" name="Rectangle 76"/>
            <p:cNvSpPr>
              <a:spLocks noChangeArrowheads="1"/>
            </p:cNvSpPr>
            <p:nvPr/>
          </p:nvSpPr>
          <p:spPr bwMode="auto">
            <a:xfrm>
              <a:off x="128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01" name="Rectangle 77"/>
            <p:cNvSpPr>
              <a:spLocks noChangeArrowheads="1"/>
            </p:cNvSpPr>
            <p:nvPr/>
          </p:nvSpPr>
          <p:spPr bwMode="auto">
            <a:xfrm>
              <a:off x="200" y="22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02" name="Rectangle 78"/>
            <p:cNvSpPr>
              <a:spLocks noChangeArrowheads="1"/>
            </p:cNvSpPr>
            <p:nvPr/>
          </p:nvSpPr>
          <p:spPr bwMode="auto">
            <a:xfrm>
              <a:off x="2120" y="22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03" name="Rectangle 79"/>
            <p:cNvSpPr>
              <a:spLocks noChangeArrowheads="1"/>
            </p:cNvSpPr>
            <p:nvPr/>
          </p:nvSpPr>
          <p:spPr bwMode="auto">
            <a:xfrm>
              <a:off x="1640" y="22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04" name="Rectangle 80"/>
            <p:cNvSpPr>
              <a:spLocks noChangeArrowheads="1"/>
            </p:cNvSpPr>
            <p:nvPr/>
          </p:nvSpPr>
          <p:spPr bwMode="auto">
            <a:xfrm>
              <a:off x="2600" y="22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05" name="Rectangle 81"/>
            <p:cNvSpPr>
              <a:spLocks noChangeArrowheads="1"/>
            </p:cNvSpPr>
            <p:nvPr/>
          </p:nvSpPr>
          <p:spPr bwMode="auto">
            <a:xfrm>
              <a:off x="308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06" name="Rectangle 82"/>
            <p:cNvSpPr>
              <a:spLocks noChangeArrowheads="1"/>
            </p:cNvSpPr>
            <p:nvPr/>
          </p:nvSpPr>
          <p:spPr bwMode="auto">
            <a:xfrm>
              <a:off x="3560" y="2200"/>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07" name="Rectangle 83"/>
            <p:cNvSpPr>
              <a:spLocks noChangeArrowheads="1"/>
            </p:cNvSpPr>
            <p:nvPr/>
          </p:nvSpPr>
          <p:spPr bwMode="auto">
            <a:xfrm>
              <a:off x="680" y="2200"/>
              <a:ext cx="35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08" name="Rectangle 84"/>
            <p:cNvSpPr>
              <a:spLocks noChangeArrowheads="1"/>
            </p:cNvSpPr>
            <p:nvPr/>
          </p:nvSpPr>
          <p:spPr bwMode="auto">
            <a:xfrm>
              <a:off x="140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09" name="Rectangle 85"/>
            <p:cNvSpPr>
              <a:spLocks noChangeArrowheads="1"/>
            </p:cNvSpPr>
            <p:nvPr/>
          </p:nvSpPr>
          <p:spPr bwMode="auto">
            <a:xfrm>
              <a:off x="320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10" name="Rectangle 86"/>
            <p:cNvSpPr>
              <a:spLocks noChangeArrowheads="1"/>
            </p:cNvSpPr>
            <p:nvPr/>
          </p:nvSpPr>
          <p:spPr bwMode="auto">
            <a:xfrm>
              <a:off x="332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11" name="Rectangle 87"/>
            <p:cNvSpPr>
              <a:spLocks noChangeArrowheads="1"/>
            </p:cNvSpPr>
            <p:nvPr/>
          </p:nvSpPr>
          <p:spPr bwMode="auto">
            <a:xfrm>
              <a:off x="344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12" name="Rectangle 88"/>
            <p:cNvSpPr>
              <a:spLocks noChangeArrowheads="1"/>
            </p:cNvSpPr>
            <p:nvPr/>
          </p:nvSpPr>
          <p:spPr bwMode="auto">
            <a:xfrm>
              <a:off x="116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13" name="Rectangle 89"/>
            <p:cNvSpPr>
              <a:spLocks noChangeArrowheads="1"/>
            </p:cNvSpPr>
            <p:nvPr/>
          </p:nvSpPr>
          <p:spPr bwMode="auto">
            <a:xfrm>
              <a:off x="104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14" name="Rectangle 90"/>
            <p:cNvSpPr>
              <a:spLocks noChangeArrowheads="1"/>
            </p:cNvSpPr>
            <p:nvPr/>
          </p:nvSpPr>
          <p:spPr bwMode="auto">
            <a:xfrm>
              <a:off x="152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815" name="Rectangle 91"/>
            <p:cNvSpPr>
              <a:spLocks noChangeArrowheads="1"/>
            </p:cNvSpPr>
            <p:nvPr/>
          </p:nvSpPr>
          <p:spPr bwMode="auto">
            <a:xfrm>
              <a:off x="134" y="2223"/>
              <a:ext cx="206"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 </a:t>
              </a:r>
            </a:p>
          </p:txBody>
        </p:sp>
        <p:sp>
          <p:nvSpPr>
            <p:cNvPr id="28816" name="Rectangle 92"/>
            <p:cNvSpPr>
              <a:spLocks noChangeArrowheads="1"/>
            </p:cNvSpPr>
            <p:nvPr/>
          </p:nvSpPr>
          <p:spPr bwMode="auto">
            <a:xfrm>
              <a:off x="217" y="2223"/>
              <a:ext cx="3896"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Cond    0 0 0 P U 1 W L    Rn      Rd    Offset1 1 S H 1 Offset2</a:t>
              </a:r>
            </a:p>
          </p:txBody>
        </p:sp>
      </p:grpSp>
      <p:grpSp>
        <p:nvGrpSpPr>
          <p:cNvPr id="28714" name="Group 152"/>
          <p:cNvGrpSpPr>
            <a:grpSpLocks/>
          </p:cNvGrpSpPr>
          <p:nvPr/>
        </p:nvGrpSpPr>
        <p:grpSpPr bwMode="auto">
          <a:xfrm>
            <a:off x="1746368" y="4116703"/>
            <a:ext cx="6206743" cy="1901480"/>
            <a:chOff x="139" y="2598"/>
            <a:chExt cx="3917" cy="1200"/>
          </a:xfrm>
        </p:grpSpPr>
        <p:sp>
          <p:nvSpPr>
            <p:cNvPr id="28742" name="Rectangle 94"/>
            <p:cNvSpPr>
              <a:spLocks noChangeArrowheads="1"/>
            </p:cNvSpPr>
            <p:nvPr/>
          </p:nvSpPr>
          <p:spPr bwMode="auto">
            <a:xfrm>
              <a:off x="205" y="2598"/>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43" name="Rectangle 95"/>
            <p:cNvSpPr>
              <a:spLocks noChangeArrowheads="1"/>
            </p:cNvSpPr>
            <p:nvPr/>
          </p:nvSpPr>
          <p:spPr bwMode="auto">
            <a:xfrm>
              <a:off x="1165" y="2598"/>
              <a:ext cx="28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44" name="Rectangle 96"/>
            <p:cNvSpPr>
              <a:spLocks noChangeArrowheads="1"/>
            </p:cNvSpPr>
            <p:nvPr/>
          </p:nvSpPr>
          <p:spPr bwMode="auto">
            <a:xfrm>
              <a:off x="685" y="2598"/>
              <a:ext cx="35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45" name="Rectangle 97"/>
            <p:cNvSpPr>
              <a:spLocks noChangeArrowheads="1"/>
            </p:cNvSpPr>
            <p:nvPr/>
          </p:nvSpPr>
          <p:spPr bwMode="auto">
            <a:xfrm>
              <a:off x="1045" y="2598"/>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46" name="Rectangle 98"/>
            <p:cNvSpPr>
              <a:spLocks noChangeArrowheads="1"/>
            </p:cNvSpPr>
            <p:nvPr/>
          </p:nvSpPr>
          <p:spPr bwMode="auto">
            <a:xfrm>
              <a:off x="139" y="2620"/>
              <a:ext cx="206"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 </a:t>
              </a:r>
            </a:p>
          </p:txBody>
        </p:sp>
        <p:sp>
          <p:nvSpPr>
            <p:cNvPr id="28747" name="Rectangle 99"/>
            <p:cNvSpPr>
              <a:spLocks noChangeArrowheads="1"/>
            </p:cNvSpPr>
            <p:nvPr/>
          </p:nvSpPr>
          <p:spPr bwMode="auto">
            <a:xfrm>
              <a:off x="219" y="2620"/>
              <a:ext cx="2666"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Cond    1 0 1 L                     Offset </a:t>
              </a:r>
            </a:p>
          </p:txBody>
        </p:sp>
        <p:grpSp>
          <p:nvGrpSpPr>
            <p:cNvPr id="28748" name="Group 141"/>
            <p:cNvGrpSpPr>
              <a:grpSpLocks/>
            </p:cNvGrpSpPr>
            <p:nvPr/>
          </p:nvGrpSpPr>
          <p:grpSpPr bwMode="auto">
            <a:xfrm>
              <a:off x="139" y="2999"/>
              <a:ext cx="3917" cy="799"/>
              <a:chOff x="139" y="2999"/>
              <a:chExt cx="3917" cy="799"/>
            </a:xfrm>
          </p:grpSpPr>
          <p:sp>
            <p:nvSpPr>
              <p:cNvPr id="28759" name="Rectangle 100"/>
              <p:cNvSpPr>
                <a:spLocks noChangeArrowheads="1"/>
              </p:cNvSpPr>
              <p:nvPr/>
            </p:nvSpPr>
            <p:spPr bwMode="auto">
              <a:xfrm>
                <a:off x="205" y="29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60" name="Rectangle 101"/>
              <p:cNvSpPr>
                <a:spLocks noChangeArrowheads="1"/>
              </p:cNvSpPr>
              <p:nvPr/>
            </p:nvSpPr>
            <p:spPr bwMode="auto">
              <a:xfrm>
                <a:off x="20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61" name="Rectangle 102"/>
              <p:cNvSpPr>
                <a:spLocks noChangeArrowheads="1"/>
              </p:cNvSpPr>
              <p:nvPr/>
            </p:nvSpPr>
            <p:spPr bwMode="auto">
              <a:xfrm>
                <a:off x="205" y="33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62" name="Rectangle 103"/>
              <p:cNvSpPr>
                <a:spLocks noChangeArrowheads="1"/>
              </p:cNvSpPr>
              <p:nvPr/>
            </p:nvSpPr>
            <p:spPr bwMode="auto">
              <a:xfrm>
                <a:off x="205" y="35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63" name="Rectangle 104"/>
              <p:cNvSpPr>
                <a:spLocks noChangeArrowheads="1"/>
              </p:cNvSpPr>
              <p:nvPr/>
            </p:nvSpPr>
            <p:spPr bwMode="auto">
              <a:xfrm>
                <a:off x="68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64" name="Rectangle 105"/>
              <p:cNvSpPr>
                <a:spLocks noChangeArrowheads="1"/>
              </p:cNvSpPr>
              <p:nvPr/>
            </p:nvSpPr>
            <p:spPr bwMode="auto">
              <a:xfrm>
                <a:off x="2605" y="29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65" name="Rectangle 106"/>
              <p:cNvSpPr>
                <a:spLocks noChangeArrowheads="1"/>
              </p:cNvSpPr>
              <p:nvPr/>
            </p:nvSpPr>
            <p:spPr bwMode="auto">
              <a:xfrm>
                <a:off x="2125" y="29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66" name="Rectangle 107"/>
              <p:cNvSpPr>
                <a:spLocks noChangeArrowheads="1"/>
              </p:cNvSpPr>
              <p:nvPr/>
            </p:nvSpPr>
            <p:spPr bwMode="auto">
              <a:xfrm>
                <a:off x="1645" y="29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67" name="Rectangle 108"/>
              <p:cNvSpPr>
                <a:spLocks noChangeArrowheads="1"/>
              </p:cNvSpPr>
              <p:nvPr/>
            </p:nvSpPr>
            <p:spPr bwMode="auto">
              <a:xfrm>
                <a:off x="212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68" name="Rectangle 109"/>
              <p:cNvSpPr>
                <a:spLocks noChangeArrowheads="1"/>
              </p:cNvSpPr>
              <p:nvPr/>
            </p:nvSpPr>
            <p:spPr bwMode="auto">
              <a:xfrm>
                <a:off x="164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69" name="Rectangle 110"/>
              <p:cNvSpPr>
                <a:spLocks noChangeArrowheads="1"/>
              </p:cNvSpPr>
              <p:nvPr/>
            </p:nvSpPr>
            <p:spPr bwMode="auto">
              <a:xfrm>
                <a:off x="2125" y="33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70" name="Rectangle 111"/>
              <p:cNvSpPr>
                <a:spLocks noChangeArrowheads="1"/>
              </p:cNvSpPr>
              <p:nvPr/>
            </p:nvSpPr>
            <p:spPr bwMode="auto">
              <a:xfrm>
                <a:off x="1645" y="33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71" name="Rectangle 112"/>
              <p:cNvSpPr>
                <a:spLocks noChangeArrowheads="1"/>
              </p:cNvSpPr>
              <p:nvPr/>
            </p:nvSpPr>
            <p:spPr bwMode="auto">
              <a:xfrm>
                <a:off x="1165" y="3599"/>
                <a:ext cx="28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72" name="Rectangle 113"/>
              <p:cNvSpPr>
                <a:spLocks noChangeArrowheads="1"/>
              </p:cNvSpPr>
              <p:nvPr/>
            </p:nvSpPr>
            <p:spPr bwMode="auto">
              <a:xfrm>
                <a:off x="685" y="35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73" name="Rectangle 114"/>
              <p:cNvSpPr>
                <a:spLocks noChangeArrowheads="1"/>
              </p:cNvSpPr>
              <p:nvPr/>
            </p:nvSpPr>
            <p:spPr bwMode="auto">
              <a:xfrm>
                <a:off x="260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74" name="Rectangle 115"/>
              <p:cNvSpPr>
                <a:spLocks noChangeArrowheads="1"/>
              </p:cNvSpPr>
              <p:nvPr/>
            </p:nvSpPr>
            <p:spPr bwMode="auto">
              <a:xfrm>
                <a:off x="2605" y="33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75" name="Rectangle 116"/>
              <p:cNvSpPr>
                <a:spLocks noChangeArrowheads="1"/>
              </p:cNvSpPr>
              <p:nvPr/>
            </p:nvSpPr>
            <p:spPr bwMode="auto">
              <a:xfrm>
                <a:off x="3565" y="33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76" name="Rectangle 117"/>
              <p:cNvSpPr>
                <a:spLocks noChangeArrowheads="1"/>
              </p:cNvSpPr>
              <p:nvPr/>
            </p:nvSpPr>
            <p:spPr bwMode="auto">
              <a:xfrm>
                <a:off x="356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77" name="Rectangle 118"/>
              <p:cNvSpPr>
                <a:spLocks noChangeArrowheads="1"/>
              </p:cNvSpPr>
              <p:nvPr/>
            </p:nvSpPr>
            <p:spPr bwMode="auto">
              <a:xfrm>
                <a:off x="3085" y="3199"/>
                <a:ext cx="35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78" name="Rectangle 119"/>
              <p:cNvSpPr>
                <a:spLocks noChangeArrowheads="1"/>
              </p:cNvSpPr>
              <p:nvPr/>
            </p:nvSpPr>
            <p:spPr bwMode="auto">
              <a:xfrm>
                <a:off x="3085" y="3399"/>
                <a:ext cx="35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79" name="Rectangle 120"/>
              <p:cNvSpPr>
                <a:spLocks noChangeArrowheads="1"/>
              </p:cNvSpPr>
              <p:nvPr/>
            </p:nvSpPr>
            <p:spPr bwMode="auto">
              <a:xfrm>
                <a:off x="3445" y="3399"/>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80" name="Rectangle 121"/>
              <p:cNvSpPr>
                <a:spLocks noChangeArrowheads="1"/>
              </p:cNvSpPr>
              <p:nvPr/>
            </p:nvSpPr>
            <p:spPr bwMode="auto">
              <a:xfrm>
                <a:off x="3445" y="3199"/>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81" name="Rectangle 122"/>
              <p:cNvSpPr>
                <a:spLocks noChangeArrowheads="1"/>
              </p:cNvSpPr>
              <p:nvPr/>
            </p:nvSpPr>
            <p:spPr bwMode="auto">
              <a:xfrm>
                <a:off x="3085" y="2999"/>
                <a:ext cx="95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82" name="Rectangle 123"/>
              <p:cNvSpPr>
                <a:spLocks noChangeArrowheads="1"/>
              </p:cNvSpPr>
              <p:nvPr/>
            </p:nvSpPr>
            <p:spPr bwMode="auto">
              <a:xfrm>
                <a:off x="685" y="33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83" name="Rectangle 124"/>
              <p:cNvSpPr>
                <a:spLocks noChangeArrowheads="1"/>
              </p:cNvSpPr>
              <p:nvPr/>
            </p:nvSpPr>
            <p:spPr bwMode="auto">
              <a:xfrm>
                <a:off x="116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84" name="Rectangle 125"/>
              <p:cNvSpPr>
                <a:spLocks noChangeArrowheads="1"/>
              </p:cNvSpPr>
              <p:nvPr/>
            </p:nvSpPr>
            <p:spPr bwMode="auto">
              <a:xfrm>
                <a:off x="1165" y="3399"/>
                <a:ext cx="35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85" name="Rectangle 126"/>
              <p:cNvSpPr>
                <a:spLocks noChangeArrowheads="1"/>
              </p:cNvSpPr>
              <p:nvPr/>
            </p:nvSpPr>
            <p:spPr bwMode="auto">
              <a:xfrm>
                <a:off x="1525" y="3399"/>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86" name="Rectangle 127"/>
              <p:cNvSpPr>
                <a:spLocks noChangeArrowheads="1"/>
              </p:cNvSpPr>
              <p:nvPr/>
            </p:nvSpPr>
            <p:spPr bwMode="auto">
              <a:xfrm>
                <a:off x="1045" y="2999"/>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87" name="Rectangle 128"/>
              <p:cNvSpPr>
                <a:spLocks noChangeArrowheads="1"/>
              </p:cNvSpPr>
              <p:nvPr/>
            </p:nvSpPr>
            <p:spPr bwMode="auto">
              <a:xfrm>
                <a:off x="1165" y="2999"/>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88" name="Rectangle 129"/>
              <p:cNvSpPr>
                <a:spLocks noChangeArrowheads="1"/>
              </p:cNvSpPr>
              <p:nvPr/>
            </p:nvSpPr>
            <p:spPr bwMode="auto">
              <a:xfrm>
                <a:off x="1285" y="2999"/>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89" name="Rectangle 130"/>
              <p:cNvSpPr>
                <a:spLocks noChangeArrowheads="1"/>
              </p:cNvSpPr>
              <p:nvPr/>
            </p:nvSpPr>
            <p:spPr bwMode="auto">
              <a:xfrm>
                <a:off x="1405" y="2999"/>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90" name="Rectangle 131"/>
              <p:cNvSpPr>
                <a:spLocks noChangeArrowheads="1"/>
              </p:cNvSpPr>
              <p:nvPr/>
            </p:nvSpPr>
            <p:spPr bwMode="auto">
              <a:xfrm>
                <a:off x="1525" y="2999"/>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91" name="Rectangle 132"/>
              <p:cNvSpPr>
                <a:spLocks noChangeArrowheads="1"/>
              </p:cNvSpPr>
              <p:nvPr/>
            </p:nvSpPr>
            <p:spPr bwMode="auto">
              <a:xfrm>
                <a:off x="685" y="2999"/>
                <a:ext cx="35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92" name="Rectangle 133"/>
              <p:cNvSpPr>
                <a:spLocks noChangeArrowheads="1"/>
              </p:cNvSpPr>
              <p:nvPr/>
            </p:nvSpPr>
            <p:spPr bwMode="auto">
              <a:xfrm>
                <a:off x="139" y="3021"/>
                <a:ext cx="206"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 </a:t>
                </a:r>
              </a:p>
            </p:txBody>
          </p:sp>
          <p:sp>
            <p:nvSpPr>
              <p:cNvPr id="28793" name="Rectangle 134"/>
              <p:cNvSpPr>
                <a:spLocks noChangeArrowheads="1"/>
              </p:cNvSpPr>
              <p:nvPr/>
            </p:nvSpPr>
            <p:spPr bwMode="auto">
              <a:xfrm>
                <a:off x="219" y="3021"/>
                <a:ext cx="3603"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Cond    1 1 0 P U N W L    Rn     CRd     CPNum      Offset</a:t>
                </a:r>
              </a:p>
            </p:txBody>
          </p:sp>
          <p:sp>
            <p:nvSpPr>
              <p:cNvPr id="28794" name="Rectangle 135"/>
              <p:cNvSpPr>
                <a:spLocks noChangeArrowheads="1"/>
              </p:cNvSpPr>
              <p:nvPr/>
            </p:nvSpPr>
            <p:spPr bwMode="auto">
              <a:xfrm>
                <a:off x="139" y="3221"/>
                <a:ext cx="206"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 </a:t>
                </a:r>
              </a:p>
            </p:txBody>
          </p:sp>
          <p:sp>
            <p:nvSpPr>
              <p:cNvPr id="28795" name="Rectangle 136"/>
              <p:cNvSpPr>
                <a:spLocks noChangeArrowheads="1"/>
              </p:cNvSpPr>
              <p:nvPr/>
            </p:nvSpPr>
            <p:spPr bwMode="auto">
              <a:xfrm>
                <a:off x="219" y="3221"/>
                <a:ext cx="3837"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Cond    1 1 1 0   Op1     CRn     CRd     CPNum   Op2  0   CRm </a:t>
                </a:r>
              </a:p>
            </p:txBody>
          </p:sp>
          <p:sp>
            <p:nvSpPr>
              <p:cNvPr id="28796" name="Rectangle 137"/>
              <p:cNvSpPr>
                <a:spLocks noChangeArrowheads="1"/>
              </p:cNvSpPr>
              <p:nvPr/>
            </p:nvSpPr>
            <p:spPr bwMode="auto">
              <a:xfrm>
                <a:off x="139" y="3421"/>
                <a:ext cx="206"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 </a:t>
                </a:r>
              </a:p>
            </p:txBody>
          </p:sp>
          <p:sp>
            <p:nvSpPr>
              <p:cNvPr id="28797" name="Rectangle 138"/>
              <p:cNvSpPr>
                <a:spLocks noChangeArrowheads="1"/>
              </p:cNvSpPr>
              <p:nvPr/>
            </p:nvSpPr>
            <p:spPr bwMode="auto">
              <a:xfrm>
                <a:off x="219" y="3421"/>
                <a:ext cx="3837"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Cond    1 1 1 0  Op1  L   CRn      Rd     CPNum   Op2  1   CRm </a:t>
                </a:r>
              </a:p>
            </p:txBody>
          </p:sp>
          <p:sp>
            <p:nvSpPr>
              <p:cNvPr id="28798" name="Rectangle 139"/>
              <p:cNvSpPr>
                <a:spLocks noChangeArrowheads="1"/>
              </p:cNvSpPr>
              <p:nvPr/>
            </p:nvSpPr>
            <p:spPr bwMode="auto">
              <a:xfrm>
                <a:off x="139" y="3621"/>
                <a:ext cx="206"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 </a:t>
                </a:r>
              </a:p>
            </p:txBody>
          </p:sp>
          <p:sp>
            <p:nvSpPr>
              <p:cNvPr id="28799" name="Rectangle 140"/>
              <p:cNvSpPr>
                <a:spLocks noChangeArrowheads="1"/>
              </p:cNvSpPr>
              <p:nvPr/>
            </p:nvSpPr>
            <p:spPr bwMode="auto">
              <a:xfrm>
                <a:off x="219" y="3621"/>
                <a:ext cx="2724"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Cond    1 1 1 1                   SWI Number</a:t>
                </a:r>
              </a:p>
            </p:txBody>
          </p:sp>
        </p:grpSp>
        <p:grpSp>
          <p:nvGrpSpPr>
            <p:cNvPr id="28749" name="Group 151"/>
            <p:cNvGrpSpPr>
              <a:grpSpLocks/>
            </p:cNvGrpSpPr>
            <p:nvPr/>
          </p:nvGrpSpPr>
          <p:grpSpPr bwMode="auto">
            <a:xfrm>
              <a:off x="172" y="2796"/>
              <a:ext cx="3866" cy="199"/>
              <a:chOff x="172" y="2796"/>
              <a:chExt cx="3866" cy="199"/>
            </a:xfrm>
          </p:grpSpPr>
          <p:sp>
            <p:nvSpPr>
              <p:cNvPr id="28750" name="Rectangle 142"/>
              <p:cNvSpPr>
                <a:spLocks noChangeArrowheads="1"/>
              </p:cNvSpPr>
              <p:nvPr/>
            </p:nvSpPr>
            <p:spPr bwMode="auto">
              <a:xfrm>
                <a:off x="20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51" name="Rectangle 143"/>
              <p:cNvSpPr>
                <a:spLocks noChangeArrowheads="1"/>
              </p:cNvSpPr>
              <p:nvPr/>
            </p:nvSpPr>
            <p:spPr bwMode="auto">
              <a:xfrm>
                <a:off x="164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52" name="Rectangle 144"/>
              <p:cNvSpPr>
                <a:spLocks noChangeArrowheads="1"/>
              </p:cNvSpPr>
              <p:nvPr/>
            </p:nvSpPr>
            <p:spPr bwMode="auto">
              <a:xfrm>
                <a:off x="68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53" name="Rectangle 145"/>
              <p:cNvSpPr>
                <a:spLocks noChangeArrowheads="1"/>
              </p:cNvSpPr>
              <p:nvPr/>
            </p:nvSpPr>
            <p:spPr bwMode="auto">
              <a:xfrm>
                <a:off x="116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54" name="Rectangle 146"/>
              <p:cNvSpPr>
                <a:spLocks noChangeArrowheads="1"/>
              </p:cNvSpPr>
              <p:nvPr/>
            </p:nvSpPr>
            <p:spPr bwMode="auto">
              <a:xfrm>
                <a:off x="212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55" name="Rectangle 147"/>
              <p:cNvSpPr>
                <a:spLocks noChangeArrowheads="1"/>
              </p:cNvSpPr>
              <p:nvPr/>
            </p:nvSpPr>
            <p:spPr bwMode="auto">
              <a:xfrm>
                <a:off x="260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56" name="Rectangle 148"/>
              <p:cNvSpPr>
                <a:spLocks noChangeArrowheads="1"/>
              </p:cNvSpPr>
              <p:nvPr/>
            </p:nvSpPr>
            <p:spPr bwMode="auto">
              <a:xfrm>
                <a:off x="308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57" name="Rectangle 149"/>
              <p:cNvSpPr>
                <a:spLocks noChangeArrowheads="1"/>
              </p:cNvSpPr>
              <p:nvPr/>
            </p:nvSpPr>
            <p:spPr bwMode="auto">
              <a:xfrm>
                <a:off x="356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58" name="Rectangle 150"/>
              <p:cNvSpPr>
                <a:spLocks noChangeArrowheads="1"/>
              </p:cNvSpPr>
              <p:nvPr/>
            </p:nvSpPr>
            <p:spPr bwMode="auto">
              <a:xfrm>
                <a:off x="172" y="2818"/>
                <a:ext cx="3837"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 Cond   0 0 0 1  0 0 1 0 1 1 1 1 1 1 1 1  1 1 1 1 0 0 0 1    Rn</a:t>
                </a:r>
              </a:p>
            </p:txBody>
          </p:sp>
        </p:grpSp>
      </p:grpSp>
      <p:grpSp>
        <p:nvGrpSpPr>
          <p:cNvPr id="28715" name="Group 170"/>
          <p:cNvGrpSpPr>
            <a:grpSpLocks/>
          </p:cNvGrpSpPr>
          <p:nvPr/>
        </p:nvGrpSpPr>
        <p:grpSpPr bwMode="auto">
          <a:xfrm>
            <a:off x="1732107" y="3796626"/>
            <a:ext cx="6176637" cy="316914"/>
            <a:chOff x="130" y="2396"/>
            <a:chExt cx="3898" cy="200"/>
          </a:xfrm>
        </p:grpSpPr>
        <p:sp>
          <p:nvSpPr>
            <p:cNvPr id="28725" name="Rectangle 153"/>
            <p:cNvSpPr>
              <a:spLocks noChangeArrowheads="1"/>
            </p:cNvSpPr>
            <p:nvPr/>
          </p:nvSpPr>
          <p:spPr bwMode="auto">
            <a:xfrm>
              <a:off x="127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26" name="Rectangle 154"/>
            <p:cNvSpPr>
              <a:spLocks noChangeArrowheads="1"/>
            </p:cNvSpPr>
            <p:nvPr/>
          </p:nvSpPr>
          <p:spPr bwMode="auto">
            <a:xfrm>
              <a:off x="196" y="2396"/>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27" name="Rectangle 155"/>
            <p:cNvSpPr>
              <a:spLocks noChangeArrowheads="1"/>
            </p:cNvSpPr>
            <p:nvPr/>
          </p:nvSpPr>
          <p:spPr bwMode="auto">
            <a:xfrm>
              <a:off x="2116" y="2396"/>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28" name="Rectangle 156"/>
            <p:cNvSpPr>
              <a:spLocks noChangeArrowheads="1"/>
            </p:cNvSpPr>
            <p:nvPr/>
          </p:nvSpPr>
          <p:spPr bwMode="auto">
            <a:xfrm>
              <a:off x="1636" y="2396"/>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29" name="Rectangle 157"/>
            <p:cNvSpPr>
              <a:spLocks noChangeArrowheads="1"/>
            </p:cNvSpPr>
            <p:nvPr/>
          </p:nvSpPr>
          <p:spPr bwMode="auto">
            <a:xfrm>
              <a:off x="2596" y="2396"/>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30" name="Rectangle 158"/>
            <p:cNvSpPr>
              <a:spLocks noChangeArrowheads="1"/>
            </p:cNvSpPr>
            <p:nvPr/>
          </p:nvSpPr>
          <p:spPr bwMode="auto">
            <a:xfrm>
              <a:off x="307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31" name="Rectangle 159"/>
            <p:cNvSpPr>
              <a:spLocks noChangeArrowheads="1"/>
            </p:cNvSpPr>
            <p:nvPr/>
          </p:nvSpPr>
          <p:spPr bwMode="auto">
            <a:xfrm>
              <a:off x="3556" y="2396"/>
              <a:ext cx="47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32" name="Rectangle 160"/>
            <p:cNvSpPr>
              <a:spLocks noChangeArrowheads="1"/>
            </p:cNvSpPr>
            <p:nvPr/>
          </p:nvSpPr>
          <p:spPr bwMode="auto">
            <a:xfrm>
              <a:off x="676" y="2396"/>
              <a:ext cx="35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33" name="Rectangle 161"/>
            <p:cNvSpPr>
              <a:spLocks noChangeArrowheads="1"/>
            </p:cNvSpPr>
            <p:nvPr/>
          </p:nvSpPr>
          <p:spPr bwMode="auto">
            <a:xfrm>
              <a:off x="139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34" name="Rectangle 162"/>
            <p:cNvSpPr>
              <a:spLocks noChangeArrowheads="1"/>
            </p:cNvSpPr>
            <p:nvPr/>
          </p:nvSpPr>
          <p:spPr bwMode="auto">
            <a:xfrm>
              <a:off x="319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35" name="Rectangle 163"/>
            <p:cNvSpPr>
              <a:spLocks noChangeArrowheads="1"/>
            </p:cNvSpPr>
            <p:nvPr/>
          </p:nvSpPr>
          <p:spPr bwMode="auto">
            <a:xfrm>
              <a:off x="331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36" name="Rectangle 164"/>
            <p:cNvSpPr>
              <a:spLocks noChangeArrowheads="1"/>
            </p:cNvSpPr>
            <p:nvPr/>
          </p:nvSpPr>
          <p:spPr bwMode="auto">
            <a:xfrm>
              <a:off x="343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37" name="Rectangle 165"/>
            <p:cNvSpPr>
              <a:spLocks noChangeArrowheads="1"/>
            </p:cNvSpPr>
            <p:nvPr/>
          </p:nvSpPr>
          <p:spPr bwMode="auto">
            <a:xfrm>
              <a:off x="115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38" name="Rectangle 166"/>
            <p:cNvSpPr>
              <a:spLocks noChangeArrowheads="1"/>
            </p:cNvSpPr>
            <p:nvPr/>
          </p:nvSpPr>
          <p:spPr bwMode="auto">
            <a:xfrm>
              <a:off x="103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39" name="Rectangle 167"/>
            <p:cNvSpPr>
              <a:spLocks noChangeArrowheads="1"/>
            </p:cNvSpPr>
            <p:nvPr/>
          </p:nvSpPr>
          <p:spPr bwMode="auto">
            <a:xfrm>
              <a:off x="151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8740" name="Rectangle 168"/>
            <p:cNvSpPr>
              <a:spLocks noChangeArrowheads="1"/>
            </p:cNvSpPr>
            <p:nvPr/>
          </p:nvSpPr>
          <p:spPr bwMode="auto">
            <a:xfrm>
              <a:off x="130" y="2419"/>
              <a:ext cx="206"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 </a:t>
              </a:r>
            </a:p>
          </p:txBody>
        </p:sp>
        <p:sp>
          <p:nvSpPr>
            <p:cNvPr id="28741" name="Rectangle 169"/>
            <p:cNvSpPr>
              <a:spLocks noChangeArrowheads="1"/>
            </p:cNvSpPr>
            <p:nvPr/>
          </p:nvSpPr>
          <p:spPr bwMode="auto">
            <a:xfrm>
              <a:off x="209" y="2419"/>
              <a:ext cx="3702" cy="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198" b="0">
                  <a:solidFill>
                    <a:srgbClr val="000000"/>
                  </a:solidFill>
                  <a:latin typeface="Courier New" panose="02070309020205020404" pitchFamily="49" charset="0"/>
                </a:rPr>
                <a:t>Cond   0 0 0  P U 0 W L    Rn      Rd    0 0 0 0 1 S H 1   Rm</a:t>
              </a:r>
            </a:p>
          </p:txBody>
        </p:sp>
      </p:grpSp>
      <p:sp>
        <p:nvSpPr>
          <p:cNvPr id="28716" name="Rectangle 171"/>
          <p:cNvSpPr>
            <a:spLocks noChangeArrowheads="1"/>
          </p:cNvSpPr>
          <p:nvPr/>
        </p:nvSpPr>
        <p:spPr bwMode="auto">
          <a:xfrm>
            <a:off x="1724184" y="1316775"/>
            <a:ext cx="390411" cy="2670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098" b="0">
                <a:latin typeface="Geneva" charset="0"/>
              </a:rPr>
              <a:t>31</a:t>
            </a:r>
          </a:p>
        </p:txBody>
      </p:sp>
      <p:sp>
        <p:nvSpPr>
          <p:cNvPr id="28717" name="Rectangle 172"/>
          <p:cNvSpPr>
            <a:spLocks noChangeArrowheads="1"/>
          </p:cNvSpPr>
          <p:nvPr/>
        </p:nvSpPr>
        <p:spPr bwMode="auto">
          <a:xfrm>
            <a:off x="2332657" y="1316775"/>
            <a:ext cx="390411" cy="2670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098" b="0">
                <a:latin typeface="Geneva" charset="0"/>
              </a:rPr>
              <a:t>28</a:t>
            </a:r>
          </a:p>
        </p:txBody>
      </p:sp>
      <p:sp>
        <p:nvSpPr>
          <p:cNvPr id="28718" name="Rectangle 173"/>
          <p:cNvSpPr>
            <a:spLocks noChangeArrowheads="1"/>
          </p:cNvSpPr>
          <p:nvPr/>
        </p:nvSpPr>
        <p:spPr bwMode="auto">
          <a:xfrm>
            <a:off x="2484775" y="1316775"/>
            <a:ext cx="390411" cy="2670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098" b="0">
                <a:latin typeface="Geneva" charset="0"/>
              </a:rPr>
              <a:t>27</a:t>
            </a:r>
          </a:p>
        </p:txBody>
      </p:sp>
      <p:sp>
        <p:nvSpPr>
          <p:cNvPr id="28719" name="Rectangle 174"/>
          <p:cNvSpPr>
            <a:spLocks noChangeArrowheads="1"/>
          </p:cNvSpPr>
          <p:nvPr/>
        </p:nvSpPr>
        <p:spPr bwMode="auto">
          <a:xfrm>
            <a:off x="4614432" y="1316775"/>
            <a:ext cx="390411" cy="2670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098" b="0">
                <a:latin typeface="Geneva" charset="0"/>
              </a:rPr>
              <a:t>16</a:t>
            </a:r>
          </a:p>
        </p:txBody>
      </p:sp>
      <p:sp>
        <p:nvSpPr>
          <p:cNvPr id="28720" name="Rectangle 175"/>
          <p:cNvSpPr>
            <a:spLocks noChangeArrowheads="1"/>
          </p:cNvSpPr>
          <p:nvPr/>
        </p:nvSpPr>
        <p:spPr bwMode="auto">
          <a:xfrm>
            <a:off x="4766550" y="1316775"/>
            <a:ext cx="390411" cy="2670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098" b="0">
                <a:latin typeface="Geneva" charset="0"/>
              </a:rPr>
              <a:t>15</a:t>
            </a:r>
          </a:p>
        </p:txBody>
      </p:sp>
      <p:sp>
        <p:nvSpPr>
          <p:cNvPr id="28721" name="Rectangle 176"/>
          <p:cNvSpPr>
            <a:spLocks noChangeArrowheads="1"/>
          </p:cNvSpPr>
          <p:nvPr/>
        </p:nvSpPr>
        <p:spPr bwMode="auto">
          <a:xfrm>
            <a:off x="6211674" y="1316775"/>
            <a:ext cx="312009" cy="2670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098" b="0">
                <a:latin typeface="Geneva" charset="0"/>
              </a:rPr>
              <a:t>8</a:t>
            </a:r>
          </a:p>
        </p:txBody>
      </p:sp>
      <p:sp>
        <p:nvSpPr>
          <p:cNvPr id="28722" name="Rectangle 177"/>
          <p:cNvSpPr>
            <a:spLocks noChangeArrowheads="1"/>
          </p:cNvSpPr>
          <p:nvPr/>
        </p:nvSpPr>
        <p:spPr bwMode="auto">
          <a:xfrm>
            <a:off x="6287734" y="1316775"/>
            <a:ext cx="312009" cy="2670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098" b="0">
                <a:latin typeface="Geneva" charset="0"/>
              </a:rPr>
              <a:t>7</a:t>
            </a:r>
          </a:p>
        </p:txBody>
      </p:sp>
      <p:sp>
        <p:nvSpPr>
          <p:cNvPr id="28723" name="Rectangle 178"/>
          <p:cNvSpPr>
            <a:spLocks noChangeArrowheads="1"/>
          </p:cNvSpPr>
          <p:nvPr/>
        </p:nvSpPr>
        <p:spPr bwMode="auto">
          <a:xfrm>
            <a:off x="7656798" y="1316775"/>
            <a:ext cx="312009" cy="2670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5674" tIns="57044" rIns="115674" bIns="57044">
            <a:spAutoFit/>
          </a:bodyPr>
          <a:lstStyle>
            <a:lvl1pPr defTabSz="1428750">
              <a:lnSpc>
                <a:spcPct val="90000"/>
              </a:lnSpc>
              <a:defRPr sz="1600" b="1">
                <a:solidFill>
                  <a:schemeClr val="tx1"/>
                </a:solidFill>
                <a:latin typeface="Arial" panose="020B0604020202020204" pitchFamily="34" charset="0"/>
              </a:defRPr>
            </a:lvl1pPr>
            <a:lvl2pPr marL="742950" indent="-285750" defTabSz="1428750">
              <a:lnSpc>
                <a:spcPct val="90000"/>
              </a:lnSpc>
              <a:defRPr sz="1600" b="1">
                <a:solidFill>
                  <a:schemeClr val="tx1"/>
                </a:solidFill>
                <a:latin typeface="Arial" panose="020B0604020202020204" pitchFamily="34" charset="0"/>
              </a:defRPr>
            </a:lvl2pPr>
            <a:lvl3pPr marL="1143000" indent="-228600" defTabSz="1428750">
              <a:lnSpc>
                <a:spcPct val="90000"/>
              </a:lnSpc>
              <a:defRPr sz="1600" b="1">
                <a:solidFill>
                  <a:schemeClr val="tx1"/>
                </a:solidFill>
                <a:latin typeface="Arial" panose="020B0604020202020204" pitchFamily="34" charset="0"/>
              </a:defRPr>
            </a:lvl3pPr>
            <a:lvl4pPr marL="1600200" indent="-228600" defTabSz="1428750">
              <a:lnSpc>
                <a:spcPct val="90000"/>
              </a:lnSpc>
              <a:defRPr sz="1600" b="1">
                <a:solidFill>
                  <a:schemeClr val="tx1"/>
                </a:solidFill>
                <a:latin typeface="Arial" panose="020B0604020202020204" pitchFamily="34" charset="0"/>
              </a:defRPr>
            </a:lvl4pPr>
            <a:lvl5pPr marL="2057400" indent="-228600" defTabSz="1428750">
              <a:lnSpc>
                <a:spcPct val="90000"/>
              </a:lnSpc>
              <a:defRPr sz="1600" b="1">
                <a:solidFill>
                  <a:schemeClr val="tx1"/>
                </a:solidFill>
                <a:latin typeface="Arial" panose="020B0604020202020204" pitchFamily="34" charset="0"/>
              </a:defRPr>
            </a:lvl5pPr>
            <a:lvl6pPr marL="25146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142875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098" b="0">
                <a:latin typeface="Geneva" charset="0"/>
              </a:rPr>
              <a:t>0</a:t>
            </a:r>
          </a:p>
        </p:txBody>
      </p:sp>
      <p:sp>
        <p:nvSpPr>
          <p:cNvPr id="28724" name="Rectangle 180"/>
          <p:cNvSpPr>
            <a:spLocks noChangeArrowheads="1"/>
          </p:cNvSpPr>
          <p:nvPr/>
        </p:nvSpPr>
        <p:spPr bwMode="auto">
          <a:xfrm>
            <a:off x="7991140" y="4411431"/>
            <a:ext cx="2509952" cy="1216946"/>
          </a:xfrm>
          <a:prstGeom prst="rect">
            <a:avLst/>
          </a:prstGeom>
          <a:solidFill>
            <a:srgbClr val="C0C0C0">
              <a:alpha val="50195"/>
            </a:srgbClr>
          </a:solidFill>
          <a:ln w="12700">
            <a:solidFill>
              <a:schemeClr val="tx1"/>
            </a:solidFill>
            <a:miter lim="800000"/>
            <a:headEnd type="none" w="sm" len="sm"/>
            <a:tailEnd type="none" w="med"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Tree>
    <p:extLst>
      <p:ext uri="{BB962C8B-B14F-4D97-AF65-F5344CB8AC3E}">
        <p14:creationId xmlns="" xmlns:p14="http://schemas.microsoft.com/office/powerpoint/2010/main" val="1635172159"/>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0723"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0724"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0725"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0726" name="Rectangle 6"/>
          <p:cNvSpPr>
            <a:spLocks noGrp="1" noChangeArrowheads="1"/>
          </p:cNvSpPr>
          <p:nvPr>
            <p:ph type="title"/>
          </p:nvPr>
        </p:nvSpPr>
        <p:spPr>
          <a:noFill/>
        </p:spPr>
        <p:txBody>
          <a:bodyPr/>
          <a:lstStyle/>
          <a:p>
            <a:r>
              <a:rPr lang="en-US" smtClean="0"/>
              <a:t>Conditional Execution</a:t>
            </a:r>
          </a:p>
        </p:txBody>
      </p:sp>
      <p:sp>
        <p:nvSpPr>
          <p:cNvPr id="30727" name="Rectangle 7"/>
          <p:cNvSpPr>
            <a:spLocks noGrp="1" noChangeArrowheads="1"/>
          </p:cNvSpPr>
          <p:nvPr>
            <p:ph type="body" idx="1"/>
          </p:nvPr>
        </p:nvSpPr>
        <p:spPr>
          <a:xfrm>
            <a:off x="838200" y="1690688"/>
            <a:ext cx="10515600" cy="4748749"/>
          </a:xfrm>
          <a:noFill/>
        </p:spPr>
        <p:txBody>
          <a:bodyPr>
            <a:normAutofit fontScale="92500" lnSpcReduction="10000"/>
          </a:bodyPr>
          <a:lstStyle/>
          <a:p>
            <a:r>
              <a:rPr lang="en-US" dirty="0" smtClean="0"/>
              <a:t>Most instruction sets only allow branches to be executed conditionally.</a:t>
            </a:r>
          </a:p>
          <a:p>
            <a:r>
              <a:rPr lang="en-US" dirty="0" smtClean="0"/>
              <a:t>However by reusing the condition evaluation hardware,  ARM effectively increases number of instructions.</a:t>
            </a:r>
          </a:p>
          <a:p>
            <a:pPr lvl="1"/>
            <a:r>
              <a:rPr lang="en-US" dirty="0" smtClean="0"/>
              <a:t>All instructions contain a condition field which determines whether the CPU will execute them. </a:t>
            </a:r>
          </a:p>
          <a:p>
            <a:pPr lvl="1"/>
            <a:r>
              <a:rPr lang="en-US" dirty="0" smtClean="0"/>
              <a:t>Non-executed instructions soak up 1 cycle.</a:t>
            </a:r>
          </a:p>
          <a:p>
            <a:pPr lvl="2"/>
            <a:r>
              <a:rPr lang="en-US" dirty="0" smtClean="0"/>
              <a:t>Still have to complete cycle so as to allow fetching and decoding of  following instructions.</a:t>
            </a:r>
          </a:p>
          <a:p>
            <a:r>
              <a:rPr lang="en-US" dirty="0" smtClean="0"/>
              <a:t>This removes the need for many branches, which stall the pipeline (3 cycles to refill).</a:t>
            </a:r>
          </a:p>
          <a:p>
            <a:pPr lvl="1"/>
            <a:r>
              <a:rPr lang="en-US" dirty="0" smtClean="0"/>
              <a:t>Allows very dense in-line code, without branches.</a:t>
            </a:r>
          </a:p>
          <a:p>
            <a:pPr lvl="1"/>
            <a:r>
              <a:rPr lang="en-US" dirty="0" smtClean="0"/>
              <a:t>The Time penalty of not executing several conditional instructions is frequently less than overhead of the branch </a:t>
            </a:r>
            <a:br>
              <a:rPr lang="en-US" dirty="0" smtClean="0"/>
            </a:br>
            <a:r>
              <a:rPr lang="en-US" dirty="0" smtClean="0"/>
              <a:t>or subroutine call that would otherwise be needed.</a:t>
            </a:r>
          </a:p>
        </p:txBody>
      </p:sp>
    </p:spTree>
    <p:extLst>
      <p:ext uri="{BB962C8B-B14F-4D97-AF65-F5344CB8AC3E}">
        <p14:creationId xmlns="" xmlns:p14="http://schemas.microsoft.com/office/powerpoint/2010/main" val="1052681998"/>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2771"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2772"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2773"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2774" name="Rectangle 6"/>
          <p:cNvSpPr>
            <a:spLocks noChangeArrowheads="1"/>
          </p:cNvSpPr>
          <p:nvPr/>
        </p:nvSpPr>
        <p:spPr bwMode="auto">
          <a:xfrm>
            <a:off x="3334103" y="1928417"/>
            <a:ext cx="816051" cy="35335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2775" name="Rectangle 7"/>
          <p:cNvSpPr>
            <a:spLocks noGrp="1" noChangeArrowheads="1"/>
          </p:cNvSpPr>
          <p:nvPr>
            <p:ph type="title"/>
          </p:nvPr>
        </p:nvSpPr>
        <p:spPr>
          <a:xfrm>
            <a:off x="2472099" y="163211"/>
            <a:ext cx="7247803" cy="1182086"/>
          </a:xfrm>
          <a:noFill/>
        </p:spPr>
        <p:txBody>
          <a:bodyPr/>
          <a:lstStyle/>
          <a:p>
            <a:r>
              <a:rPr lang="en-US" smtClean="0"/>
              <a:t>The Condition Field</a:t>
            </a:r>
          </a:p>
        </p:txBody>
      </p:sp>
      <p:sp>
        <p:nvSpPr>
          <p:cNvPr id="32776" name="Rectangle 8"/>
          <p:cNvSpPr>
            <a:spLocks noChangeArrowheads="1"/>
          </p:cNvSpPr>
          <p:nvPr/>
        </p:nvSpPr>
        <p:spPr bwMode="auto">
          <a:xfrm>
            <a:off x="3334103" y="1928417"/>
            <a:ext cx="6625068" cy="35335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2777" name="Line 9"/>
          <p:cNvSpPr>
            <a:spLocks noChangeShapeType="1"/>
          </p:cNvSpPr>
          <p:nvPr/>
        </p:nvSpPr>
        <p:spPr bwMode="auto">
          <a:xfrm>
            <a:off x="4574817" y="1922079"/>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78" name="Line 10"/>
          <p:cNvSpPr>
            <a:spLocks noChangeShapeType="1"/>
          </p:cNvSpPr>
          <p:nvPr/>
        </p:nvSpPr>
        <p:spPr bwMode="auto">
          <a:xfrm>
            <a:off x="4783980"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79" name="Line 11"/>
          <p:cNvSpPr>
            <a:spLocks noChangeShapeType="1"/>
          </p:cNvSpPr>
          <p:nvPr/>
        </p:nvSpPr>
        <p:spPr bwMode="auto">
          <a:xfrm>
            <a:off x="4994727"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80" name="Line 12"/>
          <p:cNvSpPr>
            <a:spLocks noChangeShapeType="1"/>
          </p:cNvSpPr>
          <p:nvPr/>
        </p:nvSpPr>
        <p:spPr bwMode="auto">
          <a:xfrm>
            <a:off x="5203890"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81" name="Line 13"/>
          <p:cNvSpPr>
            <a:spLocks noChangeShapeType="1"/>
          </p:cNvSpPr>
          <p:nvPr/>
        </p:nvSpPr>
        <p:spPr bwMode="auto">
          <a:xfrm>
            <a:off x="5414637"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82" name="Line 14"/>
          <p:cNvSpPr>
            <a:spLocks noChangeShapeType="1"/>
          </p:cNvSpPr>
          <p:nvPr/>
        </p:nvSpPr>
        <p:spPr bwMode="auto">
          <a:xfrm>
            <a:off x="5623799"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83" name="Line 15"/>
          <p:cNvSpPr>
            <a:spLocks noChangeShapeType="1"/>
          </p:cNvSpPr>
          <p:nvPr/>
        </p:nvSpPr>
        <p:spPr bwMode="auto">
          <a:xfrm>
            <a:off x="5832962"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84" name="Line 16"/>
          <p:cNvSpPr>
            <a:spLocks noChangeShapeType="1"/>
          </p:cNvSpPr>
          <p:nvPr/>
        </p:nvSpPr>
        <p:spPr bwMode="auto">
          <a:xfrm>
            <a:off x="6043710"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85" name="Line 17"/>
          <p:cNvSpPr>
            <a:spLocks noChangeShapeType="1"/>
          </p:cNvSpPr>
          <p:nvPr/>
        </p:nvSpPr>
        <p:spPr bwMode="auto">
          <a:xfrm>
            <a:off x="6267133"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86" name="Line 18"/>
          <p:cNvSpPr>
            <a:spLocks noChangeShapeType="1"/>
          </p:cNvSpPr>
          <p:nvPr/>
        </p:nvSpPr>
        <p:spPr bwMode="auto">
          <a:xfrm>
            <a:off x="6463619"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87" name="Line 19"/>
          <p:cNvSpPr>
            <a:spLocks noChangeShapeType="1"/>
          </p:cNvSpPr>
          <p:nvPr/>
        </p:nvSpPr>
        <p:spPr bwMode="auto">
          <a:xfrm>
            <a:off x="6698135"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88" name="Line 20"/>
          <p:cNvSpPr>
            <a:spLocks noChangeShapeType="1"/>
          </p:cNvSpPr>
          <p:nvPr/>
        </p:nvSpPr>
        <p:spPr bwMode="auto">
          <a:xfrm>
            <a:off x="6908883"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89" name="Line 21"/>
          <p:cNvSpPr>
            <a:spLocks noChangeShapeType="1"/>
          </p:cNvSpPr>
          <p:nvPr/>
        </p:nvSpPr>
        <p:spPr bwMode="auto">
          <a:xfrm>
            <a:off x="7118045"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90" name="Line 22"/>
          <p:cNvSpPr>
            <a:spLocks noChangeShapeType="1"/>
          </p:cNvSpPr>
          <p:nvPr/>
        </p:nvSpPr>
        <p:spPr bwMode="auto">
          <a:xfrm>
            <a:off x="7328792"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91" name="Line 23"/>
          <p:cNvSpPr>
            <a:spLocks noChangeShapeType="1"/>
          </p:cNvSpPr>
          <p:nvPr/>
        </p:nvSpPr>
        <p:spPr bwMode="auto">
          <a:xfrm>
            <a:off x="7539540"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92" name="Line 24"/>
          <p:cNvSpPr>
            <a:spLocks noChangeShapeType="1"/>
          </p:cNvSpPr>
          <p:nvPr/>
        </p:nvSpPr>
        <p:spPr bwMode="auto">
          <a:xfrm>
            <a:off x="7748702"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93" name="Line 25"/>
          <p:cNvSpPr>
            <a:spLocks noChangeShapeType="1"/>
          </p:cNvSpPr>
          <p:nvPr/>
        </p:nvSpPr>
        <p:spPr bwMode="auto">
          <a:xfrm>
            <a:off x="7957865"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94" name="Line 26"/>
          <p:cNvSpPr>
            <a:spLocks noChangeShapeType="1"/>
          </p:cNvSpPr>
          <p:nvPr/>
        </p:nvSpPr>
        <p:spPr bwMode="auto">
          <a:xfrm>
            <a:off x="8167028"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95" name="Line 27"/>
          <p:cNvSpPr>
            <a:spLocks noChangeShapeType="1"/>
          </p:cNvSpPr>
          <p:nvPr/>
        </p:nvSpPr>
        <p:spPr bwMode="auto">
          <a:xfrm>
            <a:off x="9216010"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96" name="Line 28"/>
          <p:cNvSpPr>
            <a:spLocks noChangeShapeType="1"/>
          </p:cNvSpPr>
          <p:nvPr/>
        </p:nvSpPr>
        <p:spPr bwMode="auto">
          <a:xfrm>
            <a:off x="9399820"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97" name="Line 29"/>
          <p:cNvSpPr>
            <a:spLocks noChangeShapeType="1"/>
          </p:cNvSpPr>
          <p:nvPr/>
        </p:nvSpPr>
        <p:spPr bwMode="auto">
          <a:xfrm>
            <a:off x="9597890" y="1947432"/>
            <a:ext cx="0" cy="9190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98" name="Line 30"/>
          <p:cNvSpPr>
            <a:spLocks noChangeShapeType="1"/>
          </p:cNvSpPr>
          <p:nvPr/>
        </p:nvSpPr>
        <p:spPr bwMode="auto">
          <a:xfrm>
            <a:off x="9781700"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799" name="Rectangle 31"/>
          <p:cNvSpPr>
            <a:spLocks noChangeArrowheads="1"/>
          </p:cNvSpPr>
          <p:nvPr/>
        </p:nvSpPr>
        <p:spPr bwMode="auto">
          <a:xfrm>
            <a:off x="3974267" y="1692316"/>
            <a:ext cx="262644" cy="2079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28</a:t>
            </a:r>
          </a:p>
        </p:txBody>
      </p:sp>
      <p:sp>
        <p:nvSpPr>
          <p:cNvPr id="32800" name="Rectangle 32"/>
          <p:cNvSpPr>
            <a:spLocks noChangeArrowheads="1"/>
          </p:cNvSpPr>
          <p:nvPr/>
        </p:nvSpPr>
        <p:spPr bwMode="auto">
          <a:xfrm>
            <a:off x="3303995" y="1704993"/>
            <a:ext cx="262644" cy="2079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31</a:t>
            </a:r>
          </a:p>
        </p:txBody>
      </p:sp>
      <p:sp>
        <p:nvSpPr>
          <p:cNvPr id="32801" name="Rectangle 33"/>
          <p:cNvSpPr>
            <a:spLocks noChangeArrowheads="1"/>
          </p:cNvSpPr>
          <p:nvPr/>
        </p:nvSpPr>
        <p:spPr bwMode="auto">
          <a:xfrm>
            <a:off x="4787149" y="1692316"/>
            <a:ext cx="262644" cy="2079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24</a:t>
            </a:r>
          </a:p>
        </p:txBody>
      </p:sp>
      <p:sp>
        <p:nvSpPr>
          <p:cNvPr id="32802" name="Rectangle 34"/>
          <p:cNvSpPr>
            <a:spLocks noChangeArrowheads="1"/>
          </p:cNvSpPr>
          <p:nvPr/>
        </p:nvSpPr>
        <p:spPr bwMode="auto">
          <a:xfrm>
            <a:off x="5625384" y="1692316"/>
            <a:ext cx="262644" cy="2079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20</a:t>
            </a:r>
          </a:p>
        </p:txBody>
      </p:sp>
      <p:sp>
        <p:nvSpPr>
          <p:cNvPr id="32803" name="Rectangle 35"/>
          <p:cNvSpPr>
            <a:spLocks noChangeArrowheads="1"/>
          </p:cNvSpPr>
          <p:nvPr/>
        </p:nvSpPr>
        <p:spPr bwMode="auto">
          <a:xfrm>
            <a:off x="6436682" y="1692316"/>
            <a:ext cx="262644" cy="2079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16</a:t>
            </a:r>
          </a:p>
        </p:txBody>
      </p:sp>
      <p:sp>
        <p:nvSpPr>
          <p:cNvPr id="32804" name="Rectangle 36"/>
          <p:cNvSpPr>
            <a:spLocks noChangeArrowheads="1"/>
          </p:cNvSpPr>
          <p:nvPr/>
        </p:nvSpPr>
        <p:spPr bwMode="auto">
          <a:xfrm>
            <a:off x="7327208" y="1704993"/>
            <a:ext cx="262644" cy="2079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12</a:t>
            </a:r>
          </a:p>
        </p:txBody>
      </p:sp>
      <p:sp>
        <p:nvSpPr>
          <p:cNvPr id="32805" name="Rectangle 37"/>
          <p:cNvSpPr>
            <a:spLocks noChangeArrowheads="1"/>
          </p:cNvSpPr>
          <p:nvPr/>
        </p:nvSpPr>
        <p:spPr bwMode="auto">
          <a:xfrm>
            <a:off x="8192381" y="1704993"/>
            <a:ext cx="198524" cy="2079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8</a:t>
            </a:r>
          </a:p>
        </p:txBody>
      </p:sp>
      <p:sp>
        <p:nvSpPr>
          <p:cNvPr id="32806" name="Rectangle 38"/>
          <p:cNvSpPr>
            <a:spLocks noChangeArrowheads="1"/>
          </p:cNvSpPr>
          <p:nvPr/>
        </p:nvSpPr>
        <p:spPr bwMode="auto">
          <a:xfrm>
            <a:off x="8992586" y="1692316"/>
            <a:ext cx="198524" cy="2079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4</a:t>
            </a:r>
          </a:p>
        </p:txBody>
      </p:sp>
      <p:sp>
        <p:nvSpPr>
          <p:cNvPr id="32807" name="Rectangle 39"/>
          <p:cNvSpPr>
            <a:spLocks noChangeArrowheads="1"/>
          </p:cNvSpPr>
          <p:nvPr/>
        </p:nvSpPr>
        <p:spPr bwMode="auto">
          <a:xfrm>
            <a:off x="9780116" y="1692316"/>
            <a:ext cx="198524" cy="2079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0</a:t>
            </a:r>
          </a:p>
        </p:txBody>
      </p:sp>
      <p:sp>
        <p:nvSpPr>
          <p:cNvPr id="32808" name="Line 40"/>
          <p:cNvSpPr>
            <a:spLocks noChangeShapeType="1"/>
          </p:cNvSpPr>
          <p:nvPr/>
        </p:nvSpPr>
        <p:spPr bwMode="auto">
          <a:xfrm>
            <a:off x="4365654"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09" name="Line 41"/>
          <p:cNvSpPr>
            <a:spLocks noChangeShapeType="1"/>
          </p:cNvSpPr>
          <p:nvPr/>
        </p:nvSpPr>
        <p:spPr bwMode="auto">
          <a:xfrm>
            <a:off x="3327764" y="1922079"/>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10" name="Line 42"/>
          <p:cNvSpPr>
            <a:spLocks noChangeShapeType="1"/>
          </p:cNvSpPr>
          <p:nvPr/>
        </p:nvSpPr>
        <p:spPr bwMode="auto">
          <a:xfrm>
            <a:off x="3538511"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11" name="Line 43"/>
          <p:cNvSpPr>
            <a:spLocks noChangeShapeType="1"/>
          </p:cNvSpPr>
          <p:nvPr/>
        </p:nvSpPr>
        <p:spPr bwMode="auto">
          <a:xfrm>
            <a:off x="3749259"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12" name="Line 44"/>
          <p:cNvSpPr>
            <a:spLocks noChangeShapeType="1"/>
          </p:cNvSpPr>
          <p:nvPr/>
        </p:nvSpPr>
        <p:spPr bwMode="auto">
          <a:xfrm>
            <a:off x="3958421"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13" name="Line 45"/>
          <p:cNvSpPr>
            <a:spLocks noChangeShapeType="1"/>
          </p:cNvSpPr>
          <p:nvPr/>
        </p:nvSpPr>
        <p:spPr bwMode="auto">
          <a:xfrm>
            <a:off x="4169168" y="1934755"/>
            <a:ext cx="0" cy="35335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14" name="Line 46"/>
          <p:cNvSpPr>
            <a:spLocks noChangeShapeType="1"/>
          </p:cNvSpPr>
          <p:nvPr/>
        </p:nvSpPr>
        <p:spPr bwMode="auto">
          <a:xfrm>
            <a:off x="8377774"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15" name="Line 47"/>
          <p:cNvSpPr>
            <a:spLocks noChangeShapeType="1"/>
          </p:cNvSpPr>
          <p:nvPr/>
        </p:nvSpPr>
        <p:spPr bwMode="auto">
          <a:xfrm>
            <a:off x="8588522"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16" name="Line 48"/>
          <p:cNvSpPr>
            <a:spLocks noChangeShapeType="1"/>
          </p:cNvSpPr>
          <p:nvPr/>
        </p:nvSpPr>
        <p:spPr bwMode="auto">
          <a:xfrm>
            <a:off x="8797685"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17" name="Line 49"/>
          <p:cNvSpPr>
            <a:spLocks noChangeShapeType="1"/>
          </p:cNvSpPr>
          <p:nvPr/>
        </p:nvSpPr>
        <p:spPr bwMode="auto">
          <a:xfrm>
            <a:off x="9006848" y="193475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18" name="Rectangle 50"/>
          <p:cNvSpPr>
            <a:spLocks noChangeArrowheads="1"/>
          </p:cNvSpPr>
          <p:nvPr/>
        </p:nvSpPr>
        <p:spPr bwMode="auto">
          <a:xfrm>
            <a:off x="3383224" y="1998138"/>
            <a:ext cx="700817" cy="3108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88000"/>
              </a:lnSpc>
            </a:pPr>
            <a:r>
              <a:rPr lang="en-US" sz="1897">
                <a:latin typeface="Times New Roman" panose="02020603050405020304" pitchFamily="18" charset="0"/>
              </a:rPr>
              <a:t>Cond</a:t>
            </a:r>
          </a:p>
        </p:txBody>
      </p:sp>
      <p:sp>
        <p:nvSpPr>
          <p:cNvPr id="32819" name="Rectangle 51"/>
          <p:cNvSpPr>
            <a:spLocks noChangeArrowheads="1"/>
          </p:cNvSpPr>
          <p:nvPr/>
        </p:nvSpPr>
        <p:spPr bwMode="auto">
          <a:xfrm>
            <a:off x="2215400" y="2864895"/>
            <a:ext cx="2980567" cy="35495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593725" indent="-593725" defTabSz="950913">
              <a:lnSpc>
                <a:spcPct val="90000"/>
              </a:lnSpc>
              <a:defRPr sz="1600" b="1">
                <a:solidFill>
                  <a:schemeClr val="tx1"/>
                </a:solidFill>
                <a:latin typeface="Arial" panose="020B0604020202020204" pitchFamily="34" charset="0"/>
              </a:defRPr>
            </a:lvl1pPr>
            <a:lvl2pPr marL="977900" indent="-269875" defTabSz="950913">
              <a:lnSpc>
                <a:spcPct val="90000"/>
              </a:lnSpc>
              <a:defRPr sz="1600" b="1">
                <a:solidFill>
                  <a:schemeClr val="tx1"/>
                </a:solidFill>
                <a:latin typeface="Arial" panose="020B0604020202020204" pitchFamily="34" charset="0"/>
              </a:defRPr>
            </a:lvl2pPr>
            <a:lvl3pPr marL="1347788" indent="-255588" defTabSz="950913">
              <a:lnSpc>
                <a:spcPct val="90000"/>
              </a:lnSpc>
              <a:defRPr sz="1600" b="1">
                <a:solidFill>
                  <a:schemeClr val="tx1"/>
                </a:solidFill>
                <a:latin typeface="Arial" panose="020B0604020202020204" pitchFamily="34" charset="0"/>
              </a:defRPr>
            </a:lvl3pPr>
            <a:lvl4pPr marL="1782763" indent="-320675"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89000"/>
              </a:lnSpc>
              <a:spcBef>
                <a:spcPct val="45000"/>
              </a:spcBef>
            </a:pPr>
            <a:r>
              <a:rPr lang="en-US" sz="1497" b="0">
                <a:latin typeface="Times New Roman" panose="02020603050405020304" pitchFamily="18" charset="0"/>
              </a:rPr>
              <a:t>0000 = EQ - Z set (equal)</a:t>
            </a:r>
          </a:p>
          <a:p>
            <a:pPr>
              <a:lnSpc>
                <a:spcPct val="89000"/>
              </a:lnSpc>
              <a:spcBef>
                <a:spcPct val="45000"/>
              </a:spcBef>
            </a:pPr>
            <a:r>
              <a:rPr lang="en-US" sz="1497" b="0">
                <a:latin typeface="Times New Roman" panose="02020603050405020304" pitchFamily="18" charset="0"/>
              </a:rPr>
              <a:t>0001 = NE - Z clear (not equal)</a:t>
            </a:r>
          </a:p>
          <a:p>
            <a:pPr>
              <a:lnSpc>
                <a:spcPct val="89000"/>
              </a:lnSpc>
              <a:spcBef>
                <a:spcPct val="45000"/>
              </a:spcBef>
            </a:pPr>
            <a:r>
              <a:rPr lang="en-US" sz="1497" b="0">
                <a:latin typeface="Times New Roman" panose="02020603050405020304" pitchFamily="18" charset="0"/>
              </a:rPr>
              <a:t>0010 = HS / CS  - C set (unsigned higher or same)</a:t>
            </a:r>
          </a:p>
          <a:p>
            <a:pPr>
              <a:lnSpc>
                <a:spcPct val="89000"/>
              </a:lnSpc>
              <a:spcBef>
                <a:spcPct val="45000"/>
              </a:spcBef>
            </a:pPr>
            <a:r>
              <a:rPr lang="en-US" sz="1497" b="0">
                <a:latin typeface="Times New Roman" panose="02020603050405020304" pitchFamily="18" charset="0"/>
              </a:rPr>
              <a:t>0011 = LO / CC - C clear (unsigned lower)</a:t>
            </a:r>
          </a:p>
          <a:p>
            <a:pPr>
              <a:lnSpc>
                <a:spcPct val="89000"/>
              </a:lnSpc>
              <a:spcBef>
                <a:spcPct val="45000"/>
              </a:spcBef>
            </a:pPr>
            <a:r>
              <a:rPr lang="en-US" sz="1497" b="0">
                <a:latin typeface="Times New Roman" panose="02020603050405020304" pitchFamily="18" charset="0"/>
              </a:rPr>
              <a:t>0100 = MI -N set (negative)</a:t>
            </a:r>
          </a:p>
          <a:p>
            <a:pPr>
              <a:lnSpc>
                <a:spcPct val="89000"/>
              </a:lnSpc>
              <a:spcBef>
                <a:spcPct val="45000"/>
              </a:spcBef>
            </a:pPr>
            <a:r>
              <a:rPr lang="en-US" sz="1497" b="0">
                <a:latin typeface="Times New Roman" panose="02020603050405020304" pitchFamily="18" charset="0"/>
              </a:rPr>
              <a:t>0101 = PL - N clear (positive or zero)</a:t>
            </a:r>
          </a:p>
          <a:p>
            <a:pPr>
              <a:lnSpc>
                <a:spcPct val="89000"/>
              </a:lnSpc>
              <a:spcBef>
                <a:spcPct val="45000"/>
              </a:spcBef>
            </a:pPr>
            <a:r>
              <a:rPr lang="en-US" sz="1497" b="0">
                <a:latin typeface="Times New Roman" panose="02020603050405020304" pitchFamily="18" charset="0"/>
              </a:rPr>
              <a:t>0110 = VS - V  set (overflow)</a:t>
            </a:r>
          </a:p>
          <a:p>
            <a:pPr>
              <a:lnSpc>
                <a:spcPct val="89000"/>
              </a:lnSpc>
              <a:spcBef>
                <a:spcPct val="45000"/>
              </a:spcBef>
            </a:pPr>
            <a:r>
              <a:rPr lang="en-US" sz="1497" b="0">
                <a:latin typeface="Times New Roman" panose="02020603050405020304" pitchFamily="18" charset="0"/>
              </a:rPr>
              <a:t>0111 = VC - V clear (no overflow)</a:t>
            </a:r>
          </a:p>
          <a:p>
            <a:pPr>
              <a:lnSpc>
                <a:spcPct val="89000"/>
              </a:lnSpc>
              <a:spcBef>
                <a:spcPct val="45000"/>
              </a:spcBef>
            </a:pPr>
            <a:r>
              <a:rPr lang="en-US" sz="1497" b="0">
                <a:latin typeface="Times New Roman" panose="02020603050405020304" pitchFamily="18" charset="0"/>
              </a:rPr>
              <a:t>1000 = HI - C set and Z clear (unsigned higher)</a:t>
            </a:r>
          </a:p>
        </p:txBody>
      </p:sp>
      <p:sp>
        <p:nvSpPr>
          <p:cNvPr id="32820" name="Rectangle 52"/>
          <p:cNvSpPr>
            <a:spLocks noGrp="1" noChangeArrowheads="1"/>
          </p:cNvSpPr>
          <p:nvPr>
            <p:ph type="body" idx="1"/>
          </p:nvPr>
        </p:nvSpPr>
        <p:spPr>
          <a:xfrm>
            <a:off x="6675952" y="2839542"/>
            <a:ext cx="3311742" cy="3143778"/>
          </a:xfrm>
          <a:noFill/>
        </p:spPr>
        <p:txBody>
          <a:bodyPr vert="horz" lIns="66552" tIns="26938" rIns="66552" bIns="26938" rtlCol="0">
            <a:spAutoFit/>
          </a:bodyPr>
          <a:lstStyle/>
          <a:p>
            <a:pPr marL="592656" indent="-592656" defTabSz="949201">
              <a:spcBef>
                <a:spcPct val="45000"/>
              </a:spcBef>
              <a:buNone/>
            </a:pPr>
            <a:r>
              <a:rPr lang="en-US" sz="1497"/>
              <a:t>1001 = LS - C clear or Z (set unsigned lower or same) </a:t>
            </a:r>
          </a:p>
          <a:p>
            <a:pPr marL="592656" indent="-592656" defTabSz="949201">
              <a:spcBef>
                <a:spcPct val="45000"/>
              </a:spcBef>
              <a:buNone/>
            </a:pPr>
            <a:r>
              <a:rPr lang="en-US" sz="1497"/>
              <a:t>1010 = GE - N set and V set, or N clear and V clear (&gt;or =)</a:t>
            </a:r>
          </a:p>
          <a:p>
            <a:pPr marL="592656" indent="-592656" defTabSz="949201">
              <a:spcBef>
                <a:spcPct val="45000"/>
              </a:spcBef>
              <a:buNone/>
            </a:pPr>
            <a:r>
              <a:rPr lang="en-US" sz="1497"/>
              <a:t>1011 = LT - N set and V clear, or N clear and V set (&gt;)</a:t>
            </a:r>
          </a:p>
          <a:p>
            <a:pPr marL="592656" indent="-592656" defTabSz="949201">
              <a:spcBef>
                <a:spcPct val="45000"/>
              </a:spcBef>
              <a:buNone/>
            </a:pPr>
            <a:r>
              <a:rPr lang="en-US" sz="1497"/>
              <a:t>1100 = GT - Z clear, and either N set and V set, or N clear and V set (&gt;)</a:t>
            </a:r>
          </a:p>
          <a:p>
            <a:pPr marL="592656" indent="-592656" defTabSz="949201">
              <a:spcBef>
                <a:spcPct val="45000"/>
              </a:spcBef>
              <a:buNone/>
            </a:pPr>
            <a:r>
              <a:rPr lang="en-US" sz="1497"/>
              <a:t>1101 = LE - Z set, or N set and V clear,or N clear and V set (&lt;, or =)</a:t>
            </a:r>
          </a:p>
          <a:p>
            <a:pPr marL="592656" indent="-592656" defTabSz="949201">
              <a:spcBef>
                <a:spcPct val="45000"/>
              </a:spcBef>
              <a:buNone/>
            </a:pPr>
            <a:r>
              <a:rPr lang="en-US" sz="1497"/>
              <a:t>1110 = AL - always</a:t>
            </a:r>
          </a:p>
          <a:p>
            <a:pPr marL="592656" indent="-592656" defTabSz="949201">
              <a:spcBef>
                <a:spcPct val="45000"/>
              </a:spcBef>
              <a:buNone/>
            </a:pPr>
            <a:r>
              <a:rPr lang="en-US" sz="1497"/>
              <a:t>1111 = NV - reserved.</a:t>
            </a:r>
          </a:p>
        </p:txBody>
      </p:sp>
      <p:sp>
        <p:nvSpPr>
          <p:cNvPr id="32821" name="Line 53"/>
          <p:cNvSpPr>
            <a:spLocks noChangeShapeType="1"/>
          </p:cNvSpPr>
          <p:nvPr/>
        </p:nvSpPr>
        <p:spPr bwMode="auto">
          <a:xfrm>
            <a:off x="3327764" y="2380018"/>
            <a:ext cx="0" cy="13151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22" name="Line 54"/>
          <p:cNvSpPr>
            <a:spLocks noChangeShapeType="1"/>
          </p:cNvSpPr>
          <p:nvPr/>
        </p:nvSpPr>
        <p:spPr bwMode="auto">
          <a:xfrm>
            <a:off x="3327764" y="2511537"/>
            <a:ext cx="841404"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23" name="Line 55"/>
          <p:cNvSpPr>
            <a:spLocks noChangeShapeType="1"/>
          </p:cNvSpPr>
          <p:nvPr/>
        </p:nvSpPr>
        <p:spPr bwMode="auto">
          <a:xfrm flipV="1">
            <a:off x="4169168" y="2380018"/>
            <a:ext cx="0" cy="13151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24" name="Line 56"/>
          <p:cNvSpPr>
            <a:spLocks noChangeShapeType="1"/>
          </p:cNvSpPr>
          <p:nvPr/>
        </p:nvSpPr>
        <p:spPr bwMode="auto">
          <a:xfrm>
            <a:off x="3734997" y="2511537"/>
            <a:ext cx="0" cy="9190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25" name="Line 57"/>
          <p:cNvSpPr>
            <a:spLocks noChangeShapeType="1"/>
          </p:cNvSpPr>
          <p:nvPr/>
        </p:nvSpPr>
        <p:spPr bwMode="auto">
          <a:xfrm flipH="1">
            <a:off x="2489529" y="2603442"/>
            <a:ext cx="1245469"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26" name="Line 58"/>
          <p:cNvSpPr>
            <a:spLocks noChangeShapeType="1"/>
          </p:cNvSpPr>
          <p:nvPr/>
        </p:nvSpPr>
        <p:spPr bwMode="auto">
          <a:xfrm flipV="1">
            <a:off x="2266105" y="2668409"/>
            <a:ext cx="0" cy="11884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27" name="Line 59"/>
          <p:cNvSpPr>
            <a:spLocks noChangeShapeType="1"/>
          </p:cNvSpPr>
          <p:nvPr/>
        </p:nvSpPr>
        <p:spPr bwMode="auto">
          <a:xfrm>
            <a:off x="2266106" y="2668409"/>
            <a:ext cx="419909"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28" name="Line 60"/>
          <p:cNvSpPr>
            <a:spLocks noChangeShapeType="1"/>
          </p:cNvSpPr>
          <p:nvPr/>
        </p:nvSpPr>
        <p:spPr bwMode="auto">
          <a:xfrm>
            <a:off x="2686015" y="2668409"/>
            <a:ext cx="0" cy="13151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2829" name="Line 61"/>
          <p:cNvSpPr>
            <a:spLocks noChangeShapeType="1"/>
          </p:cNvSpPr>
          <p:nvPr/>
        </p:nvSpPr>
        <p:spPr bwMode="auto">
          <a:xfrm>
            <a:off x="2489529" y="2603442"/>
            <a:ext cx="0" cy="64967"/>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Tree>
    <p:extLst>
      <p:ext uri="{BB962C8B-B14F-4D97-AF65-F5344CB8AC3E}">
        <p14:creationId xmlns="" xmlns:p14="http://schemas.microsoft.com/office/powerpoint/2010/main" val="19497594"/>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4819"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4820"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4821"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4822" name="Rectangle 6"/>
          <p:cNvSpPr>
            <a:spLocks noGrp="1" noChangeArrowheads="1"/>
          </p:cNvSpPr>
          <p:nvPr>
            <p:ph type="title"/>
          </p:nvPr>
        </p:nvSpPr>
        <p:spPr>
          <a:noFill/>
        </p:spPr>
        <p:txBody>
          <a:bodyPr/>
          <a:lstStyle/>
          <a:p>
            <a:r>
              <a:rPr lang="en-US" smtClean="0"/>
              <a:t>Using and updating the Condition Field</a:t>
            </a:r>
          </a:p>
        </p:txBody>
      </p:sp>
      <p:sp>
        <p:nvSpPr>
          <p:cNvPr id="34823" name="Rectangle 7"/>
          <p:cNvSpPr>
            <a:spLocks noGrp="1" noChangeArrowheads="1"/>
          </p:cNvSpPr>
          <p:nvPr>
            <p:ph type="body" idx="1"/>
          </p:nvPr>
        </p:nvSpPr>
        <p:spPr>
          <a:xfrm>
            <a:off x="838200" y="1690688"/>
            <a:ext cx="10515600" cy="5008855"/>
          </a:xfrm>
          <a:noFill/>
        </p:spPr>
        <p:txBody>
          <a:bodyPr>
            <a:normAutofit fontScale="92500"/>
          </a:bodyPr>
          <a:lstStyle/>
          <a:p>
            <a:r>
              <a:rPr lang="en-US" dirty="0" smtClean="0"/>
              <a:t>To execute an instruction conditionally, simply postfix it with the appropriate condition:</a:t>
            </a:r>
          </a:p>
          <a:p>
            <a:pPr lvl="1"/>
            <a:r>
              <a:rPr lang="en-US" dirty="0" smtClean="0"/>
              <a:t>For example an add instruction takes the form:</a:t>
            </a:r>
          </a:p>
          <a:p>
            <a:pPr lvl="2"/>
            <a:r>
              <a:rPr lang="en-US" dirty="0" smtClean="0">
                <a:latin typeface="Courier New" panose="02070309020205020404" pitchFamily="49" charset="0"/>
              </a:rPr>
              <a:t>ADD r0,r1,r2	; r0 = r1 + r2 (ADDAL)</a:t>
            </a:r>
          </a:p>
          <a:p>
            <a:pPr lvl="1"/>
            <a:r>
              <a:rPr lang="en-US" dirty="0" smtClean="0"/>
              <a:t>To execute this only if the zero flag is set:</a:t>
            </a:r>
          </a:p>
          <a:p>
            <a:pPr lvl="2"/>
            <a:r>
              <a:rPr lang="en-US" dirty="0" smtClean="0">
                <a:latin typeface="Courier New" panose="02070309020205020404" pitchFamily="49" charset="0"/>
              </a:rPr>
              <a:t>ADDEQ r0,r1,r2	; If zero flag set then…</a:t>
            </a:r>
            <a:br>
              <a:rPr lang="en-US" dirty="0" smtClean="0">
                <a:latin typeface="Courier New" panose="02070309020205020404" pitchFamily="49" charset="0"/>
              </a:rPr>
            </a:br>
            <a:r>
              <a:rPr lang="en-US" dirty="0" smtClean="0">
                <a:latin typeface="Courier New" panose="02070309020205020404" pitchFamily="49" charset="0"/>
              </a:rPr>
              <a:t>			; ... r0 = r1 + r2</a:t>
            </a:r>
          </a:p>
          <a:p>
            <a:r>
              <a:rPr lang="en-US" dirty="0" smtClean="0"/>
              <a:t>By default, data processing operations do not affect the condition flags (apart from the comparisons where this is the only effect). To cause the condition flags to be updated, the S bit of the instruction needs to be set by </a:t>
            </a:r>
            <a:r>
              <a:rPr lang="en-US" dirty="0" err="1" smtClean="0"/>
              <a:t>postfixing</a:t>
            </a:r>
            <a:r>
              <a:rPr lang="en-US" dirty="0" smtClean="0"/>
              <a:t> the instruction (and any condition code) with an “S”.</a:t>
            </a:r>
          </a:p>
          <a:p>
            <a:pPr lvl="1"/>
            <a:r>
              <a:rPr lang="en-US" dirty="0" smtClean="0"/>
              <a:t>For example to add two numbers and set the condition flags:</a:t>
            </a:r>
          </a:p>
          <a:p>
            <a:pPr lvl="2"/>
            <a:r>
              <a:rPr lang="en-US" dirty="0" smtClean="0">
                <a:latin typeface="Courier New" panose="02070309020205020404" pitchFamily="49" charset="0"/>
              </a:rPr>
              <a:t>ADDS r0,r1,r2</a:t>
            </a:r>
            <a:r>
              <a:rPr lang="en-US" dirty="0" smtClean="0"/>
              <a:t>	</a:t>
            </a:r>
            <a:r>
              <a:rPr lang="en-US" dirty="0" smtClean="0">
                <a:latin typeface="Courier New" panose="02070309020205020404" pitchFamily="49" charset="0"/>
              </a:rPr>
              <a:t>; r0 = r1 + r2 					; ... and set flags</a:t>
            </a:r>
          </a:p>
        </p:txBody>
      </p:sp>
    </p:spTree>
    <p:extLst>
      <p:ext uri="{BB962C8B-B14F-4D97-AF65-F5344CB8AC3E}">
        <p14:creationId xmlns="" xmlns:p14="http://schemas.microsoft.com/office/powerpoint/2010/main" val="1015737628"/>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6867"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6868"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6869"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6870" name="Rectangle 6"/>
          <p:cNvSpPr>
            <a:spLocks noGrp="1" noChangeArrowheads="1"/>
          </p:cNvSpPr>
          <p:nvPr>
            <p:ph type="body" idx="1"/>
          </p:nvPr>
        </p:nvSpPr>
        <p:spPr>
          <a:xfrm>
            <a:off x="669700" y="1525093"/>
            <a:ext cx="11062953" cy="5209147"/>
          </a:xfrm>
          <a:noFill/>
        </p:spPr>
        <p:txBody>
          <a:bodyPr vert="horz" wrap="square" lIns="66552" tIns="26938" rIns="66552" bIns="26938" rtlCol="0">
            <a:spAutoFit/>
          </a:bodyPr>
          <a:lstStyle/>
          <a:p>
            <a:pPr marL="263051" indent="-263051" defTabSz="949201"/>
            <a:r>
              <a:rPr lang="en-US" dirty="0" smtClean="0"/>
              <a:t>Branch :		</a:t>
            </a:r>
            <a:r>
              <a:rPr lang="en-US" b="0" dirty="0" smtClean="0">
                <a:latin typeface="Courier New" panose="02070309020205020404" pitchFamily="49" charset="0"/>
              </a:rPr>
              <a:t>B{&lt;</a:t>
            </a:r>
            <a:r>
              <a:rPr lang="en-US" b="0" dirty="0" err="1" smtClean="0">
                <a:latin typeface="Courier New" panose="02070309020205020404" pitchFamily="49" charset="0"/>
              </a:rPr>
              <a:t>cond</a:t>
            </a:r>
            <a:r>
              <a:rPr lang="en-US" b="0" dirty="0" smtClean="0">
                <a:latin typeface="Courier New" panose="02070309020205020404" pitchFamily="49" charset="0"/>
              </a:rPr>
              <a:t>&gt;} label</a:t>
            </a:r>
            <a:endParaRPr lang="en-US" b="0" dirty="0" smtClean="0"/>
          </a:p>
          <a:p>
            <a:pPr marL="263051" indent="-263051" defTabSz="949201"/>
            <a:r>
              <a:rPr lang="en-US" dirty="0" smtClean="0"/>
              <a:t>Branch with Link :	</a:t>
            </a:r>
            <a:r>
              <a:rPr lang="en-US" b="0" dirty="0" smtClean="0">
                <a:latin typeface="Courier New" panose="02070309020205020404" pitchFamily="49" charset="0"/>
              </a:rPr>
              <a:t>BL{&lt;</a:t>
            </a:r>
            <a:r>
              <a:rPr lang="en-US" b="0" dirty="0" err="1" smtClean="0">
                <a:latin typeface="Courier New" panose="02070309020205020404" pitchFamily="49" charset="0"/>
              </a:rPr>
              <a:t>cond</a:t>
            </a:r>
            <a:r>
              <a:rPr lang="en-US" b="0" dirty="0" smtClean="0">
                <a:latin typeface="Courier New" panose="02070309020205020404" pitchFamily="49" charset="0"/>
              </a:rPr>
              <a:t>&gt;} </a:t>
            </a:r>
            <a:r>
              <a:rPr lang="en-US" b="0" dirty="0" err="1" smtClean="0">
                <a:latin typeface="Courier New" panose="02070309020205020404" pitchFamily="49" charset="0"/>
              </a:rPr>
              <a:t>sub_routine_label</a:t>
            </a:r>
            <a:endParaRPr lang="en-US" dirty="0" smtClean="0"/>
          </a:p>
          <a:p>
            <a:pPr marL="263051" indent="-263051" defTabSz="949201">
              <a:buNone/>
            </a:pPr>
            <a:endParaRPr lang="en-US" dirty="0" smtClean="0"/>
          </a:p>
          <a:p>
            <a:pPr marL="263051" indent="-263051" defTabSz="949201">
              <a:buNone/>
            </a:pPr>
            <a:endParaRPr lang="en-US" dirty="0" smtClean="0"/>
          </a:p>
          <a:p>
            <a:pPr marL="263051" indent="-263051" defTabSz="949201">
              <a:buNone/>
            </a:pPr>
            <a:endParaRPr lang="en-US" dirty="0" smtClean="0"/>
          </a:p>
          <a:p>
            <a:pPr marL="263051" indent="-263051" defTabSz="949201"/>
            <a:r>
              <a:rPr lang="en-US" dirty="0" smtClean="0"/>
              <a:t>The offset for branch instructions is calculated by the assembler:</a:t>
            </a:r>
          </a:p>
          <a:p>
            <a:pPr marL="830353" lvl="1" indent="-354960" defTabSz="949201"/>
            <a:r>
              <a:rPr lang="en-US" dirty="0" smtClean="0"/>
              <a:t>By taking the difference between the branch instruction and the target address minus 8 (to allow for the pipeline).</a:t>
            </a:r>
          </a:p>
          <a:p>
            <a:pPr marL="830353" lvl="1" indent="-354960" defTabSz="949201"/>
            <a:r>
              <a:rPr lang="en-US" dirty="0" smtClean="0"/>
              <a:t>This gives a 26 bit offset which is right shifted 2 bits (as the bottom two bits are always zero as instructions are word – aligned) and stored into the instruction encoding.</a:t>
            </a:r>
          </a:p>
          <a:p>
            <a:pPr marL="830353" lvl="1" indent="-354960" defTabSz="949201"/>
            <a:r>
              <a:rPr lang="en-US" dirty="0" smtClean="0"/>
              <a:t>This gives a range of ± 32 Mbytes.</a:t>
            </a:r>
          </a:p>
        </p:txBody>
      </p:sp>
      <p:sp>
        <p:nvSpPr>
          <p:cNvPr id="36871" name="Rectangle 7"/>
          <p:cNvSpPr>
            <a:spLocks noGrp="1" noChangeArrowheads="1"/>
          </p:cNvSpPr>
          <p:nvPr>
            <p:ph type="title"/>
          </p:nvPr>
        </p:nvSpPr>
        <p:spPr>
          <a:noFill/>
        </p:spPr>
        <p:txBody>
          <a:bodyPr/>
          <a:lstStyle/>
          <a:p>
            <a:r>
              <a:rPr lang="en-US" smtClean="0"/>
              <a:t>Branch instructions (1)</a:t>
            </a:r>
          </a:p>
        </p:txBody>
      </p:sp>
      <p:grpSp>
        <p:nvGrpSpPr>
          <p:cNvPr id="36872" name="Group 58"/>
          <p:cNvGrpSpPr>
            <a:grpSpLocks/>
          </p:cNvGrpSpPr>
          <p:nvPr/>
        </p:nvGrpSpPr>
        <p:grpSpPr bwMode="auto">
          <a:xfrm>
            <a:off x="2758904" y="2682806"/>
            <a:ext cx="6674191" cy="1448293"/>
            <a:chOff x="732" y="1630"/>
            <a:chExt cx="4212" cy="914"/>
          </a:xfrm>
        </p:grpSpPr>
        <p:sp>
          <p:nvSpPr>
            <p:cNvPr id="36873" name="Rectangle 8"/>
            <p:cNvSpPr>
              <a:spLocks noChangeArrowheads="1"/>
            </p:cNvSpPr>
            <p:nvPr/>
          </p:nvSpPr>
          <p:spPr bwMode="auto">
            <a:xfrm>
              <a:off x="752" y="1763"/>
              <a:ext cx="4179" cy="223"/>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6874" name="Line 9"/>
            <p:cNvSpPr>
              <a:spLocks noChangeShapeType="1"/>
            </p:cNvSpPr>
            <p:nvPr/>
          </p:nvSpPr>
          <p:spPr bwMode="auto">
            <a:xfrm>
              <a:off x="1807" y="1767"/>
              <a:ext cx="0" cy="22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75" name="Line 10"/>
            <p:cNvSpPr>
              <a:spLocks noChangeShapeType="1"/>
            </p:cNvSpPr>
            <p:nvPr/>
          </p:nvSpPr>
          <p:spPr bwMode="auto">
            <a:xfrm>
              <a:off x="1666" y="1767"/>
              <a:ext cx="0" cy="22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76" name="Line 11"/>
            <p:cNvSpPr>
              <a:spLocks noChangeShapeType="1"/>
            </p:cNvSpPr>
            <p:nvPr/>
          </p:nvSpPr>
          <p:spPr bwMode="auto">
            <a:xfrm>
              <a:off x="1533" y="1759"/>
              <a:ext cx="0" cy="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77" name="Line 12"/>
            <p:cNvSpPr>
              <a:spLocks noChangeShapeType="1"/>
            </p:cNvSpPr>
            <p:nvPr/>
          </p:nvSpPr>
          <p:spPr bwMode="auto">
            <a:xfrm>
              <a:off x="1931"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78" name="Line 13"/>
            <p:cNvSpPr>
              <a:spLocks noChangeShapeType="1"/>
            </p:cNvSpPr>
            <p:nvPr/>
          </p:nvSpPr>
          <p:spPr bwMode="auto">
            <a:xfrm>
              <a:off x="2064"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79" name="Line 14"/>
            <p:cNvSpPr>
              <a:spLocks noChangeShapeType="1"/>
            </p:cNvSpPr>
            <p:nvPr/>
          </p:nvSpPr>
          <p:spPr bwMode="auto">
            <a:xfrm>
              <a:off x="2477"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80" name="Line 15"/>
            <p:cNvSpPr>
              <a:spLocks noChangeShapeType="1"/>
            </p:cNvSpPr>
            <p:nvPr/>
          </p:nvSpPr>
          <p:spPr bwMode="auto">
            <a:xfrm>
              <a:off x="2601"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81" name="Line 16"/>
            <p:cNvSpPr>
              <a:spLocks noChangeShapeType="1"/>
            </p:cNvSpPr>
            <p:nvPr/>
          </p:nvSpPr>
          <p:spPr bwMode="auto">
            <a:xfrm>
              <a:off x="2726"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82" name="Line 17"/>
            <p:cNvSpPr>
              <a:spLocks noChangeShapeType="1"/>
            </p:cNvSpPr>
            <p:nvPr/>
          </p:nvSpPr>
          <p:spPr bwMode="auto">
            <a:xfrm>
              <a:off x="3006"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83" name="Line 18"/>
            <p:cNvSpPr>
              <a:spLocks noChangeShapeType="1"/>
            </p:cNvSpPr>
            <p:nvPr/>
          </p:nvSpPr>
          <p:spPr bwMode="auto">
            <a:xfrm>
              <a:off x="3139"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84" name="Line 19"/>
            <p:cNvSpPr>
              <a:spLocks noChangeShapeType="1"/>
            </p:cNvSpPr>
            <p:nvPr/>
          </p:nvSpPr>
          <p:spPr bwMode="auto">
            <a:xfrm>
              <a:off x="3272"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85" name="Line 20"/>
            <p:cNvSpPr>
              <a:spLocks noChangeShapeType="1"/>
            </p:cNvSpPr>
            <p:nvPr/>
          </p:nvSpPr>
          <p:spPr bwMode="auto">
            <a:xfrm>
              <a:off x="3537"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86" name="Line 21"/>
            <p:cNvSpPr>
              <a:spLocks noChangeShapeType="1"/>
            </p:cNvSpPr>
            <p:nvPr/>
          </p:nvSpPr>
          <p:spPr bwMode="auto">
            <a:xfrm>
              <a:off x="3668"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87" name="Line 22"/>
            <p:cNvSpPr>
              <a:spLocks noChangeShapeType="1"/>
            </p:cNvSpPr>
            <p:nvPr/>
          </p:nvSpPr>
          <p:spPr bwMode="auto">
            <a:xfrm>
              <a:off x="3801"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88" name="Line 23"/>
            <p:cNvSpPr>
              <a:spLocks noChangeShapeType="1"/>
            </p:cNvSpPr>
            <p:nvPr/>
          </p:nvSpPr>
          <p:spPr bwMode="auto">
            <a:xfrm>
              <a:off x="4463"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89" name="Line 24"/>
            <p:cNvSpPr>
              <a:spLocks noChangeShapeType="1"/>
            </p:cNvSpPr>
            <p:nvPr/>
          </p:nvSpPr>
          <p:spPr bwMode="auto">
            <a:xfrm>
              <a:off x="4579"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90" name="Line 25"/>
            <p:cNvSpPr>
              <a:spLocks noChangeShapeType="1"/>
            </p:cNvSpPr>
            <p:nvPr/>
          </p:nvSpPr>
          <p:spPr bwMode="auto">
            <a:xfrm>
              <a:off x="4703" y="1776"/>
              <a:ext cx="0" cy="57"/>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91" name="Line 26"/>
            <p:cNvSpPr>
              <a:spLocks noChangeShapeType="1"/>
            </p:cNvSpPr>
            <p:nvPr/>
          </p:nvSpPr>
          <p:spPr bwMode="auto">
            <a:xfrm>
              <a:off x="4819"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92" name="Rectangle 27"/>
            <p:cNvSpPr>
              <a:spLocks noChangeArrowheads="1"/>
            </p:cNvSpPr>
            <p:nvPr/>
          </p:nvSpPr>
          <p:spPr bwMode="auto">
            <a:xfrm>
              <a:off x="1138" y="1630"/>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28</a:t>
              </a:r>
            </a:p>
          </p:txBody>
        </p:sp>
        <p:sp>
          <p:nvSpPr>
            <p:cNvPr id="36893" name="Rectangle 28"/>
            <p:cNvSpPr>
              <a:spLocks noChangeArrowheads="1"/>
            </p:cNvSpPr>
            <p:nvPr/>
          </p:nvSpPr>
          <p:spPr bwMode="auto">
            <a:xfrm>
              <a:off x="732" y="1630"/>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31</a:t>
              </a:r>
            </a:p>
          </p:txBody>
        </p:sp>
        <p:sp>
          <p:nvSpPr>
            <p:cNvPr id="36894" name="Rectangle 29"/>
            <p:cNvSpPr>
              <a:spLocks noChangeArrowheads="1"/>
            </p:cNvSpPr>
            <p:nvPr/>
          </p:nvSpPr>
          <p:spPr bwMode="auto">
            <a:xfrm>
              <a:off x="1667" y="1630"/>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24</a:t>
              </a:r>
            </a:p>
          </p:txBody>
        </p:sp>
        <p:sp>
          <p:nvSpPr>
            <p:cNvPr id="36895" name="Rectangle 30"/>
            <p:cNvSpPr>
              <a:spLocks noChangeArrowheads="1"/>
            </p:cNvSpPr>
            <p:nvPr/>
          </p:nvSpPr>
          <p:spPr bwMode="auto">
            <a:xfrm>
              <a:off x="4819" y="1630"/>
              <a:ext cx="125"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0</a:t>
              </a:r>
            </a:p>
          </p:txBody>
        </p:sp>
        <p:sp>
          <p:nvSpPr>
            <p:cNvPr id="36896" name="Line 31"/>
            <p:cNvSpPr>
              <a:spLocks noChangeShapeType="1"/>
            </p:cNvSpPr>
            <p:nvPr/>
          </p:nvSpPr>
          <p:spPr bwMode="auto">
            <a:xfrm>
              <a:off x="1402"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97" name="Line 32"/>
            <p:cNvSpPr>
              <a:spLocks noChangeShapeType="1"/>
            </p:cNvSpPr>
            <p:nvPr/>
          </p:nvSpPr>
          <p:spPr bwMode="auto">
            <a:xfrm>
              <a:off x="748" y="1759"/>
              <a:ext cx="0" cy="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98" name="Line 33"/>
            <p:cNvSpPr>
              <a:spLocks noChangeShapeType="1"/>
            </p:cNvSpPr>
            <p:nvPr/>
          </p:nvSpPr>
          <p:spPr bwMode="auto">
            <a:xfrm>
              <a:off x="880"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899" name="Line 34"/>
            <p:cNvSpPr>
              <a:spLocks noChangeShapeType="1"/>
            </p:cNvSpPr>
            <p:nvPr/>
          </p:nvSpPr>
          <p:spPr bwMode="auto">
            <a:xfrm>
              <a:off x="1012"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00" name="Line 35"/>
            <p:cNvSpPr>
              <a:spLocks noChangeShapeType="1"/>
            </p:cNvSpPr>
            <p:nvPr/>
          </p:nvSpPr>
          <p:spPr bwMode="auto">
            <a:xfrm>
              <a:off x="1145"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01" name="Line 36"/>
            <p:cNvSpPr>
              <a:spLocks noChangeShapeType="1"/>
            </p:cNvSpPr>
            <p:nvPr/>
          </p:nvSpPr>
          <p:spPr bwMode="auto">
            <a:xfrm>
              <a:off x="1277" y="1767"/>
              <a:ext cx="0" cy="22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02" name="Line 37"/>
            <p:cNvSpPr>
              <a:spLocks noChangeShapeType="1"/>
            </p:cNvSpPr>
            <p:nvPr/>
          </p:nvSpPr>
          <p:spPr bwMode="auto">
            <a:xfrm>
              <a:off x="3933"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03" name="Line 38"/>
            <p:cNvSpPr>
              <a:spLocks noChangeShapeType="1"/>
            </p:cNvSpPr>
            <p:nvPr/>
          </p:nvSpPr>
          <p:spPr bwMode="auto">
            <a:xfrm>
              <a:off x="4066"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04" name="Line 39"/>
            <p:cNvSpPr>
              <a:spLocks noChangeShapeType="1"/>
            </p:cNvSpPr>
            <p:nvPr/>
          </p:nvSpPr>
          <p:spPr bwMode="auto">
            <a:xfrm>
              <a:off x="4199"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05" name="Line 40"/>
            <p:cNvSpPr>
              <a:spLocks noChangeShapeType="1"/>
            </p:cNvSpPr>
            <p:nvPr/>
          </p:nvSpPr>
          <p:spPr bwMode="auto">
            <a:xfrm>
              <a:off x="4331"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06" name="Line 41"/>
            <p:cNvSpPr>
              <a:spLocks noChangeShapeType="1"/>
            </p:cNvSpPr>
            <p:nvPr/>
          </p:nvSpPr>
          <p:spPr bwMode="auto">
            <a:xfrm>
              <a:off x="748" y="2048"/>
              <a:ext cx="0" cy="8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07" name="Line 42"/>
            <p:cNvSpPr>
              <a:spLocks noChangeShapeType="1"/>
            </p:cNvSpPr>
            <p:nvPr/>
          </p:nvSpPr>
          <p:spPr bwMode="auto">
            <a:xfrm>
              <a:off x="748" y="2131"/>
              <a:ext cx="529"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08" name="Line 43"/>
            <p:cNvSpPr>
              <a:spLocks noChangeShapeType="1"/>
            </p:cNvSpPr>
            <p:nvPr/>
          </p:nvSpPr>
          <p:spPr bwMode="auto">
            <a:xfrm flipV="1">
              <a:off x="1277" y="2048"/>
              <a:ext cx="0" cy="8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09" name="Line 44"/>
            <p:cNvSpPr>
              <a:spLocks noChangeShapeType="1"/>
            </p:cNvSpPr>
            <p:nvPr/>
          </p:nvSpPr>
          <p:spPr bwMode="auto">
            <a:xfrm>
              <a:off x="983" y="2131"/>
              <a:ext cx="0" cy="30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10" name="Rectangle 45"/>
            <p:cNvSpPr>
              <a:spLocks noChangeArrowheads="1"/>
            </p:cNvSpPr>
            <p:nvPr/>
          </p:nvSpPr>
          <p:spPr bwMode="auto">
            <a:xfrm>
              <a:off x="806" y="1826"/>
              <a:ext cx="412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4000"/>
                </a:lnSpc>
                <a:spcBef>
                  <a:spcPct val="52000"/>
                </a:spcBef>
              </a:pPr>
              <a:r>
                <a:rPr lang="en-US" sz="1198">
                  <a:latin typeface="Times New Roman" panose="02020603050405020304" pitchFamily="18" charset="0"/>
                </a:rPr>
                <a:t> Cond         1    0    1   L                                                      Offset              	</a:t>
              </a:r>
            </a:p>
          </p:txBody>
        </p:sp>
        <p:sp>
          <p:nvSpPr>
            <p:cNvPr id="36911" name="Rectangle 46"/>
            <p:cNvSpPr>
              <a:spLocks noChangeArrowheads="1"/>
            </p:cNvSpPr>
            <p:nvPr/>
          </p:nvSpPr>
          <p:spPr bwMode="auto">
            <a:xfrm>
              <a:off x="2130" y="2348"/>
              <a:ext cx="1067"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88000"/>
                </a:lnSpc>
              </a:pPr>
              <a:r>
                <a:rPr lang="en-US" sz="1897">
                  <a:latin typeface="Times New Roman" panose="02020603050405020304" pitchFamily="18" charset="0"/>
                </a:rPr>
                <a:t>Condition field</a:t>
              </a:r>
            </a:p>
          </p:txBody>
        </p:sp>
        <p:sp>
          <p:nvSpPr>
            <p:cNvPr id="36912" name="Line 47"/>
            <p:cNvSpPr>
              <a:spLocks noChangeShapeType="1"/>
            </p:cNvSpPr>
            <p:nvPr/>
          </p:nvSpPr>
          <p:spPr bwMode="auto">
            <a:xfrm>
              <a:off x="2866"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13" name="Line 48"/>
            <p:cNvSpPr>
              <a:spLocks noChangeShapeType="1"/>
            </p:cNvSpPr>
            <p:nvPr/>
          </p:nvSpPr>
          <p:spPr bwMode="auto">
            <a:xfrm>
              <a:off x="2212"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14" name="Line 49"/>
            <p:cNvSpPr>
              <a:spLocks noChangeShapeType="1"/>
            </p:cNvSpPr>
            <p:nvPr/>
          </p:nvSpPr>
          <p:spPr bwMode="auto">
            <a:xfrm>
              <a:off x="2344" y="176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15" name="Line 50"/>
            <p:cNvSpPr>
              <a:spLocks noChangeShapeType="1"/>
            </p:cNvSpPr>
            <p:nvPr/>
          </p:nvSpPr>
          <p:spPr bwMode="auto">
            <a:xfrm>
              <a:off x="3404" y="1767"/>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16" name="Line 51"/>
            <p:cNvSpPr>
              <a:spLocks noChangeShapeType="1"/>
            </p:cNvSpPr>
            <p:nvPr/>
          </p:nvSpPr>
          <p:spPr bwMode="auto">
            <a:xfrm>
              <a:off x="1732" y="2056"/>
              <a:ext cx="3" cy="8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17" name="Line 52"/>
            <p:cNvSpPr>
              <a:spLocks noChangeShapeType="1"/>
            </p:cNvSpPr>
            <p:nvPr/>
          </p:nvSpPr>
          <p:spPr bwMode="auto">
            <a:xfrm>
              <a:off x="1744" y="2145"/>
              <a:ext cx="323"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18" name="Rectangle 53"/>
            <p:cNvSpPr>
              <a:spLocks noChangeArrowheads="1"/>
            </p:cNvSpPr>
            <p:nvPr/>
          </p:nvSpPr>
          <p:spPr bwMode="auto">
            <a:xfrm>
              <a:off x="2123" y="2042"/>
              <a:ext cx="169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89000"/>
                </a:lnSpc>
              </a:pPr>
              <a:r>
                <a:rPr lang="en-US" sz="1897" dirty="0">
                  <a:latin typeface="Times New Roman" panose="02020603050405020304" pitchFamily="18" charset="0"/>
                </a:rPr>
                <a:t>Link bit	</a:t>
              </a:r>
              <a:r>
                <a:rPr lang="en-US" sz="1497" b="0" dirty="0">
                  <a:latin typeface="Times New Roman" panose="02020603050405020304" pitchFamily="18" charset="0"/>
                </a:rPr>
                <a:t>0 = Branch</a:t>
              </a:r>
            </a:p>
            <a:p>
              <a:pPr>
                <a:lnSpc>
                  <a:spcPct val="89000"/>
                </a:lnSpc>
              </a:pPr>
              <a:r>
                <a:rPr lang="en-US" sz="1497" b="0" dirty="0">
                  <a:latin typeface="Times New Roman" panose="02020603050405020304" pitchFamily="18" charset="0"/>
                </a:rPr>
                <a:t>	1 = Branch with link</a:t>
              </a:r>
            </a:p>
          </p:txBody>
        </p:sp>
        <p:sp>
          <p:nvSpPr>
            <p:cNvPr id="36919" name="Line 54"/>
            <p:cNvSpPr>
              <a:spLocks noChangeShapeType="1"/>
            </p:cNvSpPr>
            <p:nvPr/>
          </p:nvSpPr>
          <p:spPr bwMode="auto">
            <a:xfrm flipV="1">
              <a:off x="980" y="2434"/>
              <a:ext cx="1083" cy="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36920" name="Rectangle 55"/>
            <p:cNvSpPr>
              <a:spLocks noChangeArrowheads="1"/>
            </p:cNvSpPr>
            <p:nvPr/>
          </p:nvSpPr>
          <p:spPr bwMode="auto">
            <a:xfrm>
              <a:off x="1783" y="1630"/>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23</a:t>
              </a:r>
            </a:p>
          </p:txBody>
        </p:sp>
        <p:sp>
          <p:nvSpPr>
            <p:cNvPr id="36921" name="Rectangle 56"/>
            <p:cNvSpPr>
              <a:spLocks noChangeArrowheads="1"/>
            </p:cNvSpPr>
            <p:nvPr/>
          </p:nvSpPr>
          <p:spPr bwMode="auto">
            <a:xfrm>
              <a:off x="1526" y="1630"/>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25</a:t>
              </a:r>
            </a:p>
          </p:txBody>
        </p:sp>
        <p:sp>
          <p:nvSpPr>
            <p:cNvPr id="36922" name="Rectangle 57"/>
            <p:cNvSpPr>
              <a:spLocks noChangeArrowheads="1"/>
            </p:cNvSpPr>
            <p:nvPr/>
          </p:nvSpPr>
          <p:spPr bwMode="auto">
            <a:xfrm>
              <a:off x="1262" y="1630"/>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27</a:t>
              </a:r>
            </a:p>
          </p:txBody>
        </p:sp>
      </p:grpSp>
    </p:spTree>
    <p:extLst>
      <p:ext uri="{BB962C8B-B14F-4D97-AF65-F5344CB8AC3E}">
        <p14:creationId xmlns="" xmlns:p14="http://schemas.microsoft.com/office/powerpoint/2010/main" val="3587928263"/>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8915"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8916"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8917"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38918" name="Rectangle 6"/>
          <p:cNvSpPr>
            <a:spLocks noGrp="1" noChangeArrowheads="1"/>
          </p:cNvSpPr>
          <p:nvPr>
            <p:ph type="title"/>
          </p:nvPr>
        </p:nvSpPr>
        <p:spPr>
          <a:noFill/>
        </p:spPr>
        <p:txBody>
          <a:bodyPr/>
          <a:lstStyle/>
          <a:p>
            <a:r>
              <a:rPr lang="en-US" smtClean="0"/>
              <a:t>Branch instructions (2)</a:t>
            </a:r>
          </a:p>
        </p:txBody>
      </p:sp>
      <p:sp>
        <p:nvSpPr>
          <p:cNvPr id="38919" name="Rectangle 7"/>
          <p:cNvSpPr>
            <a:spLocks noGrp="1" noChangeArrowheads="1"/>
          </p:cNvSpPr>
          <p:nvPr>
            <p:ph type="body" idx="1"/>
          </p:nvPr>
        </p:nvSpPr>
        <p:spPr>
          <a:xfrm>
            <a:off x="838200" y="1558344"/>
            <a:ext cx="10515600" cy="5141199"/>
          </a:xfrm>
          <a:noFill/>
        </p:spPr>
        <p:txBody>
          <a:bodyPr>
            <a:normAutofit fontScale="92500" lnSpcReduction="20000"/>
          </a:bodyPr>
          <a:lstStyle/>
          <a:p>
            <a:r>
              <a:rPr lang="en-US" dirty="0" smtClean="0"/>
              <a:t>When executing the instruction, the processor:</a:t>
            </a:r>
          </a:p>
          <a:p>
            <a:pPr lvl="1"/>
            <a:r>
              <a:rPr lang="en-US" dirty="0" smtClean="0"/>
              <a:t>shifts the offset left two bits, sign extends it to 32 bits, and adds it to PC.</a:t>
            </a:r>
          </a:p>
          <a:p>
            <a:r>
              <a:rPr lang="en-US" dirty="0" smtClean="0"/>
              <a:t>Execution then continues from the new PC, once the pipeline has been refilled.</a:t>
            </a:r>
          </a:p>
          <a:p>
            <a:r>
              <a:rPr lang="en-US" dirty="0" smtClean="0"/>
              <a:t>The "Branch with link" instruction implements a subroutine call by writing PC-4 into the LR of the current bank. </a:t>
            </a:r>
          </a:p>
          <a:p>
            <a:pPr lvl="1"/>
            <a:r>
              <a:rPr lang="en-US" dirty="0" smtClean="0"/>
              <a:t>i.e. the address of the next instruction following the branch with link (allowing for the pipeline).</a:t>
            </a:r>
          </a:p>
          <a:p>
            <a:r>
              <a:rPr lang="en-US" dirty="0" smtClean="0"/>
              <a:t>To return from subroutine, simply need to restore the PC from the LR:</a:t>
            </a:r>
          </a:p>
          <a:p>
            <a:pPr lvl="1"/>
            <a:r>
              <a:rPr lang="en-US" dirty="0" smtClean="0">
                <a:latin typeface="Courier New" panose="02070309020205020404" pitchFamily="49" charset="0"/>
              </a:rPr>
              <a:t>MOV pc, </a:t>
            </a:r>
            <a:r>
              <a:rPr lang="en-US" dirty="0" err="1" smtClean="0">
                <a:latin typeface="Courier New" panose="02070309020205020404" pitchFamily="49" charset="0"/>
              </a:rPr>
              <a:t>lr</a:t>
            </a:r>
            <a:endParaRPr lang="en-US" dirty="0" smtClean="0"/>
          </a:p>
          <a:p>
            <a:pPr lvl="1"/>
            <a:r>
              <a:rPr lang="en-US" dirty="0" smtClean="0"/>
              <a:t>Again, pipeline has to refill before execution continues.</a:t>
            </a:r>
          </a:p>
          <a:p>
            <a:r>
              <a:rPr lang="en-US" dirty="0" smtClean="0"/>
              <a:t>The "Branch" instruction does not affect LR.</a:t>
            </a:r>
          </a:p>
          <a:p>
            <a:r>
              <a:rPr lang="en-US" dirty="0" smtClean="0"/>
              <a:t>Note: Architecture 4T offers a further ARM branch instruction, BX</a:t>
            </a:r>
          </a:p>
          <a:p>
            <a:pPr lvl="1"/>
            <a:r>
              <a:rPr lang="en-US" dirty="0" smtClean="0"/>
              <a:t>See Thumb Instruction Set Module for details.</a:t>
            </a:r>
          </a:p>
        </p:txBody>
      </p:sp>
    </p:spTree>
    <p:extLst>
      <p:ext uri="{BB962C8B-B14F-4D97-AF65-F5344CB8AC3E}">
        <p14:creationId xmlns="" xmlns:p14="http://schemas.microsoft.com/office/powerpoint/2010/main" val="43380288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0963"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0964"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0965"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0966" name="Rectangle 6"/>
          <p:cNvSpPr>
            <a:spLocks noGrp="1" noChangeArrowheads="1"/>
          </p:cNvSpPr>
          <p:nvPr>
            <p:ph type="title"/>
          </p:nvPr>
        </p:nvSpPr>
        <p:spPr>
          <a:noFill/>
        </p:spPr>
        <p:txBody>
          <a:bodyPr/>
          <a:lstStyle/>
          <a:p>
            <a:r>
              <a:rPr lang="en-US" smtClean="0"/>
              <a:t>Data processing Instructions</a:t>
            </a:r>
          </a:p>
        </p:txBody>
      </p:sp>
      <p:sp>
        <p:nvSpPr>
          <p:cNvPr id="40967" name="Rectangle 7"/>
          <p:cNvSpPr>
            <a:spLocks noGrp="1" noChangeArrowheads="1"/>
          </p:cNvSpPr>
          <p:nvPr>
            <p:ph type="body" idx="1"/>
          </p:nvPr>
        </p:nvSpPr>
        <p:spPr>
          <a:xfrm>
            <a:off x="838200" y="1690688"/>
            <a:ext cx="10515600" cy="5008855"/>
          </a:xfrm>
        </p:spPr>
        <p:txBody>
          <a:bodyPr>
            <a:normAutofit fontScale="92500"/>
          </a:bodyPr>
          <a:lstStyle/>
          <a:p>
            <a:pPr>
              <a:defRPr/>
            </a:pPr>
            <a:r>
              <a:rPr lang="en-US" dirty="0" smtClean="0"/>
              <a:t>Largest family of ARM instructions, all sharing the same instruction format.</a:t>
            </a:r>
          </a:p>
          <a:p>
            <a:pPr>
              <a:defRPr/>
            </a:pPr>
            <a:r>
              <a:rPr lang="en-US" dirty="0" smtClean="0"/>
              <a:t>Contains:</a:t>
            </a:r>
          </a:p>
          <a:p>
            <a:pPr lvl="1">
              <a:defRPr/>
            </a:pPr>
            <a:r>
              <a:rPr lang="en-US" dirty="0" smtClean="0"/>
              <a:t>Arithmetic operations</a:t>
            </a:r>
          </a:p>
          <a:p>
            <a:pPr lvl="1">
              <a:defRPr/>
            </a:pPr>
            <a:r>
              <a:rPr lang="en-US" dirty="0" smtClean="0"/>
              <a:t>Comparisons (no results - just set condition codes) </a:t>
            </a:r>
          </a:p>
          <a:p>
            <a:pPr lvl="1">
              <a:defRPr/>
            </a:pPr>
            <a:r>
              <a:rPr lang="en-US" dirty="0" smtClean="0"/>
              <a:t>Logical operations</a:t>
            </a:r>
          </a:p>
          <a:p>
            <a:pPr lvl="1">
              <a:defRPr/>
            </a:pPr>
            <a:r>
              <a:rPr lang="en-US" dirty="0" smtClean="0"/>
              <a:t>Data movement between registers</a:t>
            </a:r>
          </a:p>
          <a:p>
            <a:pPr>
              <a:defRPr/>
            </a:pPr>
            <a:r>
              <a:rPr lang="en-US" dirty="0" smtClean="0"/>
              <a:t>Remember, this is a load / store architecture</a:t>
            </a:r>
          </a:p>
          <a:p>
            <a:pPr lvl="1">
              <a:defRPr/>
            </a:pPr>
            <a:r>
              <a:rPr lang="en-US" dirty="0" smtClean="0"/>
              <a:t>These instruction only work on registers,  </a:t>
            </a:r>
            <a:r>
              <a:rPr lang="en-US" b="1" i="1" dirty="0" smtClean="0">
                <a:effectLst>
                  <a:outerShdw blurRad="38100" dist="38100" dir="2700000" algn="tl">
                    <a:srgbClr val="C0C0C0"/>
                  </a:outerShdw>
                </a:effectLst>
              </a:rPr>
              <a:t>NOT</a:t>
            </a:r>
            <a:r>
              <a:rPr lang="en-US" dirty="0" smtClean="0"/>
              <a:t>  memory.</a:t>
            </a:r>
          </a:p>
          <a:p>
            <a:pPr>
              <a:defRPr/>
            </a:pPr>
            <a:r>
              <a:rPr lang="en-US" dirty="0" smtClean="0"/>
              <a:t>They each perform a specific operation on one or two operands.</a:t>
            </a:r>
          </a:p>
          <a:p>
            <a:pPr lvl="1">
              <a:defRPr/>
            </a:pPr>
            <a:r>
              <a:rPr lang="en-US" dirty="0" smtClean="0"/>
              <a:t>First operand always a register - </a:t>
            </a:r>
            <a:r>
              <a:rPr lang="en-US" dirty="0" err="1" smtClean="0"/>
              <a:t>Rn</a:t>
            </a:r>
            <a:endParaRPr lang="en-US" dirty="0" smtClean="0"/>
          </a:p>
          <a:p>
            <a:pPr lvl="1">
              <a:defRPr/>
            </a:pPr>
            <a:r>
              <a:rPr lang="en-US" dirty="0" smtClean="0"/>
              <a:t>Second operand sent to the ALU via barrel shifter.</a:t>
            </a:r>
          </a:p>
          <a:p>
            <a:pPr>
              <a:defRPr/>
            </a:pPr>
            <a:r>
              <a:rPr lang="en-US" dirty="0" smtClean="0"/>
              <a:t>We will examine the barrel shifter shortly.</a:t>
            </a:r>
          </a:p>
        </p:txBody>
      </p:sp>
    </p:spTree>
    <p:extLst>
      <p:ext uri="{BB962C8B-B14F-4D97-AF65-F5344CB8AC3E}">
        <p14:creationId xmlns="" xmlns:p14="http://schemas.microsoft.com/office/powerpoint/2010/main" val="1439785058"/>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3011"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3012"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3013"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3014" name="Rectangle 6"/>
          <p:cNvSpPr>
            <a:spLocks noGrp="1" noChangeArrowheads="1"/>
          </p:cNvSpPr>
          <p:nvPr>
            <p:ph type="title"/>
          </p:nvPr>
        </p:nvSpPr>
        <p:spPr>
          <a:noFill/>
        </p:spPr>
        <p:txBody>
          <a:bodyPr/>
          <a:lstStyle/>
          <a:p>
            <a:r>
              <a:rPr lang="en-US" smtClean="0"/>
              <a:t>Arithmetic Operations</a:t>
            </a:r>
          </a:p>
        </p:txBody>
      </p:sp>
      <p:sp>
        <p:nvSpPr>
          <p:cNvPr id="43015" name="Rectangle 7"/>
          <p:cNvSpPr>
            <a:spLocks noGrp="1" noChangeArrowheads="1"/>
          </p:cNvSpPr>
          <p:nvPr>
            <p:ph type="body" idx="1"/>
          </p:nvPr>
        </p:nvSpPr>
        <p:spPr>
          <a:xfrm>
            <a:off x="838200" y="1493949"/>
            <a:ext cx="10515600" cy="5205595"/>
          </a:xfrm>
          <a:noFill/>
        </p:spPr>
        <p:txBody>
          <a:bodyPr>
            <a:normAutofit lnSpcReduction="10000"/>
          </a:bodyPr>
          <a:lstStyle/>
          <a:p>
            <a:r>
              <a:rPr lang="en-US" dirty="0" smtClean="0"/>
              <a:t>Operations are:</a:t>
            </a:r>
          </a:p>
          <a:p>
            <a:pPr lvl="1"/>
            <a:r>
              <a:rPr lang="en-US" dirty="0" smtClean="0"/>
              <a:t>ADD	operand1 + operand2</a:t>
            </a:r>
          </a:p>
          <a:p>
            <a:pPr lvl="1"/>
            <a:r>
              <a:rPr lang="en-US" dirty="0" smtClean="0"/>
              <a:t>ADC	operand1 + operand2 + carry</a:t>
            </a:r>
          </a:p>
          <a:p>
            <a:pPr lvl="1"/>
            <a:r>
              <a:rPr lang="en-US" dirty="0" smtClean="0"/>
              <a:t>SUB	operand1 - operand2</a:t>
            </a:r>
          </a:p>
          <a:p>
            <a:pPr lvl="1"/>
            <a:r>
              <a:rPr lang="en-US" dirty="0" smtClean="0"/>
              <a:t>SBC	operand1 - operand2 + carry -1 </a:t>
            </a:r>
          </a:p>
          <a:p>
            <a:pPr lvl="1"/>
            <a:r>
              <a:rPr lang="en-US" dirty="0" smtClean="0"/>
              <a:t>RSB	operand2 - operand1</a:t>
            </a:r>
          </a:p>
          <a:p>
            <a:pPr lvl="1"/>
            <a:r>
              <a:rPr lang="en-US" dirty="0" smtClean="0"/>
              <a:t>RSC	operand2 - operand1 + carry - 1</a:t>
            </a:r>
          </a:p>
          <a:p>
            <a:r>
              <a:rPr lang="en-US" dirty="0" smtClean="0"/>
              <a:t>Syntax:</a:t>
            </a:r>
          </a:p>
          <a:p>
            <a:pPr lvl="1"/>
            <a:r>
              <a:rPr lang="en-US" dirty="0" smtClean="0"/>
              <a:t>&lt;Operation&gt;{&lt;</a:t>
            </a:r>
            <a:r>
              <a:rPr lang="en-US" dirty="0" err="1" smtClean="0"/>
              <a:t>cond</a:t>
            </a:r>
            <a:r>
              <a:rPr lang="en-US" dirty="0" smtClean="0"/>
              <a:t>&gt;}{S} Rd, </a:t>
            </a:r>
            <a:r>
              <a:rPr lang="en-US" dirty="0" err="1" smtClean="0"/>
              <a:t>Rn</a:t>
            </a:r>
            <a:r>
              <a:rPr lang="en-US" dirty="0" smtClean="0"/>
              <a:t>, Operand2</a:t>
            </a:r>
          </a:p>
          <a:p>
            <a:r>
              <a:rPr lang="en-US" dirty="0" smtClean="0"/>
              <a:t>Examples</a:t>
            </a:r>
          </a:p>
          <a:p>
            <a:pPr lvl="1"/>
            <a:r>
              <a:rPr lang="en-US" dirty="0" smtClean="0"/>
              <a:t>ADD r0, r1, r2</a:t>
            </a:r>
          </a:p>
          <a:p>
            <a:pPr lvl="1"/>
            <a:r>
              <a:rPr lang="en-US" dirty="0" smtClean="0"/>
              <a:t>SUBGT r3, r3, #1</a:t>
            </a:r>
          </a:p>
          <a:p>
            <a:pPr lvl="1"/>
            <a:r>
              <a:rPr lang="en-US" dirty="0" smtClean="0"/>
              <a:t>RSBLES r4, r5, #5</a:t>
            </a:r>
          </a:p>
        </p:txBody>
      </p:sp>
    </p:spTree>
    <p:extLst>
      <p:ext uri="{BB962C8B-B14F-4D97-AF65-F5344CB8AC3E}">
        <p14:creationId xmlns="" xmlns:p14="http://schemas.microsoft.com/office/powerpoint/2010/main" val="2720114390"/>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5059"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5060"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5061"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5062" name="Rectangle 6"/>
          <p:cNvSpPr>
            <a:spLocks noGrp="1" noChangeArrowheads="1"/>
          </p:cNvSpPr>
          <p:nvPr>
            <p:ph type="title"/>
          </p:nvPr>
        </p:nvSpPr>
        <p:spPr>
          <a:noFill/>
        </p:spPr>
        <p:txBody>
          <a:bodyPr/>
          <a:lstStyle/>
          <a:p>
            <a:r>
              <a:rPr lang="en-US" smtClean="0"/>
              <a:t>Comparisons</a:t>
            </a:r>
          </a:p>
        </p:txBody>
      </p:sp>
      <p:sp>
        <p:nvSpPr>
          <p:cNvPr id="45063" name="Rectangle 7"/>
          <p:cNvSpPr>
            <a:spLocks noGrp="1" noChangeArrowheads="1"/>
          </p:cNvSpPr>
          <p:nvPr>
            <p:ph type="body" idx="1"/>
          </p:nvPr>
        </p:nvSpPr>
        <p:spPr>
          <a:xfrm>
            <a:off x="838200" y="1825624"/>
            <a:ext cx="10515600" cy="4691085"/>
          </a:xfrm>
        </p:spPr>
        <p:txBody>
          <a:bodyPr>
            <a:normAutofit fontScale="92500" lnSpcReduction="10000"/>
          </a:bodyPr>
          <a:lstStyle/>
          <a:p>
            <a:pPr>
              <a:defRPr/>
            </a:pPr>
            <a:r>
              <a:rPr lang="en-US" dirty="0" smtClean="0"/>
              <a:t>The only effect of the comparisons is to</a:t>
            </a:r>
          </a:p>
          <a:p>
            <a:pPr lvl="1">
              <a:defRPr/>
            </a:pPr>
            <a:r>
              <a:rPr lang="en-US" b="1" i="1" u="sng" dirty="0" smtClean="0">
                <a:effectLst>
                  <a:outerShdw blurRad="38100" dist="38100" dir="2700000" algn="tl">
                    <a:srgbClr val="C0C0C0"/>
                  </a:outerShdw>
                </a:effectLst>
              </a:rPr>
              <a:t>UPDATE THE CONDITION FLAGS</a:t>
            </a:r>
            <a:r>
              <a:rPr lang="en-US" b="1" i="1" dirty="0" smtClean="0"/>
              <a:t>. </a:t>
            </a:r>
            <a:r>
              <a:rPr lang="en-US" dirty="0" smtClean="0"/>
              <a:t>Thus no need to set S bit.</a:t>
            </a:r>
          </a:p>
          <a:p>
            <a:pPr>
              <a:defRPr/>
            </a:pPr>
            <a:r>
              <a:rPr lang="en-US" dirty="0" smtClean="0"/>
              <a:t>Operations are:</a:t>
            </a:r>
          </a:p>
          <a:p>
            <a:pPr lvl="1">
              <a:defRPr/>
            </a:pPr>
            <a:r>
              <a:rPr lang="en-US" dirty="0" smtClean="0"/>
              <a:t>CMP	operand1 - operand2, but result not written</a:t>
            </a:r>
          </a:p>
          <a:p>
            <a:pPr lvl="1">
              <a:defRPr/>
            </a:pPr>
            <a:r>
              <a:rPr lang="en-US" dirty="0" smtClean="0"/>
              <a:t>CMN	operand1 + operand2, but result not written</a:t>
            </a:r>
          </a:p>
          <a:p>
            <a:pPr lvl="1">
              <a:defRPr/>
            </a:pPr>
            <a:r>
              <a:rPr lang="en-US" dirty="0" smtClean="0"/>
              <a:t>TST	operand1 AND operand2, but result not written</a:t>
            </a:r>
          </a:p>
          <a:p>
            <a:pPr lvl="1">
              <a:defRPr/>
            </a:pPr>
            <a:r>
              <a:rPr lang="en-US" dirty="0" smtClean="0"/>
              <a:t>TEQ	operand1 EOR operand2, but result not written</a:t>
            </a:r>
          </a:p>
          <a:p>
            <a:pPr>
              <a:defRPr/>
            </a:pPr>
            <a:r>
              <a:rPr lang="en-US" dirty="0" smtClean="0"/>
              <a:t>Syntax:</a:t>
            </a:r>
          </a:p>
          <a:p>
            <a:pPr lvl="1">
              <a:defRPr/>
            </a:pPr>
            <a:r>
              <a:rPr lang="en-US" dirty="0" smtClean="0"/>
              <a:t>&lt;Operation&gt;{&lt;</a:t>
            </a:r>
            <a:r>
              <a:rPr lang="en-US" dirty="0" err="1" smtClean="0"/>
              <a:t>cond</a:t>
            </a:r>
            <a:r>
              <a:rPr lang="en-US" dirty="0" smtClean="0"/>
              <a:t>&gt;} </a:t>
            </a:r>
            <a:r>
              <a:rPr lang="en-US" dirty="0" err="1" smtClean="0"/>
              <a:t>Rn</a:t>
            </a:r>
            <a:r>
              <a:rPr lang="en-US" dirty="0" smtClean="0"/>
              <a:t>, Operand2</a:t>
            </a:r>
          </a:p>
          <a:p>
            <a:pPr>
              <a:defRPr/>
            </a:pPr>
            <a:r>
              <a:rPr lang="en-US" dirty="0" smtClean="0"/>
              <a:t>Examples:</a:t>
            </a:r>
          </a:p>
          <a:p>
            <a:pPr lvl="1">
              <a:defRPr/>
            </a:pPr>
            <a:r>
              <a:rPr lang="en-US" dirty="0" smtClean="0"/>
              <a:t>CMP	r0, r1</a:t>
            </a:r>
          </a:p>
          <a:p>
            <a:pPr lvl="1">
              <a:defRPr/>
            </a:pPr>
            <a:r>
              <a:rPr lang="en-US" dirty="0" smtClean="0"/>
              <a:t>TSTEQ	r2, #5</a:t>
            </a:r>
          </a:p>
        </p:txBody>
      </p:sp>
    </p:spTree>
    <p:extLst>
      <p:ext uri="{BB962C8B-B14F-4D97-AF65-F5344CB8AC3E}">
        <p14:creationId xmlns="" xmlns:p14="http://schemas.microsoft.com/office/powerpoint/2010/main" val="3224707859"/>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7107"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7108"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7109"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7110" name="Rectangle 6"/>
          <p:cNvSpPr>
            <a:spLocks noGrp="1" noChangeArrowheads="1"/>
          </p:cNvSpPr>
          <p:nvPr>
            <p:ph type="title"/>
          </p:nvPr>
        </p:nvSpPr>
        <p:spPr>
          <a:noFill/>
        </p:spPr>
        <p:txBody>
          <a:bodyPr/>
          <a:lstStyle/>
          <a:p>
            <a:r>
              <a:rPr lang="en-US" smtClean="0"/>
              <a:t>Logical Operations</a:t>
            </a:r>
          </a:p>
        </p:txBody>
      </p:sp>
      <p:sp>
        <p:nvSpPr>
          <p:cNvPr id="47111" name="Rectangle 7"/>
          <p:cNvSpPr>
            <a:spLocks noGrp="1" noChangeArrowheads="1"/>
          </p:cNvSpPr>
          <p:nvPr>
            <p:ph type="body" idx="1"/>
          </p:nvPr>
        </p:nvSpPr>
        <p:spPr>
          <a:noFill/>
        </p:spPr>
        <p:txBody>
          <a:bodyPr>
            <a:normAutofit lnSpcReduction="10000"/>
          </a:bodyPr>
          <a:lstStyle/>
          <a:p>
            <a:r>
              <a:rPr lang="en-US" smtClean="0"/>
              <a:t>Operations are:</a:t>
            </a:r>
          </a:p>
          <a:p>
            <a:pPr lvl="1"/>
            <a:r>
              <a:rPr lang="en-US" smtClean="0"/>
              <a:t>AND	operand1 AND operand2</a:t>
            </a:r>
          </a:p>
          <a:p>
            <a:pPr lvl="1"/>
            <a:r>
              <a:rPr lang="en-US" smtClean="0"/>
              <a:t>EOR	operand1 EOR operand2</a:t>
            </a:r>
          </a:p>
          <a:p>
            <a:pPr lvl="1"/>
            <a:r>
              <a:rPr lang="en-US" smtClean="0"/>
              <a:t>ORR	operand1 OR operand2</a:t>
            </a:r>
          </a:p>
          <a:p>
            <a:pPr lvl="1"/>
            <a:r>
              <a:rPr lang="en-US" smtClean="0"/>
              <a:t>BIC	operand1 AND NOT operand2 [ie bit clear]</a:t>
            </a:r>
          </a:p>
          <a:p>
            <a:r>
              <a:rPr lang="en-US" smtClean="0"/>
              <a:t>Syntax:</a:t>
            </a:r>
          </a:p>
          <a:p>
            <a:pPr lvl="1"/>
            <a:r>
              <a:rPr lang="en-US" smtClean="0"/>
              <a:t>&lt;Operation&gt;{&lt;cond&gt;}{S} Rd, Rn, Operand2</a:t>
            </a:r>
          </a:p>
          <a:p>
            <a:r>
              <a:rPr lang="en-US" smtClean="0"/>
              <a:t>Examples:</a:t>
            </a:r>
          </a:p>
          <a:p>
            <a:pPr lvl="1"/>
            <a:r>
              <a:rPr lang="en-US" smtClean="0"/>
              <a:t>AND	r0, r1, r2</a:t>
            </a:r>
          </a:p>
          <a:p>
            <a:pPr lvl="1"/>
            <a:r>
              <a:rPr lang="en-US" smtClean="0"/>
              <a:t>BICEQ	r2, r3, #7</a:t>
            </a:r>
          </a:p>
          <a:p>
            <a:pPr lvl="1"/>
            <a:r>
              <a:rPr lang="en-US" smtClean="0"/>
              <a:t>EORS	r1,r3,r0</a:t>
            </a:r>
          </a:p>
        </p:txBody>
      </p:sp>
    </p:spTree>
    <p:extLst>
      <p:ext uri="{BB962C8B-B14F-4D97-AF65-F5344CB8AC3E}">
        <p14:creationId xmlns="" xmlns:p14="http://schemas.microsoft.com/office/powerpoint/2010/main" val="271435595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43"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44" name="Rectangle 4"/>
          <p:cNvSpPr>
            <a:spLocks noGrp="1" noChangeArrowheads="1"/>
          </p:cNvSpPr>
          <p:nvPr>
            <p:ph type="body" idx="1"/>
          </p:nvPr>
        </p:nvSpPr>
        <p:spPr>
          <a:xfrm>
            <a:off x="924910" y="1513490"/>
            <a:ext cx="10428890" cy="5344510"/>
          </a:xfrm>
          <a:noFill/>
        </p:spPr>
        <p:txBody>
          <a:bodyPr>
            <a:normAutofit lnSpcReduction="10000"/>
          </a:bodyPr>
          <a:lstStyle/>
          <a:p>
            <a:pPr defTabSz="942863"/>
            <a:r>
              <a:rPr lang="en-US" dirty="0" smtClean="0"/>
              <a:t>ARM has 37 registers in total, all of which are 32-bits long.</a:t>
            </a:r>
          </a:p>
          <a:p>
            <a:pPr marL="706751" lvl="1" indent="-236112" defTabSz="942863"/>
            <a:r>
              <a:rPr lang="en-US" dirty="0" smtClean="0"/>
              <a:t>1 dedicated program counter</a:t>
            </a:r>
          </a:p>
          <a:p>
            <a:pPr marL="706751" lvl="1" indent="-236112" defTabSz="942863"/>
            <a:r>
              <a:rPr lang="en-US" dirty="0" smtClean="0"/>
              <a:t>1 dedicated current program status register</a:t>
            </a:r>
          </a:p>
          <a:p>
            <a:pPr marL="706751" lvl="1" indent="-236112" defTabSz="942863"/>
            <a:r>
              <a:rPr lang="en-US" dirty="0" smtClean="0"/>
              <a:t>5 dedicated saved program status registers</a:t>
            </a:r>
          </a:p>
          <a:p>
            <a:pPr marL="706751" lvl="1" indent="-236112" defTabSz="942863"/>
            <a:r>
              <a:rPr lang="en-US" dirty="0" smtClean="0"/>
              <a:t>30 general purpose registers</a:t>
            </a:r>
          </a:p>
          <a:p>
            <a:pPr defTabSz="942863"/>
            <a:r>
              <a:rPr lang="en-US" dirty="0" smtClean="0"/>
              <a:t>However these are arranged into several banks, with the accessible bank being governed by the processor mode. Each mode can access </a:t>
            </a:r>
          </a:p>
          <a:p>
            <a:pPr marL="706751" lvl="1" indent="-236112" defTabSz="942863"/>
            <a:r>
              <a:rPr lang="en-US" dirty="0" smtClean="0"/>
              <a:t>a particular set of r0-r12 registers</a:t>
            </a:r>
          </a:p>
          <a:p>
            <a:pPr marL="706751" lvl="1" indent="-236112" defTabSz="942863"/>
            <a:r>
              <a:rPr lang="en-US" dirty="0" smtClean="0"/>
              <a:t>a particular r13 (the stack pointer) and r14 (link register)</a:t>
            </a:r>
          </a:p>
          <a:p>
            <a:pPr marL="706751" lvl="1" indent="-236112" defTabSz="942863"/>
            <a:r>
              <a:rPr lang="en-US" dirty="0" smtClean="0"/>
              <a:t>r15 (the program counter)</a:t>
            </a:r>
          </a:p>
          <a:p>
            <a:pPr marL="706751" lvl="1" indent="-236112" defTabSz="942863"/>
            <a:r>
              <a:rPr lang="en-US" dirty="0" err="1" smtClean="0"/>
              <a:t>cpsr</a:t>
            </a:r>
            <a:r>
              <a:rPr lang="en-US" dirty="0" smtClean="0"/>
              <a:t> (the current program status register)</a:t>
            </a:r>
          </a:p>
          <a:p>
            <a:pPr defTabSz="942863">
              <a:buNone/>
            </a:pPr>
            <a:r>
              <a:rPr lang="en-US" dirty="0" smtClean="0"/>
              <a:t>	and privileged modes can also access</a:t>
            </a:r>
          </a:p>
          <a:p>
            <a:pPr marL="706751" lvl="1" indent="-236112" defTabSz="942863"/>
            <a:r>
              <a:rPr lang="en-US" dirty="0" smtClean="0"/>
              <a:t>a particular </a:t>
            </a:r>
            <a:r>
              <a:rPr lang="en-US" dirty="0" err="1" smtClean="0"/>
              <a:t>spsr</a:t>
            </a:r>
            <a:r>
              <a:rPr lang="en-US" dirty="0" smtClean="0"/>
              <a:t> (saved program status register)</a:t>
            </a:r>
          </a:p>
        </p:txBody>
      </p:sp>
      <p:sp>
        <p:nvSpPr>
          <p:cNvPr id="10245" name="Rectangle 5"/>
          <p:cNvSpPr>
            <a:spLocks noGrp="1" noChangeArrowheads="1"/>
          </p:cNvSpPr>
          <p:nvPr>
            <p:ph type="title"/>
          </p:nvPr>
        </p:nvSpPr>
        <p:spPr>
          <a:noFill/>
        </p:spPr>
        <p:txBody>
          <a:bodyPr/>
          <a:lstStyle/>
          <a:p>
            <a:pPr defTabSz="942863"/>
            <a:r>
              <a:rPr lang="en-US" smtClean="0"/>
              <a:t>The Registers</a:t>
            </a:r>
          </a:p>
        </p:txBody>
      </p:sp>
    </p:spTree>
    <p:extLst>
      <p:ext uri="{BB962C8B-B14F-4D97-AF65-F5344CB8AC3E}">
        <p14:creationId xmlns="" xmlns:p14="http://schemas.microsoft.com/office/powerpoint/2010/main" val="1502399453"/>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9155"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9156"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9157"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49158" name="Rectangle 6"/>
          <p:cNvSpPr>
            <a:spLocks noGrp="1" noChangeArrowheads="1"/>
          </p:cNvSpPr>
          <p:nvPr>
            <p:ph type="title"/>
          </p:nvPr>
        </p:nvSpPr>
        <p:spPr>
          <a:noFill/>
        </p:spPr>
        <p:txBody>
          <a:bodyPr/>
          <a:lstStyle/>
          <a:p>
            <a:r>
              <a:rPr lang="en-US" smtClean="0"/>
              <a:t>Data Movement</a:t>
            </a:r>
          </a:p>
        </p:txBody>
      </p:sp>
      <p:sp>
        <p:nvSpPr>
          <p:cNvPr id="49159" name="Rectangle 7"/>
          <p:cNvSpPr>
            <a:spLocks noGrp="1" noChangeArrowheads="1"/>
          </p:cNvSpPr>
          <p:nvPr>
            <p:ph type="body" idx="1"/>
          </p:nvPr>
        </p:nvSpPr>
        <p:spPr>
          <a:noFill/>
        </p:spPr>
        <p:txBody>
          <a:bodyPr>
            <a:normAutofit lnSpcReduction="10000"/>
          </a:bodyPr>
          <a:lstStyle/>
          <a:p>
            <a:r>
              <a:rPr lang="en-US" smtClean="0"/>
              <a:t>Operations are:</a:t>
            </a:r>
          </a:p>
          <a:p>
            <a:pPr lvl="1"/>
            <a:r>
              <a:rPr lang="en-US" smtClean="0"/>
              <a:t>MOV	operand2</a:t>
            </a:r>
          </a:p>
          <a:p>
            <a:pPr lvl="1"/>
            <a:r>
              <a:rPr lang="en-US" smtClean="0"/>
              <a:t>MVN	NOT operand2</a:t>
            </a:r>
          </a:p>
          <a:p>
            <a:pPr>
              <a:buFont typeface="Times New Roman" panose="02020603050405020304" pitchFamily="18" charset="0"/>
              <a:buNone/>
            </a:pPr>
            <a:r>
              <a:rPr lang="en-US" smtClean="0"/>
              <a:t>	Note that these make no use of operand1.</a:t>
            </a:r>
          </a:p>
          <a:p>
            <a:r>
              <a:rPr lang="en-US" smtClean="0"/>
              <a:t>Syntax:</a:t>
            </a:r>
          </a:p>
          <a:p>
            <a:pPr lvl="1"/>
            <a:r>
              <a:rPr lang="en-US" smtClean="0"/>
              <a:t>&lt;Operation&gt;{&lt;cond&gt;}{S} Rd, Operand2</a:t>
            </a:r>
          </a:p>
          <a:p>
            <a:r>
              <a:rPr lang="en-US" smtClean="0"/>
              <a:t>Examples:</a:t>
            </a:r>
          </a:p>
          <a:p>
            <a:pPr lvl="1"/>
            <a:r>
              <a:rPr lang="en-US" smtClean="0"/>
              <a:t>MOV	r0, r1</a:t>
            </a:r>
          </a:p>
          <a:p>
            <a:pPr lvl="1"/>
            <a:r>
              <a:rPr lang="en-US" smtClean="0"/>
              <a:t>MOVS	r2, #10</a:t>
            </a:r>
          </a:p>
          <a:p>
            <a:pPr lvl="1"/>
            <a:r>
              <a:rPr lang="en-US" smtClean="0"/>
              <a:t>MVNEQ	r1,#0</a:t>
            </a:r>
          </a:p>
        </p:txBody>
      </p:sp>
    </p:spTree>
    <p:extLst>
      <p:ext uri="{BB962C8B-B14F-4D97-AF65-F5344CB8AC3E}">
        <p14:creationId xmlns="" xmlns:p14="http://schemas.microsoft.com/office/powerpoint/2010/main" val="3734150736"/>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1203"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1204"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1205"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1206" name="Rectangle 6"/>
          <p:cNvSpPr>
            <a:spLocks noGrp="1" noChangeArrowheads="1"/>
          </p:cNvSpPr>
          <p:nvPr>
            <p:ph type="title"/>
          </p:nvPr>
        </p:nvSpPr>
        <p:spPr>
          <a:noFill/>
        </p:spPr>
        <p:txBody>
          <a:bodyPr/>
          <a:lstStyle/>
          <a:p>
            <a:r>
              <a:rPr lang="en-US" smtClean="0"/>
              <a:t>The Barrel Shifter</a:t>
            </a:r>
          </a:p>
        </p:txBody>
      </p:sp>
      <p:sp>
        <p:nvSpPr>
          <p:cNvPr id="51207" name="Rectangle 7"/>
          <p:cNvSpPr>
            <a:spLocks noGrp="1" noChangeArrowheads="1"/>
          </p:cNvSpPr>
          <p:nvPr>
            <p:ph type="body" idx="1"/>
          </p:nvPr>
        </p:nvSpPr>
        <p:spPr>
          <a:noFill/>
        </p:spPr>
        <p:txBody>
          <a:bodyPr/>
          <a:lstStyle/>
          <a:p>
            <a:r>
              <a:rPr lang="en-US" smtClean="0"/>
              <a:t>The ARM doesn’t have actual shift instructions.</a:t>
            </a:r>
          </a:p>
          <a:p>
            <a:pPr>
              <a:buFont typeface="Times New Roman" panose="02020603050405020304" pitchFamily="18" charset="0"/>
              <a:buNone/>
            </a:pPr>
            <a:endParaRPr lang="en-US" smtClean="0"/>
          </a:p>
          <a:p>
            <a:r>
              <a:rPr lang="en-US" smtClean="0"/>
              <a:t>Instead it has a barrel shifter which provides a mechanism to carry out shifts as part of other instructions.</a:t>
            </a:r>
          </a:p>
          <a:p>
            <a:pPr>
              <a:buFont typeface="Times New Roman" panose="02020603050405020304" pitchFamily="18" charset="0"/>
              <a:buNone/>
            </a:pPr>
            <a:endParaRPr lang="en-US" smtClean="0"/>
          </a:p>
          <a:p>
            <a:r>
              <a:rPr lang="en-US" smtClean="0"/>
              <a:t>So what operations does the barrel shifter support?</a:t>
            </a:r>
          </a:p>
        </p:txBody>
      </p:sp>
    </p:spTree>
    <p:extLst>
      <p:ext uri="{BB962C8B-B14F-4D97-AF65-F5344CB8AC3E}">
        <p14:creationId xmlns="" xmlns:p14="http://schemas.microsoft.com/office/powerpoint/2010/main" val="3098835300"/>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3251"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3252"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3253"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3254" name="Rectangle 6"/>
          <p:cNvSpPr>
            <a:spLocks noGrp="1" noChangeArrowheads="1"/>
          </p:cNvSpPr>
          <p:nvPr>
            <p:ph type="body" idx="1"/>
          </p:nvPr>
        </p:nvSpPr>
        <p:spPr>
          <a:noFill/>
        </p:spPr>
        <p:txBody>
          <a:bodyPr/>
          <a:lstStyle/>
          <a:p>
            <a:r>
              <a:rPr lang="en-US" smtClean="0"/>
              <a:t>Shifts left by the specified amount (multiplies by powers of two) e.g. 	</a:t>
            </a:r>
          </a:p>
          <a:p>
            <a:pPr lvl="1">
              <a:buFontTx/>
              <a:buNone/>
            </a:pPr>
            <a:r>
              <a:rPr lang="en-US" smtClean="0"/>
              <a:t>		LSL #5 = multiply by 32</a:t>
            </a:r>
          </a:p>
          <a:p>
            <a:pPr>
              <a:buFont typeface="Times New Roman" panose="02020603050405020304" pitchFamily="18" charset="0"/>
              <a:buNone/>
            </a:pPr>
            <a:endParaRPr lang="en-US" smtClean="0"/>
          </a:p>
          <a:p>
            <a:pPr>
              <a:buFont typeface="Times New Roman" panose="02020603050405020304" pitchFamily="18" charset="0"/>
              <a:buNone/>
            </a:pPr>
            <a:endParaRPr lang="en-US" smtClean="0"/>
          </a:p>
        </p:txBody>
      </p:sp>
      <p:sp>
        <p:nvSpPr>
          <p:cNvPr id="53255" name="Rectangle 7"/>
          <p:cNvSpPr>
            <a:spLocks noGrp="1" noChangeArrowheads="1"/>
          </p:cNvSpPr>
          <p:nvPr>
            <p:ph type="title"/>
          </p:nvPr>
        </p:nvSpPr>
        <p:spPr>
          <a:noFill/>
        </p:spPr>
        <p:txBody>
          <a:bodyPr/>
          <a:lstStyle/>
          <a:p>
            <a:r>
              <a:rPr lang="en-US" smtClean="0"/>
              <a:t>Barrel Shifter - Left Shift</a:t>
            </a:r>
          </a:p>
        </p:txBody>
      </p:sp>
      <p:sp>
        <p:nvSpPr>
          <p:cNvPr id="53256" name="Rectangle 8"/>
          <p:cNvSpPr>
            <a:spLocks noChangeArrowheads="1"/>
          </p:cNvSpPr>
          <p:nvPr/>
        </p:nvSpPr>
        <p:spPr bwMode="auto">
          <a:xfrm>
            <a:off x="4753874" y="3817219"/>
            <a:ext cx="3058212" cy="352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2000"/>
              </a:lnSpc>
              <a:spcBef>
                <a:spcPct val="51000"/>
              </a:spcBef>
            </a:pPr>
            <a:r>
              <a:rPr lang="en-US" sz="1897">
                <a:latin typeface="Times New Roman" panose="02020603050405020304" pitchFamily="18" charset="0"/>
              </a:rPr>
              <a:t>Logical Shift Left (LSL)</a:t>
            </a:r>
          </a:p>
        </p:txBody>
      </p:sp>
      <p:sp>
        <p:nvSpPr>
          <p:cNvPr id="53257" name="Rectangle 9"/>
          <p:cNvSpPr>
            <a:spLocks noChangeArrowheads="1"/>
          </p:cNvSpPr>
          <p:nvPr/>
        </p:nvSpPr>
        <p:spPr bwMode="auto">
          <a:xfrm>
            <a:off x="5080294" y="4546119"/>
            <a:ext cx="2845880" cy="76693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5074" tIns="47537" rIns="95074" bIns="47537" anchor="ct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100000"/>
              </a:lnSpc>
            </a:pPr>
            <a:r>
              <a:rPr lang="en-US" sz="2496">
                <a:latin typeface="Times New Roman" panose="02020603050405020304" pitchFamily="18" charset="0"/>
              </a:rPr>
              <a:t>Destination</a:t>
            </a:r>
          </a:p>
        </p:txBody>
      </p:sp>
      <p:sp>
        <p:nvSpPr>
          <p:cNvPr id="53258" name="Rectangle 10"/>
          <p:cNvSpPr>
            <a:spLocks noChangeArrowheads="1"/>
          </p:cNvSpPr>
          <p:nvPr/>
        </p:nvSpPr>
        <p:spPr bwMode="auto">
          <a:xfrm>
            <a:off x="3120186" y="4561965"/>
            <a:ext cx="736824" cy="768514"/>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5074" tIns="47537" rIns="95074" bIns="47537" anchor="ct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100000"/>
              </a:lnSpc>
            </a:pPr>
            <a:r>
              <a:rPr lang="en-US" sz="1897">
                <a:latin typeface="Times New Roman" panose="02020603050405020304" pitchFamily="18" charset="0"/>
              </a:rPr>
              <a:t>CF</a:t>
            </a:r>
          </a:p>
        </p:txBody>
      </p:sp>
      <p:sp>
        <p:nvSpPr>
          <p:cNvPr id="53259" name="Line 11"/>
          <p:cNvSpPr>
            <a:spLocks noChangeShapeType="1"/>
          </p:cNvSpPr>
          <p:nvPr/>
        </p:nvSpPr>
        <p:spPr bwMode="auto">
          <a:xfrm flipH="1">
            <a:off x="3863348" y="4920077"/>
            <a:ext cx="1210608"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3260" name="Line 12"/>
          <p:cNvSpPr>
            <a:spLocks noChangeShapeType="1"/>
          </p:cNvSpPr>
          <p:nvPr/>
        </p:nvSpPr>
        <p:spPr bwMode="auto">
          <a:xfrm flipH="1">
            <a:off x="7932512" y="4920077"/>
            <a:ext cx="752668"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3261" name="Rectangle 13"/>
          <p:cNvSpPr>
            <a:spLocks noChangeArrowheads="1"/>
          </p:cNvSpPr>
          <p:nvPr/>
        </p:nvSpPr>
        <p:spPr bwMode="auto">
          <a:xfrm>
            <a:off x="8854730" y="4771127"/>
            <a:ext cx="326657" cy="358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5074" tIns="47537" rIns="95074" bIns="47537">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897"/>
              <a:t>0</a:t>
            </a:r>
          </a:p>
        </p:txBody>
      </p:sp>
    </p:spTree>
    <p:extLst>
      <p:ext uri="{BB962C8B-B14F-4D97-AF65-F5344CB8AC3E}">
        <p14:creationId xmlns="" xmlns:p14="http://schemas.microsoft.com/office/powerpoint/2010/main" val="946812371"/>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5299"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5300"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5301"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5302" name="Rectangle 6"/>
          <p:cNvSpPr>
            <a:spLocks noGrp="1" noChangeArrowheads="1"/>
          </p:cNvSpPr>
          <p:nvPr>
            <p:ph type="body" idx="1"/>
          </p:nvPr>
        </p:nvSpPr>
        <p:spPr>
          <a:xfrm>
            <a:off x="334851" y="1724008"/>
            <a:ext cx="6537462" cy="4887135"/>
          </a:xfrm>
          <a:noFill/>
        </p:spPr>
        <p:txBody>
          <a:bodyPr vert="horz" wrap="square" lIns="66552" tIns="26938" rIns="66552" bIns="26938" rtlCol="0">
            <a:spAutoFit/>
          </a:bodyPr>
          <a:lstStyle/>
          <a:p>
            <a:pPr marL="99833" indent="-99833" defTabSz="949201">
              <a:lnSpc>
                <a:spcPct val="88000"/>
              </a:lnSpc>
              <a:spcBef>
                <a:spcPct val="43000"/>
              </a:spcBef>
              <a:buNone/>
            </a:pPr>
            <a:r>
              <a:rPr lang="en-US" u="sng" dirty="0" smtClean="0"/>
              <a:t>Logical Shift Right </a:t>
            </a:r>
            <a:endParaRPr lang="en-US" dirty="0" smtClean="0"/>
          </a:p>
          <a:p>
            <a:pPr marL="99833" indent="-99833" defTabSz="949201">
              <a:buFont typeface="Times New Roman" panose="02020603050405020304" pitchFamily="18" charset="0"/>
              <a:buChar char="•"/>
            </a:pPr>
            <a:r>
              <a:rPr lang="en-US" dirty="0" smtClean="0"/>
              <a:t>Shifts right by the specified amount (divides by powers of two) e.g. </a:t>
            </a:r>
          </a:p>
          <a:p>
            <a:pPr marL="99833" indent="-99833" defTabSz="949201">
              <a:lnSpc>
                <a:spcPct val="88000"/>
              </a:lnSpc>
              <a:spcBef>
                <a:spcPct val="43000"/>
              </a:spcBef>
              <a:buNone/>
            </a:pPr>
            <a:r>
              <a:rPr lang="en-US" dirty="0" smtClean="0"/>
              <a:t>	LSR #5 = divide by 32</a:t>
            </a:r>
          </a:p>
          <a:p>
            <a:pPr marL="99833" indent="-99833" defTabSz="949201">
              <a:lnSpc>
                <a:spcPct val="88000"/>
              </a:lnSpc>
              <a:spcBef>
                <a:spcPct val="43000"/>
              </a:spcBef>
              <a:buNone/>
            </a:pPr>
            <a:endParaRPr lang="en-US" dirty="0" smtClean="0"/>
          </a:p>
          <a:p>
            <a:pPr marL="99833" indent="-99833" defTabSz="949201">
              <a:lnSpc>
                <a:spcPct val="88000"/>
              </a:lnSpc>
              <a:spcBef>
                <a:spcPct val="43000"/>
              </a:spcBef>
              <a:buNone/>
            </a:pPr>
            <a:r>
              <a:rPr lang="en-US" u="sng" dirty="0" smtClean="0"/>
              <a:t>Arithmetic Shift Right</a:t>
            </a:r>
            <a:r>
              <a:rPr lang="en-US" dirty="0" smtClean="0"/>
              <a:t>  </a:t>
            </a:r>
          </a:p>
          <a:p>
            <a:pPr marL="99833" indent="-99833" defTabSz="949201">
              <a:buFont typeface="Times New Roman" panose="02020603050405020304" pitchFamily="18" charset="0"/>
              <a:buChar char="•"/>
            </a:pPr>
            <a:r>
              <a:rPr lang="en-US" dirty="0" smtClean="0"/>
              <a:t>Shifts right (divides by powers of two) and preserves the sign bit, for 2's complement operations. e.g. </a:t>
            </a:r>
          </a:p>
          <a:p>
            <a:pPr marL="99833" indent="-99833" defTabSz="949201">
              <a:lnSpc>
                <a:spcPct val="88000"/>
              </a:lnSpc>
              <a:spcBef>
                <a:spcPct val="43000"/>
              </a:spcBef>
              <a:buNone/>
            </a:pPr>
            <a:r>
              <a:rPr lang="en-US" dirty="0" smtClean="0"/>
              <a:t>	ASR #5 = divide by 32</a:t>
            </a:r>
          </a:p>
        </p:txBody>
      </p:sp>
      <p:sp>
        <p:nvSpPr>
          <p:cNvPr id="55303" name="Rectangle 7"/>
          <p:cNvSpPr>
            <a:spLocks noGrp="1" noChangeArrowheads="1"/>
          </p:cNvSpPr>
          <p:nvPr>
            <p:ph type="title"/>
          </p:nvPr>
        </p:nvSpPr>
        <p:spPr>
          <a:noFill/>
        </p:spPr>
        <p:txBody>
          <a:bodyPr/>
          <a:lstStyle/>
          <a:p>
            <a:r>
              <a:rPr lang="en-US" smtClean="0"/>
              <a:t>Barrel Shifter - Right Shifts</a:t>
            </a:r>
          </a:p>
        </p:txBody>
      </p:sp>
      <p:sp>
        <p:nvSpPr>
          <p:cNvPr id="55304" name="Rectangle 8"/>
          <p:cNvSpPr>
            <a:spLocks noChangeArrowheads="1"/>
          </p:cNvSpPr>
          <p:nvPr/>
        </p:nvSpPr>
        <p:spPr bwMode="auto">
          <a:xfrm>
            <a:off x="8531353" y="4707745"/>
            <a:ext cx="2032997" cy="57678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5074" tIns="47537" rIns="95074" bIns="47537" anchor="ct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100000"/>
              </a:lnSpc>
            </a:pPr>
            <a:r>
              <a:rPr lang="en-US" sz="2496">
                <a:latin typeface="Times New Roman" panose="02020603050405020304" pitchFamily="18" charset="0"/>
              </a:rPr>
              <a:t>Destination</a:t>
            </a:r>
          </a:p>
        </p:txBody>
      </p:sp>
      <p:sp>
        <p:nvSpPr>
          <p:cNvPr id="55305" name="Rectangle 9"/>
          <p:cNvSpPr>
            <a:spLocks noChangeArrowheads="1"/>
          </p:cNvSpPr>
          <p:nvPr/>
        </p:nvSpPr>
        <p:spPr bwMode="auto">
          <a:xfrm>
            <a:off x="11442199" y="4722005"/>
            <a:ext cx="526076" cy="57678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5074" tIns="47537" rIns="95074" bIns="47537" anchor="ct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100000"/>
              </a:lnSpc>
            </a:pPr>
            <a:r>
              <a:rPr lang="en-US" sz="1897">
                <a:latin typeface="Times New Roman" panose="02020603050405020304" pitchFamily="18" charset="0"/>
              </a:rPr>
              <a:t>CF</a:t>
            </a:r>
          </a:p>
        </p:txBody>
      </p:sp>
      <p:sp>
        <p:nvSpPr>
          <p:cNvPr id="55306" name="Line 10"/>
          <p:cNvSpPr>
            <a:spLocks noChangeShapeType="1"/>
          </p:cNvSpPr>
          <p:nvPr/>
        </p:nvSpPr>
        <p:spPr bwMode="auto">
          <a:xfrm>
            <a:off x="10570689" y="4989798"/>
            <a:ext cx="865173"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5307" name="Line 11"/>
          <p:cNvSpPr>
            <a:spLocks noChangeShapeType="1"/>
          </p:cNvSpPr>
          <p:nvPr/>
        </p:nvSpPr>
        <p:spPr bwMode="auto">
          <a:xfrm flipH="1">
            <a:off x="7986262" y="4400339"/>
            <a:ext cx="61798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5308" name="Line 12"/>
          <p:cNvSpPr>
            <a:spLocks noChangeShapeType="1"/>
          </p:cNvSpPr>
          <p:nvPr/>
        </p:nvSpPr>
        <p:spPr bwMode="auto">
          <a:xfrm>
            <a:off x="7986262" y="4392416"/>
            <a:ext cx="0" cy="59738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5309" name="Line 13"/>
          <p:cNvSpPr>
            <a:spLocks noChangeShapeType="1"/>
          </p:cNvSpPr>
          <p:nvPr/>
        </p:nvSpPr>
        <p:spPr bwMode="auto">
          <a:xfrm>
            <a:off x="7986262" y="4989798"/>
            <a:ext cx="538752"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5310" name="Rectangle 14"/>
          <p:cNvSpPr>
            <a:spLocks noChangeArrowheads="1"/>
          </p:cNvSpPr>
          <p:nvPr/>
        </p:nvSpPr>
        <p:spPr bwMode="auto">
          <a:xfrm>
            <a:off x="8531353" y="2425970"/>
            <a:ext cx="2032997" cy="57678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5074" tIns="47537" rIns="95074" bIns="47537" anchor="ct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100000"/>
              </a:lnSpc>
            </a:pPr>
            <a:r>
              <a:rPr lang="en-US" sz="2496">
                <a:latin typeface="Times New Roman" panose="02020603050405020304" pitchFamily="18" charset="0"/>
              </a:rPr>
              <a:t>Destination</a:t>
            </a:r>
          </a:p>
        </p:txBody>
      </p:sp>
      <p:sp>
        <p:nvSpPr>
          <p:cNvPr id="55311" name="Rectangle 15"/>
          <p:cNvSpPr>
            <a:spLocks noChangeArrowheads="1"/>
          </p:cNvSpPr>
          <p:nvPr/>
        </p:nvSpPr>
        <p:spPr bwMode="auto">
          <a:xfrm>
            <a:off x="11442199" y="2438647"/>
            <a:ext cx="526076" cy="57678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5074" tIns="47537" rIns="95074" bIns="47537" anchor="ct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100000"/>
              </a:lnSpc>
            </a:pPr>
            <a:r>
              <a:rPr lang="en-US" sz="1897">
                <a:latin typeface="Times New Roman" panose="02020603050405020304" pitchFamily="18" charset="0"/>
              </a:rPr>
              <a:t>CF</a:t>
            </a:r>
          </a:p>
        </p:txBody>
      </p:sp>
      <p:sp>
        <p:nvSpPr>
          <p:cNvPr id="55312" name="Line 16"/>
          <p:cNvSpPr>
            <a:spLocks noChangeShapeType="1"/>
          </p:cNvSpPr>
          <p:nvPr/>
        </p:nvSpPr>
        <p:spPr bwMode="auto">
          <a:xfrm>
            <a:off x="10570689" y="2708023"/>
            <a:ext cx="865173"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5313" name="Line 17"/>
          <p:cNvSpPr>
            <a:spLocks noChangeShapeType="1"/>
          </p:cNvSpPr>
          <p:nvPr/>
        </p:nvSpPr>
        <p:spPr bwMode="auto">
          <a:xfrm>
            <a:off x="7986262" y="2708023"/>
            <a:ext cx="538752"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5314" name="Line 18"/>
          <p:cNvSpPr>
            <a:spLocks noChangeShapeType="1"/>
          </p:cNvSpPr>
          <p:nvPr/>
        </p:nvSpPr>
        <p:spPr bwMode="auto">
          <a:xfrm flipV="1">
            <a:off x="8604243" y="4400340"/>
            <a:ext cx="0" cy="24877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5315" name="Rectangle 19"/>
          <p:cNvSpPr>
            <a:spLocks noChangeArrowheads="1"/>
          </p:cNvSpPr>
          <p:nvPr/>
        </p:nvSpPr>
        <p:spPr bwMode="auto">
          <a:xfrm>
            <a:off x="8418848" y="1871373"/>
            <a:ext cx="3056628" cy="352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2000"/>
              </a:lnSpc>
              <a:spcBef>
                <a:spcPct val="51000"/>
              </a:spcBef>
            </a:pPr>
            <a:r>
              <a:rPr lang="en-US" sz="1897">
                <a:latin typeface="Times New Roman" panose="02020603050405020304" pitchFamily="18" charset="0"/>
              </a:rPr>
              <a:t>Logical Shift Right</a:t>
            </a:r>
          </a:p>
        </p:txBody>
      </p:sp>
      <p:sp>
        <p:nvSpPr>
          <p:cNvPr id="55316" name="Rectangle 20"/>
          <p:cNvSpPr>
            <a:spLocks noChangeArrowheads="1"/>
          </p:cNvSpPr>
          <p:nvPr/>
        </p:nvSpPr>
        <p:spPr bwMode="auto">
          <a:xfrm>
            <a:off x="8510753" y="3939230"/>
            <a:ext cx="2689008" cy="352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2000"/>
              </a:lnSpc>
              <a:spcBef>
                <a:spcPct val="51000"/>
              </a:spcBef>
            </a:pPr>
            <a:r>
              <a:rPr lang="en-US" sz="1897">
                <a:latin typeface="Times New Roman" panose="02020603050405020304" pitchFamily="18" charset="0"/>
              </a:rPr>
              <a:t>Arithmetic Shift Right</a:t>
            </a:r>
          </a:p>
        </p:txBody>
      </p:sp>
      <p:sp>
        <p:nvSpPr>
          <p:cNvPr id="55317" name="Rectangle 21"/>
          <p:cNvSpPr>
            <a:spLocks noChangeArrowheads="1"/>
          </p:cNvSpPr>
          <p:nvPr/>
        </p:nvSpPr>
        <p:spPr bwMode="auto">
          <a:xfrm>
            <a:off x="7490293" y="2565412"/>
            <a:ext cx="488046" cy="352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2000"/>
              </a:lnSpc>
              <a:spcBef>
                <a:spcPct val="51000"/>
              </a:spcBef>
            </a:pPr>
            <a:r>
              <a:rPr lang="en-US" sz="1897">
                <a:latin typeface="Times New Roman" panose="02020603050405020304" pitchFamily="18" charset="0"/>
              </a:rPr>
              <a:t>...0</a:t>
            </a:r>
          </a:p>
        </p:txBody>
      </p:sp>
      <p:sp>
        <p:nvSpPr>
          <p:cNvPr id="55318" name="Line 22"/>
          <p:cNvSpPr>
            <a:spLocks noChangeShapeType="1"/>
          </p:cNvSpPr>
          <p:nvPr/>
        </p:nvSpPr>
        <p:spPr bwMode="auto">
          <a:xfrm>
            <a:off x="8694562" y="4701407"/>
            <a:ext cx="0" cy="58945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5319" name="Rectangle 23"/>
          <p:cNvSpPr>
            <a:spLocks noChangeArrowheads="1"/>
          </p:cNvSpPr>
          <p:nvPr/>
        </p:nvSpPr>
        <p:spPr bwMode="auto">
          <a:xfrm>
            <a:off x="7054538" y="5382770"/>
            <a:ext cx="3227760" cy="352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2000"/>
              </a:lnSpc>
              <a:spcBef>
                <a:spcPct val="51000"/>
              </a:spcBef>
            </a:pPr>
            <a:r>
              <a:rPr lang="en-US" sz="1897">
                <a:latin typeface="Times New Roman" panose="02020603050405020304" pitchFamily="18" charset="0"/>
              </a:rPr>
              <a:t>Sign bit shifted in</a:t>
            </a:r>
          </a:p>
        </p:txBody>
      </p:sp>
      <p:sp>
        <p:nvSpPr>
          <p:cNvPr id="55320" name="Rectangle 24"/>
          <p:cNvSpPr>
            <a:spLocks noChangeArrowheads="1"/>
          </p:cNvSpPr>
          <p:nvPr/>
        </p:nvSpPr>
        <p:spPr bwMode="auto">
          <a:xfrm>
            <a:off x="2121910" y="1460970"/>
            <a:ext cx="277299" cy="735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Tree>
    <p:extLst>
      <p:ext uri="{BB962C8B-B14F-4D97-AF65-F5344CB8AC3E}">
        <p14:creationId xmlns="" xmlns:p14="http://schemas.microsoft.com/office/powerpoint/2010/main" val="2437033043"/>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7347"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7348"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7349"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7350" name="Rectangle 6"/>
          <p:cNvSpPr>
            <a:spLocks noGrp="1" noChangeArrowheads="1"/>
          </p:cNvSpPr>
          <p:nvPr>
            <p:ph type="title"/>
          </p:nvPr>
        </p:nvSpPr>
        <p:spPr>
          <a:xfrm>
            <a:off x="231820" y="119324"/>
            <a:ext cx="10515600" cy="1325563"/>
          </a:xfrm>
          <a:noFill/>
        </p:spPr>
        <p:txBody>
          <a:bodyPr/>
          <a:lstStyle/>
          <a:p>
            <a:r>
              <a:rPr lang="en-US" smtClean="0"/>
              <a:t>Barrel Shifter - Rotations </a:t>
            </a:r>
          </a:p>
        </p:txBody>
      </p:sp>
      <p:sp>
        <p:nvSpPr>
          <p:cNvPr id="57351" name="Rectangle 7"/>
          <p:cNvSpPr>
            <a:spLocks noGrp="1" noChangeArrowheads="1"/>
          </p:cNvSpPr>
          <p:nvPr>
            <p:ph type="body" idx="1"/>
          </p:nvPr>
        </p:nvSpPr>
        <p:spPr>
          <a:xfrm>
            <a:off x="231820" y="1396003"/>
            <a:ext cx="6781854" cy="4497093"/>
          </a:xfrm>
          <a:noFill/>
        </p:spPr>
        <p:txBody>
          <a:bodyPr vert="horz" wrap="square" lIns="66552" tIns="26938" rIns="66552" bIns="26938" rtlCol="0">
            <a:spAutoFit/>
          </a:bodyPr>
          <a:lstStyle/>
          <a:p>
            <a:pPr marL="118849" indent="-118849" defTabSz="949201">
              <a:lnSpc>
                <a:spcPct val="88000"/>
              </a:lnSpc>
              <a:spcBef>
                <a:spcPct val="43000"/>
              </a:spcBef>
              <a:buNone/>
            </a:pPr>
            <a:r>
              <a:rPr lang="en-US" sz="2400" u="sng" dirty="0" smtClean="0"/>
              <a:t>Rotate Right (ROR)</a:t>
            </a:r>
            <a:endParaRPr lang="en-US" sz="2400" dirty="0" smtClean="0"/>
          </a:p>
          <a:p>
            <a:pPr marL="118849" indent="-118849" defTabSz="949201">
              <a:lnSpc>
                <a:spcPct val="88000"/>
              </a:lnSpc>
              <a:spcBef>
                <a:spcPct val="43000"/>
              </a:spcBef>
              <a:buNone/>
            </a:pPr>
            <a:r>
              <a:rPr lang="en-US" sz="2400" dirty="0" smtClean="0"/>
              <a:t>•	Similar to an ASR but the bits wrap around as they leave the LSB and appear as the MSB.</a:t>
            </a:r>
          </a:p>
          <a:p>
            <a:pPr marL="118849" indent="-118849" defTabSz="949201">
              <a:lnSpc>
                <a:spcPct val="88000"/>
              </a:lnSpc>
              <a:spcBef>
                <a:spcPct val="43000"/>
              </a:spcBef>
              <a:buNone/>
            </a:pPr>
            <a:r>
              <a:rPr lang="en-US" sz="2400" dirty="0" smtClean="0"/>
              <a:t>	e.g. ROR #5</a:t>
            </a:r>
          </a:p>
          <a:p>
            <a:pPr marL="118849" indent="-118849" defTabSz="949201">
              <a:lnSpc>
                <a:spcPct val="88000"/>
              </a:lnSpc>
              <a:spcBef>
                <a:spcPct val="43000"/>
              </a:spcBef>
              <a:buFontTx/>
              <a:buChar char="•"/>
            </a:pPr>
            <a:r>
              <a:rPr lang="en-US" sz="2400" dirty="0" smtClean="0"/>
              <a:t>Note the last bit rotated is also used as the Carry Out.</a:t>
            </a:r>
          </a:p>
          <a:p>
            <a:pPr marL="118849" indent="-118849" defTabSz="949201">
              <a:lnSpc>
                <a:spcPct val="88000"/>
              </a:lnSpc>
              <a:spcBef>
                <a:spcPct val="43000"/>
              </a:spcBef>
              <a:buNone/>
            </a:pPr>
            <a:r>
              <a:rPr lang="en-US" sz="2400" dirty="0" smtClean="0"/>
              <a:t> </a:t>
            </a:r>
          </a:p>
          <a:p>
            <a:pPr marL="118849" indent="-118849" defTabSz="949201">
              <a:lnSpc>
                <a:spcPct val="88000"/>
              </a:lnSpc>
              <a:spcBef>
                <a:spcPct val="43000"/>
              </a:spcBef>
              <a:buNone/>
            </a:pPr>
            <a:r>
              <a:rPr lang="en-US" sz="2400" u="sng" dirty="0" smtClean="0"/>
              <a:t>Rotate Right Extended (RRX)</a:t>
            </a:r>
            <a:endParaRPr lang="en-US" sz="2400" dirty="0" smtClean="0"/>
          </a:p>
          <a:p>
            <a:pPr marL="118849" indent="-118849" defTabSz="949201">
              <a:lnSpc>
                <a:spcPct val="88000"/>
              </a:lnSpc>
              <a:spcBef>
                <a:spcPct val="43000"/>
              </a:spcBef>
              <a:buNone/>
            </a:pPr>
            <a:r>
              <a:rPr lang="en-US" sz="2400" dirty="0" smtClean="0"/>
              <a:t>• This operation uses the CPSR C flag as a 33rd bit. </a:t>
            </a:r>
          </a:p>
          <a:p>
            <a:pPr marL="118849" indent="-118849" defTabSz="949201">
              <a:lnSpc>
                <a:spcPct val="88000"/>
              </a:lnSpc>
              <a:spcBef>
                <a:spcPct val="43000"/>
              </a:spcBef>
              <a:buFontTx/>
              <a:buChar char="•"/>
            </a:pPr>
            <a:r>
              <a:rPr lang="en-US" sz="2400" dirty="0" smtClean="0"/>
              <a:t>Rotates right by 1 bit. Encoded as ROR #0.</a:t>
            </a:r>
          </a:p>
        </p:txBody>
      </p:sp>
      <p:sp>
        <p:nvSpPr>
          <p:cNvPr id="57352" name="Rectangle 8"/>
          <p:cNvSpPr>
            <a:spLocks noChangeArrowheads="1"/>
          </p:cNvSpPr>
          <p:nvPr/>
        </p:nvSpPr>
        <p:spPr bwMode="auto">
          <a:xfrm>
            <a:off x="7958076" y="2045675"/>
            <a:ext cx="2031413" cy="57678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5074" tIns="47537" rIns="95074" bIns="47537" anchor="ct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100000"/>
              </a:lnSpc>
            </a:pPr>
            <a:r>
              <a:rPr lang="en-US" sz="2496">
                <a:latin typeface="Times New Roman" panose="02020603050405020304" pitchFamily="18" charset="0"/>
              </a:rPr>
              <a:t>Destination</a:t>
            </a:r>
          </a:p>
        </p:txBody>
      </p:sp>
      <p:sp>
        <p:nvSpPr>
          <p:cNvPr id="57353" name="Rectangle 9"/>
          <p:cNvSpPr>
            <a:spLocks noChangeArrowheads="1"/>
          </p:cNvSpPr>
          <p:nvPr/>
        </p:nvSpPr>
        <p:spPr bwMode="auto">
          <a:xfrm>
            <a:off x="10867338" y="2058352"/>
            <a:ext cx="526076" cy="578366"/>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5074" tIns="47537" rIns="95074" bIns="47537" anchor="ct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100000"/>
              </a:lnSpc>
            </a:pPr>
            <a:r>
              <a:rPr lang="en-US" sz="1897">
                <a:latin typeface="Times New Roman" panose="02020603050405020304" pitchFamily="18" charset="0"/>
              </a:rPr>
              <a:t>CF</a:t>
            </a:r>
          </a:p>
        </p:txBody>
      </p:sp>
      <p:sp>
        <p:nvSpPr>
          <p:cNvPr id="57354" name="Line 10"/>
          <p:cNvSpPr>
            <a:spLocks noChangeShapeType="1"/>
          </p:cNvSpPr>
          <p:nvPr/>
        </p:nvSpPr>
        <p:spPr bwMode="auto">
          <a:xfrm>
            <a:off x="9995827" y="2327727"/>
            <a:ext cx="865173"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7355" name="Line 11"/>
          <p:cNvSpPr>
            <a:spLocks noChangeShapeType="1"/>
          </p:cNvSpPr>
          <p:nvPr/>
        </p:nvSpPr>
        <p:spPr bwMode="auto">
          <a:xfrm flipV="1">
            <a:off x="10350769" y="1738269"/>
            <a:ext cx="0" cy="58945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7356" name="Line 12"/>
          <p:cNvSpPr>
            <a:spLocks noChangeShapeType="1"/>
          </p:cNvSpPr>
          <p:nvPr/>
        </p:nvSpPr>
        <p:spPr bwMode="auto">
          <a:xfrm flipH="1">
            <a:off x="7406647" y="1738269"/>
            <a:ext cx="2944123"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7357" name="Line 13"/>
          <p:cNvSpPr>
            <a:spLocks noChangeShapeType="1"/>
          </p:cNvSpPr>
          <p:nvPr/>
        </p:nvSpPr>
        <p:spPr bwMode="auto">
          <a:xfrm>
            <a:off x="7412985" y="1738269"/>
            <a:ext cx="0" cy="58945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7358" name="Line 14"/>
          <p:cNvSpPr>
            <a:spLocks noChangeShapeType="1"/>
          </p:cNvSpPr>
          <p:nvPr/>
        </p:nvSpPr>
        <p:spPr bwMode="auto">
          <a:xfrm>
            <a:off x="7412985" y="2327727"/>
            <a:ext cx="538752"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7359" name="Rectangle 15"/>
          <p:cNvSpPr>
            <a:spLocks noChangeArrowheads="1"/>
          </p:cNvSpPr>
          <p:nvPr/>
        </p:nvSpPr>
        <p:spPr bwMode="auto">
          <a:xfrm>
            <a:off x="8198929" y="1424525"/>
            <a:ext cx="2034582" cy="352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2000"/>
              </a:lnSpc>
              <a:spcBef>
                <a:spcPct val="51000"/>
              </a:spcBef>
            </a:pPr>
            <a:r>
              <a:rPr lang="en-US" sz="1897">
                <a:latin typeface="Times New Roman" panose="02020603050405020304" pitchFamily="18" charset="0"/>
              </a:rPr>
              <a:t>Rotate Right</a:t>
            </a:r>
          </a:p>
        </p:txBody>
      </p:sp>
      <p:grpSp>
        <p:nvGrpSpPr>
          <p:cNvPr id="57360" name="Group 26"/>
          <p:cNvGrpSpPr>
            <a:grpSpLocks/>
          </p:cNvGrpSpPr>
          <p:nvPr/>
        </p:nvGrpSpPr>
        <p:grpSpPr bwMode="auto">
          <a:xfrm>
            <a:off x="7447845" y="4468476"/>
            <a:ext cx="4517596" cy="1239130"/>
            <a:chOff x="2583" y="2820"/>
            <a:chExt cx="2851" cy="782"/>
          </a:xfrm>
        </p:grpSpPr>
        <p:sp>
          <p:nvSpPr>
            <p:cNvPr id="57361" name="Rectangle 16"/>
            <p:cNvSpPr>
              <a:spLocks noChangeArrowheads="1"/>
            </p:cNvSpPr>
            <p:nvPr/>
          </p:nvSpPr>
          <p:spPr bwMode="auto">
            <a:xfrm>
              <a:off x="2931" y="3230"/>
              <a:ext cx="1282" cy="364"/>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5074" tIns="47537" rIns="95074" bIns="47537" anchor="ct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100000"/>
                </a:lnSpc>
              </a:pPr>
              <a:r>
                <a:rPr lang="en-US" sz="2496">
                  <a:latin typeface="Times New Roman" panose="02020603050405020304" pitchFamily="18" charset="0"/>
                </a:rPr>
                <a:t>Destination</a:t>
              </a:r>
            </a:p>
          </p:txBody>
        </p:sp>
        <p:sp>
          <p:nvSpPr>
            <p:cNvPr id="57362" name="Rectangle 17"/>
            <p:cNvSpPr>
              <a:spLocks noChangeArrowheads="1"/>
            </p:cNvSpPr>
            <p:nvPr/>
          </p:nvSpPr>
          <p:spPr bwMode="auto">
            <a:xfrm>
              <a:off x="4767" y="3238"/>
              <a:ext cx="332" cy="364"/>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5074" tIns="47537" rIns="95074" bIns="47537" anchor="ct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100000"/>
                </a:lnSpc>
              </a:pPr>
              <a:r>
                <a:rPr lang="en-US" sz="1897">
                  <a:latin typeface="Times New Roman" panose="02020603050405020304" pitchFamily="18" charset="0"/>
                </a:rPr>
                <a:t>CF</a:t>
              </a:r>
            </a:p>
          </p:txBody>
        </p:sp>
        <p:sp>
          <p:nvSpPr>
            <p:cNvPr id="57363" name="Line 18"/>
            <p:cNvSpPr>
              <a:spLocks noChangeShapeType="1"/>
            </p:cNvSpPr>
            <p:nvPr/>
          </p:nvSpPr>
          <p:spPr bwMode="auto">
            <a:xfrm>
              <a:off x="4217" y="3408"/>
              <a:ext cx="546"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7364" name="Line 19"/>
            <p:cNvSpPr>
              <a:spLocks noChangeShapeType="1"/>
            </p:cNvSpPr>
            <p:nvPr/>
          </p:nvSpPr>
          <p:spPr bwMode="auto">
            <a:xfrm flipH="1">
              <a:off x="2583" y="3035"/>
              <a:ext cx="1858"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7365" name="Line 20"/>
            <p:cNvSpPr>
              <a:spLocks noChangeShapeType="1"/>
            </p:cNvSpPr>
            <p:nvPr/>
          </p:nvSpPr>
          <p:spPr bwMode="auto">
            <a:xfrm>
              <a:off x="2587" y="3035"/>
              <a:ext cx="0" cy="37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7366" name="Line 21"/>
            <p:cNvSpPr>
              <a:spLocks noChangeShapeType="1"/>
            </p:cNvSpPr>
            <p:nvPr/>
          </p:nvSpPr>
          <p:spPr bwMode="auto">
            <a:xfrm>
              <a:off x="2587" y="3408"/>
              <a:ext cx="34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7367" name="Line 22"/>
            <p:cNvSpPr>
              <a:spLocks noChangeShapeType="1"/>
            </p:cNvSpPr>
            <p:nvPr/>
          </p:nvSpPr>
          <p:spPr bwMode="auto">
            <a:xfrm>
              <a:off x="5103" y="3408"/>
              <a:ext cx="33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7368" name="Line 23"/>
            <p:cNvSpPr>
              <a:spLocks noChangeShapeType="1"/>
            </p:cNvSpPr>
            <p:nvPr/>
          </p:nvSpPr>
          <p:spPr bwMode="auto">
            <a:xfrm flipV="1">
              <a:off x="5434" y="3035"/>
              <a:ext cx="0" cy="37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7369" name="Line 24"/>
            <p:cNvSpPr>
              <a:spLocks noChangeShapeType="1"/>
            </p:cNvSpPr>
            <p:nvPr/>
          </p:nvSpPr>
          <p:spPr bwMode="auto">
            <a:xfrm flipH="1">
              <a:off x="4375" y="3035"/>
              <a:ext cx="1059"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7370" name="Rectangle 25"/>
            <p:cNvSpPr>
              <a:spLocks noChangeArrowheads="1"/>
            </p:cNvSpPr>
            <p:nvPr/>
          </p:nvSpPr>
          <p:spPr bwMode="auto">
            <a:xfrm>
              <a:off x="2694" y="2820"/>
              <a:ext cx="2021" cy="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2000"/>
                </a:lnSpc>
                <a:spcBef>
                  <a:spcPct val="51000"/>
                </a:spcBef>
              </a:pPr>
              <a:r>
                <a:rPr lang="en-US" sz="1897">
                  <a:latin typeface="Times New Roman" panose="02020603050405020304" pitchFamily="18" charset="0"/>
                </a:rPr>
                <a:t>Rotate Right through Carry</a:t>
              </a:r>
            </a:p>
          </p:txBody>
        </p:sp>
      </p:grpSp>
    </p:spTree>
    <p:extLst>
      <p:ext uri="{BB962C8B-B14F-4D97-AF65-F5344CB8AC3E}">
        <p14:creationId xmlns="" xmlns:p14="http://schemas.microsoft.com/office/powerpoint/2010/main" val="279278484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9395"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9396"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9397"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59398" name="Rectangle 6"/>
          <p:cNvSpPr>
            <a:spLocks noGrp="1" noChangeArrowheads="1"/>
          </p:cNvSpPr>
          <p:nvPr>
            <p:ph type="title"/>
          </p:nvPr>
        </p:nvSpPr>
        <p:spPr>
          <a:noFill/>
        </p:spPr>
        <p:txBody>
          <a:bodyPr/>
          <a:lstStyle/>
          <a:p>
            <a:r>
              <a:rPr lang="en-US" smtClean="0"/>
              <a:t>Using the Barrel Shifter:</a:t>
            </a:r>
            <a:br>
              <a:rPr lang="en-US" smtClean="0"/>
            </a:br>
            <a:r>
              <a:rPr lang="en-US" smtClean="0"/>
              <a:t>The Second Operand</a:t>
            </a:r>
          </a:p>
        </p:txBody>
      </p:sp>
      <p:sp>
        <p:nvSpPr>
          <p:cNvPr id="59399" name="Rectangle 7"/>
          <p:cNvSpPr>
            <a:spLocks noChangeArrowheads="1"/>
          </p:cNvSpPr>
          <p:nvPr/>
        </p:nvSpPr>
        <p:spPr bwMode="auto">
          <a:xfrm>
            <a:off x="6558693" y="3522490"/>
            <a:ext cx="3505059" cy="2362587"/>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5074" tIns="47537" rIns="95074" bIns="47537"/>
          <a:lstStyle>
            <a:lvl1pPr marL="293688" indent="-293688" defTabSz="941388">
              <a:lnSpc>
                <a:spcPct val="90000"/>
              </a:lnSpc>
              <a:spcBef>
                <a:spcPct val="30000"/>
              </a:spcBef>
              <a:buSzPct val="100000"/>
              <a:buFont typeface="Times New Roman" panose="02020603050405020304" pitchFamily="18" charset="0"/>
              <a:buChar char="*"/>
              <a:defRPr sz="1900" b="1">
                <a:solidFill>
                  <a:schemeClr val="tx1"/>
                </a:solidFill>
                <a:latin typeface="Times New Roman" panose="02020603050405020304" pitchFamily="18" charset="0"/>
              </a:defRPr>
            </a:lvl1pPr>
            <a:lvl2pPr marL="706438" indent="-234950" defTabSz="941388">
              <a:lnSpc>
                <a:spcPct val="90000"/>
              </a:lnSpc>
              <a:spcBef>
                <a:spcPct val="30000"/>
              </a:spcBef>
              <a:buSzPct val="100000"/>
              <a:buChar char="•"/>
              <a:defRPr sz="1900">
                <a:solidFill>
                  <a:schemeClr val="tx1"/>
                </a:solidFill>
                <a:latin typeface="Times New Roman" panose="02020603050405020304" pitchFamily="18" charset="0"/>
              </a:defRPr>
            </a:lvl2pPr>
            <a:lvl3pPr marL="1177925" indent="-236538" defTabSz="941388">
              <a:lnSpc>
                <a:spcPct val="90000"/>
              </a:lnSpc>
              <a:spcBef>
                <a:spcPct val="30000"/>
              </a:spcBef>
              <a:buSzPct val="100000"/>
              <a:buChar char="–"/>
              <a:defRPr sz="1900">
                <a:solidFill>
                  <a:schemeClr val="tx1"/>
                </a:solidFill>
                <a:latin typeface="Times New Roman" panose="02020603050405020304" pitchFamily="18" charset="0"/>
              </a:defRPr>
            </a:lvl3pPr>
            <a:lvl4pPr marL="1589088" indent="-176213" defTabSz="941388">
              <a:lnSpc>
                <a:spcPct val="90000"/>
              </a:lnSpc>
              <a:spcBef>
                <a:spcPct val="30000"/>
              </a:spcBef>
              <a:buSzPct val="50000"/>
              <a:buChar char=""/>
              <a:defRPr sz="1900">
                <a:solidFill>
                  <a:schemeClr val="tx1"/>
                </a:solidFill>
                <a:latin typeface="Times New Roman" panose="02020603050405020304" pitchFamily="18" charset="0"/>
              </a:defRPr>
            </a:lvl4pPr>
            <a:lvl5pPr marL="2060575" indent="-176213" defTabSz="941388">
              <a:lnSpc>
                <a:spcPct val="90000"/>
              </a:lnSpc>
              <a:spcBef>
                <a:spcPct val="30000"/>
              </a:spcBef>
              <a:buSzPct val="100000"/>
              <a:buChar char="–"/>
              <a:defRPr sz="1900">
                <a:solidFill>
                  <a:schemeClr val="tx1"/>
                </a:solidFill>
                <a:latin typeface="Times New Roman" panose="02020603050405020304" pitchFamily="18" charset="0"/>
              </a:defRPr>
            </a:lvl5pPr>
            <a:lvl6pPr marL="2517775" indent="-176213" defTabSz="941388" eaLnBrk="0" fontAlgn="base" hangingPunct="0">
              <a:lnSpc>
                <a:spcPct val="90000"/>
              </a:lnSpc>
              <a:spcBef>
                <a:spcPct val="30000"/>
              </a:spcBef>
              <a:spcAft>
                <a:spcPct val="0"/>
              </a:spcAft>
              <a:buSzPct val="100000"/>
              <a:buChar char="–"/>
              <a:defRPr sz="1900">
                <a:solidFill>
                  <a:schemeClr val="tx1"/>
                </a:solidFill>
                <a:latin typeface="Times New Roman" panose="02020603050405020304" pitchFamily="18" charset="0"/>
              </a:defRPr>
            </a:lvl6pPr>
            <a:lvl7pPr marL="2974975" indent="-176213" defTabSz="941388" eaLnBrk="0" fontAlgn="base" hangingPunct="0">
              <a:lnSpc>
                <a:spcPct val="90000"/>
              </a:lnSpc>
              <a:spcBef>
                <a:spcPct val="30000"/>
              </a:spcBef>
              <a:spcAft>
                <a:spcPct val="0"/>
              </a:spcAft>
              <a:buSzPct val="100000"/>
              <a:buChar char="–"/>
              <a:defRPr sz="1900">
                <a:solidFill>
                  <a:schemeClr val="tx1"/>
                </a:solidFill>
                <a:latin typeface="Times New Roman" panose="02020603050405020304" pitchFamily="18" charset="0"/>
              </a:defRPr>
            </a:lvl7pPr>
            <a:lvl8pPr marL="3432175" indent="-176213" defTabSz="941388" eaLnBrk="0" fontAlgn="base" hangingPunct="0">
              <a:lnSpc>
                <a:spcPct val="90000"/>
              </a:lnSpc>
              <a:spcBef>
                <a:spcPct val="30000"/>
              </a:spcBef>
              <a:spcAft>
                <a:spcPct val="0"/>
              </a:spcAft>
              <a:buSzPct val="100000"/>
              <a:buChar char="–"/>
              <a:defRPr sz="1900">
                <a:solidFill>
                  <a:schemeClr val="tx1"/>
                </a:solidFill>
                <a:latin typeface="Times New Roman" panose="02020603050405020304" pitchFamily="18" charset="0"/>
              </a:defRPr>
            </a:lvl8pPr>
            <a:lvl9pPr marL="3889375" indent="-176213" defTabSz="941388" eaLnBrk="0" fontAlgn="base" hangingPunct="0">
              <a:lnSpc>
                <a:spcPct val="90000"/>
              </a:lnSpc>
              <a:spcBef>
                <a:spcPct val="30000"/>
              </a:spcBef>
              <a:spcAft>
                <a:spcPct val="0"/>
              </a:spcAft>
              <a:buSzPct val="100000"/>
              <a:buChar char="–"/>
              <a:defRPr sz="1900">
                <a:solidFill>
                  <a:schemeClr val="tx1"/>
                </a:solidFill>
                <a:latin typeface="Times New Roman" panose="02020603050405020304" pitchFamily="18" charset="0"/>
              </a:defRPr>
            </a:lvl9pPr>
          </a:lstStyle>
          <a:p>
            <a:r>
              <a:rPr lang="en-US" sz="1797"/>
              <a:t>Immediate value</a:t>
            </a:r>
          </a:p>
          <a:p>
            <a:pPr lvl="1"/>
            <a:r>
              <a:rPr lang="en-US" sz="1797"/>
              <a:t>8 bit number</a:t>
            </a:r>
          </a:p>
          <a:p>
            <a:pPr lvl="1"/>
            <a:r>
              <a:rPr lang="en-US" sz="1797"/>
              <a:t>Can be rotated right through an even number of positions.</a:t>
            </a:r>
          </a:p>
          <a:p>
            <a:pPr lvl="1"/>
            <a:r>
              <a:rPr lang="en-US" sz="1797"/>
              <a:t>Assembler will calculate rotate for you from constant.</a:t>
            </a:r>
          </a:p>
        </p:txBody>
      </p:sp>
      <p:sp>
        <p:nvSpPr>
          <p:cNvPr id="59400" name="Rectangle 8"/>
          <p:cNvSpPr>
            <a:spLocks noGrp="1" noChangeArrowheads="1"/>
          </p:cNvSpPr>
          <p:nvPr>
            <p:ph type="body" idx="1"/>
          </p:nvPr>
        </p:nvSpPr>
        <p:spPr>
          <a:xfrm>
            <a:off x="6539678" y="1530690"/>
            <a:ext cx="3505059" cy="1882464"/>
          </a:xfrm>
          <a:noFill/>
          <a:ln w="12700" cap="flat">
            <a:solidFill>
              <a:schemeClr val="tx1"/>
            </a:solidFill>
            <a:miter lim="800000"/>
            <a:headEnd/>
            <a:tailEnd/>
          </a:ln>
        </p:spPr>
        <p:txBody>
          <a:bodyPr/>
          <a:lstStyle/>
          <a:p>
            <a:r>
              <a:rPr lang="en-US" sz="1797"/>
              <a:t>Register, optionally with shift operation applied.</a:t>
            </a:r>
          </a:p>
          <a:p>
            <a:r>
              <a:rPr lang="en-US" sz="1797"/>
              <a:t>Shift value can be either be:</a:t>
            </a:r>
          </a:p>
          <a:p>
            <a:pPr lvl="1"/>
            <a:r>
              <a:rPr lang="en-US" sz="1797"/>
              <a:t>5 bit unsigned integer</a:t>
            </a:r>
          </a:p>
          <a:p>
            <a:pPr lvl="1"/>
            <a:r>
              <a:rPr lang="en-US" sz="1797"/>
              <a:t>Specified in bottom byte of another register.</a:t>
            </a:r>
          </a:p>
        </p:txBody>
      </p:sp>
      <p:grpSp>
        <p:nvGrpSpPr>
          <p:cNvPr id="59401" name="Group 31"/>
          <p:cNvGrpSpPr>
            <a:grpSpLocks/>
          </p:cNvGrpSpPr>
          <p:nvPr/>
        </p:nvGrpSpPr>
        <p:grpSpPr bwMode="auto">
          <a:xfrm>
            <a:off x="2074373" y="1464139"/>
            <a:ext cx="4373401" cy="4836095"/>
            <a:chOff x="346" y="924"/>
            <a:chExt cx="2760" cy="3052"/>
          </a:xfrm>
        </p:grpSpPr>
        <p:sp>
          <p:nvSpPr>
            <p:cNvPr id="59402" name="Rectangle 9"/>
            <p:cNvSpPr>
              <a:spLocks noChangeArrowheads="1"/>
            </p:cNvSpPr>
            <p:nvPr/>
          </p:nvSpPr>
          <p:spPr bwMode="auto">
            <a:xfrm>
              <a:off x="346" y="924"/>
              <a:ext cx="918" cy="4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2396"/>
                <a:t>Operand 1</a:t>
              </a:r>
            </a:p>
          </p:txBody>
        </p:sp>
        <p:sp>
          <p:nvSpPr>
            <p:cNvPr id="59403" name="Rectangle 10"/>
            <p:cNvSpPr>
              <a:spLocks noChangeArrowheads="1"/>
            </p:cNvSpPr>
            <p:nvPr/>
          </p:nvSpPr>
          <p:spPr bwMode="auto">
            <a:xfrm>
              <a:off x="934" y="3708"/>
              <a:ext cx="918" cy="2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2396"/>
                <a:t>Result</a:t>
              </a:r>
            </a:p>
          </p:txBody>
        </p:sp>
        <p:grpSp>
          <p:nvGrpSpPr>
            <p:cNvPr id="59404" name="Group 30"/>
            <p:cNvGrpSpPr>
              <a:grpSpLocks/>
            </p:cNvGrpSpPr>
            <p:nvPr/>
          </p:nvGrpSpPr>
          <p:grpSpPr bwMode="auto">
            <a:xfrm>
              <a:off x="634" y="924"/>
              <a:ext cx="2472" cy="2770"/>
              <a:chOff x="634" y="924"/>
              <a:chExt cx="2472" cy="2770"/>
            </a:xfrm>
          </p:grpSpPr>
          <p:sp>
            <p:nvSpPr>
              <p:cNvPr id="59405" name="Line 11"/>
              <p:cNvSpPr>
                <a:spLocks noChangeShapeType="1"/>
              </p:cNvSpPr>
              <p:nvPr/>
            </p:nvSpPr>
            <p:spPr bwMode="auto">
              <a:xfrm>
                <a:off x="634" y="2598"/>
                <a:ext cx="431" cy="685"/>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9406" name="Line 12"/>
              <p:cNvSpPr>
                <a:spLocks noChangeShapeType="1"/>
              </p:cNvSpPr>
              <p:nvPr/>
            </p:nvSpPr>
            <p:spPr bwMode="auto">
              <a:xfrm flipV="1">
                <a:off x="638" y="2600"/>
                <a:ext cx="416" cy="1"/>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9407" name="Line 13"/>
              <p:cNvSpPr>
                <a:spLocks noChangeShapeType="1"/>
              </p:cNvSpPr>
              <p:nvPr/>
            </p:nvSpPr>
            <p:spPr bwMode="auto">
              <a:xfrm>
                <a:off x="1054" y="2596"/>
                <a:ext cx="133" cy="20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9408" name="Line 14"/>
              <p:cNvSpPr>
                <a:spLocks noChangeShapeType="1"/>
              </p:cNvSpPr>
              <p:nvPr/>
            </p:nvSpPr>
            <p:spPr bwMode="auto">
              <a:xfrm flipH="1">
                <a:off x="1689" y="2598"/>
                <a:ext cx="433" cy="685"/>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9409" name="Line 15"/>
              <p:cNvSpPr>
                <a:spLocks noChangeShapeType="1"/>
              </p:cNvSpPr>
              <p:nvPr/>
            </p:nvSpPr>
            <p:spPr bwMode="auto">
              <a:xfrm flipH="1">
                <a:off x="1698" y="2600"/>
                <a:ext cx="428"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9410" name="Line 16"/>
              <p:cNvSpPr>
                <a:spLocks noChangeShapeType="1"/>
              </p:cNvSpPr>
              <p:nvPr/>
            </p:nvSpPr>
            <p:spPr bwMode="auto">
              <a:xfrm flipH="1">
                <a:off x="1603" y="2597"/>
                <a:ext cx="106" cy="195"/>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9411" name="Line 17"/>
              <p:cNvSpPr>
                <a:spLocks noChangeShapeType="1"/>
              </p:cNvSpPr>
              <p:nvPr/>
            </p:nvSpPr>
            <p:spPr bwMode="auto">
              <a:xfrm flipV="1">
                <a:off x="1183" y="2794"/>
                <a:ext cx="422" cy="1"/>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9412" name="Line 18"/>
              <p:cNvSpPr>
                <a:spLocks noChangeShapeType="1"/>
              </p:cNvSpPr>
              <p:nvPr/>
            </p:nvSpPr>
            <p:spPr bwMode="auto">
              <a:xfrm>
                <a:off x="1058" y="3282"/>
                <a:ext cx="637"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9413" name="Rectangle 19"/>
              <p:cNvSpPr>
                <a:spLocks noChangeArrowheads="1"/>
              </p:cNvSpPr>
              <p:nvPr/>
            </p:nvSpPr>
            <p:spPr bwMode="auto">
              <a:xfrm>
                <a:off x="1118" y="2895"/>
                <a:ext cx="546" cy="2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2396"/>
                  <a:t>ALU</a:t>
                </a:r>
              </a:p>
            </p:txBody>
          </p:sp>
          <p:grpSp>
            <p:nvGrpSpPr>
              <p:cNvPr id="59414" name="Group 22"/>
              <p:cNvGrpSpPr>
                <a:grpSpLocks/>
              </p:cNvGrpSpPr>
              <p:nvPr/>
            </p:nvGrpSpPr>
            <p:grpSpPr bwMode="auto">
              <a:xfrm>
                <a:off x="1548" y="1790"/>
                <a:ext cx="788" cy="478"/>
                <a:chOff x="1548" y="1790"/>
                <a:chExt cx="788" cy="478"/>
              </a:xfrm>
            </p:grpSpPr>
            <p:sp>
              <p:nvSpPr>
                <p:cNvPr id="59422" name="Rectangle 20"/>
                <p:cNvSpPr>
                  <a:spLocks noChangeArrowheads="1"/>
                </p:cNvSpPr>
                <p:nvPr/>
              </p:nvSpPr>
              <p:spPr bwMode="auto">
                <a:xfrm>
                  <a:off x="1570" y="1791"/>
                  <a:ext cx="750" cy="4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2396"/>
                    <a:t>Barrel Shifter</a:t>
                  </a:r>
                </a:p>
              </p:txBody>
            </p:sp>
            <p:sp>
              <p:nvSpPr>
                <p:cNvPr id="59423" name="Rectangle 21"/>
                <p:cNvSpPr>
                  <a:spLocks noChangeArrowheads="1"/>
                </p:cNvSpPr>
                <p:nvPr/>
              </p:nvSpPr>
              <p:spPr bwMode="auto">
                <a:xfrm>
                  <a:off x="1548" y="1790"/>
                  <a:ext cx="788" cy="42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sp>
            <p:nvSpPr>
              <p:cNvPr id="59415" name="Line 23"/>
              <p:cNvSpPr>
                <a:spLocks noChangeShapeType="1"/>
              </p:cNvSpPr>
              <p:nvPr/>
            </p:nvSpPr>
            <p:spPr bwMode="auto">
              <a:xfrm>
                <a:off x="826" y="1396"/>
                <a:ext cx="0" cy="1152"/>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9416" name="Line 24"/>
              <p:cNvSpPr>
                <a:spLocks noChangeShapeType="1"/>
              </p:cNvSpPr>
              <p:nvPr/>
            </p:nvSpPr>
            <p:spPr bwMode="auto">
              <a:xfrm>
                <a:off x="1930" y="1396"/>
                <a:ext cx="0" cy="360"/>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9417" name="Line 25"/>
              <p:cNvSpPr>
                <a:spLocks noChangeShapeType="1"/>
              </p:cNvSpPr>
              <p:nvPr/>
            </p:nvSpPr>
            <p:spPr bwMode="auto">
              <a:xfrm>
                <a:off x="1930" y="2230"/>
                <a:ext cx="0" cy="336"/>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9418" name="Rectangle 26"/>
              <p:cNvSpPr>
                <a:spLocks noChangeArrowheads="1"/>
              </p:cNvSpPr>
              <p:nvPr/>
            </p:nvSpPr>
            <p:spPr bwMode="auto">
              <a:xfrm>
                <a:off x="1474" y="924"/>
                <a:ext cx="918" cy="4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2396"/>
                  <a:t>Operand 2</a:t>
                </a:r>
              </a:p>
            </p:txBody>
          </p:sp>
          <p:sp>
            <p:nvSpPr>
              <p:cNvPr id="59419" name="Line 27"/>
              <p:cNvSpPr>
                <a:spLocks noChangeShapeType="1"/>
              </p:cNvSpPr>
              <p:nvPr/>
            </p:nvSpPr>
            <p:spPr bwMode="auto">
              <a:xfrm>
                <a:off x="1384" y="3358"/>
                <a:ext cx="0" cy="336"/>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9420" name="Line 28"/>
              <p:cNvSpPr>
                <a:spLocks noChangeShapeType="1"/>
              </p:cNvSpPr>
              <p:nvPr/>
            </p:nvSpPr>
            <p:spPr bwMode="auto">
              <a:xfrm>
                <a:off x="2410" y="1042"/>
                <a:ext cx="636" cy="0"/>
              </a:xfrm>
              <a:prstGeom prst="line">
                <a:avLst/>
              </a:prstGeom>
              <a:noFill/>
              <a:ln w="25400">
                <a:solidFill>
                  <a:schemeClr val="tx1"/>
                </a:solidFill>
                <a:prstDash val="lgDash"/>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59421" name="Line 29"/>
              <p:cNvSpPr>
                <a:spLocks noChangeShapeType="1"/>
              </p:cNvSpPr>
              <p:nvPr/>
            </p:nvSpPr>
            <p:spPr bwMode="auto">
              <a:xfrm>
                <a:off x="2398" y="1132"/>
                <a:ext cx="708" cy="1194"/>
              </a:xfrm>
              <a:prstGeom prst="line">
                <a:avLst/>
              </a:prstGeom>
              <a:noFill/>
              <a:ln w="25400">
                <a:solidFill>
                  <a:schemeClr val="tx1"/>
                </a:solidFill>
                <a:prstDash val="lgDash"/>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grpSp>
    </p:spTree>
    <p:extLst>
      <p:ext uri="{BB962C8B-B14F-4D97-AF65-F5344CB8AC3E}">
        <p14:creationId xmlns="" xmlns:p14="http://schemas.microsoft.com/office/powerpoint/2010/main" val="386726472"/>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1443"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1444"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1445"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1446" name="Rectangle 6"/>
          <p:cNvSpPr>
            <a:spLocks noGrp="1" noChangeArrowheads="1"/>
          </p:cNvSpPr>
          <p:nvPr>
            <p:ph type="title"/>
          </p:nvPr>
        </p:nvSpPr>
        <p:spPr>
          <a:noFill/>
        </p:spPr>
        <p:txBody>
          <a:bodyPr/>
          <a:lstStyle/>
          <a:p>
            <a:r>
              <a:rPr lang="en-US" dirty="0" smtClean="0"/>
              <a:t>Second Operand :Shifted Register</a:t>
            </a:r>
          </a:p>
        </p:txBody>
      </p:sp>
      <p:sp>
        <p:nvSpPr>
          <p:cNvPr id="65543" name="Rectangle 7"/>
          <p:cNvSpPr>
            <a:spLocks noGrp="1" noChangeArrowheads="1"/>
          </p:cNvSpPr>
          <p:nvPr>
            <p:ph type="body" idx="1"/>
          </p:nvPr>
        </p:nvSpPr>
        <p:spPr>
          <a:xfrm>
            <a:off x="1661375" y="1782614"/>
            <a:ext cx="8940258" cy="4368647"/>
          </a:xfrm>
        </p:spPr>
        <p:txBody>
          <a:bodyPr>
            <a:normAutofit lnSpcReduction="10000"/>
          </a:bodyPr>
          <a:lstStyle/>
          <a:p>
            <a:pPr>
              <a:defRPr/>
            </a:pPr>
            <a:r>
              <a:rPr lang="en-US" dirty="0" smtClean="0"/>
              <a:t>The amount by which the register is to be shifted is contained in either:   </a:t>
            </a:r>
          </a:p>
          <a:p>
            <a:pPr lvl="1">
              <a:defRPr/>
            </a:pPr>
            <a:r>
              <a:rPr lang="en-US" dirty="0" smtClean="0"/>
              <a:t>the immediate 5-bit field in the instruction           </a:t>
            </a:r>
          </a:p>
          <a:p>
            <a:pPr lvl="2">
              <a:defRPr/>
            </a:pPr>
            <a:r>
              <a:rPr lang="en-US" i="1" u="sng" dirty="0" smtClean="0">
                <a:effectLst>
                  <a:outerShdw blurRad="38100" dist="38100" dir="2700000" algn="tl">
                    <a:srgbClr val="C0C0C0"/>
                  </a:outerShdw>
                </a:effectLst>
              </a:rPr>
              <a:t>NO OVERHEAD </a:t>
            </a:r>
            <a:endParaRPr lang="en-US" dirty="0" smtClean="0"/>
          </a:p>
          <a:p>
            <a:pPr lvl="2">
              <a:defRPr/>
            </a:pPr>
            <a:r>
              <a:rPr lang="en-US" dirty="0" smtClean="0"/>
              <a:t>Shift is done for free - executes in single cycle.</a:t>
            </a:r>
          </a:p>
          <a:p>
            <a:pPr lvl="1">
              <a:defRPr/>
            </a:pPr>
            <a:r>
              <a:rPr lang="en-US" dirty="0" smtClean="0"/>
              <a:t>the bottom byte of a register (not PC)</a:t>
            </a:r>
          </a:p>
          <a:p>
            <a:pPr lvl="2">
              <a:defRPr/>
            </a:pPr>
            <a:r>
              <a:rPr lang="en-US" dirty="0" smtClean="0"/>
              <a:t>Then takes extra cycle to execute</a:t>
            </a:r>
          </a:p>
          <a:p>
            <a:pPr lvl="2">
              <a:defRPr/>
            </a:pPr>
            <a:r>
              <a:rPr lang="en-US" dirty="0" smtClean="0"/>
              <a:t>ARM doesn’t have enough read ports to read 3 registers at once.</a:t>
            </a:r>
          </a:p>
          <a:p>
            <a:pPr lvl="2">
              <a:defRPr/>
            </a:pPr>
            <a:r>
              <a:rPr lang="en-US" dirty="0" smtClean="0"/>
              <a:t>Then same as on other processors where shift is</a:t>
            </a:r>
            <a:br>
              <a:rPr lang="en-US" dirty="0" smtClean="0"/>
            </a:br>
            <a:r>
              <a:rPr lang="en-US" dirty="0" smtClean="0"/>
              <a:t>separate instruction.</a:t>
            </a:r>
          </a:p>
          <a:p>
            <a:pPr>
              <a:defRPr/>
            </a:pPr>
            <a:r>
              <a:rPr lang="en-US" dirty="0" smtClean="0"/>
              <a:t>If no shift is specified then a default shift is applied: LSL #0</a:t>
            </a:r>
          </a:p>
          <a:p>
            <a:pPr lvl="1">
              <a:defRPr/>
            </a:pPr>
            <a:r>
              <a:rPr lang="en-US" dirty="0" smtClean="0"/>
              <a:t>i.e. barrel shifter has no effect on value in register.</a:t>
            </a:r>
          </a:p>
        </p:txBody>
      </p:sp>
    </p:spTree>
    <p:extLst>
      <p:ext uri="{BB962C8B-B14F-4D97-AF65-F5344CB8AC3E}">
        <p14:creationId xmlns="" xmlns:p14="http://schemas.microsoft.com/office/powerpoint/2010/main" val="1835229597"/>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3491"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3492"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3493"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3494" name="Rectangle 6"/>
          <p:cNvSpPr>
            <a:spLocks noGrp="1" noChangeArrowheads="1"/>
          </p:cNvSpPr>
          <p:nvPr>
            <p:ph type="title"/>
          </p:nvPr>
        </p:nvSpPr>
        <p:spPr>
          <a:noFill/>
        </p:spPr>
        <p:txBody>
          <a:bodyPr/>
          <a:lstStyle/>
          <a:p>
            <a:r>
              <a:rPr lang="en-US" smtClean="0"/>
              <a:t>Second Operand :</a:t>
            </a:r>
            <a:br>
              <a:rPr lang="en-US" smtClean="0"/>
            </a:br>
            <a:r>
              <a:rPr lang="en-US" smtClean="0"/>
              <a:t>Using a Shifted Register</a:t>
            </a:r>
          </a:p>
        </p:txBody>
      </p:sp>
      <p:sp>
        <p:nvSpPr>
          <p:cNvPr id="63495" name="Rectangle 7"/>
          <p:cNvSpPr>
            <a:spLocks noGrp="1" noChangeArrowheads="1"/>
          </p:cNvSpPr>
          <p:nvPr>
            <p:ph type="body" idx="1"/>
          </p:nvPr>
        </p:nvSpPr>
        <p:spPr>
          <a:noFill/>
        </p:spPr>
        <p:txBody>
          <a:bodyPr>
            <a:normAutofit fontScale="85000" lnSpcReduction="20000"/>
          </a:bodyPr>
          <a:lstStyle/>
          <a:p>
            <a:r>
              <a:rPr lang="en-US" smtClean="0"/>
              <a:t>Using a multiplication instruction to multiply by a constant means first loading the constant into a register and then waiting a number of internal cycles for the instruction to complete.</a:t>
            </a:r>
          </a:p>
          <a:p>
            <a:r>
              <a:rPr lang="en-US" smtClean="0"/>
              <a:t>A more optimum solution can often be found by using some combination of MOVs, ADDs, SUBs and RSBs with shifts.</a:t>
            </a:r>
          </a:p>
          <a:p>
            <a:pPr lvl="1"/>
            <a:r>
              <a:rPr lang="en-US" smtClean="0"/>
              <a:t>Multiplications by a constant equal to a ((power of 2) ± 1) can be done in one cycle.</a:t>
            </a:r>
          </a:p>
          <a:p>
            <a:r>
              <a:rPr lang="en-US" smtClean="0"/>
              <a:t>Example: r0 = r1 * 5</a:t>
            </a:r>
            <a:br>
              <a:rPr lang="en-US" smtClean="0"/>
            </a:br>
            <a:r>
              <a:rPr lang="en-US" smtClean="0">
                <a:solidFill>
                  <a:schemeClr val="bg1"/>
                </a:solidFill>
              </a:rPr>
              <a:t>Example: r0 </a:t>
            </a:r>
            <a:r>
              <a:rPr lang="en-US" b="0" smtClean="0"/>
              <a:t>= r1 + (r1 * 4) </a:t>
            </a:r>
            <a:endParaRPr lang="en-US" smtClean="0"/>
          </a:p>
          <a:p>
            <a:pPr>
              <a:buFont typeface="Times New Roman" panose="02020603050405020304" pitchFamily="18" charset="0"/>
              <a:buNone/>
            </a:pPr>
            <a:r>
              <a:rPr lang="en-US" smtClean="0">
                <a:latin typeface="Monotype Sorts" charset="2"/>
              </a:rPr>
              <a:t>			ï </a:t>
            </a:r>
            <a:r>
              <a:rPr lang="en-US" smtClean="0"/>
              <a:t>ADD r0, r1, r1, LSL #2</a:t>
            </a:r>
          </a:p>
          <a:p>
            <a:r>
              <a:rPr lang="en-US" smtClean="0"/>
              <a:t>Example: r2 = r3 * 105</a:t>
            </a:r>
            <a:br>
              <a:rPr lang="en-US" smtClean="0"/>
            </a:br>
            <a:r>
              <a:rPr lang="en-US" smtClean="0">
                <a:solidFill>
                  <a:schemeClr val="bg1"/>
                </a:solidFill>
              </a:rPr>
              <a:t>Example: r2 </a:t>
            </a:r>
            <a:r>
              <a:rPr lang="en-US" b="0" smtClean="0"/>
              <a:t>= r3 * 15 * 7</a:t>
            </a:r>
            <a:r>
              <a:rPr lang="en-US" smtClean="0"/>
              <a:t/>
            </a:r>
            <a:br>
              <a:rPr lang="en-US" smtClean="0"/>
            </a:br>
            <a:r>
              <a:rPr lang="en-US" smtClean="0">
                <a:solidFill>
                  <a:schemeClr val="bg1"/>
                </a:solidFill>
              </a:rPr>
              <a:t>Example: r2 </a:t>
            </a:r>
            <a:r>
              <a:rPr lang="en-US" b="0" smtClean="0"/>
              <a:t>= r3 * (16 - 1) * (8 - 1)</a:t>
            </a:r>
            <a:r>
              <a:rPr lang="en-US" smtClean="0"/>
              <a:t/>
            </a:r>
            <a:br>
              <a:rPr lang="en-US" smtClean="0"/>
            </a:br>
            <a:r>
              <a:rPr lang="en-US" smtClean="0"/>
              <a:t> 		</a:t>
            </a:r>
            <a:r>
              <a:rPr lang="en-US" smtClean="0">
                <a:latin typeface="Monotype Sorts" charset="2"/>
              </a:rPr>
              <a:t>ï </a:t>
            </a:r>
            <a:r>
              <a:rPr lang="en-US" smtClean="0"/>
              <a:t>RSB r2, r3, r3, LSL #4	; r2 = r3 * 15</a:t>
            </a:r>
            <a:br>
              <a:rPr lang="en-US" smtClean="0"/>
            </a:br>
            <a:r>
              <a:rPr lang="en-US" smtClean="0"/>
              <a:t>		</a:t>
            </a:r>
            <a:r>
              <a:rPr lang="en-US" smtClean="0">
                <a:latin typeface="Monotype Sorts" charset="2"/>
              </a:rPr>
              <a:t>ï </a:t>
            </a:r>
            <a:r>
              <a:rPr lang="en-US" smtClean="0"/>
              <a:t>RSB r2, r2, r2, LSL #3	; r2 = r2 * 7</a:t>
            </a:r>
          </a:p>
        </p:txBody>
      </p:sp>
    </p:spTree>
    <p:extLst>
      <p:ext uri="{BB962C8B-B14F-4D97-AF65-F5344CB8AC3E}">
        <p14:creationId xmlns="" xmlns:p14="http://schemas.microsoft.com/office/powerpoint/2010/main" val="2778761755"/>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5539"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5540"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5541"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5542" name="Rectangle 6"/>
          <p:cNvSpPr>
            <a:spLocks noGrp="1" noChangeArrowheads="1"/>
          </p:cNvSpPr>
          <p:nvPr>
            <p:ph type="title"/>
          </p:nvPr>
        </p:nvSpPr>
        <p:spPr>
          <a:noFill/>
        </p:spPr>
        <p:txBody>
          <a:bodyPr/>
          <a:lstStyle/>
          <a:p>
            <a:r>
              <a:rPr lang="en-US" smtClean="0"/>
              <a:t>Second Operand :</a:t>
            </a:r>
            <a:br>
              <a:rPr lang="en-US" smtClean="0"/>
            </a:br>
            <a:r>
              <a:rPr lang="en-US" smtClean="0"/>
              <a:t>Immediate Value (1)</a:t>
            </a:r>
          </a:p>
        </p:txBody>
      </p:sp>
      <p:sp>
        <p:nvSpPr>
          <p:cNvPr id="65543" name="Rectangle 7"/>
          <p:cNvSpPr>
            <a:spLocks noGrp="1" noChangeArrowheads="1"/>
          </p:cNvSpPr>
          <p:nvPr>
            <p:ph type="body" idx="1"/>
          </p:nvPr>
        </p:nvSpPr>
        <p:spPr>
          <a:noFill/>
        </p:spPr>
        <p:txBody>
          <a:bodyPr>
            <a:normAutofit fontScale="92500" lnSpcReduction="10000"/>
          </a:bodyPr>
          <a:lstStyle/>
          <a:p>
            <a:r>
              <a:rPr lang="en-US" smtClean="0"/>
              <a:t>There is no single instruction which will load a 32 bit immediate constant into a register without performing a data load from memory.</a:t>
            </a:r>
          </a:p>
          <a:p>
            <a:pPr lvl="1"/>
            <a:r>
              <a:rPr lang="en-US" smtClean="0"/>
              <a:t>All ARM instructions are 32 bits long</a:t>
            </a:r>
          </a:p>
          <a:p>
            <a:pPr lvl="1"/>
            <a:r>
              <a:rPr lang="en-US" smtClean="0"/>
              <a:t>ARM instructions do not use the instruction stream as data.</a:t>
            </a:r>
          </a:p>
          <a:p>
            <a:r>
              <a:rPr lang="en-US" smtClean="0"/>
              <a:t>The data processing instruction format has 12 bits available for operand2</a:t>
            </a:r>
          </a:p>
          <a:p>
            <a:pPr lvl="1"/>
            <a:r>
              <a:rPr lang="en-US" smtClean="0"/>
              <a:t>If used directly this would only give a range of 4096.</a:t>
            </a:r>
          </a:p>
          <a:p>
            <a:r>
              <a:rPr lang="en-US" smtClean="0"/>
              <a:t>Instead it is used to store 8 bit constants, giving a range of 0 - 255.</a:t>
            </a:r>
          </a:p>
          <a:p>
            <a:r>
              <a:rPr lang="en-US" smtClean="0"/>
              <a:t>These 8 bits can then be rotated right through an even number of positions (ie RORs by 0, 2, 4,..30).</a:t>
            </a:r>
          </a:p>
          <a:p>
            <a:pPr lvl="1"/>
            <a:r>
              <a:rPr lang="en-US" smtClean="0"/>
              <a:t>This gives a much larger range of constants that can be directly loaded, though some constants will still need to be loaded </a:t>
            </a:r>
            <a:br>
              <a:rPr lang="en-US" smtClean="0"/>
            </a:br>
            <a:r>
              <a:rPr lang="en-US" smtClean="0"/>
              <a:t>from memory.</a:t>
            </a:r>
          </a:p>
        </p:txBody>
      </p:sp>
    </p:spTree>
    <p:extLst>
      <p:ext uri="{BB962C8B-B14F-4D97-AF65-F5344CB8AC3E}">
        <p14:creationId xmlns="" xmlns:p14="http://schemas.microsoft.com/office/powerpoint/2010/main" val="3849574086"/>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7587"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7588"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7589"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7590" name="Rectangle 6"/>
          <p:cNvSpPr>
            <a:spLocks noGrp="1" noChangeArrowheads="1"/>
          </p:cNvSpPr>
          <p:nvPr>
            <p:ph type="title"/>
          </p:nvPr>
        </p:nvSpPr>
        <p:spPr>
          <a:noFill/>
        </p:spPr>
        <p:txBody>
          <a:bodyPr/>
          <a:lstStyle/>
          <a:p>
            <a:r>
              <a:rPr lang="en-US" smtClean="0"/>
              <a:t>Second Operand :</a:t>
            </a:r>
            <a:br>
              <a:rPr lang="en-US" smtClean="0"/>
            </a:br>
            <a:r>
              <a:rPr lang="en-US" smtClean="0"/>
              <a:t>Immediate Value (2)</a:t>
            </a:r>
          </a:p>
        </p:txBody>
      </p:sp>
      <p:sp>
        <p:nvSpPr>
          <p:cNvPr id="67591" name="Rectangle 7"/>
          <p:cNvSpPr>
            <a:spLocks noGrp="1" noChangeArrowheads="1"/>
          </p:cNvSpPr>
          <p:nvPr>
            <p:ph type="body" idx="1"/>
          </p:nvPr>
        </p:nvSpPr>
        <p:spPr>
          <a:xfrm>
            <a:off x="838200" y="1825625"/>
            <a:ext cx="10515600" cy="4873918"/>
          </a:xfrm>
          <a:noFill/>
        </p:spPr>
        <p:txBody>
          <a:bodyPr>
            <a:normAutofit fontScale="92500" lnSpcReduction="20000"/>
          </a:bodyPr>
          <a:lstStyle/>
          <a:p>
            <a:r>
              <a:rPr lang="en-US" dirty="0" smtClean="0"/>
              <a:t>This gives us:</a:t>
            </a:r>
          </a:p>
          <a:p>
            <a:pPr lvl="1"/>
            <a:r>
              <a:rPr lang="en-US" sz="1797" dirty="0"/>
              <a:t>0 - 255			[0 - 0xff]</a:t>
            </a:r>
          </a:p>
          <a:p>
            <a:pPr lvl="1"/>
            <a:r>
              <a:rPr lang="en-US" sz="1797" dirty="0"/>
              <a:t>256,260,264,..,1020		[0x100-0x3fc, step 4, 0x40-0xff </a:t>
            </a:r>
            <a:r>
              <a:rPr lang="en-US" sz="1797" dirty="0" err="1"/>
              <a:t>ror</a:t>
            </a:r>
            <a:r>
              <a:rPr lang="en-US" sz="1797" dirty="0"/>
              <a:t> 30]</a:t>
            </a:r>
          </a:p>
          <a:p>
            <a:pPr lvl="1"/>
            <a:r>
              <a:rPr lang="en-US" sz="1797" dirty="0"/>
              <a:t>1024,1040,1056,..,4080	[0x400-0xff0, step 16, 0x40-0xff </a:t>
            </a:r>
            <a:r>
              <a:rPr lang="en-US" sz="1797" dirty="0" err="1"/>
              <a:t>ror</a:t>
            </a:r>
            <a:r>
              <a:rPr lang="en-US" sz="1797" dirty="0"/>
              <a:t> 28]</a:t>
            </a:r>
          </a:p>
          <a:p>
            <a:pPr lvl="1"/>
            <a:r>
              <a:rPr lang="en-US" sz="1797" dirty="0"/>
              <a:t>4096,4160, 4224,..,16320	[0x1000-0x3fc0, step 64, 0x40-0xff </a:t>
            </a:r>
            <a:r>
              <a:rPr lang="en-US" sz="1797" dirty="0" err="1"/>
              <a:t>ror</a:t>
            </a:r>
            <a:r>
              <a:rPr lang="en-US" sz="1797" dirty="0"/>
              <a:t> 26]</a:t>
            </a:r>
          </a:p>
          <a:p>
            <a:r>
              <a:rPr lang="en-US" dirty="0" smtClean="0"/>
              <a:t>These can be loaded using, for example:</a:t>
            </a:r>
          </a:p>
          <a:p>
            <a:pPr lvl="1"/>
            <a:r>
              <a:rPr lang="en-US" dirty="0" smtClean="0"/>
              <a:t>MOV r0, #0x40, 26		; =&gt; MOV r0, #0x1000    (</a:t>
            </a:r>
            <a:r>
              <a:rPr lang="en-US" dirty="0" err="1" smtClean="0"/>
              <a:t>ie</a:t>
            </a:r>
            <a:r>
              <a:rPr lang="en-US" dirty="0" smtClean="0"/>
              <a:t> 4096)</a:t>
            </a:r>
          </a:p>
          <a:p>
            <a:r>
              <a:rPr lang="en-US" dirty="0" smtClean="0"/>
              <a:t>To make this easier, the assembler will convert to this form for us if simply given the required constant:</a:t>
            </a:r>
          </a:p>
          <a:p>
            <a:pPr lvl="1"/>
            <a:r>
              <a:rPr lang="en-US" dirty="0" smtClean="0"/>
              <a:t>MOV r0, #4096		; =&gt; MOV r0, #0x1000    (</a:t>
            </a:r>
            <a:r>
              <a:rPr lang="en-US" dirty="0" err="1" smtClean="0"/>
              <a:t>ie</a:t>
            </a:r>
            <a:r>
              <a:rPr lang="en-US" dirty="0" smtClean="0"/>
              <a:t> 0x40 </a:t>
            </a:r>
            <a:r>
              <a:rPr lang="en-US" dirty="0" err="1" smtClean="0"/>
              <a:t>ror</a:t>
            </a:r>
            <a:r>
              <a:rPr lang="en-US" dirty="0" smtClean="0"/>
              <a:t> 26)</a:t>
            </a:r>
          </a:p>
          <a:p>
            <a:r>
              <a:rPr lang="en-US" dirty="0" smtClean="0"/>
              <a:t>The bitwise complements can also be formed using MVN:</a:t>
            </a:r>
          </a:p>
          <a:p>
            <a:pPr lvl="1"/>
            <a:r>
              <a:rPr lang="en-US" dirty="0" smtClean="0"/>
              <a:t>MOV r0, #0xFFFFFFFF 	; assembles to MVN r0, #0</a:t>
            </a:r>
          </a:p>
          <a:p>
            <a:r>
              <a:rPr lang="en-US" dirty="0" smtClean="0"/>
              <a:t>If the required constant cannot be generated, an error will </a:t>
            </a:r>
            <a:br>
              <a:rPr lang="en-US" dirty="0" smtClean="0"/>
            </a:br>
            <a:r>
              <a:rPr lang="en-US" dirty="0" smtClean="0"/>
              <a:t>be reported.</a:t>
            </a:r>
          </a:p>
        </p:txBody>
      </p:sp>
    </p:spTree>
    <p:extLst>
      <p:ext uri="{BB962C8B-B14F-4D97-AF65-F5344CB8AC3E}">
        <p14:creationId xmlns="" xmlns:p14="http://schemas.microsoft.com/office/powerpoint/2010/main" val="317813328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gray">
          <a:xfrm>
            <a:off x="101600" y="3352800"/>
            <a:ext cx="11684000" cy="0"/>
          </a:xfrm>
          <a:prstGeom prst="line">
            <a:avLst/>
          </a:prstGeom>
          <a:noFill/>
          <a:ln w="38100">
            <a:solidFill>
              <a:schemeClr val="bg2"/>
            </a:solidFill>
            <a:prstDash val="sysDot"/>
            <a:round/>
            <a:headEnd type="none" w="sm" len="sm"/>
            <a:tailEnd type="none" w="sm" len="sm"/>
          </a:ln>
          <a:effectLst/>
        </p:spPr>
        <p:txBody>
          <a:bodyPr wrap="none" anchor="ctr"/>
          <a:lstStyle/>
          <a:p>
            <a:endParaRPr lang="en-US"/>
          </a:p>
        </p:txBody>
      </p:sp>
      <p:sp>
        <p:nvSpPr>
          <p:cNvPr id="25603" name="Rectangle 3"/>
          <p:cNvSpPr>
            <a:spLocks noGrp="1" noChangeArrowheads="1"/>
          </p:cNvSpPr>
          <p:nvPr>
            <p:ph type="title"/>
          </p:nvPr>
        </p:nvSpPr>
        <p:spPr>
          <a:xfrm>
            <a:off x="838200" y="154918"/>
            <a:ext cx="10515600" cy="1325563"/>
          </a:xfrm>
        </p:spPr>
        <p:txBody>
          <a:bodyPr/>
          <a:lstStyle/>
          <a:p>
            <a:r>
              <a:rPr lang="en-US" dirty="0" smtClean="0"/>
              <a:t>Register Organization Summary</a:t>
            </a:r>
          </a:p>
        </p:txBody>
      </p:sp>
      <p:sp>
        <p:nvSpPr>
          <p:cNvPr id="25604" name="Rectangle 5"/>
          <p:cNvSpPr>
            <a:spLocks noChangeArrowheads="1"/>
          </p:cNvSpPr>
          <p:nvPr/>
        </p:nvSpPr>
        <p:spPr bwMode="gray">
          <a:xfrm>
            <a:off x="2336800" y="1629100"/>
            <a:ext cx="1117600" cy="1828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r0-r7,</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5605" name="Rectangle 6"/>
          <p:cNvSpPr>
            <a:spLocks noChangeArrowheads="1"/>
          </p:cNvSpPr>
          <p:nvPr/>
        </p:nvSpPr>
        <p:spPr bwMode="gray">
          <a:xfrm>
            <a:off x="2336800" y="5058100"/>
            <a:ext cx="11176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5606" name="Rectangle 7"/>
          <p:cNvSpPr>
            <a:spLocks noChangeArrowheads="1"/>
          </p:cNvSpPr>
          <p:nvPr/>
        </p:nvSpPr>
        <p:spPr bwMode="gray">
          <a:xfrm>
            <a:off x="2336800" y="5439100"/>
            <a:ext cx="11176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5607" name="Rectangle 8"/>
          <p:cNvSpPr>
            <a:spLocks noChangeArrowheads="1"/>
          </p:cNvSpPr>
          <p:nvPr/>
        </p:nvSpPr>
        <p:spPr bwMode="gray">
          <a:xfrm>
            <a:off x="2336800" y="3457900"/>
            <a:ext cx="11176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5608" name="Rectangle 9"/>
          <p:cNvSpPr>
            <a:spLocks noChangeArrowheads="1"/>
          </p:cNvSpPr>
          <p:nvPr/>
        </p:nvSpPr>
        <p:spPr bwMode="gray">
          <a:xfrm>
            <a:off x="2336800" y="3686500"/>
            <a:ext cx="11176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5609" name="Rectangle 10"/>
          <p:cNvSpPr>
            <a:spLocks noChangeArrowheads="1"/>
          </p:cNvSpPr>
          <p:nvPr/>
        </p:nvSpPr>
        <p:spPr bwMode="gray">
          <a:xfrm>
            <a:off x="2336800" y="3915100"/>
            <a:ext cx="11176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5610" name="Rectangle 11"/>
          <p:cNvSpPr>
            <a:spLocks noChangeArrowheads="1"/>
          </p:cNvSpPr>
          <p:nvPr/>
        </p:nvSpPr>
        <p:spPr bwMode="gray">
          <a:xfrm>
            <a:off x="2336800" y="4143700"/>
            <a:ext cx="11176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5611" name="Rectangle 12"/>
          <p:cNvSpPr>
            <a:spLocks noChangeArrowheads="1"/>
          </p:cNvSpPr>
          <p:nvPr/>
        </p:nvSpPr>
        <p:spPr bwMode="gray">
          <a:xfrm>
            <a:off x="2336800" y="4372300"/>
            <a:ext cx="11176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5612" name="Rectangle 13"/>
          <p:cNvSpPr>
            <a:spLocks noChangeArrowheads="1"/>
          </p:cNvSpPr>
          <p:nvPr/>
        </p:nvSpPr>
        <p:spPr bwMode="gray">
          <a:xfrm>
            <a:off x="2336800" y="4600900"/>
            <a:ext cx="11176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5613" name="Rectangle 14"/>
          <p:cNvSpPr>
            <a:spLocks noChangeArrowheads="1"/>
          </p:cNvSpPr>
          <p:nvPr/>
        </p:nvSpPr>
        <p:spPr bwMode="gray">
          <a:xfrm>
            <a:off x="2336800" y="4829500"/>
            <a:ext cx="11176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5614" name="Rectangle 15"/>
          <p:cNvSpPr>
            <a:spLocks noChangeArrowheads="1"/>
          </p:cNvSpPr>
          <p:nvPr/>
        </p:nvSpPr>
        <p:spPr bwMode="gray">
          <a:xfrm>
            <a:off x="2336800" y="5667700"/>
            <a:ext cx="11176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5615" name="Rectangle 16"/>
          <p:cNvSpPr>
            <a:spLocks noChangeArrowheads="1"/>
          </p:cNvSpPr>
          <p:nvPr/>
        </p:nvSpPr>
        <p:spPr bwMode="gray">
          <a:xfrm>
            <a:off x="2336800" y="1171901"/>
            <a:ext cx="11176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grpSp>
        <p:nvGrpSpPr>
          <p:cNvPr id="2" name="Group 77"/>
          <p:cNvGrpSpPr>
            <a:grpSpLocks/>
          </p:cNvGrpSpPr>
          <p:nvPr/>
        </p:nvGrpSpPr>
        <p:grpSpPr bwMode="auto">
          <a:xfrm>
            <a:off x="711200" y="1629100"/>
            <a:ext cx="1117600" cy="4038600"/>
            <a:chOff x="336" y="960"/>
            <a:chExt cx="528" cy="2544"/>
          </a:xfrm>
        </p:grpSpPr>
        <p:sp>
          <p:nvSpPr>
            <p:cNvPr id="25649" name="Rectangle 18"/>
            <p:cNvSpPr>
              <a:spLocks noChangeArrowheads="1"/>
            </p:cNvSpPr>
            <p:nvPr/>
          </p:nvSpPr>
          <p:spPr bwMode="gray">
            <a:xfrm>
              <a:off x="336" y="211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5650" name="Rectangle 19"/>
            <p:cNvSpPr>
              <a:spLocks noChangeArrowheads="1"/>
            </p:cNvSpPr>
            <p:nvPr/>
          </p:nvSpPr>
          <p:spPr bwMode="gray">
            <a:xfrm>
              <a:off x="336" y="225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5651" name="Rectangle 20"/>
            <p:cNvSpPr>
              <a:spLocks noChangeArrowheads="1"/>
            </p:cNvSpPr>
            <p:nvPr/>
          </p:nvSpPr>
          <p:spPr bwMode="gray">
            <a:xfrm>
              <a:off x="336" y="24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5652" name="Rectangle 21"/>
            <p:cNvSpPr>
              <a:spLocks noChangeArrowheads="1"/>
            </p:cNvSpPr>
            <p:nvPr/>
          </p:nvSpPr>
          <p:spPr bwMode="gray">
            <a:xfrm>
              <a:off x="336" y="25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5653" name="Rectangle 22"/>
            <p:cNvSpPr>
              <a:spLocks noChangeArrowheads="1"/>
            </p:cNvSpPr>
            <p:nvPr/>
          </p:nvSpPr>
          <p:spPr bwMode="gray">
            <a:xfrm>
              <a:off x="336" y="26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5654" name="Rectangle 23"/>
            <p:cNvSpPr>
              <a:spLocks noChangeArrowheads="1"/>
            </p:cNvSpPr>
            <p:nvPr/>
          </p:nvSpPr>
          <p:spPr bwMode="gray">
            <a:xfrm>
              <a:off x="336" y="28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5655" name="Rectangle 24"/>
            <p:cNvSpPr>
              <a:spLocks noChangeArrowheads="1"/>
            </p:cNvSpPr>
            <p:nvPr/>
          </p:nvSpPr>
          <p:spPr bwMode="gray">
            <a:xfrm>
              <a:off x="336" y="29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5656" name="Rectangle 25"/>
            <p:cNvSpPr>
              <a:spLocks noChangeArrowheads="1"/>
            </p:cNvSpPr>
            <p:nvPr/>
          </p:nvSpPr>
          <p:spPr bwMode="gray">
            <a:xfrm>
              <a:off x="336" y="31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5657" name="Rectangle 26"/>
            <p:cNvSpPr>
              <a:spLocks noChangeArrowheads="1"/>
            </p:cNvSpPr>
            <p:nvPr/>
          </p:nvSpPr>
          <p:spPr bwMode="gray">
            <a:xfrm>
              <a:off x="336"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5658" name="Rectangle 27"/>
            <p:cNvSpPr>
              <a:spLocks noChangeArrowheads="1"/>
            </p:cNvSpPr>
            <p:nvPr/>
          </p:nvSpPr>
          <p:spPr bwMode="gray">
            <a:xfrm>
              <a:off x="336" y="9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5659" name="Rectangle 28"/>
            <p:cNvSpPr>
              <a:spLocks noChangeArrowheads="1"/>
            </p:cNvSpPr>
            <p:nvPr/>
          </p:nvSpPr>
          <p:spPr bwMode="gray">
            <a:xfrm>
              <a:off x="336" y="110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5660" name="Rectangle 29"/>
            <p:cNvSpPr>
              <a:spLocks noChangeArrowheads="1"/>
            </p:cNvSpPr>
            <p:nvPr/>
          </p:nvSpPr>
          <p:spPr bwMode="gray">
            <a:xfrm>
              <a:off x="336" y="124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5661" name="Rectangle 30"/>
            <p:cNvSpPr>
              <a:spLocks noChangeArrowheads="1"/>
            </p:cNvSpPr>
            <p:nvPr/>
          </p:nvSpPr>
          <p:spPr bwMode="gray">
            <a:xfrm>
              <a:off x="336" y="139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5662" name="Rectangle 31"/>
            <p:cNvSpPr>
              <a:spLocks noChangeArrowheads="1"/>
            </p:cNvSpPr>
            <p:nvPr/>
          </p:nvSpPr>
          <p:spPr bwMode="gray">
            <a:xfrm>
              <a:off x="336" y="153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5663" name="Rectangle 32"/>
            <p:cNvSpPr>
              <a:spLocks noChangeArrowheads="1"/>
            </p:cNvSpPr>
            <p:nvPr/>
          </p:nvSpPr>
          <p:spPr bwMode="gray">
            <a:xfrm>
              <a:off x="336" y="168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5664" name="Rectangle 33"/>
            <p:cNvSpPr>
              <a:spLocks noChangeArrowheads="1"/>
            </p:cNvSpPr>
            <p:nvPr/>
          </p:nvSpPr>
          <p:spPr bwMode="gray">
            <a:xfrm>
              <a:off x="336" y="182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5665" name="Rectangle 34"/>
            <p:cNvSpPr>
              <a:spLocks noChangeArrowheads="1"/>
            </p:cNvSpPr>
            <p:nvPr/>
          </p:nvSpPr>
          <p:spPr bwMode="gray">
            <a:xfrm>
              <a:off x="336" y="196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grpSp>
      <p:sp>
        <p:nvSpPr>
          <p:cNvPr id="25617" name="Rectangle 35"/>
          <p:cNvSpPr>
            <a:spLocks noChangeArrowheads="1"/>
          </p:cNvSpPr>
          <p:nvPr/>
        </p:nvSpPr>
        <p:spPr bwMode="gray">
          <a:xfrm>
            <a:off x="711200" y="1171901"/>
            <a:ext cx="11176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p>
        </p:txBody>
      </p:sp>
      <p:sp>
        <p:nvSpPr>
          <p:cNvPr id="25618" name="Rectangle 37"/>
          <p:cNvSpPr>
            <a:spLocks noChangeArrowheads="1"/>
          </p:cNvSpPr>
          <p:nvPr/>
        </p:nvSpPr>
        <p:spPr bwMode="gray">
          <a:xfrm>
            <a:off x="3860800" y="4600900"/>
            <a:ext cx="11176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5619" name="Rectangle 38"/>
          <p:cNvSpPr>
            <a:spLocks noChangeArrowheads="1"/>
          </p:cNvSpPr>
          <p:nvPr/>
        </p:nvSpPr>
        <p:spPr bwMode="gray">
          <a:xfrm>
            <a:off x="3860800" y="4829500"/>
            <a:ext cx="11176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5620" name="Rectangle 39"/>
          <p:cNvSpPr>
            <a:spLocks noChangeArrowheads="1"/>
          </p:cNvSpPr>
          <p:nvPr/>
        </p:nvSpPr>
        <p:spPr bwMode="gray">
          <a:xfrm>
            <a:off x="3860800" y="5667700"/>
            <a:ext cx="11176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5621" name="Rectangle 40"/>
          <p:cNvSpPr>
            <a:spLocks noChangeArrowheads="1"/>
          </p:cNvSpPr>
          <p:nvPr/>
        </p:nvSpPr>
        <p:spPr bwMode="gray">
          <a:xfrm>
            <a:off x="3759200" y="1171901"/>
            <a:ext cx="11176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5622" name="Rectangle 41"/>
          <p:cNvSpPr>
            <a:spLocks noChangeArrowheads="1"/>
          </p:cNvSpPr>
          <p:nvPr/>
        </p:nvSpPr>
        <p:spPr bwMode="gray">
          <a:xfrm>
            <a:off x="3860800" y="5058100"/>
            <a:ext cx="11176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5623" name="Rectangle 42"/>
          <p:cNvSpPr>
            <a:spLocks noChangeArrowheads="1"/>
          </p:cNvSpPr>
          <p:nvPr/>
        </p:nvSpPr>
        <p:spPr bwMode="gray">
          <a:xfrm>
            <a:off x="3860800" y="5439100"/>
            <a:ext cx="11176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5624" name="Rectangle 43"/>
          <p:cNvSpPr>
            <a:spLocks noChangeArrowheads="1"/>
          </p:cNvSpPr>
          <p:nvPr/>
        </p:nvSpPr>
        <p:spPr bwMode="gray">
          <a:xfrm>
            <a:off x="3860800" y="1629100"/>
            <a:ext cx="11176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5625" name="Rectangle 45"/>
          <p:cNvSpPr>
            <a:spLocks noChangeArrowheads="1"/>
          </p:cNvSpPr>
          <p:nvPr/>
        </p:nvSpPr>
        <p:spPr bwMode="gray">
          <a:xfrm>
            <a:off x="7010400" y="4600900"/>
            <a:ext cx="11176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5626" name="Rectangle 46"/>
          <p:cNvSpPr>
            <a:spLocks noChangeArrowheads="1"/>
          </p:cNvSpPr>
          <p:nvPr/>
        </p:nvSpPr>
        <p:spPr bwMode="gray">
          <a:xfrm>
            <a:off x="7010400" y="4829500"/>
            <a:ext cx="11176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5627" name="Rectangle 47"/>
          <p:cNvSpPr>
            <a:spLocks noChangeArrowheads="1"/>
          </p:cNvSpPr>
          <p:nvPr/>
        </p:nvSpPr>
        <p:spPr bwMode="gray">
          <a:xfrm>
            <a:off x="7010400" y="5667700"/>
            <a:ext cx="11176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5628" name="Rectangle 48"/>
          <p:cNvSpPr>
            <a:spLocks noChangeArrowheads="1"/>
          </p:cNvSpPr>
          <p:nvPr/>
        </p:nvSpPr>
        <p:spPr bwMode="gray">
          <a:xfrm>
            <a:off x="6908800" y="1171901"/>
            <a:ext cx="1219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Times New Roman" pitchFamily="18" charset="0"/>
            </a:endParaRPr>
          </a:p>
        </p:txBody>
      </p:sp>
      <p:sp>
        <p:nvSpPr>
          <p:cNvPr id="25629" name="Rectangle 49"/>
          <p:cNvSpPr>
            <a:spLocks noChangeArrowheads="1"/>
          </p:cNvSpPr>
          <p:nvPr/>
        </p:nvSpPr>
        <p:spPr bwMode="gray">
          <a:xfrm>
            <a:off x="7010400" y="5058100"/>
            <a:ext cx="11176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5630" name="Rectangle 50"/>
          <p:cNvSpPr>
            <a:spLocks noChangeArrowheads="1"/>
          </p:cNvSpPr>
          <p:nvPr/>
        </p:nvSpPr>
        <p:spPr bwMode="gray">
          <a:xfrm>
            <a:off x="7010400" y="5439100"/>
            <a:ext cx="11176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5631" name="Rectangle 51"/>
          <p:cNvSpPr>
            <a:spLocks noChangeArrowheads="1"/>
          </p:cNvSpPr>
          <p:nvPr/>
        </p:nvSpPr>
        <p:spPr bwMode="gray">
          <a:xfrm>
            <a:off x="7010400" y="1629100"/>
            <a:ext cx="11176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5632" name="Rectangle 53"/>
          <p:cNvSpPr>
            <a:spLocks noChangeArrowheads="1"/>
          </p:cNvSpPr>
          <p:nvPr/>
        </p:nvSpPr>
        <p:spPr bwMode="gray">
          <a:xfrm>
            <a:off x="5486400" y="4600900"/>
            <a:ext cx="11176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5633" name="Rectangle 54"/>
          <p:cNvSpPr>
            <a:spLocks noChangeArrowheads="1"/>
          </p:cNvSpPr>
          <p:nvPr/>
        </p:nvSpPr>
        <p:spPr bwMode="gray">
          <a:xfrm>
            <a:off x="5486400" y="4829500"/>
            <a:ext cx="11176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5634" name="Rectangle 55"/>
          <p:cNvSpPr>
            <a:spLocks noChangeArrowheads="1"/>
          </p:cNvSpPr>
          <p:nvPr/>
        </p:nvSpPr>
        <p:spPr bwMode="gray">
          <a:xfrm>
            <a:off x="5486400" y="5667700"/>
            <a:ext cx="11176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5635" name="Rectangle 56"/>
          <p:cNvSpPr>
            <a:spLocks noChangeArrowheads="1"/>
          </p:cNvSpPr>
          <p:nvPr/>
        </p:nvSpPr>
        <p:spPr bwMode="gray">
          <a:xfrm>
            <a:off x="5384800" y="1171901"/>
            <a:ext cx="11176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5636" name="Rectangle 57"/>
          <p:cNvSpPr>
            <a:spLocks noChangeArrowheads="1"/>
          </p:cNvSpPr>
          <p:nvPr/>
        </p:nvSpPr>
        <p:spPr bwMode="gray">
          <a:xfrm>
            <a:off x="5486400" y="5058100"/>
            <a:ext cx="11176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5637" name="Rectangle 58"/>
          <p:cNvSpPr>
            <a:spLocks noChangeArrowheads="1"/>
          </p:cNvSpPr>
          <p:nvPr/>
        </p:nvSpPr>
        <p:spPr bwMode="gray">
          <a:xfrm>
            <a:off x="5486400" y="5439100"/>
            <a:ext cx="11176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5638" name="Rectangle 59"/>
          <p:cNvSpPr>
            <a:spLocks noChangeArrowheads="1"/>
          </p:cNvSpPr>
          <p:nvPr/>
        </p:nvSpPr>
        <p:spPr bwMode="gray">
          <a:xfrm>
            <a:off x="5486400" y="1629100"/>
            <a:ext cx="11176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5639" name="Rectangle 61"/>
          <p:cNvSpPr>
            <a:spLocks noChangeArrowheads="1"/>
          </p:cNvSpPr>
          <p:nvPr/>
        </p:nvSpPr>
        <p:spPr bwMode="gray">
          <a:xfrm>
            <a:off x="8636000" y="4600900"/>
            <a:ext cx="11176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5640" name="Rectangle 62"/>
          <p:cNvSpPr>
            <a:spLocks noChangeArrowheads="1"/>
          </p:cNvSpPr>
          <p:nvPr/>
        </p:nvSpPr>
        <p:spPr bwMode="gray">
          <a:xfrm>
            <a:off x="8636000" y="4829500"/>
            <a:ext cx="11176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5641" name="Rectangle 63"/>
          <p:cNvSpPr>
            <a:spLocks noChangeArrowheads="1"/>
          </p:cNvSpPr>
          <p:nvPr/>
        </p:nvSpPr>
        <p:spPr bwMode="gray">
          <a:xfrm>
            <a:off x="8636000" y="5667700"/>
            <a:ext cx="11176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5642" name="Rectangle 64"/>
          <p:cNvSpPr>
            <a:spLocks noChangeArrowheads="1"/>
          </p:cNvSpPr>
          <p:nvPr/>
        </p:nvSpPr>
        <p:spPr bwMode="gray">
          <a:xfrm>
            <a:off x="8432800" y="1171901"/>
            <a:ext cx="1219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Times New Roman" pitchFamily="18" charset="0"/>
            </a:endParaRPr>
          </a:p>
        </p:txBody>
      </p:sp>
      <p:sp>
        <p:nvSpPr>
          <p:cNvPr id="25643" name="Rectangle 65"/>
          <p:cNvSpPr>
            <a:spLocks noChangeArrowheads="1"/>
          </p:cNvSpPr>
          <p:nvPr/>
        </p:nvSpPr>
        <p:spPr bwMode="gray">
          <a:xfrm>
            <a:off x="8636000" y="5058100"/>
            <a:ext cx="11176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5644" name="Rectangle 66"/>
          <p:cNvSpPr>
            <a:spLocks noChangeArrowheads="1"/>
          </p:cNvSpPr>
          <p:nvPr/>
        </p:nvSpPr>
        <p:spPr bwMode="gray">
          <a:xfrm>
            <a:off x="8636000" y="5439100"/>
            <a:ext cx="11176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5645" name="Rectangle 67"/>
          <p:cNvSpPr>
            <a:spLocks noChangeArrowheads="1"/>
          </p:cNvSpPr>
          <p:nvPr/>
        </p:nvSpPr>
        <p:spPr bwMode="gray">
          <a:xfrm>
            <a:off x="8646510" y="1650121"/>
            <a:ext cx="11176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User</a:t>
            </a:r>
            <a:br>
              <a:rPr lang="en-US" sz="1200" dirty="0">
                <a:solidFill>
                  <a:schemeClr val="bg1"/>
                </a:solidFill>
              </a:rPr>
            </a:br>
            <a:r>
              <a:rPr lang="en-US" sz="1200" dirty="0">
                <a:solidFill>
                  <a:schemeClr val="bg1"/>
                </a:solidFill>
              </a:rPr>
              <a:t>mode</a:t>
            </a:r>
            <a:br>
              <a:rPr lang="en-US" sz="1200" dirty="0">
                <a:solidFill>
                  <a:schemeClr val="bg1"/>
                </a:solidFill>
              </a:rPr>
            </a:br>
            <a:r>
              <a:rPr lang="en-US" sz="1200" dirty="0">
                <a:solidFill>
                  <a:schemeClr val="bg1"/>
                </a:solidFill>
              </a:rPr>
              <a:t>r0-r12,</a:t>
            </a:r>
            <a:br>
              <a:rPr lang="en-US" sz="1200" dirty="0">
                <a:solidFill>
                  <a:schemeClr val="bg1"/>
                </a:solidFill>
              </a:rPr>
            </a:br>
            <a:r>
              <a:rPr lang="en-US" sz="1200" dirty="0">
                <a:solidFill>
                  <a:schemeClr val="bg1"/>
                </a:solidFill>
              </a:rPr>
              <a:t>r15,</a:t>
            </a:r>
            <a:br>
              <a:rPr lang="en-US" sz="1200" dirty="0">
                <a:solidFill>
                  <a:schemeClr val="bg1"/>
                </a:solidFill>
              </a:rPr>
            </a:br>
            <a:r>
              <a:rPr lang="en-US" sz="1200" dirty="0">
                <a:solidFill>
                  <a:schemeClr val="bg1"/>
                </a:solidFill>
              </a:rPr>
              <a:t>and</a:t>
            </a:r>
            <a:br>
              <a:rPr lang="en-US" sz="1200" dirty="0">
                <a:solidFill>
                  <a:schemeClr val="bg1"/>
                </a:solidFill>
              </a:rPr>
            </a:br>
            <a:r>
              <a:rPr lang="en-US" sz="1200" dirty="0" err="1">
                <a:solidFill>
                  <a:schemeClr val="bg1"/>
                </a:solidFill>
              </a:rPr>
              <a:t>cpsr</a:t>
            </a:r>
            <a:endParaRPr lang="en-US" sz="1200" dirty="0">
              <a:solidFill>
                <a:schemeClr val="bg1"/>
              </a:solidFill>
            </a:endParaRPr>
          </a:p>
        </p:txBody>
      </p:sp>
      <p:sp>
        <p:nvSpPr>
          <p:cNvPr id="25646" name="Rectangle 68"/>
          <p:cNvSpPr>
            <a:spLocks noChangeArrowheads="1"/>
          </p:cNvSpPr>
          <p:nvPr/>
        </p:nvSpPr>
        <p:spPr bwMode="gray">
          <a:xfrm>
            <a:off x="10261600" y="2514601"/>
            <a:ext cx="1620957" cy="6463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latin typeface="Helvetica-Narrow" pitchFamily="34" charset="0"/>
              </a:rPr>
              <a:t>Thumb state</a:t>
            </a:r>
          </a:p>
          <a:p>
            <a:r>
              <a:rPr lang="en-US">
                <a:solidFill>
                  <a:schemeClr val="bg2"/>
                </a:solidFill>
                <a:latin typeface="Helvetica-Narrow" pitchFamily="34" charset="0"/>
              </a:rPr>
              <a:t>Low  registers</a:t>
            </a:r>
          </a:p>
        </p:txBody>
      </p:sp>
      <p:sp>
        <p:nvSpPr>
          <p:cNvPr id="25647" name="Rectangle 69"/>
          <p:cNvSpPr>
            <a:spLocks noChangeArrowheads="1"/>
          </p:cNvSpPr>
          <p:nvPr/>
        </p:nvSpPr>
        <p:spPr bwMode="gray">
          <a:xfrm>
            <a:off x="10261601" y="3733801"/>
            <a:ext cx="1608133" cy="6463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latin typeface="Helvetica-Narrow" pitchFamily="34" charset="0"/>
              </a:rPr>
              <a:t>Thumb state</a:t>
            </a:r>
          </a:p>
          <a:p>
            <a:r>
              <a:rPr lang="en-US">
                <a:solidFill>
                  <a:schemeClr val="bg2"/>
                </a:solidFill>
                <a:latin typeface="Helvetica-Narrow" pitchFamily="34" charset="0"/>
              </a:rPr>
              <a:t>High registers</a:t>
            </a:r>
          </a:p>
        </p:txBody>
      </p:sp>
      <p:sp>
        <p:nvSpPr>
          <p:cNvPr id="25648" name="Rectangle 70"/>
          <p:cNvSpPr>
            <a:spLocks noChangeArrowheads="1"/>
          </p:cNvSpPr>
          <p:nvPr/>
        </p:nvSpPr>
        <p:spPr bwMode="gray">
          <a:xfrm>
            <a:off x="609600" y="6048701"/>
            <a:ext cx="9245600" cy="339725"/>
          </a:xfrm>
          <a:prstGeom prst="rect">
            <a:avLst/>
          </a:prstGeom>
          <a:noFill/>
          <a:ln w="12700">
            <a:noFill/>
            <a:miter lim="800000"/>
            <a:headEnd/>
            <a:tailEnd/>
          </a:ln>
          <a:effectLst/>
        </p:spPr>
        <p:txBody>
          <a:bodyPr lIns="96838" tIns="47625" rIns="96838" bIns="47625" anchor="ctr">
            <a:spAutoFit/>
          </a:bodyPr>
          <a:lstStyle/>
          <a:p>
            <a:r>
              <a:rPr lang="en-US" sz="1600">
                <a:latin typeface="Arial" pitchFamily="34" charset="0"/>
              </a:rPr>
              <a:t>Note: System mode uses the User mode register set </a:t>
            </a:r>
            <a:endParaRPr lang="en-US" sz="1600">
              <a:solidFill>
                <a:schemeClr val="hlink"/>
              </a:solidFill>
              <a:latin typeface="Arial" pitchFamily="34"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9635"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9636"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9637"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69638" name="Rectangle 6"/>
          <p:cNvSpPr>
            <a:spLocks noGrp="1" noChangeArrowheads="1"/>
          </p:cNvSpPr>
          <p:nvPr>
            <p:ph type="title"/>
          </p:nvPr>
        </p:nvSpPr>
        <p:spPr>
          <a:noFill/>
        </p:spPr>
        <p:txBody>
          <a:bodyPr/>
          <a:lstStyle/>
          <a:p>
            <a:r>
              <a:rPr lang="en-US" smtClean="0"/>
              <a:t>Loading full 32 bit constants</a:t>
            </a:r>
          </a:p>
        </p:txBody>
      </p:sp>
      <p:sp>
        <p:nvSpPr>
          <p:cNvPr id="73735" name="Rectangle 7"/>
          <p:cNvSpPr>
            <a:spLocks noGrp="1" noChangeArrowheads="1"/>
          </p:cNvSpPr>
          <p:nvPr>
            <p:ph type="body" idx="1"/>
          </p:nvPr>
        </p:nvSpPr>
        <p:spPr>
          <a:xfrm>
            <a:off x="838200" y="1519708"/>
            <a:ext cx="10515600" cy="5087154"/>
          </a:xfrm>
        </p:spPr>
        <p:txBody>
          <a:bodyPr>
            <a:normAutofit fontScale="92500" lnSpcReduction="10000"/>
          </a:bodyPr>
          <a:lstStyle/>
          <a:p>
            <a:pPr>
              <a:defRPr/>
            </a:pPr>
            <a:r>
              <a:rPr lang="en-US" dirty="0" smtClean="0"/>
              <a:t>Although the MOV/MVN </a:t>
            </a:r>
            <a:r>
              <a:rPr lang="en-US" dirty="0" err="1" smtClean="0"/>
              <a:t>mechansim</a:t>
            </a:r>
            <a:r>
              <a:rPr lang="en-US" dirty="0" smtClean="0"/>
              <a:t> will load a large range of constants into a register, sometimes this </a:t>
            </a:r>
            <a:r>
              <a:rPr lang="en-US" dirty="0" err="1" smtClean="0"/>
              <a:t>mechansim</a:t>
            </a:r>
            <a:r>
              <a:rPr lang="en-US" dirty="0" smtClean="0"/>
              <a:t> will not generate the required constant.</a:t>
            </a:r>
          </a:p>
          <a:p>
            <a:pPr>
              <a:defRPr/>
            </a:pPr>
            <a:r>
              <a:rPr lang="en-US" dirty="0" smtClean="0"/>
              <a:t>Therefore, the assembler also provides a method which will load </a:t>
            </a:r>
            <a:r>
              <a:rPr lang="en-US" i="1" dirty="0" smtClean="0">
                <a:effectLst>
                  <a:outerShdw blurRad="38100" dist="38100" dir="2700000" algn="tl">
                    <a:srgbClr val="C0C0C0"/>
                  </a:outerShdw>
                </a:effectLst>
              </a:rPr>
              <a:t>ANY</a:t>
            </a:r>
            <a:r>
              <a:rPr lang="en-US" dirty="0" smtClean="0"/>
              <a:t> 32 bit constant:</a:t>
            </a:r>
          </a:p>
          <a:p>
            <a:pPr lvl="1">
              <a:defRPr/>
            </a:pPr>
            <a:r>
              <a:rPr lang="en-US" dirty="0" smtClean="0">
                <a:latin typeface="Courier New" panose="02070309020205020404" pitchFamily="49" charset="0"/>
              </a:rPr>
              <a:t>LDR </a:t>
            </a:r>
            <a:r>
              <a:rPr lang="en-US" dirty="0" err="1" smtClean="0">
                <a:latin typeface="Courier New" panose="02070309020205020404" pitchFamily="49" charset="0"/>
              </a:rPr>
              <a:t>rd</a:t>
            </a:r>
            <a:r>
              <a:rPr lang="en-US" dirty="0" smtClean="0">
                <a:latin typeface="Courier New" panose="02070309020205020404" pitchFamily="49" charset="0"/>
              </a:rPr>
              <a:t>,=numeric constant</a:t>
            </a:r>
            <a:endParaRPr lang="en-US" dirty="0" smtClean="0"/>
          </a:p>
          <a:p>
            <a:pPr>
              <a:defRPr/>
            </a:pPr>
            <a:r>
              <a:rPr lang="en-US" dirty="0" smtClean="0"/>
              <a:t>If the constant can be constructed using either a MOV or MVN then this will be the instruction actually generated.</a:t>
            </a:r>
          </a:p>
          <a:p>
            <a:pPr>
              <a:defRPr/>
            </a:pPr>
            <a:r>
              <a:rPr lang="en-US" dirty="0" smtClean="0"/>
              <a:t>Otherwise, the assembler will produce an LDR instruction with a PC-relative address to read the constant from a literal pool.</a:t>
            </a:r>
          </a:p>
          <a:p>
            <a:pPr lvl="1">
              <a:defRPr/>
            </a:pPr>
            <a:r>
              <a:rPr lang="en-US" sz="1497" dirty="0">
                <a:latin typeface="Courier New" panose="02070309020205020404" pitchFamily="49" charset="0"/>
              </a:rPr>
              <a:t>LDR r0,=0x42	; generates MOV r0,#0x42</a:t>
            </a:r>
          </a:p>
          <a:p>
            <a:pPr lvl="1">
              <a:defRPr/>
            </a:pPr>
            <a:r>
              <a:rPr lang="en-US" sz="1497" dirty="0">
                <a:latin typeface="Courier New" panose="02070309020205020404" pitchFamily="49" charset="0"/>
              </a:rPr>
              <a:t>LDR r0,=0x55555555	; generate LDR r0,[pc, offset to lit pool]</a:t>
            </a:r>
          </a:p>
          <a:p>
            <a:pPr>
              <a:defRPr/>
            </a:pPr>
            <a:r>
              <a:rPr lang="en-US" dirty="0" smtClean="0"/>
              <a:t>As this mechanism will always generate the best instruction for a given case, it is the recommended way of loading constants.</a:t>
            </a:r>
          </a:p>
        </p:txBody>
      </p:sp>
    </p:spTree>
    <p:extLst>
      <p:ext uri="{BB962C8B-B14F-4D97-AF65-F5344CB8AC3E}">
        <p14:creationId xmlns="" xmlns:p14="http://schemas.microsoft.com/office/powerpoint/2010/main" val="1159284628"/>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1683" name="Rectangle 3"/>
          <p:cNvSpPr>
            <a:spLocks noChangeArrowheads="1"/>
          </p:cNvSpPr>
          <p:nvPr/>
        </p:nvSpPr>
        <p:spPr bwMode="auto">
          <a:xfrm>
            <a:off x="4753907" y="6537590"/>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1684"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1685"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1686" name="Rectangle 6"/>
          <p:cNvSpPr>
            <a:spLocks noGrp="1" noChangeArrowheads="1"/>
          </p:cNvSpPr>
          <p:nvPr>
            <p:ph type="title"/>
          </p:nvPr>
        </p:nvSpPr>
        <p:spPr>
          <a:noFill/>
        </p:spPr>
        <p:txBody>
          <a:bodyPr/>
          <a:lstStyle/>
          <a:p>
            <a:r>
              <a:rPr lang="en-US" smtClean="0"/>
              <a:t>Multiplication Instructions</a:t>
            </a:r>
          </a:p>
        </p:txBody>
      </p:sp>
      <p:sp>
        <p:nvSpPr>
          <p:cNvPr id="71687" name="Rectangle 7"/>
          <p:cNvSpPr>
            <a:spLocks noGrp="1" noChangeArrowheads="1"/>
          </p:cNvSpPr>
          <p:nvPr>
            <p:ph type="body" idx="1"/>
          </p:nvPr>
        </p:nvSpPr>
        <p:spPr>
          <a:xfrm>
            <a:off x="838200" y="1825624"/>
            <a:ext cx="10688392" cy="4711966"/>
          </a:xfrm>
          <a:noFill/>
        </p:spPr>
        <p:txBody>
          <a:bodyPr>
            <a:normAutofit fontScale="92500" lnSpcReduction="20000"/>
          </a:bodyPr>
          <a:lstStyle/>
          <a:p>
            <a:r>
              <a:rPr lang="en-US" dirty="0" smtClean="0"/>
              <a:t>The Basic ARM provides two multiplication instructions.</a:t>
            </a:r>
          </a:p>
          <a:p>
            <a:r>
              <a:rPr lang="en-US" dirty="0" smtClean="0"/>
              <a:t>Multiply</a:t>
            </a:r>
          </a:p>
          <a:p>
            <a:pPr lvl="1"/>
            <a:r>
              <a:rPr lang="en-US" dirty="0" smtClean="0"/>
              <a:t>MUL{&lt;</a:t>
            </a:r>
            <a:r>
              <a:rPr lang="en-US" dirty="0" err="1" smtClean="0"/>
              <a:t>cond</a:t>
            </a:r>
            <a:r>
              <a:rPr lang="en-US" dirty="0" smtClean="0"/>
              <a:t>&gt;}{S} Rd, </a:t>
            </a:r>
            <a:r>
              <a:rPr lang="en-US" dirty="0" err="1" smtClean="0"/>
              <a:t>Rm</a:t>
            </a:r>
            <a:r>
              <a:rPr lang="en-US" dirty="0" smtClean="0"/>
              <a:t>, </a:t>
            </a:r>
            <a:r>
              <a:rPr lang="en-US" dirty="0" err="1" smtClean="0"/>
              <a:t>Rs</a:t>
            </a:r>
            <a:r>
              <a:rPr lang="en-US" dirty="0" smtClean="0"/>
              <a:t>	; Rd = </a:t>
            </a:r>
            <a:r>
              <a:rPr lang="en-US" dirty="0" err="1" smtClean="0"/>
              <a:t>Rm</a:t>
            </a:r>
            <a:r>
              <a:rPr lang="en-US" dirty="0" smtClean="0"/>
              <a:t> * </a:t>
            </a:r>
            <a:r>
              <a:rPr lang="en-US" dirty="0" err="1" smtClean="0"/>
              <a:t>Rs</a:t>
            </a:r>
            <a:endParaRPr lang="en-US" dirty="0" smtClean="0"/>
          </a:p>
          <a:p>
            <a:r>
              <a:rPr lang="en-US" dirty="0" smtClean="0"/>
              <a:t>Multiply Accumulate	- does addition for free</a:t>
            </a:r>
          </a:p>
          <a:p>
            <a:pPr lvl="1"/>
            <a:r>
              <a:rPr lang="en-US" dirty="0" smtClean="0"/>
              <a:t>MLA{&lt;</a:t>
            </a:r>
            <a:r>
              <a:rPr lang="en-US" dirty="0" err="1" smtClean="0"/>
              <a:t>cond</a:t>
            </a:r>
            <a:r>
              <a:rPr lang="en-US" dirty="0" smtClean="0"/>
              <a:t>&gt;}{S} Rd, </a:t>
            </a:r>
            <a:r>
              <a:rPr lang="en-US" dirty="0" err="1" smtClean="0"/>
              <a:t>Rm</a:t>
            </a:r>
            <a:r>
              <a:rPr lang="en-US" dirty="0" smtClean="0"/>
              <a:t>, </a:t>
            </a:r>
            <a:r>
              <a:rPr lang="en-US" dirty="0" err="1" smtClean="0"/>
              <a:t>Rs,Rn</a:t>
            </a:r>
            <a:r>
              <a:rPr lang="en-US" dirty="0" smtClean="0"/>
              <a:t>	; Rd = (</a:t>
            </a:r>
            <a:r>
              <a:rPr lang="en-US" dirty="0" err="1" smtClean="0"/>
              <a:t>Rm</a:t>
            </a:r>
            <a:r>
              <a:rPr lang="en-US" dirty="0" smtClean="0"/>
              <a:t> * </a:t>
            </a:r>
            <a:r>
              <a:rPr lang="en-US" dirty="0" err="1" smtClean="0"/>
              <a:t>Rs</a:t>
            </a:r>
            <a:r>
              <a:rPr lang="en-US" dirty="0" smtClean="0"/>
              <a:t>) + </a:t>
            </a:r>
            <a:r>
              <a:rPr lang="en-US" dirty="0" err="1" smtClean="0"/>
              <a:t>Rn</a:t>
            </a:r>
            <a:endParaRPr lang="en-US" dirty="0" smtClean="0"/>
          </a:p>
          <a:p>
            <a:r>
              <a:rPr lang="en-US" dirty="0" smtClean="0"/>
              <a:t>Restrictions on use:</a:t>
            </a:r>
          </a:p>
          <a:p>
            <a:pPr lvl="1"/>
            <a:r>
              <a:rPr lang="en-US" dirty="0" smtClean="0"/>
              <a:t>Rd and </a:t>
            </a:r>
            <a:r>
              <a:rPr lang="en-US" dirty="0" err="1" smtClean="0"/>
              <a:t>Rm</a:t>
            </a:r>
            <a:r>
              <a:rPr lang="en-US" dirty="0" smtClean="0"/>
              <a:t> cannot be the same register</a:t>
            </a:r>
          </a:p>
          <a:p>
            <a:pPr lvl="2"/>
            <a:r>
              <a:rPr lang="en-US" dirty="0" smtClean="0"/>
              <a:t>Can be avoid by swapping </a:t>
            </a:r>
            <a:r>
              <a:rPr lang="en-US" dirty="0" err="1" smtClean="0"/>
              <a:t>Rm</a:t>
            </a:r>
            <a:r>
              <a:rPr lang="en-US" dirty="0" smtClean="0"/>
              <a:t> and </a:t>
            </a:r>
            <a:r>
              <a:rPr lang="en-US" dirty="0" err="1" smtClean="0"/>
              <a:t>Rs</a:t>
            </a:r>
            <a:r>
              <a:rPr lang="en-US" dirty="0" smtClean="0"/>
              <a:t> around. This works because multiplication is commutative.</a:t>
            </a:r>
          </a:p>
          <a:p>
            <a:pPr lvl="1"/>
            <a:r>
              <a:rPr lang="en-US" dirty="0" smtClean="0"/>
              <a:t>Cannot use PC.</a:t>
            </a:r>
          </a:p>
          <a:p>
            <a:pPr>
              <a:buFont typeface="Times New Roman" panose="02020603050405020304" pitchFamily="18" charset="0"/>
              <a:buNone/>
            </a:pPr>
            <a:r>
              <a:rPr lang="en-US" dirty="0" smtClean="0"/>
              <a:t>	These will be picked up by the assembler if overlooked.</a:t>
            </a:r>
          </a:p>
          <a:p>
            <a:r>
              <a:rPr lang="en-US" dirty="0" smtClean="0"/>
              <a:t>Operands can be considered signed or unsigned</a:t>
            </a:r>
          </a:p>
          <a:p>
            <a:pPr lvl="1"/>
            <a:r>
              <a:rPr lang="en-US" dirty="0" smtClean="0"/>
              <a:t>Up to user to interpret correctly.</a:t>
            </a:r>
          </a:p>
        </p:txBody>
      </p:sp>
    </p:spTree>
    <p:extLst>
      <p:ext uri="{BB962C8B-B14F-4D97-AF65-F5344CB8AC3E}">
        <p14:creationId xmlns="" xmlns:p14="http://schemas.microsoft.com/office/powerpoint/2010/main" val="2442689748"/>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3731"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3732"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3733"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3734" name="Rectangle 6"/>
          <p:cNvSpPr>
            <a:spLocks noGrp="1" noChangeArrowheads="1"/>
          </p:cNvSpPr>
          <p:nvPr>
            <p:ph type="title"/>
          </p:nvPr>
        </p:nvSpPr>
        <p:spPr>
          <a:noFill/>
        </p:spPr>
        <p:txBody>
          <a:bodyPr/>
          <a:lstStyle/>
          <a:p>
            <a:r>
              <a:rPr lang="en-US" smtClean="0"/>
              <a:t>Multiplication Implementation</a:t>
            </a:r>
          </a:p>
        </p:txBody>
      </p:sp>
      <p:sp>
        <p:nvSpPr>
          <p:cNvPr id="73735" name="Rectangle 7"/>
          <p:cNvSpPr>
            <a:spLocks noGrp="1" noChangeArrowheads="1"/>
          </p:cNvSpPr>
          <p:nvPr>
            <p:ph type="body" idx="1"/>
          </p:nvPr>
        </p:nvSpPr>
        <p:spPr>
          <a:xfrm>
            <a:off x="838200" y="1825625"/>
            <a:ext cx="10515600" cy="4742600"/>
          </a:xfrm>
          <a:noFill/>
        </p:spPr>
        <p:txBody>
          <a:bodyPr>
            <a:normAutofit fontScale="85000" lnSpcReduction="20000"/>
          </a:bodyPr>
          <a:lstStyle/>
          <a:p>
            <a:r>
              <a:rPr lang="en-US" dirty="0" smtClean="0"/>
              <a:t>The ARM makes use of Booth’s Algorithm to perform integer multiplication. </a:t>
            </a:r>
          </a:p>
          <a:p>
            <a:r>
              <a:rPr lang="en-US" dirty="0" smtClean="0"/>
              <a:t>On non-M ARMs this operates on 2 bits of </a:t>
            </a:r>
            <a:r>
              <a:rPr lang="en-US" dirty="0" err="1" smtClean="0"/>
              <a:t>Rs</a:t>
            </a:r>
            <a:r>
              <a:rPr lang="en-US" dirty="0" smtClean="0"/>
              <a:t> at a time.</a:t>
            </a:r>
          </a:p>
          <a:p>
            <a:pPr marL="717844" lvl="1"/>
            <a:r>
              <a:rPr lang="en-US" dirty="0" smtClean="0"/>
              <a:t>For each pair of bits this takes 1 cycle (plus 1 cycle to start with).</a:t>
            </a:r>
          </a:p>
          <a:p>
            <a:pPr marL="717844" lvl="1"/>
            <a:r>
              <a:rPr lang="en-US" dirty="0" smtClean="0"/>
              <a:t>However when there are no more 1’s left in </a:t>
            </a:r>
            <a:r>
              <a:rPr lang="en-US" dirty="0" err="1" smtClean="0"/>
              <a:t>Rs</a:t>
            </a:r>
            <a:r>
              <a:rPr lang="en-US" dirty="0" smtClean="0"/>
              <a:t>, the multiplication will early-terminate. </a:t>
            </a:r>
          </a:p>
          <a:p>
            <a:r>
              <a:rPr lang="en-US" dirty="0" smtClean="0"/>
              <a:t>Example: Multiply 18 and -1 : Rd = </a:t>
            </a:r>
            <a:r>
              <a:rPr lang="en-US" dirty="0" err="1" smtClean="0"/>
              <a:t>Rm</a:t>
            </a:r>
            <a:r>
              <a:rPr lang="en-US" dirty="0" smtClean="0"/>
              <a:t> * </a:t>
            </a:r>
            <a:r>
              <a:rPr lang="en-US" dirty="0" err="1" smtClean="0"/>
              <a:t>Rs</a:t>
            </a: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endParaRPr lang="en-US" dirty="0" smtClean="0"/>
          </a:p>
          <a:p>
            <a:r>
              <a:rPr lang="en-US" dirty="0" smtClean="0"/>
              <a:t>Note: Compiler does not use early termination criteria to </a:t>
            </a:r>
            <a:br>
              <a:rPr lang="en-US" dirty="0" smtClean="0"/>
            </a:br>
            <a:r>
              <a:rPr lang="en-US" dirty="0" smtClean="0"/>
              <a:t>decide on which order to place operands.</a:t>
            </a:r>
          </a:p>
        </p:txBody>
      </p:sp>
      <p:grpSp>
        <p:nvGrpSpPr>
          <p:cNvPr id="73736" name="Group 51"/>
          <p:cNvGrpSpPr>
            <a:grpSpLocks/>
          </p:cNvGrpSpPr>
          <p:nvPr/>
        </p:nvGrpSpPr>
        <p:grpSpPr bwMode="auto">
          <a:xfrm>
            <a:off x="3342025" y="4186423"/>
            <a:ext cx="5805848" cy="353359"/>
            <a:chOff x="1146" y="2642"/>
            <a:chExt cx="3664" cy="223"/>
          </a:xfrm>
        </p:grpSpPr>
        <p:grpSp>
          <p:nvGrpSpPr>
            <p:cNvPr id="73797" name="Group 42"/>
            <p:cNvGrpSpPr>
              <a:grpSpLocks/>
            </p:cNvGrpSpPr>
            <p:nvPr/>
          </p:nvGrpSpPr>
          <p:grpSpPr bwMode="auto">
            <a:xfrm>
              <a:off x="1175" y="2642"/>
              <a:ext cx="3553" cy="194"/>
              <a:chOff x="1175" y="2642"/>
              <a:chExt cx="3553" cy="194"/>
            </a:xfrm>
          </p:grpSpPr>
          <p:sp>
            <p:nvSpPr>
              <p:cNvPr id="73806" name="Rectangle 8"/>
              <p:cNvSpPr>
                <a:spLocks noChangeArrowheads="1"/>
              </p:cNvSpPr>
              <p:nvPr/>
            </p:nvSpPr>
            <p:spPr bwMode="auto">
              <a:xfrm>
                <a:off x="1175" y="2646"/>
                <a:ext cx="3553" cy="186"/>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3807" name="Line 9"/>
              <p:cNvSpPr>
                <a:spLocks noChangeShapeType="1"/>
              </p:cNvSpPr>
              <p:nvPr/>
            </p:nvSpPr>
            <p:spPr bwMode="auto">
              <a:xfrm>
                <a:off x="2264" y="2643"/>
                <a:ext cx="0" cy="57"/>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08" name="Line 10"/>
              <p:cNvSpPr>
                <a:spLocks noChangeShapeType="1"/>
              </p:cNvSpPr>
              <p:nvPr/>
            </p:nvSpPr>
            <p:spPr bwMode="auto">
              <a:xfrm>
                <a:off x="2163"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09" name="Line 11"/>
              <p:cNvSpPr>
                <a:spLocks noChangeShapeType="1"/>
              </p:cNvSpPr>
              <p:nvPr/>
            </p:nvSpPr>
            <p:spPr bwMode="auto">
              <a:xfrm>
                <a:off x="2371" y="2645"/>
                <a:ext cx="0" cy="5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10" name="Line 12"/>
              <p:cNvSpPr>
                <a:spLocks noChangeShapeType="1"/>
              </p:cNvSpPr>
              <p:nvPr/>
            </p:nvSpPr>
            <p:spPr bwMode="auto">
              <a:xfrm>
                <a:off x="2054" y="2646"/>
                <a:ext cx="0" cy="18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11" name="Line 13"/>
              <p:cNvSpPr>
                <a:spLocks noChangeShapeType="1"/>
              </p:cNvSpPr>
              <p:nvPr/>
            </p:nvSpPr>
            <p:spPr bwMode="auto">
              <a:xfrm>
                <a:off x="2496" y="2648"/>
                <a:ext cx="0" cy="18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12" name="Line 14"/>
              <p:cNvSpPr>
                <a:spLocks noChangeShapeType="1"/>
              </p:cNvSpPr>
              <p:nvPr/>
            </p:nvSpPr>
            <p:spPr bwMode="auto">
              <a:xfrm>
                <a:off x="2607"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13" name="Line 15"/>
              <p:cNvSpPr>
                <a:spLocks noChangeShapeType="1"/>
              </p:cNvSpPr>
              <p:nvPr/>
            </p:nvSpPr>
            <p:spPr bwMode="auto">
              <a:xfrm>
                <a:off x="2724"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14" name="Line 16"/>
              <p:cNvSpPr>
                <a:spLocks noChangeShapeType="1"/>
              </p:cNvSpPr>
              <p:nvPr/>
            </p:nvSpPr>
            <p:spPr bwMode="auto">
              <a:xfrm>
                <a:off x="2828"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15" name="Line 17"/>
              <p:cNvSpPr>
                <a:spLocks noChangeShapeType="1"/>
              </p:cNvSpPr>
              <p:nvPr/>
            </p:nvSpPr>
            <p:spPr bwMode="auto">
              <a:xfrm>
                <a:off x="2952" y="2648"/>
                <a:ext cx="0" cy="18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16" name="Line 18"/>
              <p:cNvSpPr>
                <a:spLocks noChangeShapeType="1"/>
              </p:cNvSpPr>
              <p:nvPr/>
            </p:nvSpPr>
            <p:spPr bwMode="auto">
              <a:xfrm>
                <a:off x="3063"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17" name="Line 19"/>
              <p:cNvSpPr>
                <a:spLocks noChangeShapeType="1"/>
              </p:cNvSpPr>
              <p:nvPr/>
            </p:nvSpPr>
            <p:spPr bwMode="auto">
              <a:xfrm>
                <a:off x="3174"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18" name="Line 20"/>
              <p:cNvSpPr>
                <a:spLocks noChangeShapeType="1"/>
              </p:cNvSpPr>
              <p:nvPr/>
            </p:nvSpPr>
            <p:spPr bwMode="auto">
              <a:xfrm>
                <a:off x="3285"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19" name="Line 21"/>
              <p:cNvSpPr>
                <a:spLocks noChangeShapeType="1"/>
              </p:cNvSpPr>
              <p:nvPr/>
            </p:nvSpPr>
            <p:spPr bwMode="auto">
              <a:xfrm>
                <a:off x="3398" y="2648"/>
                <a:ext cx="0" cy="18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20" name="Line 22"/>
              <p:cNvSpPr>
                <a:spLocks noChangeShapeType="1"/>
              </p:cNvSpPr>
              <p:nvPr/>
            </p:nvSpPr>
            <p:spPr bwMode="auto">
              <a:xfrm>
                <a:off x="3509"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21" name="Line 23"/>
              <p:cNvSpPr>
                <a:spLocks noChangeShapeType="1"/>
              </p:cNvSpPr>
              <p:nvPr/>
            </p:nvSpPr>
            <p:spPr bwMode="auto">
              <a:xfrm>
                <a:off x="3618"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22" name="Line 24"/>
              <p:cNvSpPr>
                <a:spLocks noChangeShapeType="1"/>
              </p:cNvSpPr>
              <p:nvPr/>
            </p:nvSpPr>
            <p:spPr bwMode="auto">
              <a:xfrm>
                <a:off x="3729"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23" name="Line 25"/>
              <p:cNvSpPr>
                <a:spLocks noChangeShapeType="1"/>
              </p:cNvSpPr>
              <p:nvPr/>
            </p:nvSpPr>
            <p:spPr bwMode="auto">
              <a:xfrm>
                <a:off x="4282"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24" name="Line 26"/>
              <p:cNvSpPr>
                <a:spLocks noChangeShapeType="1"/>
              </p:cNvSpPr>
              <p:nvPr/>
            </p:nvSpPr>
            <p:spPr bwMode="auto">
              <a:xfrm>
                <a:off x="4397" y="2642"/>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25" name="Line 27"/>
              <p:cNvSpPr>
                <a:spLocks noChangeShapeType="1"/>
              </p:cNvSpPr>
              <p:nvPr/>
            </p:nvSpPr>
            <p:spPr bwMode="auto">
              <a:xfrm>
                <a:off x="4508" y="2645"/>
                <a:ext cx="0" cy="5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26" name="Line 28"/>
              <p:cNvSpPr>
                <a:spLocks noChangeShapeType="1"/>
              </p:cNvSpPr>
              <p:nvPr/>
            </p:nvSpPr>
            <p:spPr bwMode="auto">
              <a:xfrm>
                <a:off x="4623" y="264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27" name="Line 29"/>
              <p:cNvSpPr>
                <a:spLocks noChangeShapeType="1"/>
              </p:cNvSpPr>
              <p:nvPr/>
            </p:nvSpPr>
            <p:spPr bwMode="auto">
              <a:xfrm>
                <a:off x="1719"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28" name="Line 30"/>
              <p:cNvSpPr>
                <a:spLocks noChangeShapeType="1"/>
              </p:cNvSpPr>
              <p:nvPr/>
            </p:nvSpPr>
            <p:spPr bwMode="auto">
              <a:xfrm>
                <a:off x="1282"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29" name="Line 31"/>
              <p:cNvSpPr>
                <a:spLocks noChangeShapeType="1"/>
              </p:cNvSpPr>
              <p:nvPr/>
            </p:nvSpPr>
            <p:spPr bwMode="auto">
              <a:xfrm>
                <a:off x="1394"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30" name="Line 32"/>
              <p:cNvSpPr>
                <a:spLocks noChangeShapeType="1"/>
              </p:cNvSpPr>
              <p:nvPr/>
            </p:nvSpPr>
            <p:spPr bwMode="auto">
              <a:xfrm>
                <a:off x="1505"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31" name="Line 33"/>
              <p:cNvSpPr>
                <a:spLocks noChangeShapeType="1"/>
              </p:cNvSpPr>
              <p:nvPr/>
            </p:nvSpPr>
            <p:spPr bwMode="auto">
              <a:xfrm>
                <a:off x="1615" y="2648"/>
                <a:ext cx="0" cy="18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32" name="Line 34"/>
              <p:cNvSpPr>
                <a:spLocks noChangeShapeType="1"/>
              </p:cNvSpPr>
              <p:nvPr/>
            </p:nvSpPr>
            <p:spPr bwMode="auto">
              <a:xfrm>
                <a:off x="3840"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33" name="Line 35"/>
              <p:cNvSpPr>
                <a:spLocks noChangeShapeType="1"/>
              </p:cNvSpPr>
              <p:nvPr/>
            </p:nvSpPr>
            <p:spPr bwMode="auto">
              <a:xfrm>
                <a:off x="3951"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34" name="Line 36"/>
              <p:cNvSpPr>
                <a:spLocks noChangeShapeType="1"/>
              </p:cNvSpPr>
              <p:nvPr/>
            </p:nvSpPr>
            <p:spPr bwMode="auto">
              <a:xfrm>
                <a:off x="4062"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35" name="Line 37"/>
              <p:cNvSpPr>
                <a:spLocks noChangeShapeType="1"/>
              </p:cNvSpPr>
              <p:nvPr/>
            </p:nvSpPr>
            <p:spPr bwMode="auto">
              <a:xfrm>
                <a:off x="4171" y="2648"/>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36" name="Line 38"/>
              <p:cNvSpPr>
                <a:spLocks noChangeShapeType="1"/>
              </p:cNvSpPr>
              <p:nvPr/>
            </p:nvSpPr>
            <p:spPr bwMode="auto">
              <a:xfrm>
                <a:off x="1823" y="2645"/>
                <a:ext cx="0" cy="6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37" name="Line 39"/>
              <p:cNvSpPr>
                <a:spLocks noChangeShapeType="1"/>
              </p:cNvSpPr>
              <p:nvPr/>
            </p:nvSpPr>
            <p:spPr bwMode="auto">
              <a:xfrm>
                <a:off x="1934" y="2645"/>
                <a:ext cx="0" cy="5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38" name="Line 40"/>
              <p:cNvSpPr>
                <a:spLocks noChangeShapeType="1"/>
              </p:cNvSpPr>
              <p:nvPr/>
            </p:nvSpPr>
            <p:spPr bwMode="auto">
              <a:xfrm>
                <a:off x="3840" y="2642"/>
                <a:ext cx="0" cy="18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839" name="Line 41"/>
              <p:cNvSpPr>
                <a:spLocks noChangeShapeType="1"/>
              </p:cNvSpPr>
              <p:nvPr/>
            </p:nvSpPr>
            <p:spPr bwMode="auto">
              <a:xfrm>
                <a:off x="4282" y="2642"/>
                <a:ext cx="0" cy="18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
          <p:nvSpPr>
            <p:cNvPr id="73798" name="Rectangle 43"/>
            <p:cNvSpPr>
              <a:spLocks noChangeArrowheads="1"/>
            </p:cNvSpPr>
            <p:nvPr/>
          </p:nvSpPr>
          <p:spPr bwMode="auto">
            <a:xfrm>
              <a:off x="1146" y="2668"/>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0 0 0 0</a:t>
              </a:r>
            </a:p>
          </p:txBody>
        </p:sp>
        <p:sp>
          <p:nvSpPr>
            <p:cNvPr id="73799" name="Rectangle 44"/>
            <p:cNvSpPr>
              <a:spLocks noChangeArrowheads="1"/>
            </p:cNvSpPr>
            <p:nvPr/>
          </p:nvSpPr>
          <p:spPr bwMode="auto">
            <a:xfrm>
              <a:off x="4258" y="2662"/>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0 0 1 0</a:t>
              </a:r>
            </a:p>
          </p:txBody>
        </p:sp>
        <p:sp>
          <p:nvSpPr>
            <p:cNvPr id="73800" name="Rectangle 45"/>
            <p:cNvSpPr>
              <a:spLocks noChangeArrowheads="1"/>
            </p:cNvSpPr>
            <p:nvPr/>
          </p:nvSpPr>
          <p:spPr bwMode="auto">
            <a:xfrm>
              <a:off x="3796" y="2668"/>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0 0 0 1</a:t>
              </a:r>
            </a:p>
          </p:txBody>
        </p:sp>
        <p:sp>
          <p:nvSpPr>
            <p:cNvPr id="73801" name="Rectangle 46"/>
            <p:cNvSpPr>
              <a:spLocks noChangeArrowheads="1"/>
            </p:cNvSpPr>
            <p:nvPr/>
          </p:nvSpPr>
          <p:spPr bwMode="auto">
            <a:xfrm>
              <a:off x="3364" y="2668"/>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0 0 0 0</a:t>
              </a:r>
            </a:p>
          </p:txBody>
        </p:sp>
        <p:sp>
          <p:nvSpPr>
            <p:cNvPr id="73802" name="Rectangle 47"/>
            <p:cNvSpPr>
              <a:spLocks noChangeArrowheads="1"/>
            </p:cNvSpPr>
            <p:nvPr/>
          </p:nvSpPr>
          <p:spPr bwMode="auto">
            <a:xfrm>
              <a:off x="2926" y="2668"/>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0 0 0 0</a:t>
              </a:r>
            </a:p>
          </p:txBody>
        </p:sp>
        <p:sp>
          <p:nvSpPr>
            <p:cNvPr id="73803" name="Rectangle 48"/>
            <p:cNvSpPr>
              <a:spLocks noChangeArrowheads="1"/>
            </p:cNvSpPr>
            <p:nvPr/>
          </p:nvSpPr>
          <p:spPr bwMode="auto">
            <a:xfrm>
              <a:off x="1578" y="2668"/>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0 0 0 0</a:t>
              </a:r>
            </a:p>
          </p:txBody>
        </p:sp>
        <p:sp>
          <p:nvSpPr>
            <p:cNvPr id="73804" name="Rectangle 49"/>
            <p:cNvSpPr>
              <a:spLocks noChangeArrowheads="1"/>
            </p:cNvSpPr>
            <p:nvPr/>
          </p:nvSpPr>
          <p:spPr bwMode="auto">
            <a:xfrm>
              <a:off x="2022" y="2668"/>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0 0 0 0</a:t>
              </a:r>
            </a:p>
          </p:txBody>
        </p:sp>
        <p:sp>
          <p:nvSpPr>
            <p:cNvPr id="73805" name="Rectangle 50"/>
            <p:cNvSpPr>
              <a:spLocks noChangeArrowheads="1"/>
            </p:cNvSpPr>
            <p:nvPr/>
          </p:nvSpPr>
          <p:spPr bwMode="auto">
            <a:xfrm>
              <a:off x="2484" y="2668"/>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0 0 0 0</a:t>
              </a:r>
            </a:p>
          </p:txBody>
        </p:sp>
      </p:grpSp>
      <p:grpSp>
        <p:nvGrpSpPr>
          <p:cNvPr id="73737" name="Group 95"/>
          <p:cNvGrpSpPr>
            <a:grpSpLocks/>
          </p:cNvGrpSpPr>
          <p:nvPr/>
        </p:nvGrpSpPr>
        <p:grpSpPr bwMode="auto">
          <a:xfrm>
            <a:off x="3342025" y="4690315"/>
            <a:ext cx="5805848" cy="353359"/>
            <a:chOff x="1146" y="2960"/>
            <a:chExt cx="3664" cy="223"/>
          </a:xfrm>
        </p:grpSpPr>
        <p:grpSp>
          <p:nvGrpSpPr>
            <p:cNvPr id="73754" name="Group 86"/>
            <p:cNvGrpSpPr>
              <a:grpSpLocks/>
            </p:cNvGrpSpPr>
            <p:nvPr/>
          </p:nvGrpSpPr>
          <p:grpSpPr bwMode="auto">
            <a:xfrm>
              <a:off x="1175" y="2960"/>
              <a:ext cx="3553" cy="194"/>
              <a:chOff x="1175" y="2960"/>
              <a:chExt cx="3553" cy="194"/>
            </a:xfrm>
          </p:grpSpPr>
          <p:sp>
            <p:nvSpPr>
              <p:cNvPr id="73763" name="Rectangle 52"/>
              <p:cNvSpPr>
                <a:spLocks noChangeArrowheads="1"/>
              </p:cNvSpPr>
              <p:nvPr/>
            </p:nvSpPr>
            <p:spPr bwMode="auto">
              <a:xfrm>
                <a:off x="1175" y="2964"/>
                <a:ext cx="3553" cy="186"/>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3764" name="Line 53"/>
              <p:cNvSpPr>
                <a:spLocks noChangeShapeType="1"/>
              </p:cNvSpPr>
              <p:nvPr/>
            </p:nvSpPr>
            <p:spPr bwMode="auto">
              <a:xfrm>
                <a:off x="2264" y="2961"/>
                <a:ext cx="0" cy="57"/>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65" name="Line 54"/>
              <p:cNvSpPr>
                <a:spLocks noChangeShapeType="1"/>
              </p:cNvSpPr>
              <p:nvPr/>
            </p:nvSpPr>
            <p:spPr bwMode="auto">
              <a:xfrm>
                <a:off x="2163"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66" name="Line 55"/>
              <p:cNvSpPr>
                <a:spLocks noChangeShapeType="1"/>
              </p:cNvSpPr>
              <p:nvPr/>
            </p:nvSpPr>
            <p:spPr bwMode="auto">
              <a:xfrm>
                <a:off x="2371" y="2963"/>
                <a:ext cx="0" cy="5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67" name="Line 56"/>
              <p:cNvSpPr>
                <a:spLocks noChangeShapeType="1"/>
              </p:cNvSpPr>
              <p:nvPr/>
            </p:nvSpPr>
            <p:spPr bwMode="auto">
              <a:xfrm>
                <a:off x="2054" y="2964"/>
                <a:ext cx="0" cy="18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68" name="Line 57"/>
              <p:cNvSpPr>
                <a:spLocks noChangeShapeType="1"/>
              </p:cNvSpPr>
              <p:nvPr/>
            </p:nvSpPr>
            <p:spPr bwMode="auto">
              <a:xfrm>
                <a:off x="2496" y="2966"/>
                <a:ext cx="0" cy="18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69" name="Line 58"/>
              <p:cNvSpPr>
                <a:spLocks noChangeShapeType="1"/>
              </p:cNvSpPr>
              <p:nvPr/>
            </p:nvSpPr>
            <p:spPr bwMode="auto">
              <a:xfrm>
                <a:off x="2607"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70" name="Line 59"/>
              <p:cNvSpPr>
                <a:spLocks noChangeShapeType="1"/>
              </p:cNvSpPr>
              <p:nvPr/>
            </p:nvSpPr>
            <p:spPr bwMode="auto">
              <a:xfrm>
                <a:off x="2724"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71" name="Line 60"/>
              <p:cNvSpPr>
                <a:spLocks noChangeShapeType="1"/>
              </p:cNvSpPr>
              <p:nvPr/>
            </p:nvSpPr>
            <p:spPr bwMode="auto">
              <a:xfrm>
                <a:off x="2828"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72" name="Line 61"/>
              <p:cNvSpPr>
                <a:spLocks noChangeShapeType="1"/>
              </p:cNvSpPr>
              <p:nvPr/>
            </p:nvSpPr>
            <p:spPr bwMode="auto">
              <a:xfrm>
                <a:off x="2952" y="2966"/>
                <a:ext cx="0" cy="18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73" name="Line 62"/>
              <p:cNvSpPr>
                <a:spLocks noChangeShapeType="1"/>
              </p:cNvSpPr>
              <p:nvPr/>
            </p:nvSpPr>
            <p:spPr bwMode="auto">
              <a:xfrm>
                <a:off x="3063"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74" name="Line 63"/>
              <p:cNvSpPr>
                <a:spLocks noChangeShapeType="1"/>
              </p:cNvSpPr>
              <p:nvPr/>
            </p:nvSpPr>
            <p:spPr bwMode="auto">
              <a:xfrm>
                <a:off x="3174"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75" name="Line 64"/>
              <p:cNvSpPr>
                <a:spLocks noChangeShapeType="1"/>
              </p:cNvSpPr>
              <p:nvPr/>
            </p:nvSpPr>
            <p:spPr bwMode="auto">
              <a:xfrm>
                <a:off x="3285"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76" name="Line 65"/>
              <p:cNvSpPr>
                <a:spLocks noChangeShapeType="1"/>
              </p:cNvSpPr>
              <p:nvPr/>
            </p:nvSpPr>
            <p:spPr bwMode="auto">
              <a:xfrm>
                <a:off x="3398" y="2966"/>
                <a:ext cx="0" cy="18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77" name="Line 66"/>
              <p:cNvSpPr>
                <a:spLocks noChangeShapeType="1"/>
              </p:cNvSpPr>
              <p:nvPr/>
            </p:nvSpPr>
            <p:spPr bwMode="auto">
              <a:xfrm>
                <a:off x="3509"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78" name="Line 67"/>
              <p:cNvSpPr>
                <a:spLocks noChangeShapeType="1"/>
              </p:cNvSpPr>
              <p:nvPr/>
            </p:nvSpPr>
            <p:spPr bwMode="auto">
              <a:xfrm>
                <a:off x="3618"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79" name="Line 68"/>
              <p:cNvSpPr>
                <a:spLocks noChangeShapeType="1"/>
              </p:cNvSpPr>
              <p:nvPr/>
            </p:nvSpPr>
            <p:spPr bwMode="auto">
              <a:xfrm>
                <a:off x="3729"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80" name="Line 69"/>
              <p:cNvSpPr>
                <a:spLocks noChangeShapeType="1"/>
              </p:cNvSpPr>
              <p:nvPr/>
            </p:nvSpPr>
            <p:spPr bwMode="auto">
              <a:xfrm>
                <a:off x="4282"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81" name="Line 70"/>
              <p:cNvSpPr>
                <a:spLocks noChangeShapeType="1"/>
              </p:cNvSpPr>
              <p:nvPr/>
            </p:nvSpPr>
            <p:spPr bwMode="auto">
              <a:xfrm>
                <a:off x="4397" y="2960"/>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82" name="Line 71"/>
              <p:cNvSpPr>
                <a:spLocks noChangeShapeType="1"/>
              </p:cNvSpPr>
              <p:nvPr/>
            </p:nvSpPr>
            <p:spPr bwMode="auto">
              <a:xfrm>
                <a:off x="4508" y="2963"/>
                <a:ext cx="0" cy="5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83" name="Line 72"/>
              <p:cNvSpPr>
                <a:spLocks noChangeShapeType="1"/>
              </p:cNvSpPr>
              <p:nvPr/>
            </p:nvSpPr>
            <p:spPr bwMode="auto">
              <a:xfrm>
                <a:off x="4623" y="2964"/>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84" name="Line 73"/>
              <p:cNvSpPr>
                <a:spLocks noChangeShapeType="1"/>
              </p:cNvSpPr>
              <p:nvPr/>
            </p:nvSpPr>
            <p:spPr bwMode="auto">
              <a:xfrm>
                <a:off x="1719"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85" name="Line 74"/>
              <p:cNvSpPr>
                <a:spLocks noChangeShapeType="1"/>
              </p:cNvSpPr>
              <p:nvPr/>
            </p:nvSpPr>
            <p:spPr bwMode="auto">
              <a:xfrm>
                <a:off x="1282"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86" name="Line 75"/>
              <p:cNvSpPr>
                <a:spLocks noChangeShapeType="1"/>
              </p:cNvSpPr>
              <p:nvPr/>
            </p:nvSpPr>
            <p:spPr bwMode="auto">
              <a:xfrm>
                <a:off x="1394"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87" name="Line 76"/>
              <p:cNvSpPr>
                <a:spLocks noChangeShapeType="1"/>
              </p:cNvSpPr>
              <p:nvPr/>
            </p:nvSpPr>
            <p:spPr bwMode="auto">
              <a:xfrm>
                <a:off x="1505"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88" name="Line 77"/>
              <p:cNvSpPr>
                <a:spLocks noChangeShapeType="1"/>
              </p:cNvSpPr>
              <p:nvPr/>
            </p:nvSpPr>
            <p:spPr bwMode="auto">
              <a:xfrm>
                <a:off x="1615" y="2966"/>
                <a:ext cx="0" cy="18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89" name="Line 78"/>
              <p:cNvSpPr>
                <a:spLocks noChangeShapeType="1"/>
              </p:cNvSpPr>
              <p:nvPr/>
            </p:nvSpPr>
            <p:spPr bwMode="auto">
              <a:xfrm>
                <a:off x="3840"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90" name="Line 79"/>
              <p:cNvSpPr>
                <a:spLocks noChangeShapeType="1"/>
              </p:cNvSpPr>
              <p:nvPr/>
            </p:nvSpPr>
            <p:spPr bwMode="auto">
              <a:xfrm>
                <a:off x="3951"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91" name="Line 80"/>
              <p:cNvSpPr>
                <a:spLocks noChangeShapeType="1"/>
              </p:cNvSpPr>
              <p:nvPr/>
            </p:nvSpPr>
            <p:spPr bwMode="auto">
              <a:xfrm>
                <a:off x="4062"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92" name="Line 81"/>
              <p:cNvSpPr>
                <a:spLocks noChangeShapeType="1"/>
              </p:cNvSpPr>
              <p:nvPr/>
            </p:nvSpPr>
            <p:spPr bwMode="auto">
              <a:xfrm>
                <a:off x="4171" y="2966"/>
                <a:ext cx="0" cy="5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93" name="Line 82"/>
              <p:cNvSpPr>
                <a:spLocks noChangeShapeType="1"/>
              </p:cNvSpPr>
              <p:nvPr/>
            </p:nvSpPr>
            <p:spPr bwMode="auto">
              <a:xfrm>
                <a:off x="1823" y="2963"/>
                <a:ext cx="0" cy="6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94" name="Line 83"/>
              <p:cNvSpPr>
                <a:spLocks noChangeShapeType="1"/>
              </p:cNvSpPr>
              <p:nvPr/>
            </p:nvSpPr>
            <p:spPr bwMode="auto">
              <a:xfrm>
                <a:off x="1934" y="2963"/>
                <a:ext cx="0" cy="5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95" name="Line 84"/>
              <p:cNvSpPr>
                <a:spLocks noChangeShapeType="1"/>
              </p:cNvSpPr>
              <p:nvPr/>
            </p:nvSpPr>
            <p:spPr bwMode="auto">
              <a:xfrm>
                <a:off x="3840" y="2960"/>
                <a:ext cx="0" cy="18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96" name="Line 85"/>
              <p:cNvSpPr>
                <a:spLocks noChangeShapeType="1"/>
              </p:cNvSpPr>
              <p:nvPr/>
            </p:nvSpPr>
            <p:spPr bwMode="auto">
              <a:xfrm>
                <a:off x="4282" y="2960"/>
                <a:ext cx="0" cy="18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
          <p:nvSpPr>
            <p:cNvPr id="73755" name="Rectangle 87"/>
            <p:cNvSpPr>
              <a:spLocks noChangeArrowheads="1"/>
            </p:cNvSpPr>
            <p:nvPr/>
          </p:nvSpPr>
          <p:spPr bwMode="auto">
            <a:xfrm>
              <a:off x="1146" y="2986"/>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1 1 1 1</a:t>
              </a:r>
            </a:p>
          </p:txBody>
        </p:sp>
        <p:sp>
          <p:nvSpPr>
            <p:cNvPr id="73756" name="Rectangle 88"/>
            <p:cNvSpPr>
              <a:spLocks noChangeArrowheads="1"/>
            </p:cNvSpPr>
            <p:nvPr/>
          </p:nvSpPr>
          <p:spPr bwMode="auto">
            <a:xfrm>
              <a:off x="4258" y="2980"/>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1 1 1 1</a:t>
              </a:r>
            </a:p>
          </p:txBody>
        </p:sp>
        <p:sp>
          <p:nvSpPr>
            <p:cNvPr id="73757" name="Rectangle 89"/>
            <p:cNvSpPr>
              <a:spLocks noChangeArrowheads="1"/>
            </p:cNvSpPr>
            <p:nvPr/>
          </p:nvSpPr>
          <p:spPr bwMode="auto">
            <a:xfrm>
              <a:off x="3796" y="2986"/>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1 1 1 1</a:t>
              </a:r>
            </a:p>
          </p:txBody>
        </p:sp>
        <p:sp>
          <p:nvSpPr>
            <p:cNvPr id="73758" name="Rectangle 90"/>
            <p:cNvSpPr>
              <a:spLocks noChangeArrowheads="1"/>
            </p:cNvSpPr>
            <p:nvPr/>
          </p:nvSpPr>
          <p:spPr bwMode="auto">
            <a:xfrm>
              <a:off x="3364" y="2986"/>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1 1 1 1</a:t>
              </a:r>
            </a:p>
          </p:txBody>
        </p:sp>
        <p:sp>
          <p:nvSpPr>
            <p:cNvPr id="73759" name="Rectangle 91"/>
            <p:cNvSpPr>
              <a:spLocks noChangeArrowheads="1"/>
            </p:cNvSpPr>
            <p:nvPr/>
          </p:nvSpPr>
          <p:spPr bwMode="auto">
            <a:xfrm>
              <a:off x="2926" y="2986"/>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1 1 1 1</a:t>
              </a:r>
            </a:p>
          </p:txBody>
        </p:sp>
        <p:sp>
          <p:nvSpPr>
            <p:cNvPr id="73760" name="Rectangle 92"/>
            <p:cNvSpPr>
              <a:spLocks noChangeArrowheads="1"/>
            </p:cNvSpPr>
            <p:nvPr/>
          </p:nvSpPr>
          <p:spPr bwMode="auto">
            <a:xfrm>
              <a:off x="1578" y="2986"/>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1 1 1 1</a:t>
              </a:r>
            </a:p>
          </p:txBody>
        </p:sp>
        <p:sp>
          <p:nvSpPr>
            <p:cNvPr id="73761" name="Rectangle 93"/>
            <p:cNvSpPr>
              <a:spLocks noChangeArrowheads="1"/>
            </p:cNvSpPr>
            <p:nvPr/>
          </p:nvSpPr>
          <p:spPr bwMode="auto">
            <a:xfrm>
              <a:off x="2022" y="2986"/>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1 1 1 1</a:t>
              </a:r>
            </a:p>
          </p:txBody>
        </p:sp>
        <p:sp>
          <p:nvSpPr>
            <p:cNvPr id="73762" name="Rectangle 94"/>
            <p:cNvSpPr>
              <a:spLocks noChangeArrowheads="1"/>
            </p:cNvSpPr>
            <p:nvPr/>
          </p:nvSpPr>
          <p:spPr bwMode="auto">
            <a:xfrm>
              <a:off x="2484" y="2986"/>
              <a:ext cx="55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b="0"/>
                <a:t>1 1 1 1</a:t>
              </a:r>
            </a:p>
          </p:txBody>
        </p:sp>
      </p:grpSp>
      <p:grpSp>
        <p:nvGrpSpPr>
          <p:cNvPr id="73738" name="Group 98"/>
          <p:cNvGrpSpPr>
            <a:grpSpLocks/>
          </p:cNvGrpSpPr>
          <p:nvPr/>
        </p:nvGrpSpPr>
        <p:grpSpPr bwMode="auto">
          <a:xfrm>
            <a:off x="2094973" y="4151562"/>
            <a:ext cx="579951" cy="842989"/>
            <a:chOff x="359" y="2620"/>
            <a:chExt cx="366" cy="532"/>
          </a:xfrm>
        </p:grpSpPr>
        <p:sp>
          <p:nvSpPr>
            <p:cNvPr id="73752" name="Rectangle 96"/>
            <p:cNvSpPr>
              <a:spLocks noChangeArrowheads="1"/>
            </p:cNvSpPr>
            <p:nvPr/>
          </p:nvSpPr>
          <p:spPr bwMode="auto">
            <a:xfrm>
              <a:off x="359" y="2620"/>
              <a:ext cx="342"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797">
                  <a:latin typeface="Times New Roman" panose="02020603050405020304" pitchFamily="18" charset="0"/>
                </a:rPr>
                <a:t>Rm</a:t>
              </a:r>
            </a:p>
          </p:txBody>
        </p:sp>
        <p:sp>
          <p:nvSpPr>
            <p:cNvPr id="73753" name="Rectangle 97"/>
            <p:cNvSpPr>
              <a:spLocks noChangeArrowheads="1"/>
            </p:cNvSpPr>
            <p:nvPr/>
          </p:nvSpPr>
          <p:spPr bwMode="auto">
            <a:xfrm>
              <a:off x="383" y="2938"/>
              <a:ext cx="342"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797">
                  <a:latin typeface="Times New Roman" panose="02020603050405020304" pitchFamily="18" charset="0"/>
                </a:rPr>
                <a:t>Rs</a:t>
              </a:r>
            </a:p>
          </p:txBody>
        </p:sp>
      </p:grpSp>
      <p:sp>
        <p:nvSpPr>
          <p:cNvPr id="73739" name="Line 99"/>
          <p:cNvSpPr>
            <a:spLocks noChangeShapeType="1"/>
          </p:cNvSpPr>
          <p:nvPr/>
        </p:nvSpPr>
        <p:spPr bwMode="auto">
          <a:xfrm>
            <a:off x="2093387" y="5102301"/>
            <a:ext cx="551429"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40" name="Rectangle 100"/>
          <p:cNvSpPr>
            <a:spLocks noChangeArrowheads="1"/>
          </p:cNvSpPr>
          <p:nvPr/>
        </p:nvSpPr>
        <p:spPr bwMode="auto">
          <a:xfrm>
            <a:off x="1828765" y="5121317"/>
            <a:ext cx="1140887" cy="3390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797">
                <a:latin typeface="Times New Roman" panose="02020603050405020304" pitchFamily="18" charset="0"/>
              </a:rPr>
              <a:t>17 cycles</a:t>
            </a:r>
          </a:p>
        </p:txBody>
      </p:sp>
      <p:grpSp>
        <p:nvGrpSpPr>
          <p:cNvPr id="73741" name="Group 105"/>
          <p:cNvGrpSpPr>
            <a:grpSpLocks/>
          </p:cNvGrpSpPr>
          <p:nvPr/>
        </p:nvGrpSpPr>
        <p:grpSpPr bwMode="auto">
          <a:xfrm>
            <a:off x="9471125" y="4170577"/>
            <a:ext cx="1140887" cy="1261314"/>
            <a:chOff x="5014" y="2632"/>
            <a:chExt cx="720" cy="796"/>
          </a:xfrm>
        </p:grpSpPr>
        <p:sp>
          <p:nvSpPr>
            <p:cNvPr id="73748" name="Rectangle 101"/>
            <p:cNvSpPr>
              <a:spLocks noChangeArrowheads="1"/>
            </p:cNvSpPr>
            <p:nvPr/>
          </p:nvSpPr>
          <p:spPr bwMode="auto">
            <a:xfrm>
              <a:off x="5140" y="2632"/>
              <a:ext cx="342"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797">
                  <a:latin typeface="Times New Roman" panose="02020603050405020304" pitchFamily="18" charset="0"/>
                </a:rPr>
                <a:t>Rs</a:t>
              </a:r>
            </a:p>
          </p:txBody>
        </p:sp>
        <p:sp>
          <p:nvSpPr>
            <p:cNvPr id="73749" name="Rectangle 102"/>
            <p:cNvSpPr>
              <a:spLocks noChangeArrowheads="1"/>
            </p:cNvSpPr>
            <p:nvPr/>
          </p:nvSpPr>
          <p:spPr bwMode="auto">
            <a:xfrm>
              <a:off x="5128" y="2938"/>
              <a:ext cx="342"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797">
                  <a:latin typeface="Times New Roman" panose="02020603050405020304" pitchFamily="18" charset="0"/>
                </a:rPr>
                <a:t>Rm</a:t>
              </a:r>
            </a:p>
          </p:txBody>
        </p:sp>
        <p:sp>
          <p:nvSpPr>
            <p:cNvPr id="73750" name="Line 103"/>
            <p:cNvSpPr>
              <a:spLocks noChangeShapeType="1"/>
            </p:cNvSpPr>
            <p:nvPr/>
          </p:nvSpPr>
          <p:spPr bwMode="auto">
            <a:xfrm>
              <a:off x="5104" y="3208"/>
              <a:ext cx="348"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73751" name="Rectangle 104"/>
            <p:cNvSpPr>
              <a:spLocks noChangeArrowheads="1"/>
            </p:cNvSpPr>
            <p:nvPr/>
          </p:nvSpPr>
          <p:spPr bwMode="auto">
            <a:xfrm>
              <a:off x="5014" y="3214"/>
              <a:ext cx="720"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797">
                  <a:latin typeface="Times New Roman" panose="02020603050405020304" pitchFamily="18" charset="0"/>
                </a:rPr>
                <a:t>4 cycles</a:t>
              </a:r>
            </a:p>
          </p:txBody>
        </p:sp>
      </p:grpSp>
      <p:grpSp>
        <p:nvGrpSpPr>
          <p:cNvPr id="73742" name="Group 108"/>
          <p:cNvGrpSpPr>
            <a:grpSpLocks/>
          </p:cNvGrpSpPr>
          <p:nvPr/>
        </p:nvGrpSpPr>
        <p:grpSpPr bwMode="auto">
          <a:xfrm>
            <a:off x="2779505" y="4170577"/>
            <a:ext cx="579951" cy="842989"/>
            <a:chOff x="791" y="2632"/>
            <a:chExt cx="366" cy="532"/>
          </a:xfrm>
        </p:grpSpPr>
        <p:sp>
          <p:nvSpPr>
            <p:cNvPr id="73746" name="Rectangle 106"/>
            <p:cNvSpPr>
              <a:spLocks noChangeArrowheads="1"/>
            </p:cNvSpPr>
            <p:nvPr/>
          </p:nvSpPr>
          <p:spPr bwMode="auto">
            <a:xfrm>
              <a:off x="791" y="2632"/>
              <a:ext cx="342"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797">
                  <a:latin typeface="Times New Roman" panose="02020603050405020304" pitchFamily="18" charset="0"/>
                </a:rPr>
                <a:t>18</a:t>
              </a:r>
            </a:p>
          </p:txBody>
        </p:sp>
        <p:sp>
          <p:nvSpPr>
            <p:cNvPr id="73747" name="Rectangle 107"/>
            <p:cNvSpPr>
              <a:spLocks noChangeArrowheads="1"/>
            </p:cNvSpPr>
            <p:nvPr/>
          </p:nvSpPr>
          <p:spPr bwMode="auto">
            <a:xfrm>
              <a:off x="815" y="2950"/>
              <a:ext cx="342"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797">
                  <a:latin typeface="Times New Roman" panose="02020603050405020304" pitchFamily="18" charset="0"/>
                </a:rPr>
                <a:t>-1</a:t>
              </a:r>
            </a:p>
          </p:txBody>
        </p:sp>
      </p:grpSp>
      <p:grpSp>
        <p:nvGrpSpPr>
          <p:cNvPr id="73743" name="Group 111"/>
          <p:cNvGrpSpPr>
            <a:grpSpLocks/>
          </p:cNvGrpSpPr>
          <p:nvPr/>
        </p:nvGrpSpPr>
        <p:grpSpPr bwMode="auto">
          <a:xfrm>
            <a:off x="9054385" y="4170577"/>
            <a:ext cx="579951" cy="842989"/>
            <a:chOff x="4751" y="2632"/>
            <a:chExt cx="366" cy="532"/>
          </a:xfrm>
        </p:grpSpPr>
        <p:sp>
          <p:nvSpPr>
            <p:cNvPr id="73744" name="Rectangle 109"/>
            <p:cNvSpPr>
              <a:spLocks noChangeArrowheads="1"/>
            </p:cNvSpPr>
            <p:nvPr/>
          </p:nvSpPr>
          <p:spPr bwMode="auto">
            <a:xfrm>
              <a:off x="4751" y="2632"/>
              <a:ext cx="342"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797">
                  <a:latin typeface="Times New Roman" panose="02020603050405020304" pitchFamily="18" charset="0"/>
                </a:rPr>
                <a:t>18</a:t>
              </a:r>
            </a:p>
          </p:txBody>
        </p:sp>
        <p:sp>
          <p:nvSpPr>
            <p:cNvPr id="73745" name="Rectangle 110"/>
            <p:cNvSpPr>
              <a:spLocks noChangeArrowheads="1"/>
            </p:cNvSpPr>
            <p:nvPr/>
          </p:nvSpPr>
          <p:spPr bwMode="auto">
            <a:xfrm>
              <a:off x="4775" y="2950"/>
              <a:ext cx="342"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797">
                  <a:latin typeface="Times New Roman" panose="02020603050405020304" pitchFamily="18" charset="0"/>
                </a:rPr>
                <a:t>-1</a:t>
              </a:r>
            </a:p>
          </p:txBody>
        </p:sp>
      </p:grpSp>
    </p:spTree>
    <p:extLst>
      <p:ext uri="{BB962C8B-B14F-4D97-AF65-F5344CB8AC3E}">
        <p14:creationId xmlns="" xmlns:p14="http://schemas.microsoft.com/office/powerpoint/2010/main" val="1461364406"/>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5779"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5780"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5781"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5782" name="Rectangle 6"/>
          <p:cNvSpPr>
            <a:spLocks noGrp="1" noChangeArrowheads="1"/>
          </p:cNvSpPr>
          <p:nvPr>
            <p:ph type="title"/>
          </p:nvPr>
        </p:nvSpPr>
        <p:spPr>
          <a:noFill/>
        </p:spPr>
        <p:txBody>
          <a:bodyPr/>
          <a:lstStyle/>
          <a:p>
            <a:r>
              <a:rPr lang="en-US" smtClean="0"/>
              <a:t>Extended Multiply Instructions</a:t>
            </a:r>
          </a:p>
        </p:txBody>
      </p:sp>
      <p:sp>
        <p:nvSpPr>
          <p:cNvPr id="79879" name="Rectangle 7"/>
          <p:cNvSpPr>
            <a:spLocks noGrp="1" noChangeArrowheads="1"/>
          </p:cNvSpPr>
          <p:nvPr>
            <p:ph type="body" idx="1"/>
          </p:nvPr>
        </p:nvSpPr>
        <p:spPr>
          <a:xfrm>
            <a:off x="1236373" y="1719255"/>
            <a:ext cx="10303098" cy="4980288"/>
          </a:xfrm>
        </p:spPr>
        <p:txBody>
          <a:bodyPr>
            <a:normAutofit/>
          </a:bodyPr>
          <a:lstStyle/>
          <a:p>
            <a:pPr defTabSz="435777">
              <a:defRPr/>
            </a:pPr>
            <a:r>
              <a:rPr lang="en-US" dirty="0" smtClean="0"/>
              <a:t>M variants of ARM cores contain extended multiplication hardware. This provides three enhancements:</a:t>
            </a:r>
          </a:p>
          <a:p>
            <a:pPr lvl="1" defTabSz="435777">
              <a:defRPr/>
            </a:pPr>
            <a:r>
              <a:rPr lang="en-US" dirty="0" smtClean="0"/>
              <a:t>An </a:t>
            </a:r>
            <a:r>
              <a:rPr lang="en-US" i="1" dirty="0" smtClean="0">
                <a:effectLst>
                  <a:outerShdw blurRad="38100" dist="38100" dir="2700000" algn="tl">
                    <a:srgbClr val="C0C0C0"/>
                  </a:outerShdw>
                </a:effectLst>
              </a:rPr>
              <a:t>8 bit Booth’s Algorithm </a:t>
            </a:r>
            <a:r>
              <a:rPr lang="en-US" dirty="0" smtClean="0"/>
              <a:t>is used</a:t>
            </a:r>
          </a:p>
          <a:p>
            <a:pPr lvl="2" defTabSz="435777">
              <a:defRPr/>
            </a:pPr>
            <a:r>
              <a:rPr lang="en-US" dirty="0" smtClean="0"/>
              <a:t>Multiplication is carried out faster (maximum for standard instructions is now 5 cycles).</a:t>
            </a:r>
          </a:p>
          <a:p>
            <a:pPr lvl="1" defTabSz="435777">
              <a:defRPr/>
            </a:pPr>
            <a:r>
              <a:rPr lang="en-US" i="1" dirty="0" smtClean="0">
                <a:effectLst>
                  <a:outerShdw blurRad="38100" dist="38100" dir="2700000" algn="tl">
                    <a:srgbClr val="C0C0C0"/>
                  </a:outerShdw>
                </a:effectLst>
              </a:rPr>
              <a:t>Early termination method improved </a:t>
            </a:r>
            <a:r>
              <a:rPr lang="en-US" dirty="0" smtClean="0"/>
              <a:t>so that now completes multiplication when all remaining bit sets contain </a:t>
            </a:r>
          </a:p>
          <a:p>
            <a:pPr lvl="2" defTabSz="435777">
              <a:defRPr/>
            </a:pPr>
            <a:r>
              <a:rPr lang="en-US" dirty="0" smtClean="0"/>
              <a:t>all zeroes (as with non-M ARMs), or</a:t>
            </a:r>
          </a:p>
          <a:p>
            <a:pPr lvl="2" defTabSz="435777">
              <a:defRPr/>
            </a:pPr>
            <a:r>
              <a:rPr lang="en-US" dirty="0" smtClean="0"/>
              <a:t>all ones. </a:t>
            </a:r>
          </a:p>
          <a:p>
            <a:pPr lvl="1" defTabSz="435777">
              <a:buNone/>
              <a:defRPr/>
            </a:pPr>
            <a:r>
              <a:rPr lang="en-US" dirty="0" smtClean="0"/>
              <a:t>	Thus the previous example would early terminate in 2 cycles in both cases.</a:t>
            </a:r>
          </a:p>
          <a:p>
            <a:pPr lvl="1" defTabSz="435777">
              <a:defRPr/>
            </a:pPr>
            <a:r>
              <a:rPr lang="en-US" i="1" dirty="0" smtClean="0">
                <a:effectLst>
                  <a:outerShdw blurRad="38100" dist="38100" dir="2700000" algn="tl">
                    <a:srgbClr val="C0C0C0"/>
                  </a:outerShdw>
                </a:effectLst>
              </a:rPr>
              <a:t>64 bit results </a:t>
            </a:r>
            <a:r>
              <a:rPr lang="en-US" dirty="0" smtClean="0"/>
              <a:t>can now be produced from two 32bit operands</a:t>
            </a:r>
          </a:p>
          <a:p>
            <a:pPr lvl="2" defTabSz="435777">
              <a:defRPr/>
            </a:pPr>
            <a:r>
              <a:rPr lang="en-US" dirty="0" smtClean="0"/>
              <a:t>Higher accuracy.</a:t>
            </a:r>
          </a:p>
          <a:p>
            <a:pPr lvl="2" defTabSz="435777">
              <a:defRPr/>
            </a:pPr>
            <a:r>
              <a:rPr lang="en-US" dirty="0" smtClean="0"/>
              <a:t>Pair of registers used to store result.</a:t>
            </a:r>
          </a:p>
        </p:txBody>
      </p:sp>
    </p:spTree>
    <p:extLst>
      <p:ext uri="{BB962C8B-B14F-4D97-AF65-F5344CB8AC3E}">
        <p14:creationId xmlns="" xmlns:p14="http://schemas.microsoft.com/office/powerpoint/2010/main" val="1070147611"/>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7827"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7828"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7829"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7830" name="Rectangle 6"/>
          <p:cNvSpPr>
            <a:spLocks noGrp="1" noChangeArrowheads="1"/>
          </p:cNvSpPr>
          <p:nvPr>
            <p:ph type="title"/>
          </p:nvPr>
        </p:nvSpPr>
        <p:spPr>
          <a:noFill/>
        </p:spPr>
        <p:txBody>
          <a:bodyPr/>
          <a:lstStyle/>
          <a:p>
            <a:r>
              <a:rPr lang="en-US" smtClean="0"/>
              <a:t>Multiply-Long and</a:t>
            </a:r>
            <a:br>
              <a:rPr lang="en-US" smtClean="0"/>
            </a:br>
            <a:r>
              <a:rPr lang="en-US" smtClean="0"/>
              <a:t>Multiply-Accumulate Long</a:t>
            </a:r>
          </a:p>
        </p:txBody>
      </p:sp>
      <p:sp>
        <p:nvSpPr>
          <p:cNvPr id="81927" name="Rectangle 7"/>
          <p:cNvSpPr>
            <a:spLocks noGrp="1" noChangeArrowheads="1"/>
          </p:cNvSpPr>
          <p:nvPr>
            <p:ph type="body" idx="1"/>
          </p:nvPr>
        </p:nvSpPr>
        <p:spPr>
          <a:xfrm>
            <a:off x="838200" y="1825625"/>
            <a:ext cx="10515600" cy="4873918"/>
          </a:xfrm>
        </p:spPr>
        <p:txBody>
          <a:bodyPr>
            <a:normAutofit fontScale="92500" lnSpcReduction="10000"/>
          </a:bodyPr>
          <a:lstStyle/>
          <a:p>
            <a:pPr>
              <a:defRPr/>
            </a:pPr>
            <a:r>
              <a:rPr lang="en-US" dirty="0" smtClean="0"/>
              <a:t>Instructions are</a:t>
            </a:r>
          </a:p>
          <a:p>
            <a:pPr lvl="1">
              <a:defRPr/>
            </a:pPr>
            <a:r>
              <a:rPr lang="en-US" dirty="0" smtClean="0"/>
              <a:t>MULL which gives </a:t>
            </a:r>
            <a:r>
              <a:rPr lang="en-US" dirty="0" err="1" smtClean="0"/>
              <a:t>RdHi,RdLo</a:t>
            </a:r>
            <a:r>
              <a:rPr lang="en-US" dirty="0" smtClean="0"/>
              <a:t>:=</a:t>
            </a:r>
            <a:r>
              <a:rPr lang="en-US" dirty="0" err="1" smtClean="0"/>
              <a:t>Rm</a:t>
            </a:r>
            <a:r>
              <a:rPr lang="en-US" dirty="0" smtClean="0"/>
              <a:t>*</a:t>
            </a:r>
            <a:r>
              <a:rPr lang="en-US" dirty="0" err="1" smtClean="0"/>
              <a:t>Rs</a:t>
            </a:r>
            <a:r>
              <a:rPr lang="en-US" dirty="0" smtClean="0"/>
              <a:t>              </a:t>
            </a:r>
          </a:p>
          <a:p>
            <a:pPr lvl="1">
              <a:defRPr/>
            </a:pPr>
            <a:r>
              <a:rPr lang="en-US" dirty="0" smtClean="0"/>
              <a:t>MLAL which gives </a:t>
            </a:r>
            <a:r>
              <a:rPr lang="en-US" dirty="0" err="1" smtClean="0"/>
              <a:t>RdHi,RdLo</a:t>
            </a:r>
            <a:r>
              <a:rPr lang="en-US" dirty="0" smtClean="0"/>
              <a:t>:=(</a:t>
            </a:r>
            <a:r>
              <a:rPr lang="en-US" dirty="0" err="1" smtClean="0"/>
              <a:t>Rm</a:t>
            </a:r>
            <a:r>
              <a:rPr lang="en-US" dirty="0" smtClean="0"/>
              <a:t>*</a:t>
            </a:r>
            <a:r>
              <a:rPr lang="en-US" dirty="0" err="1" smtClean="0"/>
              <a:t>Rs</a:t>
            </a:r>
            <a:r>
              <a:rPr lang="en-US" dirty="0" smtClean="0"/>
              <a:t>)+</a:t>
            </a:r>
            <a:r>
              <a:rPr lang="en-US" dirty="0" err="1" smtClean="0"/>
              <a:t>RdHi,RdLo</a:t>
            </a:r>
            <a:endParaRPr lang="en-US" dirty="0" smtClean="0"/>
          </a:p>
          <a:p>
            <a:pPr>
              <a:defRPr/>
            </a:pPr>
            <a:r>
              <a:rPr lang="en-US" dirty="0" smtClean="0"/>
              <a:t>However the full 64 bit of the result now matter (lower precision multiply instructions simply throws top 32bits away)</a:t>
            </a:r>
          </a:p>
          <a:p>
            <a:pPr lvl="1">
              <a:defRPr/>
            </a:pPr>
            <a:r>
              <a:rPr lang="en-US" dirty="0" smtClean="0"/>
              <a:t>Need to specify whether operands are signed or unsigned</a:t>
            </a:r>
          </a:p>
          <a:p>
            <a:pPr>
              <a:defRPr/>
            </a:pPr>
            <a:r>
              <a:rPr lang="en-US" dirty="0" smtClean="0"/>
              <a:t>Therefore syntax of new instructions are:</a:t>
            </a:r>
          </a:p>
          <a:p>
            <a:pPr lvl="1">
              <a:defRPr/>
            </a:pPr>
            <a:r>
              <a:rPr lang="en-US" dirty="0" smtClean="0"/>
              <a:t>UMULL{&lt;</a:t>
            </a:r>
            <a:r>
              <a:rPr lang="en-US" dirty="0" err="1" smtClean="0"/>
              <a:t>cond</a:t>
            </a:r>
            <a:r>
              <a:rPr lang="en-US" dirty="0" smtClean="0"/>
              <a:t>&gt;}{S} </a:t>
            </a:r>
            <a:r>
              <a:rPr lang="en-US" dirty="0" err="1" smtClean="0"/>
              <a:t>RdLo,RdHi,Rm,Rs</a:t>
            </a:r>
            <a:r>
              <a:rPr lang="en-US" dirty="0" smtClean="0"/>
              <a:t>	</a:t>
            </a:r>
          </a:p>
          <a:p>
            <a:pPr lvl="1">
              <a:defRPr/>
            </a:pPr>
            <a:r>
              <a:rPr lang="en-US" dirty="0" smtClean="0"/>
              <a:t>UMLAL{&lt;</a:t>
            </a:r>
            <a:r>
              <a:rPr lang="en-US" dirty="0" err="1" smtClean="0"/>
              <a:t>cond</a:t>
            </a:r>
            <a:r>
              <a:rPr lang="en-US" dirty="0" smtClean="0"/>
              <a:t>&gt;}{S} </a:t>
            </a:r>
            <a:r>
              <a:rPr lang="en-US" dirty="0" err="1" smtClean="0"/>
              <a:t>RdLo,RdHi,Rm,Rs</a:t>
            </a:r>
            <a:r>
              <a:rPr lang="en-US" dirty="0" smtClean="0"/>
              <a:t>	</a:t>
            </a:r>
          </a:p>
          <a:p>
            <a:pPr lvl="1">
              <a:defRPr/>
            </a:pPr>
            <a:r>
              <a:rPr lang="en-US" dirty="0" smtClean="0"/>
              <a:t>SMULL{&lt;</a:t>
            </a:r>
            <a:r>
              <a:rPr lang="en-US" dirty="0" err="1" smtClean="0"/>
              <a:t>cond</a:t>
            </a:r>
            <a:r>
              <a:rPr lang="en-US" dirty="0" smtClean="0"/>
              <a:t>&gt;}{S} </a:t>
            </a:r>
            <a:r>
              <a:rPr lang="en-US" dirty="0" err="1" smtClean="0"/>
              <a:t>RdLo</a:t>
            </a:r>
            <a:r>
              <a:rPr lang="en-US" dirty="0" smtClean="0"/>
              <a:t>, </a:t>
            </a:r>
            <a:r>
              <a:rPr lang="en-US" dirty="0" err="1" smtClean="0"/>
              <a:t>RdHi</a:t>
            </a:r>
            <a:r>
              <a:rPr lang="en-US" dirty="0" smtClean="0"/>
              <a:t>, </a:t>
            </a:r>
            <a:r>
              <a:rPr lang="en-US" dirty="0" err="1" smtClean="0"/>
              <a:t>Rm</a:t>
            </a:r>
            <a:r>
              <a:rPr lang="en-US" dirty="0" smtClean="0"/>
              <a:t>, </a:t>
            </a:r>
            <a:r>
              <a:rPr lang="en-US" dirty="0" err="1" smtClean="0"/>
              <a:t>Rs</a:t>
            </a:r>
            <a:endParaRPr lang="en-US" dirty="0" smtClean="0"/>
          </a:p>
          <a:p>
            <a:pPr lvl="1">
              <a:defRPr/>
            </a:pPr>
            <a:r>
              <a:rPr lang="en-US" dirty="0" smtClean="0"/>
              <a:t>SMLAL{&lt;</a:t>
            </a:r>
            <a:r>
              <a:rPr lang="en-US" dirty="0" err="1" smtClean="0"/>
              <a:t>cond</a:t>
            </a:r>
            <a:r>
              <a:rPr lang="en-US" dirty="0" smtClean="0"/>
              <a:t>&gt;}{S} </a:t>
            </a:r>
            <a:r>
              <a:rPr lang="en-US" dirty="0" err="1" smtClean="0"/>
              <a:t>RdLo</a:t>
            </a:r>
            <a:r>
              <a:rPr lang="en-US" dirty="0" smtClean="0"/>
              <a:t>, </a:t>
            </a:r>
            <a:r>
              <a:rPr lang="en-US" dirty="0" err="1" smtClean="0"/>
              <a:t>RdHi</a:t>
            </a:r>
            <a:r>
              <a:rPr lang="en-US" dirty="0" smtClean="0"/>
              <a:t>, </a:t>
            </a:r>
            <a:r>
              <a:rPr lang="en-US" dirty="0" err="1" smtClean="0"/>
              <a:t>Rm</a:t>
            </a:r>
            <a:r>
              <a:rPr lang="en-US" dirty="0" smtClean="0"/>
              <a:t>, </a:t>
            </a:r>
            <a:r>
              <a:rPr lang="en-US" dirty="0" err="1" smtClean="0"/>
              <a:t>Rs</a:t>
            </a:r>
            <a:endParaRPr lang="en-US" dirty="0" smtClean="0"/>
          </a:p>
          <a:p>
            <a:pPr>
              <a:defRPr/>
            </a:pPr>
            <a:r>
              <a:rPr lang="en-US" dirty="0" smtClean="0"/>
              <a:t>Not generated by the compiler.</a:t>
            </a:r>
          </a:p>
          <a:p>
            <a:pPr>
              <a:buFont typeface="Times New Roman" panose="02020603050405020304" pitchFamily="18" charset="0"/>
              <a:buNone/>
              <a:defRPr/>
            </a:pPr>
            <a:r>
              <a:rPr lang="en-US" i="1" dirty="0" smtClean="0">
                <a:effectLst>
                  <a:outerShdw blurRad="38100" dist="38100" dir="2700000" algn="tl">
                    <a:srgbClr val="C0C0C0"/>
                  </a:outerShdw>
                </a:effectLst>
              </a:rPr>
              <a:t>	</a:t>
            </a:r>
            <a:r>
              <a:rPr lang="en-US" sz="2396" i="1" dirty="0"/>
              <a:t>Warning : Unpredictable on non-M ARMs.</a:t>
            </a:r>
          </a:p>
        </p:txBody>
      </p:sp>
    </p:spTree>
    <p:extLst>
      <p:ext uri="{BB962C8B-B14F-4D97-AF65-F5344CB8AC3E}">
        <p14:creationId xmlns="" xmlns:p14="http://schemas.microsoft.com/office/powerpoint/2010/main" val="479420229"/>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9875"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9876"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9877"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79878" name="Rectangle 6"/>
          <p:cNvSpPr>
            <a:spLocks noGrp="1" noChangeArrowheads="1"/>
          </p:cNvSpPr>
          <p:nvPr>
            <p:ph type="title"/>
          </p:nvPr>
        </p:nvSpPr>
        <p:spPr>
          <a:noFill/>
        </p:spPr>
        <p:txBody>
          <a:bodyPr/>
          <a:lstStyle/>
          <a:p>
            <a:r>
              <a:rPr lang="en-US" smtClean="0"/>
              <a:t>Load / Store Instructions</a:t>
            </a:r>
          </a:p>
        </p:txBody>
      </p:sp>
      <p:sp>
        <p:nvSpPr>
          <p:cNvPr id="79879" name="Rectangle 7"/>
          <p:cNvSpPr>
            <a:spLocks noGrp="1" noChangeArrowheads="1"/>
          </p:cNvSpPr>
          <p:nvPr>
            <p:ph type="body" idx="1"/>
          </p:nvPr>
        </p:nvSpPr>
        <p:spPr>
          <a:xfrm>
            <a:off x="2388116" y="1641610"/>
            <a:ext cx="7453797" cy="4474813"/>
          </a:xfrm>
          <a:noFill/>
        </p:spPr>
        <p:txBody>
          <a:bodyPr>
            <a:normAutofit fontScale="85000" lnSpcReduction="10000"/>
          </a:bodyPr>
          <a:lstStyle/>
          <a:p>
            <a:r>
              <a:rPr lang="en-US" smtClean="0"/>
              <a:t>The ARM is a Load / Store Architecture:</a:t>
            </a:r>
          </a:p>
          <a:p>
            <a:pPr lvl="1"/>
            <a:r>
              <a:rPr lang="en-US" smtClean="0"/>
              <a:t>Does not support memory to memory data processing operations.</a:t>
            </a:r>
          </a:p>
          <a:p>
            <a:pPr lvl="1"/>
            <a:r>
              <a:rPr lang="en-US" smtClean="0"/>
              <a:t>Must move data values into registers before using them.</a:t>
            </a:r>
          </a:p>
          <a:p>
            <a:r>
              <a:rPr lang="en-US" smtClean="0"/>
              <a:t>This might sound inefficient, but in practice isn’t:</a:t>
            </a:r>
          </a:p>
          <a:p>
            <a:pPr lvl="1"/>
            <a:r>
              <a:rPr lang="en-US" smtClean="0"/>
              <a:t>Load data values from memory into registers.</a:t>
            </a:r>
          </a:p>
          <a:p>
            <a:pPr lvl="1"/>
            <a:r>
              <a:rPr lang="en-US" smtClean="0"/>
              <a:t>Process data in registers using a number of data processing instructions which are not slowed down by memory access.</a:t>
            </a:r>
          </a:p>
          <a:p>
            <a:pPr lvl="1"/>
            <a:r>
              <a:rPr lang="en-US" smtClean="0"/>
              <a:t>Store results from registers out to memory.</a:t>
            </a:r>
          </a:p>
          <a:p>
            <a:r>
              <a:rPr lang="en-US" smtClean="0"/>
              <a:t>The ARM has three sets of instructions which interact with main memory. These are:</a:t>
            </a:r>
          </a:p>
          <a:p>
            <a:pPr lvl="1"/>
            <a:r>
              <a:rPr lang="en-US" smtClean="0"/>
              <a:t>Single register data transfer (LDR / STR).</a:t>
            </a:r>
          </a:p>
          <a:p>
            <a:pPr lvl="1"/>
            <a:r>
              <a:rPr lang="en-US" smtClean="0"/>
              <a:t>Block data transfer (LDM/STM).</a:t>
            </a:r>
          </a:p>
          <a:p>
            <a:pPr lvl="1"/>
            <a:r>
              <a:rPr lang="en-US" smtClean="0"/>
              <a:t>Single Data Swap (SWP).</a:t>
            </a:r>
          </a:p>
        </p:txBody>
      </p:sp>
    </p:spTree>
    <p:extLst>
      <p:ext uri="{BB962C8B-B14F-4D97-AF65-F5344CB8AC3E}">
        <p14:creationId xmlns="" xmlns:p14="http://schemas.microsoft.com/office/powerpoint/2010/main" val="3522295371"/>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1923"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1924"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1925"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1926" name="Rectangle 6"/>
          <p:cNvSpPr>
            <a:spLocks noGrp="1" noChangeArrowheads="1"/>
          </p:cNvSpPr>
          <p:nvPr>
            <p:ph type="title"/>
          </p:nvPr>
        </p:nvSpPr>
        <p:spPr>
          <a:noFill/>
        </p:spPr>
        <p:txBody>
          <a:bodyPr/>
          <a:lstStyle/>
          <a:p>
            <a:r>
              <a:rPr lang="en-US" smtClean="0"/>
              <a:t>Single register data transfer</a:t>
            </a:r>
          </a:p>
        </p:txBody>
      </p:sp>
      <p:sp>
        <p:nvSpPr>
          <p:cNvPr id="81927" name="Rectangle 7"/>
          <p:cNvSpPr>
            <a:spLocks noGrp="1" noChangeArrowheads="1"/>
          </p:cNvSpPr>
          <p:nvPr>
            <p:ph type="body" idx="1"/>
          </p:nvPr>
        </p:nvSpPr>
        <p:spPr>
          <a:noFill/>
        </p:spPr>
        <p:txBody>
          <a:bodyPr>
            <a:normAutofit fontScale="85000" lnSpcReduction="10000"/>
          </a:bodyPr>
          <a:lstStyle/>
          <a:p>
            <a:r>
              <a:rPr lang="en-US" smtClean="0"/>
              <a:t>The basic load and store instructions are:</a:t>
            </a:r>
          </a:p>
          <a:p>
            <a:pPr lvl="1"/>
            <a:r>
              <a:rPr lang="en-US" smtClean="0"/>
              <a:t>Load and Store Word or Byte</a:t>
            </a:r>
          </a:p>
          <a:p>
            <a:pPr lvl="2"/>
            <a:r>
              <a:rPr lang="en-US" smtClean="0"/>
              <a:t>LDR / STR / LDRB / STRB</a:t>
            </a:r>
          </a:p>
          <a:p>
            <a:r>
              <a:rPr lang="en-US" smtClean="0"/>
              <a:t>ARM Architecture Version 4 also adds support for halfwords and signed data.</a:t>
            </a:r>
          </a:p>
          <a:p>
            <a:pPr lvl="1"/>
            <a:r>
              <a:rPr lang="en-US" smtClean="0"/>
              <a:t>Load and Store Halfword</a:t>
            </a:r>
          </a:p>
          <a:p>
            <a:pPr lvl="2"/>
            <a:r>
              <a:rPr lang="en-US" smtClean="0"/>
              <a:t>LDRH / STRH</a:t>
            </a:r>
          </a:p>
          <a:p>
            <a:pPr lvl="1"/>
            <a:r>
              <a:rPr lang="en-US" smtClean="0"/>
              <a:t>Load Signed Byte or Halfword - load value and sign extend it to 32 bits.</a:t>
            </a:r>
          </a:p>
          <a:p>
            <a:pPr lvl="2"/>
            <a:r>
              <a:rPr lang="en-US" smtClean="0"/>
              <a:t>LDRSB / LDRSH</a:t>
            </a:r>
          </a:p>
          <a:p>
            <a:r>
              <a:rPr lang="en-US" smtClean="0"/>
              <a:t>All of these instructions can be conditionally executed by inserting the appropriate condition code after STR / LDR.</a:t>
            </a:r>
          </a:p>
          <a:p>
            <a:pPr lvl="1"/>
            <a:r>
              <a:rPr lang="en-US" smtClean="0"/>
              <a:t>e.g. LDREQB</a:t>
            </a:r>
          </a:p>
          <a:p>
            <a:r>
              <a:rPr lang="en-US" smtClean="0"/>
              <a:t>Syntax:</a:t>
            </a:r>
          </a:p>
          <a:p>
            <a:pPr lvl="1"/>
            <a:r>
              <a:rPr lang="en-US" smtClean="0"/>
              <a:t>&lt;LDR|STR&gt;{&lt;cond&gt;}{&lt;size&gt;} Rd, &lt;address&gt;</a:t>
            </a:r>
          </a:p>
        </p:txBody>
      </p:sp>
    </p:spTree>
    <p:extLst>
      <p:ext uri="{BB962C8B-B14F-4D97-AF65-F5344CB8AC3E}">
        <p14:creationId xmlns="" xmlns:p14="http://schemas.microsoft.com/office/powerpoint/2010/main" val="3854655503"/>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3971"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3972"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3973"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3974" name="Rectangle 6"/>
          <p:cNvSpPr>
            <a:spLocks noGrp="1" noChangeArrowheads="1"/>
          </p:cNvSpPr>
          <p:nvPr>
            <p:ph type="title"/>
          </p:nvPr>
        </p:nvSpPr>
        <p:spPr>
          <a:noFill/>
        </p:spPr>
        <p:txBody>
          <a:bodyPr/>
          <a:lstStyle/>
          <a:p>
            <a:r>
              <a:rPr lang="en-US" smtClean="0"/>
              <a:t>Load and Store Word or Byte:</a:t>
            </a:r>
            <a:br>
              <a:rPr lang="en-US" smtClean="0"/>
            </a:br>
            <a:r>
              <a:rPr lang="en-US" smtClean="0"/>
              <a:t> Base Register</a:t>
            </a:r>
          </a:p>
        </p:txBody>
      </p:sp>
      <p:sp>
        <p:nvSpPr>
          <p:cNvPr id="83975" name="Rectangle 7"/>
          <p:cNvSpPr>
            <a:spLocks noGrp="1" noChangeArrowheads="1"/>
          </p:cNvSpPr>
          <p:nvPr>
            <p:ph type="body" idx="1"/>
          </p:nvPr>
        </p:nvSpPr>
        <p:spPr>
          <a:noFill/>
        </p:spPr>
        <p:txBody>
          <a:bodyPr/>
          <a:lstStyle/>
          <a:p>
            <a:r>
              <a:rPr lang="en-US" smtClean="0"/>
              <a:t>The memory location to be accessed is held in a base register</a:t>
            </a:r>
          </a:p>
          <a:p>
            <a:pPr lvl="1"/>
            <a:r>
              <a:rPr lang="en-US" smtClean="0"/>
              <a:t>STR r0, [r1]	; Store contents of r0 to location pointed to</a:t>
            </a:r>
            <a:br>
              <a:rPr lang="en-US" smtClean="0"/>
            </a:br>
            <a:r>
              <a:rPr lang="en-US" smtClean="0"/>
              <a:t>			; by contents of r1.</a:t>
            </a:r>
          </a:p>
          <a:p>
            <a:pPr lvl="1"/>
            <a:r>
              <a:rPr lang="en-US" smtClean="0"/>
              <a:t>LDR r2, [r1]	; Load r2 with contents of memory location</a:t>
            </a:r>
            <a:br>
              <a:rPr lang="en-US" smtClean="0"/>
            </a:br>
            <a:r>
              <a:rPr lang="en-US" smtClean="0"/>
              <a:t>			; pointed to by contents of r1.</a:t>
            </a:r>
          </a:p>
        </p:txBody>
      </p:sp>
      <p:grpSp>
        <p:nvGrpSpPr>
          <p:cNvPr id="83976" name="Group 40"/>
          <p:cNvGrpSpPr>
            <a:grpSpLocks/>
          </p:cNvGrpSpPr>
          <p:nvPr/>
        </p:nvGrpSpPr>
        <p:grpSpPr bwMode="auto">
          <a:xfrm>
            <a:off x="1760629" y="3409985"/>
            <a:ext cx="7767541" cy="2845880"/>
            <a:chOff x="148" y="2152"/>
            <a:chExt cx="4902" cy="1796"/>
          </a:xfrm>
        </p:grpSpPr>
        <p:grpSp>
          <p:nvGrpSpPr>
            <p:cNvPr id="83977" name="Group 12"/>
            <p:cNvGrpSpPr>
              <a:grpSpLocks/>
            </p:cNvGrpSpPr>
            <p:nvPr/>
          </p:nvGrpSpPr>
          <p:grpSpPr bwMode="auto">
            <a:xfrm>
              <a:off x="148" y="3070"/>
              <a:ext cx="1314" cy="462"/>
              <a:chOff x="148" y="3070"/>
              <a:chExt cx="1314" cy="462"/>
            </a:xfrm>
          </p:grpSpPr>
          <p:sp>
            <p:nvSpPr>
              <p:cNvPr id="84005" name="Rectangle 8"/>
              <p:cNvSpPr>
                <a:spLocks noChangeArrowheads="1"/>
              </p:cNvSpPr>
              <p:nvPr/>
            </p:nvSpPr>
            <p:spPr bwMode="auto">
              <a:xfrm>
                <a:off x="840" y="3276"/>
                <a:ext cx="548" cy="182"/>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4006" name="Rectangle 9"/>
              <p:cNvSpPr>
                <a:spLocks noChangeArrowheads="1"/>
              </p:cNvSpPr>
              <p:nvPr/>
            </p:nvSpPr>
            <p:spPr bwMode="auto">
              <a:xfrm>
                <a:off x="790" y="3070"/>
                <a:ext cx="67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r1</a:t>
                </a:r>
              </a:p>
            </p:txBody>
          </p:sp>
          <p:sp>
            <p:nvSpPr>
              <p:cNvPr id="84007" name="Rectangle 10"/>
              <p:cNvSpPr>
                <a:spLocks noChangeArrowheads="1"/>
              </p:cNvSpPr>
              <p:nvPr/>
            </p:nvSpPr>
            <p:spPr bwMode="auto">
              <a:xfrm>
                <a:off x="838" y="3280"/>
                <a:ext cx="55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0x200</a:t>
                </a:r>
              </a:p>
            </p:txBody>
          </p:sp>
          <p:sp>
            <p:nvSpPr>
              <p:cNvPr id="84008" name="Rectangle 11"/>
              <p:cNvSpPr>
                <a:spLocks noChangeArrowheads="1"/>
              </p:cNvSpPr>
              <p:nvPr/>
            </p:nvSpPr>
            <p:spPr bwMode="auto">
              <a:xfrm>
                <a:off x="148" y="3196"/>
                <a:ext cx="672" cy="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Base</a:t>
                </a:r>
                <a:br>
                  <a:rPr lang="en-US" sz="1597"/>
                </a:br>
                <a:r>
                  <a:rPr lang="en-US" sz="1597"/>
                  <a:t>Register</a:t>
                </a:r>
              </a:p>
            </p:txBody>
          </p:sp>
        </p:grpSp>
        <p:sp>
          <p:nvSpPr>
            <p:cNvPr id="83978" name="Line 13"/>
            <p:cNvSpPr>
              <a:spLocks noChangeShapeType="1"/>
            </p:cNvSpPr>
            <p:nvPr/>
          </p:nvSpPr>
          <p:spPr bwMode="auto">
            <a:xfrm>
              <a:off x="1510" y="3400"/>
              <a:ext cx="372"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83979" name="Group 26"/>
            <p:cNvGrpSpPr>
              <a:grpSpLocks/>
            </p:cNvGrpSpPr>
            <p:nvPr/>
          </p:nvGrpSpPr>
          <p:grpSpPr bwMode="auto">
            <a:xfrm>
              <a:off x="2344" y="2152"/>
              <a:ext cx="672" cy="1796"/>
              <a:chOff x="2344" y="2152"/>
              <a:chExt cx="672" cy="1796"/>
            </a:xfrm>
          </p:grpSpPr>
          <p:sp>
            <p:nvSpPr>
              <p:cNvPr id="83993" name="Rectangle 14"/>
              <p:cNvSpPr>
                <a:spLocks noChangeArrowheads="1"/>
              </p:cNvSpPr>
              <p:nvPr/>
            </p:nvSpPr>
            <p:spPr bwMode="auto">
              <a:xfrm>
                <a:off x="2344" y="2152"/>
                <a:ext cx="67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Memory</a:t>
                </a:r>
              </a:p>
            </p:txBody>
          </p:sp>
          <p:grpSp>
            <p:nvGrpSpPr>
              <p:cNvPr id="83994" name="Group 25"/>
              <p:cNvGrpSpPr>
                <a:grpSpLocks/>
              </p:cNvGrpSpPr>
              <p:nvPr/>
            </p:nvGrpSpPr>
            <p:grpSpPr bwMode="auto">
              <a:xfrm>
                <a:off x="2392" y="2354"/>
                <a:ext cx="560" cy="1594"/>
                <a:chOff x="2392" y="2354"/>
                <a:chExt cx="560" cy="1594"/>
              </a:xfrm>
            </p:grpSpPr>
            <p:sp>
              <p:nvSpPr>
                <p:cNvPr id="83995" name="Rectangle 15"/>
                <p:cNvSpPr>
                  <a:spLocks noChangeArrowheads="1"/>
                </p:cNvSpPr>
                <p:nvPr/>
              </p:nvSpPr>
              <p:spPr bwMode="auto">
                <a:xfrm>
                  <a:off x="2396" y="2354"/>
                  <a:ext cx="556" cy="424"/>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3996" name="Line 16"/>
                <p:cNvSpPr>
                  <a:spLocks noChangeShapeType="1"/>
                </p:cNvSpPr>
                <p:nvPr/>
              </p:nvSpPr>
              <p:spPr bwMode="auto">
                <a:xfrm>
                  <a:off x="2674" y="2386"/>
                  <a:ext cx="0" cy="336"/>
                </a:xfrm>
                <a:prstGeom prst="line">
                  <a:avLst/>
                </a:prstGeom>
                <a:noFill/>
                <a:ln w="25400">
                  <a:solidFill>
                    <a:schemeClr val="tx1"/>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83997" name="Group 21"/>
                <p:cNvGrpSpPr>
                  <a:grpSpLocks/>
                </p:cNvGrpSpPr>
                <p:nvPr/>
              </p:nvGrpSpPr>
              <p:grpSpPr bwMode="auto">
                <a:xfrm>
                  <a:off x="2396" y="2786"/>
                  <a:ext cx="556" cy="706"/>
                  <a:chOff x="2396" y="2786"/>
                  <a:chExt cx="556" cy="706"/>
                </a:xfrm>
              </p:grpSpPr>
              <p:sp>
                <p:nvSpPr>
                  <p:cNvPr id="84001" name="Rectangle 17"/>
                  <p:cNvSpPr>
                    <a:spLocks noChangeArrowheads="1"/>
                  </p:cNvSpPr>
                  <p:nvPr/>
                </p:nvSpPr>
                <p:spPr bwMode="auto">
                  <a:xfrm>
                    <a:off x="2396" y="2965"/>
                    <a:ext cx="556" cy="17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4002" name="Rectangle 18"/>
                  <p:cNvSpPr>
                    <a:spLocks noChangeArrowheads="1"/>
                  </p:cNvSpPr>
                  <p:nvPr/>
                </p:nvSpPr>
                <p:spPr bwMode="auto">
                  <a:xfrm>
                    <a:off x="2396" y="2786"/>
                    <a:ext cx="556" cy="17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4003" name="Rectangle 19"/>
                  <p:cNvSpPr>
                    <a:spLocks noChangeArrowheads="1"/>
                  </p:cNvSpPr>
                  <p:nvPr/>
                </p:nvSpPr>
                <p:spPr bwMode="auto">
                  <a:xfrm>
                    <a:off x="2396" y="3322"/>
                    <a:ext cx="556" cy="17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4004" name="Rectangle 20"/>
                  <p:cNvSpPr>
                    <a:spLocks noChangeArrowheads="1"/>
                  </p:cNvSpPr>
                  <p:nvPr/>
                </p:nvSpPr>
                <p:spPr bwMode="auto">
                  <a:xfrm>
                    <a:off x="2396" y="3143"/>
                    <a:ext cx="556" cy="17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sp>
              <p:nvSpPr>
                <p:cNvPr id="83998" name="Rectangle 22"/>
                <p:cNvSpPr>
                  <a:spLocks noChangeArrowheads="1"/>
                </p:cNvSpPr>
                <p:nvPr/>
              </p:nvSpPr>
              <p:spPr bwMode="auto">
                <a:xfrm>
                  <a:off x="2396" y="3500"/>
                  <a:ext cx="556" cy="44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3999" name="Line 23"/>
                <p:cNvSpPr>
                  <a:spLocks noChangeShapeType="1"/>
                </p:cNvSpPr>
                <p:nvPr/>
              </p:nvSpPr>
              <p:spPr bwMode="auto">
                <a:xfrm>
                  <a:off x="2674" y="3580"/>
                  <a:ext cx="0" cy="336"/>
                </a:xfrm>
                <a:prstGeom prst="line">
                  <a:avLst/>
                </a:prstGeom>
                <a:noFill/>
                <a:ln w="25400">
                  <a:solidFill>
                    <a:schemeClr val="tx1"/>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84000" name="Rectangle 24"/>
                <p:cNvSpPr>
                  <a:spLocks noChangeArrowheads="1"/>
                </p:cNvSpPr>
                <p:nvPr/>
              </p:nvSpPr>
              <p:spPr bwMode="auto">
                <a:xfrm>
                  <a:off x="2392" y="3328"/>
                  <a:ext cx="55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0x5</a:t>
                  </a:r>
                </a:p>
              </p:txBody>
            </p:sp>
          </p:grpSp>
        </p:grpSp>
        <p:sp>
          <p:nvSpPr>
            <p:cNvPr id="83980" name="Rectangle 27"/>
            <p:cNvSpPr>
              <a:spLocks noChangeArrowheads="1"/>
            </p:cNvSpPr>
            <p:nvPr/>
          </p:nvSpPr>
          <p:spPr bwMode="auto">
            <a:xfrm>
              <a:off x="1786" y="3328"/>
              <a:ext cx="558"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0x200</a:t>
              </a:r>
            </a:p>
          </p:txBody>
        </p:sp>
        <p:grpSp>
          <p:nvGrpSpPr>
            <p:cNvPr id="83981" name="Group 32"/>
            <p:cNvGrpSpPr>
              <a:grpSpLocks/>
            </p:cNvGrpSpPr>
            <p:nvPr/>
          </p:nvGrpSpPr>
          <p:grpSpPr bwMode="auto">
            <a:xfrm>
              <a:off x="487" y="2164"/>
              <a:ext cx="1314" cy="601"/>
              <a:chOff x="487" y="2164"/>
              <a:chExt cx="1314" cy="601"/>
            </a:xfrm>
          </p:grpSpPr>
          <p:sp>
            <p:nvSpPr>
              <p:cNvPr id="83989" name="Rectangle 28"/>
              <p:cNvSpPr>
                <a:spLocks noChangeArrowheads="1"/>
              </p:cNvSpPr>
              <p:nvPr/>
            </p:nvSpPr>
            <p:spPr bwMode="auto">
              <a:xfrm>
                <a:off x="1179" y="2370"/>
                <a:ext cx="548" cy="182"/>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3990" name="Rectangle 29"/>
              <p:cNvSpPr>
                <a:spLocks noChangeArrowheads="1"/>
              </p:cNvSpPr>
              <p:nvPr/>
            </p:nvSpPr>
            <p:spPr bwMode="auto">
              <a:xfrm>
                <a:off x="1129" y="2164"/>
                <a:ext cx="67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r0</a:t>
                </a:r>
              </a:p>
            </p:txBody>
          </p:sp>
          <p:sp>
            <p:nvSpPr>
              <p:cNvPr id="83991" name="Rectangle 30"/>
              <p:cNvSpPr>
                <a:spLocks noChangeArrowheads="1"/>
              </p:cNvSpPr>
              <p:nvPr/>
            </p:nvSpPr>
            <p:spPr bwMode="auto">
              <a:xfrm>
                <a:off x="1177" y="2374"/>
                <a:ext cx="55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0x5</a:t>
                </a:r>
              </a:p>
            </p:txBody>
          </p:sp>
          <p:sp>
            <p:nvSpPr>
              <p:cNvPr id="83992" name="Rectangle 31"/>
              <p:cNvSpPr>
                <a:spLocks noChangeArrowheads="1"/>
              </p:cNvSpPr>
              <p:nvPr/>
            </p:nvSpPr>
            <p:spPr bwMode="auto">
              <a:xfrm>
                <a:off x="487" y="2290"/>
                <a:ext cx="672" cy="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Source</a:t>
                </a:r>
                <a:br>
                  <a:rPr lang="en-US" sz="1597"/>
                </a:br>
                <a:r>
                  <a:rPr lang="en-US" sz="1597"/>
                  <a:t>Register</a:t>
                </a:r>
                <a:br>
                  <a:rPr lang="en-US" sz="1597"/>
                </a:br>
                <a:r>
                  <a:rPr lang="en-US" sz="1597"/>
                  <a:t>for STR</a:t>
                </a:r>
              </a:p>
            </p:txBody>
          </p:sp>
        </p:grpSp>
        <p:sp>
          <p:nvSpPr>
            <p:cNvPr id="83982" name="Line 33"/>
            <p:cNvSpPr>
              <a:spLocks noChangeShapeType="1"/>
            </p:cNvSpPr>
            <p:nvPr/>
          </p:nvSpPr>
          <p:spPr bwMode="auto">
            <a:xfrm>
              <a:off x="1816" y="2620"/>
              <a:ext cx="522" cy="780"/>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83983" name="Group 38"/>
            <p:cNvGrpSpPr>
              <a:grpSpLocks/>
            </p:cNvGrpSpPr>
            <p:nvPr/>
          </p:nvGrpSpPr>
          <p:grpSpPr bwMode="auto">
            <a:xfrm>
              <a:off x="3629" y="3106"/>
              <a:ext cx="1421" cy="553"/>
              <a:chOff x="3629" y="3106"/>
              <a:chExt cx="1421" cy="553"/>
            </a:xfrm>
          </p:grpSpPr>
          <p:sp>
            <p:nvSpPr>
              <p:cNvPr id="83985" name="Rectangle 34"/>
              <p:cNvSpPr>
                <a:spLocks noChangeArrowheads="1"/>
              </p:cNvSpPr>
              <p:nvPr/>
            </p:nvSpPr>
            <p:spPr bwMode="auto">
              <a:xfrm>
                <a:off x="3675" y="3312"/>
                <a:ext cx="555" cy="182"/>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3986" name="Rectangle 35"/>
              <p:cNvSpPr>
                <a:spLocks noChangeArrowheads="1"/>
              </p:cNvSpPr>
              <p:nvPr/>
            </p:nvSpPr>
            <p:spPr bwMode="auto">
              <a:xfrm>
                <a:off x="3629" y="3106"/>
                <a:ext cx="67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r2</a:t>
                </a:r>
              </a:p>
            </p:txBody>
          </p:sp>
          <p:sp>
            <p:nvSpPr>
              <p:cNvPr id="83987" name="Rectangle 36"/>
              <p:cNvSpPr>
                <a:spLocks noChangeArrowheads="1"/>
              </p:cNvSpPr>
              <p:nvPr/>
            </p:nvSpPr>
            <p:spPr bwMode="auto">
              <a:xfrm>
                <a:off x="3677" y="3316"/>
                <a:ext cx="55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0x5</a:t>
                </a:r>
              </a:p>
            </p:txBody>
          </p:sp>
          <p:sp>
            <p:nvSpPr>
              <p:cNvPr id="83988" name="Rectangle 37"/>
              <p:cNvSpPr>
                <a:spLocks noChangeArrowheads="1"/>
              </p:cNvSpPr>
              <p:nvPr/>
            </p:nvSpPr>
            <p:spPr bwMode="auto">
              <a:xfrm>
                <a:off x="4236" y="3184"/>
                <a:ext cx="814" cy="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Destination</a:t>
                </a:r>
                <a:br>
                  <a:rPr lang="en-US" sz="1597"/>
                </a:br>
                <a:r>
                  <a:rPr lang="en-US" sz="1597"/>
                  <a:t>Register</a:t>
                </a:r>
                <a:br>
                  <a:rPr lang="en-US" sz="1597"/>
                </a:br>
                <a:r>
                  <a:rPr lang="en-US" sz="1597"/>
                  <a:t>for LDR</a:t>
                </a:r>
              </a:p>
            </p:txBody>
          </p:sp>
        </p:grpSp>
        <p:sp>
          <p:nvSpPr>
            <p:cNvPr id="83984" name="Line 39"/>
            <p:cNvSpPr>
              <a:spLocks noChangeShapeType="1"/>
            </p:cNvSpPr>
            <p:nvPr/>
          </p:nvSpPr>
          <p:spPr bwMode="auto">
            <a:xfrm>
              <a:off x="3058" y="3424"/>
              <a:ext cx="528" cy="0"/>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Tree>
    <p:extLst>
      <p:ext uri="{BB962C8B-B14F-4D97-AF65-F5344CB8AC3E}">
        <p14:creationId xmlns="" xmlns:p14="http://schemas.microsoft.com/office/powerpoint/2010/main" val="1657106617"/>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6019"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6020"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6021"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6022" name="Rectangle 6"/>
          <p:cNvSpPr>
            <a:spLocks noGrp="1" noChangeArrowheads="1"/>
          </p:cNvSpPr>
          <p:nvPr>
            <p:ph type="title"/>
          </p:nvPr>
        </p:nvSpPr>
        <p:spPr>
          <a:noFill/>
        </p:spPr>
        <p:txBody>
          <a:bodyPr/>
          <a:lstStyle/>
          <a:p>
            <a:r>
              <a:rPr lang="en-US" smtClean="0"/>
              <a:t>Load and Store Word or Byte:</a:t>
            </a:r>
            <a:br>
              <a:rPr lang="en-US" smtClean="0"/>
            </a:br>
            <a:r>
              <a:rPr lang="en-US" smtClean="0"/>
              <a:t> Offsets from the Base Register</a:t>
            </a:r>
          </a:p>
        </p:txBody>
      </p:sp>
      <p:sp>
        <p:nvSpPr>
          <p:cNvPr id="92167" name="Rectangle 7"/>
          <p:cNvSpPr>
            <a:spLocks noGrp="1" noChangeArrowheads="1"/>
          </p:cNvSpPr>
          <p:nvPr>
            <p:ph type="body" idx="1"/>
          </p:nvPr>
        </p:nvSpPr>
        <p:spPr>
          <a:xfrm>
            <a:off x="1275009" y="1655871"/>
            <a:ext cx="10393250" cy="5043671"/>
          </a:xfrm>
        </p:spPr>
        <p:txBody>
          <a:bodyPr>
            <a:normAutofit fontScale="92500" lnSpcReduction="20000"/>
          </a:bodyPr>
          <a:lstStyle/>
          <a:p>
            <a:pPr>
              <a:defRPr/>
            </a:pPr>
            <a:r>
              <a:rPr lang="en-US" dirty="0" smtClean="0"/>
              <a:t>As well as accessing the actual location contained in the base register, these instructions can access a location offset from the base register pointer.</a:t>
            </a:r>
          </a:p>
          <a:p>
            <a:pPr>
              <a:defRPr/>
            </a:pPr>
            <a:r>
              <a:rPr lang="en-US" dirty="0" smtClean="0"/>
              <a:t>This offset can be</a:t>
            </a:r>
          </a:p>
          <a:p>
            <a:pPr lvl="1">
              <a:defRPr/>
            </a:pPr>
            <a:r>
              <a:rPr lang="en-US" dirty="0" smtClean="0"/>
              <a:t>An unsigned 12bit immediate value (</a:t>
            </a:r>
            <a:r>
              <a:rPr lang="en-US" dirty="0" err="1" smtClean="0"/>
              <a:t>ie</a:t>
            </a:r>
            <a:r>
              <a:rPr lang="en-US" dirty="0" smtClean="0"/>
              <a:t> 0 - 4095 bytes).</a:t>
            </a:r>
          </a:p>
          <a:p>
            <a:pPr lvl="1">
              <a:defRPr/>
            </a:pPr>
            <a:r>
              <a:rPr lang="en-US" dirty="0" smtClean="0"/>
              <a:t>A register, optionally shifted by an immediate value</a:t>
            </a:r>
          </a:p>
          <a:p>
            <a:pPr>
              <a:defRPr/>
            </a:pPr>
            <a:r>
              <a:rPr lang="en-US" dirty="0" smtClean="0"/>
              <a:t>This can be either added or subtracted from the base register:</a:t>
            </a:r>
          </a:p>
          <a:p>
            <a:pPr lvl="1">
              <a:defRPr/>
            </a:pPr>
            <a:r>
              <a:rPr lang="en-US" dirty="0" smtClean="0"/>
              <a:t>Prefix the offset value or register with ‘</a:t>
            </a:r>
            <a:r>
              <a:rPr lang="en-US" b="1" dirty="0" smtClean="0"/>
              <a:t>+</a:t>
            </a:r>
            <a:r>
              <a:rPr lang="en-US" dirty="0" smtClean="0"/>
              <a:t>’ (default) or ‘</a:t>
            </a:r>
            <a:r>
              <a:rPr lang="en-US" b="1" dirty="0" smtClean="0"/>
              <a:t>-</a:t>
            </a:r>
            <a:r>
              <a:rPr lang="en-US" dirty="0" smtClean="0"/>
              <a:t>’.</a:t>
            </a:r>
          </a:p>
          <a:p>
            <a:pPr>
              <a:defRPr/>
            </a:pPr>
            <a:r>
              <a:rPr lang="en-US" dirty="0" smtClean="0"/>
              <a:t>This offset can be applied:</a:t>
            </a:r>
          </a:p>
          <a:p>
            <a:pPr lvl="1">
              <a:defRPr/>
            </a:pPr>
            <a:r>
              <a:rPr lang="en-US" dirty="0" smtClean="0"/>
              <a:t>before the transfer is made: </a:t>
            </a:r>
            <a:r>
              <a:rPr lang="en-US" b="1" i="1" dirty="0" smtClean="0">
                <a:effectLst>
                  <a:outerShdw blurRad="38100" dist="38100" dir="2700000" algn="tl">
                    <a:srgbClr val="C0C0C0"/>
                  </a:outerShdw>
                </a:effectLst>
              </a:rPr>
              <a:t>Pre-indexed addressing</a:t>
            </a:r>
            <a:endParaRPr lang="en-US" dirty="0" smtClean="0"/>
          </a:p>
          <a:p>
            <a:pPr marL="1131435" lvl="2">
              <a:defRPr/>
            </a:pPr>
            <a:r>
              <a:rPr lang="en-US" u="sng" dirty="0" smtClean="0"/>
              <a:t>optionally</a:t>
            </a:r>
            <a:r>
              <a:rPr lang="en-US" dirty="0" smtClean="0"/>
              <a:t> </a:t>
            </a:r>
            <a:r>
              <a:rPr lang="en-US" i="1" dirty="0" smtClean="0">
                <a:effectLst>
                  <a:outerShdw blurRad="38100" dist="38100" dir="2700000" algn="tl">
                    <a:srgbClr val="C0C0C0"/>
                  </a:outerShdw>
                </a:effectLst>
              </a:rPr>
              <a:t>auto-incrementing</a:t>
            </a:r>
            <a:r>
              <a:rPr lang="en-US" dirty="0" smtClean="0"/>
              <a:t> the base register, by </a:t>
            </a:r>
            <a:r>
              <a:rPr lang="en-US" dirty="0" err="1" smtClean="0"/>
              <a:t>postfixing</a:t>
            </a:r>
            <a:r>
              <a:rPr lang="en-US" dirty="0" smtClean="0"/>
              <a:t> the instruction with an ‘</a:t>
            </a:r>
            <a:r>
              <a:rPr lang="en-US" b="1" dirty="0" smtClean="0"/>
              <a:t>!</a:t>
            </a:r>
            <a:r>
              <a:rPr lang="en-US" dirty="0" smtClean="0"/>
              <a:t>’.</a:t>
            </a:r>
          </a:p>
          <a:p>
            <a:pPr lvl="1">
              <a:defRPr/>
            </a:pPr>
            <a:r>
              <a:rPr lang="en-US" dirty="0" smtClean="0"/>
              <a:t>after the transfer is made: </a:t>
            </a:r>
            <a:r>
              <a:rPr lang="en-US" b="1" i="1" dirty="0" smtClean="0">
                <a:effectLst>
                  <a:outerShdw blurRad="38100" dist="38100" dir="2700000" algn="tl">
                    <a:srgbClr val="C0C0C0"/>
                  </a:outerShdw>
                </a:effectLst>
              </a:rPr>
              <a:t>Post-indexed addressing</a:t>
            </a:r>
            <a:endParaRPr lang="en-US" dirty="0" smtClean="0"/>
          </a:p>
          <a:p>
            <a:pPr marL="1131435" lvl="2">
              <a:defRPr/>
            </a:pPr>
            <a:r>
              <a:rPr lang="en-US" dirty="0" smtClean="0"/>
              <a:t>causing the base register to be </a:t>
            </a:r>
            <a:r>
              <a:rPr lang="en-US" i="1" dirty="0" smtClean="0">
                <a:effectLst>
                  <a:outerShdw blurRad="38100" dist="38100" dir="2700000" algn="tl">
                    <a:srgbClr val="C0C0C0"/>
                  </a:outerShdw>
                </a:effectLst>
              </a:rPr>
              <a:t>auto-incremented</a:t>
            </a:r>
            <a:r>
              <a:rPr lang="en-US" dirty="0" smtClean="0"/>
              <a:t>.</a:t>
            </a:r>
          </a:p>
          <a:p>
            <a:pPr>
              <a:buFont typeface="Times New Roman" panose="02020603050405020304" pitchFamily="18" charset="0"/>
              <a:buNone/>
              <a:defRPr/>
            </a:pPr>
            <a:r>
              <a:rPr lang="en-US" dirty="0" smtClean="0"/>
              <a:t/>
            </a:r>
            <a:br>
              <a:rPr lang="en-US" dirty="0" smtClean="0"/>
            </a:br>
            <a:endParaRPr lang="en-US" dirty="0" smtClean="0"/>
          </a:p>
        </p:txBody>
      </p:sp>
    </p:spTree>
    <p:extLst>
      <p:ext uri="{BB962C8B-B14F-4D97-AF65-F5344CB8AC3E}">
        <p14:creationId xmlns="" xmlns:p14="http://schemas.microsoft.com/office/powerpoint/2010/main" val="2577407033"/>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8067"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8068"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8069"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8070" name="Rectangle 6"/>
          <p:cNvSpPr>
            <a:spLocks noGrp="1" noChangeArrowheads="1"/>
          </p:cNvSpPr>
          <p:nvPr>
            <p:ph type="title"/>
          </p:nvPr>
        </p:nvSpPr>
        <p:spPr>
          <a:noFill/>
        </p:spPr>
        <p:txBody>
          <a:bodyPr/>
          <a:lstStyle/>
          <a:p>
            <a:r>
              <a:rPr lang="en-US" smtClean="0"/>
              <a:t>Load and Store Word or Byte:</a:t>
            </a:r>
            <a:br>
              <a:rPr lang="en-US" smtClean="0"/>
            </a:br>
            <a:r>
              <a:rPr lang="en-US" smtClean="0"/>
              <a:t>Pre-indexed Addressing</a:t>
            </a:r>
          </a:p>
        </p:txBody>
      </p:sp>
      <p:sp>
        <p:nvSpPr>
          <p:cNvPr id="88071" name="Rectangle 7"/>
          <p:cNvSpPr>
            <a:spLocks noGrp="1" noChangeArrowheads="1"/>
          </p:cNvSpPr>
          <p:nvPr>
            <p:ph type="body" idx="1"/>
          </p:nvPr>
        </p:nvSpPr>
        <p:spPr>
          <a:noFill/>
        </p:spPr>
        <p:txBody>
          <a:bodyPr>
            <a:normAutofit fontScale="70000" lnSpcReduction="20000"/>
          </a:bodyPr>
          <a:lstStyle/>
          <a:p>
            <a:r>
              <a:rPr lang="en-US" smtClean="0"/>
              <a:t>Example: </a:t>
            </a:r>
            <a:r>
              <a:rPr lang="en-US" b="0" smtClean="0"/>
              <a:t>STR r0, [r1,#12]</a:t>
            </a:r>
          </a:p>
          <a:p>
            <a:pPr>
              <a:buFont typeface="Times New Roman" panose="02020603050405020304" pitchFamily="18" charset="0"/>
              <a:buNone/>
            </a:pPr>
            <a:endParaRPr lang="en-US" b="0" smtClean="0"/>
          </a:p>
          <a:p>
            <a:pPr>
              <a:buFont typeface="Times New Roman" panose="02020603050405020304" pitchFamily="18" charset="0"/>
              <a:buNone/>
            </a:pPr>
            <a:endParaRPr lang="en-US" b="0" smtClean="0"/>
          </a:p>
          <a:p>
            <a:pPr>
              <a:buFont typeface="Times New Roman" panose="02020603050405020304" pitchFamily="18" charset="0"/>
              <a:buNone/>
            </a:pPr>
            <a:endParaRPr lang="en-US" b="0" smtClean="0"/>
          </a:p>
          <a:p>
            <a:pPr>
              <a:buFont typeface="Times New Roman" panose="02020603050405020304" pitchFamily="18" charset="0"/>
              <a:buNone/>
            </a:pPr>
            <a:endParaRPr lang="en-US" b="0" smtClean="0"/>
          </a:p>
          <a:p>
            <a:pPr>
              <a:buFont typeface="Times New Roman" panose="02020603050405020304" pitchFamily="18" charset="0"/>
              <a:buNone/>
            </a:pPr>
            <a:endParaRPr lang="en-US" b="0" smtClean="0"/>
          </a:p>
          <a:p>
            <a:pPr>
              <a:buFont typeface="Times New Roman" panose="02020603050405020304" pitchFamily="18" charset="0"/>
              <a:buNone/>
            </a:pPr>
            <a:endParaRPr lang="en-US" b="0" smtClean="0"/>
          </a:p>
          <a:p>
            <a:pPr>
              <a:buFont typeface="Times New Roman" panose="02020603050405020304" pitchFamily="18" charset="0"/>
              <a:buNone/>
            </a:pPr>
            <a:endParaRPr lang="en-US" b="0" smtClean="0"/>
          </a:p>
          <a:p>
            <a:pPr>
              <a:buFont typeface="Times New Roman" panose="02020603050405020304" pitchFamily="18" charset="0"/>
              <a:buNone/>
            </a:pPr>
            <a:endParaRPr lang="en-US" smtClean="0"/>
          </a:p>
          <a:p>
            <a:r>
              <a:rPr lang="en-US" smtClean="0"/>
              <a:t>To store to location 0x1f4 instead use: </a:t>
            </a:r>
            <a:r>
              <a:rPr lang="en-US" b="0" smtClean="0"/>
              <a:t>STR r0, [r1,#-12]</a:t>
            </a:r>
          </a:p>
          <a:p>
            <a:r>
              <a:rPr lang="en-US" smtClean="0"/>
              <a:t>To auto-increment base pointer to 0x20c use: </a:t>
            </a:r>
            <a:r>
              <a:rPr lang="en-US" b="0" smtClean="0"/>
              <a:t>STR r0, [r1, #12]!</a:t>
            </a:r>
          </a:p>
          <a:p>
            <a:r>
              <a:rPr lang="en-US" smtClean="0"/>
              <a:t>If r2 contains 3, access 0x20c by multiplying this by 4:</a:t>
            </a:r>
          </a:p>
          <a:p>
            <a:pPr lvl="1"/>
            <a:r>
              <a:rPr lang="en-US" smtClean="0"/>
              <a:t>STR r0, [r1, r2, LSL #2]</a:t>
            </a:r>
          </a:p>
        </p:txBody>
      </p:sp>
      <p:grpSp>
        <p:nvGrpSpPr>
          <p:cNvPr id="88072" name="Group 40"/>
          <p:cNvGrpSpPr>
            <a:grpSpLocks/>
          </p:cNvGrpSpPr>
          <p:nvPr/>
        </p:nvGrpSpPr>
        <p:grpSpPr bwMode="auto">
          <a:xfrm>
            <a:off x="1836687" y="1546536"/>
            <a:ext cx="8512287" cy="2978983"/>
            <a:chOff x="196" y="976"/>
            <a:chExt cx="5372" cy="1880"/>
          </a:xfrm>
        </p:grpSpPr>
        <p:grpSp>
          <p:nvGrpSpPr>
            <p:cNvPr id="88073" name="Group 12"/>
            <p:cNvGrpSpPr>
              <a:grpSpLocks/>
            </p:cNvGrpSpPr>
            <p:nvPr/>
          </p:nvGrpSpPr>
          <p:grpSpPr bwMode="auto">
            <a:xfrm>
              <a:off x="196" y="1966"/>
              <a:ext cx="1314" cy="462"/>
              <a:chOff x="196" y="1966"/>
              <a:chExt cx="1314" cy="462"/>
            </a:xfrm>
          </p:grpSpPr>
          <p:sp>
            <p:nvSpPr>
              <p:cNvPr id="88101" name="Rectangle 8"/>
              <p:cNvSpPr>
                <a:spLocks noChangeArrowheads="1"/>
              </p:cNvSpPr>
              <p:nvPr/>
            </p:nvSpPr>
            <p:spPr bwMode="auto">
              <a:xfrm>
                <a:off x="888" y="2172"/>
                <a:ext cx="548" cy="182"/>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8102" name="Rectangle 9"/>
              <p:cNvSpPr>
                <a:spLocks noChangeArrowheads="1"/>
              </p:cNvSpPr>
              <p:nvPr/>
            </p:nvSpPr>
            <p:spPr bwMode="auto">
              <a:xfrm>
                <a:off x="838" y="1966"/>
                <a:ext cx="67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r1</a:t>
                </a:r>
              </a:p>
            </p:txBody>
          </p:sp>
          <p:sp>
            <p:nvSpPr>
              <p:cNvPr id="88103" name="Rectangle 10"/>
              <p:cNvSpPr>
                <a:spLocks noChangeArrowheads="1"/>
              </p:cNvSpPr>
              <p:nvPr/>
            </p:nvSpPr>
            <p:spPr bwMode="auto">
              <a:xfrm>
                <a:off x="886" y="2176"/>
                <a:ext cx="55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0x200</a:t>
                </a:r>
              </a:p>
            </p:txBody>
          </p:sp>
          <p:sp>
            <p:nvSpPr>
              <p:cNvPr id="88104" name="Rectangle 11"/>
              <p:cNvSpPr>
                <a:spLocks noChangeArrowheads="1"/>
              </p:cNvSpPr>
              <p:nvPr/>
            </p:nvSpPr>
            <p:spPr bwMode="auto">
              <a:xfrm>
                <a:off x="196" y="2092"/>
                <a:ext cx="672" cy="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Base</a:t>
                </a:r>
                <a:br>
                  <a:rPr lang="en-US" sz="1597"/>
                </a:br>
                <a:r>
                  <a:rPr lang="en-US" sz="1597"/>
                  <a:t>Register</a:t>
                </a:r>
              </a:p>
            </p:txBody>
          </p:sp>
        </p:grpSp>
        <p:sp>
          <p:nvSpPr>
            <p:cNvPr id="88074" name="Line 13"/>
            <p:cNvSpPr>
              <a:spLocks noChangeShapeType="1"/>
            </p:cNvSpPr>
            <p:nvPr/>
          </p:nvSpPr>
          <p:spPr bwMode="auto">
            <a:xfrm>
              <a:off x="1570" y="2302"/>
              <a:ext cx="1098"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88075" name="Rectangle 14"/>
            <p:cNvSpPr>
              <a:spLocks noChangeArrowheads="1"/>
            </p:cNvSpPr>
            <p:nvPr/>
          </p:nvSpPr>
          <p:spPr bwMode="auto">
            <a:xfrm>
              <a:off x="3124" y="1066"/>
              <a:ext cx="67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Memory</a:t>
              </a:r>
            </a:p>
          </p:txBody>
        </p:sp>
        <p:grpSp>
          <p:nvGrpSpPr>
            <p:cNvPr id="88076" name="Group 25"/>
            <p:cNvGrpSpPr>
              <a:grpSpLocks/>
            </p:cNvGrpSpPr>
            <p:nvPr/>
          </p:nvGrpSpPr>
          <p:grpSpPr bwMode="auto">
            <a:xfrm>
              <a:off x="3170" y="1262"/>
              <a:ext cx="560" cy="1594"/>
              <a:chOff x="3170" y="1262"/>
              <a:chExt cx="560" cy="1594"/>
            </a:xfrm>
          </p:grpSpPr>
          <p:sp>
            <p:nvSpPr>
              <p:cNvPr id="88091" name="Rectangle 15"/>
              <p:cNvSpPr>
                <a:spLocks noChangeArrowheads="1"/>
              </p:cNvSpPr>
              <p:nvPr/>
            </p:nvSpPr>
            <p:spPr bwMode="auto">
              <a:xfrm>
                <a:off x="3170" y="1262"/>
                <a:ext cx="556" cy="424"/>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8092" name="Line 16"/>
              <p:cNvSpPr>
                <a:spLocks noChangeShapeType="1"/>
              </p:cNvSpPr>
              <p:nvPr/>
            </p:nvSpPr>
            <p:spPr bwMode="auto">
              <a:xfrm>
                <a:off x="3448" y="1294"/>
                <a:ext cx="0" cy="336"/>
              </a:xfrm>
              <a:prstGeom prst="line">
                <a:avLst/>
              </a:prstGeom>
              <a:noFill/>
              <a:ln w="25400">
                <a:solidFill>
                  <a:schemeClr val="tx1"/>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88093" name="Group 21"/>
              <p:cNvGrpSpPr>
                <a:grpSpLocks/>
              </p:cNvGrpSpPr>
              <p:nvPr/>
            </p:nvGrpSpPr>
            <p:grpSpPr bwMode="auto">
              <a:xfrm>
                <a:off x="3170" y="1694"/>
                <a:ext cx="556" cy="706"/>
                <a:chOff x="3170" y="1694"/>
                <a:chExt cx="556" cy="706"/>
              </a:xfrm>
            </p:grpSpPr>
            <p:sp>
              <p:nvSpPr>
                <p:cNvPr id="88097" name="Rectangle 17"/>
                <p:cNvSpPr>
                  <a:spLocks noChangeArrowheads="1"/>
                </p:cNvSpPr>
                <p:nvPr/>
              </p:nvSpPr>
              <p:spPr bwMode="auto">
                <a:xfrm>
                  <a:off x="3170" y="1873"/>
                  <a:ext cx="556" cy="17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8098" name="Rectangle 18"/>
                <p:cNvSpPr>
                  <a:spLocks noChangeArrowheads="1"/>
                </p:cNvSpPr>
                <p:nvPr/>
              </p:nvSpPr>
              <p:spPr bwMode="auto">
                <a:xfrm>
                  <a:off x="3170" y="1694"/>
                  <a:ext cx="556" cy="17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8099" name="Rectangle 19"/>
                <p:cNvSpPr>
                  <a:spLocks noChangeArrowheads="1"/>
                </p:cNvSpPr>
                <p:nvPr/>
              </p:nvSpPr>
              <p:spPr bwMode="auto">
                <a:xfrm>
                  <a:off x="3170" y="2230"/>
                  <a:ext cx="556" cy="17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8100" name="Rectangle 20"/>
                <p:cNvSpPr>
                  <a:spLocks noChangeArrowheads="1"/>
                </p:cNvSpPr>
                <p:nvPr/>
              </p:nvSpPr>
              <p:spPr bwMode="auto">
                <a:xfrm>
                  <a:off x="3170" y="2051"/>
                  <a:ext cx="556" cy="17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sp>
            <p:nvSpPr>
              <p:cNvPr id="88094" name="Rectangle 22"/>
              <p:cNvSpPr>
                <a:spLocks noChangeArrowheads="1"/>
              </p:cNvSpPr>
              <p:nvPr/>
            </p:nvSpPr>
            <p:spPr bwMode="auto">
              <a:xfrm>
                <a:off x="3170" y="2408"/>
                <a:ext cx="556" cy="44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8095" name="Line 23"/>
              <p:cNvSpPr>
                <a:spLocks noChangeShapeType="1"/>
              </p:cNvSpPr>
              <p:nvPr/>
            </p:nvSpPr>
            <p:spPr bwMode="auto">
              <a:xfrm>
                <a:off x="3448" y="2488"/>
                <a:ext cx="0" cy="336"/>
              </a:xfrm>
              <a:prstGeom prst="line">
                <a:avLst/>
              </a:prstGeom>
              <a:noFill/>
              <a:ln w="25400">
                <a:solidFill>
                  <a:schemeClr val="tx1"/>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88096" name="Rectangle 24"/>
              <p:cNvSpPr>
                <a:spLocks noChangeArrowheads="1"/>
              </p:cNvSpPr>
              <p:nvPr/>
            </p:nvSpPr>
            <p:spPr bwMode="auto">
              <a:xfrm>
                <a:off x="3172" y="1690"/>
                <a:ext cx="55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0x5</a:t>
                </a:r>
              </a:p>
            </p:txBody>
          </p:sp>
        </p:grpSp>
        <p:sp>
          <p:nvSpPr>
            <p:cNvPr id="88077" name="Rectangle 26"/>
            <p:cNvSpPr>
              <a:spLocks noChangeArrowheads="1"/>
            </p:cNvSpPr>
            <p:nvPr/>
          </p:nvSpPr>
          <p:spPr bwMode="auto">
            <a:xfrm>
              <a:off x="2602" y="2230"/>
              <a:ext cx="558"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0x200</a:t>
              </a:r>
            </a:p>
          </p:txBody>
        </p:sp>
        <p:grpSp>
          <p:nvGrpSpPr>
            <p:cNvPr id="88078" name="Group 30"/>
            <p:cNvGrpSpPr>
              <a:grpSpLocks/>
            </p:cNvGrpSpPr>
            <p:nvPr/>
          </p:nvGrpSpPr>
          <p:grpSpPr bwMode="auto">
            <a:xfrm>
              <a:off x="4267" y="976"/>
              <a:ext cx="672" cy="407"/>
              <a:chOff x="4267" y="976"/>
              <a:chExt cx="672" cy="407"/>
            </a:xfrm>
          </p:grpSpPr>
          <p:sp>
            <p:nvSpPr>
              <p:cNvPr id="88088" name="Rectangle 27"/>
              <p:cNvSpPr>
                <a:spLocks noChangeArrowheads="1"/>
              </p:cNvSpPr>
              <p:nvPr/>
            </p:nvSpPr>
            <p:spPr bwMode="auto">
              <a:xfrm>
                <a:off x="4317" y="1182"/>
                <a:ext cx="548" cy="182"/>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8089" name="Rectangle 28"/>
              <p:cNvSpPr>
                <a:spLocks noChangeArrowheads="1"/>
              </p:cNvSpPr>
              <p:nvPr/>
            </p:nvSpPr>
            <p:spPr bwMode="auto">
              <a:xfrm>
                <a:off x="4267" y="976"/>
                <a:ext cx="67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r0</a:t>
                </a:r>
              </a:p>
            </p:txBody>
          </p:sp>
          <p:sp>
            <p:nvSpPr>
              <p:cNvPr id="88090" name="Rectangle 29"/>
              <p:cNvSpPr>
                <a:spLocks noChangeArrowheads="1"/>
              </p:cNvSpPr>
              <p:nvPr/>
            </p:nvSpPr>
            <p:spPr bwMode="auto">
              <a:xfrm>
                <a:off x="4315" y="1186"/>
                <a:ext cx="55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0x5</a:t>
                </a:r>
              </a:p>
            </p:txBody>
          </p:sp>
        </p:grpSp>
        <p:sp>
          <p:nvSpPr>
            <p:cNvPr id="88079" name="Rectangle 31"/>
            <p:cNvSpPr>
              <a:spLocks noChangeArrowheads="1"/>
            </p:cNvSpPr>
            <p:nvPr/>
          </p:nvSpPr>
          <p:spPr bwMode="auto">
            <a:xfrm>
              <a:off x="4896" y="1048"/>
              <a:ext cx="672" cy="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Source</a:t>
              </a:r>
              <a:br>
                <a:rPr lang="en-US" sz="1597"/>
              </a:br>
              <a:r>
                <a:rPr lang="en-US" sz="1597"/>
                <a:t>Register</a:t>
              </a:r>
              <a:br>
                <a:rPr lang="en-US" sz="1597"/>
              </a:br>
              <a:r>
                <a:rPr lang="en-US" sz="1597"/>
                <a:t>for STR</a:t>
              </a:r>
            </a:p>
          </p:txBody>
        </p:sp>
        <p:sp>
          <p:nvSpPr>
            <p:cNvPr id="88080" name="Line 32"/>
            <p:cNvSpPr>
              <a:spLocks noChangeShapeType="1"/>
            </p:cNvSpPr>
            <p:nvPr/>
          </p:nvSpPr>
          <p:spPr bwMode="auto">
            <a:xfrm flipV="1">
              <a:off x="3772" y="1318"/>
              <a:ext cx="456" cy="444"/>
            </a:xfrm>
            <a:prstGeom prst="line">
              <a:avLst/>
            </a:prstGeom>
            <a:noFill/>
            <a:ln w="254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88081" name="Group 36"/>
            <p:cNvGrpSpPr>
              <a:grpSpLocks/>
            </p:cNvGrpSpPr>
            <p:nvPr/>
          </p:nvGrpSpPr>
          <p:grpSpPr bwMode="auto">
            <a:xfrm>
              <a:off x="1588" y="1480"/>
              <a:ext cx="672" cy="407"/>
              <a:chOff x="1588" y="1480"/>
              <a:chExt cx="672" cy="407"/>
            </a:xfrm>
          </p:grpSpPr>
          <p:sp>
            <p:nvSpPr>
              <p:cNvPr id="88085" name="Rectangle 33"/>
              <p:cNvSpPr>
                <a:spLocks noChangeArrowheads="1"/>
              </p:cNvSpPr>
              <p:nvPr/>
            </p:nvSpPr>
            <p:spPr bwMode="auto">
              <a:xfrm>
                <a:off x="1650" y="1686"/>
                <a:ext cx="548" cy="182"/>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88086" name="Rectangle 34"/>
              <p:cNvSpPr>
                <a:spLocks noChangeArrowheads="1"/>
              </p:cNvSpPr>
              <p:nvPr/>
            </p:nvSpPr>
            <p:spPr bwMode="auto">
              <a:xfrm>
                <a:off x="1588" y="1480"/>
                <a:ext cx="67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Offset</a:t>
                </a:r>
              </a:p>
            </p:txBody>
          </p:sp>
          <p:sp>
            <p:nvSpPr>
              <p:cNvPr id="88087" name="Rectangle 35"/>
              <p:cNvSpPr>
                <a:spLocks noChangeArrowheads="1"/>
              </p:cNvSpPr>
              <p:nvPr/>
            </p:nvSpPr>
            <p:spPr bwMode="auto">
              <a:xfrm>
                <a:off x="1660" y="1690"/>
                <a:ext cx="55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12</a:t>
                </a:r>
              </a:p>
            </p:txBody>
          </p:sp>
        </p:grpSp>
        <p:sp>
          <p:nvSpPr>
            <p:cNvPr id="88082" name="Rectangle 37"/>
            <p:cNvSpPr>
              <a:spLocks noChangeArrowheads="1"/>
            </p:cNvSpPr>
            <p:nvPr/>
          </p:nvSpPr>
          <p:spPr bwMode="auto">
            <a:xfrm>
              <a:off x="2596" y="1702"/>
              <a:ext cx="558"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0x20c</a:t>
              </a:r>
            </a:p>
          </p:txBody>
        </p:sp>
        <p:sp>
          <p:nvSpPr>
            <p:cNvPr id="88083" name="Line 38"/>
            <p:cNvSpPr>
              <a:spLocks noChangeShapeType="1"/>
            </p:cNvSpPr>
            <p:nvPr/>
          </p:nvSpPr>
          <p:spPr bwMode="auto">
            <a:xfrm flipV="1">
              <a:off x="1936" y="1948"/>
              <a:ext cx="0" cy="36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88084" name="Line 39"/>
            <p:cNvSpPr>
              <a:spLocks noChangeShapeType="1"/>
            </p:cNvSpPr>
            <p:nvPr/>
          </p:nvSpPr>
          <p:spPr bwMode="auto">
            <a:xfrm>
              <a:off x="2278" y="1792"/>
              <a:ext cx="426"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Tree>
    <p:extLst>
      <p:ext uri="{BB962C8B-B14F-4D97-AF65-F5344CB8AC3E}">
        <p14:creationId xmlns="" xmlns:p14="http://schemas.microsoft.com/office/powerpoint/2010/main" val="409825291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8435"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8436"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8437"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8438" name="Rectangle 6"/>
          <p:cNvSpPr>
            <a:spLocks noGrp="1" noChangeArrowheads="1"/>
          </p:cNvSpPr>
          <p:nvPr>
            <p:ph type="title"/>
          </p:nvPr>
        </p:nvSpPr>
        <p:spPr>
          <a:noFill/>
        </p:spPr>
        <p:txBody>
          <a:bodyPr/>
          <a:lstStyle/>
          <a:p>
            <a:r>
              <a:rPr lang="en-US" smtClean="0"/>
              <a:t>The Program Status Registers</a:t>
            </a:r>
            <a:br>
              <a:rPr lang="en-US" smtClean="0"/>
            </a:br>
            <a:r>
              <a:rPr lang="en-US" smtClean="0"/>
              <a:t> (CPSR and SPSRs)</a:t>
            </a:r>
          </a:p>
        </p:txBody>
      </p:sp>
      <p:sp>
        <p:nvSpPr>
          <p:cNvPr id="18439" name="Rectangle 7"/>
          <p:cNvSpPr>
            <a:spLocks noChangeArrowheads="1"/>
          </p:cNvSpPr>
          <p:nvPr/>
        </p:nvSpPr>
        <p:spPr bwMode="auto">
          <a:xfrm>
            <a:off x="2139340" y="3148533"/>
            <a:ext cx="3585871" cy="465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497" b="0">
                <a:latin typeface="Times New Roman" panose="02020603050405020304" pitchFamily="18" charset="0"/>
              </a:rPr>
              <a:t>Copies of the ALU status flags (latched if the</a:t>
            </a:r>
          </a:p>
          <a:p>
            <a:r>
              <a:rPr lang="en-US" sz="1497" b="0">
                <a:latin typeface="Times New Roman" panose="02020603050405020304" pitchFamily="18" charset="0"/>
              </a:rPr>
              <a:t>instruction has the "S" bit set).</a:t>
            </a:r>
          </a:p>
        </p:txBody>
      </p:sp>
      <p:sp>
        <p:nvSpPr>
          <p:cNvPr id="18440" name="Rectangle 8"/>
          <p:cNvSpPr>
            <a:spLocks noChangeArrowheads="1"/>
          </p:cNvSpPr>
          <p:nvPr/>
        </p:nvSpPr>
        <p:spPr bwMode="auto">
          <a:xfrm>
            <a:off x="2378609" y="4124625"/>
            <a:ext cx="3626715" cy="1080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88000"/>
              </a:lnSpc>
            </a:pPr>
            <a:r>
              <a:rPr lang="en-US" sz="1897" b="0" dirty="0">
                <a:latin typeface="Times New Roman" panose="02020603050405020304" pitchFamily="18" charset="0"/>
              </a:rPr>
              <a:t>N = </a:t>
            </a:r>
            <a:r>
              <a:rPr lang="en-US" sz="1897" dirty="0">
                <a:latin typeface="Times New Roman" panose="02020603050405020304" pitchFamily="18" charset="0"/>
              </a:rPr>
              <a:t>N</a:t>
            </a:r>
            <a:r>
              <a:rPr lang="en-US" sz="1897" b="0" dirty="0">
                <a:latin typeface="Times New Roman" panose="02020603050405020304" pitchFamily="18" charset="0"/>
              </a:rPr>
              <a:t>egative result from ALU flag.</a:t>
            </a:r>
          </a:p>
          <a:p>
            <a:pPr>
              <a:lnSpc>
                <a:spcPct val="88000"/>
              </a:lnSpc>
            </a:pPr>
            <a:r>
              <a:rPr lang="en-US" sz="1897" b="0" dirty="0">
                <a:latin typeface="Times New Roman" panose="02020603050405020304" pitchFamily="18" charset="0"/>
              </a:rPr>
              <a:t>Z = </a:t>
            </a:r>
            <a:r>
              <a:rPr lang="en-US" sz="1897" dirty="0">
                <a:latin typeface="Times New Roman" panose="02020603050405020304" pitchFamily="18" charset="0"/>
              </a:rPr>
              <a:t>Z</a:t>
            </a:r>
            <a:r>
              <a:rPr lang="en-US" sz="1897" b="0" dirty="0">
                <a:latin typeface="Times New Roman" panose="02020603050405020304" pitchFamily="18" charset="0"/>
              </a:rPr>
              <a:t>ero result from ALU flag.</a:t>
            </a:r>
          </a:p>
          <a:p>
            <a:pPr>
              <a:lnSpc>
                <a:spcPct val="88000"/>
              </a:lnSpc>
            </a:pPr>
            <a:r>
              <a:rPr lang="en-US" sz="1897" b="0" dirty="0">
                <a:latin typeface="Times New Roman" panose="02020603050405020304" pitchFamily="18" charset="0"/>
              </a:rPr>
              <a:t>C = ALU operation </a:t>
            </a:r>
            <a:r>
              <a:rPr lang="en-US" sz="1897" dirty="0">
                <a:latin typeface="Times New Roman" panose="02020603050405020304" pitchFamily="18" charset="0"/>
              </a:rPr>
              <a:t>C</a:t>
            </a:r>
            <a:r>
              <a:rPr lang="en-US" sz="1897" b="0" dirty="0">
                <a:latin typeface="Times New Roman" panose="02020603050405020304" pitchFamily="18" charset="0"/>
              </a:rPr>
              <a:t>arried out</a:t>
            </a:r>
          </a:p>
          <a:p>
            <a:pPr>
              <a:lnSpc>
                <a:spcPct val="88000"/>
              </a:lnSpc>
            </a:pPr>
            <a:r>
              <a:rPr lang="en-US" sz="1897" b="0" dirty="0">
                <a:latin typeface="Times New Roman" panose="02020603050405020304" pitchFamily="18" charset="0"/>
              </a:rPr>
              <a:t>V = ALU operation </a:t>
            </a:r>
            <a:r>
              <a:rPr lang="en-US" sz="1897" b="0" dirty="0" err="1">
                <a:latin typeface="Times New Roman" panose="02020603050405020304" pitchFamily="18" charset="0"/>
              </a:rPr>
              <a:t>o</a:t>
            </a:r>
            <a:r>
              <a:rPr lang="en-US" sz="1897" dirty="0" err="1">
                <a:latin typeface="Times New Roman" panose="02020603050405020304" pitchFamily="18" charset="0"/>
              </a:rPr>
              <a:t>V</a:t>
            </a:r>
            <a:r>
              <a:rPr lang="en-US" sz="1897" b="0" dirty="0" err="1">
                <a:latin typeface="Times New Roman" panose="02020603050405020304" pitchFamily="18" charset="0"/>
              </a:rPr>
              <a:t>erflowed</a:t>
            </a:r>
            <a:endParaRPr lang="en-US" sz="1897" b="0" dirty="0">
              <a:latin typeface="Times New Roman" panose="02020603050405020304" pitchFamily="18" charset="0"/>
            </a:endParaRPr>
          </a:p>
        </p:txBody>
      </p:sp>
      <p:sp>
        <p:nvSpPr>
          <p:cNvPr id="18441" name="Rectangle 9"/>
          <p:cNvSpPr>
            <a:spLocks noChangeArrowheads="1"/>
          </p:cNvSpPr>
          <p:nvPr/>
        </p:nvSpPr>
        <p:spPr bwMode="auto">
          <a:xfrm>
            <a:off x="6243365" y="3772851"/>
            <a:ext cx="3910708" cy="2106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88000"/>
              </a:lnSpc>
            </a:pPr>
            <a:r>
              <a:rPr lang="en-US" sz="1897" dirty="0">
                <a:latin typeface="Times New Roman" panose="02020603050405020304" pitchFamily="18" charset="0"/>
              </a:rPr>
              <a:t>*     Interrupt Disable bits.</a:t>
            </a:r>
          </a:p>
          <a:p>
            <a:pPr>
              <a:lnSpc>
                <a:spcPct val="88000"/>
              </a:lnSpc>
            </a:pPr>
            <a:r>
              <a:rPr lang="en-US" sz="1897" dirty="0">
                <a:latin typeface="Times New Roman" panose="02020603050405020304" pitchFamily="18" charset="0"/>
              </a:rPr>
              <a:t>       I</a:t>
            </a:r>
            <a:r>
              <a:rPr lang="en-US" sz="1897" b="0" dirty="0">
                <a:latin typeface="Times New Roman" panose="02020603050405020304" pitchFamily="18" charset="0"/>
              </a:rPr>
              <a:t>  = 1, disables the IRQ.</a:t>
            </a:r>
          </a:p>
          <a:p>
            <a:pPr>
              <a:lnSpc>
                <a:spcPct val="88000"/>
              </a:lnSpc>
            </a:pPr>
            <a:r>
              <a:rPr lang="en-US" sz="1897" b="0" dirty="0">
                <a:latin typeface="Times New Roman" panose="02020603050405020304" pitchFamily="18" charset="0"/>
              </a:rPr>
              <a:t>       </a:t>
            </a:r>
            <a:r>
              <a:rPr lang="en-US" sz="1897" dirty="0">
                <a:latin typeface="Times New Roman" panose="02020603050405020304" pitchFamily="18" charset="0"/>
              </a:rPr>
              <a:t>F</a:t>
            </a:r>
            <a:r>
              <a:rPr lang="en-US" sz="1897" b="0" dirty="0">
                <a:latin typeface="Times New Roman" panose="02020603050405020304" pitchFamily="18" charset="0"/>
              </a:rPr>
              <a:t> = 1, disables the FIQ.</a:t>
            </a:r>
            <a:endParaRPr lang="en-US" sz="1897" dirty="0">
              <a:latin typeface="Times New Roman" panose="02020603050405020304" pitchFamily="18" charset="0"/>
            </a:endParaRPr>
          </a:p>
          <a:p>
            <a:pPr>
              <a:lnSpc>
                <a:spcPct val="88000"/>
              </a:lnSpc>
            </a:pPr>
            <a:endParaRPr lang="en-US" sz="1897" dirty="0">
              <a:latin typeface="Times New Roman" panose="02020603050405020304" pitchFamily="18" charset="0"/>
            </a:endParaRPr>
          </a:p>
          <a:p>
            <a:pPr>
              <a:lnSpc>
                <a:spcPct val="88000"/>
              </a:lnSpc>
            </a:pPr>
            <a:r>
              <a:rPr lang="en-US" sz="1897" dirty="0">
                <a:latin typeface="Times New Roman" panose="02020603050405020304" pitchFamily="18" charset="0"/>
              </a:rPr>
              <a:t>*     T Bit      (Architecture v4T only)</a:t>
            </a:r>
          </a:p>
          <a:p>
            <a:pPr>
              <a:lnSpc>
                <a:spcPct val="88000"/>
              </a:lnSpc>
            </a:pPr>
            <a:r>
              <a:rPr lang="en-US" sz="1897" b="0" dirty="0">
                <a:latin typeface="Times New Roman" panose="02020603050405020304" pitchFamily="18" charset="0"/>
              </a:rPr>
              <a:t>       T = 0, Processor in ARM state</a:t>
            </a:r>
          </a:p>
          <a:p>
            <a:pPr>
              <a:lnSpc>
                <a:spcPct val="88000"/>
              </a:lnSpc>
            </a:pPr>
            <a:r>
              <a:rPr lang="en-US" sz="1897" b="0" dirty="0">
                <a:latin typeface="Times New Roman" panose="02020603050405020304" pitchFamily="18" charset="0"/>
              </a:rPr>
              <a:t>       T = 1, Processor in Thumb state </a:t>
            </a:r>
            <a:br>
              <a:rPr lang="en-US" sz="1897" b="0" dirty="0">
                <a:latin typeface="Times New Roman" panose="02020603050405020304" pitchFamily="18" charset="0"/>
              </a:rPr>
            </a:br>
            <a:endParaRPr lang="en-US" sz="1897" b="0" dirty="0">
              <a:latin typeface="Times New Roman" panose="02020603050405020304" pitchFamily="18" charset="0"/>
            </a:endParaRPr>
          </a:p>
        </p:txBody>
      </p:sp>
      <p:sp>
        <p:nvSpPr>
          <p:cNvPr id="18442" name="Rectangle 10"/>
          <p:cNvSpPr>
            <a:spLocks noChangeArrowheads="1"/>
          </p:cNvSpPr>
          <p:nvPr/>
        </p:nvSpPr>
        <p:spPr bwMode="auto">
          <a:xfrm>
            <a:off x="1882641" y="3771266"/>
            <a:ext cx="4013704" cy="352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1175" indent="-354013"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2000"/>
              </a:lnSpc>
              <a:spcBef>
                <a:spcPct val="51000"/>
              </a:spcBef>
            </a:pPr>
            <a:r>
              <a:rPr lang="en-US" sz="1897" dirty="0">
                <a:latin typeface="Times New Roman" panose="02020603050405020304" pitchFamily="18" charset="0"/>
              </a:rPr>
              <a:t>*      Condition Code Flags</a:t>
            </a:r>
          </a:p>
        </p:txBody>
      </p:sp>
      <p:grpSp>
        <p:nvGrpSpPr>
          <p:cNvPr id="18443" name="Group 62"/>
          <p:cNvGrpSpPr>
            <a:grpSpLocks/>
          </p:cNvGrpSpPr>
          <p:nvPr/>
        </p:nvGrpSpPr>
        <p:grpSpPr bwMode="auto">
          <a:xfrm>
            <a:off x="2630556" y="2099551"/>
            <a:ext cx="7016456" cy="1017291"/>
            <a:chOff x="697" y="1325"/>
            <a:chExt cx="4428" cy="642"/>
          </a:xfrm>
        </p:grpSpPr>
        <p:sp>
          <p:nvSpPr>
            <p:cNvPr id="18445" name="Line 11"/>
            <p:cNvSpPr>
              <a:spLocks noChangeShapeType="1"/>
            </p:cNvSpPr>
            <p:nvPr/>
          </p:nvSpPr>
          <p:spPr bwMode="auto">
            <a:xfrm flipV="1">
              <a:off x="697" y="1763"/>
              <a:ext cx="203" cy="20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18446" name="Group 61"/>
            <p:cNvGrpSpPr>
              <a:grpSpLocks/>
            </p:cNvGrpSpPr>
            <p:nvPr/>
          </p:nvGrpSpPr>
          <p:grpSpPr bwMode="auto">
            <a:xfrm>
              <a:off x="867" y="1325"/>
              <a:ext cx="4258" cy="619"/>
              <a:chOff x="867" y="1325"/>
              <a:chExt cx="4258" cy="619"/>
            </a:xfrm>
          </p:grpSpPr>
          <p:sp>
            <p:nvSpPr>
              <p:cNvPr id="18447" name="Rectangle 12"/>
              <p:cNvSpPr>
                <a:spLocks noChangeArrowheads="1"/>
              </p:cNvSpPr>
              <p:nvPr/>
            </p:nvSpPr>
            <p:spPr bwMode="auto">
              <a:xfrm>
                <a:off x="4276" y="1510"/>
                <a:ext cx="83" cy="189"/>
              </a:xfrm>
              <a:prstGeom prst="rect">
                <a:avLst/>
              </a:prstGeom>
              <a:noFill/>
              <a:ln w="12700">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8448" name="Rectangle 13"/>
              <p:cNvSpPr>
                <a:spLocks noChangeArrowheads="1"/>
              </p:cNvSpPr>
              <p:nvPr/>
            </p:nvSpPr>
            <p:spPr bwMode="auto">
              <a:xfrm>
                <a:off x="883" y="1497"/>
                <a:ext cx="571" cy="197"/>
              </a:xfrm>
              <a:prstGeom prst="rect">
                <a:avLst/>
              </a:prstGeom>
              <a:noFill/>
              <a:ln w="12700">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8449" name="Rectangle 14"/>
              <p:cNvSpPr>
                <a:spLocks noChangeArrowheads="1"/>
              </p:cNvSpPr>
              <p:nvPr/>
            </p:nvSpPr>
            <p:spPr bwMode="auto">
              <a:xfrm>
                <a:off x="4525" y="1493"/>
                <a:ext cx="566" cy="193"/>
              </a:xfrm>
              <a:prstGeom prst="rect">
                <a:avLst/>
              </a:prstGeom>
              <a:noFill/>
              <a:ln w="12700">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8450" name="Rectangle 15"/>
              <p:cNvSpPr>
                <a:spLocks noChangeArrowheads="1"/>
              </p:cNvSpPr>
              <p:nvPr/>
            </p:nvSpPr>
            <p:spPr bwMode="auto">
              <a:xfrm>
                <a:off x="4118" y="1493"/>
                <a:ext cx="258" cy="197"/>
              </a:xfrm>
              <a:prstGeom prst="rect">
                <a:avLst/>
              </a:prstGeom>
              <a:noFill/>
              <a:ln w="12700">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8451" name="Line 16"/>
              <p:cNvSpPr>
                <a:spLocks noChangeShapeType="1"/>
              </p:cNvSpPr>
              <p:nvPr/>
            </p:nvSpPr>
            <p:spPr bwMode="auto">
              <a:xfrm>
                <a:off x="1715" y="1481"/>
                <a:ext cx="0" cy="5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52" name="Line 17"/>
              <p:cNvSpPr>
                <a:spLocks noChangeShapeType="1"/>
              </p:cNvSpPr>
              <p:nvPr/>
            </p:nvSpPr>
            <p:spPr bwMode="auto">
              <a:xfrm>
                <a:off x="1847"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53" name="Line 18"/>
              <p:cNvSpPr>
                <a:spLocks noChangeShapeType="1"/>
              </p:cNvSpPr>
              <p:nvPr/>
            </p:nvSpPr>
            <p:spPr bwMode="auto">
              <a:xfrm>
                <a:off x="1979"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54" name="Line 19"/>
              <p:cNvSpPr>
                <a:spLocks noChangeShapeType="1"/>
              </p:cNvSpPr>
              <p:nvPr/>
            </p:nvSpPr>
            <p:spPr bwMode="auto">
              <a:xfrm>
                <a:off x="2112"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55" name="Line 20"/>
              <p:cNvSpPr>
                <a:spLocks noChangeShapeType="1"/>
              </p:cNvSpPr>
              <p:nvPr/>
            </p:nvSpPr>
            <p:spPr bwMode="auto">
              <a:xfrm>
                <a:off x="2245"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56" name="Line 21"/>
              <p:cNvSpPr>
                <a:spLocks noChangeShapeType="1"/>
              </p:cNvSpPr>
              <p:nvPr/>
            </p:nvSpPr>
            <p:spPr bwMode="auto">
              <a:xfrm>
                <a:off x="2377"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57" name="Line 22"/>
              <p:cNvSpPr>
                <a:spLocks noChangeShapeType="1"/>
              </p:cNvSpPr>
              <p:nvPr/>
            </p:nvSpPr>
            <p:spPr bwMode="auto">
              <a:xfrm>
                <a:off x="2510"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58" name="Line 23"/>
              <p:cNvSpPr>
                <a:spLocks noChangeShapeType="1"/>
              </p:cNvSpPr>
              <p:nvPr/>
            </p:nvSpPr>
            <p:spPr bwMode="auto">
              <a:xfrm>
                <a:off x="2641"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59" name="Line 24"/>
              <p:cNvSpPr>
                <a:spLocks noChangeShapeType="1"/>
              </p:cNvSpPr>
              <p:nvPr/>
            </p:nvSpPr>
            <p:spPr bwMode="auto">
              <a:xfrm>
                <a:off x="2782"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60" name="Line 25"/>
              <p:cNvSpPr>
                <a:spLocks noChangeShapeType="1"/>
              </p:cNvSpPr>
              <p:nvPr/>
            </p:nvSpPr>
            <p:spPr bwMode="auto">
              <a:xfrm>
                <a:off x="2907"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61" name="Line 26"/>
              <p:cNvSpPr>
                <a:spLocks noChangeShapeType="1"/>
              </p:cNvSpPr>
              <p:nvPr/>
            </p:nvSpPr>
            <p:spPr bwMode="auto">
              <a:xfrm>
                <a:off x="3056"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62" name="Line 27"/>
              <p:cNvSpPr>
                <a:spLocks noChangeShapeType="1"/>
              </p:cNvSpPr>
              <p:nvPr/>
            </p:nvSpPr>
            <p:spPr bwMode="auto">
              <a:xfrm>
                <a:off x="3188"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63" name="Line 28"/>
              <p:cNvSpPr>
                <a:spLocks noChangeShapeType="1"/>
              </p:cNvSpPr>
              <p:nvPr/>
            </p:nvSpPr>
            <p:spPr bwMode="auto">
              <a:xfrm>
                <a:off x="3320"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64" name="Line 29"/>
              <p:cNvSpPr>
                <a:spLocks noChangeShapeType="1"/>
              </p:cNvSpPr>
              <p:nvPr/>
            </p:nvSpPr>
            <p:spPr bwMode="auto">
              <a:xfrm>
                <a:off x="3453"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65" name="Line 30"/>
              <p:cNvSpPr>
                <a:spLocks noChangeShapeType="1"/>
              </p:cNvSpPr>
              <p:nvPr/>
            </p:nvSpPr>
            <p:spPr bwMode="auto">
              <a:xfrm>
                <a:off x="3585"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66" name="Line 31"/>
              <p:cNvSpPr>
                <a:spLocks noChangeShapeType="1"/>
              </p:cNvSpPr>
              <p:nvPr/>
            </p:nvSpPr>
            <p:spPr bwMode="auto">
              <a:xfrm>
                <a:off x="3718"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67" name="Line 32"/>
              <p:cNvSpPr>
                <a:spLocks noChangeShapeType="1"/>
              </p:cNvSpPr>
              <p:nvPr/>
            </p:nvSpPr>
            <p:spPr bwMode="auto">
              <a:xfrm>
                <a:off x="3850"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68" name="Line 33"/>
              <p:cNvSpPr>
                <a:spLocks noChangeShapeType="1"/>
              </p:cNvSpPr>
              <p:nvPr/>
            </p:nvSpPr>
            <p:spPr bwMode="auto">
              <a:xfrm>
                <a:off x="3982"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69" name="Line 34"/>
              <p:cNvSpPr>
                <a:spLocks noChangeShapeType="1"/>
              </p:cNvSpPr>
              <p:nvPr/>
            </p:nvSpPr>
            <p:spPr bwMode="auto">
              <a:xfrm>
                <a:off x="4114" y="1481"/>
                <a:ext cx="0" cy="22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70" name="Line 35"/>
              <p:cNvSpPr>
                <a:spLocks noChangeShapeType="1"/>
              </p:cNvSpPr>
              <p:nvPr/>
            </p:nvSpPr>
            <p:spPr bwMode="auto">
              <a:xfrm>
                <a:off x="4247" y="1481"/>
                <a:ext cx="0" cy="22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71" name="Line 36"/>
              <p:cNvSpPr>
                <a:spLocks noChangeShapeType="1"/>
              </p:cNvSpPr>
              <p:nvPr/>
            </p:nvSpPr>
            <p:spPr bwMode="auto">
              <a:xfrm>
                <a:off x="4380" y="1489"/>
                <a:ext cx="0" cy="21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72" name="Line 37"/>
              <p:cNvSpPr>
                <a:spLocks noChangeShapeType="1"/>
              </p:cNvSpPr>
              <p:nvPr/>
            </p:nvSpPr>
            <p:spPr bwMode="auto">
              <a:xfrm>
                <a:off x="4521" y="1481"/>
                <a:ext cx="0" cy="22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73" name="Line 38"/>
              <p:cNvSpPr>
                <a:spLocks noChangeShapeType="1"/>
              </p:cNvSpPr>
              <p:nvPr/>
            </p:nvSpPr>
            <p:spPr bwMode="auto">
              <a:xfrm>
                <a:off x="4645"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74" name="Line 39"/>
              <p:cNvSpPr>
                <a:spLocks noChangeShapeType="1"/>
              </p:cNvSpPr>
              <p:nvPr/>
            </p:nvSpPr>
            <p:spPr bwMode="auto">
              <a:xfrm>
                <a:off x="4760"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75" name="Line 40"/>
              <p:cNvSpPr>
                <a:spLocks noChangeShapeType="1"/>
              </p:cNvSpPr>
              <p:nvPr/>
            </p:nvSpPr>
            <p:spPr bwMode="auto">
              <a:xfrm>
                <a:off x="4884" y="1489"/>
                <a:ext cx="0" cy="5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76" name="Line 41"/>
              <p:cNvSpPr>
                <a:spLocks noChangeShapeType="1"/>
              </p:cNvSpPr>
              <p:nvPr/>
            </p:nvSpPr>
            <p:spPr bwMode="auto">
              <a:xfrm>
                <a:off x="5000"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77" name="Line 42"/>
              <p:cNvSpPr>
                <a:spLocks noChangeShapeType="1"/>
              </p:cNvSpPr>
              <p:nvPr/>
            </p:nvSpPr>
            <p:spPr bwMode="auto">
              <a:xfrm>
                <a:off x="1172" y="1485"/>
                <a:ext cx="0" cy="22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78" name="Line 43"/>
              <p:cNvSpPr>
                <a:spLocks noChangeShapeType="1"/>
              </p:cNvSpPr>
              <p:nvPr/>
            </p:nvSpPr>
            <p:spPr bwMode="auto">
              <a:xfrm>
                <a:off x="1313" y="1485"/>
                <a:ext cx="0" cy="21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79" name="Rectangle 44"/>
              <p:cNvSpPr>
                <a:spLocks noChangeArrowheads="1"/>
              </p:cNvSpPr>
              <p:nvPr/>
            </p:nvSpPr>
            <p:spPr bwMode="auto">
              <a:xfrm>
                <a:off x="4620" y="1562"/>
                <a:ext cx="381" cy="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47738">
                  <a:lnSpc>
                    <a:spcPct val="90000"/>
                  </a:lnSpc>
                  <a:defRPr sz="1600" b="1">
                    <a:solidFill>
                      <a:schemeClr val="tx1"/>
                    </a:solidFill>
                    <a:latin typeface="Arial" panose="020B0604020202020204" pitchFamily="34" charset="0"/>
                  </a:defRPr>
                </a:lvl1pPr>
                <a:lvl2pPr marL="742950" indent="-285750" defTabSz="947738">
                  <a:lnSpc>
                    <a:spcPct val="90000"/>
                  </a:lnSpc>
                  <a:defRPr sz="1600" b="1">
                    <a:solidFill>
                      <a:schemeClr val="tx1"/>
                    </a:solidFill>
                    <a:latin typeface="Arial" panose="020B0604020202020204" pitchFamily="34" charset="0"/>
                  </a:defRPr>
                </a:lvl2pPr>
                <a:lvl3pPr marL="1143000" indent="-228600" defTabSz="947738">
                  <a:lnSpc>
                    <a:spcPct val="90000"/>
                  </a:lnSpc>
                  <a:defRPr sz="1600" b="1">
                    <a:solidFill>
                      <a:schemeClr val="tx1"/>
                    </a:solidFill>
                    <a:latin typeface="Arial" panose="020B0604020202020204" pitchFamily="34" charset="0"/>
                  </a:defRPr>
                </a:lvl3pPr>
                <a:lvl4pPr marL="1600200" indent="-228600" defTabSz="947738">
                  <a:lnSpc>
                    <a:spcPct val="90000"/>
                  </a:lnSpc>
                  <a:defRPr sz="1600" b="1">
                    <a:solidFill>
                      <a:schemeClr val="tx1"/>
                    </a:solidFill>
                    <a:latin typeface="Arial" panose="020B0604020202020204" pitchFamily="34" charset="0"/>
                  </a:defRPr>
                </a:lvl4pPr>
                <a:lvl5pPr marL="2057400" indent="-228600" defTabSz="947738">
                  <a:lnSpc>
                    <a:spcPct val="90000"/>
                  </a:lnSpc>
                  <a:defRPr sz="1600" b="1">
                    <a:solidFill>
                      <a:schemeClr val="tx1"/>
                    </a:solidFill>
                    <a:latin typeface="Arial" panose="020B0604020202020204" pitchFamily="34" charset="0"/>
                  </a:defRPr>
                </a:lvl5pPr>
                <a:lvl6pPr marL="25146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497">
                    <a:latin typeface="Times New Roman" panose="02020603050405020304" pitchFamily="18" charset="0"/>
                  </a:rPr>
                  <a:t>Mode</a:t>
                </a:r>
              </a:p>
            </p:txBody>
          </p:sp>
          <p:sp>
            <p:nvSpPr>
              <p:cNvPr id="18480" name="Rectangle 45"/>
              <p:cNvSpPr>
                <a:spLocks noChangeArrowheads="1"/>
              </p:cNvSpPr>
              <p:nvPr/>
            </p:nvSpPr>
            <p:spPr bwMode="auto">
              <a:xfrm>
                <a:off x="876" y="1531"/>
                <a:ext cx="155"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defTabSz="947738">
                  <a:lnSpc>
                    <a:spcPct val="90000"/>
                  </a:lnSpc>
                  <a:defRPr sz="1600" b="1">
                    <a:solidFill>
                      <a:schemeClr val="tx1"/>
                    </a:solidFill>
                    <a:latin typeface="Arial" panose="020B0604020202020204" pitchFamily="34" charset="0"/>
                  </a:defRPr>
                </a:lvl1pPr>
                <a:lvl2pPr marL="742950" indent="-285750" defTabSz="947738">
                  <a:lnSpc>
                    <a:spcPct val="90000"/>
                  </a:lnSpc>
                  <a:defRPr sz="1600" b="1">
                    <a:solidFill>
                      <a:schemeClr val="tx1"/>
                    </a:solidFill>
                    <a:latin typeface="Arial" panose="020B0604020202020204" pitchFamily="34" charset="0"/>
                  </a:defRPr>
                </a:lvl2pPr>
                <a:lvl3pPr marL="1143000" indent="-228600" defTabSz="947738">
                  <a:lnSpc>
                    <a:spcPct val="90000"/>
                  </a:lnSpc>
                  <a:defRPr sz="1600" b="1">
                    <a:solidFill>
                      <a:schemeClr val="tx1"/>
                    </a:solidFill>
                    <a:latin typeface="Arial" panose="020B0604020202020204" pitchFamily="34" charset="0"/>
                  </a:defRPr>
                </a:lvl3pPr>
                <a:lvl4pPr marL="1600200" indent="-228600" defTabSz="947738">
                  <a:lnSpc>
                    <a:spcPct val="90000"/>
                  </a:lnSpc>
                  <a:defRPr sz="1600" b="1">
                    <a:solidFill>
                      <a:schemeClr val="tx1"/>
                    </a:solidFill>
                    <a:latin typeface="Arial" panose="020B0604020202020204" pitchFamily="34" charset="0"/>
                  </a:defRPr>
                </a:lvl4pPr>
                <a:lvl5pPr marL="2057400" indent="-228600" defTabSz="947738">
                  <a:lnSpc>
                    <a:spcPct val="90000"/>
                  </a:lnSpc>
                  <a:defRPr sz="1600" b="1">
                    <a:solidFill>
                      <a:schemeClr val="tx1"/>
                    </a:solidFill>
                    <a:latin typeface="Arial" panose="020B0604020202020204" pitchFamily="34" charset="0"/>
                  </a:defRPr>
                </a:lvl5pPr>
                <a:lvl6pPr marL="25146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497">
                    <a:latin typeface="Times New Roman" panose="02020603050405020304" pitchFamily="18" charset="0"/>
                  </a:rPr>
                  <a:t>N</a:t>
                </a:r>
              </a:p>
            </p:txBody>
          </p:sp>
          <p:sp>
            <p:nvSpPr>
              <p:cNvPr id="18481" name="Rectangle 46"/>
              <p:cNvSpPr>
                <a:spLocks noChangeArrowheads="1"/>
              </p:cNvSpPr>
              <p:nvPr/>
            </p:nvSpPr>
            <p:spPr bwMode="auto">
              <a:xfrm>
                <a:off x="1029" y="1526"/>
                <a:ext cx="166" cy="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47738">
                  <a:lnSpc>
                    <a:spcPct val="90000"/>
                  </a:lnSpc>
                  <a:defRPr sz="1600" b="1">
                    <a:solidFill>
                      <a:schemeClr val="tx1"/>
                    </a:solidFill>
                    <a:latin typeface="Arial" panose="020B0604020202020204" pitchFamily="34" charset="0"/>
                  </a:defRPr>
                </a:lvl1pPr>
                <a:lvl2pPr marL="742950" indent="-285750" defTabSz="947738">
                  <a:lnSpc>
                    <a:spcPct val="90000"/>
                  </a:lnSpc>
                  <a:defRPr sz="1600" b="1">
                    <a:solidFill>
                      <a:schemeClr val="tx1"/>
                    </a:solidFill>
                    <a:latin typeface="Arial" panose="020B0604020202020204" pitchFamily="34" charset="0"/>
                  </a:defRPr>
                </a:lvl2pPr>
                <a:lvl3pPr marL="1143000" indent="-228600" defTabSz="947738">
                  <a:lnSpc>
                    <a:spcPct val="90000"/>
                  </a:lnSpc>
                  <a:defRPr sz="1600" b="1">
                    <a:solidFill>
                      <a:schemeClr val="tx1"/>
                    </a:solidFill>
                    <a:latin typeface="Arial" panose="020B0604020202020204" pitchFamily="34" charset="0"/>
                  </a:defRPr>
                </a:lvl3pPr>
                <a:lvl4pPr marL="1600200" indent="-228600" defTabSz="947738">
                  <a:lnSpc>
                    <a:spcPct val="90000"/>
                  </a:lnSpc>
                  <a:defRPr sz="1600" b="1">
                    <a:solidFill>
                      <a:schemeClr val="tx1"/>
                    </a:solidFill>
                    <a:latin typeface="Arial" panose="020B0604020202020204" pitchFamily="34" charset="0"/>
                  </a:defRPr>
                </a:lvl4pPr>
                <a:lvl5pPr marL="2057400" indent="-228600" defTabSz="947738">
                  <a:lnSpc>
                    <a:spcPct val="90000"/>
                  </a:lnSpc>
                  <a:defRPr sz="1600" b="1">
                    <a:solidFill>
                      <a:schemeClr val="tx1"/>
                    </a:solidFill>
                    <a:latin typeface="Arial" panose="020B0604020202020204" pitchFamily="34" charset="0"/>
                  </a:defRPr>
                </a:lvl5pPr>
                <a:lvl6pPr marL="25146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497">
                    <a:latin typeface="Times New Roman" panose="02020603050405020304" pitchFamily="18" charset="0"/>
                  </a:rPr>
                  <a:t>Z</a:t>
                </a:r>
              </a:p>
            </p:txBody>
          </p:sp>
          <p:sp>
            <p:nvSpPr>
              <p:cNvPr id="18482" name="Rectangle 47"/>
              <p:cNvSpPr>
                <a:spLocks noChangeArrowheads="1"/>
              </p:cNvSpPr>
              <p:nvPr/>
            </p:nvSpPr>
            <p:spPr bwMode="auto">
              <a:xfrm>
                <a:off x="1177" y="1526"/>
                <a:ext cx="171"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47738">
                  <a:lnSpc>
                    <a:spcPct val="90000"/>
                  </a:lnSpc>
                  <a:defRPr sz="1600" b="1">
                    <a:solidFill>
                      <a:schemeClr val="tx1"/>
                    </a:solidFill>
                    <a:latin typeface="Arial" panose="020B0604020202020204" pitchFamily="34" charset="0"/>
                  </a:defRPr>
                </a:lvl1pPr>
                <a:lvl2pPr marL="742950" indent="-285750" defTabSz="947738">
                  <a:lnSpc>
                    <a:spcPct val="90000"/>
                  </a:lnSpc>
                  <a:defRPr sz="1600" b="1">
                    <a:solidFill>
                      <a:schemeClr val="tx1"/>
                    </a:solidFill>
                    <a:latin typeface="Arial" panose="020B0604020202020204" pitchFamily="34" charset="0"/>
                  </a:defRPr>
                </a:lvl2pPr>
                <a:lvl3pPr marL="1143000" indent="-228600" defTabSz="947738">
                  <a:lnSpc>
                    <a:spcPct val="90000"/>
                  </a:lnSpc>
                  <a:defRPr sz="1600" b="1">
                    <a:solidFill>
                      <a:schemeClr val="tx1"/>
                    </a:solidFill>
                    <a:latin typeface="Arial" panose="020B0604020202020204" pitchFamily="34" charset="0"/>
                  </a:defRPr>
                </a:lvl3pPr>
                <a:lvl4pPr marL="1600200" indent="-228600" defTabSz="947738">
                  <a:lnSpc>
                    <a:spcPct val="90000"/>
                  </a:lnSpc>
                  <a:defRPr sz="1600" b="1">
                    <a:solidFill>
                      <a:schemeClr val="tx1"/>
                    </a:solidFill>
                    <a:latin typeface="Arial" panose="020B0604020202020204" pitchFamily="34" charset="0"/>
                  </a:defRPr>
                </a:lvl4pPr>
                <a:lvl5pPr marL="2057400" indent="-228600" defTabSz="947738">
                  <a:lnSpc>
                    <a:spcPct val="90000"/>
                  </a:lnSpc>
                  <a:defRPr sz="1600" b="1">
                    <a:solidFill>
                      <a:schemeClr val="tx1"/>
                    </a:solidFill>
                    <a:latin typeface="Arial" panose="020B0604020202020204" pitchFamily="34" charset="0"/>
                  </a:defRPr>
                </a:lvl5pPr>
                <a:lvl6pPr marL="25146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497">
                    <a:latin typeface="Times New Roman" panose="02020603050405020304" pitchFamily="18" charset="0"/>
                  </a:rPr>
                  <a:t>C</a:t>
                </a:r>
              </a:p>
            </p:txBody>
          </p:sp>
          <p:sp>
            <p:nvSpPr>
              <p:cNvPr id="18483" name="Rectangle 48"/>
              <p:cNvSpPr>
                <a:spLocks noChangeArrowheads="1"/>
              </p:cNvSpPr>
              <p:nvPr/>
            </p:nvSpPr>
            <p:spPr bwMode="auto">
              <a:xfrm>
                <a:off x="1301" y="1526"/>
                <a:ext cx="171"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47738">
                  <a:lnSpc>
                    <a:spcPct val="90000"/>
                  </a:lnSpc>
                  <a:defRPr sz="1600" b="1">
                    <a:solidFill>
                      <a:schemeClr val="tx1"/>
                    </a:solidFill>
                    <a:latin typeface="Arial" panose="020B0604020202020204" pitchFamily="34" charset="0"/>
                  </a:defRPr>
                </a:lvl1pPr>
                <a:lvl2pPr marL="742950" indent="-285750" defTabSz="947738">
                  <a:lnSpc>
                    <a:spcPct val="90000"/>
                  </a:lnSpc>
                  <a:defRPr sz="1600" b="1">
                    <a:solidFill>
                      <a:schemeClr val="tx1"/>
                    </a:solidFill>
                    <a:latin typeface="Arial" panose="020B0604020202020204" pitchFamily="34" charset="0"/>
                  </a:defRPr>
                </a:lvl2pPr>
                <a:lvl3pPr marL="1143000" indent="-228600" defTabSz="947738">
                  <a:lnSpc>
                    <a:spcPct val="90000"/>
                  </a:lnSpc>
                  <a:defRPr sz="1600" b="1">
                    <a:solidFill>
                      <a:schemeClr val="tx1"/>
                    </a:solidFill>
                    <a:latin typeface="Arial" panose="020B0604020202020204" pitchFamily="34" charset="0"/>
                  </a:defRPr>
                </a:lvl3pPr>
                <a:lvl4pPr marL="1600200" indent="-228600" defTabSz="947738">
                  <a:lnSpc>
                    <a:spcPct val="90000"/>
                  </a:lnSpc>
                  <a:defRPr sz="1600" b="1">
                    <a:solidFill>
                      <a:schemeClr val="tx1"/>
                    </a:solidFill>
                    <a:latin typeface="Arial" panose="020B0604020202020204" pitchFamily="34" charset="0"/>
                  </a:defRPr>
                </a:lvl4pPr>
                <a:lvl5pPr marL="2057400" indent="-228600" defTabSz="947738">
                  <a:lnSpc>
                    <a:spcPct val="90000"/>
                  </a:lnSpc>
                  <a:defRPr sz="1600" b="1">
                    <a:solidFill>
                      <a:schemeClr val="tx1"/>
                    </a:solidFill>
                    <a:latin typeface="Arial" panose="020B0604020202020204" pitchFamily="34" charset="0"/>
                  </a:defRPr>
                </a:lvl5pPr>
                <a:lvl6pPr marL="25146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497">
                    <a:latin typeface="Times New Roman" panose="02020603050405020304" pitchFamily="18" charset="0"/>
                  </a:rPr>
                  <a:t>V</a:t>
                </a:r>
              </a:p>
            </p:txBody>
          </p:sp>
          <p:sp>
            <p:nvSpPr>
              <p:cNvPr id="18484" name="Rectangle 49"/>
              <p:cNvSpPr>
                <a:spLocks noChangeArrowheads="1"/>
              </p:cNvSpPr>
              <p:nvPr/>
            </p:nvSpPr>
            <p:spPr bwMode="auto">
              <a:xfrm>
                <a:off x="1334" y="1325"/>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47738">
                  <a:lnSpc>
                    <a:spcPct val="90000"/>
                  </a:lnSpc>
                  <a:defRPr sz="1600" b="1">
                    <a:solidFill>
                      <a:schemeClr val="tx1"/>
                    </a:solidFill>
                    <a:latin typeface="Arial" panose="020B0604020202020204" pitchFamily="34" charset="0"/>
                  </a:defRPr>
                </a:lvl1pPr>
                <a:lvl2pPr marL="742950" indent="-285750" defTabSz="947738">
                  <a:lnSpc>
                    <a:spcPct val="90000"/>
                  </a:lnSpc>
                  <a:defRPr sz="1600" b="1">
                    <a:solidFill>
                      <a:schemeClr val="tx1"/>
                    </a:solidFill>
                    <a:latin typeface="Arial" panose="020B0604020202020204" pitchFamily="34" charset="0"/>
                  </a:defRPr>
                </a:lvl2pPr>
                <a:lvl3pPr marL="1143000" indent="-228600" defTabSz="947738">
                  <a:lnSpc>
                    <a:spcPct val="90000"/>
                  </a:lnSpc>
                  <a:defRPr sz="1600" b="1">
                    <a:solidFill>
                      <a:schemeClr val="tx1"/>
                    </a:solidFill>
                    <a:latin typeface="Arial" panose="020B0604020202020204" pitchFamily="34" charset="0"/>
                  </a:defRPr>
                </a:lvl3pPr>
                <a:lvl4pPr marL="1600200" indent="-228600" defTabSz="947738">
                  <a:lnSpc>
                    <a:spcPct val="90000"/>
                  </a:lnSpc>
                  <a:defRPr sz="1600" b="1">
                    <a:solidFill>
                      <a:schemeClr val="tx1"/>
                    </a:solidFill>
                    <a:latin typeface="Arial" panose="020B0604020202020204" pitchFamily="34" charset="0"/>
                  </a:defRPr>
                </a:lvl4pPr>
                <a:lvl5pPr marL="2057400" indent="-228600" defTabSz="947738">
                  <a:lnSpc>
                    <a:spcPct val="90000"/>
                  </a:lnSpc>
                  <a:defRPr sz="1600" b="1">
                    <a:solidFill>
                      <a:schemeClr val="tx1"/>
                    </a:solidFill>
                    <a:latin typeface="Arial" panose="020B0604020202020204" pitchFamily="34" charset="0"/>
                  </a:defRPr>
                </a:lvl5pPr>
                <a:lvl6pPr marL="25146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a:latin typeface="Times New Roman" panose="02020603050405020304" pitchFamily="18" charset="0"/>
                  </a:rPr>
                  <a:t>28</a:t>
                </a:r>
              </a:p>
            </p:txBody>
          </p:sp>
          <p:sp>
            <p:nvSpPr>
              <p:cNvPr id="18485" name="Rectangle 50"/>
              <p:cNvSpPr>
                <a:spLocks noChangeArrowheads="1"/>
              </p:cNvSpPr>
              <p:nvPr/>
            </p:nvSpPr>
            <p:spPr bwMode="auto">
              <a:xfrm>
                <a:off x="871" y="1334"/>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47738">
                  <a:lnSpc>
                    <a:spcPct val="90000"/>
                  </a:lnSpc>
                  <a:defRPr sz="1600" b="1">
                    <a:solidFill>
                      <a:schemeClr val="tx1"/>
                    </a:solidFill>
                    <a:latin typeface="Arial" panose="020B0604020202020204" pitchFamily="34" charset="0"/>
                  </a:defRPr>
                </a:lvl1pPr>
                <a:lvl2pPr marL="742950" indent="-285750" defTabSz="947738">
                  <a:lnSpc>
                    <a:spcPct val="90000"/>
                  </a:lnSpc>
                  <a:defRPr sz="1600" b="1">
                    <a:solidFill>
                      <a:schemeClr val="tx1"/>
                    </a:solidFill>
                    <a:latin typeface="Arial" panose="020B0604020202020204" pitchFamily="34" charset="0"/>
                  </a:defRPr>
                </a:lvl2pPr>
                <a:lvl3pPr marL="1143000" indent="-228600" defTabSz="947738">
                  <a:lnSpc>
                    <a:spcPct val="90000"/>
                  </a:lnSpc>
                  <a:defRPr sz="1600" b="1">
                    <a:solidFill>
                      <a:schemeClr val="tx1"/>
                    </a:solidFill>
                    <a:latin typeface="Arial" panose="020B0604020202020204" pitchFamily="34" charset="0"/>
                  </a:defRPr>
                </a:lvl3pPr>
                <a:lvl4pPr marL="1600200" indent="-228600" defTabSz="947738">
                  <a:lnSpc>
                    <a:spcPct val="90000"/>
                  </a:lnSpc>
                  <a:defRPr sz="1600" b="1">
                    <a:solidFill>
                      <a:schemeClr val="tx1"/>
                    </a:solidFill>
                    <a:latin typeface="Arial" panose="020B0604020202020204" pitchFamily="34" charset="0"/>
                  </a:defRPr>
                </a:lvl4pPr>
                <a:lvl5pPr marL="2057400" indent="-228600" defTabSz="947738">
                  <a:lnSpc>
                    <a:spcPct val="90000"/>
                  </a:lnSpc>
                  <a:defRPr sz="1600" b="1">
                    <a:solidFill>
                      <a:schemeClr val="tx1"/>
                    </a:solidFill>
                    <a:latin typeface="Arial" panose="020B0604020202020204" pitchFamily="34" charset="0"/>
                  </a:defRPr>
                </a:lvl5pPr>
                <a:lvl6pPr marL="25146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a:latin typeface="Times New Roman" panose="02020603050405020304" pitchFamily="18" charset="0"/>
                  </a:rPr>
                  <a:t>31</a:t>
                </a:r>
              </a:p>
            </p:txBody>
          </p:sp>
          <p:sp>
            <p:nvSpPr>
              <p:cNvPr id="18486" name="Rectangle 51"/>
              <p:cNvSpPr>
                <a:spLocks noChangeArrowheads="1"/>
              </p:cNvSpPr>
              <p:nvPr/>
            </p:nvSpPr>
            <p:spPr bwMode="auto">
              <a:xfrm>
                <a:off x="3998" y="1334"/>
                <a:ext cx="125"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47738">
                  <a:lnSpc>
                    <a:spcPct val="90000"/>
                  </a:lnSpc>
                  <a:defRPr sz="1600" b="1">
                    <a:solidFill>
                      <a:schemeClr val="tx1"/>
                    </a:solidFill>
                    <a:latin typeface="Arial" panose="020B0604020202020204" pitchFamily="34" charset="0"/>
                  </a:defRPr>
                </a:lvl1pPr>
                <a:lvl2pPr marL="742950" indent="-285750" defTabSz="947738">
                  <a:lnSpc>
                    <a:spcPct val="90000"/>
                  </a:lnSpc>
                  <a:defRPr sz="1600" b="1">
                    <a:solidFill>
                      <a:schemeClr val="tx1"/>
                    </a:solidFill>
                    <a:latin typeface="Arial" panose="020B0604020202020204" pitchFamily="34" charset="0"/>
                  </a:defRPr>
                </a:lvl2pPr>
                <a:lvl3pPr marL="1143000" indent="-228600" defTabSz="947738">
                  <a:lnSpc>
                    <a:spcPct val="90000"/>
                  </a:lnSpc>
                  <a:defRPr sz="1600" b="1">
                    <a:solidFill>
                      <a:schemeClr val="tx1"/>
                    </a:solidFill>
                    <a:latin typeface="Arial" panose="020B0604020202020204" pitchFamily="34" charset="0"/>
                  </a:defRPr>
                </a:lvl3pPr>
                <a:lvl4pPr marL="1600200" indent="-228600" defTabSz="947738">
                  <a:lnSpc>
                    <a:spcPct val="90000"/>
                  </a:lnSpc>
                  <a:defRPr sz="1600" b="1">
                    <a:solidFill>
                      <a:schemeClr val="tx1"/>
                    </a:solidFill>
                    <a:latin typeface="Arial" panose="020B0604020202020204" pitchFamily="34" charset="0"/>
                  </a:defRPr>
                </a:lvl4pPr>
                <a:lvl5pPr marL="2057400" indent="-228600" defTabSz="947738">
                  <a:lnSpc>
                    <a:spcPct val="90000"/>
                  </a:lnSpc>
                  <a:defRPr sz="1600" b="1">
                    <a:solidFill>
                      <a:schemeClr val="tx1"/>
                    </a:solidFill>
                    <a:latin typeface="Arial" panose="020B0604020202020204" pitchFamily="34" charset="0"/>
                  </a:defRPr>
                </a:lvl5pPr>
                <a:lvl6pPr marL="25146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a:latin typeface="Times New Roman" panose="02020603050405020304" pitchFamily="18" charset="0"/>
                  </a:rPr>
                  <a:t>8</a:t>
                </a:r>
              </a:p>
            </p:txBody>
          </p:sp>
          <p:sp>
            <p:nvSpPr>
              <p:cNvPr id="18487" name="Rectangle 52"/>
              <p:cNvSpPr>
                <a:spLocks noChangeArrowheads="1"/>
              </p:cNvSpPr>
              <p:nvPr/>
            </p:nvSpPr>
            <p:spPr bwMode="auto">
              <a:xfrm>
                <a:off x="4503" y="1325"/>
                <a:ext cx="125"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47738">
                  <a:lnSpc>
                    <a:spcPct val="90000"/>
                  </a:lnSpc>
                  <a:defRPr sz="1600" b="1">
                    <a:solidFill>
                      <a:schemeClr val="tx1"/>
                    </a:solidFill>
                    <a:latin typeface="Arial" panose="020B0604020202020204" pitchFamily="34" charset="0"/>
                  </a:defRPr>
                </a:lvl1pPr>
                <a:lvl2pPr marL="742950" indent="-285750" defTabSz="947738">
                  <a:lnSpc>
                    <a:spcPct val="90000"/>
                  </a:lnSpc>
                  <a:defRPr sz="1600" b="1">
                    <a:solidFill>
                      <a:schemeClr val="tx1"/>
                    </a:solidFill>
                    <a:latin typeface="Arial" panose="020B0604020202020204" pitchFamily="34" charset="0"/>
                  </a:defRPr>
                </a:lvl2pPr>
                <a:lvl3pPr marL="1143000" indent="-228600" defTabSz="947738">
                  <a:lnSpc>
                    <a:spcPct val="90000"/>
                  </a:lnSpc>
                  <a:defRPr sz="1600" b="1">
                    <a:solidFill>
                      <a:schemeClr val="tx1"/>
                    </a:solidFill>
                    <a:latin typeface="Arial" panose="020B0604020202020204" pitchFamily="34" charset="0"/>
                  </a:defRPr>
                </a:lvl3pPr>
                <a:lvl4pPr marL="1600200" indent="-228600" defTabSz="947738">
                  <a:lnSpc>
                    <a:spcPct val="90000"/>
                  </a:lnSpc>
                  <a:defRPr sz="1600" b="1">
                    <a:solidFill>
                      <a:schemeClr val="tx1"/>
                    </a:solidFill>
                    <a:latin typeface="Arial" panose="020B0604020202020204" pitchFamily="34" charset="0"/>
                  </a:defRPr>
                </a:lvl4pPr>
                <a:lvl5pPr marL="2057400" indent="-228600" defTabSz="947738">
                  <a:lnSpc>
                    <a:spcPct val="90000"/>
                  </a:lnSpc>
                  <a:defRPr sz="1600" b="1">
                    <a:solidFill>
                      <a:schemeClr val="tx1"/>
                    </a:solidFill>
                    <a:latin typeface="Arial" panose="020B0604020202020204" pitchFamily="34" charset="0"/>
                  </a:defRPr>
                </a:lvl5pPr>
                <a:lvl6pPr marL="25146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a:latin typeface="Times New Roman" panose="02020603050405020304" pitchFamily="18" charset="0"/>
                  </a:rPr>
                  <a:t>4</a:t>
                </a:r>
              </a:p>
            </p:txBody>
          </p:sp>
          <p:sp>
            <p:nvSpPr>
              <p:cNvPr id="18488" name="Rectangle 53"/>
              <p:cNvSpPr>
                <a:spLocks noChangeArrowheads="1"/>
              </p:cNvSpPr>
              <p:nvPr/>
            </p:nvSpPr>
            <p:spPr bwMode="auto">
              <a:xfrm>
                <a:off x="5000" y="1325"/>
                <a:ext cx="125"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47738">
                  <a:lnSpc>
                    <a:spcPct val="90000"/>
                  </a:lnSpc>
                  <a:defRPr sz="1600" b="1">
                    <a:solidFill>
                      <a:schemeClr val="tx1"/>
                    </a:solidFill>
                    <a:latin typeface="Arial" panose="020B0604020202020204" pitchFamily="34" charset="0"/>
                  </a:defRPr>
                </a:lvl1pPr>
                <a:lvl2pPr marL="742950" indent="-285750" defTabSz="947738">
                  <a:lnSpc>
                    <a:spcPct val="90000"/>
                  </a:lnSpc>
                  <a:defRPr sz="1600" b="1">
                    <a:solidFill>
                      <a:schemeClr val="tx1"/>
                    </a:solidFill>
                    <a:latin typeface="Arial" panose="020B0604020202020204" pitchFamily="34" charset="0"/>
                  </a:defRPr>
                </a:lvl2pPr>
                <a:lvl3pPr marL="1143000" indent="-228600" defTabSz="947738">
                  <a:lnSpc>
                    <a:spcPct val="90000"/>
                  </a:lnSpc>
                  <a:defRPr sz="1600" b="1">
                    <a:solidFill>
                      <a:schemeClr val="tx1"/>
                    </a:solidFill>
                    <a:latin typeface="Arial" panose="020B0604020202020204" pitchFamily="34" charset="0"/>
                  </a:defRPr>
                </a:lvl3pPr>
                <a:lvl4pPr marL="1600200" indent="-228600" defTabSz="947738">
                  <a:lnSpc>
                    <a:spcPct val="90000"/>
                  </a:lnSpc>
                  <a:defRPr sz="1600" b="1">
                    <a:solidFill>
                      <a:schemeClr val="tx1"/>
                    </a:solidFill>
                    <a:latin typeface="Arial" panose="020B0604020202020204" pitchFamily="34" charset="0"/>
                  </a:defRPr>
                </a:lvl4pPr>
                <a:lvl5pPr marL="2057400" indent="-228600" defTabSz="947738">
                  <a:lnSpc>
                    <a:spcPct val="90000"/>
                  </a:lnSpc>
                  <a:defRPr sz="1600" b="1">
                    <a:solidFill>
                      <a:schemeClr val="tx1"/>
                    </a:solidFill>
                    <a:latin typeface="Arial" panose="020B0604020202020204" pitchFamily="34" charset="0"/>
                  </a:defRPr>
                </a:lvl5pPr>
                <a:lvl6pPr marL="25146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a:latin typeface="Times New Roman" panose="02020603050405020304" pitchFamily="18" charset="0"/>
                  </a:rPr>
                  <a:t>0</a:t>
                </a:r>
              </a:p>
            </p:txBody>
          </p:sp>
          <p:sp>
            <p:nvSpPr>
              <p:cNvPr id="18489" name="Line 54"/>
              <p:cNvSpPr>
                <a:spLocks noChangeShapeType="1"/>
              </p:cNvSpPr>
              <p:nvPr/>
            </p:nvSpPr>
            <p:spPr bwMode="auto">
              <a:xfrm>
                <a:off x="1463" y="1485"/>
                <a:ext cx="0" cy="22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90" name="Line 55"/>
              <p:cNvSpPr>
                <a:spLocks noChangeShapeType="1"/>
              </p:cNvSpPr>
              <p:nvPr/>
            </p:nvSpPr>
            <p:spPr bwMode="auto">
              <a:xfrm>
                <a:off x="1583" y="1481"/>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91" name="Line 56"/>
              <p:cNvSpPr>
                <a:spLocks noChangeShapeType="1"/>
              </p:cNvSpPr>
              <p:nvPr/>
            </p:nvSpPr>
            <p:spPr bwMode="auto">
              <a:xfrm>
                <a:off x="1016" y="1485"/>
                <a:ext cx="0" cy="22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92" name="Rectangle 57"/>
              <p:cNvSpPr>
                <a:spLocks noChangeArrowheads="1"/>
              </p:cNvSpPr>
              <p:nvPr/>
            </p:nvSpPr>
            <p:spPr bwMode="auto">
              <a:xfrm>
                <a:off x="4122" y="1557"/>
                <a:ext cx="450"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defTabSz="947738">
                  <a:lnSpc>
                    <a:spcPct val="90000"/>
                  </a:lnSpc>
                  <a:defRPr sz="1600" b="1">
                    <a:solidFill>
                      <a:schemeClr val="tx1"/>
                    </a:solidFill>
                    <a:latin typeface="Arial" panose="020B0604020202020204" pitchFamily="34" charset="0"/>
                  </a:defRPr>
                </a:lvl1pPr>
                <a:lvl2pPr marL="742950" indent="-285750" defTabSz="947738">
                  <a:lnSpc>
                    <a:spcPct val="90000"/>
                  </a:lnSpc>
                  <a:defRPr sz="1600" b="1">
                    <a:solidFill>
                      <a:schemeClr val="tx1"/>
                    </a:solidFill>
                    <a:latin typeface="Arial" panose="020B0604020202020204" pitchFamily="34" charset="0"/>
                  </a:defRPr>
                </a:lvl2pPr>
                <a:lvl3pPr marL="1143000" indent="-228600" defTabSz="947738">
                  <a:lnSpc>
                    <a:spcPct val="90000"/>
                  </a:lnSpc>
                  <a:defRPr sz="1600" b="1">
                    <a:solidFill>
                      <a:schemeClr val="tx1"/>
                    </a:solidFill>
                    <a:latin typeface="Arial" panose="020B0604020202020204" pitchFamily="34" charset="0"/>
                  </a:defRPr>
                </a:lvl3pPr>
                <a:lvl4pPr marL="1600200" indent="-228600" defTabSz="947738">
                  <a:lnSpc>
                    <a:spcPct val="90000"/>
                  </a:lnSpc>
                  <a:defRPr sz="1600" b="1">
                    <a:solidFill>
                      <a:schemeClr val="tx1"/>
                    </a:solidFill>
                    <a:latin typeface="Arial" panose="020B0604020202020204" pitchFamily="34" charset="0"/>
                  </a:defRPr>
                </a:lvl4pPr>
                <a:lvl5pPr marL="2057400" indent="-228600" defTabSz="947738">
                  <a:lnSpc>
                    <a:spcPct val="90000"/>
                  </a:lnSpc>
                  <a:defRPr sz="1600" b="1">
                    <a:solidFill>
                      <a:schemeClr val="tx1"/>
                    </a:solidFill>
                    <a:latin typeface="Arial" panose="020B0604020202020204" pitchFamily="34" charset="0"/>
                  </a:defRPr>
                </a:lvl5pPr>
                <a:lvl6pPr marL="25146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47738"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497">
                    <a:latin typeface="Times New Roman" panose="02020603050405020304" pitchFamily="18" charset="0"/>
                  </a:rPr>
                  <a:t>I   F  T</a:t>
                </a:r>
              </a:p>
            </p:txBody>
          </p:sp>
          <p:sp>
            <p:nvSpPr>
              <p:cNvPr id="18493" name="Line 58"/>
              <p:cNvSpPr>
                <a:spLocks noChangeShapeType="1"/>
              </p:cNvSpPr>
              <p:nvPr/>
            </p:nvSpPr>
            <p:spPr bwMode="auto">
              <a:xfrm>
                <a:off x="896" y="1769"/>
                <a:ext cx="0" cy="17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94" name="Line 59"/>
              <p:cNvSpPr>
                <a:spLocks noChangeShapeType="1"/>
              </p:cNvSpPr>
              <p:nvPr/>
            </p:nvSpPr>
            <p:spPr bwMode="auto">
              <a:xfrm flipV="1">
                <a:off x="896" y="1786"/>
                <a:ext cx="166" cy="158"/>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8495" name="Rectangle 60"/>
              <p:cNvSpPr>
                <a:spLocks noChangeArrowheads="1"/>
              </p:cNvSpPr>
              <p:nvPr/>
            </p:nvSpPr>
            <p:spPr bwMode="auto">
              <a:xfrm>
                <a:off x="867" y="1485"/>
                <a:ext cx="4245" cy="214"/>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grpSp>
      <p:sp>
        <p:nvSpPr>
          <p:cNvPr id="18444" name="Rectangle 63"/>
          <p:cNvSpPr>
            <a:spLocks noChangeArrowheads="1"/>
          </p:cNvSpPr>
          <p:nvPr/>
        </p:nvSpPr>
        <p:spPr bwMode="auto">
          <a:xfrm>
            <a:off x="1882641" y="5379601"/>
            <a:ext cx="3990499" cy="14100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7575">
              <a:lnSpc>
                <a:spcPct val="90000"/>
              </a:lnSpc>
              <a:defRPr sz="1600" b="1">
                <a:solidFill>
                  <a:schemeClr val="tx1"/>
                </a:solidFill>
                <a:latin typeface="Arial" panose="020B0604020202020204" pitchFamily="34" charset="0"/>
              </a:defRPr>
            </a:lvl1pPr>
            <a:lvl2pPr marL="742950" indent="-285750" defTabSz="917575">
              <a:lnSpc>
                <a:spcPct val="90000"/>
              </a:lnSpc>
              <a:defRPr sz="1600" b="1">
                <a:solidFill>
                  <a:schemeClr val="tx1"/>
                </a:solidFill>
                <a:latin typeface="Arial" panose="020B0604020202020204" pitchFamily="34" charset="0"/>
              </a:defRPr>
            </a:lvl2pPr>
            <a:lvl3pPr marL="1143000" indent="-228600" defTabSz="917575">
              <a:lnSpc>
                <a:spcPct val="90000"/>
              </a:lnSpc>
              <a:defRPr sz="1600" b="1">
                <a:solidFill>
                  <a:schemeClr val="tx1"/>
                </a:solidFill>
                <a:latin typeface="Arial" panose="020B0604020202020204" pitchFamily="34" charset="0"/>
              </a:defRPr>
            </a:lvl3pPr>
            <a:lvl4pPr marL="1600200" indent="-228600" defTabSz="917575">
              <a:lnSpc>
                <a:spcPct val="90000"/>
              </a:lnSpc>
              <a:defRPr sz="1600" b="1">
                <a:solidFill>
                  <a:schemeClr val="tx1"/>
                </a:solidFill>
                <a:latin typeface="Arial" panose="020B0604020202020204" pitchFamily="34" charset="0"/>
              </a:defRPr>
            </a:lvl4pPr>
            <a:lvl5pPr marL="2057400" indent="-228600" defTabSz="917575">
              <a:lnSpc>
                <a:spcPct val="90000"/>
              </a:lnSpc>
              <a:defRPr sz="1600" b="1">
                <a:solidFill>
                  <a:schemeClr val="tx1"/>
                </a:solidFill>
                <a:latin typeface="Arial" panose="020B0604020202020204" pitchFamily="34" charset="0"/>
              </a:defRPr>
            </a:lvl5pPr>
            <a:lvl6pPr marL="25146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88000"/>
              </a:lnSpc>
            </a:pPr>
            <a:r>
              <a:rPr lang="en-US" sz="1897" dirty="0">
                <a:latin typeface="Times New Roman" panose="02020603050405020304" pitchFamily="18" charset="0"/>
              </a:rPr>
              <a:t>*     Mode Bits</a:t>
            </a:r>
          </a:p>
          <a:p>
            <a:pPr>
              <a:lnSpc>
                <a:spcPct val="88000"/>
              </a:lnSpc>
            </a:pPr>
            <a:r>
              <a:rPr lang="en-US" sz="1897" b="0" dirty="0">
                <a:latin typeface="Times New Roman" panose="02020603050405020304" pitchFamily="18" charset="0"/>
              </a:rPr>
              <a:t>       </a:t>
            </a:r>
            <a:r>
              <a:rPr lang="en-US" sz="1897" dirty="0">
                <a:latin typeface="Times New Roman" panose="02020603050405020304" pitchFamily="18" charset="0"/>
              </a:rPr>
              <a:t>M</a:t>
            </a:r>
            <a:r>
              <a:rPr lang="en-US" sz="1897" b="0" dirty="0">
                <a:latin typeface="Times New Roman" panose="02020603050405020304" pitchFamily="18" charset="0"/>
              </a:rPr>
              <a:t>[4:0] define the processor mode.</a:t>
            </a:r>
          </a:p>
          <a:p>
            <a:pPr>
              <a:lnSpc>
                <a:spcPct val="88000"/>
              </a:lnSpc>
            </a:pPr>
            <a:endParaRPr lang="en-US" sz="1897" b="0" dirty="0">
              <a:latin typeface="Times New Roman" panose="02020603050405020304" pitchFamily="18" charset="0"/>
            </a:endParaRPr>
          </a:p>
          <a:p>
            <a:pPr>
              <a:lnSpc>
                <a:spcPct val="88000"/>
              </a:lnSpc>
            </a:pPr>
            <a:endParaRPr lang="en-US" sz="1897" b="0" dirty="0">
              <a:latin typeface="Times New Roman" panose="02020603050405020304" pitchFamily="18" charset="0"/>
            </a:endParaRPr>
          </a:p>
          <a:p>
            <a:pPr>
              <a:lnSpc>
                <a:spcPct val="100000"/>
              </a:lnSpc>
            </a:pPr>
            <a:endParaRPr lang="en-US" sz="1897" b="0" dirty="0">
              <a:latin typeface="Times New Roman" panose="02020603050405020304" pitchFamily="18" charset="0"/>
            </a:endParaRPr>
          </a:p>
        </p:txBody>
      </p:sp>
    </p:spTree>
    <p:extLst>
      <p:ext uri="{BB962C8B-B14F-4D97-AF65-F5344CB8AC3E}">
        <p14:creationId xmlns="" xmlns:p14="http://schemas.microsoft.com/office/powerpoint/2010/main" val="2457524607"/>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0115"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0116"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0117"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0118" name="Rectangle 6"/>
          <p:cNvSpPr>
            <a:spLocks noGrp="1" noChangeArrowheads="1"/>
          </p:cNvSpPr>
          <p:nvPr>
            <p:ph type="title"/>
          </p:nvPr>
        </p:nvSpPr>
        <p:spPr>
          <a:noFill/>
        </p:spPr>
        <p:txBody>
          <a:bodyPr/>
          <a:lstStyle/>
          <a:p>
            <a:r>
              <a:rPr lang="en-US" smtClean="0"/>
              <a:t>Load and Store Word or Byte:</a:t>
            </a:r>
            <a:br>
              <a:rPr lang="en-US" smtClean="0"/>
            </a:br>
            <a:r>
              <a:rPr lang="en-US" smtClean="0"/>
              <a:t>Post-indexed Addressing</a:t>
            </a:r>
          </a:p>
        </p:txBody>
      </p:sp>
      <p:sp>
        <p:nvSpPr>
          <p:cNvPr id="90119" name="Rectangle 7"/>
          <p:cNvSpPr>
            <a:spLocks noGrp="1" noChangeArrowheads="1"/>
          </p:cNvSpPr>
          <p:nvPr>
            <p:ph type="body" idx="1"/>
          </p:nvPr>
        </p:nvSpPr>
        <p:spPr>
          <a:noFill/>
        </p:spPr>
        <p:txBody>
          <a:bodyPr>
            <a:normAutofit fontScale="85000" lnSpcReduction="20000"/>
          </a:bodyPr>
          <a:lstStyle/>
          <a:p>
            <a:pPr>
              <a:lnSpc>
                <a:spcPct val="80000"/>
              </a:lnSpc>
            </a:pPr>
            <a:r>
              <a:rPr lang="en-US" smtClean="0"/>
              <a:t>Example: </a:t>
            </a:r>
            <a:r>
              <a:rPr lang="en-US" b="0" smtClean="0"/>
              <a:t>STR r0, [r1], #12</a:t>
            </a:r>
          </a:p>
          <a:p>
            <a:pPr>
              <a:lnSpc>
                <a:spcPct val="80000"/>
              </a:lnSpc>
              <a:buFont typeface="Times New Roman" panose="02020603050405020304" pitchFamily="18" charset="0"/>
              <a:buNone/>
            </a:pPr>
            <a:endParaRPr lang="en-US" b="0" smtClean="0"/>
          </a:p>
          <a:p>
            <a:pPr>
              <a:lnSpc>
                <a:spcPct val="80000"/>
              </a:lnSpc>
              <a:buFont typeface="Times New Roman" panose="02020603050405020304" pitchFamily="18" charset="0"/>
              <a:buNone/>
            </a:pPr>
            <a:endParaRPr lang="en-US" b="0" smtClean="0"/>
          </a:p>
          <a:p>
            <a:pPr>
              <a:lnSpc>
                <a:spcPct val="80000"/>
              </a:lnSpc>
              <a:buFont typeface="Times New Roman" panose="02020603050405020304" pitchFamily="18" charset="0"/>
              <a:buNone/>
            </a:pPr>
            <a:endParaRPr lang="en-US" b="0" smtClean="0"/>
          </a:p>
          <a:p>
            <a:pPr>
              <a:lnSpc>
                <a:spcPct val="80000"/>
              </a:lnSpc>
              <a:buFont typeface="Times New Roman" panose="02020603050405020304" pitchFamily="18" charset="0"/>
              <a:buNone/>
            </a:pPr>
            <a:endParaRPr lang="en-US" b="0" smtClean="0"/>
          </a:p>
          <a:p>
            <a:pPr>
              <a:lnSpc>
                <a:spcPct val="80000"/>
              </a:lnSpc>
              <a:buFont typeface="Times New Roman" panose="02020603050405020304" pitchFamily="18" charset="0"/>
              <a:buNone/>
            </a:pPr>
            <a:endParaRPr lang="en-US" b="0" smtClean="0"/>
          </a:p>
          <a:p>
            <a:pPr>
              <a:lnSpc>
                <a:spcPct val="80000"/>
              </a:lnSpc>
              <a:buFont typeface="Times New Roman" panose="02020603050405020304" pitchFamily="18" charset="0"/>
              <a:buNone/>
            </a:pPr>
            <a:endParaRPr lang="en-US" b="0" smtClean="0"/>
          </a:p>
          <a:p>
            <a:pPr>
              <a:lnSpc>
                <a:spcPct val="80000"/>
              </a:lnSpc>
              <a:buFont typeface="Times New Roman" panose="02020603050405020304" pitchFamily="18" charset="0"/>
              <a:buNone/>
            </a:pPr>
            <a:endParaRPr lang="en-US" b="0" smtClean="0"/>
          </a:p>
          <a:p>
            <a:pPr>
              <a:lnSpc>
                <a:spcPct val="70000"/>
              </a:lnSpc>
              <a:buFont typeface="Times New Roman" panose="02020603050405020304" pitchFamily="18" charset="0"/>
              <a:buNone/>
            </a:pPr>
            <a:endParaRPr lang="en-US" smtClean="0"/>
          </a:p>
          <a:p>
            <a:pPr>
              <a:lnSpc>
                <a:spcPct val="70000"/>
              </a:lnSpc>
            </a:pPr>
            <a:r>
              <a:rPr lang="en-US" smtClean="0"/>
              <a:t>To auto-increment the base register to location 0x1f4 instead use:</a:t>
            </a:r>
          </a:p>
          <a:p>
            <a:pPr lvl="1">
              <a:lnSpc>
                <a:spcPct val="80000"/>
              </a:lnSpc>
            </a:pPr>
            <a:r>
              <a:rPr lang="en-US" b="1" smtClean="0"/>
              <a:t> </a:t>
            </a:r>
            <a:r>
              <a:rPr lang="en-US" smtClean="0"/>
              <a:t>STR r0, [r1], #-12</a:t>
            </a:r>
          </a:p>
          <a:p>
            <a:pPr>
              <a:lnSpc>
                <a:spcPct val="80000"/>
              </a:lnSpc>
            </a:pPr>
            <a:r>
              <a:rPr lang="en-US" smtClean="0"/>
              <a:t>If r2 contains 3, auto-incremenet base register to 0x20c by multiplying this by 4:</a:t>
            </a:r>
          </a:p>
          <a:p>
            <a:pPr lvl="1">
              <a:lnSpc>
                <a:spcPct val="80000"/>
              </a:lnSpc>
            </a:pPr>
            <a:r>
              <a:rPr lang="en-US" smtClean="0"/>
              <a:t>STR r0, [r1], r2, LSL #2</a:t>
            </a:r>
          </a:p>
        </p:txBody>
      </p:sp>
      <p:grpSp>
        <p:nvGrpSpPr>
          <p:cNvPr id="90120" name="Group 46"/>
          <p:cNvGrpSpPr>
            <a:grpSpLocks/>
          </p:cNvGrpSpPr>
          <p:nvPr/>
        </p:nvGrpSpPr>
        <p:grpSpPr bwMode="auto">
          <a:xfrm>
            <a:off x="1884225" y="1560798"/>
            <a:ext cx="8421967" cy="2936200"/>
            <a:chOff x="226" y="985"/>
            <a:chExt cx="5315" cy="1853"/>
          </a:xfrm>
        </p:grpSpPr>
        <p:grpSp>
          <p:nvGrpSpPr>
            <p:cNvPr id="90121" name="Group 12"/>
            <p:cNvGrpSpPr>
              <a:grpSpLocks/>
            </p:cNvGrpSpPr>
            <p:nvPr/>
          </p:nvGrpSpPr>
          <p:grpSpPr bwMode="auto">
            <a:xfrm>
              <a:off x="229" y="2273"/>
              <a:ext cx="1320" cy="557"/>
              <a:chOff x="229" y="2273"/>
              <a:chExt cx="1320" cy="557"/>
            </a:xfrm>
          </p:grpSpPr>
          <p:sp>
            <p:nvSpPr>
              <p:cNvPr id="90155" name="Rectangle 8"/>
              <p:cNvSpPr>
                <a:spLocks noChangeArrowheads="1"/>
              </p:cNvSpPr>
              <p:nvPr/>
            </p:nvSpPr>
            <p:spPr bwMode="auto">
              <a:xfrm>
                <a:off x="924" y="2487"/>
                <a:ext cx="553" cy="190"/>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0156" name="Rectangle 9"/>
              <p:cNvSpPr>
                <a:spLocks noChangeArrowheads="1"/>
              </p:cNvSpPr>
              <p:nvPr/>
            </p:nvSpPr>
            <p:spPr bwMode="auto">
              <a:xfrm>
                <a:off x="877" y="2273"/>
                <a:ext cx="67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r1</a:t>
                </a:r>
              </a:p>
            </p:txBody>
          </p:sp>
          <p:sp>
            <p:nvSpPr>
              <p:cNvPr id="90157" name="Rectangle 10"/>
              <p:cNvSpPr>
                <a:spLocks noChangeArrowheads="1"/>
              </p:cNvSpPr>
              <p:nvPr/>
            </p:nvSpPr>
            <p:spPr bwMode="auto">
              <a:xfrm>
                <a:off x="925" y="2492"/>
                <a:ext cx="55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0x200</a:t>
                </a:r>
              </a:p>
            </p:txBody>
          </p:sp>
          <p:sp>
            <p:nvSpPr>
              <p:cNvPr id="90158" name="Rectangle 11"/>
              <p:cNvSpPr>
                <a:spLocks noChangeArrowheads="1"/>
              </p:cNvSpPr>
              <p:nvPr/>
            </p:nvSpPr>
            <p:spPr bwMode="auto">
              <a:xfrm>
                <a:off x="229" y="2355"/>
                <a:ext cx="672" cy="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Original</a:t>
                </a:r>
                <a:br>
                  <a:rPr lang="en-US" sz="1597"/>
                </a:br>
                <a:r>
                  <a:rPr lang="en-US" sz="1597"/>
                  <a:t>Base</a:t>
                </a:r>
                <a:br>
                  <a:rPr lang="en-US" sz="1597"/>
                </a:br>
                <a:r>
                  <a:rPr lang="en-US" sz="1597"/>
                  <a:t>Register</a:t>
                </a:r>
              </a:p>
            </p:txBody>
          </p:sp>
        </p:grpSp>
        <p:sp>
          <p:nvSpPr>
            <p:cNvPr id="90122" name="Line 13"/>
            <p:cNvSpPr>
              <a:spLocks noChangeShapeType="1"/>
            </p:cNvSpPr>
            <p:nvPr/>
          </p:nvSpPr>
          <p:spPr bwMode="auto">
            <a:xfrm>
              <a:off x="2170" y="2278"/>
              <a:ext cx="521"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90123" name="Rectangle 14"/>
            <p:cNvSpPr>
              <a:spLocks noChangeArrowheads="1"/>
            </p:cNvSpPr>
            <p:nvPr/>
          </p:nvSpPr>
          <p:spPr bwMode="auto">
            <a:xfrm>
              <a:off x="3136" y="985"/>
              <a:ext cx="67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Memory</a:t>
              </a:r>
            </a:p>
          </p:txBody>
        </p:sp>
        <p:grpSp>
          <p:nvGrpSpPr>
            <p:cNvPr id="90124" name="Group 25"/>
            <p:cNvGrpSpPr>
              <a:grpSpLocks/>
            </p:cNvGrpSpPr>
            <p:nvPr/>
          </p:nvGrpSpPr>
          <p:grpSpPr bwMode="auto">
            <a:xfrm>
              <a:off x="3180" y="1174"/>
              <a:ext cx="563" cy="1664"/>
              <a:chOff x="3180" y="1174"/>
              <a:chExt cx="563" cy="1664"/>
            </a:xfrm>
          </p:grpSpPr>
          <p:sp>
            <p:nvSpPr>
              <p:cNvPr id="90145" name="Rectangle 15"/>
              <p:cNvSpPr>
                <a:spLocks noChangeArrowheads="1"/>
              </p:cNvSpPr>
              <p:nvPr/>
            </p:nvSpPr>
            <p:spPr bwMode="auto">
              <a:xfrm>
                <a:off x="3182" y="1174"/>
                <a:ext cx="561" cy="443"/>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0146" name="Line 16"/>
              <p:cNvSpPr>
                <a:spLocks noChangeShapeType="1"/>
              </p:cNvSpPr>
              <p:nvPr/>
            </p:nvSpPr>
            <p:spPr bwMode="auto">
              <a:xfrm>
                <a:off x="3463" y="1208"/>
                <a:ext cx="0" cy="350"/>
              </a:xfrm>
              <a:prstGeom prst="line">
                <a:avLst/>
              </a:prstGeom>
              <a:noFill/>
              <a:ln w="25400">
                <a:solidFill>
                  <a:schemeClr val="tx1"/>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90147" name="Group 21"/>
              <p:cNvGrpSpPr>
                <a:grpSpLocks/>
              </p:cNvGrpSpPr>
              <p:nvPr/>
            </p:nvGrpSpPr>
            <p:grpSpPr bwMode="auto">
              <a:xfrm>
                <a:off x="3182" y="1625"/>
                <a:ext cx="561" cy="737"/>
                <a:chOff x="3182" y="1625"/>
                <a:chExt cx="561" cy="737"/>
              </a:xfrm>
            </p:grpSpPr>
            <p:sp>
              <p:nvSpPr>
                <p:cNvPr id="90151" name="Rectangle 17"/>
                <p:cNvSpPr>
                  <a:spLocks noChangeArrowheads="1"/>
                </p:cNvSpPr>
                <p:nvPr/>
              </p:nvSpPr>
              <p:spPr bwMode="auto">
                <a:xfrm>
                  <a:off x="3182" y="1812"/>
                  <a:ext cx="561" cy="177"/>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0152" name="Rectangle 18"/>
                <p:cNvSpPr>
                  <a:spLocks noChangeArrowheads="1"/>
                </p:cNvSpPr>
                <p:nvPr/>
              </p:nvSpPr>
              <p:spPr bwMode="auto">
                <a:xfrm>
                  <a:off x="3182" y="1625"/>
                  <a:ext cx="561" cy="179"/>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0153" name="Rectangle 19"/>
                <p:cNvSpPr>
                  <a:spLocks noChangeArrowheads="1"/>
                </p:cNvSpPr>
                <p:nvPr/>
              </p:nvSpPr>
              <p:spPr bwMode="auto">
                <a:xfrm>
                  <a:off x="3182" y="2184"/>
                  <a:ext cx="561" cy="17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0154" name="Rectangle 20"/>
                <p:cNvSpPr>
                  <a:spLocks noChangeArrowheads="1"/>
                </p:cNvSpPr>
                <p:nvPr/>
              </p:nvSpPr>
              <p:spPr bwMode="auto">
                <a:xfrm>
                  <a:off x="3182" y="1997"/>
                  <a:ext cx="561" cy="179"/>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sp>
            <p:nvSpPr>
              <p:cNvPr id="90148" name="Rectangle 22"/>
              <p:cNvSpPr>
                <a:spLocks noChangeArrowheads="1"/>
              </p:cNvSpPr>
              <p:nvPr/>
            </p:nvSpPr>
            <p:spPr bwMode="auto">
              <a:xfrm>
                <a:off x="3182" y="2370"/>
                <a:ext cx="561" cy="46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0149" name="Line 23"/>
              <p:cNvSpPr>
                <a:spLocks noChangeShapeType="1"/>
              </p:cNvSpPr>
              <p:nvPr/>
            </p:nvSpPr>
            <p:spPr bwMode="auto">
              <a:xfrm>
                <a:off x="3463" y="2454"/>
                <a:ext cx="0" cy="350"/>
              </a:xfrm>
              <a:prstGeom prst="line">
                <a:avLst/>
              </a:prstGeom>
              <a:noFill/>
              <a:ln w="25400">
                <a:solidFill>
                  <a:schemeClr val="tx1"/>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90150" name="Rectangle 24"/>
              <p:cNvSpPr>
                <a:spLocks noChangeArrowheads="1"/>
              </p:cNvSpPr>
              <p:nvPr/>
            </p:nvSpPr>
            <p:spPr bwMode="auto">
              <a:xfrm>
                <a:off x="3180" y="2179"/>
                <a:ext cx="55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0x5</a:t>
                </a:r>
              </a:p>
            </p:txBody>
          </p:sp>
        </p:grpSp>
        <p:sp>
          <p:nvSpPr>
            <p:cNvPr id="90125" name="Rectangle 26"/>
            <p:cNvSpPr>
              <a:spLocks noChangeArrowheads="1"/>
            </p:cNvSpPr>
            <p:nvPr/>
          </p:nvSpPr>
          <p:spPr bwMode="auto">
            <a:xfrm>
              <a:off x="2614" y="2204"/>
              <a:ext cx="563"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0x200</a:t>
              </a:r>
            </a:p>
          </p:txBody>
        </p:sp>
        <p:grpSp>
          <p:nvGrpSpPr>
            <p:cNvPr id="90126" name="Group 32"/>
            <p:cNvGrpSpPr>
              <a:grpSpLocks/>
            </p:cNvGrpSpPr>
            <p:nvPr/>
          </p:nvGrpSpPr>
          <p:grpSpPr bwMode="auto">
            <a:xfrm>
              <a:off x="4234" y="1385"/>
              <a:ext cx="1307" cy="550"/>
              <a:chOff x="4234" y="1385"/>
              <a:chExt cx="1307" cy="550"/>
            </a:xfrm>
          </p:grpSpPr>
          <p:grpSp>
            <p:nvGrpSpPr>
              <p:cNvPr id="90140" name="Group 30"/>
              <p:cNvGrpSpPr>
                <a:grpSpLocks/>
              </p:cNvGrpSpPr>
              <p:nvPr/>
            </p:nvGrpSpPr>
            <p:grpSpPr bwMode="auto">
              <a:xfrm>
                <a:off x="4234" y="1385"/>
                <a:ext cx="672" cy="416"/>
                <a:chOff x="4234" y="1385"/>
                <a:chExt cx="672" cy="416"/>
              </a:xfrm>
            </p:grpSpPr>
            <p:sp>
              <p:nvSpPr>
                <p:cNvPr id="90142" name="Rectangle 27"/>
                <p:cNvSpPr>
                  <a:spLocks noChangeArrowheads="1"/>
                </p:cNvSpPr>
                <p:nvPr/>
              </p:nvSpPr>
              <p:spPr bwMode="auto">
                <a:xfrm>
                  <a:off x="4281" y="1599"/>
                  <a:ext cx="554" cy="190"/>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0143" name="Rectangle 28"/>
                <p:cNvSpPr>
                  <a:spLocks noChangeArrowheads="1"/>
                </p:cNvSpPr>
                <p:nvPr/>
              </p:nvSpPr>
              <p:spPr bwMode="auto">
                <a:xfrm>
                  <a:off x="4234" y="1385"/>
                  <a:ext cx="67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r0</a:t>
                  </a:r>
                </a:p>
              </p:txBody>
            </p:sp>
            <p:sp>
              <p:nvSpPr>
                <p:cNvPr id="90144" name="Rectangle 29"/>
                <p:cNvSpPr>
                  <a:spLocks noChangeArrowheads="1"/>
                </p:cNvSpPr>
                <p:nvPr/>
              </p:nvSpPr>
              <p:spPr bwMode="auto">
                <a:xfrm>
                  <a:off x="4282" y="1604"/>
                  <a:ext cx="55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0x5</a:t>
                  </a:r>
                </a:p>
              </p:txBody>
            </p:sp>
          </p:grpSp>
          <p:sp>
            <p:nvSpPr>
              <p:cNvPr id="90141" name="Rectangle 31"/>
              <p:cNvSpPr>
                <a:spLocks noChangeArrowheads="1"/>
              </p:cNvSpPr>
              <p:nvPr/>
            </p:nvSpPr>
            <p:spPr bwMode="auto">
              <a:xfrm>
                <a:off x="4869" y="1460"/>
                <a:ext cx="672" cy="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Source</a:t>
                </a:r>
                <a:br>
                  <a:rPr lang="en-US" sz="1597"/>
                </a:br>
                <a:r>
                  <a:rPr lang="en-US" sz="1597"/>
                  <a:t>Register</a:t>
                </a:r>
                <a:br>
                  <a:rPr lang="en-US" sz="1597"/>
                </a:br>
                <a:r>
                  <a:rPr lang="en-US" sz="1597"/>
                  <a:t>for STR</a:t>
                </a:r>
              </a:p>
            </p:txBody>
          </p:sp>
        </p:grpSp>
        <p:sp>
          <p:nvSpPr>
            <p:cNvPr id="90127" name="Line 33"/>
            <p:cNvSpPr>
              <a:spLocks noChangeShapeType="1"/>
            </p:cNvSpPr>
            <p:nvPr/>
          </p:nvSpPr>
          <p:spPr bwMode="auto">
            <a:xfrm flipV="1">
              <a:off x="3802" y="1833"/>
              <a:ext cx="460" cy="463"/>
            </a:xfrm>
            <a:prstGeom prst="line">
              <a:avLst/>
            </a:prstGeom>
            <a:noFill/>
            <a:ln w="254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90128" name="Group 37"/>
            <p:cNvGrpSpPr>
              <a:grpSpLocks/>
            </p:cNvGrpSpPr>
            <p:nvPr/>
          </p:nvGrpSpPr>
          <p:grpSpPr bwMode="auto">
            <a:xfrm>
              <a:off x="1819" y="1433"/>
              <a:ext cx="672" cy="417"/>
              <a:chOff x="1819" y="1433"/>
              <a:chExt cx="672" cy="417"/>
            </a:xfrm>
          </p:grpSpPr>
          <p:sp>
            <p:nvSpPr>
              <p:cNvPr id="90137" name="Rectangle 34"/>
              <p:cNvSpPr>
                <a:spLocks noChangeArrowheads="1"/>
              </p:cNvSpPr>
              <p:nvPr/>
            </p:nvSpPr>
            <p:spPr bwMode="auto">
              <a:xfrm>
                <a:off x="1878" y="1647"/>
                <a:ext cx="554" cy="191"/>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0138" name="Rectangle 35"/>
              <p:cNvSpPr>
                <a:spLocks noChangeArrowheads="1"/>
              </p:cNvSpPr>
              <p:nvPr/>
            </p:nvSpPr>
            <p:spPr bwMode="auto">
              <a:xfrm>
                <a:off x="1819" y="1433"/>
                <a:ext cx="67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Offset</a:t>
                </a:r>
              </a:p>
            </p:txBody>
          </p:sp>
          <p:sp>
            <p:nvSpPr>
              <p:cNvPr id="90139" name="Rectangle 36"/>
              <p:cNvSpPr>
                <a:spLocks noChangeArrowheads="1"/>
              </p:cNvSpPr>
              <p:nvPr/>
            </p:nvSpPr>
            <p:spPr bwMode="auto">
              <a:xfrm>
                <a:off x="1891" y="1653"/>
                <a:ext cx="55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12</a:t>
                </a:r>
              </a:p>
            </p:txBody>
          </p:sp>
        </p:grpSp>
        <p:sp>
          <p:nvSpPr>
            <p:cNvPr id="90129" name="Rectangle 38"/>
            <p:cNvSpPr>
              <a:spLocks noChangeArrowheads="1"/>
            </p:cNvSpPr>
            <p:nvPr/>
          </p:nvSpPr>
          <p:spPr bwMode="auto">
            <a:xfrm>
              <a:off x="2608" y="1676"/>
              <a:ext cx="563"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0x20c</a:t>
              </a:r>
            </a:p>
          </p:txBody>
        </p:sp>
        <p:sp>
          <p:nvSpPr>
            <p:cNvPr id="90130" name="Line 39"/>
            <p:cNvSpPr>
              <a:spLocks noChangeShapeType="1"/>
            </p:cNvSpPr>
            <p:nvPr/>
          </p:nvSpPr>
          <p:spPr bwMode="auto">
            <a:xfrm flipV="1">
              <a:off x="2170" y="1894"/>
              <a:ext cx="0" cy="714"/>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90131" name="Rectangle 40"/>
            <p:cNvSpPr>
              <a:spLocks noChangeArrowheads="1"/>
            </p:cNvSpPr>
            <p:nvPr/>
          </p:nvSpPr>
          <p:spPr bwMode="auto">
            <a:xfrm>
              <a:off x="926" y="1613"/>
              <a:ext cx="561" cy="199"/>
            </a:xfrm>
            <a:prstGeom prst="rect">
              <a:avLst/>
            </a:prstGeom>
            <a:gradFill rotWithShape="0">
              <a:gsLst>
                <a:gs pos="0">
                  <a:srgbClr val="CECECE"/>
                </a:gs>
                <a:gs pos="100000">
                  <a:srgbClr val="FFFFFF"/>
                </a:gs>
              </a:gsLst>
              <a:path path="shape">
                <a:fillToRect l="50000" t="50000" r="50000" b="50000"/>
              </a:path>
            </a:gradFill>
            <a:ln w="12700">
              <a:solidFill>
                <a:schemeClr val="tx1"/>
              </a:solidFill>
              <a:miter lim="800000"/>
              <a:headEnd/>
              <a:tailEnd/>
            </a:ln>
            <a:effectLst>
              <a:outerShdw dist="107763" dir="2700000" algn="ctr" rotWithShape="0">
                <a:srgbClr val="CECECE"/>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0132" name="Rectangle 41"/>
            <p:cNvSpPr>
              <a:spLocks noChangeArrowheads="1"/>
            </p:cNvSpPr>
            <p:nvPr/>
          </p:nvSpPr>
          <p:spPr bwMode="auto">
            <a:xfrm>
              <a:off x="880" y="1411"/>
              <a:ext cx="67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b="0" i="1"/>
                <a:t>r1</a:t>
              </a:r>
            </a:p>
          </p:txBody>
        </p:sp>
        <p:sp>
          <p:nvSpPr>
            <p:cNvPr id="90133" name="Rectangle 42"/>
            <p:cNvSpPr>
              <a:spLocks noChangeArrowheads="1"/>
            </p:cNvSpPr>
            <p:nvPr/>
          </p:nvSpPr>
          <p:spPr bwMode="auto">
            <a:xfrm>
              <a:off x="928" y="1621"/>
              <a:ext cx="563"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b="0" i="1"/>
                <a:t>0x20c</a:t>
              </a:r>
            </a:p>
          </p:txBody>
        </p:sp>
        <p:sp>
          <p:nvSpPr>
            <p:cNvPr id="90134" name="Rectangle 43"/>
            <p:cNvSpPr>
              <a:spLocks noChangeArrowheads="1"/>
            </p:cNvSpPr>
            <p:nvPr/>
          </p:nvSpPr>
          <p:spPr bwMode="auto">
            <a:xfrm>
              <a:off x="226" y="1465"/>
              <a:ext cx="822" cy="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b="0" i="1"/>
                <a:t>Updated</a:t>
              </a:r>
              <a:br>
                <a:rPr lang="en-US" sz="1597" b="0" i="1"/>
              </a:br>
              <a:r>
                <a:rPr lang="en-US" sz="1597" b="0" i="1"/>
                <a:t>Base</a:t>
              </a:r>
              <a:br>
                <a:rPr lang="en-US" sz="1597" b="0" i="1"/>
              </a:br>
              <a:r>
                <a:rPr lang="en-US" sz="1597" b="0" i="1"/>
                <a:t>Register</a:t>
              </a:r>
            </a:p>
          </p:txBody>
        </p:sp>
        <p:sp>
          <p:nvSpPr>
            <p:cNvPr id="90135" name="Line 44"/>
            <p:cNvSpPr>
              <a:spLocks noChangeShapeType="1"/>
            </p:cNvSpPr>
            <p:nvPr/>
          </p:nvSpPr>
          <p:spPr bwMode="auto">
            <a:xfrm flipH="1">
              <a:off x="1558" y="2608"/>
              <a:ext cx="618"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90136" name="Line 45"/>
            <p:cNvSpPr>
              <a:spLocks noChangeShapeType="1"/>
            </p:cNvSpPr>
            <p:nvPr/>
          </p:nvSpPr>
          <p:spPr bwMode="auto">
            <a:xfrm flipH="1">
              <a:off x="1540" y="1732"/>
              <a:ext cx="297"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Tree>
    <p:extLst>
      <p:ext uri="{BB962C8B-B14F-4D97-AF65-F5344CB8AC3E}">
        <p14:creationId xmlns="" xmlns:p14="http://schemas.microsoft.com/office/powerpoint/2010/main" val="1131696753"/>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2163"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2164" name="Rectangle 4"/>
          <p:cNvSpPr>
            <a:spLocks noGrp="1" noChangeArrowheads="1"/>
          </p:cNvSpPr>
          <p:nvPr>
            <p:ph type="title"/>
          </p:nvPr>
        </p:nvSpPr>
        <p:spPr>
          <a:noFill/>
        </p:spPr>
        <p:txBody>
          <a:bodyPr/>
          <a:lstStyle/>
          <a:p>
            <a:r>
              <a:rPr lang="en-US" smtClean="0"/>
              <a:t>Load and Stores</a:t>
            </a:r>
            <a:br>
              <a:rPr lang="en-US" smtClean="0"/>
            </a:br>
            <a:r>
              <a:rPr lang="en-US" smtClean="0"/>
              <a:t>with User Mode Privilege</a:t>
            </a:r>
          </a:p>
        </p:txBody>
      </p:sp>
      <p:sp>
        <p:nvSpPr>
          <p:cNvPr id="92165" name="Rectangle 5"/>
          <p:cNvSpPr>
            <a:spLocks noGrp="1" noChangeArrowheads="1"/>
          </p:cNvSpPr>
          <p:nvPr>
            <p:ph type="body" idx="1"/>
          </p:nvPr>
        </p:nvSpPr>
        <p:spPr>
          <a:noFill/>
        </p:spPr>
        <p:txBody>
          <a:bodyPr/>
          <a:lstStyle/>
          <a:p>
            <a:pPr>
              <a:buFont typeface="Times New Roman" panose="02020603050405020304" pitchFamily="18" charset="0"/>
              <a:buNone/>
            </a:pPr>
            <a:endParaRPr lang="en-US" smtClean="0"/>
          </a:p>
          <a:p>
            <a:r>
              <a:rPr lang="en-US" smtClean="0"/>
              <a:t>When using post-indexed addressing, there is a further form of Load/Store Word/Byte:</a:t>
            </a:r>
          </a:p>
          <a:p>
            <a:pPr lvl="1"/>
            <a:r>
              <a:rPr lang="en-US" smtClean="0"/>
              <a:t>&lt;LDR|STR&gt;{&lt;cond&gt;}{B}</a:t>
            </a:r>
            <a:r>
              <a:rPr lang="en-US" b="1" smtClean="0"/>
              <a:t>T</a:t>
            </a:r>
            <a:r>
              <a:rPr lang="en-US" smtClean="0"/>
              <a:t> Rd, &lt;post_indexed_address&gt;</a:t>
            </a:r>
          </a:p>
          <a:p>
            <a:pPr>
              <a:buFont typeface="Times New Roman" panose="02020603050405020304" pitchFamily="18" charset="0"/>
              <a:buNone/>
            </a:pPr>
            <a:endParaRPr lang="en-US" smtClean="0"/>
          </a:p>
          <a:p>
            <a:r>
              <a:rPr lang="en-US" smtClean="0"/>
              <a:t>When used in a privileged mode, this does the load/store with user mode privilege.</a:t>
            </a:r>
          </a:p>
          <a:p>
            <a:pPr lvl="1"/>
            <a:r>
              <a:rPr lang="en-US" smtClean="0"/>
              <a:t>Normally used by an exception handler that is emulating a memory access instruction that would normally execute in user mode.</a:t>
            </a:r>
          </a:p>
        </p:txBody>
      </p:sp>
    </p:spTree>
    <p:extLst>
      <p:ext uri="{BB962C8B-B14F-4D97-AF65-F5344CB8AC3E}">
        <p14:creationId xmlns="" xmlns:p14="http://schemas.microsoft.com/office/powerpoint/2010/main" val="631850309"/>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4211"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4212"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4213"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4214" name="Rectangle 6"/>
          <p:cNvSpPr>
            <a:spLocks noGrp="1" noChangeArrowheads="1"/>
          </p:cNvSpPr>
          <p:nvPr>
            <p:ph type="title"/>
          </p:nvPr>
        </p:nvSpPr>
        <p:spPr>
          <a:noFill/>
        </p:spPr>
        <p:txBody>
          <a:bodyPr/>
          <a:lstStyle/>
          <a:p>
            <a:r>
              <a:rPr lang="en-US" smtClean="0"/>
              <a:t>Example Usage of</a:t>
            </a:r>
            <a:br>
              <a:rPr lang="en-US" smtClean="0"/>
            </a:br>
            <a:r>
              <a:rPr lang="en-US" smtClean="0"/>
              <a:t>Addressing Modes</a:t>
            </a:r>
          </a:p>
        </p:txBody>
      </p:sp>
      <p:sp>
        <p:nvSpPr>
          <p:cNvPr id="94215" name="Rectangle 7"/>
          <p:cNvSpPr>
            <a:spLocks noGrp="1" noChangeArrowheads="1"/>
          </p:cNvSpPr>
          <p:nvPr>
            <p:ph type="body" idx="1"/>
          </p:nvPr>
        </p:nvSpPr>
        <p:spPr>
          <a:noFill/>
        </p:spPr>
        <p:txBody>
          <a:bodyPr>
            <a:normAutofit fontScale="85000" lnSpcReduction="20000"/>
          </a:bodyPr>
          <a:lstStyle/>
          <a:p>
            <a:r>
              <a:rPr lang="en-US" smtClean="0"/>
              <a:t>Imagine an array, the first element of which is pointed to by the contents of r0.</a:t>
            </a:r>
          </a:p>
          <a:p>
            <a:r>
              <a:rPr lang="en-US" smtClean="0"/>
              <a:t>If we want to access a particular element,</a:t>
            </a:r>
            <a:br>
              <a:rPr lang="en-US" smtClean="0"/>
            </a:br>
            <a:r>
              <a:rPr lang="en-US" smtClean="0"/>
              <a:t>then we can use pre-indexed addressing:</a:t>
            </a:r>
          </a:p>
          <a:p>
            <a:pPr lvl="1"/>
            <a:r>
              <a:rPr lang="en-US" smtClean="0"/>
              <a:t>r1 is element we want.</a:t>
            </a:r>
          </a:p>
          <a:p>
            <a:pPr lvl="1"/>
            <a:r>
              <a:rPr lang="en-US" smtClean="0"/>
              <a:t>LDR r2, [r0, r1, LSL #2]</a:t>
            </a:r>
          </a:p>
          <a:p>
            <a:pPr>
              <a:lnSpc>
                <a:spcPct val="60000"/>
              </a:lnSpc>
              <a:buFont typeface="Times New Roman" panose="02020603050405020304" pitchFamily="18" charset="0"/>
              <a:buNone/>
            </a:pPr>
            <a:endParaRPr lang="en-US" smtClean="0"/>
          </a:p>
          <a:p>
            <a:r>
              <a:rPr lang="en-US" smtClean="0"/>
              <a:t>If we want to step through every</a:t>
            </a:r>
            <a:br>
              <a:rPr lang="en-US" smtClean="0"/>
            </a:br>
            <a:r>
              <a:rPr lang="en-US" smtClean="0"/>
              <a:t>element of the array, for instance</a:t>
            </a:r>
            <a:br>
              <a:rPr lang="en-US" smtClean="0"/>
            </a:br>
            <a:r>
              <a:rPr lang="en-US" smtClean="0"/>
              <a:t>to produce sum of elements in the</a:t>
            </a:r>
            <a:br>
              <a:rPr lang="en-US" smtClean="0"/>
            </a:br>
            <a:r>
              <a:rPr lang="en-US" smtClean="0"/>
              <a:t>array, then we can use post-indexed addressing within a loop:</a:t>
            </a:r>
          </a:p>
          <a:p>
            <a:pPr lvl="1"/>
            <a:r>
              <a:rPr lang="en-US" smtClean="0"/>
              <a:t>r1 is address of current element (initially equal to r0).</a:t>
            </a:r>
          </a:p>
          <a:p>
            <a:pPr lvl="1"/>
            <a:r>
              <a:rPr lang="en-US" smtClean="0"/>
              <a:t>LDR r2, [r1], #4</a:t>
            </a:r>
          </a:p>
          <a:p>
            <a:pPr>
              <a:buFont typeface="Times New Roman" panose="02020603050405020304" pitchFamily="18" charset="0"/>
              <a:buNone/>
            </a:pPr>
            <a:r>
              <a:rPr lang="en-US" smtClean="0"/>
              <a:t>	Use a further register to store the address of final element,</a:t>
            </a:r>
            <a:br>
              <a:rPr lang="en-US" smtClean="0"/>
            </a:br>
            <a:r>
              <a:rPr lang="en-US" smtClean="0"/>
              <a:t>so that the loop can be correctly terminated.</a:t>
            </a:r>
          </a:p>
        </p:txBody>
      </p:sp>
      <p:grpSp>
        <p:nvGrpSpPr>
          <p:cNvPr id="94216" name="Group 33"/>
          <p:cNvGrpSpPr>
            <a:grpSpLocks/>
          </p:cNvGrpSpPr>
          <p:nvPr/>
        </p:nvGrpSpPr>
        <p:grpSpPr bwMode="auto">
          <a:xfrm>
            <a:off x="6381222" y="2145503"/>
            <a:ext cx="4002613" cy="2280190"/>
            <a:chOff x="3064" y="1354"/>
            <a:chExt cx="2526" cy="1439"/>
          </a:xfrm>
        </p:grpSpPr>
        <p:grpSp>
          <p:nvGrpSpPr>
            <p:cNvPr id="94221" name="Group 31"/>
            <p:cNvGrpSpPr>
              <a:grpSpLocks/>
            </p:cNvGrpSpPr>
            <p:nvPr/>
          </p:nvGrpSpPr>
          <p:grpSpPr bwMode="auto">
            <a:xfrm>
              <a:off x="4102" y="1354"/>
              <a:ext cx="1488" cy="1433"/>
              <a:chOff x="4102" y="1354"/>
              <a:chExt cx="1488" cy="1433"/>
            </a:xfrm>
          </p:grpSpPr>
          <p:grpSp>
            <p:nvGrpSpPr>
              <p:cNvPr id="94223" name="Group 15"/>
              <p:cNvGrpSpPr>
                <a:grpSpLocks/>
              </p:cNvGrpSpPr>
              <p:nvPr/>
            </p:nvGrpSpPr>
            <p:grpSpPr bwMode="auto">
              <a:xfrm>
                <a:off x="4562" y="1634"/>
                <a:ext cx="556" cy="1138"/>
                <a:chOff x="4562" y="1634"/>
                <a:chExt cx="556" cy="1138"/>
              </a:xfrm>
            </p:grpSpPr>
            <p:sp>
              <p:nvSpPr>
                <p:cNvPr id="94239" name="Rectangle 8"/>
                <p:cNvSpPr>
                  <a:spLocks noChangeArrowheads="1"/>
                </p:cNvSpPr>
                <p:nvPr/>
              </p:nvSpPr>
              <p:spPr bwMode="auto">
                <a:xfrm>
                  <a:off x="4562" y="1634"/>
                  <a:ext cx="556" cy="424"/>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4240" name="Line 9"/>
                <p:cNvSpPr>
                  <a:spLocks noChangeShapeType="1"/>
                </p:cNvSpPr>
                <p:nvPr/>
              </p:nvSpPr>
              <p:spPr bwMode="auto">
                <a:xfrm>
                  <a:off x="4840" y="1666"/>
                  <a:ext cx="0" cy="336"/>
                </a:xfrm>
                <a:prstGeom prst="line">
                  <a:avLst/>
                </a:prstGeom>
                <a:noFill/>
                <a:ln w="2540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94241" name="Group 14"/>
                <p:cNvGrpSpPr>
                  <a:grpSpLocks/>
                </p:cNvGrpSpPr>
                <p:nvPr/>
              </p:nvGrpSpPr>
              <p:grpSpPr bwMode="auto">
                <a:xfrm>
                  <a:off x="4562" y="2066"/>
                  <a:ext cx="556" cy="706"/>
                  <a:chOff x="4562" y="2066"/>
                  <a:chExt cx="556" cy="706"/>
                </a:xfrm>
              </p:grpSpPr>
              <p:sp>
                <p:nvSpPr>
                  <p:cNvPr id="94242" name="Rectangle 10"/>
                  <p:cNvSpPr>
                    <a:spLocks noChangeArrowheads="1"/>
                  </p:cNvSpPr>
                  <p:nvPr/>
                </p:nvSpPr>
                <p:spPr bwMode="auto">
                  <a:xfrm>
                    <a:off x="4562" y="2245"/>
                    <a:ext cx="556" cy="17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4243" name="Rectangle 11"/>
                  <p:cNvSpPr>
                    <a:spLocks noChangeArrowheads="1"/>
                  </p:cNvSpPr>
                  <p:nvPr/>
                </p:nvSpPr>
                <p:spPr bwMode="auto">
                  <a:xfrm>
                    <a:off x="4562" y="2066"/>
                    <a:ext cx="556" cy="17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4244" name="Rectangle 12"/>
                  <p:cNvSpPr>
                    <a:spLocks noChangeArrowheads="1"/>
                  </p:cNvSpPr>
                  <p:nvPr/>
                </p:nvSpPr>
                <p:spPr bwMode="auto">
                  <a:xfrm>
                    <a:off x="4562" y="2602"/>
                    <a:ext cx="556" cy="17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4245" name="Rectangle 13"/>
                  <p:cNvSpPr>
                    <a:spLocks noChangeArrowheads="1"/>
                  </p:cNvSpPr>
                  <p:nvPr/>
                </p:nvSpPr>
                <p:spPr bwMode="auto">
                  <a:xfrm>
                    <a:off x="4562" y="2423"/>
                    <a:ext cx="556" cy="17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grpSp>
          <p:grpSp>
            <p:nvGrpSpPr>
              <p:cNvPr id="94224" name="Group 23"/>
              <p:cNvGrpSpPr>
                <a:grpSpLocks/>
              </p:cNvGrpSpPr>
              <p:nvPr/>
            </p:nvGrpSpPr>
            <p:grpSpPr bwMode="auto">
              <a:xfrm>
                <a:off x="4102" y="1444"/>
                <a:ext cx="546" cy="1343"/>
                <a:chOff x="4102" y="1444"/>
                <a:chExt cx="546" cy="1343"/>
              </a:xfrm>
            </p:grpSpPr>
            <p:grpSp>
              <p:nvGrpSpPr>
                <p:cNvPr id="94232" name="Group 21"/>
                <p:cNvGrpSpPr>
                  <a:grpSpLocks/>
                </p:cNvGrpSpPr>
                <p:nvPr/>
              </p:nvGrpSpPr>
              <p:grpSpPr bwMode="auto">
                <a:xfrm>
                  <a:off x="4186" y="1678"/>
                  <a:ext cx="372" cy="1109"/>
                  <a:chOff x="4186" y="1678"/>
                  <a:chExt cx="372" cy="1109"/>
                </a:xfrm>
              </p:grpSpPr>
              <p:sp>
                <p:nvSpPr>
                  <p:cNvPr id="94234" name="Rectangle 16"/>
                  <p:cNvSpPr>
                    <a:spLocks noChangeArrowheads="1"/>
                  </p:cNvSpPr>
                  <p:nvPr/>
                </p:nvSpPr>
                <p:spPr bwMode="auto">
                  <a:xfrm>
                    <a:off x="4186" y="2608"/>
                    <a:ext cx="36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0</a:t>
                    </a:r>
                  </a:p>
                </p:txBody>
              </p:sp>
              <p:sp>
                <p:nvSpPr>
                  <p:cNvPr id="94235" name="Rectangle 17"/>
                  <p:cNvSpPr>
                    <a:spLocks noChangeArrowheads="1"/>
                  </p:cNvSpPr>
                  <p:nvPr/>
                </p:nvSpPr>
                <p:spPr bwMode="auto">
                  <a:xfrm>
                    <a:off x="4186" y="2422"/>
                    <a:ext cx="36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1</a:t>
                    </a:r>
                  </a:p>
                </p:txBody>
              </p:sp>
              <p:sp>
                <p:nvSpPr>
                  <p:cNvPr id="94236" name="Rectangle 18"/>
                  <p:cNvSpPr>
                    <a:spLocks noChangeArrowheads="1"/>
                  </p:cNvSpPr>
                  <p:nvPr/>
                </p:nvSpPr>
                <p:spPr bwMode="auto">
                  <a:xfrm>
                    <a:off x="4192" y="2242"/>
                    <a:ext cx="36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2</a:t>
                    </a:r>
                  </a:p>
                </p:txBody>
              </p:sp>
              <p:sp>
                <p:nvSpPr>
                  <p:cNvPr id="94237" name="Rectangle 19"/>
                  <p:cNvSpPr>
                    <a:spLocks noChangeArrowheads="1"/>
                  </p:cNvSpPr>
                  <p:nvPr/>
                </p:nvSpPr>
                <p:spPr bwMode="auto">
                  <a:xfrm>
                    <a:off x="4186" y="2062"/>
                    <a:ext cx="36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3</a:t>
                    </a:r>
                  </a:p>
                </p:txBody>
              </p:sp>
              <p:sp>
                <p:nvSpPr>
                  <p:cNvPr id="94238" name="Line 20"/>
                  <p:cNvSpPr>
                    <a:spLocks noChangeShapeType="1"/>
                  </p:cNvSpPr>
                  <p:nvPr/>
                </p:nvSpPr>
                <p:spPr bwMode="auto">
                  <a:xfrm>
                    <a:off x="4372" y="1678"/>
                    <a:ext cx="0" cy="336"/>
                  </a:xfrm>
                  <a:prstGeom prst="line">
                    <a:avLst/>
                  </a:prstGeom>
                  <a:noFill/>
                  <a:ln w="2540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
              <p:nvSpPr>
                <p:cNvPr id="94233" name="Rectangle 22"/>
                <p:cNvSpPr>
                  <a:spLocks noChangeArrowheads="1"/>
                </p:cNvSpPr>
                <p:nvPr/>
              </p:nvSpPr>
              <p:spPr bwMode="auto">
                <a:xfrm>
                  <a:off x="4102" y="1444"/>
                  <a:ext cx="54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element</a:t>
                  </a:r>
                </a:p>
              </p:txBody>
            </p:sp>
          </p:grpSp>
          <p:grpSp>
            <p:nvGrpSpPr>
              <p:cNvPr id="94225" name="Group 30"/>
              <p:cNvGrpSpPr>
                <a:grpSpLocks/>
              </p:cNvGrpSpPr>
              <p:nvPr/>
            </p:nvGrpSpPr>
            <p:grpSpPr bwMode="auto">
              <a:xfrm>
                <a:off x="5044" y="1354"/>
                <a:ext cx="546" cy="1427"/>
                <a:chOff x="5044" y="1354"/>
                <a:chExt cx="546" cy="1427"/>
              </a:xfrm>
            </p:grpSpPr>
            <p:sp>
              <p:nvSpPr>
                <p:cNvPr id="94226" name="Rectangle 24"/>
                <p:cNvSpPr>
                  <a:spLocks noChangeArrowheads="1"/>
                </p:cNvSpPr>
                <p:nvPr/>
              </p:nvSpPr>
              <p:spPr bwMode="auto">
                <a:xfrm>
                  <a:off x="5122" y="2602"/>
                  <a:ext cx="36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0</a:t>
                  </a:r>
                </a:p>
              </p:txBody>
            </p:sp>
            <p:sp>
              <p:nvSpPr>
                <p:cNvPr id="94227" name="Rectangle 25"/>
                <p:cNvSpPr>
                  <a:spLocks noChangeArrowheads="1"/>
                </p:cNvSpPr>
                <p:nvPr/>
              </p:nvSpPr>
              <p:spPr bwMode="auto">
                <a:xfrm>
                  <a:off x="5116" y="2422"/>
                  <a:ext cx="36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4</a:t>
                  </a:r>
                </a:p>
              </p:txBody>
            </p:sp>
            <p:sp>
              <p:nvSpPr>
                <p:cNvPr id="94228" name="Rectangle 26"/>
                <p:cNvSpPr>
                  <a:spLocks noChangeArrowheads="1"/>
                </p:cNvSpPr>
                <p:nvPr/>
              </p:nvSpPr>
              <p:spPr bwMode="auto">
                <a:xfrm>
                  <a:off x="5122" y="2242"/>
                  <a:ext cx="36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8</a:t>
                  </a:r>
                </a:p>
              </p:txBody>
            </p:sp>
            <p:sp>
              <p:nvSpPr>
                <p:cNvPr id="94229" name="Rectangle 27"/>
                <p:cNvSpPr>
                  <a:spLocks noChangeArrowheads="1"/>
                </p:cNvSpPr>
                <p:nvPr/>
              </p:nvSpPr>
              <p:spPr bwMode="auto">
                <a:xfrm>
                  <a:off x="5122" y="2062"/>
                  <a:ext cx="36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12</a:t>
                  </a:r>
                </a:p>
              </p:txBody>
            </p:sp>
            <p:sp>
              <p:nvSpPr>
                <p:cNvPr id="94230" name="Line 28"/>
                <p:cNvSpPr>
                  <a:spLocks noChangeShapeType="1"/>
                </p:cNvSpPr>
                <p:nvPr/>
              </p:nvSpPr>
              <p:spPr bwMode="auto">
                <a:xfrm>
                  <a:off x="5320" y="1672"/>
                  <a:ext cx="0" cy="336"/>
                </a:xfrm>
                <a:prstGeom prst="line">
                  <a:avLst/>
                </a:prstGeom>
                <a:noFill/>
                <a:ln w="2540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94231" name="Rectangle 29"/>
                <p:cNvSpPr>
                  <a:spLocks noChangeArrowheads="1"/>
                </p:cNvSpPr>
                <p:nvPr/>
              </p:nvSpPr>
              <p:spPr bwMode="auto">
                <a:xfrm>
                  <a:off x="5044" y="1354"/>
                  <a:ext cx="546" cy="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Memory Offset</a:t>
                  </a:r>
                </a:p>
              </p:txBody>
            </p:sp>
          </p:grpSp>
        </p:grpSp>
        <p:sp>
          <p:nvSpPr>
            <p:cNvPr id="94222" name="Rectangle 32"/>
            <p:cNvSpPr>
              <a:spLocks noChangeArrowheads="1"/>
            </p:cNvSpPr>
            <p:nvPr/>
          </p:nvSpPr>
          <p:spPr bwMode="auto">
            <a:xfrm>
              <a:off x="3064" y="2596"/>
              <a:ext cx="33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r0</a:t>
              </a:r>
            </a:p>
          </p:txBody>
        </p:sp>
      </p:grpSp>
      <p:grpSp>
        <p:nvGrpSpPr>
          <p:cNvPr id="94217" name="Group 37"/>
          <p:cNvGrpSpPr>
            <a:grpSpLocks/>
          </p:cNvGrpSpPr>
          <p:nvPr/>
        </p:nvGrpSpPr>
        <p:grpSpPr bwMode="auto">
          <a:xfrm>
            <a:off x="6618907" y="3552597"/>
            <a:ext cx="1758868" cy="776437"/>
            <a:chOff x="3214" y="2242"/>
            <a:chExt cx="1110" cy="490"/>
          </a:xfrm>
        </p:grpSpPr>
        <p:sp>
          <p:nvSpPr>
            <p:cNvPr id="94218" name="Rectangle 34"/>
            <p:cNvSpPr>
              <a:spLocks noChangeArrowheads="1"/>
            </p:cNvSpPr>
            <p:nvPr/>
          </p:nvSpPr>
          <p:spPr bwMode="auto">
            <a:xfrm>
              <a:off x="3214" y="2242"/>
              <a:ext cx="840" cy="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b="0"/>
                <a:t>Pointer to start of array</a:t>
              </a:r>
            </a:p>
          </p:txBody>
        </p:sp>
        <p:sp>
          <p:nvSpPr>
            <p:cNvPr id="94219" name="Rectangle 35"/>
            <p:cNvSpPr>
              <a:spLocks noChangeArrowheads="1"/>
            </p:cNvSpPr>
            <p:nvPr/>
          </p:nvSpPr>
          <p:spPr bwMode="auto">
            <a:xfrm>
              <a:off x="3348" y="2550"/>
              <a:ext cx="548" cy="182"/>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4220" name="Line 36"/>
            <p:cNvSpPr>
              <a:spLocks noChangeShapeType="1"/>
            </p:cNvSpPr>
            <p:nvPr/>
          </p:nvSpPr>
          <p:spPr bwMode="auto">
            <a:xfrm flipH="1">
              <a:off x="3970" y="2686"/>
              <a:ext cx="354" cy="0"/>
            </a:xfrm>
            <a:prstGeom prst="line">
              <a:avLst/>
            </a:prstGeom>
            <a:noFill/>
            <a:ln w="254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Tree>
    <p:extLst>
      <p:ext uri="{BB962C8B-B14F-4D97-AF65-F5344CB8AC3E}">
        <p14:creationId xmlns="" xmlns:p14="http://schemas.microsoft.com/office/powerpoint/2010/main" val="2896278"/>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6259"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6260"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6261"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6262" name="Rectangle 6"/>
          <p:cNvSpPr>
            <a:spLocks noGrp="1" noChangeArrowheads="1"/>
          </p:cNvSpPr>
          <p:nvPr>
            <p:ph type="title"/>
          </p:nvPr>
        </p:nvSpPr>
        <p:spPr>
          <a:noFill/>
        </p:spPr>
        <p:txBody>
          <a:bodyPr/>
          <a:lstStyle/>
          <a:p>
            <a:r>
              <a:rPr lang="en-US" smtClean="0"/>
              <a:t>Offsets for Halfword and Signed Halfword / Byte Access</a:t>
            </a:r>
          </a:p>
        </p:txBody>
      </p:sp>
      <p:sp>
        <p:nvSpPr>
          <p:cNvPr id="96263" name="Rectangle 7"/>
          <p:cNvSpPr>
            <a:spLocks noGrp="1" noChangeArrowheads="1"/>
          </p:cNvSpPr>
          <p:nvPr>
            <p:ph type="body" idx="1"/>
          </p:nvPr>
        </p:nvSpPr>
        <p:spPr>
          <a:noFill/>
        </p:spPr>
        <p:txBody>
          <a:bodyPr/>
          <a:lstStyle/>
          <a:p>
            <a:r>
              <a:rPr lang="en-US" smtClean="0"/>
              <a:t>The Load and Store Halfword and Load Signed Byte or Halfword instructions can make use of pre- and post-indexed addressing in much the same way as the basic load and store instructions.</a:t>
            </a:r>
          </a:p>
          <a:p>
            <a:r>
              <a:rPr lang="en-US" smtClean="0"/>
              <a:t>However the actual offset formats are more constrained:</a:t>
            </a:r>
          </a:p>
          <a:p>
            <a:pPr lvl="1"/>
            <a:r>
              <a:rPr lang="en-US" smtClean="0"/>
              <a:t>The immediate value is limited to 8 bits (rather than 12 bits) giving an offset of 0-255 bytes.</a:t>
            </a:r>
          </a:p>
          <a:p>
            <a:pPr lvl="1"/>
            <a:r>
              <a:rPr lang="en-US" smtClean="0"/>
              <a:t>The register form cannot have a shift applied to it.</a:t>
            </a:r>
          </a:p>
        </p:txBody>
      </p:sp>
    </p:spTree>
    <p:extLst>
      <p:ext uri="{BB962C8B-B14F-4D97-AF65-F5344CB8AC3E}">
        <p14:creationId xmlns="" xmlns:p14="http://schemas.microsoft.com/office/powerpoint/2010/main" val="1639124792"/>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8307"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8308"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8309"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98310" name="Rectangle 6"/>
          <p:cNvSpPr>
            <a:spLocks noGrp="1" noChangeArrowheads="1"/>
          </p:cNvSpPr>
          <p:nvPr>
            <p:ph type="title"/>
          </p:nvPr>
        </p:nvSpPr>
        <p:spPr>
          <a:noFill/>
        </p:spPr>
        <p:txBody>
          <a:bodyPr/>
          <a:lstStyle/>
          <a:p>
            <a:r>
              <a:rPr lang="en-US" smtClean="0"/>
              <a:t>Effect of endianess</a:t>
            </a:r>
          </a:p>
        </p:txBody>
      </p:sp>
      <p:sp>
        <p:nvSpPr>
          <p:cNvPr id="104455" name="Rectangle 7"/>
          <p:cNvSpPr>
            <a:spLocks noGrp="1" noChangeArrowheads="1"/>
          </p:cNvSpPr>
          <p:nvPr>
            <p:ph type="body" idx="1"/>
          </p:nvPr>
        </p:nvSpPr>
        <p:spPr>
          <a:xfrm>
            <a:off x="1339404" y="1700240"/>
            <a:ext cx="9736428" cy="4999303"/>
          </a:xfrm>
        </p:spPr>
        <p:txBody>
          <a:bodyPr>
            <a:normAutofit/>
          </a:bodyPr>
          <a:lstStyle/>
          <a:p>
            <a:pPr>
              <a:defRPr/>
            </a:pPr>
            <a:r>
              <a:rPr lang="en-US" dirty="0" smtClean="0"/>
              <a:t>The ARM can be set up to access its data in either little or big endian format. </a:t>
            </a:r>
          </a:p>
          <a:p>
            <a:pPr>
              <a:defRPr/>
            </a:pPr>
            <a:r>
              <a:rPr lang="en-US" dirty="0" smtClean="0"/>
              <a:t>Little endian:</a:t>
            </a:r>
          </a:p>
          <a:p>
            <a:pPr lvl="1">
              <a:defRPr/>
            </a:pPr>
            <a:r>
              <a:rPr lang="en-US" dirty="0" smtClean="0"/>
              <a:t>Least significant byte of a word is stored in </a:t>
            </a:r>
            <a:r>
              <a:rPr lang="en-US" b="1" i="1" dirty="0" smtClean="0">
                <a:effectLst>
                  <a:outerShdw blurRad="38100" dist="38100" dir="2700000" algn="tl">
                    <a:srgbClr val="C0C0C0"/>
                  </a:outerShdw>
                </a:effectLst>
              </a:rPr>
              <a:t>bits 0-7 </a:t>
            </a:r>
            <a:r>
              <a:rPr lang="en-US" dirty="0" smtClean="0"/>
              <a:t>of an addressed word.</a:t>
            </a:r>
          </a:p>
          <a:p>
            <a:pPr>
              <a:defRPr/>
            </a:pPr>
            <a:r>
              <a:rPr lang="en-US" dirty="0" smtClean="0"/>
              <a:t>Big endian:</a:t>
            </a:r>
          </a:p>
          <a:p>
            <a:pPr lvl="1">
              <a:defRPr/>
            </a:pPr>
            <a:r>
              <a:rPr lang="en-US" dirty="0" smtClean="0"/>
              <a:t>Least significant byte of a word is stored in </a:t>
            </a:r>
            <a:r>
              <a:rPr lang="en-US" b="1" i="1" dirty="0" smtClean="0">
                <a:effectLst>
                  <a:outerShdw blurRad="38100" dist="38100" dir="2700000" algn="tl">
                    <a:srgbClr val="C0C0C0"/>
                  </a:outerShdw>
                </a:effectLst>
              </a:rPr>
              <a:t>bits 24-31 </a:t>
            </a:r>
            <a:r>
              <a:rPr lang="en-US" dirty="0" smtClean="0"/>
              <a:t>of an addressed word.</a:t>
            </a:r>
          </a:p>
          <a:p>
            <a:pPr>
              <a:defRPr/>
            </a:pPr>
            <a:r>
              <a:rPr lang="en-US" dirty="0" smtClean="0"/>
              <a:t>This has no real relevance unless data is stored as words and then accessed in smaller sized quantities (</a:t>
            </a:r>
            <a:r>
              <a:rPr lang="en-US" dirty="0" err="1" smtClean="0"/>
              <a:t>halfwords</a:t>
            </a:r>
            <a:r>
              <a:rPr lang="en-US" dirty="0" smtClean="0"/>
              <a:t> or bytes).</a:t>
            </a:r>
          </a:p>
          <a:p>
            <a:pPr lvl="1">
              <a:defRPr/>
            </a:pPr>
            <a:r>
              <a:rPr lang="en-US" dirty="0" smtClean="0"/>
              <a:t>Which byte / </a:t>
            </a:r>
            <a:r>
              <a:rPr lang="en-US" dirty="0" err="1" smtClean="0"/>
              <a:t>halfword</a:t>
            </a:r>
            <a:r>
              <a:rPr lang="en-US" dirty="0" smtClean="0"/>
              <a:t> is accessed will depend on the </a:t>
            </a:r>
            <a:r>
              <a:rPr lang="en-US" dirty="0" err="1" smtClean="0"/>
              <a:t>endianess</a:t>
            </a:r>
            <a:r>
              <a:rPr lang="en-US" dirty="0" smtClean="0"/>
              <a:t> of the system involved.</a:t>
            </a:r>
          </a:p>
        </p:txBody>
      </p:sp>
    </p:spTree>
    <p:extLst>
      <p:ext uri="{BB962C8B-B14F-4D97-AF65-F5344CB8AC3E}">
        <p14:creationId xmlns="" xmlns:p14="http://schemas.microsoft.com/office/powerpoint/2010/main" val="3255272989"/>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0355"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0356"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0357"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0358" name="Rectangle 6"/>
          <p:cNvSpPr>
            <a:spLocks noGrp="1" noChangeArrowheads="1"/>
          </p:cNvSpPr>
          <p:nvPr>
            <p:ph type="title"/>
          </p:nvPr>
        </p:nvSpPr>
        <p:spPr>
          <a:noFill/>
        </p:spPr>
        <p:txBody>
          <a:bodyPr/>
          <a:lstStyle/>
          <a:p>
            <a:r>
              <a:rPr lang="en-US" smtClean="0"/>
              <a:t>Endianess Example</a:t>
            </a:r>
          </a:p>
        </p:txBody>
      </p:sp>
      <p:sp>
        <p:nvSpPr>
          <p:cNvPr id="100359" name="Rectangle 7"/>
          <p:cNvSpPr>
            <a:spLocks noChangeArrowheads="1"/>
          </p:cNvSpPr>
          <p:nvPr/>
        </p:nvSpPr>
        <p:spPr bwMode="auto">
          <a:xfrm>
            <a:off x="8883252" y="4790143"/>
            <a:ext cx="1396002" cy="3108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88000"/>
              </a:lnSpc>
            </a:pPr>
            <a:r>
              <a:rPr lang="en-US" sz="1897">
                <a:latin typeface="Times New Roman" panose="02020603050405020304" pitchFamily="18" charset="0"/>
              </a:rPr>
              <a:t>Big-endian</a:t>
            </a:r>
          </a:p>
        </p:txBody>
      </p:sp>
      <p:sp>
        <p:nvSpPr>
          <p:cNvPr id="100360" name="Rectangle 8"/>
          <p:cNvSpPr>
            <a:spLocks noChangeArrowheads="1"/>
          </p:cNvSpPr>
          <p:nvPr/>
        </p:nvSpPr>
        <p:spPr bwMode="auto">
          <a:xfrm>
            <a:off x="1711507" y="4813911"/>
            <a:ext cx="1487907" cy="3108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88000"/>
              </a:lnSpc>
            </a:pPr>
            <a:r>
              <a:rPr lang="en-US" sz="1897">
                <a:latin typeface="Times New Roman" panose="02020603050405020304" pitchFamily="18" charset="0"/>
              </a:rPr>
              <a:t>Little-endian</a:t>
            </a:r>
          </a:p>
        </p:txBody>
      </p:sp>
      <p:sp>
        <p:nvSpPr>
          <p:cNvPr id="100361" name="Rectangle 9"/>
          <p:cNvSpPr>
            <a:spLocks noChangeArrowheads="1"/>
          </p:cNvSpPr>
          <p:nvPr/>
        </p:nvSpPr>
        <p:spPr bwMode="auto">
          <a:xfrm>
            <a:off x="2350087" y="4333788"/>
            <a:ext cx="922217" cy="2186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95000"/>
              </a:spcBef>
            </a:pPr>
            <a:r>
              <a:rPr lang="en-US" sz="1198">
                <a:latin typeface="Times New Roman" panose="02020603050405020304" pitchFamily="18" charset="0"/>
              </a:rPr>
              <a:t>r1 = 0x100</a:t>
            </a:r>
          </a:p>
        </p:txBody>
      </p:sp>
      <p:grpSp>
        <p:nvGrpSpPr>
          <p:cNvPr id="100362" name="Group 17"/>
          <p:cNvGrpSpPr>
            <a:grpSpLocks/>
          </p:cNvGrpSpPr>
          <p:nvPr/>
        </p:nvGrpSpPr>
        <p:grpSpPr bwMode="auto">
          <a:xfrm>
            <a:off x="4955113" y="1617842"/>
            <a:ext cx="2009229" cy="900033"/>
            <a:chOff x="2164" y="1021"/>
            <a:chExt cx="1268" cy="568"/>
          </a:xfrm>
        </p:grpSpPr>
        <p:sp>
          <p:nvSpPr>
            <p:cNvPr id="100408" name="Rectangle 10"/>
            <p:cNvSpPr>
              <a:spLocks noChangeArrowheads="1"/>
            </p:cNvSpPr>
            <p:nvPr/>
          </p:nvSpPr>
          <p:spPr bwMode="auto">
            <a:xfrm>
              <a:off x="2225" y="1373"/>
              <a:ext cx="1125" cy="216"/>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0409" name="Line 11"/>
            <p:cNvSpPr>
              <a:spLocks noChangeShapeType="1"/>
            </p:cNvSpPr>
            <p:nvPr/>
          </p:nvSpPr>
          <p:spPr bwMode="auto">
            <a:xfrm>
              <a:off x="2775" y="1369"/>
              <a:ext cx="0" cy="9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410" name="Line 12"/>
            <p:cNvSpPr>
              <a:spLocks noChangeShapeType="1"/>
            </p:cNvSpPr>
            <p:nvPr/>
          </p:nvSpPr>
          <p:spPr bwMode="auto">
            <a:xfrm>
              <a:off x="2494" y="1378"/>
              <a:ext cx="0" cy="7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411" name="Rectangle 13"/>
            <p:cNvSpPr>
              <a:spLocks noChangeArrowheads="1"/>
            </p:cNvSpPr>
            <p:nvPr/>
          </p:nvSpPr>
          <p:spPr bwMode="auto">
            <a:xfrm>
              <a:off x="2212" y="1021"/>
              <a:ext cx="1177"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88000"/>
                </a:lnSpc>
              </a:pPr>
              <a:r>
                <a:rPr lang="en-US" sz="1897" b="0">
                  <a:latin typeface="Times New Roman" panose="02020603050405020304" pitchFamily="18" charset="0"/>
                </a:rPr>
                <a:t>r0 =  0x11223344</a:t>
              </a:r>
            </a:p>
          </p:txBody>
        </p:sp>
        <p:sp>
          <p:nvSpPr>
            <p:cNvPr id="100412" name="Rectangle 14"/>
            <p:cNvSpPr>
              <a:spLocks noChangeArrowheads="1"/>
            </p:cNvSpPr>
            <p:nvPr/>
          </p:nvSpPr>
          <p:spPr bwMode="auto">
            <a:xfrm>
              <a:off x="2164" y="1231"/>
              <a:ext cx="1268" cy="1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5074" tIns="47537" rIns="95074" bIns="47537">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998" b="0">
                  <a:latin typeface="Times New Roman" panose="02020603050405020304" pitchFamily="18" charset="0"/>
                </a:rPr>
                <a:t>31     24 23     16 15        8 7         0</a:t>
              </a:r>
            </a:p>
          </p:txBody>
        </p:sp>
        <p:sp>
          <p:nvSpPr>
            <p:cNvPr id="100413" name="Line 15"/>
            <p:cNvSpPr>
              <a:spLocks noChangeShapeType="1"/>
            </p:cNvSpPr>
            <p:nvPr/>
          </p:nvSpPr>
          <p:spPr bwMode="auto">
            <a:xfrm>
              <a:off x="3057" y="1369"/>
              <a:ext cx="0" cy="9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414" name="Rectangle 16"/>
            <p:cNvSpPr>
              <a:spLocks noChangeArrowheads="1"/>
            </p:cNvSpPr>
            <p:nvPr/>
          </p:nvSpPr>
          <p:spPr bwMode="auto">
            <a:xfrm>
              <a:off x="2247" y="1405"/>
              <a:ext cx="1094"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5074" tIns="47537" rIns="95074" bIns="47537">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198">
                  <a:latin typeface="Times New Roman" panose="02020603050405020304" pitchFamily="18" charset="0"/>
                </a:rPr>
                <a:t>11       22        33        44</a:t>
              </a:r>
            </a:p>
          </p:txBody>
        </p:sp>
      </p:grpSp>
      <p:sp>
        <p:nvSpPr>
          <p:cNvPr id="100363" name="Line 18"/>
          <p:cNvSpPr>
            <a:spLocks noChangeShapeType="1"/>
          </p:cNvSpPr>
          <p:nvPr/>
        </p:nvSpPr>
        <p:spPr bwMode="auto">
          <a:xfrm>
            <a:off x="6618907" y="2582842"/>
            <a:ext cx="0" cy="1302513"/>
          </a:xfrm>
          <a:prstGeom prst="line">
            <a:avLst/>
          </a:prstGeom>
          <a:noFill/>
          <a:ln w="2540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64" name="Line 19"/>
          <p:cNvSpPr>
            <a:spLocks noChangeShapeType="1"/>
          </p:cNvSpPr>
          <p:nvPr/>
        </p:nvSpPr>
        <p:spPr bwMode="auto">
          <a:xfrm>
            <a:off x="4841024" y="3885355"/>
            <a:ext cx="2386356" cy="0"/>
          </a:xfrm>
          <a:prstGeom prst="line">
            <a:avLst/>
          </a:prstGeom>
          <a:noFill/>
          <a:ln w="2540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65" name="Line 20"/>
          <p:cNvSpPr>
            <a:spLocks noChangeShapeType="1"/>
          </p:cNvSpPr>
          <p:nvPr/>
        </p:nvSpPr>
        <p:spPr bwMode="auto">
          <a:xfrm flipV="1">
            <a:off x="4860039" y="3875848"/>
            <a:ext cx="0" cy="323251"/>
          </a:xfrm>
          <a:prstGeom prst="line">
            <a:avLst/>
          </a:prstGeom>
          <a:noFill/>
          <a:ln w="2540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66" name="Line 21"/>
          <p:cNvSpPr>
            <a:spLocks noChangeShapeType="1"/>
          </p:cNvSpPr>
          <p:nvPr/>
        </p:nvSpPr>
        <p:spPr bwMode="auto">
          <a:xfrm flipV="1">
            <a:off x="7217872" y="3875848"/>
            <a:ext cx="0" cy="342266"/>
          </a:xfrm>
          <a:prstGeom prst="line">
            <a:avLst/>
          </a:prstGeom>
          <a:noFill/>
          <a:ln w="2540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100367" name="Group 28"/>
          <p:cNvGrpSpPr>
            <a:grpSpLocks/>
          </p:cNvGrpSpPr>
          <p:nvPr/>
        </p:nvGrpSpPr>
        <p:grpSpPr bwMode="auto">
          <a:xfrm>
            <a:off x="3166139" y="4065996"/>
            <a:ext cx="2009229" cy="538752"/>
            <a:chOff x="1035" y="2566"/>
            <a:chExt cx="1268" cy="340"/>
          </a:xfrm>
        </p:grpSpPr>
        <p:sp>
          <p:nvSpPr>
            <p:cNvPr id="100402" name="Rectangle 22"/>
            <p:cNvSpPr>
              <a:spLocks noChangeArrowheads="1"/>
            </p:cNvSpPr>
            <p:nvPr/>
          </p:nvSpPr>
          <p:spPr bwMode="auto">
            <a:xfrm>
              <a:off x="1090" y="2690"/>
              <a:ext cx="1126" cy="216"/>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0403" name="Line 23"/>
            <p:cNvSpPr>
              <a:spLocks noChangeShapeType="1"/>
            </p:cNvSpPr>
            <p:nvPr/>
          </p:nvSpPr>
          <p:spPr bwMode="auto">
            <a:xfrm>
              <a:off x="1658" y="2686"/>
              <a:ext cx="0" cy="9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404" name="Line 24"/>
            <p:cNvSpPr>
              <a:spLocks noChangeShapeType="1"/>
            </p:cNvSpPr>
            <p:nvPr/>
          </p:nvSpPr>
          <p:spPr bwMode="auto">
            <a:xfrm>
              <a:off x="1376" y="2695"/>
              <a:ext cx="0" cy="7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405" name="Line 25"/>
            <p:cNvSpPr>
              <a:spLocks noChangeShapeType="1"/>
            </p:cNvSpPr>
            <p:nvPr/>
          </p:nvSpPr>
          <p:spPr bwMode="auto">
            <a:xfrm>
              <a:off x="1938" y="2695"/>
              <a:ext cx="0" cy="8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406" name="Rectangle 26"/>
            <p:cNvSpPr>
              <a:spLocks noChangeArrowheads="1"/>
            </p:cNvSpPr>
            <p:nvPr/>
          </p:nvSpPr>
          <p:spPr bwMode="auto">
            <a:xfrm>
              <a:off x="1035" y="2566"/>
              <a:ext cx="1268" cy="1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5074" tIns="47537" rIns="95074" bIns="47537">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998" b="0">
                  <a:latin typeface="Times New Roman" panose="02020603050405020304" pitchFamily="18" charset="0"/>
                </a:rPr>
                <a:t>31      24 23     16 15       8 7         0</a:t>
              </a:r>
            </a:p>
          </p:txBody>
        </p:sp>
        <p:sp>
          <p:nvSpPr>
            <p:cNvPr id="100407" name="Rectangle 27"/>
            <p:cNvSpPr>
              <a:spLocks noChangeArrowheads="1"/>
            </p:cNvSpPr>
            <p:nvPr/>
          </p:nvSpPr>
          <p:spPr bwMode="auto">
            <a:xfrm>
              <a:off x="1125" y="2722"/>
              <a:ext cx="1094"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5074" tIns="47537" rIns="95074" bIns="47537">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198">
                  <a:latin typeface="Times New Roman" panose="02020603050405020304" pitchFamily="18" charset="0"/>
                </a:rPr>
                <a:t>11       22        33        44</a:t>
              </a:r>
            </a:p>
          </p:txBody>
        </p:sp>
      </p:grpSp>
      <p:sp>
        <p:nvSpPr>
          <p:cNvPr id="100368" name="Rectangle 29"/>
          <p:cNvSpPr>
            <a:spLocks noChangeArrowheads="1"/>
          </p:cNvSpPr>
          <p:nvPr/>
        </p:nvSpPr>
        <p:spPr bwMode="auto">
          <a:xfrm>
            <a:off x="6866099" y="4065996"/>
            <a:ext cx="2006060" cy="2339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5074" tIns="47537" rIns="95074" bIns="47537">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998" b="0">
                <a:latin typeface="Times New Roman" panose="02020603050405020304" pitchFamily="18" charset="0"/>
              </a:rPr>
              <a:t>31        24 23     16 15      8 7         0</a:t>
            </a:r>
          </a:p>
        </p:txBody>
      </p:sp>
      <p:sp>
        <p:nvSpPr>
          <p:cNvPr id="100369" name="Rectangle 30"/>
          <p:cNvSpPr>
            <a:spLocks noChangeArrowheads="1"/>
          </p:cNvSpPr>
          <p:nvPr/>
        </p:nvSpPr>
        <p:spPr bwMode="auto">
          <a:xfrm>
            <a:off x="6988111" y="4276743"/>
            <a:ext cx="1784221" cy="342266"/>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0370" name="Line 31"/>
          <p:cNvSpPr>
            <a:spLocks noChangeShapeType="1"/>
          </p:cNvSpPr>
          <p:nvPr/>
        </p:nvSpPr>
        <p:spPr bwMode="auto">
          <a:xfrm>
            <a:off x="7900821" y="4260897"/>
            <a:ext cx="0" cy="14578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71" name="Line 32"/>
          <p:cNvSpPr>
            <a:spLocks noChangeShapeType="1"/>
          </p:cNvSpPr>
          <p:nvPr/>
        </p:nvSpPr>
        <p:spPr bwMode="auto">
          <a:xfrm>
            <a:off x="7453973" y="4275158"/>
            <a:ext cx="0" cy="11725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72" name="Line 33"/>
          <p:cNvSpPr>
            <a:spLocks noChangeShapeType="1"/>
          </p:cNvSpPr>
          <p:nvPr/>
        </p:nvSpPr>
        <p:spPr bwMode="auto">
          <a:xfrm>
            <a:off x="8344499" y="4275159"/>
            <a:ext cx="0" cy="13151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73" name="Rectangle 34"/>
          <p:cNvSpPr>
            <a:spLocks noChangeArrowheads="1"/>
          </p:cNvSpPr>
          <p:nvPr/>
        </p:nvSpPr>
        <p:spPr bwMode="auto">
          <a:xfrm>
            <a:off x="7081600" y="4317942"/>
            <a:ext cx="1733515" cy="2598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5074" tIns="47537" rIns="95074" bIns="47537">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198">
                <a:latin typeface="Times New Roman" panose="02020603050405020304" pitchFamily="18" charset="0"/>
              </a:rPr>
              <a:t>44       33        22        11</a:t>
            </a:r>
          </a:p>
        </p:txBody>
      </p:sp>
      <p:grpSp>
        <p:nvGrpSpPr>
          <p:cNvPr id="100374" name="Group 41"/>
          <p:cNvGrpSpPr>
            <a:grpSpLocks/>
          </p:cNvGrpSpPr>
          <p:nvPr/>
        </p:nvGrpSpPr>
        <p:grpSpPr bwMode="auto">
          <a:xfrm>
            <a:off x="3161385" y="5294034"/>
            <a:ext cx="2009229" cy="538752"/>
            <a:chOff x="1032" y="3341"/>
            <a:chExt cx="1268" cy="340"/>
          </a:xfrm>
        </p:grpSpPr>
        <p:sp>
          <p:nvSpPr>
            <p:cNvPr id="100396" name="Rectangle 35"/>
            <p:cNvSpPr>
              <a:spLocks noChangeArrowheads="1"/>
            </p:cNvSpPr>
            <p:nvPr/>
          </p:nvSpPr>
          <p:spPr bwMode="auto">
            <a:xfrm>
              <a:off x="1087" y="3465"/>
              <a:ext cx="1126" cy="216"/>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0397" name="Line 36"/>
            <p:cNvSpPr>
              <a:spLocks noChangeShapeType="1"/>
            </p:cNvSpPr>
            <p:nvPr/>
          </p:nvSpPr>
          <p:spPr bwMode="auto">
            <a:xfrm>
              <a:off x="1655" y="3461"/>
              <a:ext cx="0" cy="9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98" name="Line 37"/>
            <p:cNvSpPr>
              <a:spLocks noChangeShapeType="1"/>
            </p:cNvSpPr>
            <p:nvPr/>
          </p:nvSpPr>
          <p:spPr bwMode="auto">
            <a:xfrm>
              <a:off x="1373" y="3470"/>
              <a:ext cx="0" cy="7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99" name="Line 38"/>
            <p:cNvSpPr>
              <a:spLocks noChangeShapeType="1"/>
            </p:cNvSpPr>
            <p:nvPr/>
          </p:nvSpPr>
          <p:spPr bwMode="auto">
            <a:xfrm>
              <a:off x="1935" y="3470"/>
              <a:ext cx="0" cy="8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400" name="Rectangle 39"/>
            <p:cNvSpPr>
              <a:spLocks noChangeArrowheads="1"/>
            </p:cNvSpPr>
            <p:nvPr/>
          </p:nvSpPr>
          <p:spPr bwMode="auto">
            <a:xfrm>
              <a:off x="1032" y="3341"/>
              <a:ext cx="1268" cy="1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5074" tIns="47537" rIns="95074" bIns="47537">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998" b="0">
                  <a:latin typeface="Times New Roman" panose="02020603050405020304" pitchFamily="18" charset="0"/>
                </a:rPr>
                <a:t>31      24 23     16 15       8 7         0</a:t>
              </a:r>
            </a:p>
          </p:txBody>
        </p:sp>
        <p:sp>
          <p:nvSpPr>
            <p:cNvPr id="100401" name="Rectangle 40"/>
            <p:cNvSpPr>
              <a:spLocks noChangeArrowheads="1"/>
            </p:cNvSpPr>
            <p:nvPr/>
          </p:nvSpPr>
          <p:spPr bwMode="auto">
            <a:xfrm>
              <a:off x="1122" y="3497"/>
              <a:ext cx="1094"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5074" tIns="47537" rIns="95074" bIns="47537">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198">
                  <a:latin typeface="Times New Roman" panose="02020603050405020304" pitchFamily="18" charset="0"/>
                </a:rPr>
                <a:t>00        00        00       44</a:t>
              </a:r>
            </a:p>
          </p:txBody>
        </p:sp>
      </p:grpSp>
      <p:grpSp>
        <p:nvGrpSpPr>
          <p:cNvPr id="100375" name="Group 48"/>
          <p:cNvGrpSpPr>
            <a:grpSpLocks/>
          </p:cNvGrpSpPr>
          <p:nvPr/>
        </p:nvGrpSpPr>
        <p:grpSpPr bwMode="auto">
          <a:xfrm>
            <a:off x="6894621" y="5292449"/>
            <a:ext cx="2009229" cy="538752"/>
            <a:chOff x="3388" y="3340"/>
            <a:chExt cx="1268" cy="340"/>
          </a:xfrm>
        </p:grpSpPr>
        <p:sp>
          <p:nvSpPr>
            <p:cNvPr id="100390" name="Rectangle 42"/>
            <p:cNvSpPr>
              <a:spLocks noChangeArrowheads="1"/>
            </p:cNvSpPr>
            <p:nvPr/>
          </p:nvSpPr>
          <p:spPr bwMode="auto">
            <a:xfrm>
              <a:off x="3445" y="3464"/>
              <a:ext cx="1126" cy="216"/>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0391" name="Line 43"/>
            <p:cNvSpPr>
              <a:spLocks noChangeShapeType="1"/>
            </p:cNvSpPr>
            <p:nvPr/>
          </p:nvSpPr>
          <p:spPr bwMode="auto">
            <a:xfrm>
              <a:off x="4013" y="3460"/>
              <a:ext cx="0" cy="9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92" name="Line 44"/>
            <p:cNvSpPr>
              <a:spLocks noChangeShapeType="1"/>
            </p:cNvSpPr>
            <p:nvPr/>
          </p:nvSpPr>
          <p:spPr bwMode="auto">
            <a:xfrm>
              <a:off x="3731" y="3469"/>
              <a:ext cx="0" cy="7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93" name="Line 45"/>
            <p:cNvSpPr>
              <a:spLocks noChangeShapeType="1"/>
            </p:cNvSpPr>
            <p:nvPr/>
          </p:nvSpPr>
          <p:spPr bwMode="auto">
            <a:xfrm>
              <a:off x="4293" y="3469"/>
              <a:ext cx="0" cy="8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94" name="Rectangle 46"/>
            <p:cNvSpPr>
              <a:spLocks noChangeArrowheads="1"/>
            </p:cNvSpPr>
            <p:nvPr/>
          </p:nvSpPr>
          <p:spPr bwMode="auto">
            <a:xfrm>
              <a:off x="3388" y="3340"/>
              <a:ext cx="1268" cy="1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5074" tIns="47537" rIns="95074" bIns="47537">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998" b="0">
                  <a:latin typeface="Times New Roman" panose="02020603050405020304" pitchFamily="18" charset="0"/>
                </a:rPr>
                <a:t>31     24 23      16 15       8 7          0</a:t>
              </a:r>
            </a:p>
          </p:txBody>
        </p:sp>
        <p:sp>
          <p:nvSpPr>
            <p:cNvPr id="100395" name="Rectangle 47"/>
            <p:cNvSpPr>
              <a:spLocks noChangeArrowheads="1"/>
            </p:cNvSpPr>
            <p:nvPr/>
          </p:nvSpPr>
          <p:spPr bwMode="auto">
            <a:xfrm>
              <a:off x="3478" y="3496"/>
              <a:ext cx="1094" cy="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5074" tIns="47537" rIns="95074" bIns="47537">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198">
                  <a:latin typeface="Times New Roman" panose="02020603050405020304" pitchFamily="18" charset="0"/>
                </a:rPr>
                <a:t>00        00        00       11</a:t>
              </a:r>
            </a:p>
          </p:txBody>
        </p:sp>
      </p:grpSp>
      <p:sp>
        <p:nvSpPr>
          <p:cNvPr id="100376" name="Line 49"/>
          <p:cNvSpPr>
            <a:spLocks noChangeShapeType="1"/>
          </p:cNvSpPr>
          <p:nvPr/>
        </p:nvSpPr>
        <p:spPr bwMode="auto">
          <a:xfrm flipV="1">
            <a:off x="4793487" y="4683976"/>
            <a:ext cx="0" cy="722562"/>
          </a:xfrm>
          <a:prstGeom prst="line">
            <a:avLst/>
          </a:prstGeom>
          <a:noFill/>
          <a:ln w="254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77" name="Line 50"/>
          <p:cNvSpPr>
            <a:spLocks noChangeShapeType="1"/>
          </p:cNvSpPr>
          <p:nvPr/>
        </p:nvSpPr>
        <p:spPr bwMode="auto">
          <a:xfrm flipV="1">
            <a:off x="8539400" y="4693483"/>
            <a:ext cx="0" cy="722562"/>
          </a:xfrm>
          <a:prstGeom prst="line">
            <a:avLst/>
          </a:prstGeom>
          <a:noFill/>
          <a:ln w="254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78" name="Rectangle 51"/>
          <p:cNvSpPr>
            <a:spLocks noChangeArrowheads="1"/>
          </p:cNvSpPr>
          <p:nvPr/>
        </p:nvSpPr>
        <p:spPr bwMode="auto">
          <a:xfrm>
            <a:off x="3593986" y="5864479"/>
            <a:ext cx="1144029" cy="3108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88000"/>
              </a:lnSpc>
            </a:pPr>
            <a:r>
              <a:rPr lang="en-US" sz="1897" b="0">
                <a:latin typeface="Times New Roman" panose="02020603050405020304" pitchFamily="18" charset="0"/>
              </a:rPr>
              <a:t>r2 =  0x44</a:t>
            </a:r>
          </a:p>
        </p:txBody>
      </p:sp>
      <p:sp>
        <p:nvSpPr>
          <p:cNvPr id="100379" name="Rectangle 52"/>
          <p:cNvSpPr>
            <a:spLocks noChangeArrowheads="1"/>
          </p:cNvSpPr>
          <p:nvPr/>
        </p:nvSpPr>
        <p:spPr bwMode="auto">
          <a:xfrm>
            <a:off x="7293705" y="5873986"/>
            <a:ext cx="1135004" cy="3108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88000"/>
              </a:lnSpc>
            </a:pPr>
            <a:r>
              <a:rPr lang="en-US" sz="1897" b="0">
                <a:latin typeface="Times New Roman" panose="02020603050405020304" pitchFamily="18" charset="0"/>
              </a:rPr>
              <a:t>r2 =  0x11</a:t>
            </a:r>
          </a:p>
        </p:txBody>
      </p:sp>
      <p:grpSp>
        <p:nvGrpSpPr>
          <p:cNvPr id="100380" name="Group 55"/>
          <p:cNvGrpSpPr>
            <a:grpSpLocks/>
          </p:cNvGrpSpPr>
          <p:nvPr/>
        </p:nvGrpSpPr>
        <p:grpSpPr bwMode="auto">
          <a:xfrm>
            <a:off x="5257766" y="3026521"/>
            <a:ext cx="1288251" cy="605304"/>
            <a:chOff x="2355" y="1910"/>
            <a:chExt cx="813" cy="382"/>
          </a:xfrm>
        </p:grpSpPr>
        <p:sp>
          <p:nvSpPr>
            <p:cNvPr id="100388" name="Oval 53"/>
            <p:cNvSpPr>
              <a:spLocks noChangeArrowheads="1"/>
            </p:cNvSpPr>
            <p:nvPr/>
          </p:nvSpPr>
          <p:spPr bwMode="auto">
            <a:xfrm>
              <a:off x="2355" y="1910"/>
              <a:ext cx="813" cy="382"/>
            </a:xfrm>
            <a:prstGeom prst="ellipse">
              <a:avLst/>
            </a:prstGeom>
            <a:gradFill rotWithShape="0">
              <a:gsLst>
                <a:gs pos="0">
                  <a:srgbClr val="FFFFFF"/>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0389" name="Rectangle 54"/>
            <p:cNvSpPr>
              <a:spLocks noChangeArrowheads="1"/>
            </p:cNvSpPr>
            <p:nvPr/>
          </p:nvSpPr>
          <p:spPr bwMode="auto">
            <a:xfrm>
              <a:off x="2410" y="2033"/>
              <a:ext cx="722" cy="1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53875" tIns="22184" rIns="53875" bIns="22184">
              <a:spAutoFit/>
            </a:bodyPr>
            <a:lstStyle>
              <a:lvl1pPr defTabSz="608013">
                <a:lnSpc>
                  <a:spcPct val="90000"/>
                </a:lnSpc>
                <a:defRPr sz="1600" b="1">
                  <a:solidFill>
                    <a:schemeClr val="tx1"/>
                  </a:solidFill>
                  <a:latin typeface="Arial" panose="020B0604020202020204" pitchFamily="34" charset="0"/>
                </a:defRPr>
              </a:lvl1pPr>
              <a:lvl2pPr marL="742950" indent="-285750" defTabSz="608013">
                <a:lnSpc>
                  <a:spcPct val="90000"/>
                </a:lnSpc>
                <a:defRPr sz="1600" b="1">
                  <a:solidFill>
                    <a:schemeClr val="tx1"/>
                  </a:solidFill>
                  <a:latin typeface="Arial" panose="020B0604020202020204" pitchFamily="34" charset="0"/>
                </a:defRPr>
              </a:lvl2pPr>
              <a:lvl3pPr marL="1143000" indent="-228600" defTabSz="608013">
                <a:lnSpc>
                  <a:spcPct val="90000"/>
                </a:lnSpc>
                <a:defRPr sz="1600" b="1">
                  <a:solidFill>
                    <a:schemeClr val="tx1"/>
                  </a:solidFill>
                  <a:latin typeface="Arial" panose="020B0604020202020204" pitchFamily="34" charset="0"/>
                </a:defRPr>
              </a:lvl3pPr>
              <a:lvl4pPr marL="1600200" indent="-228600" defTabSz="608013">
                <a:lnSpc>
                  <a:spcPct val="90000"/>
                </a:lnSpc>
                <a:defRPr sz="1600" b="1">
                  <a:solidFill>
                    <a:schemeClr val="tx1"/>
                  </a:solidFill>
                  <a:latin typeface="Arial" panose="020B0604020202020204" pitchFamily="34" charset="0"/>
                </a:defRPr>
              </a:lvl4pPr>
              <a:lvl5pPr marL="2057400" indent="-228600" defTabSz="608013">
                <a:lnSpc>
                  <a:spcPct val="90000"/>
                </a:lnSpc>
                <a:defRPr sz="1600" b="1">
                  <a:solidFill>
                    <a:schemeClr val="tx1"/>
                  </a:solidFill>
                  <a:latin typeface="Arial" panose="020B0604020202020204" pitchFamily="34" charset="0"/>
                </a:defRPr>
              </a:lvl5pPr>
              <a:lvl6pPr marL="2514600" indent="-228600" defTabSz="6080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6080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6080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6080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30000"/>
                </a:spcBef>
              </a:pPr>
              <a:r>
                <a:rPr lang="en-US" sz="1497"/>
                <a:t>STR r0, [r1]</a:t>
              </a:r>
            </a:p>
          </p:txBody>
        </p:sp>
      </p:grpSp>
      <p:grpSp>
        <p:nvGrpSpPr>
          <p:cNvPr id="100381" name="Group 58"/>
          <p:cNvGrpSpPr>
            <a:grpSpLocks/>
          </p:cNvGrpSpPr>
          <p:nvPr/>
        </p:nvGrpSpPr>
        <p:grpSpPr bwMode="auto">
          <a:xfrm>
            <a:off x="5248258" y="4699821"/>
            <a:ext cx="1304097" cy="595797"/>
            <a:chOff x="2349" y="2966"/>
            <a:chExt cx="823" cy="376"/>
          </a:xfrm>
        </p:grpSpPr>
        <p:sp>
          <p:nvSpPr>
            <p:cNvPr id="100386" name="Oval 56"/>
            <p:cNvSpPr>
              <a:spLocks noChangeArrowheads="1"/>
            </p:cNvSpPr>
            <p:nvPr/>
          </p:nvSpPr>
          <p:spPr bwMode="auto">
            <a:xfrm>
              <a:off x="2349" y="2966"/>
              <a:ext cx="818" cy="376"/>
            </a:xfrm>
            <a:prstGeom prst="ellipse">
              <a:avLst/>
            </a:prstGeom>
            <a:gradFill rotWithShape="0">
              <a:gsLst>
                <a:gs pos="0">
                  <a:srgbClr val="FFFFFF"/>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0387" name="Rectangle 57"/>
            <p:cNvSpPr>
              <a:spLocks noChangeArrowheads="1"/>
            </p:cNvSpPr>
            <p:nvPr/>
          </p:nvSpPr>
          <p:spPr bwMode="auto">
            <a:xfrm>
              <a:off x="2364" y="3076"/>
              <a:ext cx="808" cy="1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53875" tIns="22184" rIns="53875" bIns="22184">
              <a:spAutoFit/>
            </a:bodyPr>
            <a:lstStyle>
              <a:lvl1pPr defTabSz="608013">
                <a:lnSpc>
                  <a:spcPct val="90000"/>
                </a:lnSpc>
                <a:defRPr sz="1600" b="1">
                  <a:solidFill>
                    <a:schemeClr val="tx1"/>
                  </a:solidFill>
                  <a:latin typeface="Arial" panose="020B0604020202020204" pitchFamily="34" charset="0"/>
                </a:defRPr>
              </a:lvl1pPr>
              <a:lvl2pPr marL="742950" indent="-285750" defTabSz="608013">
                <a:lnSpc>
                  <a:spcPct val="90000"/>
                </a:lnSpc>
                <a:defRPr sz="1600" b="1">
                  <a:solidFill>
                    <a:schemeClr val="tx1"/>
                  </a:solidFill>
                  <a:latin typeface="Arial" panose="020B0604020202020204" pitchFamily="34" charset="0"/>
                </a:defRPr>
              </a:lvl2pPr>
              <a:lvl3pPr marL="1143000" indent="-228600" defTabSz="608013">
                <a:lnSpc>
                  <a:spcPct val="90000"/>
                </a:lnSpc>
                <a:defRPr sz="1600" b="1">
                  <a:solidFill>
                    <a:schemeClr val="tx1"/>
                  </a:solidFill>
                  <a:latin typeface="Arial" panose="020B0604020202020204" pitchFamily="34" charset="0"/>
                </a:defRPr>
              </a:lvl3pPr>
              <a:lvl4pPr marL="1600200" indent="-228600" defTabSz="608013">
                <a:lnSpc>
                  <a:spcPct val="90000"/>
                </a:lnSpc>
                <a:defRPr sz="1600" b="1">
                  <a:solidFill>
                    <a:schemeClr val="tx1"/>
                  </a:solidFill>
                  <a:latin typeface="Arial" panose="020B0604020202020204" pitchFamily="34" charset="0"/>
                </a:defRPr>
              </a:lvl4pPr>
              <a:lvl5pPr marL="2057400" indent="-228600" defTabSz="608013">
                <a:lnSpc>
                  <a:spcPct val="90000"/>
                </a:lnSpc>
                <a:defRPr sz="1600" b="1">
                  <a:solidFill>
                    <a:schemeClr val="tx1"/>
                  </a:solidFill>
                  <a:latin typeface="Arial" panose="020B0604020202020204" pitchFamily="34" charset="0"/>
                </a:defRPr>
              </a:lvl5pPr>
              <a:lvl6pPr marL="2514600" indent="-228600" defTabSz="6080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6080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6080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6080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30000"/>
                </a:spcBef>
              </a:pPr>
              <a:r>
                <a:rPr lang="en-US" sz="1497"/>
                <a:t>LDRB r2, [r1]</a:t>
              </a:r>
            </a:p>
          </p:txBody>
        </p:sp>
      </p:grpSp>
      <p:sp>
        <p:nvSpPr>
          <p:cNvPr id="100382" name="Line 59"/>
          <p:cNvSpPr>
            <a:spLocks noChangeShapeType="1"/>
          </p:cNvSpPr>
          <p:nvPr/>
        </p:nvSpPr>
        <p:spPr bwMode="auto">
          <a:xfrm flipV="1">
            <a:off x="4146985" y="2563828"/>
            <a:ext cx="1777883" cy="1454631"/>
          </a:xfrm>
          <a:prstGeom prst="line">
            <a:avLst/>
          </a:prstGeom>
          <a:noFill/>
          <a:ln w="254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83" name="Line 60"/>
          <p:cNvSpPr>
            <a:spLocks noChangeShapeType="1"/>
          </p:cNvSpPr>
          <p:nvPr/>
        </p:nvSpPr>
        <p:spPr bwMode="auto">
          <a:xfrm flipH="1" flipV="1">
            <a:off x="5905852" y="2563827"/>
            <a:ext cx="1939508" cy="1464139"/>
          </a:xfrm>
          <a:prstGeom prst="line">
            <a:avLst/>
          </a:prstGeom>
          <a:noFill/>
          <a:ln w="254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0384" name="Rectangle 61"/>
          <p:cNvSpPr>
            <a:spLocks noChangeArrowheads="1"/>
          </p:cNvSpPr>
          <p:nvPr/>
        </p:nvSpPr>
        <p:spPr bwMode="auto">
          <a:xfrm>
            <a:off x="8853145" y="4343295"/>
            <a:ext cx="922217" cy="2186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95000"/>
              </a:spcBef>
            </a:pPr>
            <a:r>
              <a:rPr lang="en-US" sz="1198">
                <a:latin typeface="Times New Roman" panose="02020603050405020304" pitchFamily="18" charset="0"/>
              </a:rPr>
              <a:t>r1 = 0x100</a:t>
            </a:r>
          </a:p>
        </p:txBody>
      </p:sp>
      <p:sp>
        <p:nvSpPr>
          <p:cNvPr id="100385" name="Rectangle 62"/>
          <p:cNvSpPr>
            <a:spLocks noChangeArrowheads="1"/>
          </p:cNvSpPr>
          <p:nvPr/>
        </p:nvSpPr>
        <p:spPr bwMode="auto">
          <a:xfrm>
            <a:off x="5466986" y="4248222"/>
            <a:ext cx="971224" cy="3108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lnSpc>
                <a:spcPct val="88000"/>
              </a:lnSpc>
            </a:pPr>
            <a:r>
              <a:rPr lang="en-US" sz="1897" b="0">
                <a:latin typeface="Times New Roman" panose="02020603050405020304" pitchFamily="18" charset="0"/>
              </a:rPr>
              <a:t>Memory</a:t>
            </a:r>
          </a:p>
        </p:txBody>
      </p:sp>
    </p:spTree>
    <p:extLst>
      <p:ext uri="{BB962C8B-B14F-4D97-AF65-F5344CB8AC3E}">
        <p14:creationId xmlns="" xmlns:p14="http://schemas.microsoft.com/office/powerpoint/2010/main" val="4037529945"/>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2216983" y="6642437"/>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403" name="Rectangle 3"/>
          <p:cNvSpPr>
            <a:spLocks noChangeArrowheads="1"/>
          </p:cNvSpPr>
          <p:nvPr/>
        </p:nvSpPr>
        <p:spPr bwMode="auto">
          <a:xfrm>
            <a:off x="4650876" y="6642437"/>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404" name="Rectangle 4"/>
          <p:cNvSpPr>
            <a:spLocks noChangeArrowheads="1"/>
          </p:cNvSpPr>
          <p:nvPr/>
        </p:nvSpPr>
        <p:spPr bwMode="auto">
          <a:xfrm>
            <a:off x="2216983" y="6642437"/>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405" name="Rectangle 5"/>
          <p:cNvSpPr>
            <a:spLocks noChangeArrowheads="1"/>
          </p:cNvSpPr>
          <p:nvPr/>
        </p:nvSpPr>
        <p:spPr bwMode="auto">
          <a:xfrm>
            <a:off x="4650876" y="6642437"/>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406" name="Rectangle 6"/>
          <p:cNvSpPr>
            <a:spLocks noChangeArrowheads="1"/>
          </p:cNvSpPr>
          <p:nvPr/>
        </p:nvSpPr>
        <p:spPr bwMode="auto">
          <a:xfrm>
            <a:off x="6802717" y="5000828"/>
            <a:ext cx="2608195" cy="991938"/>
          </a:xfrm>
          <a:prstGeom prst="rect">
            <a:avLst/>
          </a:prstGeom>
          <a:gradFill rotWithShape="0">
            <a:gsLst>
              <a:gs pos="0">
                <a:srgbClr val="FFFFFF"/>
              </a:gs>
              <a:gs pos="100000">
                <a:srgbClr val="EAEAEA"/>
              </a:gs>
            </a:gsLst>
            <a:path path="shape">
              <a:fillToRect l="50000" t="50000" r="50000" b="50000"/>
            </a:path>
          </a:gradFill>
          <a:ln w="25400">
            <a:solidFill>
              <a:schemeClr val="tx1"/>
            </a:solidFill>
            <a:miter lim="800000"/>
            <a:headEnd/>
            <a:tailEnd/>
          </a:ln>
          <a:effectLst>
            <a:outerShdw dist="107763" dir="2700000" algn="ctr" rotWithShape="0">
              <a:srgbClr val="CECECE"/>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407" name="Rectangle 7"/>
          <p:cNvSpPr>
            <a:spLocks noGrp="1" noChangeArrowheads="1"/>
          </p:cNvSpPr>
          <p:nvPr>
            <p:ph type="title"/>
          </p:nvPr>
        </p:nvSpPr>
        <p:spPr>
          <a:noFill/>
        </p:spPr>
        <p:txBody>
          <a:bodyPr/>
          <a:lstStyle/>
          <a:p>
            <a:r>
              <a:rPr lang="en-US" smtClean="0"/>
              <a:t>Block Data Transfer (1)</a:t>
            </a:r>
          </a:p>
        </p:txBody>
      </p:sp>
      <p:sp>
        <p:nvSpPr>
          <p:cNvPr id="102408" name="Line 8"/>
          <p:cNvSpPr>
            <a:spLocks noChangeShapeType="1"/>
          </p:cNvSpPr>
          <p:nvPr/>
        </p:nvSpPr>
        <p:spPr bwMode="auto">
          <a:xfrm>
            <a:off x="4327625" y="4674408"/>
            <a:ext cx="0" cy="118842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09" name="Rectangle 9"/>
          <p:cNvSpPr>
            <a:spLocks noChangeArrowheads="1"/>
          </p:cNvSpPr>
          <p:nvPr/>
        </p:nvSpPr>
        <p:spPr bwMode="auto">
          <a:xfrm>
            <a:off x="2768413" y="4275096"/>
            <a:ext cx="6609224" cy="354943"/>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410" name="Line 10"/>
          <p:cNvSpPr>
            <a:spLocks noChangeShapeType="1"/>
          </p:cNvSpPr>
          <p:nvPr/>
        </p:nvSpPr>
        <p:spPr bwMode="auto">
          <a:xfrm>
            <a:off x="4430622"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11" name="Line 11"/>
          <p:cNvSpPr>
            <a:spLocks noChangeShapeType="1"/>
          </p:cNvSpPr>
          <p:nvPr/>
        </p:nvSpPr>
        <p:spPr bwMode="auto">
          <a:xfrm>
            <a:off x="5053356" y="426400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12" name="Line 12"/>
          <p:cNvSpPr>
            <a:spLocks noChangeShapeType="1"/>
          </p:cNvSpPr>
          <p:nvPr/>
        </p:nvSpPr>
        <p:spPr bwMode="auto">
          <a:xfrm>
            <a:off x="5257765" y="426400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13" name="Line 13"/>
          <p:cNvSpPr>
            <a:spLocks noChangeShapeType="1"/>
          </p:cNvSpPr>
          <p:nvPr/>
        </p:nvSpPr>
        <p:spPr bwMode="auto">
          <a:xfrm>
            <a:off x="4641369" y="4278265"/>
            <a:ext cx="0" cy="35494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14" name="Line 14"/>
          <p:cNvSpPr>
            <a:spLocks noChangeShapeType="1"/>
          </p:cNvSpPr>
          <p:nvPr/>
        </p:nvSpPr>
        <p:spPr bwMode="auto">
          <a:xfrm>
            <a:off x="4850531" y="4273512"/>
            <a:ext cx="0" cy="35494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15" name="Line 15"/>
          <p:cNvSpPr>
            <a:spLocks noChangeShapeType="1"/>
          </p:cNvSpPr>
          <p:nvPr/>
        </p:nvSpPr>
        <p:spPr bwMode="auto">
          <a:xfrm>
            <a:off x="5479604"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16" name="Line 16"/>
          <p:cNvSpPr>
            <a:spLocks noChangeShapeType="1"/>
          </p:cNvSpPr>
          <p:nvPr/>
        </p:nvSpPr>
        <p:spPr bwMode="auto">
          <a:xfrm>
            <a:off x="5703028"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17" name="Line 17"/>
          <p:cNvSpPr>
            <a:spLocks noChangeShapeType="1"/>
          </p:cNvSpPr>
          <p:nvPr/>
        </p:nvSpPr>
        <p:spPr bwMode="auto">
          <a:xfrm>
            <a:off x="5899514"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18" name="Line 18"/>
          <p:cNvSpPr>
            <a:spLocks noChangeShapeType="1"/>
          </p:cNvSpPr>
          <p:nvPr/>
        </p:nvSpPr>
        <p:spPr bwMode="auto">
          <a:xfrm>
            <a:off x="6346361"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19" name="Line 19"/>
          <p:cNvSpPr>
            <a:spLocks noChangeShapeType="1"/>
          </p:cNvSpPr>
          <p:nvPr/>
        </p:nvSpPr>
        <p:spPr bwMode="auto">
          <a:xfrm>
            <a:off x="6555524"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20" name="Line 20"/>
          <p:cNvSpPr>
            <a:spLocks noChangeShapeType="1"/>
          </p:cNvSpPr>
          <p:nvPr/>
        </p:nvSpPr>
        <p:spPr bwMode="auto">
          <a:xfrm>
            <a:off x="6764687"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21" name="Line 21"/>
          <p:cNvSpPr>
            <a:spLocks noChangeShapeType="1"/>
          </p:cNvSpPr>
          <p:nvPr/>
        </p:nvSpPr>
        <p:spPr bwMode="auto">
          <a:xfrm>
            <a:off x="7184597"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22" name="Line 22"/>
          <p:cNvSpPr>
            <a:spLocks noChangeShapeType="1"/>
          </p:cNvSpPr>
          <p:nvPr/>
        </p:nvSpPr>
        <p:spPr bwMode="auto">
          <a:xfrm>
            <a:off x="7395344"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23" name="Line 23"/>
          <p:cNvSpPr>
            <a:spLocks noChangeShapeType="1"/>
          </p:cNvSpPr>
          <p:nvPr/>
        </p:nvSpPr>
        <p:spPr bwMode="auto">
          <a:xfrm>
            <a:off x="7606092"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24" name="Line 24"/>
          <p:cNvSpPr>
            <a:spLocks noChangeShapeType="1"/>
          </p:cNvSpPr>
          <p:nvPr/>
        </p:nvSpPr>
        <p:spPr bwMode="auto">
          <a:xfrm>
            <a:off x="8655074"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25" name="Line 25"/>
          <p:cNvSpPr>
            <a:spLocks noChangeShapeType="1"/>
          </p:cNvSpPr>
          <p:nvPr/>
        </p:nvSpPr>
        <p:spPr bwMode="auto">
          <a:xfrm>
            <a:off x="8837299"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26" name="Line 26"/>
          <p:cNvSpPr>
            <a:spLocks noChangeShapeType="1"/>
          </p:cNvSpPr>
          <p:nvPr/>
        </p:nvSpPr>
        <p:spPr bwMode="auto">
          <a:xfrm>
            <a:off x="9033785" y="4290943"/>
            <a:ext cx="0" cy="9190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27" name="Line 27"/>
          <p:cNvSpPr>
            <a:spLocks noChangeShapeType="1"/>
          </p:cNvSpPr>
          <p:nvPr/>
        </p:nvSpPr>
        <p:spPr bwMode="auto">
          <a:xfrm>
            <a:off x="9217594"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28" name="Line 28"/>
          <p:cNvSpPr>
            <a:spLocks noChangeShapeType="1"/>
          </p:cNvSpPr>
          <p:nvPr/>
        </p:nvSpPr>
        <p:spPr bwMode="auto">
          <a:xfrm>
            <a:off x="3801549"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29" name="Line 29"/>
          <p:cNvSpPr>
            <a:spLocks noChangeShapeType="1"/>
          </p:cNvSpPr>
          <p:nvPr/>
        </p:nvSpPr>
        <p:spPr bwMode="auto">
          <a:xfrm>
            <a:off x="2766828" y="426400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30" name="Line 30"/>
          <p:cNvSpPr>
            <a:spLocks noChangeShapeType="1"/>
          </p:cNvSpPr>
          <p:nvPr/>
        </p:nvSpPr>
        <p:spPr bwMode="auto">
          <a:xfrm>
            <a:off x="2975991"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31" name="Line 31"/>
          <p:cNvSpPr>
            <a:spLocks noChangeShapeType="1"/>
          </p:cNvSpPr>
          <p:nvPr/>
        </p:nvSpPr>
        <p:spPr bwMode="auto">
          <a:xfrm>
            <a:off x="3185153"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32" name="Line 32"/>
          <p:cNvSpPr>
            <a:spLocks noChangeShapeType="1"/>
          </p:cNvSpPr>
          <p:nvPr/>
        </p:nvSpPr>
        <p:spPr bwMode="auto">
          <a:xfrm>
            <a:off x="3394316"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33" name="Line 33"/>
          <p:cNvSpPr>
            <a:spLocks noChangeShapeType="1"/>
          </p:cNvSpPr>
          <p:nvPr/>
        </p:nvSpPr>
        <p:spPr bwMode="auto">
          <a:xfrm>
            <a:off x="3605063" y="4276681"/>
            <a:ext cx="0" cy="35494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34" name="Line 34"/>
          <p:cNvSpPr>
            <a:spLocks noChangeShapeType="1"/>
          </p:cNvSpPr>
          <p:nvPr/>
        </p:nvSpPr>
        <p:spPr bwMode="auto">
          <a:xfrm>
            <a:off x="7813669"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35" name="Line 35"/>
          <p:cNvSpPr>
            <a:spLocks noChangeShapeType="1"/>
          </p:cNvSpPr>
          <p:nvPr/>
        </p:nvSpPr>
        <p:spPr bwMode="auto">
          <a:xfrm>
            <a:off x="8024417"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36" name="Line 36"/>
          <p:cNvSpPr>
            <a:spLocks noChangeShapeType="1"/>
          </p:cNvSpPr>
          <p:nvPr/>
        </p:nvSpPr>
        <p:spPr bwMode="auto">
          <a:xfrm>
            <a:off x="8233580"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37" name="Line 37"/>
          <p:cNvSpPr>
            <a:spLocks noChangeShapeType="1"/>
          </p:cNvSpPr>
          <p:nvPr/>
        </p:nvSpPr>
        <p:spPr bwMode="auto">
          <a:xfrm>
            <a:off x="8444326"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38" name="Line 38"/>
          <p:cNvSpPr>
            <a:spLocks noChangeShapeType="1"/>
          </p:cNvSpPr>
          <p:nvPr/>
        </p:nvSpPr>
        <p:spPr bwMode="auto">
          <a:xfrm>
            <a:off x="2766828" y="4723529"/>
            <a:ext cx="0" cy="13151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39" name="Line 39"/>
          <p:cNvSpPr>
            <a:spLocks noChangeShapeType="1"/>
          </p:cNvSpPr>
          <p:nvPr/>
        </p:nvSpPr>
        <p:spPr bwMode="auto">
          <a:xfrm>
            <a:off x="2766828" y="4855048"/>
            <a:ext cx="83823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40" name="Line 40"/>
          <p:cNvSpPr>
            <a:spLocks noChangeShapeType="1"/>
          </p:cNvSpPr>
          <p:nvPr/>
        </p:nvSpPr>
        <p:spPr bwMode="auto">
          <a:xfrm flipV="1">
            <a:off x="3605063" y="4723529"/>
            <a:ext cx="0" cy="13151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41" name="Line 41"/>
          <p:cNvSpPr>
            <a:spLocks noChangeShapeType="1"/>
          </p:cNvSpPr>
          <p:nvPr/>
        </p:nvSpPr>
        <p:spPr bwMode="auto">
          <a:xfrm>
            <a:off x="3172477" y="4855048"/>
            <a:ext cx="0" cy="11725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42" name="Rectangle 42"/>
          <p:cNvSpPr>
            <a:spLocks noChangeArrowheads="1"/>
          </p:cNvSpPr>
          <p:nvPr/>
        </p:nvSpPr>
        <p:spPr bwMode="auto">
          <a:xfrm>
            <a:off x="2915778" y="4362249"/>
            <a:ext cx="6531579" cy="2440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4000"/>
              </a:lnSpc>
              <a:spcBef>
                <a:spcPct val="52000"/>
              </a:spcBef>
            </a:pPr>
            <a:r>
              <a:rPr lang="en-US" sz="1198">
                <a:latin typeface="Times New Roman" panose="02020603050405020304" pitchFamily="18" charset="0"/>
              </a:rPr>
              <a:t>  Cond       1    0   0   P   U   S  W  L          Rn                                      Register list</a:t>
            </a:r>
          </a:p>
        </p:txBody>
      </p:sp>
      <p:sp>
        <p:nvSpPr>
          <p:cNvPr id="102443" name="Line 43"/>
          <p:cNvSpPr>
            <a:spLocks noChangeShapeType="1"/>
          </p:cNvSpPr>
          <p:nvPr/>
        </p:nvSpPr>
        <p:spPr bwMode="auto">
          <a:xfrm flipH="1">
            <a:off x="5153184" y="4683915"/>
            <a:ext cx="1584" cy="70830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44" name="Rectangle 44"/>
          <p:cNvSpPr>
            <a:spLocks noChangeArrowheads="1"/>
          </p:cNvSpPr>
          <p:nvPr/>
        </p:nvSpPr>
        <p:spPr bwMode="auto">
          <a:xfrm>
            <a:off x="2269275" y="4980229"/>
            <a:ext cx="1367114" cy="261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497">
                <a:latin typeface="Times New Roman" panose="02020603050405020304" pitchFamily="18" charset="0"/>
              </a:rPr>
              <a:t>Condition field</a:t>
            </a:r>
          </a:p>
        </p:txBody>
      </p:sp>
      <p:sp>
        <p:nvSpPr>
          <p:cNvPr id="102445" name="Line 45"/>
          <p:cNvSpPr>
            <a:spLocks noChangeShapeType="1"/>
          </p:cNvSpPr>
          <p:nvPr/>
        </p:nvSpPr>
        <p:spPr bwMode="auto">
          <a:xfrm>
            <a:off x="3999620" y="426400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46" name="Line 46"/>
          <p:cNvSpPr>
            <a:spLocks noChangeShapeType="1"/>
          </p:cNvSpPr>
          <p:nvPr/>
        </p:nvSpPr>
        <p:spPr bwMode="auto">
          <a:xfrm>
            <a:off x="4208783" y="4264006"/>
            <a:ext cx="0" cy="10458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47" name="Rectangle 47"/>
          <p:cNvSpPr>
            <a:spLocks noChangeArrowheads="1"/>
          </p:cNvSpPr>
          <p:nvPr/>
        </p:nvSpPr>
        <p:spPr bwMode="auto">
          <a:xfrm>
            <a:off x="4379916" y="4145162"/>
            <a:ext cx="152118" cy="1584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448" name="Line 48"/>
          <p:cNvSpPr>
            <a:spLocks noChangeShapeType="1"/>
          </p:cNvSpPr>
          <p:nvPr/>
        </p:nvSpPr>
        <p:spPr bwMode="auto">
          <a:xfrm>
            <a:off x="5153184" y="5392216"/>
            <a:ext cx="14419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49" name="Line 49"/>
          <p:cNvSpPr>
            <a:spLocks noChangeShapeType="1"/>
          </p:cNvSpPr>
          <p:nvPr/>
        </p:nvSpPr>
        <p:spPr bwMode="auto">
          <a:xfrm>
            <a:off x="6122938"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50" name="Line 50"/>
          <p:cNvSpPr>
            <a:spLocks noChangeShapeType="1"/>
          </p:cNvSpPr>
          <p:nvPr/>
        </p:nvSpPr>
        <p:spPr bwMode="auto">
          <a:xfrm>
            <a:off x="4202445" y="4270343"/>
            <a:ext cx="0" cy="35494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51" name="Rectangle 51"/>
          <p:cNvSpPr>
            <a:spLocks noChangeArrowheads="1"/>
          </p:cNvSpPr>
          <p:nvPr/>
        </p:nvSpPr>
        <p:spPr bwMode="auto">
          <a:xfrm>
            <a:off x="4642954" y="5981675"/>
            <a:ext cx="152118" cy="2503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452" name="Line 52"/>
          <p:cNvSpPr>
            <a:spLocks noChangeShapeType="1"/>
          </p:cNvSpPr>
          <p:nvPr/>
        </p:nvSpPr>
        <p:spPr bwMode="auto">
          <a:xfrm>
            <a:off x="3296073" y="5867585"/>
            <a:ext cx="1029968"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53" name="Line 53"/>
          <p:cNvSpPr>
            <a:spLocks noChangeShapeType="1"/>
          </p:cNvSpPr>
          <p:nvPr/>
        </p:nvSpPr>
        <p:spPr bwMode="auto">
          <a:xfrm>
            <a:off x="6122938" y="4270343"/>
            <a:ext cx="0" cy="35494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54" name="Line 54"/>
          <p:cNvSpPr>
            <a:spLocks noChangeShapeType="1"/>
          </p:cNvSpPr>
          <p:nvPr/>
        </p:nvSpPr>
        <p:spPr bwMode="auto">
          <a:xfrm>
            <a:off x="5061279" y="4278265"/>
            <a:ext cx="0" cy="35494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55" name="Line 55"/>
          <p:cNvSpPr>
            <a:spLocks noChangeShapeType="1"/>
          </p:cNvSpPr>
          <p:nvPr/>
        </p:nvSpPr>
        <p:spPr bwMode="auto">
          <a:xfrm>
            <a:off x="4438544" y="4270343"/>
            <a:ext cx="0" cy="35494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56" name="Line 56"/>
          <p:cNvSpPr>
            <a:spLocks noChangeShapeType="1"/>
          </p:cNvSpPr>
          <p:nvPr/>
        </p:nvSpPr>
        <p:spPr bwMode="auto">
          <a:xfrm>
            <a:off x="5257765" y="4278265"/>
            <a:ext cx="0" cy="35494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57" name="Line 57"/>
          <p:cNvSpPr>
            <a:spLocks noChangeShapeType="1"/>
          </p:cNvSpPr>
          <p:nvPr/>
        </p:nvSpPr>
        <p:spPr bwMode="auto">
          <a:xfrm>
            <a:off x="5286287" y="4698176"/>
            <a:ext cx="0" cy="64967"/>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58" name="Line 58"/>
          <p:cNvSpPr>
            <a:spLocks noChangeShapeType="1"/>
          </p:cNvSpPr>
          <p:nvPr/>
        </p:nvSpPr>
        <p:spPr bwMode="auto">
          <a:xfrm flipV="1">
            <a:off x="5289457" y="4759974"/>
            <a:ext cx="806543" cy="316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59" name="Line 59"/>
          <p:cNvSpPr>
            <a:spLocks noChangeShapeType="1"/>
          </p:cNvSpPr>
          <p:nvPr/>
        </p:nvSpPr>
        <p:spPr bwMode="auto">
          <a:xfrm flipV="1">
            <a:off x="6110262" y="4698176"/>
            <a:ext cx="0" cy="64967"/>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60" name="Line 60"/>
          <p:cNvSpPr>
            <a:spLocks noChangeShapeType="1"/>
          </p:cNvSpPr>
          <p:nvPr/>
        </p:nvSpPr>
        <p:spPr bwMode="auto">
          <a:xfrm>
            <a:off x="5703028" y="4763143"/>
            <a:ext cx="0" cy="19490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61" name="Rectangle 61"/>
          <p:cNvSpPr>
            <a:spLocks noChangeArrowheads="1"/>
          </p:cNvSpPr>
          <p:nvPr/>
        </p:nvSpPr>
        <p:spPr bwMode="auto">
          <a:xfrm>
            <a:off x="5283118" y="4951706"/>
            <a:ext cx="1183670" cy="2598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497">
                <a:latin typeface="Times New Roman" panose="02020603050405020304" pitchFamily="18" charset="0"/>
              </a:rPr>
              <a:t>Base register</a:t>
            </a:r>
          </a:p>
        </p:txBody>
      </p:sp>
      <p:sp>
        <p:nvSpPr>
          <p:cNvPr id="102462" name="Rectangle 62"/>
          <p:cNvSpPr>
            <a:spLocks noChangeArrowheads="1"/>
          </p:cNvSpPr>
          <p:nvPr/>
        </p:nvSpPr>
        <p:spPr bwMode="auto">
          <a:xfrm>
            <a:off x="5268857" y="5251189"/>
            <a:ext cx="1338260" cy="501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91000"/>
              </a:lnSpc>
            </a:pPr>
            <a:r>
              <a:rPr lang="en-US" sz="1198">
                <a:latin typeface="Times New Roman" panose="02020603050405020304" pitchFamily="18" charset="0"/>
              </a:rPr>
              <a:t>Load/Store bit</a:t>
            </a:r>
          </a:p>
          <a:p>
            <a:pPr>
              <a:lnSpc>
                <a:spcPct val="91000"/>
              </a:lnSpc>
            </a:pPr>
            <a:r>
              <a:rPr lang="en-US" sz="998" b="0">
                <a:latin typeface="Times New Roman" panose="02020603050405020304" pitchFamily="18" charset="0"/>
              </a:rPr>
              <a:t>0 = Store to memory</a:t>
            </a:r>
          </a:p>
          <a:p>
            <a:pPr>
              <a:lnSpc>
                <a:spcPct val="91000"/>
              </a:lnSpc>
            </a:pPr>
            <a:r>
              <a:rPr lang="en-US" sz="998" b="0">
                <a:latin typeface="Times New Roman" panose="02020603050405020304" pitchFamily="18" charset="0"/>
              </a:rPr>
              <a:t>1 = Load from memory</a:t>
            </a:r>
          </a:p>
        </p:txBody>
      </p:sp>
      <p:sp>
        <p:nvSpPr>
          <p:cNvPr id="102463" name="Line 63"/>
          <p:cNvSpPr>
            <a:spLocks noChangeShapeType="1"/>
          </p:cNvSpPr>
          <p:nvPr/>
        </p:nvSpPr>
        <p:spPr bwMode="auto">
          <a:xfrm flipH="1">
            <a:off x="4936099" y="4688669"/>
            <a:ext cx="4754" cy="1193177"/>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64" name="Line 64"/>
          <p:cNvSpPr>
            <a:spLocks noChangeShapeType="1"/>
          </p:cNvSpPr>
          <p:nvPr/>
        </p:nvSpPr>
        <p:spPr bwMode="auto">
          <a:xfrm>
            <a:off x="4942437" y="5867585"/>
            <a:ext cx="340682"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65" name="Rectangle 65"/>
          <p:cNvSpPr>
            <a:spLocks noChangeArrowheads="1"/>
          </p:cNvSpPr>
          <p:nvPr/>
        </p:nvSpPr>
        <p:spPr bwMode="auto">
          <a:xfrm>
            <a:off x="5284702" y="5728144"/>
            <a:ext cx="1501766" cy="501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91000"/>
              </a:lnSpc>
            </a:pPr>
            <a:r>
              <a:rPr lang="en-US" sz="1198">
                <a:latin typeface="Times New Roman" panose="02020603050405020304" pitchFamily="18" charset="0"/>
              </a:rPr>
              <a:t>Write- back bit</a:t>
            </a:r>
          </a:p>
          <a:p>
            <a:pPr>
              <a:lnSpc>
                <a:spcPct val="91000"/>
              </a:lnSpc>
            </a:pPr>
            <a:r>
              <a:rPr lang="en-US" sz="998" b="0">
                <a:latin typeface="Times New Roman" panose="02020603050405020304" pitchFamily="18" charset="0"/>
              </a:rPr>
              <a:t>0 = no write-back</a:t>
            </a:r>
          </a:p>
          <a:p>
            <a:pPr>
              <a:lnSpc>
                <a:spcPct val="91000"/>
              </a:lnSpc>
            </a:pPr>
            <a:r>
              <a:rPr lang="en-US" sz="998" b="0">
                <a:latin typeface="Times New Roman" panose="02020603050405020304" pitchFamily="18" charset="0"/>
              </a:rPr>
              <a:t>1 = write address into base</a:t>
            </a:r>
          </a:p>
        </p:txBody>
      </p:sp>
      <p:sp>
        <p:nvSpPr>
          <p:cNvPr id="102466" name="Line 66"/>
          <p:cNvSpPr>
            <a:spLocks noChangeShapeType="1"/>
          </p:cNvSpPr>
          <p:nvPr/>
        </p:nvSpPr>
        <p:spPr bwMode="auto">
          <a:xfrm>
            <a:off x="4745950" y="4683915"/>
            <a:ext cx="0" cy="168280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67" name="Line 67"/>
          <p:cNvSpPr>
            <a:spLocks noChangeShapeType="1"/>
          </p:cNvSpPr>
          <p:nvPr/>
        </p:nvSpPr>
        <p:spPr bwMode="auto">
          <a:xfrm flipH="1">
            <a:off x="4750705" y="6361970"/>
            <a:ext cx="522907"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68" name="Line 68"/>
          <p:cNvSpPr>
            <a:spLocks noChangeShapeType="1"/>
          </p:cNvSpPr>
          <p:nvPr/>
        </p:nvSpPr>
        <p:spPr bwMode="auto">
          <a:xfrm>
            <a:off x="4536787" y="4674407"/>
            <a:ext cx="0" cy="68453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69" name="Line 69"/>
          <p:cNvSpPr>
            <a:spLocks noChangeShapeType="1"/>
          </p:cNvSpPr>
          <p:nvPr/>
        </p:nvSpPr>
        <p:spPr bwMode="auto">
          <a:xfrm>
            <a:off x="3010851" y="5358939"/>
            <a:ext cx="1519598"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70" name="Rectangle 70"/>
          <p:cNvSpPr>
            <a:spLocks noChangeArrowheads="1"/>
          </p:cNvSpPr>
          <p:nvPr/>
        </p:nvSpPr>
        <p:spPr bwMode="auto">
          <a:xfrm>
            <a:off x="5249842" y="6205097"/>
            <a:ext cx="2964723" cy="501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91000"/>
              </a:lnSpc>
            </a:pPr>
            <a:r>
              <a:rPr lang="en-US" sz="1198">
                <a:latin typeface="Times New Roman" panose="02020603050405020304" pitchFamily="18" charset="0"/>
              </a:rPr>
              <a:t>PSR and force user bit</a:t>
            </a:r>
          </a:p>
          <a:p>
            <a:pPr>
              <a:lnSpc>
                <a:spcPct val="91000"/>
              </a:lnSpc>
            </a:pPr>
            <a:r>
              <a:rPr lang="en-US" sz="998" b="0">
                <a:latin typeface="Times New Roman" panose="02020603050405020304" pitchFamily="18" charset="0"/>
              </a:rPr>
              <a:t>0 = don’t load PSR or force user mode</a:t>
            </a:r>
          </a:p>
          <a:p>
            <a:pPr>
              <a:lnSpc>
                <a:spcPct val="91000"/>
              </a:lnSpc>
            </a:pPr>
            <a:r>
              <a:rPr lang="en-US" sz="998" b="0">
                <a:latin typeface="Times New Roman" panose="02020603050405020304" pitchFamily="18" charset="0"/>
              </a:rPr>
              <a:t>1 = load PSR or force user mode</a:t>
            </a:r>
          </a:p>
        </p:txBody>
      </p:sp>
      <p:sp>
        <p:nvSpPr>
          <p:cNvPr id="102471" name="Rectangle 71"/>
          <p:cNvSpPr>
            <a:spLocks noChangeArrowheads="1"/>
          </p:cNvSpPr>
          <p:nvPr/>
        </p:nvSpPr>
        <p:spPr bwMode="auto">
          <a:xfrm>
            <a:off x="1820842" y="5235343"/>
            <a:ext cx="1984269" cy="501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91000"/>
              </a:lnSpc>
            </a:pPr>
            <a:r>
              <a:rPr lang="en-US" sz="1198">
                <a:latin typeface="Times New Roman" panose="02020603050405020304" pitchFamily="18" charset="0"/>
              </a:rPr>
              <a:t>Up/Down bit</a:t>
            </a:r>
          </a:p>
          <a:p>
            <a:pPr>
              <a:lnSpc>
                <a:spcPct val="91000"/>
              </a:lnSpc>
            </a:pPr>
            <a:r>
              <a:rPr lang="en-US" sz="998" b="0">
                <a:latin typeface="Times New Roman" panose="02020603050405020304" pitchFamily="18" charset="0"/>
              </a:rPr>
              <a:t>0 = Down; subtract offset from base</a:t>
            </a:r>
          </a:p>
          <a:p>
            <a:pPr>
              <a:lnSpc>
                <a:spcPct val="91000"/>
              </a:lnSpc>
            </a:pPr>
            <a:r>
              <a:rPr lang="en-US" sz="998" b="0">
                <a:latin typeface="Times New Roman" panose="02020603050405020304" pitchFamily="18" charset="0"/>
              </a:rPr>
              <a:t>1 = Up ; add offset to base</a:t>
            </a:r>
          </a:p>
        </p:txBody>
      </p:sp>
      <p:sp>
        <p:nvSpPr>
          <p:cNvPr id="102472" name="Rectangle 72"/>
          <p:cNvSpPr>
            <a:spLocks noChangeArrowheads="1"/>
          </p:cNvSpPr>
          <p:nvPr/>
        </p:nvSpPr>
        <p:spPr bwMode="auto">
          <a:xfrm>
            <a:off x="1814504" y="5745573"/>
            <a:ext cx="1894501" cy="501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91000"/>
              </a:lnSpc>
            </a:pPr>
            <a:r>
              <a:rPr lang="en-US" sz="1198">
                <a:latin typeface="Times New Roman" panose="02020603050405020304" pitchFamily="18" charset="0"/>
              </a:rPr>
              <a:t>Pre/Post indexing bit</a:t>
            </a:r>
          </a:p>
          <a:p>
            <a:pPr>
              <a:lnSpc>
                <a:spcPct val="91000"/>
              </a:lnSpc>
            </a:pPr>
            <a:r>
              <a:rPr lang="en-US" sz="998" b="0">
                <a:latin typeface="Times New Roman" panose="02020603050405020304" pitchFamily="18" charset="0"/>
              </a:rPr>
              <a:t>0 = Post; add offset after transfer,</a:t>
            </a:r>
            <a:br>
              <a:rPr lang="en-US" sz="998" b="0">
                <a:latin typeface="Times New Roman" panose="02020603050405020304" pitchFamily="18" charset="0"/>
              </a:rPr>
            </a:br>
            <a:r>
              <a:rPr lang="en-US" sz="998" b="0">
                <a:latin typeface="Times New Roman" panose="02020603050405020304" pitchFamily="18" charset="0"/>
              </a:rPr>
              <a:t>1 = Pre ; add offset before transfer</a:t>
            </a:r>
          </a:p>
        </p:txBody>
      </p:sp>
      <p:sp>
        <p:nvSpPr>
          <p:cNvPr id="102473" name="Rectangle 73"/>
          <p:cNvSpPr>
            <a:spLocks noChangeArrowheads="1"/>
          </p:cNvSpPr>
          <p:nvPr/>
        </p:nvSpPr>
        <p:spPr bwMode="auto">
          <a:xfrm>
            <a:off x="4538373" y="4303619"/>
            <a:ext cx="152118" cy="1568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474" name="Line 74"/>
          <p:cNvSpPr>
            <a:spLocks noChangeShapeType="1"/>
          </p:cNvSpPr>
          <p:nvPr/>
        </p:nvSpPr>
        <p:spPr bwMode="auto">
          <a:xfrm>
            <a:off x="6962758" y="4276682"/>
            <a:ext cx="0" cy="1061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102475" name="Group 87"/>
          <p:cNvGrpSpPr>
            <a:grpSpLocks/>
          </p:cNvGrpSpPr>
          <p:nvPr/>
        </p:nvGrpSpPr>
        <p:grpSpPr bwMode="auto">
          <a:xfrm>
            <a:off x="2746228" y="4056434"/>
            <a:ext cx="6658346" cy="220255"/>
            <a:chOff x="770" y="2308"/>
            <a:chExt cx="4202" cy="139"/>
          </a:xfrm>
        </p:grpSpPr>
        <p:sp>
          <p:nvSpPr>
            <p:cNvPr id="102483" name="Rectangle 75"/>
            <p:cNvSpPr>
              <a:spLocks noChangeArrowheads="1"/>
            </p:cNvSpPr>
            <p:nvPr/>
          </p:nvSpPr>
          <p:spPr bwMode="auto">
            <a:xfrm>
              <a:off x="1166" y="2316"/>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28</a:t>
              </a:r>
            </a:p>
          </p:txBody>
        </p:sp>
        <p:sp>
          <p:nvSpPr>
            <p:cNvPr id="102484" name="Rectangle 76"/>
            <p:cNvSpPr>
              <a:spLocks noChangeArrowheads="1"/>
            </p:cNvSpPr>
            <p:nvPr/>
          </p:nvSpPr>
          <p:spPr bwMode="auto">
            <a:xfrm>
              <a:off x="770" y="2316"/>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31</a:t>
              </a:r>
            </a:p>
          </p:txBody>
        </p:sp>
        <p:sp>
          <p:nvSpPr>
            <p:cNvPr id="102485" name="Rectangle 77"/>
            <p:cNvSpPr>
              <a:spLocks noChangeArrowheads="1"/>
            </p:cNvSpPr>
            <p:nvPr/>
          </p:nvSpPr>
          <p:spPr bwMode="auto">
            <a:xfrm>
              <a:off x="1953" y="2308"/>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22</a:t>
              </a:r>
            </a:p>
          </p:txBody>
        </p:sp>
        <p:sp>
          <p:nvSpPr>
            <p:cNvPr id="102486" name="Rectangle 78"/>
            <p:cNvSpPr>
              <a:spLocks noChangeArrowheads="1"/>
            </p:cNvSpPr>
            <p:nvPr/>
          </p:nvSpPr>
          <p:spPr bwMode="auto">
            <a:xfrm>
              <a:off x="2739" y="2316"/>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16</a:t>
              </a:r>
            </a:p>
          </p:txBody>
        </p:sp>
        <p:sp>
          <p:nvSpPr>
            <p:cNvPr id="102487" name="Rectangle 79"/>
            <p:cNvSpPr>
              <a:spLocks noChangeArrowheads="1"/>
            </p:cNvSpPr>
            <p:nvPr/>
          </p:nvSpPr>
          <p:spPr bwMode="auto">
            <a:xfrm>
              <a:off x="4847" y="2316"/>
              <a:ext cx="125"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0</a:t>
              </a:r>
            </a:p>
          </p:txBody>
        </p:sp>
        <p:sp>
          <p:nvSpPr>
            <p:cNvPr id="102488" name="Rectangle 80"/>
            <p:cNvSpPr>
              <a:spLocks noChangeArrowheads="1"/>
            </p:cNvSpPr>
            <p:nvPr/>
          </p:nvSpPr>
          <p:spPr bwMode="auto">
            <a:xfrm>
              <a:off x="1812" y="2308"/>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23</a:t>
              </a:r>
            </a:p>
          </p:txBody>
        </p:sp>
        <p:sp>
          <p:nvSpPr>
            <p:cNvPr id="102489" name="Rectangle 81"/>
            <p:cNvSpPr>
              <a:spLocks noChangeArrowheads="1"/>
            </p:cNvSpPr>
            <p:nvPr/>
          </p:nvSpPr>
          <p:spPr bwMode="auto">
            <a:xfrm>
              <a:off x="2085" y="2308"/>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21</a:t>
              </a:r>
            </a:p>
          </p:txBody>
        </p:sp>
        <p:sp>
          <p:nvSpPr>
            <p:cNvPr id="102490" name="Rectangle 82"/>
            <p:cNvSpPr>
              <a:spLocks noChangeArrowheads="1"/>
            </p:cNvSpPr>
            <p:nvPr/>
          </p:nvSpPr>
          <p:spPr bwMode="auto">
            <a:xfrm>
              <a:off x="2894" y="2316"/>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15</a:t>
              </a:r>
            </a:p>
          </p:txBody>
        </p:sp>
        <p:sp>
          <p:nvSpPr>
            <p:cNvPr id="102491" name="Rectangle 83"/>
            <p:cNvSpPr>
              <a:spLocks noChangeArrowheads="1"/>
            </p:cNvSpPr>
            <p:nvPr/>
          </p:nvSpPr>
          <p:spPr bwMode="auto">
            <a:xfrm>
              <a:off x="1299" y="2316"/>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27</a:t>
              </a:r>
            </a:p>
          </p:txBody>
        </p:sp>
        <p:sp>
          <p:nvSpPr>
            <p:cNvPr id="102492" name="Rectangle 84"/>
            <p:cNvSpPr>
              <a:spLocks noChangeArrowheads="1"/>
            </p:cNvSpPr>
            <p:nvPr/>
          </p:nvSpPr>
          <p:spPr bwMode="auto">
            <a:xfrm>
              <a:off x="2226" y="2308"/>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20</a:t>
              </a:r>
            </a:p>
          </p:txBody>
        </p:sp>
        <p:sp>
          <p:nvSpPr>
            <p:cNvPr id="102493" name="Rectangle 85"/>
            <p:cNvSpPr>
              <a:spLocks noChangeArrowheads="1"/>
            </p:cNvSpPr>
            <p:nvPr/>
          </p:nvSpPr>
          <p:spPr bwMode="auto">
            <a:xfrm>
              <a:off x="2359" y="2308"/>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19</a:t>
              </a:r>
            </a:p>
          </p:txBody>
        </p:sp>
        <p:sp>
          <p:nvSpPr>
            <p:cNvPr id="102494" name="Rectangle 86"/>
            <p:cNvSpPr>
              <a:spLocks noChangeArrowheads="1"/>
            </p:cNvSpPr>
            <p:nvPr/>
          </p:nvSpPr>
          <p:spPr bwMode="auto">
            <a:xfrm>
              <a:off x="1688" y="2308"/>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24</a:t>
              </a:r>
            </a:p>
          </p:txBody>
        </p:sp>
      </p:grpSp>
      <p:sp>
        <p:nvSpPr>
          <p:cNvPr id="102476" name="Rectangle 88"/>
          <p:cNvSpPr>
            <a:spLocks noChangeArrowheads="1"/>
          </p:cNvSpPr>
          <p:nvPr/>
        </p:nvSpPr>
        <p:spPr bwMode="auto">
          <a:xfrm>
            <a:off x="6786870" y="4992905"/>
            <a:ext cx="2693762" cy="995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91000"/>
              </a:lnSpc>
            </a:pPr>
            <a:r>
              <a:rPr lang="en-US" sz="1198">
                <a:latin typeface="Times New Roman" panose="02020603050405020304" pitchFamily="18" charset="0"/>
              </a:rPr>
              <a:t>Each bit corresponds to a particular register. For example:</a:t>
            </a:r>
          </a:p>
          <a:p>
            <a:pPr>
              <a:lnSpc>
                <a:spcPct val="91000"/>
              </a:lnSpc>
              <a:buSzPct val="100000"/>
              <a:buFontTx/>
              <a:buChar char="•"/>
            </a:pPr>
            <a:r>
              <a:rPr lang="en-US" sz="998" b="0">
                <a:latin typeface="Times New Roman" panose="02020603050405020304" pitchFamily="18" charset="0"/>
              </a:rPr>
              <a:t> Bit 0 set causes r0 to be transferred.</a:t>
            </a:r>
          </a:p>
          <a:p>
            <a:pPr>
              <a:lnSpc>
                <a:spcPct val="91000"/>
              </a:lnSpc>
              <a:buSzPct val="100000"/>
              <a:buFontTx/>
              <a:buChar char="•"/>
            </a:pPr>
            <a:r>
              <a:rPr lang="en-US" sz="998" b="0">
                <a:latin typeface="Times New Roman" panose="02020603050405020304" pitchFamily="18" charset="0"/>
              </a:rPr>
              <a:t> Bit 0 unset causes r0 not to be transferred.</a:t>
            </a:r>
          </a:p>
          <a:p>
            <a:pPr>
              <a:lnSpc>
                <a:spcPct val="91000"/>
              </a:lnSpc>
            </a:pPr>
            <a:r>
              <a:rPr lang="en-US" sz="1198">
                <a:latin typeface="Times New Roman" panose="02020603050405020304" pitchFamily="18" charset="0"/>
              </a:rPr>
              <a:t>At least one register must be transferred as the list cannot be empty.</a:t>
            </a:r>
          </a:p>
        </p:txBody>
      </p:sp>
      <p:grpSp>
        <p:nvGrpSpPr>
          <p:cNvPr id="102477" name="Group 93"/>
          <p:cNvGrpSpPr>
            <a:grpSpLocks/>
          </p:cNvGrpSpPr>
          <p:nvPr/>
        </p:nvGrpSpPr>
        <p:grpSpPr bwMode="auto">
          <a:xfrm>
            <a:off x="6156214" y="4693422"/>
            <a:ext cx="3210330" cy="269376"/>
            <a:chOff x="2922" y="2710"/>
            <a:chExt cx="2026" cy="170"/>
          </a:xfrm>
        </p:grpSpPr>
        <p:sp>
          <p:nvSpPr>
            <p:cNvPr id="102479" name="Line 89"/>
            <p:cNvSpPr>
              <a:spLocks noChangeShapeType="1"/>
            </p:cNvSpPr>
            <p:nvPr/>
          </p:nvSpPr>
          <p:spPr bwMode="auto">
            <a:xfrm>
              <a:off x="2923" y="2755"/>
              <a:ext cx="202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80" name="Line 90"/>
            <p:cNvSpPr>
              <a:spLocks noChangeShapeType="1"/>
            </p:cNvSpPr>
            <p:nvPr/>
          </p:nvSpPr>
          <p:spPr bwMode="auto">
            <a:xfrm>
              <a:off x="2922" y="2716"/>
              <a:ext cx="0" cy="4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81" name="Line 91"/>
            <p:cNvSpPr>
              <a:spLocks noChangeShapeType="1"/>
            </p:cNvSpPr>
            <p:nvPr/>
          </p:nvSpPr>
          <p:spPr bwMode="auto">
            <a:xfrm>
              <a:off x="4947" y="2710"/>
              <a:ext cx="0" cy="4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2482" name="Line 92"/>
            <p:cNvSpPr>
              <a:spLocks noChangeShapeType="1"/>
            </p:cNvSpPr>
            <p:nvPr/>
          </p:nvSpPr>
          <p:spPr bwMode="auto">
            <a:xfrm>
              <a:off x="3884" y="2757"/>
              <a:ext cx="0" cy="12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
        <p:nvSpPr>
          <p:cNvPr id="112734" name="Rectangle 94"/>
          <p:cNvSpPr>
            <a:spLocks noGrp="1" noChangeArrowheads="1"/>
          </p:cNvSpPr>
          <p:nvPr>
            <p:ph type="body" idx="1"/>
          </p:nvPr>
        </p:nvSpPr>
        <p:spPr>
          <a:xfrm>
            <a:off x="838200" y="1532586"/>
            <a:ext cx="10515600" cy="4644377"/>
          </a:xfrm>
        </p:spPr>
        <p:txBody>
          <a:bodyPr/>
          <a:lstStyle/>
          <a:p>
            <a:pPr>
              <a:defRPr/>
            </a:pPr>
            <a:r>
              <a:rPr lang="en-US" dirty="0" smtClean="0"/>
              <a:t>The Load and Store Multiple instructions (LDM / STM) allow </a:t>
            </a:r>
            <a:r>
              <a:rPr lang="en-US" dirty="0" err="1" smtClean="0"/>
              <a:t>betweeen</a:t>
            </a:r>
            <a:r>
              <a:rPr lang="en-US" dirty="0" smtClean="0"/>
              <a:t> 1 and 16 registers to be transferred to or from memory.</a:t>
            </a:r>
          </a:p>
          <a:p>
            <a:pPr>
              <a:defRPr/>
            </a:pPr>
            <a:r>
              <a:rPr lang="en-US" dirty="0" smtClean="0"/>
              <a:t>The transferred registers can be either:</a:t>
            </a:r>
          </a:p>
          <a:p>
            <a:pPr lvl="1">
              <a:defRPr/>
            </a:pPr>
            <a:r>
              <a:rPr lang="en-US" dirty="0" smtClean="0"/>
              <a:t>Any subset of the current bank of registers (default).</a:t>
            </a:r>
          </a:p>
          <a:p>
            <a:pPr lvl="1">
              <a:defRPr/>
            </a:pPr>
            <a:r>
              <a:rPr lang="en-US" dirty="0" smtClean="0"/>
              <a:t>Any subset of the user mode bank of registers when in a </a:t>
            </a:r>
            <a:r>
              <a:rPr lang="en-US" dirty="0" err="1" smtClean="0"/>
              <a:t>priviledged</a:t>
            </a:r>
            <a:r>
              <a:rPr lang="en-US" dirty="0" smtClean="0"/>
              <a:t> mode (postfix instruction with a ‘</a:t>
            </a:r>
            <a:r>
              <a:rPr lang="en-US" b="1" dirty="0" smtClean="0">
                <a:effectLst>
                  <a:outerShdw blurRad="38100" dist="38100" dir="2700000" algn="tl">
                    <a:srgbClr val="C0C0C0"/>
                  </a:outerShdw>
                </a:effectLst>
              </a:rPr>
              <a:t>^</a:t>
            </a:r>
            <a:r>
              <a:rPr lang="en-US" dirty="0" smtClean="0"/>
              <a:t>’).</a:t>
            </a:r>
          </a:p>
        </p:txBody>
      </p:sp>
    </p:spTree>
    <p:extLst>
      <p:ext uri="{BB962C8B-B14F-4D97-AF65-F5344CB8AC3E}">
        <p14:creationId xmlns="" xmlns:p14="http://schemas.microsoft.com/office/powerpoint/2010/main" val="2872424713"/>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4451"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4452"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4453"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4454" name="Rectangle 6"/>
          <p:cNvSpPr>
            <a:spLocks noGrp="1" noChangeArrowheads="1"/>
          </p:cNvSpPr>
          <p:nvPr>
            <p:ph type="title"/>
          </p:nvPr>
        </p:nvSpPr>
        <p:spPr>
          <a:noFill/>
        </p:spPr>
        <p:txBody>
          <a:bodyPr/>
          <a:lstStyle/>
          <a:p>
            <a:r>
              <a:rPr lang="en-US" smtClean="0"/>
              <a:t>Block Data Transfer (2)</a:t>
            </a:r>
          </a:p>
        </p:txBody>
      </p:sp>
      <p:sp>
        <p:nvSpPr>
          <p:cNvPr id="114695" name="Rectangle 7"/>
          <p:cNvSpPr>
            <a:spLocks noGrp="1" noChangeArrowheads="1"/>
          </p:cNvSpPr>
          <p:nvPr>
            <p:ph type="body" idx="1"/>
          </p:nvPr>
        </p:nvSpPr>
        <p:spPr/>
        <p:txBody>
          <a:bodyPr>
            <a:normAutofit lnSpcReduction="10000"/>
          </a:bodyPr>
          <a:lstStyle/>
          <a:p>
            <a:pPr>
              <a:defRPr/>
            </a:pPr>
            <a:r>
              <a:rPr lang="en-US" smtClean="0"/>
              <a:t>Base register used to determine where memory access should occur.</a:t>
            </a:r>
          </a:p>
          <a:p>
            <a:pPr lvl="1">
              <a:defRPr/>
            </a:pPr>
            <a:r>
              <a:rPr lang="en-US" smtClean="0"/>
              <a:t>4 different addressing modes allow increment and decrement inclusive or exclusive of the base register location.</a:t>
            </a:r>
          </a:p>
          <a:p>
            <a:pPr lvl="1">
              <a:defRPr/>
            </a:pPr>
            <a:r>
              <a:rPr lang="en-US" smtClean="0"/>
              <a:t>Base register can be optionally updated following the transfer (by appending it with an ‘</a:t>
            </a:r>
            <a:r>
              <a:rPr lang="en-US" b="1" smtClean="0">
                <a:effectLst>
                  <a:outerShdw blurRad="38100" dist="38100" dir="2700000" algn="tl">
                    <a:srgbClr val="C0C0C0"/>
                  </a:outerShdw>
                </a:effectLst>
              </a:rPr>
              <a:t>!</a:t>
            </a:r>
            <a:r>
              <a:rPr lang="en-US" smtClean="0"/>
              <a:t>’.</a:t>
            </a:r>
          </a:p>
          <a:p>
            <a:pPr lvl="1">
              <a:defRPr/>
            </a:pPr>
            <a:r>
              <a:rPr lang="en-US" smtClean="0"/>
              <a:t>Lowest register number is always transferred to/from lowest memory location accessed.</a:t>
            </a:r>
          </a:p>
          <a:p>
            <a:pPr>
              <a:defRPr/>
            </a:pPr>
            <a:r>
              <a:rPr lang="en-US" smtClean="0"/>
              <a:t>These instructions are very efficient for</a:t>
            </a:r>
          </a:p>
          <a:p>
            <a:pPr lvl="1">
              <a:defRPr/>
            </a:pPr>
            <a:r>
              <a:rPr lang="en-US" smtClean="0"/>
              <a:t>Saving and restoring context</a:t>
            </a:r>
          </a:p>
          <a:p>
            <a:pPr lvl="2">
              <a:defRPr/>
            </a:pPr>
            <a:r>
              <a:rPr lang="en-US" smtClean="0"/>
              <a:t>For this useful to view memory as a stack.</a:t>
            </a:r>
          </a:p>
          <a:p>
            <a:pPr lvl="1">
              <a:defRPr/>
            </a:pPr>
            <a:r>
              <a:rPr lang="en-US" smtClean="0"/>
              <a:t>Moving large blocks of data around memory</a:t>
            </a:r>
          </a:p>
          <a:p>
            <a:pPr lvl="2">
              <a:defRPr/>
            </a:pPr>
            <a:r>
              <a:rPr lang="en-US" smtClean="0"/>
              <a:t>For this useful to directly represent functionality of the instructions.</a:t>
            </a:r>
          </a:p>
        </p:txBody>
      </p:sp>
    </p:spTree>
    <p:extLst>
      <p:ext uri="{BB962C8B-B14F-4D97-AF65-F5344CB8AC3E}">
        <p14:creationId xmlns="" xmlns:p14="http://schemas.microsoft.com/office/powerpoint/2010/main" val="1582032873"/>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499"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00"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01"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02" name="Rectangle 6"/>
          <p:cNvSpPr>
            <a:spLocks noGrp="1" noChangeArrowheads="1"/>
          </p:cNvSpPr>
          <p:nvPr>
            <p:ph type="title"/>
          </p:nvPr>
        </p:nvSpPr>
        <p:spPr>
          <a:noFill/>
        </p:spPr>
        <p:txBody>
          <a:bodyPr/>
          <a:lstStyle/>
          <a:p>
            <a:r>
              <a:rPr lang="en-US" smtClean="0"/>
              <a:t>Stacks</a:t>
            </a:r>
          </a:p>
        </p:txBody>
      </p:sp>
      <p:sp>
        <p:nvSpPr>
          <p:cNvPr id="106503" name="Rectangle 7"/>
          <p:cNvSpPr>
            <a:spLocks noGrp="1" noChangeArrowheads="1"/>
          </p:cNvSpPr>
          <p:nvPr>
            <p:ph type="body" idx="1"/>
          </p:nvPr>
        </p:nvSpPr>
        <p:spPr>
          <a:xfrm>
            <a:off x="838200" y="1390918"/>
            <a:ext cx="10515600" cy="5308625"/>
          </a:xfrm>
          <a:noFill/>
        </p:spPr>
        <p:txBody>
          <a:bodyPr/>
          <a:lstStyle/>
          <a:p>
            <a:r>
              <a:rPr lang="en-US" dirty="0" smtClean="0"/>
              <a:t>A stack is an area of memory which grows as new data is “pushed” onto the “top” of it, and shrinks as data is “popped” off the top.</a:t>
            </a:r>
          </a:p>
          <a:p>
            <a:r>
              <a:rPr lang="en-US" dirty="0" smtClean="0"/>
              <a:t>Two pointers define the current limits of the stack.</a:t>
            </a:r>
          </a:p>
          <a:p>
            <a:pPr lvl="1"/>
            <a:r>
              <a:rPr lang="en-US" dirty="0" smtClean="0"/>
              <a:t>A base pointer </a:t>
            </a:r>
          </a:p>
          <a:p>
            <a:pPr lvl="2"/>
            <a:r>
              <a:rPr lang="en-US" dirty="0" smtClean="0"/>
              <a:t>used to point to the “bottom” of the stack (the first location).</a:t>
            </a:r>
          </a:p>
          <a:p>
            <a:pPr lvl="1"/>
            <a:r>
              <a:rPr lang="en-US" dirty="0" smtClean="0"/>
              <a:t>A stack pointer</a:t>
            </a:r>
          </a:p>
          <a:p>
            <a:pPr lvl="2"/>
            <a:r>
              <a:rPr lang="en-US" dirty="0" smtClean="0"/>
              <a:t>used to point the current “top” of the stack. </a:t>
            </a:r>
          </a:p>
        </p:txBody>
      </p:sp>
      <p:sp>
        <p:nvSpPr>
          <p:cNvPr id="106504" name="Line 8"/>
          <p:cNvSpPr>
            <a:spLocks noChangeShapeType="1"/>
          </p:cNvSpPr>
          <p:nvPr/>
        </p:nvSpPr>
        <p:spPr bwMode="auto">
          <a:xfrm>
            <a:off x="2559249" y="5634715"/>
            <a:ext cx="456355"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6505" name="Rectangle 9"/>
          <p:cNvSpPr>
            <a:spLocks noChangeArrowheads="1"/>
          </p:cNvSpPr>
          <p:nvPr/>
        </p:nvSpPr>
        <p:spPr bwMode="auto">
          <a:xfrm>
            <a:off x="3059973" y="5021490"/>
            <a:ext cx="881018" cy="269376"/>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06" name="Rectangle 10"/>
          <p:cNvSpPr>
            <a:spLocks noChangeArrowheads="1"/>
          </p:cNvSpPr>
          <p:nvPr/>
        </p:nvSpPr>
        <p:spPr bwMode="auto">
          <a:xfrm>
            <a:off x="3059973" y="4737852"/>
            <a:ext cx="881018" cy="27096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07" name="Rectangle 11"/>
          <p:cNvSpPr>
            <a:spLocks noChangeArrowheads="1"/>
          </p:cNvSpPr>
          <p:nvPr/>
        </p:nvSpPr>
        <p:spPr bwMode="auto">
          <a:xfrm>
            <a:off x="3059973" y="5587179"/>
            <a:ext cx="881018" cy="269376"/>
          </a:xfrm>
          <a:prstGeom prst="rect">
            <a:avLst/>
          </a:prstGeom>
          <a:solidFill>
            <a:srgbClr val="DADADA"/>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08" name="Rectangle 12"/>
          <p:cNvSpPr>
            <a:spLocks noChangeArrowheads="1"/>
          </p:cNvSpPr>
          <p:nvPr/>
        </p:nvSpPr>
        <p:spPr bwMode="auto">
          <a:xfrm>
            <a:off x="3059973" y="5303542"/>
            <a:ext cx="881018" cy="27096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09" name="Rectangle 13"/>
          <p:cNvSpPr>
            <a:spLocks noChangeArrowheads="1"/>
          </p:cNvSpPr>
          <p:nvPr/>
        </p:nvSpPr>
        <p:spPr bwMode="auto">
          <a:xfrm>
            <a:off x="3059973" y="4454215"/>
            <a:ext cx="881018" cy="27096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10" name="Rectangle 14"/>
          <p:cNvSpPr>
            <a:spLocks noChangeArrowheads="1"/>
          </p:cNvSpPr>
          <p:nvPr/>
        </p:nvSpPr>
        <p:spPr bwMode="auto">
          <a:xfrm>
            <a:off x="1912747" y="5482597"/>
            <a:ext cx="684532" cy="4753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a:latin typeface="Courier New" panose="02070309020205020404" pitchFamily="49" charset="0"/>
              </a:rPr>
              <a:t>SP</a:t>
            </a:r>
            <a:br>
              <a:rPr lang="en-US" sz="1397">
                <a:latin typeface="Courier New" panose="02070309020205020404" pitchFamily="49" charset="0"/>
              </a:rPr>
            </a:br>
            <a:r>
              <a:rPr lang="en-US" sz="1397">
                <a:latin typeface="Courier New" panose="02070309020205020404" pitchFamily="49" charset="0"/>
              </a:rPr>
              <a:t>BASE</a:t>
            </a:r>
          </a:p>
        </p:txBody>
      </p:sp>
      <p:grpSp>
        <p:nvGrpSpPr>
          <p:cNvPr id="106511" name="Group 17"/>
          <p:cNvGrpSpPr>
            <a:grpSpLocks/>
          </p:cNvGrpSpPr>
          <p:nvPr/>
        </p:nvGrpSpPr>
        <p:grpSpPr bwMode="auto">
          <a:xfrm>
            <a:off x="4023388" y="4123040"/>
            <a:ext cx="1197932" cy="532414"/>
            <a:chOff x="1576" y="2602"/>
            <a:chExt cx="756" cy="336"/>
          </a:xfrm>
        </p:grpSpPr>
        <p:sp>
          <p:nvSpPr>
            <p:cNvPr id="106542" name="Rectangle 15"/>
            <p:cNvSpPr>
              <a:spLocks noChangeArrowheads="1"/>
            </p:cNvSpPr>
            <p:nvPr/>
          </p:nvSpPr>
          <p:spPr bwMode="auto">
            <a:xfrm>
              <a:off x="1576" y="2602"/>
              <a:ext cx="756" cy="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latin typeface="Courier New" panose="02070309020205020404" pitchFamily="49" charset="0"/>
                </a:rPr>
                <a:t>PUSH {1,2,3}</a:t>
              </a:r>
            </a:p>
          </p:txBody>
        </p:sp>
        <p:sp>
          <p:nvSpPr>
            <p:cNvPr id="106543" name="Line 16"/>
            <p:cNvSpPr>
              <a:spLocks noChangeShapeType="1"/>
            </p:cNvSpPr>
            <p:nvPr/>
          </p:nvSpPr>
          <p:spPr bwMode="auto">
            <a:xfrm>
              <a:off x="1624" y="2938"/>
              <a:ext cx="672" cy="0"/>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grpSp>
        <p:nvGrpSpPr>
          <p:cNvPr id="106512" name="Group 26"/>
          <p:cNvGrpSpPr>
            <a:grpSpLocks/>
          </p:cNvGrpSpPr>
          <p:nvPr/>
        </p:nvGrpSpPr>
        <p:grpSpPr bwMode="auto">
          <a:xfrm>
            <a:off x="5335408" y="4454215"/>
            <a:ext cx="912710" cy="1402340"/>
            <a:chOff x="2404" y="2811"/>
            <a:chExt cx="576" cy="885"/>
          </a:xfrm>
        </p:grpSpPr>
        <p:sp>
          <p:nvSpPr>
            <p:cNvPr id="106534" name="Rectangle 18"/>
            <p:cNvSpPr>
              <a:spLocks noChangeArrowheads="1"/>
            </p:cNvSpPr>
            <p:nvPr/>
          </p:nvSpPr>
          <p:spPr bwMode="auto">
            <a:xfrm>
              <a:off x="2408" y="3169"/>
              <a:ext cx="556" cy="170"/>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35" name="Rectangle 19"/>
            <p:cNvSpPr>
              <a:spLocks noChangeArrowheads="1"/>
            </p:cNvSpPr>
            <p:nvPr/>
          </p:nvSpPr>
          <p:spPr bwMode="auto">
            <a:xfrm>
              <a:off x="2408" y="2990"/>
              <a:ext cx="556" cy="171"/>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36" name="Rectangle 20"/>
            <p:cNvSpPr>
              <a:spLocks noChangeArrowheads="1"/>
            </p:cNvSpPr>
            <p:nvPr/>
          </p:nvSpPr>
          <p:spPr bwMode="auto">
            <a:xfrm>
              <a:off x="2408" y="3526"/>
              <a:ext cx="556" cy="170"/>
            </a:xfrm>
            <a:prstGeom prst="rect">
              <a:avLst/>
            </a:prstGeom>
            <a:solidFill>
              <a:srgbClr val="DADADA"/>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37" name="Rectangle 21"/>
            <p:cNvSpPr>
              <a:spLocks noChangeArrowheads="1"/>
            </p:cNvSpPr>
            <p:nvPr/>
          </p:nvSpPr>
          <p:spPr bwMode="auto">
            <a:xfrm>
              <a:off x="2408" y="3347"/>
              <a:ext cx="556" cy="171"/>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38" name="Rectangle 22"/>
            <p:cNvSpPr>
              <a:spLocks noChangeArrowheads="1"/>
            </p:cNvSpPr>
            <p:nvPr/>
          </p:nvSpPr>
          <p:spPr bwMode="auto">
            <a:xfrm>
              <a:off x="2408" y="2811"/>
              <a:ext cx="556" cy="17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39" name="Rectangle 23"/>
            <p:cNvSpPr>
              <a:spLocks noChangeArrowheads="1"/>
            </p:cNvSpPr>
            <p:nvPr/>
          </p:nvSpPr>
          <p:spPr bwMode="auto">
            <a:xfrm>
              <a:off x="2404" y="3364"/>
              <a:ext cx="57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a:latin typeface="Courier New" panose="02070309020205020404" pitchFamily="49" charset="0"/>
                </a:rPr>
                <a:t>1</a:t>
              </a:r>
            </a:p>
          </p:txBody>
        </p:sp>
        <p:sp>
          <p:nvSpPr>
            <p:cNvPr id="106540" name="Rectangle 24"/>
            <p:cNvSpPr>
              <a:spLocks noChangeArrowheads="1"/>
            </p:cNvSpPr>
            <p:nvPr/>
          </p:nvSpPr>
          <p:spPr bwMode="auto">
            <a:xfrm>
              <a:off x="2404" y="3172"/>
              <a:ext cx="57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a:latin typeface="Courier New" panose="02070309020205020404" pitchFamily="49" charset="0"/>
                </a:rPr>
                <a:t>2</a:t>
              </a:r>
            </a:p>
          </p:txBody>
        </p:sp>
        <p:sp>
          <p:nvSpPr>
            <p:cNvPr id="106541" name="Rectangle 25"/>
            <p:cNvSpPr>
              <a:spLocks noChangeArrowheads="1"/>
            </p:cNvSpPr>
            <p:nvPr/>
          </p:nvSpPr>
          <p:spPr bwMode="auto">
            <a:xfrm>
              <a:off x="2404" y="2980"/>
              <a:ext cx="57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a:latin typeface="Courier New" panose="02070309020205020404" pitchFamily="49" charset="0"/>
                </a:rPr>
                <a:t>3</a:t>
              </a:r>
            </a:p>
          </p:txBody>
        </p:sp>
      </p:grpSp>
      <p:grpSp>
        <p:nvGrpSpPr>
          <p:cNvPr id="106513" name="Group 31"/>
          <p:cNvGrpSpPr>
            <a:grpSpLocks/>
          </p:cNvGrpSpPr>
          <p:nvPr/>
        </p:nvGrpSpPr>
        <p:grpSpPr bwMode="auto">
          <a:xfrm>
            <a:off x="4194521" y="4742606"/>
            <a:ext cx="1064828" cy="1120287"/>
            <a:chOff x="1684" y="2993"/>
            <a:chExt cx="672" cy="707"/>
          </a:xfrm>
        </p:grpSpPr>
        <p:sp>
          <p:nvSpPr>
            <p:cNvPr id="106530" name="Rectangle 27"/>
            <p:cNvSpPr>
              <a:spLocks noChangeArrowheads="1"/>
            </p:cNvSpPr>
            <p:nvPr/>
          </p:nvSpPr>
          <p:spPr bwMode="auto">
            <a:xfrm>
              <a:off x="1684" y="3521"/>
              <a:ext cx="432"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397">
                  <a:latin typeface="Courier New" panose="02070309020205020404" pitchFamily="49" charset="0"/>
                </a:rPr>
                <a:t>BASE</a:t>
              </a:r>
            </a:p>
          </p:txBody>
        </p:sp>
        <p:sp>
          <p:nvSpPr>
            <p:cNvPr id="106531" name="Line 28"/>
            <p:cNvSpPr>
              <a:spLocks noChangeShapeType="1"/>
            </p:cNvSpPr>
            <p:nvPr/>
          </p:nvSpPr>
          <p:spPr bwMode="auto">
            <a:xfrm>
              <a:off x="2068" y="3604"/>
              <a:ext cx="288"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6532" name="Rectangle 29"/>
            <p:cNvSpPr>
              <a:spLocks noChangeArrowheads="1"/>
            </p:cNvSpPr>
            <p:nvPr/>
          </p:nvSpPr>
          <p:spPr bwMode="auto">
            <a:xfrm>
              <a:off x="1684" y="2993"/>
              <a:ext cx="432"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397">
                  <a:latin typeface="Courier New" panose="02070309020205020404" pitchFamily="49" charset="0"/>
                </a:rPr>
                <a:t>SP</a:t>
              </a:r>
            </a:p>
          </p:txBody>
        </p:sp>
        <p:sp>
          <p:nvSpPr>
            <p:cNvPr id="106533" name="Line 30"/>
            <p:cNvSpPr>
              <a:spLocks noChangeShapeType="1"/>
            </p:cNvSpPr>
            <p:nvPr/>
          </p:nvSpPr>
          <p:spPr bwMode="auto">
            <a:xfrm>
              <a:off x="2068" y="3076"/>
              <a:ext cx="288"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
        <p:nvSpPr>
          <p:cNvPr id="106514" name="Rectangle 32"/>
          <p:cNvSpPr>
            <a:spLocks noChangeArrowheads="1"/>
          </p:cNvSpPr>
          <p:nvPr/>
        </p:nvSpPr>
        <p:spPr bwMode="auto">
          <a:xfrm>
            <a:off x="6352699" y="4324281"/>
            <a:ext cx="1197932" cy="3121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dirty="0">
                <a:latin typeface="Courier New" panose="02070309020205020404" pitchFamily="49" charset="0"/>
              </a:rPr>
              <a:t>POP</a:t>
            </a:r>
          </a:p>
        </p:txBody>
      </p:sp>
      <p:sp>
        <p:nvSpPr>
          <p:cNvPr id="106515" name="Line 33"/>
          <p:cNvSpPr>
            <a:spLocks noChangeShapeType="1"/>
          </p:cNvSpPr>
          <p:nvPr/>
        </p:nvSpPr>
        <p:spPr bwMode="auto">
          <a:xfrm>
            <a:off x="6428759" y="4645946"/>
            <a:ext cx="1064828" cy="0"/>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06516" name="Rectangle 34"/>
          <p:cNvSpPr>
            <a:spLocks noChangeArrowheads="1"/>
          </p:cNvSpPr>
          <p:nvPr/>
        </p:nvSpPr>
        <p:spPr bwMode="auto">
          <a:xfrm>
            <a:off x="7699581" y="5021490"/>
            <a:ext cx="881018" cy="269376"/>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17" name="Rectangle 35"/>
          <p:cNvSpPr>
            <a:spLocks noChangeArrowheads="1"/>
          </p:cNvSpPr>
          <p:nvPr/>
        </p:nvSpPr>
        <p:spPr bwMode="auto">
          <a:xfrm>
            <a:off x="7699581" y="4737852"/>
            <a:ext cx="881018" cy="27096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18" name="Rectangle 36"/>
          <p:cNvSpPr>
            <a:spLocks noChangeArrowheads="1"/>
          </p:cNvSpPr>
          <p:nvPr/>
        </p:nvSpPr>
        <p:spPr bwMode="auto">
          <a:xfrm>
            <a:off x="7699581" y="5587179"/>
            <a:ext cx="881018" cy="269376"/>
          </a:xfrm>
          <a:prstGeom prst="rect">
            <a:avLst/>
          </a:prstGeom>
          <a:solidFill>
            <a:srgbClr val="DADADA"/>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19" name="Rectangle 37"/>
          <p:cNvSpPr>
            <a:spLocks noChangeArrowheads="1"/>
          </p:cNvSpPr>
          <p:nvPr/>
        </p:nvSpPr>
        <p:spPr bwMode="auto">
          <a:xfrm>
            <a:off x="7699581" y="5303542"/>
            <a:ext cx="881018" cy="270960"/>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20" name="Rectangle 38"/>
          <p:cNvSpPr>
            <a:spLocks noChangeArrowheads="1"/>
          </p:cNvSpPr>
          <p:nvPr/>
        </p:nvSpPr>
        <p:spPr bwMode="auto">
          <a:xfrm>
            <a:off x="7699581" y="4454215"/>
            <a:ext cx="881018" cy="27096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6521" name="Rectangle 39"/>
          <p:cNvSpPr>
            <a:spLocks noChangeArrowheads="1"/>
          </p:cNvSpPr>
          <p:nvPr/>
        </p:nvSpPr>
        <p:spPr bwMode="auto">
          <a:xfrm>
            <a:off x="7693242" y="5330479"/>
            <a:ext cx="912710" cy="283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a:latin typeface="Courier New" panose="02070309020205020404" pitchFamily="49" charset="0"/>
              </a:rPr>
              <a:t>1</a:t>
            </a:r>
          </a:p>
        </p:txBody>
      </p:sp>
      <p:sp>
        <p:nvSpPr>
          <p:cNvPr id="106522" name="Rectangle 40"/>
          <p:cNvSpPr>
            <a:spLocks noChangeArrowheads="1"/>
          </p:cNvSpPr>
          <p:nvPr/>
        </p:nvSpPr>
        <p:spPr bwMode="auto">
          <a:xfrm>
            <a:off x="7693242" y="5026243"/>
            <a:ext cx="912710" cy="283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a:latin typeface="Courier New" panose="02070309020205020404" pitchFamily="49" charset="0"/>
              </a:rPr>
              <a:t>2</a:t>
            </a:r>
          </a:p>
        </p:txBody>
      </p:sp>
      <p:sp>
        <p:nvSpPr>
          <p:cNvPr id="106523" name="Rectangle 41"/>
          <p:cNvSpPr>
            <a:spLocks noChangeArrowheads="1"/>
          </p:cNvSpPr>
          <p:nvPr/>
        </p:nvSpPr>
        <p:spPr bwMode="auto">
          <a:xfrm>
            <a:off x="8834129" y="4798065"/>
            <a:ext cx="1445124" cy="4753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a:latin typeface="Courier New" panose="02070309020205020404" pitchFamily="49" charset="0"/>
              </a:rPr>
              <a:t>Result of pop = 3</a:t>
            </a:r>
          </a:p>
        </p:txBody>
      </p:sp>
      <p:sp>
        <p:nvSpPr>
          <p:cNvPr id="106524" name="Rectangle 42"/>
          <p:cNvSpPr>
            <a:spLocks noChangeArrowheads="1"/>
          </p:cNvSpPr>
          <p:nvPr/>
        </p:nvSpPr>
        <p:spPr bwMode="auto">
          <a:xfrm>
            <a:off x="6552355" y="5579256"/>
            <a:ext cx="684532" cy="283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397">
                <a:latin typeface="Courier New" panose="02070309020205020404" pitchFamily="49" charset="0"/>
              </a:rPr>
              <a:t>BASE</a:t>
            </a:r>
          </a:p>
        </p:txBody>
      </p:sp>
      <p:sp>
        <p:nvSpPr>
          <p:cNvPr id="106525" name="Line 43"/>
          <p:cNvSpPr>
            <a:spLocks noChangeShapeType="1"/>
          </p:cNvSpPr>
          <p:nvPr/>
        </p:nvSpPr>
        <p:spPr bwMode="auto">
          <a:xfrm>
            <a:off x="7160828" y="5710774"/>
            <a:ext cx="456355"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106526" name="Group 46"/>
          <p:cNvGrpSpPr>
            <a:grpSpLocks/>
          </p:cNvGrpSpPr>
          <p:nvPr/>
        </p:nvGrpSpPr>
        <p:grpSpPr bwMode="auto">
          <a:xfrm>
            <a:off x="6552355" y="5046842"/>
            <a:ext cx="1064828" cy="283637"/>
            <a:chOff x="3172" y="3185"/>
            <a:chExt cx="672" cy="179"/>
          </a:xfrm>
        </p:grpSpPr>
        <p:sp>
          <p:nvSpPr>
            <p:cNvPr id="106528" name="Rectangle 44"/>
            <p:cNvSpPr>
              <a:spLocks noChangeArrowheads="1"/>
            </p:cNvSpPr>
            <p:nvPr/>
          </p:nvSpPr>
          <p:spPr bwMode="auto">
            <a:xfrm>
              <a:off x="3172" y="3185"/>
              <a:ext cx="432"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397">
                  <a:latin typeface="Courier New" panose="02070309020205020404" pitchFamily="49" charset="0"/>
                </a:rPr>
                <a:t>SP</a:t>
              </a:r>
            </a:p>
          </p:txBody>
        </p:sp>
        <p:sp>
          <p:nvSpPr>
            <p:cNvPr id="106529" name="Line 45"/>
            <p:cNvSpPr>
              <a:spLocks noChangeShapeType="1"/>
            </p:cNvSpPr>
            <p:nvPr/>
          </p:nvSpPr>
          <p:spPr bwMode="auto">
            <a:xfrm>
              <a:off x="3556" y="3268"/>
              <a:ext cx="288"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
        <p:nvSpPr>
          <p:cNvPr id="106527" name="Line 47"/>
          <p:cNvSpPr>
            <a:spLocks noChangeShapeType="1"/>
          </p:cNvSpPr>
          <p:nvPr/>
        </p:nvSpPr>
        <p:spPr bwMode="auto">
          <a:xfrm>
            <a:off x="2559249" y="5805848"/>
            <a:ext cx="456355"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Tree>
    <p:extLst>
      <p:ext uri="{BB962C8B-B14F-4D97-AF65-F5344CB8AC3E}">
        <p14:creationId xmlns="" xmlns:p14="http://schemas.microsoft.com/office/powerpoint/2010/main" val="3808831175"/>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8547"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8548"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8549"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8550" name="Rectangle 6"/>
          <p:cNvSpPr>
            <a:spLocks noGrp="1" noChangeArrowheads="1"/>
          </p:cNvSpPr>
          <p:nvPr>
            <p:ph type="title"/>
          </p:nvPr>
        </p:nvSpPr>
        <p:spPr>
          <a:noFill/>
        </p:spPr>
        <p:txBody>
          <a:bodyPr/>
          <a:lstStyle/>
          <a:p>
            <a:r>
              <a:rPr lang="en-US" smtClean="0"/>
              <a:t>Stack Operation</a:t>
            </a:r>
          </a:p>
        </p:txBody>
      </p:sp>
      <p:sp>
        <p:nvSpPr>
          <p:cNvPr id="108551" name="Rectangle 7"/>
          <p:cNvSpPr>
            <a:spLocks noGrp="1" noChangeArrowheads="1"/>
          </p:cNvSpPr>
          <p:nvPr>
            <p:ph type="body" idx="1"/>
          </p:nvPr>
        </p:nvSpPr>
        <p:spPr>
          <a:xfrm>
            <a:off x="838200" y="1571223"/>
            <a:ext cx="10515600" cy="5128320"/>
          </a:xfrm>
          <a:noFill/>
        </p:spPr>
        <p:txBody>
          <a:bodyPr>
            <a:normAutofit fontScale="92500" lnSpcReduction="10000"/>
          </a:bodyPr>
          <a:lstStyle/>
          <a:p>
            <a:r>
              <a:rPr lang="en-US" dirty="0" smtClean="0"/>
              <a:t>Traditionally, a stack grows down in memory, with the last “pushed” value at the lowest address. The ARM also supports ascending stacks, where the stack structure grows up through memory. </a:t>
            </a:r>
          </a:p>
          <a:p>
            <a:r>
              <a:rPr lang="en-US" dirty="0" smtClean="0"/>
              <a:t>The value of the stack pointer can either:</a:t>
            </a:r>
          </a:p>
          <a:p>
            <a:pPr lvl="1"/>
            <a:r>
              <a:rPr lang="en-US" dirty="0" smtClean="0"/>
              <a:t>Point to the last occupied address (Full stack)</a:t>
            </a:r>
          </a:p>
          <a:p>
            <a:pPr lvl="2"/>
            <a:r>
              <a:rPr lang="en-US" dirty="0" smtClean="0"/>
              <a:t>and so needs pre-decrementing (</a:t>
            </a:r>
            <a:r>
              <a:rPr lang="en-US" dirty="0" err="1" smtClean="0"/>
              <a:t>ie</a:t>
            </a:r>
            <a:r>
              <a:rPr lang="en-US" dirty="0" smtClean="0"/>
              <a:t> before the push)</a:t>
            </a:r>
          </a:p>
          <a:p>
            <a:pPr lvl="1"/>
            <a:r>
              <a:rPr lang="en-US" dirty="0" smtClean="0"/>
              <a:t>Point to the next occupied address (Empty stack)</a:t>
            </a:r>
          </a:p>
          <a:p>
            <a:pPr lvl="2"/>
            <a:r>
              <a:rPr lang="en-US" dirty="0" smtClean="0"/>
              <a:t>and so needs post-decrementing (</a:t>
            </a:r>
            <a:r>
              <a:rPr lang="en-US" dirty="0" err="1" smtClean="0"/>
              <a:t>ie</a:t>
            </a:r>
            <a:r>
              <a:rPr lang="en-US" dirty="0" smtClean="0"/>
              <a:t> after the push)</a:t>
            </a:r>
          </a:p>
          <a:p>
            <a:r>
              <a:rPr lang="en-US" dirty="0" smtClean="0"/>
              <a:t>The stack type to be used is given by the postfix to the instruction:</a:t>
            </a:r>
          </a:p>
          <a:p>
            <a:pPr lvl="1"/>
            <a:r>
              <a:rPr lang="en-US" dirty="0" smtClean="0"/>
              <a:t>STMFD / LDMFD : Full Descending stack</a:t>
            </a:r>
          </a:p>
          <a:p>
            <a:pPr lvl="1"/>
            <a:r>
              <a:rPr lang="en-US" dirty="0" smtClean="0"/>
              <a:t>STMFA / LDMFA : Full Ascending stack.</a:t>
            </a:r>
          </a:p>
          <a:p>
            <a:pPr lvl="1"/>
            <a:r>
              <a:rPr lang="en-US" dirty="0" smtClean="0"/>
              <a:t>STMED / LDMED : Empty Descending stack</a:t>
            </a:r>
          </a:p>
          <a:p>
            <a:pPr lvl="1"/>
            <a:r>
              <a:rPr lang="en-US" dirty="0" smtClean="0"/>
              <a:t>STMEA / LDMEA : Empty Ascending stack</a:t>
            </a:r>
          </a:p>
          <a:p>
            <a:r>
              <a:rPr lang="en-US" dirty="0" smtClean="0"/>
              <a:t>Note: ARM Compiler will always use a Full descending stack.</a:t>
            </a:r>
          </a:p>
        </p:txBody>
      </p:sp>
    </p:spTree>
    <p:extLst>
      <p:ext uri="{BB962C8B-B14F-4D97-AF65-F5344CB8AC3E}">
        <p14:creationId xmlns="" xmlns:p14="http://schemas.microsoft.com/office/powerpoint/2010/main" val="308490925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0483"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0484" name="Rectangle 4"/>
          <p:cNvSpPr>
            <a:spLocks noChangeArrowheads="1"/>
          </p:cNvSpPr>
          <p:nvPr/>
        </p:nvSpPr>
        <p:spPr bwMode="auto">
          <a:xfrm>
            <a:off x="2280367" y="1771545"/>
            <a:ext cx="9265014" cy="41173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697" u="sng" dirty="0">
                <a:latin typeface="Times New Roman" panose="02020603050405020304" pitchFamily="18" charset="0"/>
              </a:rPr>
              <a:t>	</a:t>
            </a:r>
            <a:r>
              <a:rPr lang="en-US" sz="1697" b="0" dirty="0">
                <a:latin typeface="Times New Roman" panose="02020603050405020304" pitchFamily="18" charset="0"/>
              </a:rPr>
              <a:t>	</a:t>
            </a:r>
            <a:r>
              <a:rPr lang="en-US" sz="1697" dirty="0">
                <a:latin typeface="Times New Roman" panose="02020603050405020304" pitchFamily="18" charset="0"/>
              </a:rPr>
              <a:t>Logical Instruction		Arithmetic Instruction</a:t>
            </a:r>
          </a:p>
          <a:p>
            <a:endParaRPr lang="en-US" sz="1697" dirty="0">
              <a:latin typeface="Times New Roman" panose="02020603050405020304" pitchFamily="18" charset="0"/>
            </a:endParaRPr>
          </a:p>
          <a:p>
            <a:r>
              <a:rPr lang="en-US" sz="1697" u="sng" dirty="0">
                <a:latin typeface="Times New Roman" panose="02020603050405020304" pitchFamily="18" charset="0"/>
              </a:rPr>
              <a:t>Flag</a:t>
            </a:r>
            <a:endParaRPr lang="en-US" sz="1697" b="0" dirty="0">
              <a:latin typeface="Times New Roman" panose="02020603050405020304" pitchFamily="18" charset="0"/>
            </a:endParaRPr>
          </a:p>
          <a:p>
            <a:endParaRPr lang="en-US" sz="1697" b="0" dirty="0">
              <a:latin typeface="Times New Roman" panose="02020603050405020304" pitchFamily="18" charset="0"/>
            </a:endParaRPr>
          </a:p>
          <a:p>
            <a:r>
              <a:rPr lang="en-US" sz="1697" b="0" dirty="0">
                <a:latin typeface="Times New Roman" panose="02020603050405020304" pitchFamily="18" charset="0"/>
              </a:rPr>
              <a:t>Negative		No meaning		Bit 31 of the result has been set</a:t>
            </a:r>
          </a:p>
          <a:p>
            <a:r>
              <a:rPr lang="en-US" sz="1697" b="0" dirty="0">
                <a:latin typeface="Times New Roman" panose="02020603050405020304" pitchFamily="18" charset="0"/>
              </a:rPr>
              <a:t>(N=‘1’)					Indicates a negative number in</a:t>
            </a:r>
          </a:p>
          <a:p>
            <a:r>
              <a:rPr lang="en-US" sz="1697" b="0" dirty="0">
                <a:latin typeface="Times New Roman" panose="02020603050405020304" pitchFamily="18" charset="0"/>
              </a:rPr>
              <a:t>					signed operations</a:t>
            </a:r>
          </a:p>
          <a:p>
            <a:endParaRPr lang="en-US" sz="1697" b="0" dirty="0">
              <a:latin typeface="Times New Roman" panose="02020603050405020304" pitchFamily="18" charset="0"/>
            </a:endParaRPr>
          </a:p>
          <a:p>
            <a:r>
              <a:rPr lang="en-US" sz="1697" b="0" dirty="0">
                <a:latin typeface="Times New Roman" panose="02020603050405020304" pitchFamily="18" charset="0"/>
              </a:rPr>
              <a:t>Zero		Result is all zeroes		Result of operation was zero</a:t>
            </a:r>
          </a:p>
          <a:p>
            <a:r>
              <a:rPr lang="en-US" sz="1697" b="0" dirty="0">
                <a:latin typeface="Times New Roman" panose="02020603050405020304" pitchFamily="18" charset="0"/>
              </a:rPr>
              <a:t>(Z=‘1’)</a:t>
            </a:r>
          </a:p>
          <a:p>
            <a:endParaRPr lang="en-US" sz="1697" b="0" dirty="0">
              <a:latin typeface="Times New Roman" panose="02020603050405020304" pitchFamily="18" charset="0"/>
            </a:endParaRPr>
          </a:p>
          <a:p>
            <a:r>
              <a:rPr lang="en-US" sz="1697" b="0" dirty="0">
                <a:latin typeface="Times New Roman" panose="02020603050405020304" pitchFamily="18" charset="0"/>
              </a:rPr>
              <a:t>Carry		After Shift operation		Result </a:t>
            </a:r>
            <a:r>
              <a:rPr lang="en-US" sz="1697" b="0" dirty="0" smtClean="0">
                <a:latin typeface="Times New Roman" panose="02020603050405020304" pitchFamily="18" charset="0"/>
              </a:rPr>
              <a:t>causes an unsigned carry</a:t>
            </a:r>
            <a:endParaRPr lang="en-US" sz="1697" b="0" dirty="0">
              <a:latin typeface="Times New Roman" panose="02020603050405020304" pitchFamily="18" charset="0"/>
            </a:endParaRPr>
          </a:p>
          <a:p>
            <a:r>
              <a:rPr lang="en-US" sz="1697" b="0" dirty="0">
                <a:latin typeface="Times New Roman" panose="02020603050405020304" pitchFamily="18" charset="0"/>
              </a:rPr>
              <a:t>(C=‘1’)		‘1’ was left in carry flag	 </a:t>
            </a:r>
          </a:p>
          <a:p>
            <a:endParaRPr lang="en-US" sz="1697" b="0" dirty="0">
              <a:latin typeface="Times New Roman" panose="02020603050405020304" pitchFamily="18" charset="0"/>
            </a:endParaRPr>
          </a:p>
          <a:p>
            <a:r>
              <a:rPr lang="en-US" sz="1697" b="0" dirty="0" err="1">
                <a:latin typeface="Times New Roman" panose="02020603050405020304" pitchFamily="18" charset="0"/>
              </a:rPr>
              <a:t>oVerflow</a:t>
            </a:r>
            <a:r>
              <a:rPr lang="en-US" sz="1697" b="0" dirty="0">
                <a:latin typeface="Times New Roman" panose="02020603050405020304" pitchFamily="18" charset="0"/>
              </a:rPr>
              <a:t>		No meaning		Result was greater than 31 bits</a:t>
            </a:r>
          </a:p>
          <a:p>
            <a:r>
              <a:rPr lang="en-US" sz="1697" b="0" dirty="0">
                <a:latin typeface="Times New Roman" panose="02020603050405020304" pitchFamily="18" charset="0"/>
              </a:rPr>
              <a:t>(V=‘1’)					</a:t>
            </a:r>
            <a:r>
              <a:rPr lang="en-US" sz="1800" b="0" dirty="0" smtClean="0"/>
              <a:t>is set if an addition, subtraction or compare </a:t>
            </a:r>
            <a:endParaRPr lang="en-US" sz="1800" b="0" dirty="0" smtClean="0"/>
          </a:p>
          <a:p>
            <a:r>
              <a:rPr lang="en-US" sz="1800" b="0" dirty="0" smtClean="0"/>
              <a:t> </a:t>
            </a:r>
            <a:r>
              <a:rPr lang="en-US" sz="1800" b="0" dirty="0" smtClean="0"/>
              <a:t>                                                                       produces </a:t>
            </a:r>
            <a:r>
              <a:rPr lang="en-US" sz="1800" b="0" dirty="0" smtClean="0"/>
              <a:t>a signed result bigger than 31 bits.</a:t>
            </a:r>
            <a:endParaRPr lang="en-US" sz="1697" b="0" dirty="0">
              <a:latin typeface="Times New Roman" panose="02020603050405020304" pitchFamily="18" charset="0"/>
            </a:endParaRPr>
          </a:p>
        </p:txBody>
      </p:sp>
      <p:sp>
        <p:nvSpPr>
          <p:cNvPr id="20485" name="Line 5"/>
          <p:cNvSpPr>
            <a:spLocks noChangeShapeType="1"/>
          </p:cNvSpPr>
          <p:nvPr/>
        </p:nvSpPr>
        <p:spPr bwMode="auto">
          <a:xfrm>
            <a:off x="2302550" y="2210470"/>
            <a:ext cx="769940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20486" name="Line 6"/>
          <p:cNvSpPr>
            <a:spLocks noChangeShapeType="1"/>
          </p:cNvSpPr>
          <p:nvPr/>
        </p:nvSpPr>
        <p:spPr bwMode="auto">
          <a:xfrm>
            <a:off x="4048741" y="1749360"/>
            <a:ext cx="0" cy="378394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20487" name="Line 7"/>
          <p:cNvSpPr>
            <a:spLocks noChangeShapeType="1"/>
          </p:cNvSpPr>
          <p:nvPr/>
        </p:nvSpPr>
        <p:spPr bwMode="auto">
          <a:xfrm>
            <a:off x="6799547" y="1774713"/>
            <a:ext cx="0" cy="378394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20488" name="Rectangle 8"/>
          <p:cNvSpPr>
            <a:spLocks noGrp="1" noChangeArrowheads="1"/>
          </p:cNvSpPr>
          <p:nvPr>
            <p:ph type="title"/>
          </p:nvPr>
        </p:nvSpPr>
        <p:spPr>
          <a:noFill/>
        </p:spPr>
        <p:txBody>
          <a:bodyPr/>
          <a:lstStyle/>
          <a:p>
            <a:pPr defTabSz="942863"/>
            <a:r>
              <a:rPr lang="en-US" smtClean="0"/>
              <a:t>Condition Flags</a:t>
            </a:r>
          </a:p>
        </p:txBody>
      </p:sp>
    </p:spTree>
    <p:extLst>
      <p:ext uri="{BB962C8B-B14F-4D97-AF65-F5344CB8AC3E}">
        <p14:creationId xmlns="" xmlns:p14="http://schemas.microsoft.com/office/powerpoint/2010/main" val="2488570811"/>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595"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596"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597"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598" name="Rectangle 6"/>
          <p:cNvSpPr>
            <a:spLocks noGrp="1" noChangeArrowheads="1"/>
          </p:cNvSpPr>
          <p:nvPr>
            <p:ph type="title"/>
          </p:nvPr>
        </p:nvSpPr>
        <p:spPr>
          <a:noFill/>
        </p:spPr>
        <p:txBody>
          <a:bodyPr/>
          <a:lstStyle/>
          <a:p>
            <a:r>
              <a:rPr lang="en-US" smtClean="0"/>
              <a:t>Stack Examples</a:t>
            </a:r>
          </a:p>
        </p:txBody>
      </p:sp>
      <p:sp>
        <p:nvSpPr>
          <p:cNvPr id="110599" name="Rectangle 7"/>
          <p:cNvSpPr>
            <a:spLocks noChangeArrowheads="1"/>
          </p:cNvSpPr>
          <p:nvPr/>
        </p:nvSpPr>
        <p:spPr bwMode="auto">
          <a:xfrm>
            <a:off x="2367518" y="1337373"/>
            <a:ext cx="1578227" cy="4753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a:latin typeface="Courier New" panose="02070309020205020404" pitchFamily="49" charset="0"/>
              </a:rPr>
              <a:t>STMFD sp!,</a:t>
            </a:r>
            <a:br>
              <a:rPr lang="en-US" sz="1397">
                <a:latin typeface="Courier New" panose="02070309020205020404" pitchFamily="49" charset="0"/>
              </a:rPr>
            </a:br>
            <a:r>
              <a:rPr lang="en-US" sz="1397">
                <a:latin typeface="Courier New" panose="02070309020205020404" pitchFamily="49" charset="0"/>
              </a:rPr>
              <a:t>{r0,r1,r3-r5}</a:t>
            </a:r>
          </a:p>
        </p:txBody>
      </p:sp>
      <p:grpSp>
        <p:nvGrpSpPr>
          <p:cNvPr id="110600" name="Group 27"/>
          <p:cNvGrpSpPr>
            <a:grpSpLocks/>
          </p:cNvGrpSpPr>
          <p:nvPr/>
        </p:nvGrpSpPr>
        <p:grpSpPr bwMode="auto">
          <a:xfrm>
            <a:off x="2652739" y="1876126"/>
            <a:ext cx="912710" cy="3665101"/>
            <a:chOff x="711" y="1184"/>
            <a:chExt cx="576" cy="2313"/>
          </a:xfrm>
        </p:grpSpPr>
        <p:sp>
          <p:nvSpPr>
            <p:cNvPr id="110698" name="Rectangle 8"/>
            <p:cNvSpPr>
              <a:spLocks noChangeArrowheads="1"/>
            </p:cNvSpPr>
            <p:nvPr/>
          </p:nvSpPr>
          <p:spPr bwMode="auto">
            <a:xfrm>
              <a:off x="729" y="1542"/>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99" name="Rectangle 9"/>
            <p:cNvSpPr>
              <a:spLocks noChangeArrowheads="1"/>
            </p:cNvSpPr>
            <p:nvPr/>
          </p:nvSpPr>
          <p:spPr bwMode="auto">
            <a:xfrm>
              <a:off x="729" y="1363"/>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700" name="Rectangle 10"/>
            <p:cNvSpPr>
              <a:spLocks noChangeArrowheads="1"/>
            </p:cNvSpPr>
            <p:nvPr/>
          </p:nvSpPr>
          <p:spPr bwMode="auto">
            <a:xfrm>
              <a:off x="729" y="1899"/>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701" name="Rectangle 11"/>
            <p:cNvSpPr>
              <a:spLocks noChangeArrowheads="1"/>
            </p:cNvSpPr>
            <p:nvPr/>
          </p:nvSpPr>
          <p:spPr bwMode="auto">
            <a:xfrm>
              <a:off x="729" y="1720"/>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702" name="Rectangle 12"/>
            <p:cNvSpPr>
              <a:spLocks noChangeArrowheads="1"/>
            </p:cNvSpPr>
            <p:nvPr/>
          </p:nvSpPr>
          <p:spPr bwMode="auto">
            <a:xfrm>
              <a:off x="729" y="2256"/>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703" name="Rectangle 13"/>
            <p:cNvSpPr>
              <a:spLocks noChangeArrowheads="1"/>
            </p:cNvSpPr>
            <p:nvPr/>
          </p:nvSpPr>
          <p:spPr bwMode="auto">
            <a:xfrm>
              <a:off x="729" y="2077"/>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704" name="Rectangle 14"/>
            <p:cNvSpPr>
              <a:spLocks noChangeArrowheads="1"/>
            </p:cNvSpPr>
            <p:nvPr/>
          </p:nvSpPr>
          <p:spPr bwMode="auto">
            <a:xfrm>
              <a:off x="729" y="2613"/>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705" name="Rectangle 15"/>
            <p:cNvSpPr>
              <a:spLocks noChangeArrowheads="1"/>
            </p:cNvSpPr>
            <p:nvPr/>
          </p:nvSpPr>
          <p:spPr bwMode="auto">
            <a:xfrm>
              <a:off x="729" y="2434"/>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706" name="Rectangle 16"/>
            <p:cNvSpPr>
              <a:spLocks noChangeArrowheads="1"/>
            </p:cNvSpPr>
            <p:nvPr/>
          </p:nvSpPr>
          <p:spPr bwMode="auto">
            <a:xfrm>
              <a:off x="729" y="2970"/>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707" name="Rectangle 17"/>
            <p:cNvSpPr>
              <a:spLocks noChangeArrowheads="1"/>
            </p:cNvSpPr>
            <p:nvPr/>
          </p:nvSpPr>
          <p:spPr bwMode="auto">
            <a:xfrm>
              <a:off x="729" y="2791"/>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708" name="Rectangle 18"/>
            <p:cNvSpPr>
              <a:spLocks noChangeArrowheads="1"/>
            </p:cNvSpPr>
            <p:nvPr/>
          </p:nvSpPr>
          <p:spPr bwMode="auto">
            <a:xfrm>
              <a:off x="729" y="3327"/>
              <a:ext cx="556" cy="17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709" name="Rectangle 19"/>
            <p:cNvSpPr>
              <a:spLocks noChangeArrowheads="1"/>
            </p:cNvSpPr>
            <p:nvPr/>
          </p:nvSpPr>
          <p:spPr bwMode="auto">
            <a:xfrm>
              <a:off x="729" y="3148"/>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710" name="Rectangle 20"/>
            <p:cNvSpPr>
              <a:spLocks noChangeArrowheads="1"/>
            </p:cNvSpPr>
            <p:nvPr/>
          </p:nvSpPr>
          <p:spPr bwMode="auto">
            <a:xfrm>
              <a:off x="729" y="1184"/>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nvGrpSpPr>
            <p:cNvPr id="110711" name="Group 26"/>
            <p:cNvGrpSpPr>
              <a:grpSpLocks/>
            </p:cNvGrpSpPr>
            <p:nvPr/>
          </p:nvGrpSpPr>
          <p:grpSpPr bwMode="auto">
            <a:xfrm>
              <a:off x="711" y="2427"/>
              <a:ext cx="576" cy="917"/>
              <a:chOff x="711" y="2427"/>
              <a:chExt cx="576" cy="917"/>
            </a:xfrm>
          </p:grpSpPr>
          <p:sp>
            <p:nvSpPr>
              <p:cNvPr id="110712" name="Rectangle 21"/>
              <p:cNvSpPr>
                <a:spLocks noChangeArrowheads="1"/>
              </p:cNvSpPr>
              <p:nvPr/>
            </p:nvSpPr>
            <p:spPr bwMode="auto">
              <a:xfrm>
                <a:off x="711" y="2427"/>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r5</a:t>
                </a:r>
              </a:p>
            </p:txBody>
          </p:sp>
          <p:sp>
            <p:nvSpPr>
              <p:cNvPr id="110713" name="Rectangle 22"/>
              <p:cNvSpPr>
                <a:spLocks noChangeArrowheads="1"/>
              </p:cNvSpPr>
              <p:nvPr/>
            </p:nvSpPr>
            <p:spPr bwMode="auto">
              <a:xfrm>
                <a:off x="711" y="2619"/>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r4</a:t>
                </a:r>
              </a:p>
            </p:txBody>
          </p:sp>
          <p:sp>
            <p:nvSpPr>
              <p:cNvPr id="110714" name="Rectangle 23"/>
              <p:cNvSpPr>
                <a:spLocks noChangeArrowheads="1"/>
              </p:cNvSpPr>
              <p:nvPr/>
            </p:nvSpPr>
            <p:spPr bwMode="auto">
              <a:xfrm>
                <a:off x="711" y="2811"/>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r3</a:t>
                </a:r>
              </a:p>
            </p:txBody>
          </p:sp>
          <p:sp>
            <p:nvSpPr>
              <p:cNvPr id="110715" name="Rectangle 24"/>
              <p:cNvSpPr>
                <a:spLocks noChangeArrowheads="1"/>
              </p:cNvSpPr>
              <p:nvPr/>
            </p:nvSpPr>
            <p:spPr bwMode="auto">
              <a:xfrm>
                <a:off x="711" y="2955"/>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r1</a:t>
                </a:r>
              </a:p>
            </p:txBody>
          </p:sp>
          <p:sp>
            <p:nvSpPr>
              <p:cNvPr id="110716" name="Rectangle 25"/>
              <p:cNvSpPr>
                <a:spLocks noChangeArrowheads="1"/>
              </p:cNvSpPr>
              <p:nvPr/>
            </p:nvSpPr>
            <p:spPr bwMode="auto">
              <a:xfrm>
                <a:off x="711" y="3147"/>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r0</a:t>
                </a:r>
              </a:p>
            </p:txBody>
          </p:sp>
        </p:grpSp>
      </p:grpSp>
      <p:sp>
        <p:nvSpPr>
          <p:cNvPr id="110601" name="Rectangle 28"/>
          <p:cNvSpPr>
            <a:spLocks noChangeArrowheads="1"/>
          </p:cNvSpPr>
          <p:nvPr/>
        </p:nvSpPr>
        <p:spPr bwMode="auto">
          <a:xfrm>
            <a:off x="2199554" y="3636579"/>
            <a:ext cx="522907" cy="3121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02" name="Oval 29"/>
          <p:cNvSpPr>
            <a:spLocks noChangeArrowheads="1"/>
          </p:cNvSpPr>
          <p:nvPr/>
        </p:nvSpPr>
        <p:spPr bwMode="auto">
          <a:xfrm>
            <a:off x="1822427" y="4945430"/>
            <a:ext cx="405649" cy="358112"/>
          </a:xfrm>
          <a:prstGeom prst="ellipse">
            <a:avLst/>
          </a:prstGeom>
          <a:gradFill rotWithShape="0">
            <a:gsLst>
              <a:gs pos="0">
                <a:srgbClr val="FFFFFF"/>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03" name="Rectangle 30"/>
          <p:cNvSpPr>
            <a:spLocks noChangeArrowheads="1"/>
          </p:cNvSpPr>
          <p:nvPr/>
        </p:nvSpPr>
        <p:spPr bwMode="auto">
          <a:xfrm>
            <a:off x="1787567" y="4978705"/>
            <a:ext cx="426248" cy="3121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597">
                <a:latin typeface="Times New Roman" panose="02020603050405020304" pitchFamily="18" charset="0"/>
              </a:rPr>
              <a:t>SP</a:t>
            </a:r>
          </a:p>
        </p:txBody>
      </p:sp>
      <p:sp>
        <p:nvSpPr>
          <p:cNvPr id="110604" name="Line 31"/>
          <p:cNvSpPr>
            <a:spLocks noChangeShapeType="1"/>
          </p:cNvSpPr>
          <p:nvPr/>
        </p:nvSpPr>
        <p:spPr bwMode="auto">
          <a:xfrm>
            <a:off x="2243922" y="5119732"/>
            <a:ext cx="342266"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0605" name="Rectangle 32"/>
          <p:cNvSpPr>
            <a:spLocks noChangeArrowheads="1"/>
          </p:cNvSpPr>
          <p:nvPr/>
        </p:nvSpPr>
        <p:spPr bwMode="auto">
          <a:xfrm>
            <a:off x="1526113" y="3589042"/>
            <a:ext cx="827143" cy="283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397" b="0"/>
              <a:t>Old SP</a:t>
            </a:r>
          </a:p>
        </p:txBody>
      </p:sp>
      <p:grpSp>
        <p:nvGrpSpPr>
          <p:cNvPr id="110606" name="Group 120"/>
          <p:cNvGrpSpPr>
            <a:grpSpLocks/>
          </p:cNvGrpSpPr>
          <p:nvPr/>
        </p:nvGrpSpPr>
        <p:grpSpPr bwMode="auto">
          <a:xfrm>
            <a:off x="3652600" y="1337373"/>
            <a:ext cx="6921383" cy="4248221"/>
            <a:chOff x="1342" y="844"/>
            <a:chExt cx="4368" cy="2681"/>
          </a:xfrm>
        </p:grpSpPr>
        <p:grpSp>
          <p:nvGrpSpPr>
            <p:cNvPr id="110611" name="Group 59"/>
            <p:cNvGrpSpPr>
              <a:grpSpLocks/>
            </p:cNvGrpSpPr>
            <p:nvPr/>
          </p:nvGrpSpPr>
          <p:grpSpPr bwMode="auto">
            <a:xfrm>
              <a:off x="1342" y="844"/>
              <a:ext cx="1491" cy="2653"/>
              <a:chOff x="1342" y="844"/>
              <a:chExt cx="1491" cy="2653"/>
            </a:xfrm>
          </p:grpSpPr>
          <p:sp>
            <p:nvSpPr>
              <p:cNvPr id="110672" name="Rectangle 33"/>
              <p:cNvSpPr>
                <a:spLocks noChangeArrowheads="1"/>
              </p:cNvSpPr>
              <p:nvPr/>
            </p:nvSpPr>
            <p:spPr bwMode="auto">
              <a:xfrm>
                <a:off x="1837" y="844"/>
                <a:ext cx="996" cy="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a:latin typeface="Courier New" panose="02070309020205020404" pitchFamily="49" charset="0"/>
                  </a:rPr>
                  <a:t>STMED sp!,</a:t>
                </a:r>
                <a:br>
                  <a:rPr lang="en-US" sz="1397">
                    <a:latin typeface="Courier New" panose="02070309020205020404" pitchFamily="49" charset="0"/>
                  </a:rPr>
                </a:br>
                <a:r>
                  <a:rPr lang="en-US" sz="1397">
                    <a:latin typeface="Courier New" panose="02070309020205020404" pitchFamily="49" charset="0"/>
                  </a:rPr>
                  <a:t>{r0,r1,r3-r5}</a:t>
                </a:r>
              </a:p>
            </p:txBody>
          </p:sp>
          <p:grpSp>
            <p:nvGrpSpPr>
              <p:cNvPr id="110673" name="Group 52"/>
              <p:cNvGrpSpPr>
                <a:grpSpLocks/>
              </p:cNvGrpSpPr>
              <p:nvPr/>
            </p:nvGrpSpPr>
            <p:grpSpPr bwMode="auto">
              <a:xfrm>
                <a:off x="2035" y="1184"/>
                <a:ext cx="588" cy="2313"/>
                <a:chOff x="2035" y="1184"/>
                <a:chExt cx="588" cy="2313"/>
              </a:xfrm>
            </p:grpSpPr>
            <p:sp>
              <p:nvSpPr>
                <p:cNvPr id="110680" name="Rectangle 34"/>
                <p:cNvSpPr>
                  <a:spLocks noChangeArrowheads="1"/>
                </p:cNvSpPr>
                <p:nvPr/>
              </p:nvSpPr>
              <p:spPr bwMode="auto">
                <a:xfrm>
                  <a:off x="2062" y="1542"/>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81" name="Rectangle 35"/>
                <p:cNvSpPr>
                  <a:spLocks noChangeArrowheads="1"/>
                </p:cNvSpPr>
                <p:nvPr/>
              </p:nvSpPr>
              <p:spPr bwMode="auto">
                <a:xfrm>
                  <a:off x="2062" y="1363"/>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82" name="Rectangle 36"/>
                <p:cNvSpPr>
                  <a:spLocks noChangeArrowheads="1"/>
                </p:cNvSpPr>
                <p:nvPr/>
              </p:nvSpPr>
              <p:spPr bwMode="auto">
                <a:xfrm>
                  <a:off x="2062" y="1899"/>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83" name="Rectangle 37"/>
                <p:cNvSpPr>
                  <a:spLocks noChangeArrowheads="1"/>
                </p:cNvSpPr>
                <p:nvPr/>
              </p:nvSpPr>
              <p:spPr bwMode="auto">
                <a:xfrm>
                  <a:off x="2062" y="1720"/>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84" name="Rectangle 38"/>
                <p:cNvSpPr>
                  <a:spLocks noChangeArrowheads="1"/>
                </p:cNvSpPr>
                <p:nvPr/>
              </p:nvSpPr>
              <p:spPr bwMode="auto">
                <a:xfrm>
                  <a:off x="2062" y="2256"/>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85" name="Rectangle 39"/>
                <p:cNvSpPr>
                  <a:spLocks noChangeArrowheads="1"/>
                </p:cNvSpPr>
                <p:nvPr/>
              </p:nvSpPr>
              <p:spPr bwMode="auto">
                <a:xfrm>
                  <a:off x="2062" y="2077"/>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86" name="Rectangle 40"/>
                <p:cNvSpPr>
                  <a:spLocks noChangeArrowheads="1"/>
                </p:cNvSpPr>
                <p:nvPr/>
              </p:nvSpPr>
              <p:spPr bwMode="auto">
                <a:xfrm>
                  <a:off x="2062" y="2613"/>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87" name="Rectangle 41"/>
                <p:cNvSpPr>
                  <a:spLocks noChangeArrowheads="1"/>
                </p:cNvSpPr>
                <p:nvPr/>
              </p:nvSpPr>
              <p:spPr bwMode="auto">
                <a:xfrm>
                  <a:off x="2062" y="2434"/>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88" name="Rectangle 42"/>
                <p:cNvSpPr>
                  <a:spLocks noChangeArrowheads="1"/>
                </p:cNvSpPr>
                <p:nvPr/>
              </p:nvSpPr>
              <p:spPr bwMode="auto">
                <a:xfrm>
                  <a:off x="2062" y="2970"/>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89" name="Rectangle 43"/>
                <p:cNvSpPr>
                  <a:spLocks noChangeArrowheads="1"/>
                </p:cNvSpPr>
                <p:nvPr/>
              </p:nvSpPr>
              <p:spPr bwMode="auto">
                <a:xfrm>
                  <a:off x="2062" y="2791"/>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90" name="Rectangle 44"/>
                <p:cNvSpPr>
                  <a:spLocks noChangeArrowheads="1"/>
                </p:cNvSpPr>
                <p:nvPr/>
              </p:nvSpPr>
              <p:spPr bwMode="auto">
                <a:xfrm>
                  <a:off x="2062" y="3327"/>
                  <a:ext cx="556" cy="17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91" name="Rectangle 45"/>
                <p:cNvSpPr>
                  <a:spLocks noChangeArrowheads="1"/>
                </p:cNvSpPr>
                <p:nvPr/>
              </p:nvSpPr>
              <p:spPr bwMode="auto">
                <a:xfrm>
                  <a:off x="2062" y="3148"/>
                  <a:ext cx="556" cy="17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92" name="Rectangle 46"/>
                <p:cNvSpPr>
                  <a:spLocks noChangeArrowheads="1"/>
                </p:cNvSpPr>
                <p:nvPr/>
              </p:nvSpPr>
              <p:spPr bwMode="auto">
                <a:xfrm>
                  <a:off x="2062" y="1184"/>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93" name="Rectangle 47"/>
                <p:cNvSpPr>
                  <a:spLocks noChangeArrowheads="1"/>
                </p:cNvSpPr>
                <p:nvPr/>
              </p:nvSpPr>
              <p:spPr bwMode="auto">
                <a:xfrm>
                  <a:off x="2041" y="2259"/>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r5</a:t>
                  </a:r>
                </a:p>
              </p:txBody>
            </p:sp>
            <p:sp>
              <p:nvSpPr>
                <p:cNvPr id="110694" name="Rectangle 48"/>
                <p:cNvSpPr>
                  <a:spLocks noChangeArrowheads="1"/>
                </p:cNvSpPr>
                <p:nvPr/>
              </p:nvSpPr>
              <p:spPr bwMode="auto">
                <a:xfrm>
                  <a:off x="2035" y="2445"/>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r4</a:t>
                  </a:r>
                </a:p>
              </p:txBody>
            </p:sp>
            <p:sp>
              <p:nvSpPr>
                <p:cNvPr id="110695" name="Rectangle 49"/>
                <p:cNvSpPr>
                  <a:spLocks noChangeArrowheads="1"/>
                </p:cNvSpPr>
                <p:nvPr/>
              </p:nvSpPr>
              <p:spPr bwMode="auto">
                <a:xfrm>
                  <a:off x="2047" y="2619"/>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r3</a:t>
                  </a:r>
                </a:p>
              </p:txBody>
            </p:sp>
            <p:sp>
              <p:nvSpPr>
                <p:cNvPr id="110696" name="Rectangle 50"/>
                <p:cNvSpPr>
                  <a:spLocks noChangeArrowheads="1"/>
                </p:cNvSpPr>
                <p:nvPr/>
              </p:nvSpPr>
              <p:spPr bwMode="auto">
                <a:xfrm>
                  <a:off x="2041" y="2793"/>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r1</a:t>
                  </a:r>
                </a:p>
              </p:txBody>
            </p:sp>
            <p:sp>
              <p:nvSpPr>
                <p:cNvPr id="110697" name="Rectangle 51"/>
                <p:cNvSpPr>
                  <a:spLocks noChangeArrowheads="1"/>
                </p:cNvSpPr>
                <p:nvPr/>
              </p:nvSpPr>
              <p:spPr bwMode="auto">
                <a:xfrm>
                  <a:off x="2041" y="2979"/>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r0</a:t>
                  </a:r>
                </a:p>
              </p:txBody>
            </p:sp>
          </p:grpSp>
          <p:sp>
            <p:nvSpPr>
              <p:cNvPr id="110674" name="Rectangle 53"/>
              <p:cNvSpPr>
                <a:spLocks noChangeArrowheads="1"/>
              </p:cNvSpPr>
              <p:nvPr/>
            </p:nvSpPr>
            <p:spPr bwMode="auto">
              <a:xfrm>
                <a:off x="1767" y="2301"/>
                <a:ext cx="330"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nvGrpSpPr>
              <p:cNvPr id="110675" name="Group 57"/>
              <p:cNvGrpSpPr>
                <a:grpSpLocks/>
              </p:cNvGrpSpPr>
              <p:nvPr/>
            </p:nvGrpSpPr>
            <p:grpSpPr bwMode="auto">
              <a:xfrm>
                <a:off x="1519" y="3133"/>
                <a:ext cx="504" cy="226"/>
                <a:chOff x="1519" y="3133"/>
                <a:chExt cx="504" cy="226"/>
              </a:xfrm>
            </p:grpSpPr>
            <p:sp>
              <p:nvSpPr>
                <p:cNvPr id="110677" name="Oval 54"/>
                <p:cNvSpPr>
                  <a:spLocks noChangeArrowheads="1"/>
                </p:cNvSpPr>
                <p:nvPr/>
              </p:nvSpPr>
              <p:spPr bwMode="auto">
                <a:xfrm>
                  <a:off x="1541" y="3133"/>
                  <a:ext cx="256" cy="226"/>
                </a:xfrm>
                <a:prstGeom prst="ellipse">
                  <a:avLst/>
                </a:prstGeom>
                <a:gradFill rotWithShape="0">
                  <a:gsLst>
                    <a:gs pos="0">
                      <a:srgbClr val="FFFFFF"/>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78" name="Rectangle 55"/>
                <p:cNvSpPr>
                  <a:spLocks noChangeArrowheads="1"/>
                </p:cNvSpPr>
                <p:nvPr/>
              </p:nvSpPr>
              <p:spPr bwMode="auto">
                <a:xfrm>
                  <a:off x="1519" y="3154"/>
                  <a:ext cx="269"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597">
                      <a:latin typeface="Times New Roman" panose="02020603050405020304" pitchFamily="18" charset="0"/>
                    </a:rPr>
                    <a:t>SP</a:t>
                  </a:r>
                </a:p>
              </p:txBody>
            </p:sp>
            <p:sp>
              <p:nvSpPr>
                <p:cNvPr id="110679" name="Line 56"/>
                <p:cNvSpPr>
                  <a:spLocks noChangeShapeType="1"/>
                </p:cNvSpPr>
                <p:nvPr/>
              </p:nvSpPr>
              <p:spPr bwMode="auto">
                <a:xfrm>
                  <a:off x="1807" y="3243"/>
                  <a:ext cx="216"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
            <p:nvSpPr>
              <p:cNvPr id="110676" name="Rectangle 58"/>
              <p:cNvSpPr>
                <a:spLocks noChangeArrowheads="1"/>
              </p:cNvSpPr>
              <p:nvPr/>
            </p:nvSpPr>
            <p:spPr bwMode="auto">
              <a:xfrm>
                <a:off x="1342" y="2259"/>
                <a:ext cx="522"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397" b="0"/>
                  <a:t>Old SP</a:t>
                </a:r>
              </a:p>
            </p:txBody>
          </p:sp>
        </p:grpSp>
        <p:grpSp>
          <p:nvGrpSpPr>
            <p:cNvPr id="110612" name="Group 87"/>
            <p:cNvGrpSpPr>
              <a:grpSpLocks/>
            </p:cNvGrpSpPr>
            <p:nvPr/>
          </p:nvGrpSpPr>
          <p:grpSpPr bwMode="auto">
            <a:xfrm>
              <a:off x="2650" y="844"/>
              <a:ext cx="1461" cy="2659"/>
              <a:chOff x="2650" y="844"/>
              <a:chExt cx="1461" cy="2659"/>
            </a:xfrm>
          </p:grpSpPr>
          <p:grpSp>
            <p:nvGrpSpPr>
              <p:cNvPr id="110645" name="Group 71"/>
              <p:cNvGrpSpPr>
                <a:grpSpLocks/>
              </p:cNvGrpSpPr>
              <p:nvPr/>
            </p:nvGrpSpPr>
            <p:grpSpPr bwMode="auto">
              <a:xfrm>
                <a:off x="3355" y="1369"/>
                <a:ext cx="588" cy="926"/>
                <a:chOff x="3355" y="1369"/>
                <a:chExt cx="588" cy="926"/>
              </a:xfrm>
            </p:grpSpPr>
            <p:sp>
              <p:nvSpPr>
                <p:cNvPr id="110661" name="Rectangle 60"/>
                <p:cNvSpPr>
                  <a:spLocks noChangeArrowheads="1"/>
                </p:cNvSpPr>
                <p:nvPr/>
              </p:nvSpPr>
              <p:spPr bwMode="auto">
                <a:xfrm>
                  <a:off x="3367" y="1548"/>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62" name="Rectangle 61"/>
                <p:cNvSpPr>
                  <a:spLocks noChangeArrowheads="1"/>
                </p:cNvSpPr>
                <p:nvPr/>
              </p:nvSpPr>
              <p:spPr bwMode="auto">
                <a:xfrm>
                  <a:off x="3367" y="1369"/>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63" name="Rectangle 62"/>
                <p:cNvSpPr>
                  <a:spLocks noChangeArrowheads="1"/>
                </p:cNvSpPr>
                <p:nvPr/>
              </p:nvSpPr>
              <p:spPr bwMode="auto">
                <a:xfrm>
                  <a:off x="3367" y="1905"/>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64" name="Rectangle 63"/>
                <p:cNvSpPr>
                  <a:spLocks noChangeArrowheads="1"/>
                </p:cNvSpPr>
                <p:nvPr/>
              </p:nvSpPr>
              <p:spPr bwMode="auto">
                <a:xfrm>
                  <a:off x="3367" y="1726"/>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65" name="Rectangle 64"/>
                <p:cNvSpPr>
                  <a:spLocks noChangeArrowheads="1"/>
                </p:cNvSpPr>
                <p:nvPr/>
              </p:nvSpPr>
              <p:spPr bwMode="auto">
                <a:xfrm>
                  <a:off x="3367" y="2083"/>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nvGrpSpPr>
                <p:cNvPr id="110666" name="Group 70"/>
                <p:cNvGrpSpPr>
                  <a:grpSpLocks/>
                </p:cNvGrpSpPr>
                <p:nvPr/>
              </p:nvGrpSpPr>
              <p:grpSpPr bwMode="auto">
                <a:xfrm>
                  <a:off x="3355" y="1378"/>
                  <a:ext cx="588" cy="917"/>
                  <a:chOff x="3355" y="1378"/>
                  <a:chExt cx="588" cy="917"/>
                </a:xfrm>
              </p:grpSpPr>
              <p:sp>
                <p:nvSpPr>
                  <p:cNvPr id="110667" name="Rectangle 65"/>
                  <p:cNvSpPr>
                    <a:spLocks noChangeArrowheads="1"/>
                  </p:cNvSpPr>
                  <p:nvPr/>
                </p:nvSpPr>
                <p:spPr bwMode="auto">
                  <a:xfrm>
                    <a:off x="3361" y="1378"/>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r5</a:t>
                    </a:r>
                  </a:p>
                </p:txBody>
              </p:sp>
              <p:sp>
                <p:nvSpPr>
                  <p:cNvPr id="110668" name="Rectangle 66"/>
                  <p:cNvSpPr>
                    <a:spLocks noChangeArrowheads="1"/>
                  </p:cNvSpPr>
                  <p:nvPr/>
                </p:nvSpPr>
                <p:spPr bwMode="auto">
                  <a:xfrm>
                    <a:off x="3355" y="1564"/>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r4</a:t>
                    </a:r>
                  </a:p>
                </p:txBody>
              </p:sp>
              <p:sp>
                <p:nvSpPr>
                  <p:cNvPr id="110669" name="Rectangle 67"/>
                  <p:cNvSpPr>
                    <a:spLocks noChangeArrowheads="1"/>
                  </p:cNvSpPr>
                  <p:nvPr/>
                </p:nvSpPr>
                <p:spPr bwMode="auto">
                  <a:xfrm>
                    <a:off x="3367" y="1738"/>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r3</a:t>
                    </a:r>
                  </a:p>
                </p:txBody>
              </p:sp>
              <p:sp>
                <p:nvSpPr>
                  <p:cNvPr id="110670" name="Rectangle 68"/>
                  <p:cNvSpPr>
                    <a:spLocks noChangeArrowheads="1"/>
                  </p:cNvSpPr>
                  <p:nvPr/>
                </p:nvSpPr>
                <p:spPr bwMode="auto">
                  <a:xfrm>
                    <a:off x="3361" y="1912"/>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r1</a:t>
                    </a:r>
                  </a:p>
                </p:txBody>
              </p:sp>
              <p:sp>
                <p:nvSpPr>
                  <p:cNvPr id="110671" name="Rectangle 69"/>
                  <p:cNvSpPr>
                    <a:spLocks noChangeArrowheads="1"/>
                  </p:cNvSpPr>
                  <p:nvPr/>
                </p:nvSpPr>
                <p:spPr bwMode="auto">
                  <a:xfrm>
                    <a:off x="3361" y="2098"/>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r0</a:t>
                    </a:r>
                  </a:p>
                </p:txBody>
              </p:sp>
            </p:grpSp>
          </p:grpSp>
          <p:sp>
            <p:nvSpPr>
              <p:cNvPr id="110646" name="Rectangle 72"/>
              <p:cNvSpPr>
                <a:spLocks noChangeArrowheads="1"/>
              </p:cNvSpPr>
              <p:nvPr/>
            </p:nvSpPr>
            <p:spPr bwMode="auto">
              <a:xfrm>
                <a:off x="3367" y="2262"/>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47" name="Rectangle 73"/>
              <p:cNvSpPr>
                <a:spLocks noChangeArrowheads="1"/>
              </p:cNvSpPr>
              <p:nvPr/>
            </p:nvSpPr>
            <p:spPr bwMode="auto">
              <a:xfrm>
                <a:off x="3367" y="2619"/>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48" name="Rectangle 74"/>
              <p:cNvSpPr>
                <a:spLocks noChangeArrowheads="1"/>
              </p:cNvSpPr>
              <p:nvPr/>
            </p:nvSpPr>
            <p:spPr bwMode="auto">
              <a:xfrm>
                <a:off x="3367" y="2440"/>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49" name="Rectangle 75"/>
              <p:cNvSpPr>
                <a:spLocks noChangeArrowheads="1"/>
              </p:cNvSpPr>
              <p:nvPr/>
            </p:nvSpPr>
            <p:spPr bwMode="auto">
              <a:xfrm>
                <a:off x="3367" y="2976"/>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50" name="Rectangle 76"/>
              <p:cNvSpPr>
                <a:spLocks noChangeArrowheads="1"/>
              </p:cNvSpPr>
              <p:nvPr/>
            </p:nvSpPr>
            <p:spPr bwMode="auto">
              <a:xfrm>
                <a:off x="3367" y="2797"/>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51" name="Rectangle 77"/>
              <p:cNvSpPr>
                <a:spLocks noChangeArrowheads="1"/>
              </p:cNvSpPr>
              <p:nvPr/>
            </p:nvSpPr>
            <p:spPr bwMode="auto">
              <a:xfrm>
                <a:off x="3367" y="3333"/>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52" name="Rectangle 78"/>
              <p:cNvSpPr>
                <a:spLocks noChangeArrowheads="1"/>
              </p:cNvSpPr>
              <p:nvPr/>
            </p:nvSpPr>
            <p:spPr bwMode="auto">
              <a:xfrm>
                <a:off x="3367" y="3154"/>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53" name="Rectangle 79"/>
              <p:cNvSpPr>
                <a:spLocks noChangeArrowheads="1"/>
              </p:cNvSpPr>
              <p:nvPr/>
            </p:nvSpPr>
            <p:spPr bwMode="auto">
              <a:xfrm>
                <a:off x="3367" y="1190"/>
                <a:ext cx="556" cy="17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54" name="Rectangle 80"/>
              <p:cNvSpPr>
                <a:spLocks noChangeArrowheads="1"/>
              </p:cNvSpPr>
              <p:nvPr/>
            </p:nvSpPr>
            <p:spPr bwMode="auto">
              <a:xfrm>
                <a:off x="3115" y="844"/>
                <a:ext cx="996" cy="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a:latin typeface="Courier New" panose="02070309020205020404" pitchFamily="49" charset="0"/>
                  </a:rPr>
                  <a:t>STMFA sp!,</a:t>
                </a:r>
                <a:br>
                  <a:rPr lang="en-US" sz="1397">
                    <a:latin typeface="Courier New" panose="02070309020205020404" pitchFamily="49" charset="0"/>
                  </a:rPr>
                </a:br>
                <a:r>
                  <a:rPr lang="en-US" sz="1397">
                    <a:latin typeface="Courier New" panose="02070309020205020404" pitchFamily="49" charset="0"/>
                  </a:rPr>
                  <a:t>{r0,r1,r3-r5}</a:t>
                </a:r>
              </a:p>
            </p:txBody>
          </p:sp>
          <p:sp>
            <p:nvSpPr>
              <p:cNvPr id="110655" name="Rectangle 81"/>
              <p:cNvSpPr>
                <a:spLocks noChangeArrowheads="1"/>
              </p:cNvSpPr>
              <p:nvPr/>
            </p:nvSpPr>
            <p:spPr bwMode="auto">
              <a:xfrm>
                <a:off x="3061" y="2307"/>
                <a:ext cx="330"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nvGrpSpPr>
              <p:cNvPr id="110656" name="Group 85"/>
              <p:cNvGrpSpPr>
                <a:grpSpLocks/>
              </p:cNvGrpSpPr>
              <p:nvPr/>
            </p:nvGrpSpPr>
            <p:grpSpPr bwMode="auto">
              <a:xfrm>
                <a:off x="2833" y="1339"/>
                <a:ext cx="504" cy="226"/>
                <a:chOff x="2833" y="1339"/>
                <a:chExt cx="504" cy="226"/>
              </a:xfrm>
            </p:grpSpPr>
            <p:sp>
              <p:nvSpPr>
                <p:cNvPr id="110658" name="Oval 82"/>
                <p:cNvSpPr>
                  <a:spLocks noChangeArrowheads="1"/>
                </p:cNvSpPr>
                <p:nvPr/>
              </p:nvSpPr>
              <p:spPr bwMode="auto">
                <a:xfrm>
                  <a:off x="2855" y="1339"/>
                  <a:ext cx="256" cy="226"/>
                </a:xfrm>
                <a:prstGeom prst="ellipse">
                  <a:avLst/>
                </a:prstGeom>
                <a:gradFill rotWithShape="0">
                  <a:gsLst>
                    <a:gs pos="0">
                      <a:srgbClr val="FFFFFF"/>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59" name="Rectangle 83"/>
                <p:cNvSpPr>
                  <a:spLocks noChangeArrowheads="1"/>
                </p:cNvSpPr>
                <p:nvPr/>
              </p:nvSpPr>
              <p:spPr bwMode="auto">
                <a:xfrm>
                  <a:off x="2833" y="1360"/>
                  <a:ext cx="269"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597">
                      <a:latin typeface="Times New Roman" panose="02020603050405020304" pitchFamily="18" charset="0"/>
                    </a:rPr>
                    <a:t>SP</a:t>
                  </a:r>
                </a:p>
              </p:txBody>
            </p:sp>
            <p:sp>
              <p:nvSpPr>
                <p:cNvPr id="110660" name="Line 84"/>
                <p:cNvSpPr>
                  <a:spLocks noChangeShapeType="1"/>
                </p:cNvSpPr>
                <p:nvPr/>
              </p:nvSpPr>
              <p:spPr bwMode="auto">
                <a:xfrm>
                  <a:off x="3121" y="1449"/>
                  <a:ext cx="216"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
            <p:nvSpPr>
              <p:cNvPr id="110657" name="Rectangle 86"/>
              <p:cNvSpPr>
                <a:spLocks noChangeArrowheads="1"/>
              </p:cNvSpPr>
              <p:nvPr/>
            </p:nvSpPr>
            <p:spPr bwMode="auto">
              <a:xfrm>
                <a:off x="2650" y="2271"/>
                <a:ext cx="522"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397" b="0"/>
                  <a:t>Old SP</a:t>
                </a:r>
              </a:p>
            </p:txBody>
          </p:sp>
        </p:grpSp>
        <p:grpSp>
          <p:nvGrpSpPr>
            <p:cNvPr id="110613" name="Group 91"/>
            <p:cNvGrpSpPr>
              <a:grpSpLocks/>
            </p:cNvGrpSpPr>
            <p:nvPr/>
          </p:nvGrpSpPr>
          <p:grpSpPr bwMode="auto">
            <a:xfrm>
              <a:off x="5171" y="1171"/>
              <a:ext cx="539" cy="2354"/>
              <a:chOff x="5171" y="1171"/>
              <a:chExt cx="539" cy="2354"/>
            </a:xfrm>
          </p:grpSpPr>
          <p:sp>
            <p:nvSpPr>
              <p:cNvPr id="110642" name="Rectangle 88"/>
              <p:cNvSpPr>
                <a:spLocks noChangeArrowheads="1"/>
              </p:cNvSpPr>
              <p:nvPr/>
            </p:nvSpPr>
            <p:spPr bwMode="auto">
              <a:xfrm>
                <a:off x="5171" y="2249"/>
                <a:ext cx="525"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797"/>
                  <a:t>0x400</a:t>
                </a:r>
              </a:p>
            </p:txBody>
          </p:sp>
          <p:sp>
            <p:nvSpPr>
              <p:cNvPr id="110643" name="Rectangle 89"/>
              <p:cNvSpPr>
                <a:spLocks noChangeArrowheads="1"/>
              </p:cNvSpPr>
              <p:nvPr/>
            </p:nvSpPr>
            <p:spPr bwMode="auto">
              <a:xfrm>
                <a:off x="5185" y="1171"/>
                <a:ext cx="525"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797"/>
                  <a:t>0x418</a:t>
                </a:r>
              </a:p>
            </p:txBody>
          </p:sp>
          <p:sp>
            <p:nvSpPr>
              <p:cNvPr id="110644" name="Rectangle 90"/>
              <p:cNvSpPr>
                <a:spLocks noChangeArrowheads="1"/>
              </p:cNvSpPr>
              <p:nvPr/>
            </p:nvSpPr>
            <p:spPr bwMode="auto">
              <a:xfrm>
                <a:off x="5177" y="3311"/>
                <a:ext cx="525" cy="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797"/>
                  <a:t>0x3e8</a:t>
                </a:r>
              </a:p>
            </p:txBody>
          </p:sp>
        </p:grpSp>
        <p:grpSp>
          <p:nvGrpSpPr>
            <p:cNvPr id="110614" name="Group 119"/>
            <p:cNvGrpSpPr>
              <a:grpSpLocks/>
            </p:cNvGrpSpPr>
            <p:nvPr/>
          </p:nvGrpSpPr>
          <p:grpSpPr bwMode="auto">
            <a:xfrm>
              <a:off x="3886" y="844"/>
              <a:ext cx="1455" cy="2653"/>
              <a:chOff x="3886" y="844"/>
              <a:chExt cx="1455" cy="2653"/>
            </a:xfrm>
          </p:grpSpPr>
          <p:sp>
            <p:nvSpPr>
              <p:cNvPr id="110615" name="Rectangle 92"/>
              <p:cNvSpPr>
                <a:spLocks noChangeArrowheads="1"/>
              </p:cNvSpPr>
              <p:nvPr/>
            </p:nvSpPr>
            <p:spPr bwMode="auto">
              <a:xfrm>
                <a:off x="4345" y="844"/>
                <a:ext cx="996" cy="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397">
                    <a:latin typeface="Courier New" panose="02070309020205020404" pitchFamily="49" charset="0"/>
                  </a:rPr>
                  <a:t>STMEA sp!,</a:t>
                </a:r>
                <a:br>
                  <a:rPr lang="en-US" sz="1397">
                    <a:latin typeface="Courier New" panose="02070309020205020404" pitchFamily="49" charset="0"/>
                  </a:rPr>
                </a:br>
                <a:r>
                  <a:rPr lang="en-US" sz="1397">
                    <a:latin typeface="Courier New" panose="02070309020205020404" pitchFamily="49" charset="0"/>
                  </a:rPr>
                  <a:t>{r0,r1,r3-r5}</a:t>
                </a:r>
              </a:p>
            </p:txBody>
          </p:sp>
          <p:grpSp>
            <p:nvGrpSpPr>
              <p:cNvPr id="110616" name="Group 112"/>
              <p:cNvGrpSpPr>
                <a:grpSpLocks/>
              </p:cNvGrpSpPr>
              <p:nvPr/>
            </p:nvGrpSpPr>
            <p:grpSpPr bwMode="auto">
              <a:xfrm>
                <a:off x="4579" y="1184"/>
                <a:ext cx="588" cy="2313"/>
                <a:chOff x="4579" y="1184"/>
                <a:chExt cx="588" cy="2313"/>
              </a:xfrm>
            </p:grpSpPr>
            <p:sp>
              <p:nvSpPr>
                <p:cNvPr id="110623" name="Rectangle 93"/>
                <p:cNvSpPr>
                  <a:spLocks noChangeArrowheads="1"/>
                </p:cNvSpPr>
                <p:nvPr/>
              </p:nvSpPr>
              <p:spPr bwMode="auto">
                <a:xfrm>
                  <a:off x="4603" y="1542"/>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24" name="Rectangle 94"/>
                <p:cNvSpPr>
                  <a:spLocks noChangeArrowheads="1"/>
                </p:cNvSpPr>
                <p:nvPr/>
              </p:nvSpPr>
              <p:spPr bwMode="auto">
                <a:xfrm>
                  <a:off x="4603" y="1363"/>
                  <a:ext cx="556" cy="17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25" name="Rectangle 95"/>
                <p:cNvSpPr>
                  <a:spLocks noChangeArrowheads="1"/>
                </p:cNvSpPr>
                <p:nvPr/>
              </p:nvSpPr>
              <p:spPr bwMode="auto">
                <a:xfrm>
                  <a:off x="4603" y="1899"/>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26" name="Rectangle 96"/>
                <p:cNvSpPr>
                  <a:spLocks noChangeArrowheads="1"/>
                </p:cNvSpPr>
                <p:nvPr/>
              </p:nvSpPr>
              <p:spPr bwMode="auto">
                <a:xfrm>
                  <a:off x="4603" y="1720"/>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27" name="Rectangle 97"/>
                <p:cNvSpPr>
                  <a:spLocks noChangeArrowheads="1"/>
                </p:cNvSpPr>
                <p:nvPr/>
              </p:nvSpPr>
              <p:spPr bwMode="auto">
                <a:xfrm>
                  <a:off x="4603" y="2256"/>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28" name="Rectangle 98"/>
                <p:cNvSpPr>
                  <a:spLocks noChangeArrowheads="1"/>
                </p:cNvSpPr>
                <p:nvPr/>
              </p:nvSpPr>
              <p:spPr bwMode="auto">
                <a:xfrm>
                  <a:off x="4603" y="2077"/>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29" name="Rectangle 99"/>
                <p:cNvSpPr>
                  <a:spLocks noChangeArrowheads="1"/>
                </p:cNvSpPr>
                <p:nvPr/>
              </p:nvSpPr>
              <p:spPr bwMode="auto">
                <a:xfrm>
                  <a:off x="4603" y="2613"/>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30" name="Rectangle 100"/>
                <p:cNvSpPr>
                  <a:spLocks noChangeArrowheads="1"/>
                </p:cNvSpPr>
                <p:nvPr/>
              </p:nvSpPr>
              <p:spPr bwMode="auto">
                <a:xfrm>
                  <a:off x="4603" y="2434"/>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31" name="Rectangle 101"/>
                <p:cNvSpPr>
                  <a:spLocks noChangeArrowheads="1"/>
                </p:cNvSpPr>
                <p:nvPr/>
              </p:nvSpPr>
              <p:spPr bwMode="auto">
                <a:xfrm>
                  <a:off x="4603" y="2970"/>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32" name="Rectangle 102"/>
                <p:cNvSpPr>
                  <a:spLocks noChangeArrowheads="1"/>
                </p:cNvSpPr>
                <p:nvPr/>
              </p:nvSpPr>
              <p:spPr bwMode="auto">
                <a:xfrm>
                  <a:off x="4603" y="2791"/>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33" name="Rectangle 103"/>
                <p:cNvSpPr>
                  <a:spLocks noChangeArrowheads="1"/>
                </p:cNvSpPr>
                <p:nvPr/>
              </p:nvSpPr>
              <p:spPr bwMode="auto">
                <a:xfrm>
                  <a:off x="4603" y="3327"/>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34" name="Rectangle 104"/>
                <p:cNvSpPr>
                  <a:spLocks noChangeArrowheads="1"/>
                </p:cNvSpPr>
                <p:nvPr/>
              </p:nvSpPr>
              <p:spPr bwMode="auto">
                <a:xfrm>
                  <a:off x="4603" y="3148"/>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35" name="Rectangle 105"/>
                <p:cNvSpPr>
                  <a:spLocks noChangeArrowheads="1"/>
                </p:cNvSpPr>
                <p:nvPr/>
              </p:nvSpPr>
              <p:spPr bwMode="auto">
                <a:xfrm>
                  <a:off x="4603" y="1184"/>
                  <a:ext cx="556" cy="17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nvGrpSpPr>
                <p:cNvPr id="110636" name="Group 111"/>
                <p:cNvGrpSpPr>
                  <a:grpSpLocks/>
                </p:cNvGrpSpPr>
                <p:nvPr/>
              </p:nvGrpSpPr>
              <p:grpSpPr bwMode="auto">
                <a:xfrm>
                  <a:off x="4579" y="1545"/>
                  <a:ext cx="588" cy="917"/>
                  <a:chOff x="4579" y="1545"/>
                  <a:chExt cx="588" cy="917"/>
                </a:xfrm>
              </p:grpSpPr>
              <p:sp>
                <p:nvSpPr>
                  <p:cNvPr id="110637" name="Rectangle 106"/>
                  <p:cNvSpPr>
                    <a:spLocks noChangeArrowheads="1"/>
                  </p:cNvSpPr>
                  <p:nvPr/>
                </p:nvSpPr>
                <p:spPr bwMode="auto">
                  <a:xfrm>
                    <a:off x="4585" y="1545"/>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r5</a:t>
                    </a:r>
                  </a:p>
                </p:txBody>
              </p:sp>
              <p:sp>
                <p:nvSpPr>
                  <p:cNvPr id="110638" name="Rectangle 107"/>
                  <p:cNvSpPr>
                    <a:spLocks noChangeArrowheads="1"/>
                  </p:cNvSpPr>
                  <p:nvPr/>
                </p:nvSpPr>
                <p:spPr bwMode="auto">
                  <a:xfrm>
                    <a:off x="4579" y="1731"/>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r4</a:t>
                    </a:r>
                  </a:p>
                </p:txBody>
              </p:sp>
              <p:sp>
                <p:nvSpPr>
                  <p:cNvPr id="110639" name="Rectangle 108"/>
                  <p:cNvSpPr>
                    <a:spLocks noChangeArrowheads="1"/>
                  </p:cNvSpPr>
                  <p:nvPr/>
                </p:nvSpPr>
                <p:spPr bwMode="auto">
                  <a:xfrm>
                    <a:off x="4591" y="1905"/>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r3</a:t>
                    </a:r>
                  </a:p>
                </p:txBody>
              </p:sp>
              <p:sp>
                <p:nvSpPr>
                  <p:cNvPr id="110640" name="Rectangle 109"/>
                  <p:cNvSpPr>
                    <a:spLocks noChangeArrowheads="1"/>
                  </p:cNvSpPr>
                  <p:nvPr/>
                </p:nvSpPr>
                <p:spPr bwMode="auto">
                  <a:xfrm>
                    <a:off x="4585" y="2079"/>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r1</a:t>
                    </a:r>
                  </a:p>
                </p:txBody>
              </p:sp>
              <p:sp>
                <p:nvSpPr>
                  <p:cNvPr id="110641" name="Rectangle 110"/>
                  <p:cNvSpPr>
                    <a:spLocks noChangeArrowheads="1"/>
                  </p:cNvSpPr>
                  <p:nvPr/>
                </p:nvSpPr>
                <p:spPr bwMode="auto">
                  <a:xfrm>
                    <a:off x="4585" y="2265"/>
                    <a:ext cx="576"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r0</a:t>
                    </a:r>
                  </a:p>
                </p:txBody>
              </p:sp>
            </p:grpSp>
          </p:grpSp>
          <p:sp>
            <p:nvSpPr>
              <p:cNvPr id="110617" name="Rectangle 113"/>
              <p:cNvSpPr>
                <a:spLocks noChangeArrowheads="1"/>
              </p:cNvSpPr>
              <p:nvPr/>
            </p:nvSpPr>
            <p:spPr bwMode="auto">
              <a:xfrm>
                <a:off x="4303" y="2301"/>
                <a:ext cx="330"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nvGrpSpPr>
              <p:cNvPr id="110618" name="Group 117"/>
              <p:cNvGrpSpPr>
                <a:grpSpLocks/>
              </p:cNvGrpSpPr>
              <p:nvPr/>
            </p:nvGrpSpPr>
            <p:grpSpPr bwMode="auto">
              <a:xfrm>
                <a:off x="4075" y="1333"/>
                <a:ext cx="504" cy="226"/>
                <a:chOff x="4075" y="1333"/>
                <a:chExt cx="504" cy="226"/>
              </a:xfrm>
            </p:grpSpPr>
            <p:sp>
              <p:nvSpPr>
                <p:cNvPr id="110620" name="Oval 114"/>
                <p:cNvSpPr>
                  <a:spLocks noChangeArrowheads="1"/>
                </p:cNvSpPr>
                <p:nvPr/>
              </p:nvSpPr>
              <p:spPr bwMode="auto">
                <a:xfrm>
                  <a:off x="4097" y="1333"/>
                  <a:ext cx="256" cy="226"/>
                </a:xfrm>
                <a:prstGeom prst="ellipse">
                  <a:avLst/>
                </a:prstGeom>
                <a:gradFill rotWithShape="0">
                  <a:gsLst>
                    <a:gs pos="0">
                      <a:srgbClr val="FFFFFF"/>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0621" name="Rectangle 115"/>
                <p:cNvSpPr>
                  <a:spLocks noChangeArrowheads="1"/>
                </p:cNvSpPr>
                <p:nvPr/>
              </p:nvSpPr>
              <p:spPr bwMode="auto">
                <a:xfrm>
                  <a:off x="4075" y="1354"/>
                  <a:ext cx="269"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597">
                      <a:latin typeface="Times New Roman" panose="02020603050405020304" pitchFamily="18" charset="0"/>
                    </a:rPr>
                    <a:t>SP</a:t>
                  </a:r>
                </a:p>
              </p:txBody>
            </p:sp>
            <p:sp>
              <p:nvSpPr>
                <p:cNvPr id="110622" name="Line 116"/>
                <p:cNvSpPr>
                  <a:spLocks noChangeShapeType="1"/>
                </p:cNvSpPr>
                <p:nvPr/>
              </p:nvSpPr>
              <p:spPr bwMode="auto">
                <a:xfrm>
                  <a:off x="4363" y="1443"/>
                  <a:ext cx="216"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
            <p:nvSpPr>
              <p:cNvPr id="110619" name="Rectangle 118"/>
              <p:cNvSpPr>
                <a:spLocks noChangeArrowheads="1"/>
              </p:cNvSpPr>
              <p:nvPr/>
            </p:nvSpPr>
            <p:spPr bwMode="auto">
              <a:xfrm>
                <a:off x="3886" y="2265"/>
                <a:ext cx="522"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397" b="0"/>
                  <a:t>Old SP</a:t>
                </a:r>
              </a:p>
            </p:txBody>
          </p:sp>
        </p:grpSp>
      </p:grpSp>
      <p:sp>
        <p:nvSpPr>
          <p:cNvPr id="110607" name="Line 121"/>
          <p:cNvSpPr>
            <a:spLocks noChangeShapeType="1"/>
          </p:cNvSpPr>
          <p:nvPr/>
        </p:nvSpPr>
        <p:spPr bwMode="auto">
          <a:xfrm>
            <a:off x="2243922" y="3750667"/>
            <a:ext cx="342266"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0608" name="Line 122"/>
          <p:cNvSpPr>
            <a:spLocks noChangeShapeType="1"/>
          </p:cNvSpPr>
          <p:nvPr/>
        </p:nvSpPr>
        <p:spPr bwMode="auto">
          <a:xfrm>
            <a:off x="4373578" y="3750667"/>
            <a:ext cx="342266"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0609" name="Line 123"/>
          <p:cNvSpPr>
            <a:spLocks noChangeShapeType="1"/>
          </p:cNvSpPr>
          <p:nvPr/>
        </p:nvSpPr>
        <p:spPr bwMode="auto">
          <a:xfrm>
            <a:off x="6503234" y="3750667"/>
            <a:ext cx="342266"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0610" name="Line 124"/>
          <p:cNvSpPr>
            <a:spLocks noChangeShapeType="1"/>
          </p:cNvSpPr>
          <p:nvPr/>
        </p:nvSpPr>
        <p:spPr bwMode="auto">
          <a:xfrm>
            <a:off x="8480772" y="3750667"/>
            <a:ext cx="342266"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Tree>
    <p:extLst>
      <p:ext uri="{BB962C8B-B14F-4D97-AF65-F5344CB8AC3E}">
        <p14:creationId xmlns="" xmlns:p14="http://schemas.microsoft.com/office/powerpoint/2010/main" val="395056837"/>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2643"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2644"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2645"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2646" name="Rectangle 6"/>
          <p:cNvSpPr>
            <a:spLocks noGrp="1" noChangeArrowheads="1"/>
          </p:cNvSpPr>
          <p:nvPr>
            <p:ph type="title"/>
          </p:nvPr>
        </p:nvSpPr>
        <p:spPr>
          <a:noFill/>
        </p:spPr>
        <p:txBody>
          <a:bodyPr/>
          <a:lstStyle/>
          <a:p>
            <a:r>
              <a:rPr lang="en-US" smtClean="0"/>
              <a:t>Stacks and Subroutines</a:t>
            </a:r>
          </a:p>
        </p:txBody>
      </p:sp>
      <p:sp>
        <p:nvSpPr>
          <p:cNvPr id="112647" name="Rectangle 7"/>
          <p:cNvSpPr>
            <a:spLocks noGrp="1" noChangeArrowheads="1"/>
          </p:cNvSpPr>
          <p:nvPr>
            <p:ph type="body" idx="1"/>
          </p:nvPr>
        </p:nvSpPr>
        <p:spPr>
          <a:noFill/>
        </p:spPr>
        <p:txBody>
          <a:bodyPr>
            <a:normAutofit fontScale="92500" lnSpcReduction="20000"/>
          </a:bodyPr>
          <a:lstStyle/>
          <a:p>
            <a:r>
              <a:rPr lang="en-US" smtClean="0"/>
              <a:t>One use of stacks is to create temporary register workspace for subroutines. Any registers that are needed can be pushed onto the stack at the start of the subroutine and popped off again at the end so as to restore them before return to the caller :</a:t>
            </a:r>
          </a:p>
          <a:p>
            <a:pPr>
              <a:buFont typeface="Times New Roman" panose="02020603050405020304" pitchFamily="18" charset="0"/>
              <a:buNone/>
            </a:pPr>
            <a:r>
              <a:rPr lang="en-US" sz="1597">
                <a:latin typeface="Courier New" panose="02070309020205020404" pitchFamily="49" charset="0"/>
              </a:rPr>
              <a:t>STMFD sp!,{r0-r12, lr}		; stack all registers</a:t>
            </a:r>
          </a:p>
          <a:p>
            <a:pPr>
              <a:buFont typeface="Times New Roman" panose="02020603050405020304" pitchFamily="18" charset="0"/>
              <a:buNone/>
            </a:pPr>
            <a:r>
              <a:rPr lang="en-US" sz="1597">
                <a:latin typeface="Courier New" panose="02070309020205020404" pitchFamily="49" charset="0"/>
              </a:rPr>
              <a:t>........			; and the return address</a:t>
            </a:r>
          </a:p>
          <a:p>
            <a:pPr>
              <a:buFont typeface="Times New Roman" panose="02020603050405020304" pitchFamily="18" charset="0"/>
              <a:buNone/>
            </a:pPr>
            <a:r>
              <a:rPr lang="en-US" sz="1597">
                <a:latin typeface="Courier New" panose="02070309020205020404" pitchFamily="49" charset="0"/>
              </a:rPr>
              <a:t>........</a:t>
            </a:r>
          </a:p>
          <a:p>
            <a:pPr>
              <a:buFont typeface="Times New Roman" panose="02020603050405020304" pitchFamily="18" charset="0"/>
              <a:buNone/>
            </a:pPr>
            <a:r>
              <a:rPr lang="en-US" sz="1597">
                <a:latin typeface="Courier New" panose="02070309020205020404" pitchFamily="49" charset="0"/>
              </a:rPr>
              <a:t>LDMFD sp!,{r0-r12, pc}		; load all the registers</a:t>
            </a:r>
          </a:p>
          <a:p>
            <a:pPr>
              <a:buFont typeface="Times New Roman" panose="02020603050405020304" pitchFamily="18" charset="0"/>
              <a:buNone/>
            </a:pPr>
            <a:r>
              <a:rPr lang="en-US" sz="1597">
                <a:latin typeface="Courier New" panose="02070309020205020404" pitchFamily="49" charset="0"/>
              </a:rPr>
              <a:t>					; and return automatically</a:t>
            </a:r>
          </a:p>
          <a:p>
            <a:r>
              <a:rPr lang="en-US" smtClean="0"/>
              <a:t>See the chapter on the ARM Procedure Call Standard in the SDT Reference Manual for further details of register usage within subroutines.</a:t>
            </a:r>
          </a:p>
          <a:p>
            <a:r>
              <a:rPr lang="en-US" smtClean="0"/>
              <a:t>If the pop instruction also had the ‘S’ bit set (using ‘^’) then the transfer of the PC when in a priviledged mode would also cause the SPSR to be copied into the CPSR (see exception handling module).</a:t>
            </a:r>
          </a:p>
        </p:txBody>
      </p:sp>
    </p:spTree>
    <p:extLst>
      <p:ext uri="{BB962C8B-B14F-4D97-AF65-F5344CB8AC3E}">
        <p14:creationId xmlns="" xmlns:p14="http://schemas.microsoft.com/office/powerpoint/2010/main" val="1299123138"/>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4691"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4692"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4693"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4694" name="Rectangle 6"/>
          <p:cNvSpPr>
            <a:spLocks noGrp="1" noChangeArrowheads="1"/>
          </p:cNvSpPr>
          <p:nvPr>
            <p:ph type="title"/>
          </p:nvPr>
        </p:nvSpPr>
        <p:spPr>
          <a:noFill/>
        </p:spPr>
        <p:txBody>
          <a:bodyPr/>
          <a:lstStyle/>
          <a:p>
            <a:r>
              <a:rPr lang="en-US" smtClean="0"/>
              <a:t>Direct functionality of</a:t>
            </a:r>
            <a:br>
              <a:rPr lang="en-US" smtClean="0"/>
            </a:br>
            <a:r>
              <a:rPr lang="en-US" smtClean="0"/>
              <a:t>Block Data Transfer</a:t>
            </a:r>
          </a:p>
        </p:txBody>
      </p:sp>
      <p:sp>
        <p:nvSpPr>
          <p:cNvPr id="114695" name="Rectangle 7"/>
          <p:cNvSpPr>
            <a:spLocks noGrp="1" noChangeArrowheads="1"/>
          </p:cNvSpPr>
          <p:nvPr>
            <p:ph type="body" idx="1"/>
          </p:nvPr>
        </p:nvSpPr>
        <p:spPr>
          <a:noFill/>
        </p:spPr>
        <p:txBody>
          <a:bodyPr/>
          <a:lstStyle/>
          <a:p>
            <a:r>
              <a:rPr lang="en-US" smtClean="0"/>
              <a:t>When LDM / STM are not being used to implement stacks, it is clearer to specify exactly what functionality of the instruction is:</a:t>
            </a:r>
          </a:p>
          <a:p>
            <a:pPr lvl="1"/>
            <a:r>
              <a:rPr lang="en-US" smtClean="0"/>
              <a:t>i.e. specify whether to increment / decrement the base pointer, before or after the memory access.</a:t>
            </a:r>
          </a:p>
          <a:p>
            <a:r>
              <a:rPr lang="en-US" smtClean="0"/>
              <a:t>In order to do this, LDM / STM support a further syntax in addition to the stack one: </a:t>
            </a:r>
          </a:p>
          <a:p>
            <a:pPr lvl="1"/>
            <a:r>
              <a:rPr lang="en-US" smtClean="0"/>
              <a:t>STMIA / LDMIA : Increment After</a:t>
            </a:r>
          </a:p>
          <a:p>
            <a:pPr lvl="1"/>
            <a:r>
              <a:rPr lang="en-US" smtClean="0"/>
              <a:t>STMIB / LDMIB : Increment Before</a:t>
            </a:r>
          </a:p>
          <a:p>
            <a:pPr lvl="1"/>
            <a:r>
              <a:rPr lang="en-US" smtClean="0"/>
              <a:t>STMDA / LDMDA : Decrement After</a:t>
            </a:r>
          </a:p>
          <a:p>
            <a:pPr lvl="1"/>
            <a:r>
              <a:rPr lang="en-US" smtClean="0"/>
              <a:t>STMDB / LDMDB : Decrement Before</a:t>
            </a:r>
          </a:p>
        </p:txBody>
      </p:sp>
    </p:spTree>
    <p:extLst>
      <p:ext uri="{BB962C8B-B14F-4D97-AF65-F5344CB8AC3E}">
        <p14:creationId xmlns="" xmlns:p14="http://schemas.microsoft.com/office/powerpoint/2010/main" val="3282885588"/>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6739"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6740"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6741"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6742" name="Rectangle 6"/>
          <p:cNvSpPr>
            <a:spLocks noGrp="1" noChangeArrowheads="1"/>
          </p:cNvSpPr>
          <p:nvPr>
            <p:ph type="title"/>
          </p:nvPr>
        </p:nvSpPr>
        <p:spPr>
          <a:noFill/>
        </p:spPr>
        <p:txBody>
          <a:bodyPr/>
          <a:lstStyle/>
          <a:p>
            <a:r>
              <a:rPr lang="en-US" smtClean="0"/>
              <a:t>Example: Block Copy</a:t>
            </a:r>
          </a:p>
        </p:txBody>
      </p:sp>
      <p:sp>
        <p:nvSpPr>
          <p:cNvPr id="116743" name="Rectangle 7"/>
          <p:cNvSpPr>
            <a:spLocks noGrp="1" noChangeArrowheads="1"/>
          </p:cNvSpPr>
          <p:nvPr>
            <p:ph type="body" idx="1"/>
          </p:nvPr>
        </p:nvSpPr>
        <p:spPr>
          <a:xfrm>
            <a:off x="1722599" y="1747777"/>
            <a:ext cx="8119314" cy="4368647"/>
          </a:xfrm>
          <a:noFill/>
        </p:spPr>
        <p:txBody>
          <a:bodyPr>
            <a:normAutofit fontScale="92500" lnSpcReduction="20000"/>
          </a:bodyPr>
          <a:lstStyle/>
          <a:p>
            <a:pPr lvl="1"/>
            <a:r>
              <a:rPr lang="en-US" smtClean="0"/>
              <a:t>Copy a block of memory, which is an exact multiple of 12 words long from the location pointed to by r12 to the location pointed to by r13. r14 points to the end of block to be copied.</a:t>
            </a:r>
          </a:p>
          <a:p>
            <a:pPr>
              <a:buFont typeface="Times New Roman" panose="02020603050405020304" pitchFamily="18" charset="0"/>
              <a:buNone/>
            </a:pPr>
            <a:endParaRPr lang="en-US" sz="1597">
              <a:latin typeface="Courier New" panose="02070309020205020404" pitchFamily="49" charset="0"/>
            </a:endParaRPr>
          </a:p>
          <a:p>
            <a:pPr>
              <a:buFont typeface="Times New Roman" panose="02020603050405020304" pitchFamily="18" charset="0"/>
              <a:buNone/>
            </a:pPr>
            <a:r>
              <a:rPr lang="en-US" sz="1597">
                <a:latin typeface="Courier New" panose="02070309020205020404" pitchFamily="49" charset="0"/>
              </a:rPr>
              <a:t>; r12 points to the start of the source data</a:t>
            </a:r>
          </a:p>
          <a:p>
            <a:pPr>
              <a:buFont typeface="Times New Roman" panose="02020603050405020304" pitchFamily="18" charset="0"/>
              <a:buNone/>
            </a:pPr>
            <a:r>
              <a:rPr lang="en-US" sz="1597">
                <a:latin typeface="Courier New" panose="02070309020205020404" pitchFamily="49" charset="0"/>
              </a:rPr>
              <a:t>; r14 points to the end of the source data</a:t>
            </a:r>
          </a:p>
          <a:p>
            <a:pPr>
              <a:buFont typeface="Times New Roman" panose="02020603050405020304" pitchFamily="18" charset="0"/>
              <a:buNone/>
            </a:pPr>
            <a:r>
              <a:rPr lang="en-US" sz="1597">
                <a:latin typeface="Courier New" panose="02070309020205020404" pitchFamily="49" charset="0"/>
              </a:rPr>
              <a:t>; r13 points to the start of the destination data</a:t>
            </a:r>
          </a:p>
          <a:p>
            <a:pPr>
              <a:buFont typeface="Times New Roman" panose="02020603050405020304" pitchFamily="18" charset="0"/>
              <a:buNone/>
            </a:pPr>
            <a:r>
              <a:rPr lang="en-US" sz="1597">
                <a:latin typeface="Courier New" panose="02070309020205020404" pitchFamily="49" charset="0"/>
              </a:rPr>
              <a:t>loop	LDMIA	r12!, {r0-r11}	; load 48 bytes</a:t>
            </a:r>
          </a:p>
          <a:p>
            <a:pPr>
              <a:buFont typeface="Times New Roman" panose="02020603050405020304" pitchFamily="18" charset="0"/>
              <a:buNone/>
            </a:pPr>
            <a:r>
              <a:rPr lang="en-US" sz="1597">
                <a:latin typeface="Courier New" panose="02070309020205020404" pitchFamily="49" charset="0"/>
              </a:rPr>
              <a:t>		STMIA	r13!, {r0-r11}	; and store them</a:t>
            </a:r>
          </a:p>
          <a:p>
            <a:pPr>
              <a:buFont typeface="Times New Roman" panose="02020603050405020304" pitchFamily="18" charset="0"/>
              <a:buNone/>
            </a:pPr>
            <a:r>
              <a:rPr lang="en-US" sz="1597">
                <a:latin typeface="Courier New" panose="02070309020205020404" pitchFamily="49" charset="0"/>
              </a:rPr>
              <a:t>		CMP	r12, r14	; check for the end</a:t>
            </a:r>
          </a:p>
          <a:p>
            <a:pPr>
              <a:buFont typeface="Times New Roman" panose="02020603050405020304" pitchFamily="18" charset="0"/>
              <a:buNone/>
            </a:pPr>
            <a:r>
              <a:rPr lang="en-US" sz="1597">
                <a:latin typeface="Courier New" panose="02070309020205020404" pitchFamily="49" charset="0"/>
              </a:rPr>
              <a:t>		BNE	loop		; and loop until done</a:t>
            </a:r>
          </a:p>
          <a:p>
            <a:pPr>
              <a:buFont typeface="Times New Roman" panose="02020603050405020304" pitchFamily="18" charset="0"/>
              <a:buNone/>
            </a:pPr>
            <a:endParaRPr lang="en-US" sz="1996">
              <a:latin typeface="Courier New" panose="02070309020205020404" pitchFamily="49" charset="0"/>
            </a:endParaRPr>
          </a:p>
          <a:p>
            <a:pPr lvl="1"/>
            <a:r>
              <a:rPr lang="en-US" smtClean="0"/>
              <a:t>This loop transfers 48 bytes in 31 cycles</a:t>
            </a:r>
          </a:p>
          <a:p>
            <a:pPr lvl="1"/>
            <a:r>
              <a:rPr lang="en-US" smtClean="0"/>
              <a:t>Over 50 Mbytes/sec at 33 MHz</a:t>
            </a:r>
          </a:p>
        </p:txBody>
      </p:sp>
      <p:grpSp>
        <p:nvGrpSpPr>
          <p:cNvPr id="116744" name="Group 26"/>
          <p:cNvGrpSpPr>
            <a:grpSpLocks/>
          </p:cNvGrpSpPr>
          <p:nvPr/>
        </p:nvGrpSpPr>
        <p:grpSpPr bwMode="auto">
          <a:xfrm>
            <a:off x="8022832" y="2421217"/>
            <a:ext cx="2630379" cy="3123179"/>
            <a:chOff x="4100" y="1528"/>
            <a:chExt cx="1660" cy="1971"/>
          </a:xfrm>
        </p:grpSpPr>
        <p:sp>
          <p:nvSpPr>
            <p:cNvPr id="116745" name="Rectangle 8"/>
            <p:cNvSpPr>
              <a:spLocks noChangeArrowheads="1"/>
            </p:cNvSpPr>
            <p:nvPr/>
          </p:nvSpPr>
          <p:spPr bwMode="auto">
            <a:xfrm>
              <a:off x="4576" y="2253"/>
              <a:ext cx="486" cy="164"/>
            </a:xfrm>
            <a:prstGeom prst="rect">
              <a:avLst/>
            </a:prstGeom>
            <a:pattFill prst="pct10">
              <a:fgClr>
                <a:schemeClr val="tx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6746" name="Rectangle 9"/>
            <p:cNvSpPr>
              <a:spLocks noChangeArrowheads="1"/>
            </p:cNvSpPr>
            <p:nvPr/>
          </p:nvSpPr>
          <p:spPr bwMode="auto">
            <a:xfrm>
              <a:off x="4576" y="3236"/>
              <a:ext cx="486" cy="159"/>
            </a:xfrm>
            <a:prstGeom prst="rect">
              <a:avLst/>
            </a:prstGeom>
            <a:pattFill prst="pct10">
              <a:fgClr>
                <a:schemeClr val="tx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6747" name="Line 10"/>
            <p:cNvSpPr>
              <a:spLocks noChangeShapeType="1"/>
            </p:cNvSpPr>
            <p:nvPr/>
          </p:nvSpPr>
          <p:spPr bwMode="auto">
            <a:xfrm flipV="1">
              <a:off x="4576" y="2413"/>
              <a:ext cx="0" cy="817"/>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6748" name="Line 11"/>
            <p:cNvSpPr>
              <a:spLocks noChangeShapeType="1"/>
            </p:cNvSpPr>
            <p:nvPr/>
          </p:nvSpPr>
          <p:spPr bwMode="auto">
            <a:xfrm>
              <a:off x="5064" y="2417"/>
              <a:ext cx="0" cy="81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6749" name="Line 12"/>
            <p:cNvSpPr>
              <a:spLocks noChangeShapeType="1"/>
            </p:cNvSpPr>
            <p:nvPr/>
          </p:nvSpPr>
          <p:spPr bwMode="auto">
            <a:xfrm>
              <a:off x="4572" y="2710"/>
              <a:ext cx="486"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6750" name="Line 13"/>
            <p:cNvSpPr>
              <a:spLocks noChangeShapeType="1"/>
            </p:cNvSpPr>
            <p:nvPr/>
          </p:nvSpPr>
          <p:spPr bwMode="auto">
            <a:xfrm flipV="1">
              <a:off x="4324" y="2409"/>
              <a:ext cx="224" cy="4"/>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6751" name="Rectangle 14"/>
            <p:cNvSpPr>
              <a:spLocks noChangeArrowheads="1"/>
            </p:cNvSpPr>
            <p:nvPr/>
          </p:nvSpPr>
          <p:spPr bwMode="auto">
            <a:xfrm>
              <a:off x="4100" y="2333"/>
              <a:ext cx="260" cy="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198">
                  <a:latin typeface="Times New Roman" panose="02020603050405020304" pitchFamily="18" charset="0"/>
                </a:rPr>
                <a:t>r13</a:t>
              </a:r>
            </a:p>
          </p:txBody>
        </p:sp>
        <p:sp>
          <p:nvSpPr>
            <p:cNvPr id="116752" name="Rectangle 15"/>
            <p:cNvSpPr>
              <a:spLocks noChangeArrowheads="1"/>
            </p:cNvSpPr>
            <p:nvPr/>
          </p:nvSpPr>
          <p:spPr bwMode="auto">
            <a:xfrm>
              <a:off x="4100" y="2614"/>
              <a:ext cx="260" cy="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198">
                  <a:latin typeface="Times New Roman" panose="02020603050405020304" pitchFamily="18" charset="0"/>
                </a:rPr>
                <a:t>r14</a:t>
              </a:r>
            </a:p>
          </p:txBody>
        </p:sp>
        <p:sp>
          <p:nvSpPr>
            <p:cNvPr id="116753" name="Rectangle 16"/>
            <p:cNvSpPr>
              <a:spLocks noChangeArrowheads="1"/>
            </p:cNvSpPr>
            <p:nvPr/>
          </p:nvSpPr>
          <p:spPr bwMode="auto">
            <a:xfrm>
              <a:off x="4112" y="3311"/>
              <a:ext cx="260" cy="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198">
                  <a:latin typeface="Times New Roman" panose="02020603050405020304" pitchFamily="18" charset="0"/>
                </a:rPr>
                <a:t>r12</a:t>
              </a:r>
            </a:p>
          </p:txBody>
        </p:sp>
        <p:sp>
          <p:nvSpPr>
            <p:cNvPr id="116754" name="Line 17"/>
            <p:cNvSpPr>
              <a:spLocks noChangeShapeType="1"/>
            </p:cNvSpPr>
            <p:nvPr/>
          </p:nvSpPr>
          <p:spPr bwMode="auto">
            <a:xfrm flipV="1">
              <a:off x="4324" y="2694"/>
              <a:ext cx="224" cy="4"/>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6755" name="Line 18"/>
            <p:cNvSpPr>
              <a:spLocks noChangeShapeType="1"/>
            </p:cNvSpPr>
            <p:nvPr/>
          </p:nvSpPr>
          <p:spPr bwMode="auto">
            <a:xfrm flipV="1">
              <a:off x="4320" y="3391"/>
              <a:ext cx="224" cy="4"/>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6756" name="Line 19"/>
            <p:cNvSpPr>
              <a:spLocks noChangeShapeType="1"/>
            </p:cNvSpPr>
            <p:nvPr/>
          </p:nvSpPr>
          <p:spPr bwMode="auto">
            <a:xfrm>
              <a:off x="4576" y="1528"/>
              <a:ext cx="0" cy="71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6757" name="Line 20"/>
            <p:cNvSpPr>
              <a:spLocks noChangeShapeType="1"/>
            </p:cNvSpPr>
            <p:nvPr/>
          </p:nvSpPr>
          <p:spPr bwMode="auto">
            <a:xfrm>
              <a:off x="5064" y="1532"/>
              <a:ext cx="0" cy="717"/>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6758" name="Line 21"/>
            <p:cNvSpPr>
              <a:spLocks noChangeShapeType="1"/>
            </p:cNvSpPr>
            <p:nvPr/>
          </p:nvSpPr>
          <p:spPr bwMode="auto">
            <a:xfrm>
              <a:off x="4576" y="3395"/>
              <a:ext cx="0" cy="1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6759" name="Line 22"/>
            <p:cNvSpPr>
              <a:spLocks noChangeShapeType="1"/>
            </p:cNvSpPr>
            <p:nvPr/>
          </p:nvSpPr>
          <p:spPr bwMode="auto">
            <a:xfrm>
              <a:off x="5064" y="3399"/>
              <a:ext cx="0" cy="1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6760" name="Line 23"/>
            <p:cNvSpPr>
              <a:spLocks noChangeShapeType="1"/>
            </p:cNvSpPr>
            <p:nvPr/>
          </p:nvSpPr>
          <p:spPr bwMode="auto">
            <a:xfrm>
              <a:off x="4581" y="1665"/>
              <a:ext cx="475" cy="0"/>
            </a:xfrm>
            <a:prstGeom prst="line">
              <a:avLst/>
            </a:prstGeom>
            <a:noFill/>
            <a:ln w="1270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6761" name="Line 24"/>
            <p:cNvSpPr>
              <a:spLocks noChangeShapeType="1"/>
            </p:cNvSpPr>
            <p:nvPr/>
          </p:nvSpPr>
          <p:spPr bwMode="auto">
            <a:xfrm flipV="1">
              <a:off x="5156" y="2482"/>
              <a:ext cx="0" cy="592"/>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6762" name="Rectangle 25"/>
            <p:cNvSpPr>
              <a:spLocks noChangeArrowheads="1"/>
            </p:cNvSpPr>
            <p:nvPr/>
          </p:nvSpPr>
          <p:spPr bwMode="auto">
            <a:xfrm>
              <a:off x="5144" y="2646"/>
              <a:ext cx="616" cy="2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198">
                  <a:latin typeface="Times New Roman" panose="02020603050405020304" pitchFamily="18" charset="0"/>
                </a:rPr>
                <a:t>IncreasingMemory</a:t>
              </a:r>
            </a:p>
          </p:txBody>
        </p:sp>
      </p:grpSp>
    </p:spTree>
    <p:extLst>
      <p:ext uri="{BB962C8B-B14F-4D97-AF65-F5344CB8AC3E}">
        <p14:creationId xmlns="" xmlns:p14="http://schemas.microsoft.com/office/powerpoint/2010/main" val="2203858467"/>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8787"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8788"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8789"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8790" name="Rectangle 6"/>
          <p:cNvSpPr>
            <a:spLocks noGrp="1" noChangeArrowheads="1"/>
          </p:cNvSpPr>
          <p:nvPr>
            <p:ph type="body" idx="1"/>
          </p:nvPr>
        </p:nvSpPr>
        <p:spPr>
          <a:xfrm>
            <a:off x="2692353" y="1752529"/>
            <a:ext cx="8370599" cy="4947013"/>
          </a:xfrm>
          <a:noFill/>
        </p:spPr>
        <p:txBody>
          <a:bodyPr>
            <a:normAutofit fontScale="85000" lnSpcReduction="20000"/>
          </a:bodyPr>
          <a:lstStyle/>
          <a:p>
            <a:r>
              <a:rPr lang="en-US" dirty="0" smtClean="0"/>
              <a:t>Atomic operation of a memory read followed by a memory write which moves byte or word quantities between registers and memory. </a:t>
            </a:r>
          </a:p>
          <a:p>
            <a:r>
              <a:rPr lang="en-US" dirty="0" smtClean="0"/>
              <a:t>Syntax:</a:t>
            </a:r>
          </a:p>
          <a:p>
            <a:pPr lvl="1"/>
            <a:r>
              <a:rPr lang="en-US" dirty="0" smtClean="0"/>
              <a:t>SWP{&lt;</a:t>
            </a:r>
            <a:r>
              <a:rPr lang="en-US" dirty="0" err="1" smtClean="0"/>
              <a:t>cond</a:t>
            </a:r>
            <a:r>
              <a:rPr lang="en-US" dirty="0" smtClean="0"/>
              <a:t>&gt;}{B} Rd, </a:t>
            </a:r>
            <a:r>
              <a:rPr lang="en-US" dirty="0" err="1" smtClean="0"/>
              <a:t>Rm</a:t>
            </a:r>
            <a:r>
              <a:rPr lang="en-US" dirty="0" smtClean="0"/>
              <a:t>, [</a:t>
            </a:r>
            <a:r>
              <a:rPr lang="en-US" dirty="0" err="1" smtClean="0"/>
              <a:t>Rn</a:t>
            </a:r>
            <a:r>
              <a:rPr lang="en-US" dirty="0" smtClean="0"/>
              <a:t>]</a:t>
            </a:r>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pPr>
              <a:buFont typeface="Times New Roman" panose="02020603050405020304" pitchFamily="18" charset="0"/>
              <a:buNone/>
            </a:pPr>
            <a:endParaRPr lang="en-US" dirty="0" smtClean="0"/>
          </a:p>
          <a:p>
            <a:r>
              <a:rPr lang="en-US" dirty="0" smtClean="0"/>
              <a:t>Thus to implement an actual swap of contents make Rd = Rm.</a:t>
            </a:r>
          </a:p>
          <a:p>
            <a:r>
              <a:rPr lang="en-US" dirty="0" smtClean="0"/>
              <a:t>The compiler cannot produce this instruction.</a:t>
            </a:r>
          </a:p>
        </p:txBody>
      </p:sp>
      <p:sp>
        <p:nvSpPr>
          <p:cNvPr id="118791" name="Rectangle 7"/>
          <p:cNvSpPr>
            <a:spLocks noGrp="1" noChangeArrowheads="1"/>
          </p:cNvSpPr>
          <p:nvPr>
            <p:ph type="title"/>
          </p:nvPr>
        </p:nvSpPr>
        <p:spPr>
          <a:noFill/>
        </p:spPr>
        <p:txBody>
          <a:bodyPr/>
          <a:lstStyle/>
          <a:p>
            <a:r>
              <a:rPr lang="en-US" smtClean="0"/>
              <a:t>Swap and Swap Byte Instructions</a:t>
            </a:r>
          </a:p>
        </p:txBody>
      </p:sp>
      <p:grpSp>
        <p:nvGrpSpPr>
          <p:cNvPr id="118792" name="Group 43"/>
          <p:cNvGrpSpPr>
            <a:grpSpLocks/>
          </p:cNvGrpSpPr>
          <p:nvPr/>
        </p:nvGrpSpPr>
        <p:grpSpPr bwMode="auto">
          <a:xfrm>
            <a:off x="3399070" y="3441676"/>
            <a:ext cx="5187868" cy="1877711"/>
            <a:chOff x="1182" y="2172"/>
            <a:chExt cx="3274" cy="1185"/>
          </a:xfrm>
        </p:grpSpPr>
        <p:grpSp>
          <p:nvGrpSpPr>
            <p:cNvPr id="118793" name="Group 41"/>
            <p:cNvGrpSpPr>
              <a:grpSpLocks/>
            </p:cNvGrpSpPr>
            <p:nvPr/>
          </p:nvGrpSpPr>
          <p:grpSpPr bwMode="auto">
            <a:xfrm>
              <a:off x="1182" y="2172"/>
              <a:ext cx="3274" cy="1185"/>
              <a:chOff x="1182" y="2172"/>
              <a:chExt cx="3274" cy="1185"/>
            </a:xfrm>
          </p:grpSpPr>
          <p:grpSp>
            <p:nvGrpSpPr>
              <p:cNvPr id="118795" name="Group 11"/>
              <p:cNvGrpSpPr>
                <a:grpSpLocks/>
              </p:cNvGrpSpPr>
              <p:nvPr/>
            </p:nvGrpSpPr>
            <p:grpSpPr bwMode="auto">
              <a:xfrm>
                <a:off x="2558" y="2321"/>
                <a:ext cx="454" cy="532"/>
                <a:chOff x="2558" y="2321"/>
                <a:chExt cx="454" cy="532"/>
              </a:xfrm>
            </p:grpSpPr>
            <p:sp>
              <p:nvSpPr>
                <p:cNvPr id="118825" name="Rectangle 8"/>
                <p:cNvSpPr>
                  <a:spLocks noChangeArrowheads="1"/>
                </p:cNvSpPr>
                <p:nvPr/>
              </p:nvSpPr>
              <p:spPr bwMode="auto">
                <a:xfrm>
                  <a:off x="2558" y="2681"/>
                  <a:ext cx="454" cy="17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8826" name="Rectangle 9"/>
                <p:cNvSpPr>
                  <a:spLocks noChangeArrowheads="1"/>
                </p:cNvSpPr>
                <p:nvPr/>
              </p:nvSpPr>
              <p:spPr bwMode="auto">
                <a:xfrm>
                  <a:off x="2558" y="2501"/>
                  <a:ext cx="454" cy="172"/>
                </a:xfrm>
                <a:prstGeom prst="rect">
                  <a:avLst/>
                </a:prstGeom>
                <a:pattFill prst="lgCheck">
                  <a:fgClr>
                    <a:schemeClr val="bg2"/>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8827" name="Rectangle 10"/>
                <p:cNvSpPr>
                  <a:spLocks noChangeArrowheads="1"/>
                </p:cNvSpPr>
                <p:nvPr/>
              </p:nvSpPr>
              <p:spPr bwMode="auto">
                <a:xfrm>
                  <a:off x="2558" y="2321"/>
                  <a:ext cx="454" cy="17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grpSp>
            <p:nvGrpSpPr>
              <p:cNvPr id="118796" name="Group 14"/>
              <p:cNvGrpSpPr>
                <a:grpSpLocks/>
              </p:cNvGrpSpPr>
              <p:nvPr/>
            </p:nvGrpSpPr>
            <p:grpSpPr bwMode="auto">
              <a:xfrm>
                <a:off x="1252" y="3160"/>
                <a:ext cx="800" cy="197"/>
                <a:chOff x="1252" y="3160"/>
                <a:chExt cx="800" cy="197"/>
              </a:xfrm>
            </p:grpSpPr>
            <p:sp>
              <p:nvSpPr>
                <p:cNvPr id="118823" name="Rectangle 12"/>
                <p:cNvSpPr>
                  <a:spLocks noChangeArrowheads="1"/>
                </p:cNvSpPr>
                <p:nvPr/>
              </p:nvSpPr>
              <p:spPr bwMode="auto">
                <a:xfrm>
                  <a:off x="1598" y="3164"/>
                  <a:ext cx="454" cy="172"/>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8824" name="Rectangle 13"/>
                <p:cNvSpPr>
                  <a:spLocks noChangeArrowheads="1"/>
                </p:cNvSpPr>
                <p:nvPr/>
              </p:nvSpPr>
              <p:spPr bwMode="auto">
                <a:xfrm>
                  <a:off x="1252" y="3160"/>
                  <a:ext cx="324"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597"/>
                    <a:t>Rm</a:t>
                  </a:r>
                </a:p>
              </p:txBody>
            </p:sp>
          </p:grpSp>
          <p:grpSp>
            <p:nvGrpSpPr>
              <p:cNvPr id="118797" name="Group 17"/>
              <p:cNvGrpSpPr>
                <a:grpSpLocks/>
              </p:cNvGrpSpPr>
              <p:nvPr/>
            </p:nvGrpSpPr>
            <p:grpSpPr bwMode="auto">
              <a:xfrm>
                <a:off x="3592" y="3130"/>
                <a:ext cx="800" cy="197"/>
                <a:chOff x="3592" y="3130"/>
                <a:chExt cx="800" cy="197"/>
              </a:xfrm>
            </p:grpSpPr>
            <p:sp>
              <p:nvSpPr>
                <p:cNvPr id="118821" name="Rectangle 15"/>
                <p:cNvSpPr>
                  <a:spLocks noChangeArrowheads="1"/>
                </p:cNvSpPr>
                <p:nvPr/>
              </p:nvSpPr>
              <p:spPr bwMode="auto">
                <a:xfrm>
                  <a:off x="3938" y="3134"/>
                  <a:ext cx="454" cy="172"/>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8822" name="Rectangle 16"/>
                <p:cNvSpPr>
                  <a:spLocks noChangeArrowheads="1"/>
                </p:cNvSpPr>
                <p:nvPr/>
              </p:nvSpPr>
              <p:spPr bwMode="auto">
                <a:xfrm>
                  <a:off x="3592" y="3130"/>
                  <a:ext cx="324"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597"/>
                    <a:t>Rd</a:t>
                  </a:r>
                </a:p>
              </p:txBody>
            </p:sp>
          </p:grpSp>
          <p:grpSp>
            <p:nvGrpSpPr>
              <p:cNvPr id="118798" name="Group 22"/>
              <p:cNvGrpSpPr>
                <a:grpSpLocks/>
              </p:cNvGrpSpPr>
              <p:nvPr/>
            </p:nvGrpSpPr>
            <p:grpSpPr bwMode="auto">
              <a:xfrm>
                <a:off x="1182" y="2426"/>
                <a:ext cx="1288" cy="197"/>
                <a:chOff x="1182" y="2426"/>
                <a:chExt cx="1288" cy="197"/>
              </a:xfrm>
            </p:grpSpPr>
            <p:grpSp>
              <p:nvGrpSpPr>
                <p:cNvPr id="118817" name="Group 20"/>
                <p:cNvGrpSpPr>
                  <a:grpSpLocks/>
                </p:cNvGrpSpPr>
                <p:nvPr/>
              </p:nvGrpSpPr>
              <p:grpSpPr bwMode="auto">
                <a:xfrm>
                  <a:off x="1182" y="2426"/>
                  <a:ext cx="800" cy="197"/>
                  <a:chOff x="1182" y="2426"/>
                  <a:chExt cx="800" cy="197"/>
                </a:xfrm>
              </p:grpSpPr>
              <p:sp>
                <p:nvSpPr>
                  <p:cNvPr id="118819" name="Rectangle 18"/>
                  <p:cNvSpPr>
                    <a:spLocks noChangeArrowheads="1"/>
                  </p:cNvSpPr>
                  <p:nvPr/>
                </p:nvSpPr>
                <p:spPr bwMode="auto">
                  <a:xfrm>
                    <a:off x="1528" y="2430"/>
                    <a:ext cx="454" cy="172"/>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8820" name="Rectangle 19"/>
                  <p:cNvSpPr>
                    <a:spLocks noChangeArrowheads="1"/>
                  </p:cNvSpPr>
                  <p:nvPr/>
                </p:nvSpPr>
                <p:spPr bwMode="auto">
                  <a:xfrm>
                    <a:off x="1182" y="2426"/>
                    <a:ext cx="324"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r">
                      <a:spcBef>
                        <a:spcPct val="50000"/>
                      </a:spcBef>
                    </a:pPr>
                    <a:r>
                      <a:rPr lang="en-US" sz="1597"/>
                      <a:t>Rn</a:t>
                    </a:r>
                  </a:p>
                </p:txBody>
              </p:sp>
            </p:grpSp>
            <p:sp>
              <p:nvSpPr>
                <p:cNvPr id="118818" name="Line 21"/>
                <p:cNvSpPr>
                  <a:spLocks noChangeShapeType="1"/>
                </p:cNvSpPr>
                <p:nvPr/>
              </p:nvSpPr>
              <p:spPr bwMode="auto">
                <a:xfrm>
                  <a:off x="2064" y="2545"/>
                  <a:ext cx="406" cy="0"/>
                </a:xfrm>
                <a:prstGeom prst="line">
                  <a:avLst/>
                </a:prstGeom>
                <a:noFill/>
                <a:ln w="12700">
                  <a:solidFill>
                    <a:schemeClr val="tx1"/>
                  </a:solidFill>
                  <a:prstDash val="sysDot"/>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
            <p:nvSpPr>
              <p:cNvPr id="118799" name="Line 23"/>
              <p:cNvSpPr>
                <a:spLocks noChangeShapeType="1"/>
              </p:cNvSpPr>
              <p:nvPr/>
            </p:nvSpPr>
            <p:spPr bwMode="auto">
              <a:xfrm flipV="1">
                <a:off x="1972" y="2637"/>
                <a:ext cx="516" cy="493"/>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8800" name="Line 24"/>
              <p:cNvSpPr>
                <a:spLocks noChangeShapeType="1"/>
              </p:cNvSpPr>
              <p:nvPr/>
            </p:nvSpPr>
            <p:spPr bwMode="auto">
              <a:xfrm>
                <a:off x="3043" y="2566"/>
                <a:ext cx="455" cy="0"/>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8801" name="Line 25"/>
              <p:cNvSpPr>
                <a:spLocks noChangeShapeType="1"/>
              </p:cNvSpPr>
              <p:nvPr/>
            </p:nvSpPr>
            <p:spPr bwMode="auto">
              <a:xfrm>
                <a:off x="3784" y="2752"/>
                <a:ext cx="306" cy="348"/>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118802" name="Group 28"/>
              <p:cNvGrpSpPr>
                <a:grpSpLocks/>
              </p:cNvGrpSpPr>
              <p:nvPr/>
            </p:nvGrpSpPr>
            <p:grpSpPr bwMode="auto">
              <a:xfrm>
                <a:off x="4000" y="2806"/>
                <a:ext cx="204" cy="197"/>
                <a:chOff x="4000" y="2806"/>
                <a:chExt cx="204" cy="197"/>
              </a:xfrm>
            </p:grpSpPr>
            <p:sp>
              <p:nvSpPr>
                <p:cNvPr id="118815" name="Rectangle 26"/>
                <p:cNvSpPr>
                  <a:spLocks noChangeArrowheads="1"/>
                </p:cNvSpPr>
                <p:nvPr/>
              </p:nvSpPr>
              <p:spPr bwMode="auto">
                <a:xfrm>
                  <a:off x="4000" y="2806"/>
                  <a:ext cx="204"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3</a:t>
                  </a:r>
                </a:p>
              </p:txBody>
            </p:sp>
            <p:sp>
              <p:nvSpPr>
                <p:cNvPr id="118816" name="Oval 27"/>
                <p:cNvSpPr>
                  <a:spLocks noChangeArrowheads="1"/>
                </p:cNvSpPr>
                <p:nvPr/>
              </p:nvSpPr>
              <p:spPr bwMode="auto">
                <a:xfrm>
                  <a:off x="4016" y="2810"/>
                  <a:ext cx="178" cy="172"/>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grpSp>
            <p:nvGrpSpPr>
              <p:cNvPr id="118803" name="Group 31"/>
              <p:cNvGrpSpPr>
                <a:grpSpLocks/>
              </p:cNvGrpSpPr>
              <p:nvPr/>
            </p:nvGrpSpPr>
            <p:grpSpPr bwMode="auto">
              <a:xfrm>
                <a:off x="1906" y="2788"/>
                <a:ext cx="204" cy="197"/>
                <a:chOff x="1906" y="2788"/>
                <a:chExt cx="204" cy="197"/>
              </a:xfrm>
            </p:grpSpPr>
            <p:sp>
              <p:nvSpPr>
                <p:cNvPr id="118813" name="Rectangle 29"/>
                <p:cNvSpPr>
                  <a:spLocks noChangeArrowheads="1"/>
                </p:cNvSpPr>
                <p:nvPr/>
              </p:nvSpPr>
              <p:spPr bwMode="auto">
                <a:xfrm>
                  <a:off x="1906" y="2788"/>
                  <a:ext cx="204"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2</a:t>
                  </a:r>
                </a:p>
              </p:txBody>
            </p:sp>
            <p:sp>
              <p:nvSpPr>
                <p:cNvPr id="118814" name="Oval 30"/>
                <p:cNvSpPr>
                  <a:spLocks noChangeArrowheads="1"/>
                </p:cNvSpPr>
                <p:nvPr/>
              </p:nvSpPr>
              <p:spPr bwMode="auto">
                <a:xfrm>
                  <a:off x="1922" y="2792"/>
                  <a:ext cx="178" cy="172"/>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grpSp>
            <p:nvGrpSpPr>
              <p:cNvPr id="118804" name="Group 34"/>
              <p:cNvGrpSpPr>
                <a:grpSpLocks/>
              </p:cNvGrpSpPr>
              <p:nvPr/>
            </p:nvGrpSpPr>
            <p:grpSpPr bwMode="auto">
              <a:xfrm>
                <a:off x="3160" y="2339"/>
                <a:ext cx="204" cy="197"/>
                <a:chOff x="3160" y="2339"/>
                <a:chExt cx="204" cy="197"/>
              </a:xfrm>
            </p:grpSpPr>
            <p:sp>
              <p:nvSpPr>
                <p:cNvPr id="118811" name="Rectangle 32"/>
                <p:cNvSpPr>
                  <a:spLocks noChangeArrowheads="1"/>
                </p:cNvSpPr>
                <p:nvPr/>
              </p:nvSpPr>
              <p:spPr bwMode="auto">
                <a:xfrm>
                  <a:off x="3160" y="2339"/>
                  <a:ext cx="204"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sz="1597"/>
                    <a:t>1</a:t>
                  </a:r>
                </a:p>
              </p:txBody>
            </p:sp>
            <p:sp>
              <p:nvSpPr>
                <p:cNvPr id="118812" name="Oval 33"/>
                <p:cNvSpPr>
                  <a:spLocks noChangeArrowheads="1"/>
                </p:cNvSpPr>
                <p:nvPr/>
              </p:nvSpPr>
              <p:spPr bwMode="auto">
                <a:xfrm>
                  <a:off x="3176" y="2343"/>
                  <a:ext cx="178" cy="172"/>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sp>
            <p:nvSpPr>
              <p:cNvPr id="118805" name="Rectangle 35"/>
              <p:cNvSpPr>
                <a:spLocks noChangeArrowheads="1"/>
              </p:cNvSpPr>
              <p:nvPr/>
            </p:nvSpPr>
            <p:spPr bwMode="auto">
              <a:xfrm>
                <a:off x="3524" y="2499"/>
                <a:ext cx="454" cy="172"/>
              </a:xfrm>
              <a:prstGeom prst="rect">
                <a:avLst/>
              </a:prstGeom>
              <a:gradFill rotWithShape="0">
                <a:gsLst>
                  <a:gs pos="0">
                    <a:srgbClr val="CECECE"/>
                  </a:gs>
                  <a:gs pos="100000">
                    <a:srgbClr val="FFFFFF"/>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18806" name="Rectangle 36"/>
              <p:cNvSpPr>
                <a:spLocks noChangeArrowheads="1"/>
              </p:cNvSpPr>
              <p:nvPr/>
            </p:nvSpPr>
            <p:spPr bwMode="auto">
              <a:xfrm>
                <a:off x="4018" y="2506"/>
                <a:ext cx="438"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a:t>temp</a:t>
                </a:r>
              </a:p>
            </p:txBody>
          </p:sp>
          <p:sp>
            <p:nvSpPr>
              <p:cNvPr id="118807" name="Line 37"/>
              <p:cNvSpPr>
                <a:spLocks noChangeShapeType="1"/>
              </p:cNvSpPr>
              <p:nvPr/>
            </p:nvSpPr>
            <p:spPr bwMode="auto">
              <a:xfrm>
                <a:off x="3013" y="2176"/>
                <a:ext cx="0" cy="144"/>
              </a:xfrm>
              <a:prstGeom prst="line">
                <a:avLst/>
              </a:prstGeom>
              <a:noFill/>
              <a:ln w="12700">
                <a:solidFill>
                  <a:schemeClr val="tx1"/>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8808" name="Line 38"/>
              <p:cNvSpPr>
                <a:spLocks noChangeShapeType="1"/>
              </p:cNvSpPr>
              <p:nvPr/>
            </p:nvSpPr>
            <p:spPr bwMode="auto">
              <a:xfrm>
                <a:off x="2558" y="2172"/>
                <a:ext cx="0" cy="144"/>
              </a:xfrm>
              <a:prstGeom prst="line">
                <a:avLst/>
              </a:prstGeom>
              <a:noFill/>
              <a:ln w="12700">
                <a:solidFill>
                  <a:schemeClr val="tx1"/>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8809" name="Line 39"/>
              <p:cNvSpPr>
                <a:spLocks noChangeShapeType="1"/>
              </p:cNvSpPr>
              <p:nvPr/>
            </p:nvSpPr>
            <p:spPr bwMode="auto">
              <a:xfrm>
                <a:off x="2558" y="2856"/>
                <a:ext cx="0" cy="144"/>
              </a:xfrm>
              <a:prstGeom prst="line">
                <a:avLst/>
              </a:prstGeom>
              <a:noFill/>
              <a:ln w="12700">
                <a:solidFill>
                  <a:schemeClr val="tx1"/>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18810" name="Line 40"/>
              <p:cNvSpPr>
                <a:spLocks noChangeShapeType="1"/>
              </p:cNvSpPr>
              <p:nvPr/>
            </p:nvSpPr>
            <p:spPr bwMode="auto">
              <a:xfrm>
                <a:off x="3012" y="2852"/>
                <a:ext cx="0" cy="144"/>
              </a:xfrm>
              <a:prstGeom prst="line">
                <a:avLst/>
              </a:prstGeom>
              <a:noFill/>
              <a:ln w="12700">
                <a:solidFill>
                  <a:schemeClr val="tx1"/>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
          <p:nvSpPr>
            <p:cNvPr id="118794" name="Rectangle 42"/>
            <p:cNvSpPr>
              <a:spLocks noChangeArrowheads="1"/>
            </p:cNvSpPr>
            <p:nvPr/>
          </p:nvSpPr>
          <p:spPr bwMode="auto">
            <a:xfrm>
              <a:off x="2484" y="2986"/>
              <a:ext cx="64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spcBef>
                  <a:spcPct val="50000"/>
                </a:spcBef>
              </a:pPr>
              <a:r>
                <a:rPr lang="en-US" sz="1597"/>
                <a:t>Memory</a:t>
              </a:r>
            </a:p>
          </p:txBody>
        </p:sp>
      </p:grpSp>
    </p:spTree>
    <p:extLst>
      <p:ext uri="{BB962C8B-B14F-4D97-AF65-F5344CB8AC3E}">
        <p14:creationId xmlns="" xmlns:p14="http://schemas.microsoft.com/office/powerpoint/2010/main" val="461702821"/>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0835"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0836" name="Rectangle 4"/>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0837" name="Rectangle 5"/>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0838" name="Rectangle 6"/>
          <p:cNvSpPr>
            <a:spLocks noGrp="1" noChangeArrowheads="1"/>
          </p:cNvSpPr>
          <p:nvPr>
            <p:ph type="title"/>
          </p:nvPr>
        </p:nvSpPr>
        <p:spPr>
          <a:noFill/>
        </p:spPr>
        <p:txBody>
          <a:bodyPr/>
          <a:lstStyle/>
          <a:p>
            <a:r>
              <a:rPr lang="en-US" smtClean="0"/>
              <a:t>Software Interrupt (SWI)</a:t>
            </a:r>
          </a:p>
        </p:txBody>
      </p:sp>
      <p:sp>
        <p:nvSpPr>
          <p:cNvPr id="120839" name="Rectangle 7"/>
          <p:cNvSpPr>
            <a:spLocks noGrp="1" noChangeArrowheads="1"/>
          </p:cNvSpPr>
          <p:nvPr>
            <p:ph type="body" idx="1"/>
          </p:nvPr>
        </p:nvSpPr>
        <p:spPr>
          <a:xfrm>
            <a:off x="1532586" y="3143777"/>
            <a:ext cx="9131121" cy="3555766"/>
          </a:xfrm>
          <a:noFill/>
        </p:spPr>
        <p:txBody>
          <a:bodyPr>
            <a:normAutofit fontScale="92500" lnSpcReduction="20000"/>
          </a:bodyPr>
          <a:lstStyle/>
          <a:p>
            <a:r>
              <a:rPr lang="en-US" dirty="0" smtClean="0"/>
              <a:t>In effect, a SWI is a user-defined instruction.</a:t>
            </a:r>
          </a:p>
          <a:p>
            <a:r>
              <a:rPr lang="en-US" dirty="0" smtClean="0"/>
              <a:t>It causes an exception trap to the SWI hardware vector (thus causing a change to supervisor mode, plus the associated state saving), thus causing the SWI exception handler to be called.</a:t>
            </a:r>
          </a:p>
          <a:p>
            <a:r>
              <a:rPr lang="en-US" dirty="0" smtClean="0"/>
              <a:t>The handler can then examine the comment field of the instruction to decide what operation has been requested.</a:t>
            </a:r>
          </a:p>
          <a:p>
            <a:r>
              <a:rPr lang="en-US" dirty="0" smtClean="0"/>
              <a:t>By making use of the SWI </a:t>
            </a:r>
            <a:r>
              <a:rPr lang="en-US" dirty="0" err="1" smtClean="0"/>
              <a:t>mechansim</a:t>
            </a:r>
            <a:r>
              <a:rPr lang="en-US" dirty="0" smtClean="0"/>
              <a:t>, an operating system can implement a set of privileged operations which applications running in user mode can request.</a:t>
            </a:r>
          </a:p>
          <a:p>
            <a:r>
              <a:rPr lang="en-US" dirty="0" smtClean="0"/>
              <a:t>See Exception Handling Module for further details.</a:t>
            </a:r>
          </a:p>
        </p:txBody>
      </p:sp>
      <p:grpSp>
        <p:nvGrpSpPr>
          <p:cNvPr id="120840" name="Group 55"/>
          <p:cNvGrpSpPr>
            <a:grpSpLocks/>
          </p:cNvGrpSpPr>
          <p:nvPr/>
        </p:nvGrpSpPr>
        <p:grpSpPr bwMode="auto">
          <a:xfrm>
            <a:off x="2579849" y="1578227"/>
            <a:ext cx="6737573" cy="1410263"/>
            <a:chOff x="665" y="996"/>
            <a:chExt cx="4252" cy="890"/>
          </a:xfrm>
        </p:grpSpPr>
        <p:sp>
          <p:nvSpPr>
            <p:cNvPr id="120841" name="Line 8"/>
            <p:cNvSpPr>
              <a:spLocks noChangeShapeType="1"/>
            </p:cNvSpPr>
            <p:nvPr/>
          </p:nvSpPr>
          <p:spPr bwMode="auto">
            <a:xfrm>
              <a:off x="1508"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42" name="Line 9"/>
            <p:cNvSpPr>
              <a:spLocks noChangeShapeType="1"/>
            </p:cNvSpPr>
            <p:nvPr/>
          </p:nvSpPr>
          <p:spPr bwMode="auto">
            <a:xfrm>
              <a:off x="1640"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43" name="Line 10"/>
            <p:cNvSpPr>
              <a:spLocks noChangeShapeType="1"/>
            </p:cNvSpPr>
            <p:nvPr/>
          </p:nvSpPr>
          <p:spPr bwMode="auto">
            <a:xfrm>
              <a:off x="1773" y="1150"/>
              <a:ext cx="0" cy="21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44" name="Line 11"/>
            <p:cNvSpPr>
              <a:spLocks noChangeShapeType="1"/>
            </p:cNvSpPr>
            <p:nvPr/>
          </p:nvSpPr>
          <p:spPr bwMode="auto">
            <a:xfrm>
              <a:off x="1905"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45" name="Line 12"/>
            <p:cNvSpPr>
              <a:spLocks noChangeShapeType="1"/>
            </p:cNvSpPr>
            <p:nvPr/>
          </p:nvSpPr>
          <p:spPr bwMode="auto">
            <a:xfrm>
              <a:off x="2037"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46" name="Line 13"/>
            <p:cNvSpPr>
              <a:spLocks noChangeShapeType="1"/>
            </p:cNvSpPr>
            <p:nvPr/>
          </p:nvSpPr>
          <p:spPr bwMode="auto">
            <a:xfrm>
              <a:off x="2170"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47" name="Line 14"/>
            <p:cNvSpPr>
              <a:spLocks noChangeShapeType="1"/>
            </p:cNvSpPr>
            <p:nvPr/>
          </p:nvSpPr>
          <p:spPr bwMode="auto">
            <a:xfrm>
              <a:off x="2302"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48" name="Line 15"/>
            <p:cNvSpPr>
              <a:spLocks noChangeShapeType="1"/>
            </p:cNvSpPr>
            <p:nvPr/>
          </p:nvSpPr>
          <p:spPr bwMode="auto">
            <a:xfrm>
              <a:off x="2435"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49" name="Line 16"/>
            <p:cNvSpPr>
              <a:spLocks noChangeShapeType="1"/>
            </p:cNvSpPr>
            <p:nvPr/>
          </p:nvSpPr>
          <p:spPr bwMode="auto">
            <a:xfrm>
              <a:off x="2576"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50" name="Line 17"/>
            <p:cNvSpPr>
              <a:spLocks noChangeShapeType="1"/>
            </p:cNvSpPr>
            <p:nvPr/>
          </p:nvSpPr>
          <p:spPr bwMode="auto">
            <a:xfrm>
              <a:off x="2699"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51" name="Line 18"/>
            <p:cNvSpPr>
              <a:spLocks noChangeShapeType="1"/>
            </p:cNvSpPr>
            <p:nvPr/>
          </p:nvSpPr>
          <p:spPr bwMode="auto">
            <a:xfrm>
              <a:off x="2848"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52" name="Line 19"/>
            <p:cNvSpPr>
              <a:spLocks noChangeShapeType="1"/>
            </p:cNvSpPr>
            <p:nvPr/>
          </p:nvSpPr>
          <p:spPr bwMode="auto">
            <a:xfrm>
              <a:off x="2981"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53" name="Line 20"/>
            <p:cNvSpPr>
              <a:spLocks noChangeShapeType="1"/>
            </p:cNvSpPr>
            <p:nvPr/>
          </p:nvSpPr>
          <p:spPr bwMode="auto">
            <a:xfrm>
              <a:off x="3113"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54" name="Line 21"/>
            <p:cNvSpPr>
              <a:spLocks noChangeShapeType="1"/>
            </p:cNvSpPr>
            <p:nvPr/>
          </p:nvSpPr>
          <p:spPr bwMode="auto">
            <a:xfrm>
              <a:off x="3246"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55" name="Line 22"/>
            <p:cNvSpPr>
              <a:spLocks noChangeShapeType="1"/>
            </p:cNvSpPr>
            <p:nvPr/>
          </p:nvSpPr>
          <p:spPr bwMode="auto">
            <a:xfrm>
              <a:off x="3378"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56" name="Line 23"/>
            <p:cNvSpPr>
              <a:spLocks noChangeShapeType="1"/>
            </p:cNvSpPr>
            <p:nvPr/>
          </p:nvSpPr>
          <p:spPr bwMode="auto">
            <a:xfrm>
              <a:off x="3510"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57" name="Line 24"/>
            <p:cNvSpPr>
              <a:spLocks noChangeShapeType="1"/>
            </p:cNvSpPr>
            <p:nvPr/>
          </p:nvSpPr>
          <p:spPr bwMode="auto">
            <a:xfrm>
              <a:off x="3643"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58" name="Line 25"/>
            <p:cNvSpPr>
              <a:spLocks noChangeShapeType="1"/>
            </p:cNvSpPr>
            <p:nvPr/>
          </p:nvSpPr>
          <p:spPr bwMode="auto">
            <a:xfrm>
              <a:off x="3775"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59" name="Line 26"/>
            <p:cNvSpPr>
              <a:spLocks noChangeShapeType="1"/>
            </p:cNvSpPr>
            <p:nvPr/>
          </p:nvSpPr>
          <p:spPr bwMode="auto">
            <a:xfrm>
              <a:off x="4437"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60" name="Line 27"/>
            <p:cNvSpPr>
              <a:spLocks noChangeShapeType="1"/>
            </p:cNvSpPr>
            <p:nvPr/>
          </p:nvSpPr>
          <p:spPr bwMode="auto">
            <a:xfrm>
              <a:off x="4553"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61" name="Line 28"/>
            <p:cNvSpPr>
              <a:spLocks noChangeShapeType="1"/>
            </p:cNvSpPr>
            <p:nvPr/>
          </p:nvSpPr>
          <p:spPr bwMode="auto">
            <a:xfrm>
              <a:off x="4678" y="1158"/>
              <a:ext cx="0" cy="5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62" name="Line 29"/>
            <p:cNvSpPr>
              <a:spLocks noChangeShapeType="1"/>
            </p:cNvSpPr>
            <p:nvPr/>
          </p:nvSpPr>
          <p:spPr bwMode="auto">
            <a:xfrm>
              <a:off x="4793"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63" name="Rectangle 30"/>
            <p:cNvSpPr>
              <a:spLocks noChangeArrowheads="1"/>
            </p:cNvSpPr>
            <p:nvPr/>
          </p:nvSpPr>
          <p:spPr bwMode="auto">
            <a:xfrm>
              <a:off x="1120" y="1021"/>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28</a:t>
              </a:r>
            </a:p>
          </p:txBody>
        </p:sp>
        <p:sp>
          <p:nvSpPr>
            <p:cNvPr id="120864" name="Rectangle 31"/>
            <p:cNvSpPr>
              <a:spLocks noChangeArrowheads="1"/>
            </p:cNvSpPr>
            <p:nvPr/>
          </p:nvSpPr>
          <p:spPr bwMode="auto">
            <a:xfrm>
              <a:off x="665" y="1021"/>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31</a:t>
              </a:r>
            </a:p>
          </p:txBody>
        </p:sp>
        <p:sp>
          <p:nvSpPr>
            <p:cNvPr id="120865" name="Rectangle 32"/>
            <p:cNvSpPr>
              <a:spLocks noChangeArrowheads="1"/>
            </p:cNvSpPr>
            <p:nvPr/>
          </p:nvSpPr>
          <p:spPr bwMode="auto">
            <a:xfrm>
              <a:off x="1625" y="1021"/>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24</a:t>
              </a:r>
            </a:p>
          </p:txBody>
        </p:sp>
        <p:sp>
          <p:nvSpPr>
            <p:cNvPr id="120866" name="Rectangle 33"/>
            <p:cNvSpPr>
              <a:spLocks noChangeArrowheads="1"/>
            </p:cNvSpPr>
            <p:nvPr/>
          </p:nvSpPr>
          <p:spPr bwMode="auto">
            <a:xfrm>
              <a:off x="1261" y="1021"/>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27</a:t>
              </a:r>
            </a:p>
          </p:txBody>
        </p:sp>
        <p:sp>
          <p:nvSpPr>
            <p:cNvPr id="120867" name="Rectangle 34"/>
            <p:cNvSpPr>
              <a:spLocks noChangeArrowheads="1"/>
            </p:cNvSpPr>
            <p:nvPr/>
          </p:nvSpPr>
          <p:spPr bwMode="auto">
            <a:xfrm>
              <a:off x="1766" y="1034"/>
              <a:ext cx="96" cy="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0868" name="Rectangle 35"/>
            <p:cNvSpPr>
              <a:spLocks noChangeArrowheads="1"/>
            </p:cNvSpPr>
            <p:nvPr/>
          </p:nvSpPr>
          <p:spPr bwMode="auto">
            <a:xfrm>
              <a:off x="4792" y="996"/>
              <a:ext cx="125"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0</a:t>
              </a:r>
            </a:p>
          </p:txBody>
        </p:sp>
        <p:sp>
          <p:nvSpPr>
            <p:cNvPr id="120869" name="Line 36"/>
            <p:cNvSpPr>
              <a:spLocks noChangeShapeType="1"/>
            </p:cNvSpPr>
            <p:nvPr/>
          </p:nvSpPr>
          <p:spPr bwMode="auto">
            <a:xfrm>
              <a:off x="1251" y="1150"/>
              <a:ext cx="0" cy="22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70" name="Line 37"/>
            <p:cNvSpPr>
              <a:spLocks noChangeShapeType="1"/>
            </p:cNvSpPr>
            <p:nvPr/>
          </p:nvSpPr>
          <p:spPr bwMode="auto">
            <a:xfrm>
              <a:off x="1375"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71" name="Line 38"/>
            <p:cNvSpPr>
              <a:spLocks noChangeShapeType="1"/>
            </p:cNvSpPr>
            <p:nvPr/>
          </p:nvSpPr>
          <p:spPr bwMode="auto">
            <a:xfrm>
              <a:off x="3908" y="1158"/>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72" name="Line 39"/>
            <p:cNvSpPr>
              <a:spLocks noChangeShapeType="1"/>
            </p:cNvSpPr>
            <p:nvPr/>
          </p:nvSpPr>
          <p:spPr bwMode="auto">
            <a:xfrm>
              <a:off x="4040" y="1158"/>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73" name="Line 40"/>
            <p:cNvSpPr>
              <a:spLocks noChangeShapeType="1"/>
            </p:cNvSpPr>
            <p:nvPr/>
          </p:nvSpPr>
          <p:spPr bwMode="auto">
            <a:xfrm>
              <a:off x="4172" y="1158"/>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74" name="Line 41"/>
            <p:cNvSpPr>
              <a:spLocks noChangeShapeType="1"/>
            </p:cNvSpPr>
            <p:nvPr/>
          </p:nvSpPr>
          <p:spPr bwMode="auto">
            <a:xfrm>
              <a:off x="4305" y="1158"/>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75" name="Line 42"/>
            <p:cNvSpPr>
              <a:spLocks noChangeShapeType="1"/>
            </p:cNvSpPr>
            <p:nvPr/>
          </p:nvSpPr>
          <p:spPr bwMode="auto">
            <a:xfrm>
              <a:off x="987" y="1150"/>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76" name="Line 43"/>
            <p:cNvSpPr>
              <a:spLocks noChangeShapeType="1"/>
            </p:cNvSpPr>
            <p:nvPr/>
          </p:nvSpPr>
          <p:spPr bwMode="auto">
            <a:xfrm>
              <a:off x="1119" y="1158"/>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77" name="Line 44"/>
            <p:cNvSpPr>
              <a:spLocks noChangeShapeType="1"/>
            </p:cNvSpPr>
            <p:nvPr/>
          </p:nvSpPr>
          <p:spPr bwMode="auto">
            <a:xfrm>
              <a:off x="854" y="1158"/>
              <a:ext cx="0" cy="6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78" name="Rectangle 45"/>
            <p:cNvSpPr>
              <a:spLocks noChangeArrowheads="1"/>
            </p:cNvSpPr>
            <p:nvPr/>
          </p:nvSpPr>
          <p:spPr bwMode="auto">
            <a:xfrm>
              <a:off x="740" y="1218"/>
              <a:ext cx="1118"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4000"/>
                </a:lnSpc>
                <a:spcBef>
                  <a:spcPct val="52000"/>
                </a:spcBef>
              </a:pPr>
              <a:r>
                <a:rPr lang="en-US" sz="1198">
                  <a:latin typeface="Times New Roman" panose="02020603050405020304" pitchFamily="18" charset="0"/>
                </a:rPr>
                <a:t>   Cond         1    1   1   1</a:t>
              </a:r>
            </a:p>
          </p:txBody>
        </p:sp>
        <p:sp>
          <p:nvSpPr>
            <p:cNvPr id="120879" name="Rectangle 46"/>
            <p:cNvSpPr>
              <a:spLocks noChangeArrowheads="1"/>
            </p:cNvSpPr>
            <p:nvPr/>
          </p:nvSpPr>
          <p:spPr bwMode="auto">
            <a:xfrm>
              <a:off x="1846" y="1201"/>
              <a:ext cx="3038"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4000"/>
                </a:lnSpc>
                <a:spcBef>
                  <a:spcPct val="52000"/>
                </a:spcBef>
              </a:pPr>
              <a:r>
                <a:rPr lang="en-US" sz="1198">
                  <a:latin typeface="Times New Roman" panose="02020603050405020304" pitchFamily="18" charset="0"/>
                </a:rPr>
                <a:t>                         Comment field (ignored by Processor)</a:t>
              </a:r>
            </a:p>
          </p:txBody>
        </p:sp>
        <p:sp>
          <p:nvSpPr>
            <p:cNvPr id="120880" name="Line 47"/>
            <p:cNvSpPr>
              <a:spLocks noChangeShapeType="1"/>
            </p:cNvSpPr>
            <p:nvPr/>
          </p:nvSpPr>
          <p:spPr bwMode="auto">
            <a:xfrm>
              <a:off x="751" y="1422"/>
              <a:ext cx="0" cy="7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81" name="Line 48"/>
            <p:cNvSpPr>
              <a:spLocks noChangeShapeType="1"/>
            </p:cNvSpPr>
            <p:nvPr/>
          </p:nvSpPr>
          <p:spPr bwMode="auto">
            <a:xfrm>
              <a:off x="1251" y="1422"/>
              <a:ext cx="0" cy="7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82" name="Line 49"/>
            <p:cNvSpPr>
              <a:spLocks noChangeShapeType="1"/>
            </p:cNvSpPr>
            <p:nvPr/>
          </p:nvSpPr>
          <p:spPr bwMode="auto">
            <a:xfrm flipH="1">
              <a:off x="746" y="1497"/>
              <a:ext cx="50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83" name="Line 50"/>
            <p:cNvSpPr>
              <a:spLocks noChangeShapeType="1"/>
            </p:cNvSpPr>
            <p:nvPr/>
          </p:nvSpPr>
          <p:spPr bwMode="auto">
            <a:xfrm>
              <a:off x="962" y="1497"/>
              <a:ext cx="0" cy="26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84" name="Line 51"/>
            <p:cNvSpPr>
              <a:spLocks noChangeShapeType="1"/>
            </p:cNvSpPr>
            <p:nvPr/>
          </p:nvSpPr>
          <p:spPr bwMode="auto">
            <a:xfrm>
              <a:off x="962" y="1762"/>
              <a:ext cx="479"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20885" name="Rectangle 52"/>
            <p:cNvSpPr>
              <a:spLocks noChangeArrowheads="1"/>
            </p:cNvSpPr>
            <p:nvPr/>
          </p:nvSpPr>
          <p:spPr bwMode="auto">
            <a:xfrm>
              <a:off x="1418" y="1664"/>
              <a:ext cx="1499" cy="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6552" tIns="26938" rIns="66552" bIns="26938">
              <a:spAutoFit/>
            </a:bodyPr>
            <a:lstStyle>
              <a:lvl1pPr marL="357188" indent="-357188" defTabSz="950913">
                <a:lnSpc>
                  <a:spcPct val="90000"/>
                </a:lnSpc>
                <a:defRPr sz="1600" b="1">
                  <a:solidFill>
                    <a:schemeClr val="tx1"/>
                  </a:solidFill>
                  <a:latin typeface="Arial" panose="020B0604020202020204" pitchFamily="34" charset="0"/>
                </a:defRPr>
              </a:lvl1pPr>
              <a:lvl2pPr marL="831850" indent="-355600" defTabSz="950913">
                <a:lnSpc>
                  <a:spcPct val="90000"/>
                </a:lnSpc>
                <a:defRPr sz="1600" b="1">
                  <a:solidFill>
                    <a:schemeClr val="tx1"/>
                  </a:solidFill>
                  <a:latin typeface="Arial" panose="020B0604020202020204" pitchFamily="34" charset="0"/>
                </a:defRPr>
              </a:lvl2pPr>
              <a:lvl3pPr marL="1308100" indent="-357188" defTabSz="950913">
                <a:lnSpc>
                  <a:spcPct val="90000"/>
                </a:lnSpc>
                <a:defRPr sz="1600" b="1">
                  <a:solidFill>
                    <a:schemeClr val="tx1"/>
                  </a:solidFill>
                  <a:latin typeface="Arial" panose="020B0604020202020204" pitchFamily="34" charset="0"/>
                </a:defRPr>
              </a:lvl3pPr>
              <a:lvl4pPr marL="1782763" indent="-355600" defTabSz="950913">
                <a:lnSpc>
                  <a:spcPct val="90000"/>
                </a:lnSpc>
                <a:defRPr sz="1600" b="1">
                  <a:solidFill>
                    <a:schemeClr val="tx1"/>
                  </a:solidFill>
                  <a:latin typeface="Arial" panose="020B0604020202020204" pitchFamily="34" charset="0"/>
                </a:defRPr>
              </a:lvl4pPr>
              <a:lvl5pPr marL="2259013" indent="-357188" defTabSz="950913">
                <a:lnSpc>
                  <a:spcPct val="90000"/>
                </a:lnSpc>
                <a:defRPr sz="1600" b="1">
                  <a:solidFill>
                    <a:schemeClr val="tx1"/>
                  </a:solidFill>
                  <a:latin typeface="Arial" panose="020B0604020202020204" pitchFamily="34" charset="0"/>
                </a:defRPr>
              </a:lvl5pPr>
              <a:lvl6pPr marL="27162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31734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6306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4087813" indent="-357188"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2000"/>
                </a:lnSpc>
                <a:spcBef>
                  <a:spcPct val="51000"/>
                </a:spcBef>
              </a:pPr>
              <a:r>
                <a:rPr lang="en-US" sz="1897">
                  <a:latin typeface="Times New Roman" panose="02020603050405020304" pitchFamily="18" charset="0"/>
                </a:rPr>
                <a:t>Condition Field</a:t>
              </a:r>
            </a:p>
          </p:txBody>
        </p:sp>
        <p:sp>
          <p:nvSpPr>
            <p:cNvPr id="120886" name="Rectangle 53"/>
            <p:cNvSpPr>
              <a:spLocks noChangeArrowheads="1"/>
            </p:cNvSpPr>
            <p:nvPr/>
          </p:nvSpPr>
          <p:spPr bwMode="auto">
            <a:xfrm>
              <a:off x="1758" y="1021"/>
              <a:ext cx="166" cy="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6552" tIns="26938" rIns="66552" bIns="26938">
              <a:spAutoFit/>
            </a:bodyPr>
            <a:lstStyle>
              <a:lvl1pPr defTabSz="950913">
                <a:lnSpc>
                  <a:spcPct val="90000"/>
                </a:lnSpc>
                <a:defRPr sz="1600" b="1">
                  <a:solidFill>
                    <a:schemeClr val="tx1"/>
                  </a:solidFill>
                  <a:latin typeface="Arial" panose="020B0604020202020204" pitchFamily="34" charset="0"/>
                </a:defRPr>
              </a:lvl1pPr>
              <a:lvl2pPr marL="742950" indent="-285750" defTabSz="950913">
                <a:lnSpc>
                  <a:spcPct val="90000"/>
                </a:lnSpc>
                <a:defRPr sz="1600" b="1">
                  <a:solidFill>
                    <a:schemeClr val="tx1"/>
                  </a:solidFill>
                  <a:latin typeface="Arial" panose="020B0604020202020204" pitchFamily="34" charset="0"/>
                </a:defRPr>
              </a:lvl2pPr>
              <a:lvl3pPr marL="1143000" indent="-228600" defTabSz="950913">
                <a:lnSpc>
                  <a:spcPct val="90000"/>
                </a:lnSpc>
                <a:defRPr sz="1600" b="1">
                  <a:solidFill>
                    <a:schemeClr val="tx1"/>
                  </a:solidFill>
                  <a:latin typeface="Arial" panose="020B0604020202020204" pitchFamily="34" charset="0"/>
                </a:defRPr>
              </a:lvl3pPr>
              <a:lvl4pPr marL="1600200" indent="-228600" defTabSz="950913">
                <a:lnSpc>
                  <a:spcPct val="90000"/>
                </a:lnSpc>
                <a:defRPr sz="1600" b="1">
                  <a:solidFill>
                    <a:schemeClr val="tx1"/>
                  </a:solidFill>
                  <a:latin typeface="Arial" panose="020B0604020202020204" pitchFamily="34" charset="0"/>
                </a:defRPr>
              </a:lvl4pPr>
              <a:lvl5pPr marL="2057400" indent="-228600" defTabSz="950913">
                <a:lnSpc>
                  <a:spcPct val="90000"/>
                </a:lnSpc>
                <a:defRPr sz="1600" b="1">
                  <a:solidFill>
                    <a:schemeClr val="tx1"/>
                  </a:solidFill>
                  <a:latin typeface="Arial" panose="020B0604020202020204" pitchFamily="34" charset="0"/>
                </a:defRPr>
              </a:lvl5pPr>
              <a:lvl6pPr marL="25146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50913"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998" b="0">
                  <a:latin typeface="Times New Roman" panose="02020603050405020304" pitchFamily="18" charset="0"/>
                </a:rPr>
                <a:t>23</a:t>
              </a:r>
            </a:p>
          </p:txBody>
        </p:sp>
        <p:sp>
          <p:nvSpPr>
            <p:cNvPr id="120887" name="Rectangle 54"/>
            <p:cNvSpPr>
              <a:spLocks noChangeArrowheads="1"/>
            </p:cNvSpPr>
            <p:nvPr/>
          </p:nvSpPr>
          <p:spPr bwMode="auto">
            <a:xfrm>
              <a:off x="750" y="1154"/>
              <a:ext cx="4138" cy="239"/>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spTree>
    <p:extLst>
      <p:ext uri="{BB962C8B-B14F-4D97-AF65-F5344CB8AC3E}">
        <p14:creationId xmlns="" xmlns:p14="http://schemas.microsoft.com/office/powerpoint/2010/main" val="3001437804"/>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623" y="210578"/>
            <a:ext cx="10515600" cy="1325563"/>
          </a:xfrm>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580623" y="1287962"/>
            <a:ext cx="5661776" cy="5216099"/>
          </a:xfrm>
          <a:prstGeom prst="rect">
            <a:avLst/>
          </a:prstGeom>
        </p:spPr>
      </p:pic>
      <p:pic>
        <p:nvPicPr>
          <p:cNvPr id="5" name="Picture 4"/>
          <p:cNvPicPr>
            <a:picLocks noChangeAspect="1"/>
          </p:cNvPicPr>
          <p:nvPr/>
        </p:nvPicPr>
        <p:blipFill>
          <a:blip r:embed="rId3"/>
          <a:stretch>
            <a:fillRect/>
          </a:stretch>
        </p:blipFill>
        <p:spPr>
          <a:xfrm>
            <a:off x="6242399" y="1352785"/>
            <a:ext cx="5593286" cy="5234608"/>
          </a:xfrm>
          <a:prstGeom prst="rect">
            <a:avLst/>
          </a:prstGeom>
        </p:spPr>
      </p:pic>
    </p:spTree>
    <p:extLst>
      <p:ext uri="{BB962C8B-B14F-4D97-AF65-F5344CB8AC3E}">
        <p14:creationId xmlns="" xmlns:p14="http://schemas.microsoft.com/office/powerpoint/2010/main" val="17981593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216983" y="6635061"/>
            <a:ext cx="2256959" cy="502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291" name="Rectangle 3"/>
          <p:cNvSpPr>
            <a:spLocks noChangeArrowheads="1"/>
          </p:cNvSpPr>
          <p:nvPr/>
        </p:nvSpPr>
        <p:spPr bwMode="auto">
          <a:xfrm>
            <a:off x="4650875" y="6635061"/>
            <a:ext cx="3430577" cy="502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292" name="Rectangle 4"/>
          <p:cNvSpPr>
            <a:spLocks noChangeArrowheads="1"/>
          </p:cNvSpPr>
          <p:nvPr/>
        </p:nvSpPr>
        <p:spPr bwMode="auto">
          <a:xfrm>
            <a:off x="2216983" y="6635061"/>
            <a:ext cx="2256959" cy="502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293" name="Rectangle 5"/>
          <p:cNvSpPr>
            <a:spLocks noChangeArrowheads="1"/>
          </p:cNvSpPr>
          <p:nvPr/>
        </p:nvSpPr>
        <p:spPr bwMode="auto">
          <a:xfrm>
            <a:off x="4650875" y="6635061"/>
            <a:ext cx="3430577" cy="502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294" name="Rectangle 6"/>
          <p:cNvSpPr>
            <a:spLocks noGrp="1" noChangeArrowheads="1"/>
          </p:cNvSpPr>
          <p:nvPr>
            <p:ph type="title"/>
          </p:nvPr>
        </p:nvSpPr>
        <p:spPr>
          <a:noFill/>
        </p:spPr>
        <p:txBody>
          <a:bodyPr/>
          <a:lstStyle/>
          <a:p>
            <a:r>
              <a:rPr lang="en-US" smtClean="0"/>
              <a:t>Register Organisation</a:t>
            </a:r>
          </a:p>
        </p:txBody>
      </p:sp>
      <p:grpSp>
        <p:nvGrpSpPr>
          <p:cNvPr id="2" name="Group 288"/>
          <p:cNvGrpSpPr>
            <a:grpSpLocks/>
          </p:cNvGrpSpPr>
          <p:nvPr/>
        </p:nvGrpSpPr>
        <p:grpSpPr bwMode="auto">
          <a:xfrm>
            <a:off x="3357871" y="1674255"/>
            <a:ext cx="6159616" cy="4753287"/>
            <a:chOff x="1156" y="1055"/>
            <a:chExt cx="3275" cy="2725"/>
          </a:xfrm>
        </p:grpSpPr>
        <p:sp>
          <p:nvSpPr>
            <p:cNvPr id="12297" name="Rectangle 7"/>
            <p:cNvSpPr>
              <a:spLocks noChangeArrowheads="1"/>
            </p:cNvSpPr>
            <p:nvPr/>
          </p:nvSpPr>
          <p:spPr bwMode="auto">
            <a:xfrm>
              <a:off x="1742" y="1055"/>
              <a:ext cx="2169" cy="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497">
                  <a:solidFill>
                    <a:srgbClr val="000000"/>
                  </a:solidFill>
                  <a:latin typeface="Times New Roman" panose="02020603050405020304" pitchFamily="18" charset="0"/>
                </a:rPr>
                <a:t>General registers and Program Counter</a:t>
              </a:r>
            </a:p>
          </p:txBody>
        </p:sp>
        <p:sp>
          <p:nvSpPr>
            <p:cNvPr id="12298" name="Rectangle 8"/>
            <p:cNvSpPr>
              <a:spLocks noChangeArrowheads="1"/>
            </p:cNvSpPr>
            <p:nvPr/>
          </p:nvSpPr>
          <p:spPr bwMode="auto">
            <a:xfrm>
              <a:off x="2123" y="3316"/>
              <a:ext cx="1429" cy="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1497">
                  <a:solidFill>
                    <a:srgbClr val="000000"/>
                  </a:solidFill>
                  <a:latin typeface="Times New Roman" panose="02020603050405020304" pitchFamily="18" charset="0"/>
                </a:rPr>
                <a:t>Program Status Registers</a:t>
              </a:r>
            </a:p>
          </p:txBody>
        </p:sp>
        <p:sp>
          <p:nvSpPr>
            <p:cNvPr id="12299" name="Rectangle 9"/>
            <p:cNvSpPr>
              <a:spLocks noChangeArrowheads="1"/>
            </p:cNvSpPr>
            <p:nvPr/>
          </p:nvSpPr>
          <p:spPr bwMode="auto">
            <a:xfrm>
              <a:off x="1258" y="2999"/>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nvGrpSpPr>
            <p:cNvPr id="3" name="Group 12"/>
            <p:cNvGrpSpPr>
              <a:grpSpLocks/>
            </p:cNvGrpSpPr>
            <p:nvPr/>
          </p:nvGrpSpPr>
          <p:grpSpPr bwMode="auto">
            <a:xfrm>
              <a:off x="1258" y="3096"/>
              <a:ext cx="373" cy="137"/>
              <a:chOff x="1258" y="3096"/>
              <a:chExt cx="373" cy="137"/>
            </a:xfrm>
          </p:grpSpPr>
          <p:sp>
            <p:nvSpPr>
              <p:cNvPr id="12576" name="Rectangle 10"/>
              <p:cNvSpPr>
                <a:spLocks noChangeArrowheads="1"/>
              </p:cNvSpPr>
              <p:nvPr/>
            </p:nvSpPr>
            <p:spPr bwMode="auto">
              <a:xfrm>
                <a:off x="1258" y="3108"/>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77" name="Rectangle 11"/>
              <p:cNvSpPr>
                <a:spLocks noChangeArrowheads="1"/>
              </p:cNvSpPr>
              <p:nvPr/>
            </p:nvSpPr>
            <p:spPr bwMode="auto">
              <a:xfrm>
                <a:off x="1276" y="3096"/>
                <a:ext cx="349"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r15 (pc)</a:t>
                </a:r>
              </a:p>
            </p:txBody>
          </p:sp>
        </p:grpSp>
        <p:sp>
          <p:nvSpPr>
            <p:cNvPr id="12301" name="Rectangle 13"/>
            <p:cNvSpPr>
              <a:spLocks noChangeArrowheads="1"/>
            </p:cNvSpPr>
            <p:nvPr/>
          </p:nvSpPr>
          <p:spPr bwMode="auto">
            <a:xfrm>
              <a:off x="1258" y="2890"/>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02" name="Rectangle 14"/>
            <p:cNvSpPr>
              <a:spLocks noChangeArrowheads="1"/>
            </p:cNvSpPr>
            <p:nvPr/>
          </p:nvSpPr>
          <p:spPr bwMode="auto">
            <a:xfrm>
              <a:off x="1284" y="2987"/>
              <a:ext cx="32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r14 (lr)</a:t>
              </a:r>
            </a:p>
          </p:txBody>
        </p:sp>
        <p:sp>
          <p:nvSpPr>
            <p:cNvPr id="12303" name="Rectangle 15"/>
            <p:cNvSpPr>
              <a:spLocks noChangeArrowheads="1"/>
            </p:cNvSpPr>
            <p:nvPr/>
          </p:nvSpPr>
          <p:spPr bwMode="auto">
            <a:xfrm>
              <a:off x="1284" y="2879"/>
              <a:ext cx="34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r13 (sp)</a:t>
              </a:r>
            </a:p>
          </p:txBody>
        </p:sp>
        <p:sp>
          <p:nvSpPr>
            <p:cNvPr id="12304" name="Rectangle 16"/>
            <p:cNvSpPr>
              <a:spLocks noChangeArrowheads="1"/>
            </p:cNvSpPr>
            <p:nvPr/>
          </p:nvSpPr>
          <p:spPr bwMode="auto">
            <a:xfrm>
              <a:off x="1802" y="3108"/>
              <a:ext cx="373" cy="101"/>
            </a:xfrm>
            <a:prstGeom prst="rect">
              <a:avLst/>
            </a:prstGeom>
            <a:solidFill>
              <a:srgbClr val="CECECE"/>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57" name="Rectangle 17"/>
            <p:cNvSpPr>
              <a:spLocks noChangeArrowheads="1"/>
            </p:cNvSpPr>
            <p:nvPr/>
          </p:nvSpPr>
          <p:spPr bwMode="auto">
            <a:xfrm>
              <a:off x="2346" y="2999"/>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0258" name="Rectangle 18"/>
            <p:cNvSpPr>
              <a:spLocks noChangeArrowheads="1"/>
            </p:cNvSpPr>
            <p:nvPr/>
          </p:nvSpPr>
          <p:spPr bwMode="auto">
            <a:xfrm>
              <a:off x="2346" y="2890"/>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07" name="Rectangle 19"/>
            <p:cNvSpPr>
              <a:spLocks noChangeArrowheads="1"/>
            </p:cNvSpPr>
            <p:nvPr/>
          </p:nvSpPr>
          <p:spPr bwMode="auto">
            <a:xfrm>
              <a:off x="2364" y="2987"/>
              <a:ext cx="347"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r14_svc</a:t>
              </a:r>
            </a:p>
          </p:txBody>
        </p:sp>
        <p:sp>
          <p:nvSpPr>
            <p:cNvPr id="12308" name="Rectangle 20"/>
            <p:cNvSpPr>
              <a:spLocks noChangeArrowheads="1"/>
            </p:cNvSpPr>
            <p:nvPr/>
          </p:nvSpPr>
          <p:spPr bwMode="auto">
            <a:xfrm>
              <a:off x="2364" y="2879"/>
              <a:ext cx="347"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r13_svc</a:t>
              </a:r>
            </a:p>
          </p:txBody>
        </p:sp>
        <p:sp>
          <p:nvSpPr>
            <p:cNvPr id="12309" name="Rectangle 21"/>
            <p:cNvSpPr>
              <a:spLocks noChangeArrowheads="1"/>
            </p:cNvSpPr>
            <p:nvPr/>
          </p:nvSpPr>
          <p:spPr bwMode="auto">
            <a:xfrm>
              <a:off x="2346" y="3108"/>
              <a:ext cx="373" cy="101"/>
            </a:xfrm>
            <a:prstGeom prst="rect">
              <a:avLst/>
            </a:prstGeom>
            <a:solidFill>
              <a:srgbClr val="CECECE"/>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62" name="Rectangle 22"/>
            <p:cNvSpPr>
              <a:spLocks noChangeArrowheads="1"/>
            </p:cNvSpPr>
            <p:nvPr/>
          </p:nvSpPr>
          <p:spPr bwMode="auto">
            <a:xfrm>
              <a:off x="3434" y="2999"/>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0263" name="Rectangle 23"/>
            <p:cNvSpPr>
              <a:spLocks noChangeArrowheads="1"/>
            </p:cNvSpPr>
            <p:nvPr/>
          </p:nvSpPr>
          <p:spPr bwMode="auto">
            <a:xfrm>
              <a:off x="3434" y="2890"/>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12" name="Rectangle 24"/>
            <p:cNvSpPr>
              <a:spLocks noChangeArrowheads="1"/>
            </p:cNvSpPr>
            <p:nvPr/>
          </p:nvSpPr>
          <p:spPr bwMode="auto">
            <a:xfrm>
              <a:off x="3457" y="2987"/>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r14_irq</a:t>
              </a:r>
            </a:p>
          </p:txBody>
        </p:sp>
        <p:sp>
          <p:nvSpPr>
            <p:cNvPr id="12313" name="Rectangle 25"/>
            <p:cNvSpPr>
              <a:spLocks noChangeArrowheads="1"/>
            </p:cNvSpPr>
            <p:nvPr/>
          </p:nvSpPr>
          <p:spPr bwMode="auto">
            <a:xfrm>
              <a:off x="3457" y="2879"/>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r13_irq</a:t>
              </a:r>
            </a:p>
          </p:txBody>
        </p:sp>
        <p:sp>
          <p:nvSpPr>
            <p:cNvPr id="12314" name="Rectangle 26"/>
            <p:cNvSpPr>
              <a:spLocks noChangeArrowheads="1"/>
            </p:cNvSpPr>
            <p:nvPr/>
          </p:nvSpPr>
          <p:spPr bwMode="auto">
            <a:xfrm>
              <a:off x="3434" y="3108"/>
              <a:ext cx="373" cy="101"/>
            </a:xfrm>
            <a:prstGeom prst="rect">
              <a:avLst/>
            </a:prstGeom>
            <a:solidFill>
              <a:srgbClr val="CECECE"/>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67" name="Rectangle 27"/>
            <p:cNvSpPr>
              <a:spLocks noChangeArrowheads="1"/>
            </p:cNvSpPr>
            <p:nvPr/>
          </p:nvSpPr>
          <p:spPr bwMode="auto">
            <a:xfrm>
              <a:off x="2890" y="2999"/>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0268" name="Rectangle 28"/>
            <p:cNvSpPr>
              <a:spLocks noChangeArrowheads="1"/>
            </p:cNvSpPr>
            <p:nvPr/>
          </p:nvSpPr>
          <p:spPr bwMode="auto">
            <a:xfrm>
              <a:off x="2890" y="2890"/>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17" name="Rectangle 29"/>
            <p:cNvSpPr>
              <a:spLocks noChangeArrowheads="1"/>
            </p:cNvSpPr>
            <p:nvPr/>
          </p:nvSpPr>
          <p:spPr bwMode="auto">
            <a:xfrm>
              <a:off x="2913" y="2987"/>
              <a:ext cx="339"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r14_abt</a:t>
              </a:r>
            </a:p>
          </p:txBody>
        </p:sp>
        <p:sp>
          <p:nvSpPr>
            <p:cNvPr id="12318" name="Rectangle 30"/>
            <p:cNvSpPr>
              <a:spLocks noChangeArrowheads="1"/>
            </p:cNvSpPr>
            <p:nvPr/>
          </p:nvSpPr>
          <p:spPr bwMode="auto">
            <a:xfrm>
              <a:off x="2913" y="2879"/>
              <a:ext cx="339"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r13_abt</a:t>
              </a:r>
            </a:p>
          </p:txBody>
        </p:sp>
        <p:sp>
          <p:nvSpPr>
            <p:cNvPr id="12319" name="Rectangle 31"/>
            <p:cNvSpPr>
              <a:spLocks noChangeArrowheads="1"/>
            </p:cNvSpPr>
            <p:nvPr/>
          </p:nvSpPr>
          <p:spPr bwMode="auto">
            <a:xfrm>
              <a:off x="2890" y="3108"/>
              <a:ext cx="373" cy="101"/>
            </a:xfrm>
            <a:prstGeom prst="rect">
              <a:avLst/>
            </a:prstGeom>
            <a:solidFill>
              <a:srgbClr val="CECECE"/>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0272" name="Rectangle 32"/>
            <p:cNvSpPr>
              <a:spLocks noChangeArrowheads="1"/>
            </p:cNvSpPr>
            <p:nvPr/>
          </p:nvSpPr>
          <p:spPr bwMode="auto">
            <a:xfrm>
              <a:off x="3978" y="2999"/>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0273" name="Rectangle 33"/>
            <p:cNvSpPr>
              <a:spLocks noChangeArrowheads="1"/>
            </p:cNvSpPr>
            <p:nvPr/>
          </p:nvSpPr>
          <p:spPr bwMode="auto">
            <a:xfrm>
              <a:off x="3978" y="2890"/>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22" name="Rectangle 34"/>
            <p:cNvSpPr>
              <a:spLocks noChangeArrowheads="1"/>
            </p:cNvSpPr>
            <p:nvPr/>
          </p:nvSpPr>
          <p:spPr bwMode="auto">
            <a:xfrm>
              <a:off x="3958" y="2987"/>
              <a:ext cx="41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r14_undef</a:t>
              </a:r>
            </a:p>
          </p:txBody>
        </p:sp>
        <p:sp>
          <p:nvSpPr>
            <p:cNvPr id="12323" name="Rectangle 35"/>
            <p:cNvSpPr>
              <a:spLocks noChangeArrowheads="1"/>
            </p:cNvSpPr>
            <p:nvPr/>
          </p:nvSpPr>
          <p:spPr bwMode="auto">
            <a:xfrm>
              <a:off x="3958" y="2879"/>
              <a:ext cx="41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r13_undef</a:t>
              </a:r>
            </a:p>
          </p:txBody>
        </p:sp>
        <p:sp>
          <p:nvSpPr>
            <p:cNvPr id="12324" name="Rectangle 36"/>
            <p:cNvSpPr>
              <a:spLocks noChangeArrowheads="1"/>
            </p:cNvSpPr>
            <p:nvPr/>
          </p:nvSpPr>
          <p:spPr bwMode="auto">
            <a:xfrm>
              <a:off x="1156" y="1295"/>
              <a:ext cx="6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a:solidFill>
                    <a:srgbClr val="000000"/>
                  </a:solidFill>
                  <a:latin typeface="Times New Roman" panose="02020603050405020304" pitchFamily="18" charset="0"/>
                </a:rPr>
                <a:t>User32 / System</a:t>
              </a:r>
            </a:p>
          </p:txBody>
        </p:sp>
        <p:sp>
          <p:nvSpPr>
            <p:cNvPr id="12325" name="Rectangle 37"/>
            <p:cNvSpPr>
              <a:spLocks noChangeArrowheads="1"/>
            </p:cNvSpPr>
            <p:nvPr/>
          </p:nvSpPr>
          <p:spPr bwMode="auto">
            <a:xfrm>
              <a:off x="1832" y="1301"/>
              <a:ext cx="319"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a:solidFill>
                    <a:srgbClr val="000000"/>
                  </a:solidFill>
                  <a:latin typeface="Times New Roman" panose="02020603050405020304" pitchFamily="18" charset="0"/>
                </a:rPr>
                <a:t>FIQ32</a:t>
              </a:r>
            </a:p>
          </p:txBody>
        </p:sp>
        <p:sp>
          <p:nvSpPr>
            <p:cNvPr id="12326" name="Rectangle 38"/>
            <p:cNvSpPr>
              <a:spLocks noChangeArrowheads="1"/>
            </p:cNvSpPr>
            <p:nvPr/>
          </p:nvSpPr>
          <p:spPr bwMode="auto">
            <a:xfrm>
              <a:off x="2273" y="1301"/>
              <a:ext cx="529"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a:solidFill>
                    <a:srgbClr val="000000"/>
                  </a:solidFill>
                  <a:latin typeface="Times New Roman" panose="02020603050405020304" pitchFamily="18" charset="0"/>
                </a:rPr>
                <a:t>Supervisor32</a:t>
              </a:r>
            </a:p>
          </p:txBody>
        </p:sp>
        <p:sp>
          <p:nvSpPr>
            <p:cNvPr id="12327" name="Rectangle 39"/>
            <p:cNvSpPr>
              <a:spLocks noChangeArrowheads="1"/>
            </p:cNvSpPr>
            <p:nvPr/>
          </p:nvSpPr>
          <p:spPr bwMode="auto">
            <a:xfrm>
              <a:off x="2894" y="1301"/>
              <a:ext cx="39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a:solidFill>
                    <a:srgbClr val="000000"/>
                  </a:solidFill>
                  <a:latin typeface="Times New Roman" panose="02020603050405020304" pitchFamily="18" charset="0"/>
                </a:rPr>
                <a:t>Abort32 </a:t>
              </a:r>
            </a:p>
          </p:txBody>
        </p:sp>
        <p:sp>
          <p:nvSpPr>
            <p:cNvPr id="12328" name="Rectangle 40"/>
            <p:cNvSpPr>
              <a:spLocks noChangeArrowheads="1"/>
            </p:cNvSpPr>
            <p:nvPr/>
          </p:nvSpPr>
          <p:spPr bwMode="auto">
            <a:xfrm>
              <a:off x="3463" y="1301"/>
              <a:ext cx="327"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a:solidFill>
                    <a:srgbClr val="000000"/>
                  </a:solidFill>
                  <a:latin typeface="Times New Roman" panose="02020603050405020304" pitchFamily="18" charset="0"/>
                </a:rPr>
                <a:t>IRQ32</a:t>
              </a:r>
            </a:p>
          </p:txBody>
        </p:sp>
        <p:sp>
          <p:nvSpPr>
            <p:cNvPr id="12329" name="Rectangle 41"/>
            <p:cNvSpPr>
              <a:spLocks noChangeArrowheads="1"/>
            </p:cNvSpPr>
            <p:nvPr/>
          </p:nvSpPr>
          <p:spPr bwMode="auto">
            <a:xfrm>
              <a:off x="3910" y="1301"/>
              <a:ext cx="513"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a:solidFill>
                    <a:srgbClr val="000000"/>
                  </a:solidFill>
                  <a:latin typeface="Times New Roman" panose="02020603050405020304" pitchFamily="18" charset="0"/>
                </a:rPr>
                <a:t>Undefined32</a:t>
              </a:r>
            </a:p>
          </p:txBody>
        </p:sp>
        <p:grpSp>
          <p:nvGrpSpPr>
            <p:cNvPr id="4" name="Group 44"/>
            <p:cNvGrpSpPr>
              <a:grpSpLocks/>
            </p:cNvGrpSpPr>
            <p:nvPr/>
          </p:nvGrpSpPr>
          <p:grpSpPr bwMode="auto">
            <a:xfrm>
              <a:off x="1264" y="3531"/>
              <a:ext cx="373" cy="137"/>
              <a:chOff x="1264" y="3531"/>
              <a:chExt cx="373" cy="137"/>
            </a:xfrm>
          </p:grpSpPr>
          <p:sp>
            <p:nvSpPr>
              <p:cNvPr id="12574" name="Rectangle 42"/>
              <p:cNvSpPr>
                <a:spLocks noChangeArrowheads="1"/>
              </p:cNvSpPr>
              <p:nvPr/>
            </p:nvSpPr>
            <p:spPr bwMode="auto">
              <a:xfrm>
                <a:off x="1264" y="3544"/>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75" name="Rectangle 43"/>
              <p:cNvSpPr>
                <a:spLocks noChangeArrowheads="1"/>
              </p:cNvSpPr>
              <p:nvPr/>
            </p:nvSpPr>
            <p:spPr bwMode="auto">
              <a:xfrm>
                <a:off x="1336" y="3531"/>
                <a:ext cx="23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cpsr</a:t>
                </a:r>
              </a:p>
            </p:txBody>
          </p:sp>
        </p:grpSp>
        <p:sp>
          <p:nvSpPr>
            <p:cNvPr id="12331" name="Rectangle 45"/>
            <p:cNvSpPr>
              <a:spLocks noChangeArrowheads="1"/>
            </p:cNvSpPr>
            <p:nvPr/>
          </p:nvSpPr>
          <p:spPr bwMode="auto">
            <a:xfrm>
              <a:off x="1802"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32" name="Rectangle 46"/>
            <p:cNvSpPr>
              <a:spLocks noChangeArrowheads="1"/>
            </p:cNvSpPr>
            <p:nvPr/>
          </p:nvSpPr>
          <p:spPr bwMode="auto">
            <a:xfrm>
              <a:off x="1807" y="3640"/>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2333" name="Rectangle 47"/>
            <p:cNvSpPr>
              <a:spLocks noChangeArrowheads="1"/>
            </p:cNvSpPr>
            <p:nvPr/>
          </p:nvSpPr>
          <p:spPr bwMode="auto">
            <a:xfrm>
              <a:off x="1802"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34" name="Rectangle 48"/>
            <p:cNvSpPr>
              <a:spLocks noChangeArrowheads="1"/>
            </p:cNvSpPr>
            <p:nvPr/>
          </p:nvSpPr>
          <p:spPr bwMode="auto">
            <a:xfrm>
              <a:off x="1807" y="3640"/>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2335" name="Rectangle 49"/>
            <p:cNvSpPr>
              <a:spLocks noChangeArrowheads="1"/>
            </p:cNvSpPr>
            <p:nvPr/>
          </p:nvSpPr>
          <p:spPr bwMode="auto">
            <a:xfrm>
              <a:off x="1802"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36" name="Rectangle 50"/>
            <p:cNvSpPr>
              <a:spLocks noChangeArrowheads="1"/>
            </p:cNvSpPr>
            <p:nvPr/>
          </p:nvSpPr>
          <p:spPr bwMode="auto">
            <a:xfrm>
              <a:off x="1807" y="3640"/>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0291" name="Rectangle 51"/>
            <p:cNvSpPr>
              <a:spLocks noChangeArrowheads="1"/>
            </p:cNvSpPr>
            <p:nvPr/>
          </p:nvSpPr>
          <p:spPr bwMode="auto">
            <a:xfrm>
              <a:off x="2890" y="3653"/>
              <a:ext cx="373" cy="100"/>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38" name="Rectangle 52"/>
            <p:cNvSpPr>
              <a:spLocks noChangeArrowheads="1"/>
            </p:cNvSpPr>
            <p:nvPr/>
          </p:nvSpPr>
          <p:spPr bwMode="auto">
            <a:xfrm>
              <a:off x="2901" y="3640"/>
              <a:ext cx="359"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spsr_abt</a:t>
              </a:r>
            </a:p>
          </p:txBody>
        </p:sp>
        <p:sp>
          <p:nvSpPr>
            <p:cNvPr id="10293" name="Rectangle 53"/>
            <p:cNvSpPr>
              <a:spLocks noChangeArrowheads="1"/>
            </p:cNvSpPr>
            <p:nvPr/>
          </p:nvSpPr>
          <p:spPr bwMode="auto">
            <a:xfrm>
              <a:off x="2333" y="3653"/>
              <a:ext cx="373" cy="100"/>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40" name="Rectangle 54"/>
            <p:cNvSpPr>
              <a:spLocks noChangeArrowheads="1"/>
            </p:cNvSpPr>
            <p:nvPr/>
          </p:nvSpPr>
          <p:spPr bwMode="auto">
            <a:xfrm>
              <a:off x="2359" y="3640"/>
              <a:ext cx="36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spsr_svc</a:t>
              </a:r>
            </a:p>
          </p:txBody>
        </p:sp>
        <p:sp>
          <p:nvSpPr>
            <p:cNvPr id="12341" name="Rectangle 55"/>
            <p:cNvSpPr>
              <a:spLocks noChangeArrowheads="1"/>
            </p:cNvSpPr>
            <p:nvPr/>
          </p:nvSpPr>
          <p:spPr bwMode="auto">
            <a:xfrm>
              <a:off x="1802"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42" name="Rectangle 56"/>
            <p:cNvSpPr>
              <a:spLocks noChangeArrowheads="1"/>
            </p:cNvSpPr>
            <p:nvPr/>
          </p:nvSpPr>
          <p:spPr bwMode="auto">
            <a:xfrm>
              <a:off x="1807" y="3640"/>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2343" name="Rectangle 57"/>
            <p:cNvSpPr>
              <a:spLocks noChangeArrowheads="1"/>
            </p:cNvSpPr>
            <p:nvPr/>
          </p:nvSpPr>
          <p:spPr bwMode="auto">
            <a:xfrm>
              <a:off x="1802"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44" name="Rectangle 58"/>
            <p:cNvSpPr>
              <a:spLocks noChangeArrowheads="1"/>
            </p:cNvSpPr>
            <p:nvPr/>
          </p:nvSpPr>
          <p:spPr bwMode="auto">
            <a:xfrm>
              <a:off x="1807" y="3640"/>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0299" name="Rectangle 59"/>
            <p:cNvSpPr>
              <a:spLocks noChangeArrowheads="1"/>
            </p:cNvSpPr>
            <p:nvPr/>
          </p:nvSpPr>
          <p:spPr bwMode="auto">
            <a:xfrm>
              <a:off x="1797" y="3653"/>
              <a:ext cx="373" cy="100"/>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46" name="Rectangle 60"/>
            <p:cNvSpPr>
              <a:spLocks noChangeArrowheads="1"/>
            </p:cNvSpPr>
            <p:nvPr/>
          </p:nvSpPr>
          <p:spPr bwMode="auto">
            <a:xfrm>
              <a:off x="1822" y="3640"/>
              <a:ext cx="35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spsr_fiq</a:t>
              </a:r>
            </a:p>
          </p:txBody>
        </p:sp>
        <p:grpSp>
          <p:nvGrpSpPr>
            <p:cNvPr id="5" name="Group 73"/>
            <p:cNvGrpSpPr>
              <a:grpSpLocks/>
            </p:cNvGrpSpPr>
            <p:nvPr/>
          </p:nvGrpSpPr>
          <p:grpSpPr bwMode="auto">
            <a:xfrm>
              <a:off x="3434" y="3640"/>
              <a:ext cx="380" cy="137"/>
              <a:chOff x="3434" y="3640"/>
              <a:chExt cx="380" cy="137"/>
            </a:xfrm>
          </p:grpSpPr>
          <p:sp>
            <p:nvSpPr>
              <p:cNvPr id="12562" name="Rectangle 61"/>
              <p:cNvSpPr>
                <a:spLocks noChangeArrowheads="1"/>
              </p:cNvSpPr>
              <p:nvPr/>
            </p:nvSpPr>
            <p:spPr bwMode="auto">
              <a:xfrm>
                <a:off x="3434"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63" name="Rectangle 62"/>
              <p:cNvSpPr>
                <a:spLocks noChangeArrowheads="1"/>
              </p:cNvSpPr>
              <p:nvPr/>
            </p:nvSpPr>
            <p:spPr bwMode="auto">
              <a:xfrm>
                <a:off x="3438" y="3640"/>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2564" name="Rectangle 63"/>
              <p:cNvSpPr>
                <a:spLocks noChangeArrowheads="1"/>
              </p:cNvSpPr>
              <p:nvPr/>
            </p:nvSpPr>
            <p:spPr bwMode="auto">
              <a:xfrm>
                <a:off x="3434"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65" name="Rectangle 64"/>
              <p:cNvSpPr>
                <a:spLocks noChangeArrowheads="1"/>
              </p:cNvSpPr>
              <p:nvPr/>
            </p:nvSpPr>
            <p:spPr bwMode="auto">
              <a:xfrm>
                <a:off x="3438" y="3640"/>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2566" name="Rectangle 65"/>
              <p:cNvSpPr>
                <a:spLocks noChangeArrowheads="1"/>
              </p:cNvSpPr>
              <p:nvPr/>
            </p:nvSpPr>
            <p:spPr bwMode="auto">
              <a:xfrm>
                <a:off x="3434"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67" name="Rectangle 66"/>
              <p:cNvSpPr>
                <a:spLocks noChangeArrowheads="1"/>
              </p:cNvSpPr>
              <p:nvPr/>
            </p:nvSpPr>
            <p:spPr bwMode="auto">
              <a:xfrm>
                <a:off x="3438" y="3640"/>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2568" name="Rectangle 67"/>
              <p:cNvSpPr>
                <a:spLocks noChangeArrowheads="1"/>
              </p:cNvSpPr>
              <p:nvPr/>
            </p:nvSpPr>
            <p:spPr bwMode="auto">
              <a:xfrm>
                <a:off x="3434"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69" name="Rectangle 68"/>
              <p:cNvSpPr>
                <a:spLocks noChangeArrowheads="1"/>
              </p:cNvSpPr>
              <p:nvPr/>
            </p:nvSpPr>
            <p:spPr bwMode="auto">
              <a:xfrm>
                <a:off x="3438" y="3640"/>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2570" name="Rectangle 69"/>
              <p:cNvSpPr>
                <a:spLocks noChangeArrowheads="1"/>
              </p:cNvSpPr>
              <p:nvPr/>
            </p:nvSpPr>
            <p:spPr bwMode="auto">
              <a:xfrm>
                <a:off x="3434"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71" name="Rectangle 70"/>
              <p:cNvSpPr>
                <a:spLocks noChangeArrowheads="1"/>
              </p:cNvSpPr>
              <p:nvPr/>
            </p:nvSpPr>
            <p:spPr bwMode="auto">
              <a:xfrm>
                <a:off x="3438" y="3640"/>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0311" name="Rectangle 71"/>
              <p:cNvSpPr>
                <a:spLocks noChangeArrowheads="1"/>
              </p:cNvSpPr>
              <p:nvPr/>
            </p:nvSpPr>
            <p:spPr bwMode="auto">
              <a:xfrm>
                <a:off x="3434" y="3653"/>
                <a:ext cx="373" cy="100"/>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573" name="Rectangle 72"/>
              <p:cNvSpPr>
                <a:spLocks noChangeArrowheads="1"/>
              </p:cNvSpPr>
              <p:nvPr/>
            </p:nvSpPr>
            <p:spPr bwMode="auto">
              <a:xfrm>
                <a:off x="3456" y="3640"/>
                <a:ext cx="35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spsr_irq</a:t>
                </a:r>
              </a:p>
            </p:txBody>
          </p:sp>
        </p:grpSp>
        <p:grpSp>
          <p:nvGrpSpPr>
            <p:cNvPr id="6" name="Group 101"/>
            <p:cNvGrpSpPr>
              <a:grpSpLocks/>
            </p:cNvGrpSpPr>
            <p:nvPr/>
          </p:nvGrpSpPr>
          <p:grpSpPr bwMode="auto">
            <a:xfrm>
              <a:off x="1258" y="1464"/>
              <a:ext cx="373" cy="1442"/>
              <a:chOff x="1258" y="1464"/>
              <a:chExt cx="373" cy="1442"/>
            </a:xfrm>
          </p:grpSpPr>
          <p:sp>
            <p:nvSpPr>
              <p:cNvPr id="12535" name="Rectangle 74"/>
              <p:cNvSpPr>
                <a:spLocks noChangeArrowheads="1"/>
              </p:cNvSpPr>
              <p:nvPr/>
            </p:nvSpPr>
            <p:spPr bwMode="auto">
              <a:xfrm>
                <a:off x="1258" y="2782"/>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36" name="Rectangle 75"/>
              <p:cNvSpPr>
                <a:spLocks noChangeArrowheads="1"/>
              </p:cNvSpPr>
              <p:nvPr/>
            </p:nvSpPr>
            <p:spPr bwMode="auto">
              <a:xfrm>
                <a:off x="1258" y="2673"/>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37" name="Rectangle 76"/>
              <p:cNvSpPr>
                <a:spLocks noChangeArrowheads="1"/>
              </p:cNvSpPr>
              <p:nvPr/>
            </p:nvSpPr>
            <p:spPr bwMode="auto">
              <a:xfrm>
                <a:off x="1342" y="2769"/>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r12</a:t>
                </a:r>
              </a:p>
            </p:txBody>
          </p:sp>
          <p:sp>
            <p:nvSpPr>
              <p:cNvPr id="12538" name="Rectangle 77"/>
              <p:cNvSpPr>
                <a:spLocks noChangeArrowheads="1"/>
              </p:cNvSpPr>
              <p:nvPr/>
            </p:nvSpPr>
            <p:spPr bwMode="auto">
              <a:xfrm>
                <a:off x="1258" y="2564"/>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39" name="Rectangle 78"/>
              <p:cNvSpPr>
                <a:spLocks noChangeArrowheads="1"/>
              </p:cNvSpPr>
              <p:nvPr/>
            </p:nvSpPr>
            <p:spPr bwMode="auto">
              <a:xfrm>
                <a:off x="1342" y="2551"/>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r10</a:t>
                </a:r>
              </a:p>
            </p:txBody>
          </p:sp>
          <p:sp>
            <p:nvSpPr>
              <p:cNvPr id="12540" name="Rectangle 79"/>
              <p:cNvSpPr>
                <a:spLocks noChangeArrowheads="1"/>
              </p:cNvSpPr>
              <p:nvPr/>
            </p:nvSpPr>
            <p:spPr bwMode="auto">
              <a:xfrm>
                <a:off x="1258" y="2455"/>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41" name="Rectangle 80"/>
              <p:cNvSpPr>
                <a:spLocks noChangeArrowheads="1"/>
              </p:cNvSpPr>
              <p:nvPr/>
            </p:nvSpPr>
            <p:spPr bwMode="auto">
              <a:xfrm>
                <a:off x="1342" y="2660"/>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r11</a:t>
                </a:r>
              </a:p>
            </p:txBody>
          </p:sp>
          <p:sp>
            <p:nvSpPr>
              <p:cNvPr id="12542" name="Rectangle 81"/>
              <p:cNvSpPr>
                <a:spLocks noChangeArrowheads="1"/>
              </p:cNvSpPr>
              <p:nvPr/>
            </p:nvSpPr>
            <p:spPr bwMode="auto">
              <a:xfrm>
                <a:off x="1258" y="2346"/>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43" name="Rectangle 82"/>
              <p:cNvSpPr>
                <a:spLocks noChangeArrowheads="1"/>
              </p:cNvSpPr>
              <p:nvPr/>
            </p:nvSpPr>
            <p:spPr bwMode="auto">
              <a:xfrm>
                <a:off x="1360" y="2443"/>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r9</a:t>
                </a:r>
              </a:p>
            </p:txBody>
          </p:sp>
          <p:sp>
            <p:nvSpPr>
              <p:cNvPr id="12544" name="Rectangle 83"/>
              <p:cNvSpPr>
                <a:spLocks noChangeArrowheads="1"/>
              </p:cNvSpPr>
              <p:nvPr/>
            </p:nvSpPr>
            <p:spPr bwMode="auto">
              <a:xfrm>
                <a:off x="1360" y="233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r8</a:t>
                </a:r>
              </a:p>
            </p:txBody>
          </p:sp>
          <p:grpSp>
            <p:nvGrpSpPr>
              <p:cNvPr id="7" name="Group 100"/>
              <p:cNvGrpSpPr>
                <a:grpSpLocks/>
              </p:cNvGrpSpPr>
              <p:nvPr/>
            </p:nvGrpSpPr>
            <p:grpSpPr bwMode="auto">
              <a:xfrm>
                <a:off x="1258" y="1464"/>
                <a:ext cx="373" cy="898"/>
                <a:chOff x="1258" y="1464"/>
                <a:chExt cx="373" cy="898"/>
              </a:xfrm>
            </p:grpSpPr>
            <p:sp>
              <p:nvSpPr>
                <p:cNvPr id="12546" name="Rectangle 84"/>
                <p:cNvSpPr>
                  <a:spLocks noChangeArrowheads="1"/>
                </p:cNvSpPr>
                <p:nvPr/>
              </p:nvSpPr>
              <p:spPr bwMode="auto">
                <a:xfrm>
                  <a:off x="1258" y="2237"/>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47" name="Rectangle 85"/>
                <p:cNvSpPr>
                  <a:spLocks noChangeArrowheads="1"/>
                </p:cNvSpPr>
                <p:nvPr/>
              </p:nvSpPr>
              <p:spPr bwMode="auto">
                <a:xfrm>
                  <a:off x="1258" y="1911"/>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48" name="Rectangle 86"/>
                <p:cNvSpPr>
                  <a:spLocks noChangeArrowheads="1"/>
                </p:cNvSpPr>
                <p:nvPr/>
              </p:nvSpPr>
              <p:spPr bwMode="auto">
                <a:xfrm>
                  <a:off x="1360" y="222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r7</a:t>
                  </a:r>
                </a:p>
              </p:txBody>
            </p:sp>
            <p:sp>
              <p:nvSpPr>
                <p:cNvPr id="12549" name="Rectangle 87"/>
                <p:cNvSpPr>
                  <a:spLocks noChangeArrowheads="1"/>
                </p:cNvSpPr>
                <p:nvPr/>
              </p:nvSpPr>
              <p:spPr bwMode="auto">
                <a:xfrm>
                  <a:off x="1360" y="190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r4</a:t>
                  </a:r>
                </a:p>
              </p:txBody>
            </p:sp>
            <p:sp>
              <p:nvSpPr>
                <p:cNvPr id="12550" name="Rectangle 88"/>
                <p:cNvSpPr>
                  <a:spLocks noChangeArrowheads="1"/>
                </p:cNvSpPr>
                <p:nvPr/>
              </p:nvSpPr>
              <p:spPr bwMode="auto">
                <a:xfrm>
                  <a:off x="1258" y="2019"/>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51" name="Rectangle 89"/>
                <p:cNvSpPr>
                  <a:spLocks noChangeArrowheads="1"/>
                </p:cNvSpPr>
                <p:nvPr/>
              </p:nvSpPr>
              <p:spPr bwMode="auto">
                <a:xfrm>
                  <a:off x="1360" y="2008"/>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r5</a:t>
                  </a:r>
                </a:p>
              </p:txBody>
            </p:sp>
            <p:sp>
              <p:nvSpPr>
                <p:cNvPr id="12552" name="Rectangle 90"/>
                <p:cNvSpPr>
                  <a:spLocks noChangeArrowheads="1"/>
                </p:cNvSpPr>
                <p:nvPr/>
              </p:nvSpPr>
              <p:spPr bwMode="auto">
                <a:xfrm>
                  <a:off x="1258" y="2128"/>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53" name="Rectangle 91"/>
                <p:cNvSpPr>
                  <a:spLocks noChangeArrowheads="1"/>
                </p:cNvSpPr>
                <p:nvPr/>
              </p:nvSpPr>
              <p:spPr bwMode="auto">
                <a:xfrm>
                  <a:off x="1258" y="1693"/>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54" name="Rectangle 92"/>
                <p:cNvSpPr>
                  <a:spLocks noChangeArrowheads="1"/>
                </p:cNvSpPr>
                <p:nvPr/>
              </p:nvSpPr>
              <p:spPr bwMode="auto">
                <a:xfrm>
                  <a:off x="1360" y="1681"/>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r2</a:t>
                  </a:r>
                </a:p>
              </p:txBody>
            </p:sp>
            <p:sp>
              <p:nvSpPr>
                <p:cNvPr id="12555" name="Rectangle 93"/>
                <p:cNvSpPr>
                  <a:spLocks noChangeArrowheads="1"/>
                </p:cNvSpPr>
                <p:nvPr/>
              </p:nvSpPr>
              <p:spPr bwMode="auto">
                <a:xfrm>
                  <a:off x="1258" y="1802"/>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56" name="Rectangle 94"/>
                <p:cNvSpPr>
                  <a:spLocks noChangeArrowheads="1"/>
                </p:cNvSpPr>
                <p:nvPr/>
              </p:nvSpPr>
              <p:spPr bwMode="auto">
                <a:xfrm>
                  <a:off x="1258" y="1584"/>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57" name="Rectangle 95"/>
                <p:cNvSpPr>
                  <a:spLocks noChangeArrowheads="1"/>
                </p:cNvSpPr>
                <p:nvPr/>
              </p:nvSpPr>
              <p:spPr bwMode="auto">
                <a:xfrm>
                  <a:off x="1360" y="1579"/>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a:t>
                  </a:r>
                </a:p>
              </p:txBody>
            </p:sp>
            <p:sp>
              <p:nvSpPr>
                <p:cNvPr id="12558" name="Rectangle 96"/>
                <p:cNvSpPr>
                  <a:spLocks noChangeArrowheads="1"/>
                </p:cNvSpPr>
                <p:nvPr/>
              </p:nvSpPr>
              <p:spPr bwMode="auto">
                <a:xfrm>
                  <a:off x="1258" y="1475"/>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59" name="Rectangle 97"/>
                <p:cNvSpPr>
                  <a:spLocks noChangeArrowheads="1"/>
                </p:cNvSpPr>
                <p:nvPr/>
              </p:nvSpPr>
              <p:spPr bwMode="auto">
                <a:xfrm>
                  <a:off x="1360" y="1464"/>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r0</a:t>
                  </a:r>
                </a:p>
              </p:txBody>
            </p:sp>
            <p:sp>
              <p:nvSpPr>
                <p:cNvPr id="12560" name="Rectangle 98"/>
                <p:cNvSpPr>
                  <a:spLocks noChangeArrowheads="1"/>
                </p:cNvSpPr>
                <p:nvPr/>
              </p:nvSpPr>
              <p:spPr bwMode="auto">
                <a:xfrm>
                  <a:off x="1360" y="1797"/>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r3</a:t>
                  </a:r>
                </a:p>
              </p:txBody>
            </p:sp>
            <p:sp>
              <p:nvSpPr>
                <p:cNvPr id="12561" name="Rectangle 99"/>
                <p:cNvSpPr>
                  <a:spLocks noChangeArrowheads="1"/>
                </p:cNvSpPr>
                <p:nvPr/>
              </p:nvSpPr>
              <p:spPr bwMode="auto">
                <a:xfrm>
                  <a:off x="1360" y="2116"/>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r6</a:t>
                  </a:r>
                </a:p>
              </p:txBody>
            </p:sp>
          </p:grpSp>
        </p:grpSp>
        <p:grpSp>
          <p:nvGrpSpPr>
            <p:cNvPr id="8" name="Group 118"/>
            <p:cNvGrpSpPr>
              <a:grpSpLocks/>
            </p:cNvGrpSpPr>
            <p:nvPr/>
          </p:nvGrpSpPr>
          <p:grpSpPr bwMode="auto">
            <a:xfrm>
              <a:off x="1801" y="1464"/>
              <a:ext cx="374" cy="898"/>
              <a:chOff x="1801" y="1464"/>
              <a:chExt cx="374" cy="898"/>
            </a:xfrm>
          </p:grpSpPr>
          <p:sp>
            <p:nvSpPr>
              <p:cNvPr id="12519" name="Rectangle 102"/>
              <p:cNvSpPr>
                <a:spLocks noChangeArrowheads="1"/>
              </p:cNvSpPr>
              <p:nvPr/>
            </p:nvSpPr>
            <p:spPr bwMode="auto">
              <a:xfrm>
                <a:off x="1801" y="2237"/>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20" name="Rectangle 103"/>
              <p:cNvSpPr>
                <a:spLocks noChangeArrowheads="1"/>
              </p:cNvSpPr>
              <p:nvPr/>
            </p:nvSpPr>
            <p:spPr bwMode="auto">
              <a:xfrm>
                <a:off x="1801" y="1911"/>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21" name="Rectangle 104"/>
              <p:cNvSpPr>
                <a:spLocks noChangeArrowheads="1"/>
              </p:cNvSpPr>
              <p:nvPr/>
            </p:nvSpPr>
            <p:spPr bwMode="auto">
              <a:xfrm>
                <a:off x="1904" y="222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r7</a:t>
                </a:r>
              </a:p>
            </p:txBody>
          </p:sp>
          <p:sp>
            <p:nvSpPr>
              <p:cNvPr id="12522" name="Rectangle 105"/>
              <p:cNvSpPr>
                <a:spLocks noChangeArrowheads="1"/>
              </p:cNvSpPr>
              <p:nvPr/>
            </p:nvSpPr>
            <p:spPr bwMode="auto">
              <a:xfrm>
                <a:off x="1904" y="190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r4</a:t>
                </a:r>
              </a:p>
            </p:txBody>
          </p:sp>
          <p:sp>
            <p:nvSpPr>
              <p:cNvPr id="12523" name="Rectangle 106"/>
              <p:cNvSpPr>
                <a:spLocks noChangeArrowheads="1"/>
              </p:cNvSpPr>
              <p:nvPr/>
            </p:nvSpPr>
            <p:spPr bwMode="auto">
              <a:xfrm>
                <a:off x="1801" y="2019"/>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24" name="Rectangle 107"/>
              <p:cNvSpPr>
                <a:spLocks noChangeArrowheads="1"/>
              </p:cNvSpPr>
              <p:nvPr/>
            </p:nvSpPr>
            <p:spPr bwMode="auto">
              <a:xfrm>
                <a:off x="1904" y="2008"/>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r5</a:t>
                </a:r>
              </a:p>
            </p:txBody>
          </p:sp>
          <p:sp>
            <p:nvSpPr>
              <p:cNvPr id="12525" name="Rectangle 108"/>
              <p:cNvSpPr>
                <a:spLocks noChangeArrowheads="1"/>
              </p:cNvSpPr>
              <p:nvPr/>
            </p:nvSpPr>
            <p:spPr bwMode="auto">
              <a:xfrm>
                <a:off x="1801" y="2128"/>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26" name="Rectangle 109"/>
              <p:cNvSpPr>
                <a:spLocks noChangeArrowheads="1"/>
              </p:cNvSpPr>
              <p:nvPr/>
            </p:nvSpPr>
            <p:spPr bwMode="auto">
              <a:xfrm>
                <a:off x="1801" y="1693"/>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27" name="Rectangle 110"/>
              <p:cNvSpPr>
                <a:spLocks noChangeArrowheads="1"/>
              </p:cNvSpPr>
              <p:nvPr/>
            </p:nvSpPr>
            <p:spPr bwMode="auto">
              <a:xfrm>
                <a:off x="1904" y="1681"/>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r2</a:t>
                </a:r>
              </a:p>
            </p:txBody>
          </p:sp>
          <p:sp>
            <p:nvSpPr>
              <p:cNvPr id="12528" name="Rectangle 111"/>
              <p:cNvSpPr>
                <a:spLocks noChangeArrowheads="1"/>
              </p:cNvSpPr>
              <p:nvPr/>
            </p:nvSpPr>
            <p:spPr bwMode="auto">
              <a:xfrm>
                <a:off x="1801" y="1802"/>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29" name="Rectangle 112"/>
              <p:cNvSpPr>
                <a:spLocks noChangeArrowheads="1"/>
              </p:cNvSpPr>
              <p:nvPr/>
            </p:nvSpPr>
            <p:spPr bwMode="auto">
              <a:xfrm>
                <a:off x="1801" y="1584"/>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30" name="Rectangle 113"/>
              <p:cNvSpPr>
                <a:spLocks noChangeArrowheads="1"/>
              </p:cNvSpPr>
              <p:nvPr/>
            </p:nvSpPr>
            <p:spPr bwMode="auto">
              <a:xfrm>
                <a:off x="1904" y="1579"/>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a:t>
                </a:r>
              </a:p>
            </p:txBody>
          </p:sp>
          <p:sp>
            <p:nvSpPr>
              <p:cNvPr id="12531" name="Rectangle 114"/>
              <p:cNvSpPr>
                <a:spLocks noChangeArrowheads="1"/>
              </p:cNvSpPr>
              <p:nvPr/>
            </p:nvSpPr>
            <p:spPr bwMode="auto">
              <a:xfrm>
                <a:off x="1801" y="1475"/>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32" name="Rectangle 115"/>
              <p:cNvSpPr>
                <a:spLocks noChangeArrowheads="1"/>
              </p:cNvSpPr>
              <p:nvPr/>
            </p:nvSpPr>
            <p:spPr bwMode="auto">
              <a:xfrm>
                <a:off x="1904" y="1464"/>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r0</a:t>
                </a:r>
              </a:p>
            </p:txBody>
          </p:sp>
          <p:sp>
            <p:nvSpPr>
              <p:cNvPr id="12533" name="Rectangle 116"/>
              <p:cNvSpPr>
                <a:spLocks noChangeArrowheads="1"/>
              </p:cNvSpPr>
              <p:nvPr/>
            </p:nvSpPr>
            <p:spPr bwMode="auto">
              <a:xfrm>
                <a:off x="1904" y="1797"/>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r3</a:t>
                </a:r>
              </a:p>
            </p:txBody>
          </p:sp>
          <p:sp>
            <p:nvSpPr>
              <p:cNvPr id="12534" name="Rectangle 117"/>
              <p:cNvSpPr>
                <a:spLocks noChangeArrowheads="1"/>
              </p:cNvSpPr>
              <p:nvPr/>
            </p:nvSpPr>
            <p:spPr bwMode="auto">
              <a:xfrm>
                <a:off x="1904" y="2116"/>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r6</a:t>
                </a:r>
              </a:p>
            </p:txBody>
          </p:sp>
        </p:grpSp>
        <p:grpSp>
          <p:nvGrpSpPr>
            <p:cNvPr id="9" name="Group 146"/>
            <p:cNvGrpSpPr>
              <a:grpSpLocks/>
            </p:cNvGrpSpPr>
            <p:nvPr/>
          </p:nvGrpSpPr>
          <p:grpSpPr bwMode="auto">
            <a:xfrm>
              <a:off x="2345" y="1464"/>
              <a:ext cx="374" cy="1442"/>
              <a:chOff x="2345" y="1464"/>
              <a:chExt cx="374" cy="1442"/>
            </a:xfrm>
          </p:grpSpPr>
          <p:sp>
            <p:nvSpPr>
              <p:cNvPr id="12492" name="Rectangle 119"/>
              <p:cNvSpPr>
                <a:spLocks noChangeArrowheads="1"/>
              </p:cNvSpPr>
              <p:nvPr/>
            </p:nvSpPr>
            <p:spPr bwMode="auto">
              <a:xfrm>
                <a:off x="2345" y="2782"/>
                <a:ext cx="374"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93" name="Rectangle 120"/>
              <p:cNvSpPr>
                <a:spLocks noChangeArrowheads="1"/>
              </p:cNvSpPr>
              <p:nvPr/>
            </p:nvSpPr>
            <p:spPr bwMode="auto">
              <a:xfrm>
                <a:off x="2345" y="2673"/>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94" name="Rectangle 121"/>
              <p:cNvSpPr>
                <a:spLocks noChangeArrowheads="1"/>
              </p:cNvSpPr>
              <p:nvPr/>
            </p:nvSpPr>
            <p:spPr bwMode="auto">
              <a:xfrm>
                <a:off x="2429" y="2769"/>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r12</a:t>
                </a:r>
              </a:p>
            </p:txBody>
          </p:sp>
          <p:sp>
            <p:nvSpPr>
              <p:cNvPr id="12495" name="Rectangle 122"/>
              <p:cNvSpPr>
                <a:spLocks noChangeArrowheads="1"/>
              </p:cNvSpPr>
              <p:nvPr/>
            </p:nvSpPr>
            <p:spPr bwMode="auto">
              <a:xfrm>
                <a:off x="2345" y="2564"/>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96" name="Rectangle 123"/>
              <p:cNvSpPr>
                <a:spLocks noChangeArrowheads="1"/>
              </p:cNvSpPr>
              <p:nvPr/>
            </p:nvSpPr>
            <p:spPr bwMode="auto">
              <a:xfrm>
                <a:off x="2429" y="2551"/>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r10</a:t>
                </a:r>
              </a:p>
            </p:txBody>
          </p:sp>
          <p:sp>
            <p:nvSpPr>
              <p:cNvPr id="12497" name="Rectangle 124"/>
              <p:cNvSpPr>
                <a:spLocks noChangeArrowheads="1"/>
              </p:cNvSpPr>
              <p:nvPr/>
            </p:nvSpPr>
            <p:spPr bwMode="auto">
              <a:xfrm>
                <a:off x="2345" y="2455"/>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98" name="Rectangle 125"/>
              <p:cNvSpPr>
                <a:spLocks noChangeArrowheads="1"/>
              </p:cNvSpPr>
              <p:nvPr/>
            </p:nvSpPr>
            <p:spPr bwMode="auto">
              <a:xfrm>
                <a:off x="2429" y="2660"/>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r11</a:t>
                </a:r>
              </a:p>
            </p:txBody>
          </p:sp>
          <p:sp>
            <p:nvSpPr>
              <p:cNvPr id="12499" name="Rectangle 126"/>
              <p:cNvSpPr>
                <a:spLocks noChangeArrowheads="1"/>
              </p:cNvSpPr>
              <p:nvPr/>
            </p:nvSpPr>
            <p:spPr bwMode="auto">
              <a:xfrm>
                <a:off x="2345" y="2346"/>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00" name="Rectangle 127"/>
              <p:cNvSpPr>
                <a:spLocks noChangeArrowheads="1"/>
              </p:cNvSpPr>
              <p:nvPr/>
            </p:nvSpPr>
            <p:spPr bwMode="auto">
              <a:xfrm>
                <a:off x="2447" y="2443"/>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r9</a:t>
                </a:r>
              </a:p>
            </p:txBody>
          </p:sp>
          <p:sp>
            <p:nvSpPr>
              <p:cNvPr id="12501" name="Rectangle 128"/>
              <p:cNvSpPr>
                <a:spLocks noChangeArrowheads="1"/>
              </p:cNvSpPr>
              <p:nvPr/>
            </p:nvSpPr>
            <p:spPr bwMode="auto">
              <a:xfrm>
                <a:off x="2447" y="233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r8</a:t>
                </a:r>
              </a:p>
            </p:txBody>
          </p:sp>
          <p:grpSp>
            <p:nvGrpSpPr>
              <p:cNvPr id="10" name="Group 145"/>
              <p:cNvGrpSpPr>
                <a:grpSpLocks/>
              </p:cNvGrpSpPr>
              <p:nvPr/>
            </p:nvGrpSpPr>
            <p:grpSpPr bwMode="auto">
              <a:xfrm>
                <a:off x="2345" y="1464"/>
                <a:ext cx="374" cy="898"/>
                <a:chOff x="2345" y="1464"/>
                <a:chExt cx="374" cy="898"/>
              </a:xfrm>
            </p:grpSpPr>
            <p:sp>
              <p:nvSpPr>
                <p:cNvPr id="12503" name="Rectangle 129"/>
                <p:cNvSpPr>
                  <a:spLocks noChangeArrowheads="1"/>
                </p:cNvSpPr>
                <p:nvPr/>
              </p:nvSpPr>
              <p:spPr bwMode="auto">
                <a:xfrm>
                  <a:off x="2345" y="2237"/>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04" name="Rectangle 130"/>
                <p:cNvSpPr>
                  <a:spLocks noChangeArrowheads="1"/>
                </p:cNvSpPr>
                <p:nvPr/>
              </p:nvSpPr>
              <p:spPr bwMode="auto">
                <a:xfrm>
                  <a:off x="2345" y="1911"/>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05" name="Rectangle 131"/>
                <p:cNvSpPr>
                  <a:spLocks noChangeArrowheads="1"/>
                </p:cNvSpPr>
                <p:nvPr/>
              </p:nvSpPr>
              <p:spPr bwMode="auto">
                <a:xfrm>
                  <a:off x="2447" y="222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r7</a:t>
                  </a:r>
                </a:p>
              </p:txBody>
            </p:sp>
            <p:sp>
              <p:nvSpPr>
                <p:cNvPr id="12506" name="Rectangle 132"/>
                <p:cNvSpPr>
                  <a:spLocks noChangeArrowheads="1"/>
                </p:cNvSpPr>
                <p:nvPr/>
              </p:nvSpPr>
              <p:spPr bwMode="auto">
                <a:xfrm>
                  <a:off x="2447" y="190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r4</a:t>
                  </a:r>
                </a:p>
              </p:txBody>
            </p:sp>
            <p:sp>
              <p:nvSpPr>
                <p:cNvPr id="12507" name="Rectangle 133"/>
                <p:cNvSpPr>
                  <a:spLocks noChangeArrowheads="1"/>
                </p:cNvSpPr>
                <p:nvPr/>
              </p:nvSpPr>
              <p:spPr bwMode="auto">
                <a:xfrm>
                  <a:off x="2345" y="2019"/>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08" name="Rectangle 134"/>
                <p:cNvSpPr>
                  <a:spLocks noChangeArrowheads="1"/>
                </p:cNvSpPr>
                <p:nvPr/>
              </p:nvSpPr>
              <p:spPr bwMode="auto">
                <a:xfrm>
                  <a:off x="2447" y="2008"/>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r5</a:t>
                  </a:r>
                </a:p>
              </p:txBody>
            </p:sp>
            <p:sp>
              <p:nvSpPr>
                <p:cNvPr id="12509" name="Rectangle 135"/>
                <p:cNvSpPr>
                  <a:spLocks noChangeArrowheads="1"/>
                </p:cNvSpPr>
                <p:nvPr/>
              </p:nvSpPr>
              <p:spPr bwMode="auto">
                <a:xfrm>
                  <a:off x="2345" y="2128"/>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10" name="Rectangle 136"/>
                <p:cNvSpPr>
                  <a:spLocks noChangeArrowheads="1"/>
                </p:cNvSpPr>
                <p:nvPr/>
              </p:nvSpPr>
              <p:spPr bwMode="auto">
                <a:xfrm>
                  <a:off x="2345" y="1693"/>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11" name="Rectangle 137"/>
                <p:cNvSpPr>
                  <a:spLocks noChangeArrowheads="1"/>
                </p:cNvSpPr>
                <p:nvPr/>
              </p:nvSpPr>
              <p:spPr bwMode="auto">
                <a:xfrm>
                  <a:off x="2447" y="1681"/>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r2</a:t>
                  </a:r>
                </a:p>
              </p:txBody>
            </p:sp>
            <p:sp>
              <p:nvSpPr>
                <p:cNvPr id="12512" name="Rectangle 138"/>
                <p:cNvSpPr>
                  <a:spLocks noChangeArrowheads="1"/>
                </p:cNvSpPr>
                <p:nvPr/>
              </p:nvSpPr>
              <p:spPr bwMode="auto">
                <a:xfrm>
                  <a:off x="2345" y="1802"/>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13" name="Rectangle 139"/>
                <p:cNvSpPr>
                  <a:spLocks noChangeArrowheads="1"/>
                </p:cNvSpPr>
                <p:nvPr/>
              </p:nvSpPr>
              <p:spPr bwMode="auto">
                <a:xfrm>
                  <a:off x="2345" y="1584"/>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14" name="Rectangle 140"/>
                <p:cNvSpPr>
                  <a:spLocks noChangeArrowheads="1"/>
                </p:cNvSpPr>
                <p:nvPr/>
              </p:nvSpPr>
              <p:spPr bwMode="auto">
                <a:xfrm>
                  <a:off x="2447" y="1579"/>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a:t>
                  </a:r>
                </a:p>
              </p:txBody>
            </p:sp>
            <p:sp>
              <p:nvSpPr>
                <p:cNvPr id="12515" name="Rectangle 141"/>
                <p:cNvSpPr>
                  <a:spLocks noChangeArrowheads="1"/>
                </p:cNvSpPr>
                <p:nvPr/>
              </p:nvSpPr>
              <p:spPr bwMode="auto">
                <a:xfrm>
                  <a:off x="2345" y="1475"/>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516" name="Rectangle 142"/>
                <p:cNvSpPr>
                  <a:spLocks noChangeArrowheads="1"/>
                </p:cNvSpPr>
                <p:nvPr/>
              </p:nvSpPr>
              <p:spPr bwMode="auto">
                <a:xfrm>
                  <a:off x="2447" y="1464"/>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r0</a:t>
                  </a:r>
                </a:p>
              </p:txBody>
            </p:sp>
            <p:sp>
              <p:nvSpPr>
                <p:cNvPr id="12517" name="Rectangle 143"/>
                <p:cNvSpPr>
                  <a:spLocks noChangeArrowheads="1"/>
                </p:cNvSpPr>
                <p:nvPr/>
              </p:nvSpPr>
              <p:spPr bwMode="auto">
                <a:xfrm>
                  <a:off x="2447" y="1797"/>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r3</a:t>
                  </a:r>
                </a:p>
              </p:txBody>
            </p:sp>
            <p:sp>
              <p:nvSpPr>
                <p:cNvPr id="12518" name="Rectangle 144"/>
                <p:cNvSpPr>
                  <a:spLocks noChangeArrowheads="1"/>
                </p:cNvSpPr>
                <p:nvPr/>
              </p:nvSpPr>
              <p:spPr bwMode="auto">
                <a:xfrm>
                  <a:off x="2447" y="2116"/>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r6</a:t>
                  </a:r>
                </a:p>
              </p:txBody>
            </p:sp>
          </p:grpSp>
        </p:grpSp>
        <p:grpSp>
          <p:nvGrpSpPr>
            <p:cNvPr id="11" name="Group 174"/>
            <p:cNvGrpSpPr>
              <a:grpSpLocks/>
            </p:cNvGrpSpPr>
            <p:nvPr/>
          </p:nvGrpSpPr>
          <p:grpSpPr bwMode="auto">
            <a:xfrm>
              <a:off x="2889" y="1464"/>
              <a:ext cx="374" cy="1442"/>
              <a:chOff x="2889" y="1464"/>
              <a:chExt cx="374" cy="1442"/>
            </a:xfrm>
          </p:grpSpPr>
          <p:sp>
            <p:nvSpPr>
              <p:cNvPr id="12465" name="Rectangle 147"/>
              <p:cNvSpPr>
                <a:spLocks noChangeArrowheads="1"/>
              </p:cNvSpPr>
              <p:nvPr/>
            </p:nvSpPr>
            <p:spPr bwMode="auto">
              <a:xfrm>
                <a:off x="2889" y="2782"/>
                <a:ext cx="374"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66" name="Rectangle 148"/>
              <p:cNvSpPr>
                <a:spLocks noChangeArrowheads="1"/>
              </p:cNvSpPr>
              <p:nvPr/>
            </p:nvSpPr>
            <p:spPr bwMode="auto">
              <a:xfrm>
                <a:off x="2889" y="2673"/>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67" name="Rectangle 149"/>
              <p:cNvSpPr>
                <a:spLocks noChangeArrowheads="1"/>
              </p:cNvSpPr>
              <p:nvPr/>
            </p:nvSpPr>
            <p:spPr bwMode="auto">
              <a:xfrm>
                <a:off x="2973" y="2769"/>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r12</a:t>
                </a:r>
              </a:p>
            </p:txBody>
          </p:sp>
          <p:sp>
            <p:nvSpPr>
              <p:cNvPr id="12468" name="Rectangle 150"/>
              <p:cNvSpPr>
                <a:spLocks noChangeArrowheads="1"/>
              </p:cNvSpPr>
              <p:nvPr/>
            </p:nvSpPr>
            <p:spPr bwMode="auto">
              <a:xfrm>
                <a:off x="2889" y="2564"/>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69" name="Rectangle 151"/>
              <p:cNvSpPr>
                <a:spLocks noChangeArrowheads="1"/>
              </p:cNvSpPr>
              <p:nvPr/>
            </p:nvSpPr>
            <p:spPr bwMode="auto">
              <a:xfrm>
                <a:off x="2973" y="2551"/>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r10</a:t>
                </a:r>
              </a:p>
            </p:txBody>
          </p:sp>
          <p:sp>
            <p:nvSpPr>
              <p:cNvPr id="12470" name="Rectangle 152"/>
              <p:cNvSpPr>
                <a:spLocks noChangeArrowheads="1"/>
              </p:cNvSpPr>
              <p:nvPr/>
            </p:nvSpPr>
            <p:spPr bwMode="auto">
              <a:xfrm>
                <a:off x="2889" y="2455"/>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71" name="Rectangle 153"/>
              <p:cNvSpPr>
                <a:spLocks noChangeArrowheads="1"/>
              </p:cNvSpPr>
              <p:nvPr/>
            </p:nvSpPr>
            <p:spPr bwMode="auto">
              <a:xfrm>
                <a:off x="2973" y="2660"/>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r11</a:t>
                </a:r>
              </a:p>
            </p:txBody>
          </p:sp>
          <p:sp>
            <p:nvSpPr>
              <p:cNvPr id="12472" name="Rectangle 154"/>
              <p:cNvSpPr>
                <a:spLocks noChangeArrowheads="1"/>
              </p:cNvSpPr>
              <p:nvPr/>
            </p:nvSpPr>
            <p:spPr bwMode="auto">
              <a:xfrm>
                <a:off x="2889" y="2346"/>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73" name="Rectangle 155"/>
              <p:cNvSpPr>
                <a:spLocks noChangeArrowheads="1"/>
              </p:cNvSpPr>
              <p:nvPr/>
            </p:nvSpPr>
            <p:spPr bwMode="auto">
              <a:xfrm>
                <a:off x="2991" y="2443"/>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r9</a:t>
                </a:r>
              </a:p>
            </p:txBody>
          </p:sp>
          <p:sp>
            <p:nvSpPr>
              <p:cNvPr id="12474" name="Rectangle 156"/>
              <p:cNvSpPr>
                <a:spLocks noChangeArrowheads="1"/>
              </p:cNvSpPr>
              <p:nvPr/>
            </p:nvSpPr>
            <p:spPr bwMode="auto">
              <a:xfrm>
                <a:off x="2991" y="233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r8</a:t>
                </a:r>
              </a:p>
            </p:txBody>
          </p:sp>
          <p:grpSp>
            <p:nvGrpSpPr>
              <p:cNvPr id="12" name="Group 173"/>
              <p:cNvGrpSpPr>
                <a:grpSpLocks/>
              </p:cNvGrpSpPr>
              <p:nvPr/>
            </p:nvGrpSpPr>
            <p:grpSpPr bwMode="auto">
              <a:xfrm>
                <a:off x="2889" y="1464"/>
                <a:ext cx="374" cy="898"/>
                <a:chOff x="2889" y="1464"/>
                <a:chExt cx="374" cy="898"/>
              </a:xfrm>
            </p:grpSpPr>
            <p:sp>
              <p:nvSpPr>
                <p:cNvPr id="12476" name="Rectangle 157"/>
                <p:cNvSpPr>
                  <a:spLocks noChangeArrowheads="1"/>
                </p:cNvSpPr>
                <p:nvPr/>
              </p:nvSpPr>
              <p:spPr bwMode="auto">
                <a:xfrm>
                  <a:off x="2889" y="2237"/>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77" name="Rectangle 158"/>
                <p:cNvSpPr>
                  <a:spLocks noChangeArrowheads="1"/>
                </p:cNvSpPr>
                <p:nvPr/>
              </p:nvSpPr>
              <p:spPr bwMode="auto">
                <a:xfrm>
                  <a:off x="2889" y="1911"/>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78" name="Rectangle 159"/>
                <p:cNvSpPr>
                  <a:spLocks noChangeArrowheads="1"/>
                </p:cNvSpPr>
                <p:nvPr/>
              </p:nvSpPr>
              <p:spPr bwMode="auto">
                <a:xfrm>
                  <a:off x="2991" y="222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r7</a:t>
                  </a:r>
                </a:p>
              </p:txBody>
            </p:sp>
            <p:sp>
              <p:nvSpPr>
                <p:cNvPr id="12479" name="Rectangle 160"/>
                <p:cNvSpPr>
                  <a:spLocks noChangeArrowheads="1"/>
                </p:cNvSpPr>
                <p:nvPr/>
              </p:nvSpPr>
              <p:spPr bwMode="auto">
                <a:xfrm>
                  <a:off x="2991" y="190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r4</a:t>
                  </a:r>
                </a:p>
              </p:txBody>
            </p:sp>
            <p:sp>
              <p:nvSpPr>
                <p:cNvPr id="12480" name="Rectangle 161"/>
                <p:cNvSpPr>
                  <a:spLocks noChangeArrowheads="1"/>
                </p:cNvSpPr>
                <p:nvPr/>
              </p:nvSpPr>
              <p:spPr bwMode="auto">
                <a:xfrm>
                  <a:off x="2889" y="2019"/>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81" name="Rectangle 162"/>
                <p:cNvSpPr>
                  <a:spLocks noChangeArrowheads="1"/>
                </p:cNvSpPr>
                <p:nvPr/>
              </p:nvSpPr>
              <p:spPr bwMode="auto">
                <a:xfrm>
                  <a:off x="2991" y="2008"/>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r5</a:t>
                  </a:r>
                </a:p>
              </p:txBody>
            </p:sp>
            <p:sp>
              <p:nvSpPr>
                <p:cNvPr id="12482" name="Rectangle 163"/>
                <p:cNvSpPr>
                  <a:spLocks noChangeArrowheads="1"/>
                </p:cNvSpPr>
                <p:nvPr/>
              </p:nvSpPr>
              <p:spPr bwMode="auto">
                <a:xfrm>
                  <a:off x="2889" y="2128"/>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83" name="Rectangle 164"/>
                <p:cNvSpPr>
                  <a:spLocks noChangeArrowheads="1"/>
                </p:cNvSpPr>
                <p:nvPr/>
              </p:nvSpPr>
              <p:spPr bwMode="auto">
                <a:xfrm>
                  <a:off x="2889" y="1693"/>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84" name="Rectangle 165"/>
                <p:cNvSpPr>
                  <a:spLocks noChangeArrowheads="1"/>
                </p:cNvSpPr>
                <p:nvPr/>
              </p:nvSpPr>
              <p:spPr bwMode="auto">
                <a:xfrm>
                  <a:off x="2991" y="1681"/>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r2</a:t>
                  </a:r>
                </a:p>
              </p:txBody>
            </p:sp>
            <p:sp>
              <p:nvSpPr>
                <p:cNvPr id="12485" name="Rectangle 166"/>
                <p:cNvSpPr>
                  <a:spLocks noChangeArrowheads="1"/>
                </p:cNvSpPr>
                <p:nvPr/>
              </p:nvSpPr>
              <p:spPr bwMode="auto">
                <a:xfrm>
                  <a:off x="2889" y="1802"/>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86" name="Rectangle 167"/>
                <p:cNvSpPr>
                  <a:spLocks noChangeArrowheads="1"/>
                </p:cNvSpPr>
                <p:nvPr/>
              </p:nvSpPr>
              <p:spPr bwMode="auto">
                <a:xfrm>
                  <a:off x="2889" y="1584"/>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87" name="Rectangle 168"/>
                <p:cNvSpPr>
                  <a:spLocks noChangeArrowheads="1"/>
                </p:cNvSpPr>
                <p:nvPr/>
              </p:nvSpPr>
              <p:spPr bwMode="auto">
                <a:xfrm>
                  <a:off x="2991" y="1579"/>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a:t>
                  </a:r>
                </a:p>
              </p:txBody>
            </p:sp>
            <p:sp>
              <p:nvSpPr>
                <p:cNvPr id="12488" name="Rectangle 169"/>
                <p:cNvSpPr>
                  <a:spLocks noChangeArrowheads="1"/>
                </p:cNvSpPr>
                <p:nvPr/>
              </p:nvSpPr>
              <p:spPr bwMode="auto">
                <a:xfrm>
                  <a:off x="2889" y="1475"/>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89" name="Rectangle 170"/>
                <p:cNvSpPr>
                  <a:spLocks noChangeArrowheads="1"/>
                </p:cNvSpPr>
                <p:nvPr/>
              </p:nvSpPr>
              <p:spPr bwMode="auto">
                <a:xfrm>
                  <a:off x="2991" y="1464"/>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r0</a:t>
                  </a:r>
                </a:p>
              </p:txBody>
            </p:sp>
            <p:sp>
              <p:nvSpPr>
                <p:cNvPr id="12490" name="Rectangle 171"/>
                <p:cNvSpPr>
                  <a:spLocks noChangeArrowheads="1"/>
                </p:cNvSpPr>
                <p:nvPr/>
              </p:nvSpPr>
              <p:spPr bwMode="auto">
                <a:xfrm>
                  <a:off x="2991" y="1797"/>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r3</a:t>
                  </a:r>
                </a:p>
              </p:txBody>
            </p:sp>
            <p:sp>
              <p:nvSpPr>
                <p:cNvPr id="12491" name="Rectangle 172"/>
                <p:cNvSpPr>
                  <a:spLocks noChangeArrowheads="1"/>
                </p:cNvSpPr>
                <p:nvPr/>
              </p:nvSpPr>
              <p:spPr bwMode="auto">
                <a:xfrm>
                  <a:off x="2991" y="2116"/>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r6</a:t>
                  </a:r>
                </a:p>
              </p:txBody>
            </p:sp>
          </p:grpSp>
        </p:grpSp>
        <p:grpSp>
          <p:nvGrpSpPr>
            <p:cNvPr id="13" name="Group 202"/>
            <p:cNvGrpSpPr>
              <a:grpSpLocks/>
            </p:cNvGrpSpPr>
            <p:nvPr/>
          </p:nvGrpSpPr>
          <p:grpSpPr bwMode="auto">
            <a:xfrm>
              <a:off x="3434" y="1464"/>
              <a:ext cx="373" cy="1442"/>
              <a:chOff x="3434" y="1464"/>
              <a:chExt cx="373" cy="1442"/>
            </a:xfrm>
          </p:grpSpPr>
          <p:sp>
            <p:nvSpPr>
              <p:cNvPr id="12438" name="Rectangle 175"/>
              <p:cNvSpPr>
                <a:spLocks noChangeArrowheads="1"/>
              </p:cNvSpPr>
              <p:nvPr/>
            </p:nvSpPr>
            <p:spPr bwMode="auto">
              <a:xfrm>
                <a:off x="3434" y="2782"/>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39" name="Rectangle 176"/>
              <p:cNvSpPr>
                <a:spLocks noChangeArrowheads="1"/>
              </p:cNvSpPr>
              <p:nvPr/>
            </p:nvSpPr>
            <p:spPr bwMode="auto">
              <a:xfrm>
                <a:off x="3434" y="2673"/>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40" name="Rectangle 177"/>
              <p:cNvSpPr>
                <a:spLocks noChangeArrowheads="1"/>
              </p:cNvSpPr>
              <p:nvPr/>
            </p:nvSpPr>
            <p:spPr bwMode="auto">
              <a:xfrm>
                <a:off x="3518" y="2769"/>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r12</a:t>
                </a:r>
              </a:p>
            </p:txBody>
          </p:sp>
          <p:sp>
            <p:nvSpPr>
              <p:cNvPr id="12441" name="Rectangle 178"/>
              <p:cNvSpPr>
                <a:spLocks noChangeArrowheads="1"/>
              </p:cNvSpPr>
              <p:nvPr/>
            </p:nvSpPr>
            <p:spPr bwMode="auto">
              <a:xfrm>
                <a:off x="3434" y="2564"/>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42" name="Rectangle 179"/>
              <p:cNvSpPr>
                <a:spLocks noChangeArrowheads="1"/>
              </p:cNvSpPr>
              <p:nvPr/>
            </p:nvSpPr>
            <p:spPr bwMode="auto">
              <a:xfrm>
                <a:off x="3518" y="2551"/>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r10</a:t>
                </a:r>
              </a:p>
            </p:txBody>
          </p:sp>
          <p:sp>
            <p:nvSpPr>
              <p:cNvPr id="12443" name="Rectangle 180"/>
              <p:cNvSpPr>
                <a:spLocks noChangeArrowheads="1"/>
              </p:cNvSpPr>
              <p:nvPr/>
            </p:nvSpPr>
            <p:spPr bwMode="auto">
              <a:xfrm>
                <a:off x="3434" y="2455"/>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44" name="Rectangle 181"/>
              <p:cNvSpPr>
                <a:spLocks noChangeArrowheads="1"/>
              </p:cNvSpPr>
              <p:nvPr/>
            </p:nvSpPr>
            <p:spPr bwMode="auto">
              <a:xfrm>
                <a:off x="3518" y="2660"/>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r11</a:t>
                </a:r>
              </a:p>
            </p:txBody>
          </p:sp>
          <p:sp>
            <p:nvSpPr>
              <p:cNvPr id="12445" name="Rectangle 182"/>
              <p:cNvSpPr>
                <a:spLocks noChangeArrowheads="1"/>
              </p:cNvSpPr>
              <p:nvPr/>
            </p:nvSpPr>
            <p:spPr bwMode="auto">
              <a:xfrm>
                <a:off x="3434" y="2346"/>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46" name="Rectangle 183"/>
              <p:cNvSpPr>
                <a:spLocks noChangeArrowheads="1"/>
              </p:cNvSpPr>
              <p:nvPr/>
            </p:nvSpPr>
            <p:spPr bwMode="auto">
              <a:xfrm>
                <a:off x="3536" y="2443"/>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r9</a:t>
                </a:r>
              </a:p>
            </p:txBody>
          </p:sp>
          <p:sp>
            <p:nvSpPr>
              <p:cNvPr id="12447" name="Rectangle 184"/>
              <p:cNvSpPr>
                <a:spLocks noChangeArrowheads="1"/>
              </p:cNvSpPr>
              <p:nvPr/>
            </p:nvSpPr>
            <p:spPr bwMode="auto">
              <a:xfrm>
                <a:off x="3536" y="233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r8</a:t>
                </a:r>
              </a:p>
            </p:txBody>
          </p:sp>
          <p:grpSp>
            <p:nvGrpSpPr>
              <p:cNvPr id="14" name="Group 201"/>
              <p:cNvGrpSpPr>
                <a:grpSpLocks/>
              </p:cNvGrpSpPr>
              <p:nvPr/>
            </p:nvGrpSpPr>
            <p:grpSpPr bwMode="auto">
              <a:xfrm>
                <a:off x="3434" y="1464"/>
                <a:ext cx="373" cy="898"/>
                <a:chOff x="3434" y="1464"/>
                <a:chExt cx="373" cy="898"/>
              </a:xfrm>
            </p:grpSpPr>
            <p:sp>
              <p:nvSpPr>
                <p:cNvPr id="12449" name="Rectangle 185"/>
                <p:cNvSpPr>
                  <a:spLocks noChangeArrowheads="1"/>
                </p:cNvSpPr>
                <p:nvPr/>
              </p:nvSpPr>
              <p:spPr bwMode="auto">
                <a:xfrm>
                  <a:off x="3434" y="2237"/>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50" name="Rectangle 186"/>
                <p:cNvSpPr>
                  <a:spLocks noChangeArrowheads="1"/>
                </p:cNvSpPr>
                <p:nvPr/>
              </p:nvSpPr>
              <p:spPr bwMode="auto">
                <a:xfrm>
                  <a:off x="3434" y="1911"/>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51" name="Rectangle 187"/>
                <p:cNvSpPr>
                  <a:spLocks noChangeArrowheads="1"/>
                </p:cNvSpPr>
                <p:nvPr/>
              </p:nvSpPr>
              <p:spPr bwMode="auto">
                <a:xfrm>
                  <a:off x="3536" y="222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r7</a:t>
                  </a:r>
                </a:p>
              </p:txBody>
            </p:sp>
            <p:sp>
              <p:nvSpPr>
                <p:cNvPr id="12452" name="Rectangle 188"/>
                <p:cNvSpPr>
                  <a:spLocks noChangeArrowheads="1"/>
                </p:cNvSpPr>
                <p:nvPr/>
              </p:nvSpPr>
              <p:spPr bwMode="auto">
                <a:xfrm>
                  <a:off x="3536" y="190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r4</a:t>
                  </a:r>
                </a:p>
              </p:txBody>
            </p:sp>
            <p:sp>
              <p:nvSpPr>
                <p:cNvPr id="12453" name="Rectangle 189"/>
                <p:cNvSpPr>
                  <a:spLocks noChangeArrowheads="1"/>
                </p:cNvSpPr>
                <p:nvPr/>
              </p:nvSpPr>
              <p:spPr bwMode="auto">
                <a:xfrm>
                  <a:off x="3434" y="2019"/>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54" name="Rectangle 190"/>
                <p:cNvSpPr>
                  <a:spLocks noChangeArrowheads="1"/>
                </p:cNvSpPr>
                <p:nvPr/>
              </p:nvSpPr>
              <p:spPr bwMode="auto">
                <a:xfrm>
                  <a:off x="3536" y="2008"/>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r5</a:t>
                  </a:r>
                </a:p>
              </p:txBody>
            </p:sp>
            <p:sp>
              <p:nvSpPr>
                <p:cNvPr id="12455" name="Rectangle 191"/>
                <p:cNvSpPr>
                  <a:spLocks noChangeArrowheads="1"/>
                </p:cNvSpPr>
                <p:nvPr/>
              </p:nvSpPr>
              <p:spPr bwMode="auto">
                <a:xfrm>
                  <a:off x="3434" y="2128"/>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56" name="Rectangle 192"/>
                <p:cNvSpPr>
                  <a:spLocks noChangeArrowheads="1"/>
                </p:cNvSpPr>
                <p:nvPr/>
              </p:nvSpPr>
              <p:spPr bwMode="auto">
                <a:xfrm>
                  <a:off x="3434" y="1693"/>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57" name="Rectangle 193"/>
                <p:cNvSpPr>
                  <a:spLocks noChangeArrowheads="1"/>
                </p:cNvSpPr>
                <p:nvPr/>
              </p:nvSpPr>
              <p:spPr bwMode="auto">
                <a:xfrm>
                  <a:off x="3536" y="1681"/>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r2</a:t>
                  </a:r>
                </a:p>
              </p:txBody>
            </p:sp>
            <p:sp>
              <p:nvSpPr>
                <p:cNvPr id="12458" name="Rectangle 194"/>
                <p:cNvSpPr>
                  <a:spLocks noChangeArrowheads="1"/>
                </p:cNvSpPr>
                <p:nvPr/>
              </p:nvSpPr>
              <p:spPr bwMode="auto">
                <a:xfrm>
                  <a:off x="3434" y="1802"/>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59" name="Rectangle 195"/>
                <p:cNvSpPr>
                  <a:spLocks noChangeArrowheads="1"/>
                </p:cNvSpPr>
                <p:nvPr/>
              </p:nvSpPr>
              <p:spPr bwMode="auto">
                <a:xfrm>
                  <a:off x="3434" y="1584"/>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60" name="Rectangle 196"/>
                <p:cNvSpPr>
                  <a:spLocks noChangeArrowheads="1"/>
                </p:cNvSpPr>
                <p:nvPr/>
              </p:nvSpPr>
              <p:spPr bwMode="auto">
                <a:xfrm>
                  <a:off x="3536" y="1579"/>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a:t>
                  </a:r>
                </a:p>
              </p:txBody>
            </p:sp>
            <p:sp>
              <p:nvSpPr>
                <p:cNvPr id="12461" name="Rectangle 197"/>
                <p:cNvSpPr>
                  <a:spLocks noChangeArrowheads="1"/>
                </p:cNvSpPr>
                <p:nvPr/>
              </p:nvSpPr>
              <p:spPr bwMode="auto">
                <a:xfrm>
                  <a:off x="3434" y="1475"/>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62" name="Rectangle 198"/>
                <p:cNvSpPr>
                  <a:spLocks noChangeArrowheads="1"/>
                </p:cNvSpPr>
                <p:nvPr/>
              </p:nvSpPr>
              <p:spPr bwMode="auto">
                <a:xfrm>
                  <a:off x="3536" y="1464"/>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r0</a:t>
                  </a:r>
                </a:p>
              </p:txBody>
            </p:sp>
            <p:sp>
              <p:nvSpPr>
                <p:cNvPr id="12463" name="Rectangle 199"/>
                <p:cNvSpPr>
                  <a:spLocks noChangeArrowheads="1"/>
                </p:cNvSpPr>
                <p:nvPr/>
              </p:nvSpPr>
              <p:spPr bwMode="auto">
                <a:xfrm>
                  <a:off x="3536" y="1797"/>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r3</a:t>
                  </a:r>
                </a:p>
              </p:txBody>
            </p:sp>
            <p:sp>
              <p:nvSpPr>
                <p:cNvPr id="12464" name="Rectangle 200"/>
                <p:cNvSpPr>
                  <a:spLocks noChangeArrowheads="1"/>
                </p:cNvSpPr>
                <p:nvPr/>
              </p:nvSpPr>
              <p:spPr bwMode="auto">
                <a:xfrm>
                  <a:off x="3536" y="2116"/>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r6</a:t>
                  </a:r>
                </a:p>
              </p:txBody>
            </p:sp>
          </p:grpSp>
        </p:grpSp>
        <p:grpSp>
          <p:nvGrpSpPr>
            <p:cNvPr id="15" name="Group 230"/>
            <p:cNvGrpSpPr>
              <a:grpSpLocks/>
            </p:cNvGrpSpPr>
            <p:nvPr/>
          </p:nvGrpSpPr>
          <p:grpSpPr bwMode="auto">
            <a:xfrm>
              <a:off x="3978" y="1464"/>
              <a:ext cx="373" cy="1442"/>
              <a:chOff x="3978" y="1464"/>
              <a:chExt cx="373" cy="1442"/>
            </a:xfrm>
          </p:grpSpPr>
          <p:sp>
            <p:nvSpPr>
              <p:cNvPr id="12411" name="Rectangle 203"/>
              <p:cNvSpPr>
                <a:spLocks noChangeArrowheads="1"/>
              </p:cNvSpPr>
              <p:nvPr/>
            </p:nvSpPr>
            <p:spPr bwMode="auto">
              <a:xfrm>
                <a:off x="3978" y="2782"/>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12" name="Rectangle 204"/>
              <p:cNvSpPr>
                <a:spLocks noChangeArrowheads="1"/>
              </p:cNvSpPr>
              <p:nvPr/>
            </p:nvSpPr>
            <p:spPr bwMode="auto">
              <a:xfrm>
                <a:off x="3978" y="2673"/>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13" name="Rectangle 205"/>
              <p:cNvSpPr>
                <a:spLocks noChangeArrowheads="1"/>
              </p:cNvSpPr>
              <p:nvPr/>
            </p:nvSpPr>
            <p:spPr bwMode="auto">
              <a:xfrm>
                <a:off x="4062" y="2769"/>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r12</a:t>
                </a:r>
              </a:p>
            </p:txBody>
          </p:sp>
          <p:sp>
            <p:nvSpPr>
              <p:cNvPr id="12414" name="Rectangle 206"/>
              <p:cNvSpPr>
                <a:spLocks noChangeArrowheads="1"/>
              </p:cNvSpPr>
              <p:nvPr/>
            </p:nvSpPr>
            <p:spPr bwMode="auto">
              <a:xfrm>
                <a:off x="3978" y="2564"/>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15" name="Rectangle 207"/>
              <p:cNvSpPr>
                <a:spLocks noChangeArrowheads="1"/>
              </p:cNvSpPr>
              <p:nvPr/>
            </p:nvSpPr>
            <p:spPr bwMode="auto">
              <a:xfrm>
                <a:off x="4062" y="2551"/>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r10</a:t>
                </a:r>
              </a:p>
            </p:txBody>
          </p:sp>
          <p:sp>
            <p:nvSpPr>
              <p:cNvPr id="12416" name="Rectangle 208"/>
              <p:cNvSpPr>
                <a:spLocks noChangeArrowheads="1"/>
              </p:cNvSpPr>
              <p:nvPr/>
            </p:nvSpPr>
            <p:spPr bwMode="auto">
              <a:xfrm>
                <a:off x="3978" y="2455"/>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17" name="Rectangle 209"/>
              <p:cNvSpPr>
                <a:spLocks noChangeArrowheads="1"/>
              </p:cNvSpPr>
              <p:nvPr/>
            </p:nvSpPr>
            <p:spPr bwMode="auto">
              <a:xfrm>
                <a:off x="4062" y="2660"/>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r11</a:t>
                </a:r>
              </a:p>
            </p:txBody>
          </p:sp>
          <p:sp>
            <p:nvSpPr>
              <p:cNvPr id="12418" name="Rectangle 210"/>
              <p:cNvSpPr>
                <a:spLocks noChangeArrowheads="1"/>
              </p:cNvSpPr>
              <p:nvPr/>
            </p:nvSpPr>
            <p:spPr bwMode="auto">
              <a:xfrm>
                <a:off x="3978" y="2346"/>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19" name="Rectangle 211"/>
              <p:cNvSpPr>
                <a:spLocks noChangeArrowheads="1"/>
              </p:cNvSpPr>
              <p:nvPr/>
            </p:nvSpPr>
            <p:spPr bwMode="auto">
              <a:xfrm>
                <a:off x="4080" y="2443"/>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r9</a:t>
                </a:r>
              </a:p>
            </p:txBody>
          </p:sp>
          <p:sp>
            <p:nvSpPr>
              <p:cNvPr id="12420" name="Rectangle 212"/>
              <p:cNvSpPr>
                <a:spLocks noChangeArrowheads="1"/>
              </p:cNvSpPr>
              <p:nvPr/>
            </p:nvSpPr>
            <p:spPr bwMode="auto">
              <a:xfrm>
                <a:off x="4080" y="233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r8</a:t>
                </a:r>
              </a:p>
            </p:txBody>
          </p:sp>
          <p:grpSp>
            <p:nvGrpSpPr>
              <p:cNvPr id="16" name="Group 229"/>
              <p:cNvGrpSpPr>
                <a:grpSpLocks/>
              </p:cNvGrpSpPr>
              <p:nvPr/>
            </p:nvGrpSpPr>
            <p:grpSpPr bwMode="auto">
              <a:xfrm>
                <a:off x="3978" y="1464"/>
                <a:ext cx="373" cy="898"/>
                <a:chOff x="3978" y="1464"/>
                <a:chExt cx="373" cy="898"/>
              </a:xfrm>
            </p:grpSpPr>
            <p:sp>
              <p:nvSpPr>
                <p:cNvPr id="12422" name="Rectangle 213"/>
                <p:cNvSpPr>
                  <a:spLocks noChangeArrowheads="1"/>
                </p:cNvSpPr>
                <p:nvPr/>
              </p:nvSpPr>
              <p:spPr bwMode="auto">
                <a:xfrm>
                  <a:off x="3978" y="2237"/>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23" name="Rectangle 214"/>
                <p:cNvSpPr>
                  <a:spLocks noChangeArrowheads="1"/>
                </p:cNvSpPr>
                <p:nvPr/>
              </p:nvSpPr>
              <p:spPr bwMode="auto">
                <a:xfrm>
                  <a:off x="3978" y="1911"/>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24" name="Rectangle 215"/>
                <p:cNvSpPr>
                  <a:spLocks noChangeArrowheads="1"/>
                </p:cNvSpPr>
                <p:nvPr/>
              </p:nvSpPr>
              <p:spPr bwMode="auto">
                <a:xfrm>
                  <a:off x="4080" y="222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r7</a:t>
                  </a:r>
                </a:p>
              </p:txBody>
            </p:sp>
            <p:sp>
              <p:nvSpPr>
                <p:cNvPr id="12425" name="Rectangle 216"/>
                <p:cNvSpPr>
                  <a:spLocks noChangeArrowheads="1"/>
                </p:cNvSpPr>
                <p:nvPr/>
              </p:nvSpPr>
              <p:spPr bwMode="auto">
                <a:xfrm>
                  <a:off x="4080" y="190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r4</a:t>
                  </a:r>
                </a:p>
              </p:txBody>
            </p:sp>
            <p:sp>
              <p:nvSpPr>
                <p:cNvPr id="12426" name="Rectangle 217"/>
                <p:cNvSpPr>
                  <a:spLocks noChangeArrowheads="1"/>
                </p:cNvSpPr>
                <p:nvPr/>
              </p:nvSpPr>
              <p:spPr bwMode="auto">
                <a:xfrm>
                  <a:off x="3978" y="2019"/>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27" name="Rectangle 218"/>
                <p:cNvSpPr>
                  <a:spLocks noChangeArrowheads="1"/>
                </p:cNvSpPr>
                <p:nvPr/>
              </p:nvSpPr>
              <p:spPr bwMode="auto">
                <a:xfrm>
                  <a:off x="4080" y="2008"/>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r5</a:t>
                  </a:r>
                </a:p>
              </p:txBody>
            </p:sp>
            <p:sp>
              <p:nvSpPr>
                <p:cNvPr id="12428" name="Rectangle 219"/>
                <p:cNvSpPr>
                  <a:spLocks noChangeArrowheads="1"/>
                </p:cNvSpPr>
                <p:nvPr/>
              </p:nvSpPr>
              <p:spPr bwMode="auto">
                <a:xfrm>
                  <a:off x="3978" y="2128"/>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29" name="Rectangle 220"/>
                <p:cNvSpPr>
                  <a:spLocks noChangeArrowheads="1"/>
                </p:cNvSpPr>
                <p:nvPr/>
              </p:nvSpPr>
              <p:spPr bwMode="auto">
                <a:xfrm>
                  <a:off x="3978" y="1693"/>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30" name="Rectangle 221"/>
                <p:cNvSpPr>
                  <a:spLocks noChangeArrowheads="1"/>
                </p:cNvSpPr>
                <p:nvPr/>
              </p:nvSpPr>
              <p:spPr bwMode="auto">
                <a:xfrm>
                  <a:off x="4080" y="1681"/>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r2</a:t>
                  </a:r>
                </a:p>
              </p:txBody>
            </p:sp>
            <p:sp>
              <p:nvSpPr>
                <p:cNvPr id="12431" name="Rectangle 222"/>
                <p:cNvSpPr>
                  <a:spLocks noChangeArrowheads="1"/>
                </p:cNvSpPr>
                <p:nvPr/>
              </p:nvSpPr>
              <p:spPr bwMode="auto">
                <a:xfrm>
                  <a:off x="3978" y="1802"/>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32" name="Rectangle 223"/>
                <p:cNvSpPr>
                  <a:spLocks noChangeArrowheads="1"/>
                </p:cNvSpPr>
                <p:nvPr/>
              </p:nvSpPr>
              <p:spPr bwMode="auto">
                <a:xfrm>
                  <a:off x="3978" y="1584"/>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33" name="Rectangle 224"/>
                <p:cNvSpPr>
                  <a:spLocks noChangeArrowheads="1"/>
                </p:cNvSpPr>
                <p:nvPr/>
              </p:nvSpPr>
              <p:spPr bwMode="auto">
                <a:xfrm>
                  <a:off x="4080" y="1579"/>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a:t>
                  </a:r>
                </a:p>
              </p:txBody>
            </p:sp>
            <p:sp>
              <p:nvSpPr>
                <p:cNvPr id="12434" name="Rectangle 225"/>
                <p:cNvSpPr>
                  <a:spLocks noChangeArrowheads="1"/>
                </p:cNvSpPr>
                <p:nvPr/>
              </p:nvSpPr>
              <p:spPr bwMode="auto">
                <a:xfrm>
                  <a:off x="3978" y="1475"/>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35" name="Rectangle 226"/>
                <p:cNvSpPr>
                  <a:spLocks noChangeArrowheads="1"/>
                </p:cNvSpPr>
                <p:nvPr/>
              </p:nvSpPr>
              <p:spPr bwMode="auto">
                <a:xfrm>
                  <a:off x="4080" y="1464"/>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r0</a:t>
                  </a:r>
                </a:p>
              </p:txBody>
            </p:sp>
            <p:sp>
              <p:nvSpPr>
                <p:cNvPr id="12436" name="Rectangle 227"/>
                <p:cNvSpPr>
                  <a:spLocks noChangeArrowheads="1"/>
                </p:cNvSpPr>
                <p:nvPr/>
              </p:nvSpPr>
              <p:spPr bwMode="auto">
                <a:xfrm>
                  <a:off x="4080" y="1797"/>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r3</a:t>
                  </a:r>
                </a:p>
              </p:txBody>
            </p:sp>
            <p:sp>
              <p:nvSpPr>
                <p:cNvPr id="12437" name="Rectangle 228"/>
                <p:cNvSpPr>
                  <a:spLocks noChangeArrowheads="1"/>
                </p:cNvSpPr>
                <p:nvPr/>
              </p:nvSpPr>
              <p:spPr bwMode="auto">
                <a:xfrm>
                  <a:off x="4080" y="2116"/>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r6</a:t>
                  </a:r>
                </a:p>
              </p:txBody>
            </p:sp>
          </p:grpSp>
        </p:grpSp>
        <p:grpSp>
          <p:nvGrpSpPr>
            <p:cNvPr id="17" name="Group 233"/>
            <p:cNvGrpSpPr>
              <a:grpSpLocks/>
            </p:cNvGrpSpPr>
            <p:nvPr/>
          </p:nvGrpSpPr>
          <p:grpSpPr bwMode="auto">
            <a:xfrm>
              <a:off x="1801" y="3096"/>
              <a:ext cx="374" cy="137"/>
              <a:chOff x="1801" y="3096"/>
              <a:chExt cx="374" cy="137"/>
            </a:xfrm>
          </p:grpSpPr>
          <p:sp>
            <p:nvSpPr>
              <p:cNvPr id="12409" name="Rectangle 231"/>
              <p:cNvSpPr>
                <a:spLocks noChangeArrowheads="1"/>
              </p:cNvSpPr>
              <p:nvPr/>
            </p:nvSpPr>
            <p:spPr bwMode="auto">
              <a:xfrm>
                <a:off x="1801" y="3108"/>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10" name="Rectangle 232"/>
              <p:cNvSpPr>
                <a:spLocks noChangeArrowheads="1"/>
              </p:cNvSpPr>
              <p:nvPr/>
            </p:nvSpPr>
            <p:spPr bwMode="auto">
              <a:xfrm>
                <a:off x="1820" y="3096"/>
                <a:ext cx="349"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r15 (pc)</a:t>
                </a:r>
              </a:p>
            </p:txBody>
          </p:sp>
        </p:grpSp>
        <p:grpSp>
          <p:nvGrpSpPr>
            <p:cNvPr id="18" name="Group 236"/>
            <p:cNvGrpSpPr>
              <a:grpSpLocks/>
            </p:cNvGrpSpPr>
            <p:nvPr/>
          </p:nvGrpSpPr>
          <p:grpSpPr bwMode="auto">
            <a:xfrm>
              <a:off x="2346" y="3096"/>
              <a:ext cx="374" cy="137"/>
              <a:chOff x="2346" y="3096"/>
              <a:chExt cx="374" cy="137"/>
            </a:xfrm>
          </p:grpSpPr>
          <p:sp>
            <p:nvSpPr>
              <p:cNvPr id="12407" name="Rectangle 234"/>
              <p:cNvSpPr>
                <a:spLocks noChangeArrowheads="1"/>
              </p:cNvSpPr>
              <p:nvPr/>
            </p:nvSpPr>
            <p:spPr bwMode="auto">
              <a:xfrm>
                <a:off x="2346" y="3108"/>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08" name="Rectangle 235"/>
              <p:cNvSpPr>
                <a:spLocks noChangeArrowheads="1"/>
              </p:cNvSpPr>
              <p:nvPr/>
            </p:nvSpPr>
            <p:spPr bwMode="auto">
              <a:xfrm>
                <a:off x="2364" y="3096"/>
                <a:ext cx="349"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r15 (pc)</a:t>
                </a:r>
              </a:p>
            </p:txBody>
          </p:sp>
        </p:grpSp>
        <p:grpSp>
          <p:nvGrpSpPr>
            <p:cNvPr id="19" name="Group 239"/>
            <p:cNvGrpSpPr>
              <a:grpSpLocks/>
            </p:cNvGrpSpPr>
            <p:nvPr/>
          </p:nvGrpSpPr>
          <p:grpSpPr bwMode="auto">
            <a:xfrm>
              <a:off x="2892" y="3096"/>
              <a:ext cx="374" cy="137"/>
              <a:chOff x="2892" y="3096"/>
              <a:chExt cx="374" cy="137"/>
            </a:xfrm>
          </p:grpSpPr>
          <p:sp>
            <p:nvSpPr>
              <p:cNvPr id="12405" name="Rectangle 237"/>
              <p:cNvSpPr>
                <a:spLocks noChangeArrowheads="1"/>
              </p:cNvSpPr>
              <p:nvPr/>
            </p:nvSpPr>
            <p:spPr bwMode="auto">
              <a:xfrm>
                <a:off x="2892" y="3108"/>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06" name="Rectangle 238"/>
              <p:cNvSpPr>
                <a:spLocks noChangeArrowheads="1"/>
              </p:cNvSpPr>
              <p:nvPr/>
            </p:nvSpPr>
            <p:spPr bwMode="auto">
              <a:xfrm>
                <a:off x="2910" y="3096"/>
                <a:ext cx="349"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r15 (pc)</a:t>
                </a:r>
              </a:p>
            </p:txBody>
          </p:sp>
        </p:grpSp>
        <p:grpSp>
          <p:nvGrpSpPr>
            <p:cNvPr id="20" name="Group 242"/>
            <p:cNvGrpSpPr>
              <a:grpSpLocks/>
            </p:cNvGrpSpPr>
            <p:nvPr/>
          </p:nvGrpSpPr>
          <p:grpSpPr bwMode="auto">
            <a:xfrm>
              <a:off x="3434" y="3096"/>
              <a:ext cx="373" cy="137"/>
              <a:chOff x="3434" y="3096"/>
              <a:chExt cx="373" cy="137"/>
            </a:xfrm>
          </p:grpSpPr>
          <p:sp>
            <p:nvSpPr>
              <p:cNvPr id="12403" name="Rectangle 240"/>
              <p:cNvSpPr>
                <a:spLocks noChangeArrowheads="1"/>
              </p:cNvSpPr>
              <p:nvPr/>
            </p:nvSpPr>
            <p:spPr bwMode="auto">
              <a:xfrm>
                <a:off x="3434" y="3108"/>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04" name="Rectangle 241"/>
              <p:cNvSpPr>
                <a:spLocks noChangeArrowheads="1"/>
              </p:cNvSpPr>
              <p:nvPr/>
            </p:nvSpPr>
            <p:spPr bwMode="auto">
              <a:xfrm>
                <a:off x="3452" y="3096"/>
                <a:ext cx="349"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r15 (pc)</a:t>
                </a:r>
              </a:p>
            </p:txBody>
          </p:sp>
        </p:grpSp>
        <p:grpSp>
          <p:nvGrpSpPr>
            <p:cNvPr id="21" name="Group 245"/>
            <p:cNvGrpSpPr>
              <a:grpSpLocks/>
            </p:cNvGrpSpPr>
            <p:nvPr/>
          </p:nvGrpSpPr>
          <p:grpSpPr bwMode="auto">
            <a:xfrm>
              <a:off x="3978" y="3096"/>
              <a:ext cx="373" cy="137"/>
              <a:chOff x="3978" y="3096"/>
              <a:chExt cx="373" cy="137"/>
            </a:xfrm>
          </p:grpSpPr>
          <p:sp>
            <p:nvSpPr>
              <p:cNvPr id="12401" name="Rectangle 243"/>
              <p:cNvSpPr>
                <a:spLocks noChangeArrowheads="1"/>
              </p:cNvSpPr>
              <p:nvPr/>
            </p:nvSpPr>
            <p:spPr bwMode="auto">
              <a:xfrm>
                <a:off x="3978" y="3108"/>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02" name="Rectangle 244"/>
              <p:cNvSpPr>
                <a:spLocks noChangeArrowheads="1"/>
              </p:cNvSpPr>
              <p:nvPr/>
            </p:nvSpPr>
            <p:spPr bwMode="auto">
              <a:xfrm>
                <a:off x="3996" y="3096"/>
                <a:ext cx="349"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r15 (pc)</a:t>
                </a:r>
              </a:p>
            </p:txBody>
          </p:sp>
        </p:grpSp>
        <p:grpSp>
          <p:nvGrpSpPr>
            <p:cNvPr id="22" name="Group 248"/>
            <p:cNvGrpSpPr>
              <a:grpSpLocks/>
            </p:cNvGrpSpPr>
            <p:nvPr/>
          </p:nvGrpSpPr>
          <p:grpSpPr bwMode="auto">
            <a:xfrm>
              <a:off x="3978" y="3539"/>
              <a:ext cx="372" cy="137"/>
              <a:chOff x="3978" y="3539"/>
              <a:chExt cx="372" cy="137"/>
            </a:xfrm>
          </p:grpSpPr>
          <p:sp>
            <p:nvSpPr>
              <p:cNvPr id="12399" name="Rectangle 246"/>
              <p:cNvSpPr>
                <a:spLocks noChangeArrowheads="1"/>
              </p:cNvSpPr>
              <p:nvPr/>
            </p:nvSpPr>
            <p:spPr bwMode="auto">
              <a:xfrm>
                <a:off x="3978" y="3552"/>
                <a:ext cx="372"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400" name="Rectangle 247"/>
              <p:cNvSpPr>
                <a:spLocks noChangeArrowheads="1"/>
              </p:cNvSpPr>
              <p:nvPr/>
            </p:nvSpPr>
            <p:spPr bwMode="auto">
              <a:xfrm>
                <a:off x="4049" y="3539"/>
                <a:ext cx="23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cpsr</a:t>
                </a:r>
              </a:p>
            </p:txBody>
          </p:sp>
        </p:grpSp>
        <p:grpSp>
          <p:nvGrpSpPr>
            <p:cNvPr id="23" name="Group 251"/>
            <p:cNvGrpSpPr>
              <a:grpSpLocks/>
            </p:cNvGrpSpPr>
            <p:nvPr/>
          </p:nvGrpSpPr>
          <p:grpSpPr bwMode="auto">
            <a:xfrm>
              <a:off x="3431" y="3535"/>
              <a:ext cx="378" cy="137"/>
              <a:chOff x="3431" y="3535"/>
              <a:chExt cx="378" cy="137"/>
            </a:xfrm>
          </p:grpSpPr>
          <p:sp>
            <p:nvSpPr>
              <p:cNvPr id="12397" name="Rectangle 249"/>
              <p:cNvSpPr>
                <a:spLocks noChangeArrowheads="1"/>
              </p:cNvSpPr>
              <p:nvPr/>
            </p:nvSpPr>
            <p:spPr bwMode="auto">
              <a:xfrm>
                <a:off x="3431" y="3548"/>
                <a:ext cx="378"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98" name="Rectangle 250"/>
              <p:cNvSpPr>
                <a:spLocks noChangeArrowheads="1"/>
              </p:cNvSpPr>
              <p:nvPr/>
            </p:nvSpPr>
            <p:spPr bwMode="auto">
              <a:xfrm>
                <a:off x="3504" y="3535"/>
                <a:ext cx="23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cpsr</a:t>
                </a:r>
              </a:p>
            </p:txBody>
          </p:sp>
        </p:grpSp>
        <p:grpSp>
          <p:nvGrpSpPr>
            <p:cNvPr id="24" name="Group 254"/>
            <p:cNvGrpSpPr>
              <a:grpSpLocks/>
            </p:cNvGrpSpPr>
            <p:nvPr/>
          </p:nvGrpSpPr>
          <p:grpSpPr bwMode="auto">
            <a:xfrm>
              <a:off x="2889" y="3531"/>
              <a:ext cx="374" cy="137"/>
              <a:chOff x="2889" y="3531"/>
              <a:chExt cx="374" cy="137"/>
            </a:xfrm>
          </p:grpSpPr>
          <p:sp>
            <p:nvSpPr>
              <p:cNvPr id="12395" name="Rectangle 252"/>
              <p:cNvSpPr>
                <a:spLocks noChangeArrowheads="1"/>
              </p:cNvSpPr>
              <p:nvPr/>
            </p:nvSpPr>
            <p:spPr bwMode="auto">
              <a:xfrm>
                <a:off x="2889" y="3544"/>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96" name="Rectangle 253"/>
              <p:cNvSpPr>
                <a:spLocks noChangeArrowheads="1"/>
              </p:cNvSpPr>
              <p:nvPr/>
            </p:nvSpPr>
            <p:spPr bwMode="auto">
              <a:xfrm>
                <a:off x="2961" y="3531"/>
                <a:ext cx="23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cpsr</a:t>
                </a:r>
              </a:p>
            </p:txBody>
          </p:sp>
        </p:grpSp>
        <p:grpSp>
          <p:nvGrpSpPr>
            <p:cNvPr id="25" name="Group 257"/>
            <p:cNvGrpSpPr>
              <a:grpSpLocks/>
            </p:cNvGrpSpPr>
            <p:nvPr/>
          </p:nvGrpSpPr>
          <p:grpSpPr bwMode="auto">
            <a:xfrm>
              <a:off x="2333" y="3531"/>
              <a:ext cx="374" cy="137"/>
              <a:chOff x="2333" y="3531"/>
              <a:chExt cx="374" cy="137"/>
            </a:xfrm>
          </p:grpSpPr>
          <p:sp>
            <p:nvSpPr>
              <p:cNvPr id="12393" name="Rectangle 255"/>
              <p:cNvSpPr>
                <a:spLocks noChangeArrowheads="1"/>
              </p:cNvSpPr>
              <p:nvPr/>
            </p:nvSpPr>
            <p:spPr bwMode="auto">
              <a:xfrm>
                <a:off x="2333" y="3544"/>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94" name="Rectangle 256"/>
              <p:cNvSpPr>
                <a:spLocks noChangeArrowheads="1"/>
              </p:cNvSpPr>
              <p:nvPr/>
            </p:nvSpPr>
            <p:spPr bwMode="auto">
              <a:xfrm>
                <a:off x="2405" y="3531"/>
                <a:ext cx="23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cpsr</a:t>
                </a:r>
              </a:p>
            </p:txBody>
          </p:sp>
        </p:grpSp>
        <p:grpSp>
          <p:nvGrpSpPr>
            <p:cNvPr id="26" name="Group 260"/>
            <p:cNvGrpSpPr>
              <a:grpSpLocks/>
            </p:cNvGrpSpPr>
            <p:nvPr/>
          </p:nvGrpSpPr>
          <p:grpSpPr bwMode="auto">
            <a:xfrm>
              <a:off x="1797" y="3531"/>
              <a:ext cx="374" cy="137"/>
              <a:chOff x="1797" y="3531"/>
              <a:chExt cx="374" cy="137"/>
            </a:xfrm>
          </p:grpSpPr>
          <p:sp>
            <p:nvSpPr>
              <p:cNvPr id="12391" name="Rectangle 258"/>
              <p:cNvSpPr>
                <a:spLocks noChangeArrowheads="1"/>
              </p:cNvSpPr>
              <p:nvPr/>
            </p:nvSpPr>
            <p:spPr bwMode="auto">
              <a:xfrm>
                <a:off x="1797" y="3544"/>
                <a:ext cx="374"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92" name="Rectangle 259"/>
              <p:cNvSpPr>
                <a:spLocks noChangeArrowheads="1"/>
              </p:cNvSpPr>
              <p:nvPr/>
            </p:nvSpPr>
            <p:spPr bwMode="auto">
              <a:xfrm>
                <a:off x="1870" y="3531"/>
                <a:ext cx="23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cpsr</a:t>
                </a:r>
              </a:p>
            </p:txBody>
          </p:sp>
        </p:grpSp>
        <p:sp>
          <p:nvSpPr>
            <p:cNvPr id="10501" name="Rectangle 261"/>
            <p:cNvSpPr>
              <a:spLocks noChangeArrowheads="1"/>
            </p:cNvSpPr>
            <p:nvPr/>
          </p:nvSpPr>
          <p:spPr bwMode="auto">
            <a:xfrm>
              <a:off x="1802" y="2999"/>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0502" name="Rectangle 262"/>
            <p:cNvSpPr>
              <a:spLocks noChangeArrowheads="1"/>
            </p:cNvSpPr>
            <p:nvPr/>
          </p:nvSpPr>
          <p:spPr bwMode="auto">
            <a:xfrm>
              <a:off x="1802" y="2890"/>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66" name="Rectangle 263"/>
            <p:cNvSpPr>
              <a:spLocks noChangeArrowheads="1"/>
            </p:cNvSpPr>
            <p:nvPr/>
          </p:nvSpPr>
          <p:spPr bwMode="auto">
            <a:xfrm>
              <a:off x="1826" y="2987"/>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7575">
                <a:lnSpc>
                  <a:spcPct val="90000"/>
                </a:lnSpc>
                <a:defRPr sz="1600" b="1">
                  <a:solidFill>
                    <a:schemeClr val="tx1"/>
                  </a:solidFill>
                  <a:latin typeface="Arial" panose="020B0604020202020204" pitchFamily="34" charset="0"/>
                </a:defRPr>
              </a:lvl1pPr>
              <a:lvl2pPr marL="742950" indent="-285750" defTabSz="917575">
                <a:lnSpc>
                  <a:spcPct val="90000"/>
                </a:lnSpc>
                <a:defRPr sz="1600" b="1">
                  <a:solidFill>
                    <a:schemeClr val="tx1"/>
                  </a:solidFill>
                  <a:latin typeface="Arial" panose="020B0604020202020204" pitchFamily="34" charset="0"/>
                </a:defRPr>
              </a:lvl2pPr>
              <a:lvl3pPr marL="1143000" indent="-228600" defTabSz="917575">
                <a:lnSpc>
                  <a:spcPct val="90000"/>
                </a:lnSpc>
                <a:defRPr sz="1600" b="1">
                  <a:solidFill>
                    <a:schemeClr val="tx1"/>
                  </a:solidFill>
                  <a:latin typeface="Arial" panose="020B0604020202020204" pitchFamily="34" charset="0"/>
                </a:defRPr>
              </a:lvl3pPr>
              <a:lvl4pPr marL="1600200" indent="-228600" defTabSz="917575">
                <a:lnSpc>
                  <a:spcPct val="90000"/>
                </a:lnSpc>
                <a:defRPr sz="1600" b="1">
                  <a:solidFill>
                    <a:schemeClr val="tx1"/>
                  </a:solidFill>
                  <a:latin typeface="Arial" panose="020B0604020202020204" pitchFamily="34" charset="0"/>
                </a:defRPr>
              </a:lvl4pPr>
              <a:lvl5pPr marL="2057400" indent="-228600" defTabSz="917575">
                <a:lnSpc>
                  <a:spcPct val="90000"/>
                </a:lnSpc>
                <a:defRPr sz="1600" b="1">
                  <a:solidFill>
                    <a:schemeClr val="tx1"/>
                  </a:solidFill>
                  <a:latin typeface="Arial" panose="020B0604020202020204" pitchFamily="34" charset="0"/>
                </a:defRPr>
              </a:lvl5pPr>
              <a:lvl6pPr marL="25146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r14_fiq</a:t>
              </a:r>
            </a:p>
          </p:txBody>
        </p:sp>
        <p:sp>
          <p:nvSpPr>
            <p:cNvPr id="10504" name="Rectangle 264"/>
            <p:cNvSpPr>
              <a:spLocks noChangeArrowheads="1"/>
            </p:cNvSpPr>
            <p:nvPr/>
          </p:nvSpPr>
          <p:spPr bwMode="auto">
            <a:xfrm>
              <a:off x="1802" y="2782"/>
              <a:ext cx="373" cy="100"/>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68" name="Rectangle 265"/>
            <p:cNvSpPr>
              <a:spLocks noChangeArrowheads="1"/>
            </p:cNvSpPr>
            <p:nvPr/>
          </p:nvSpPr>
          <p:spPr bwMode="auto">
            <a:xfrm>
              <a:off x="1826" y="2879"/>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7575">
                <a:lnSpc>
                  <a:spcPct val="90000"/>
                </a:lnSpc>
                <a:defRPr sz="1600" b="1">
                  <a:solidFill>
                    <a:schemeClr val="tx1"/>
                  </a:solidFill>
                  <a:latin typeface="Arial" panose="020B0604020202020204" pitchFamily="34" charset="0"/>
                </a:defRPr>
              </a:lvl1pPr>
              <a:lvl2pPr marL="742950" indent="-285750" defTabSz="917575">
                <a:lnSpc>
                  <a:spcPct val="90000"/>
                </a:lnSpc>
                <a:defRPr sz="1600" b="1">
                  <a:solidFill>
                    <a:schemeClr val="tx1"/>
                  </a:solidFill>
                  <a:latin typeface="Arial" panose="020B0604020202020204" pitchFamily="34" charset="0"/>
                </a:defRPr>
              </a:lvl2pPr>
              <a:lvl3pPr marL="1143000" indent="-228600" defTabSz="917575">
                <a:lnSpc>
                  <a:spcPct val="90000"/>
                </a:lnSpc>
                <a:defRPr sz="1600" b="1">
                  <a:solidFill>
                    <a:schemeClr val="tx1"/>
                  </a:solidFill>
                  <a:latin typeface="Arial" panose="020B0604020202020204" pitchFamily="34" charset="0"/>
                </a:defRPr>
              </a:lvl3pPr>
              <a:lvl4pPr marL="1600200" indent="-228600" defTabSz="917575">
                <a:lnSpc>
                  <a:spcPct val="90000"/>
                </a:lnSpc>
                <a:defRPr sz="1600" b="1">
                  <a:solidFill>
                    <a:schemeClr val="tx1"/>
                  </a:solidFill>
                  <a:latin typeface="Arial" panose="020B0604020202020204" pitchFamily="34" charset="0"/>
                </a:defRPr>
              </a:lvl4pPr>
              <a:lvl5pPr marL="2057400" indent="-228600" defTabSz="917575">
                <a:lnSpc>
                  <a:spcPct val="90000"/>
                </a:lnSpc>
                <a:defRPr sz="1600" b="1">
                  <a:solidFill>
                    <a:schemeClr val="tx1"/>
                  </a:solidFill>
                  <a:latin typeface="Arial" panose="020B0604020202020204" pitchFamily="34" charset="0"/>
                </a:defRPr>
              </a:lvl5pPr>
              <a:lvl6pPr marL="25146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r13_fiq</a:t>
              </a:r>
            </a:p>
          </p:txBody>
        </p:sp>
        <p:sp>
          <p:nvSpPr>
            <p:cNvPr id="10506" name="Rectangle 266"/>
            <p:cNvSpPr>
              <a:spLocks noChangeArrowheads="1"/>
            </p:cNvSpPr>
            <p:nvPr/>
          </p:nvSpPr>
          <p:spPr bwMode="auto">
            <a:xfrm>
              <a:off x="1802" y="2673"/>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70" name="Rectangle 267"/>
            <p:cNvSpPr>
              <a:spLocks noChangeArrowheads="1"/>
            </p:cNvSpPr>
            <p:nvPr/>
          </p:nvSpPr>
          <p:spPr bwMode="auto">
            <a:xfrm>
              <a:off x="1826" y="2769"/>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7575">
                <a:lnSpc>
                  <a:spcPct val="90000"/>
                </a:lnSpc>
                <a:defRPr sz="1600" b="1">
                  <a:solidFill>
                    <a:schemeClr val="tx1"/>
                  </a:solidFill>
                  <a:latin typeface="Arial" panose="020B0604020202020204" pitchFamily="34" charset="0"/>
                </a:defRPr>
              </a:lvl1pPr>
              <a:lvl2pPr marL="742950" indent="-285750" defTabSz="917575">
                <a:lnSpc>
                  <a:spcPct val="90000"/>
                </a:lnSpc>
                <a:defRPr sz="1600" b="1">
                  <a:solidFill>
                    <a:schemeClr val="tx1"/>
                  </a:solidFill>
                  <a:latin typeface="Arial" panose="020B0604020202020204" pitchFamily="34" charset="0"/>
                </a:defRPr>
              </a:lvl2pPr>
              <a:lvl3pPr marL="1143000" indent="-228600" defTabSz="917575">
                <a:lnSpc>
                  <a:spcPct val="90000"/>
                </a:lnSpc>
                <a:defRPr sz="1600" b="1">
                  <a:solidFill>
                    <a:schemeClr val="tx1"/>
                  </a:solidFill>
                  <a:latin typeface="Arial" panose="020B0604020202020204" pitchFamily="34" charset="0"/>
                </a:defRPr>
              </a:lvl3pPr>
              <a:lvl4pPr marL="1600200" indent="-228600" defTabSz="917575">
                <a:lnSpc>
                  <a:spcPct val="90000"/>
                </a:lnSpc>
                <a:defRPr sz="1600" b="1">
                  <a:solidFill>
                    <a:schemeClr val="tx1"/>
                  </a:solidFill>
                  <a:latin typeface="Arial" panose="020B0604020202020204" pitchFamily="34" charset="0"/>
                </a:defRPr>
              </a:lvl4pPr>
              <a:lvl5pPr marL="2057400" indent="-228600" defTabSz="917575">
                <a:lnSpc>
                  <a:spcPct val="90000"/>
                </a:lnSpc>
                <a:defRPr sz="1600" b="1">
                  <a:solidFill>
                    <a:schemeClr val="tx1"/>
                  </a:solidFill>
                  <a:latin typeface="Arial" panose="020B0604020202020204" pitchFamily="34" charset="0"/>
                </a:defRPr>
              </a:lvl5pPr>
              <a:lvl6pPr marL="25146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r12_fiq</a:t>
              </a:r>
            </a:p>
          </p:txBody>
        </p:sp>
        <p:sp>
          <p:nvSpPr>
            <p:cNvPr id="10508" name="Rectangle 268"/>
            <p:cNvSpPr>
              <a:spLocks noChangeArrowheads="1"/>
            </p:cNvSpPr>
            <p:nvPr/>
          </p:nvSpPr>
          <p:spPr bwMode="auto">
            <a:xfrm>
              <a:off x="1802" y="2564"/>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72" name="Rectangle 269"/>
            <p:cNvSpPr>
              <a:spLocks noChangeArrowheads="1"/>
            </p:cNvSpPr>
            <p:nvPr/>
          </p:nvSpPr>
          <p:spPr bwMode="auto">
            <a:xfrm>
              <a:off x="1826" y="2551"/>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7575">
                <a:lnSpc>
                  <a:spcPct val="90000"/>
                </a:lnSpc>
                <a:defRPr sz="1600" b="1">
                  <a:solidFill>
                    <a:schemeClr val="tx1"/>
                  </a:solidFill>
                  <a:latin typeface="Arial" panose="020B0604020202020204" pitchFamily="34" charset="0"/>
                </a:defRPr>
              </a:lvl1pPr>
              <a:lvl2pPr marL="742950" indent="-285750" defTabSz="917575">
                <a:lnSpc>
                  <a:spcPct val="90000"/>
                </a:lnSpc>
                <a:defRPr sz="1600" b="1">
                  <a:solidFill>
                    <a:schemeClr val="tx1"/>
                  </a:solidFill>
                  <a:latin typeface="Arial" panose="020B0604020202020204" pitchFamily="34" charset="0"/>
                </a:defRPr>
              </a:lvl2pPr>
              <a:lvl3pPr marL="1143000" indent="-228600" defTabSz="917575">
                <a:lnSpc>
                  <a:spcPct val="90000"/>
                </a:lnSpc>
                <a:defRPr sz="1600" b="1">
                  <a:solidFill>
                    <a:schemeClr val="tx1"/>
                  </a:solidFill>
                  <a:latin typeface="Arial" panose="020B0604020202020204" pitchFamily="34" charset="0"/>
                </a:defRPr>
              </a:lvl3pPr>
              <a:lvl4pPr marL="1600200" indent="-228600" defTabSz="917575">
                <a:lnSpc>
                  <a:spcPct val="90000"/>
                </a:lnSpc>
                <a:defRPr sz="1600" b="1">
                  <a:solidFill>
                    <a:schemeClr val="tx1"/>
                  </a:solidFill>
                  <a:latin typeface="Arial" panose="020B0604020202020204" pitchFamily="34" charset="0"/>
                </a:defRPr>
              </a:lvl4pPr>
              <a:lvl5pPr marL="2057400" indent="-228600" defTabSz="917575">
                <a:lnSpc>
                  <a:spcPct val="90000"/>
                </a:lnSpc>
                <a:defRPr sz="1600" b="1">
                  <a:solidFill>
                    <a:schemeClr val="tx1"/>
                  </a:solidFill>
                  <a:latin typeface="Arial" panose="020B0604020202020204" pitchFamily="34" charset="0"/>
                </a:defRPr>
              </a:lvl5pPr>
              <a:lvl6pPr marL="25146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r10_fiq</a:t>
              </a:r>
            </a:p>
          </p:txBody>
        </p:sp>
        <p:sp>
          <p:nvSpPr>
            <p:cNvPr id="10510" name="Rectangle 270"/>
            <p:cNvSpPr>
              <a:spLocks noChangeArrowheads="1"/>
            </p:cNvSpPr>
            <p:nvPr/>
          </p:nvSpPr>
          <p:spPr bwMode="auto">
            <a:xfrm>
              <a:off x="1802" y="2455"/>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74" name="Rectangle 271"/>
            <p:cNvSpPr>
              <a:spLocks noChangeArrowheads="1"/>
            </p:cNvSpPr>
            <p:nvPr/>
          </p:nvSpPr>
          <p:spPr bwMode="auto">
            <a:xfrm>
              <a:off x="1826" y="2660"/>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7575">
                <a:lnSpc>
                  <a:spcPct val="90000"/>
                </a:lnSpc>
                <a:defRPr sz="1600" b="1">
                  <a:solidFill>
                    <a:schemeClr val="tx1"/>
                  </a:solidFill>
                  <a:latin typeface="Arial" panose="020B0604020202020204" pitchFamily="34" charset="0"/>
                </a:defRPr>
              </a:lvl1pPr>
              <a:lvl2pPr marL="742950" indent="-285750" defTabSz="917575">
                <a:lnSpc>
                  <a:spcPct val="90000"/>
                </a:lnSpc>
                <a:defRPr sz="1600" b="1">
                  <a:solidFill>
                    <a:schemeClr val="tx1"/>
                  </a:solidFill>
                  <a:latin typeface="Arial" panose="020B0604020202020204" pitchFamily="34" charset="0"/>
                </a:defRPr>
              </a:lvl2pPr>
              <a:lvl3pPr marL="1143000" indent="-228600" defTabSz="917575">
                <a:lnSpc>
                  <a:spcPct val="90000"/>
                </a:lnSpc>
                <a:defRPr sz="1600" b="1">
                  <a:solidFill>
                    <a:schemeClr val="tx1"/>
                  </a:solidFill>
                  <a:latin typeface="Arial" panose="020B0604020202020204" pitchFamily="34" charset="0"/>
                </a:defRPr>
              </a:lvl3pPr>
              <a:lvl4pPr marL="1600200" indent="-228600" defTabSz="917575">
                <a:lnSpc>
                  <a:spcPct val="90000"/>
                </a:lnSpc>
                <a:defRPr sz="1600" b="1">
                  <a:solidFill>
                    <a:schemeClr val="tx1"/>
                  </a:solidFill>
                  <a:latin typeface="Arial" panose="020B0604020202020204" pitchFamily="34" charset="0"/>
                </a:defRPr>
              </a:lvl4pPr>
              <a:lvl5pPr marL="2057400" indent="-228600" defTabSz="917575">
                <a:lnSpc>
                  <a:spcPct val="90000"/>
                </a:lnSpc>
                <a:defRPr sz="1600" b="1">
                  <a:solidFill>
                    <a:schemeClr val="tx1"/>
                  </a:solidFill>
                  <a:latin typeface="Arial" panose="020B0604020202020204" pitchFamily="34" charset="0"/>
                </a:defRPr>
              </a:lvl5pPr>
              <a:lvl6pPr marL="25146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r11_fiq</a:t>
              </a:r>
            </a:p>
          </p:txBody>
        </p:sp>
        <p:sp>
          <p:nvSpPr>
            <p:cNvPr id="10512" name="Rectangle 272"/>
            <p:cNvSpPr>
              <a:spLocks noChangeArrowheads="1"/>
            </p:cNvSpPr>
            <p:nvPr/>
          </p:nvSpPr>
          <p:spPr bwMode="auto">
            <a:xfrm>
              <a:off x="1802" y="2346"/>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76" name="Rectangle 273"/>
            <p:cNvSpPr>
              <a:spLocks noChangeArrowheads="1"/>
            </p:cNvSpPr>
            <p:nvPr/>
          </p:nvSpPr>
          <p:spPr bwMode="auto">
            <a:xfrm>
              <a:off x="1844" y="2443"/>
              <a:ext cx="29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7575">
                <a:lnSpc>
                  <a:spcPct val="90000"/>
                </a:lnSpc>
                <a:defRPr sz="1600" b="1">
                  <a:solidFill>
                    <a:schemeClr val="tx1"/>
                  </a:solidFill>
                  <a:latin typeface="Arial" panose="020B0604020202020204" pitchFamily="34" charset="0"/>
                </a:defRPr>
              </a:lvl1pPr>
              <a:lvl2pPr marL="742950" indent="-285750" defTabSz="917575">
                <a:lnSpc>
                  <a:spcPct val="90000"/>
                </a:lnSpc>
                <a:defRPr sz="1600" b="1">
                  <a:solidFill>
                    <a:schemeClr val="tx1"/>
                  </a:solidFill>
                  <a:latin typeface="Arial" panose="020B0604020202020204" pitchFamily="34" charset="0"/>
                </a:defRPr>
              </a:lvl2pPr>
              <a:lvl3pPr marL="1143000" indent="-228600" defTabSz="917575">
                <a:lnSpc>
                  <a:spcPct val="90000"/>
                </a:lnSpc>
                <a:defRPr sz="1600" b="1">
                  <a:solidFill>
                    <a:schemeClr val="tx1"/>
                  </a:solidFill>
                  <a:latin typeface="Arial" panose="020B0604020202020204" pitchFamily="34" charset="0"/>
                </a:defRPr>
              </a:lvl3pPr>
              <a:lvl4pPr marL="1600200" indent="-228600" defTabSz="917575">
                <a:lnSpc>
                  <a:spcPct val="90000"/>
                </a:lnSpc>
                <a:defRPr sz="1600" b="1">
                  <a:solidFill>
                    <a:schemeClr val="tx1"/>
                  </a:solidFill>
                  <a:latin typeface="Arial" panose="020B0604020202020204" pitchFamily="34" charset="0"/>
                </a:defRPr>
              </a:lvl4pPr>
              <a:lvl5pPr marL="2057400" indent="-228600" defTabSz="917575">
                <a:lnSpc>
                  <a:spcPct val="90000"/>
                </a:lnSpc>
                <a:defRPr sz="1600" b="1">
                  <a:solidFill>
                    <a:schemeClr val="tx1"/>
                  </a:solidFill>
                  <a:latin typeface="Arial" panose="020B0604020202020204" pitchFamily="34" charset="0"/>
                </a:defRPr>
              </a:lvl5pPr>
              <a:lvl6pPr marL="25146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r9_fiq</a:t>
              </a:r>
            </a:p>
          </p:txBody>
        </p:sp>
        <p:sp>
          <p:nvSpPr>
            <p:cNvPr id="12377" name="Rectangle 274"/>
            <p:cNvSpPr>
              <a:spLocks noChangeArrowheads="1"/>
            </p:cNvSpPr>
            <p:nvPr/>
          </p:nvSpPr>
          <p:spPr bwMode="auto">
            <a:xfrm>
              <a:off x="1844" y="2335"/>
              <a:ext cx="29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7575">
                <a:lnSpc>
                  <a:spcPct val="90000"/>
                </a:lnSpc>
                <a:defRPr sz="1600" b="1">
                  <a:solidFill>
                    <a:schemeClr val="tx1"/>
                  </a:solidFill>
                  <a:latin typeface="Arial" panose="020B0604020202020204" pitchFamily="34" charset="0"/>
                </a:defRPr>
              </a:lvl1pPr>
              <a:lvl2pPr marL="742950" indent="-285750" defTabSz="917575">
                <a:lnSpc>
                  <a:spcPct val="90000"/>
                </a:lnSpc>
                <a:defRPr sz="1600" b="1">
                  <a:solidFill>
                    <a:schemeClr val="tx1"/>
                  </a:solidFill>
                  <a:latin typeface="Arial" panose="020B0604020202020204" pitchFamily="34" charset="0"/>
                </a:defRPr>
              </a:lvl2pPr>
              <a:lvl3pPr marL="1143000" indent="-228600" defTabSz="917575">
                <a:lnSpc>
                  <a:spcPct val="90000"/>
                </a:lnSpc>
                <a:defRPr sz="1600" b="1">
                  <a:solidFill>
                    <a:schemeClr val="tx1"/>
                  </a:solidFill>
                  <a:latin typeface="Arial" panose="020B0604020202020204" pitchFamily="34" charset="0"/>
                </a:defRPr>
              </a:lvl3pPr>
              <a:lvl4pPr marL="1600200" indent="-228600" defTabSz="917575">
                <a:lnSpc>
                  <a:spcPct val="90000"/>
                </a:lnSpc>
                <a:defRPr sz="1600" b="1">
                  <a:solidFill>
                    <a:schemeClr val="tx1"/>
                  </a:solidFill>
                  <a:latin typeface="Arial" panose="020B0604020202020204" pitchFamily="34" charset="0"/>
                </a:defRPr>
              </a:lvl4pPr>
              <a:lvl5pPr marL="2057400" indent="-228600" defTabSz="917575">
                <a:lnSpc>
                  <a:spcPct val="90000"/>
                </a:lnSpc>
                <a:defRPr sz="1600" b="1">
                  <a:solidFill>
                    <a:schemeClr val="tx1"/>
                  </a:solidFill>
                  <a:latin typeface="Arial" panose="020B0604020202020204" pitchFamily="34" charset="0"/>
                </a:defRPr>
              </a:lvl5pPr>
              <a:lvl6pPr marL="25146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r8_fiq</a:t>
              </a:r>
            </a:p>
          </p:txBody>
        </p:sp>
        <p:grpSp>
          <p:nvGrpSpPr>
            <p:cNvPr id="27" name="Group 287"/>
            <p:cNvGrpSpPr>
              <a:grpSpLocks/>
            </p:cNvGrpSpPr>
            <p:nvPr/>
          </p:nvGrpSpPr>
          <p:grpSpPr bwMode="auto">
            <a:xfrm>
              <a:off x="3940" y="3643"/>
              <a:ext cx="491" cy="137"/>
              <a:chOff x="3940" y="3643"/>
              <a:chExt cx="491" cy="137"/>
            </a:xfrm>
          </p:grpSpPr>
          <p:sp>
            <p:nvSpPr>
              <p:cNvPr id="12379" name="Rectangle 275"/>
              <p:cNvSpPr>
                <a:spLocks noChangeArrowheads="1"/>
              </p:cNvSpPr>
              <p:nvPr/>
            </p:nvSpPr>
            <p:spPr bwMode="auto">
              <a:xfrm>
                <a:off x="3977" y="3656"/>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80" name="Rectangle 276"/>
              <p:cNvSpPr>
                <a:spLocks noChangeArrowheads="1"/>
              </p:cNvSpPr>
              <p:nvPr/>
            </p:nvSpPr>
            <p:spPr bwMode="auto">
              <a:xfrm>
                <a:off x="3981" y="3643"/>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2381" name="Rectangle 277"/>
              <p:cNvSpPr>
                <a:spLocks noChangeArrowheads="1"/>
              </p:cNvSpPr>
              <p:nvPr/>
            </p:nvSpPr>
            <p:spPr bwMode="auto">
              <a:xfrm>
                <a:off x="3977" y="3656"/>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82" name="Rectangle 278"/>
              <p:cNvSpPr>
                <a:spLocks noChangeArrowheads="1"/>
              </p:cNvSpPr>
              <p:nvPr/>
            </p:nvSpPr>
            <p:spPr bwMode="auto">
              <a:xfrm>
                <a:off x="3981" y="3643"/>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2383" name="Rectangle 279"/>
              <p:cNvSpPr>
                <a:spLocks noChangeArrowheads="1"/>
              </p:cNvSpPr>
              <p:nvPr/>
            </p:nvSpPr>
            <p:spPr bwMode="auto">
              <a:xfrm>
                <a:off x="3977" y="3656"/>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84" name="Rectangle 280"/>
              <p:cNvSpPr>
                <a:spLocks noChangeArrowheads="1"/>
              </p:cNvSpPr>
              <p:nvPr/>
            </p:nvSpPr>
            <p:spPr bwMode="auto">
              <a:xfrm>
                <a:off x="3981" y="3643"/>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2385" name="Rectangle 281"/>
              <p:cNvSpPr>
                <a:spLocks noChangeArrowheads="1"/>
              </p:cNvSpPr>
              <p:nvPr/>
            </p:nvSpPr>
            <p:spPr bwMode="auto">
              <a:xfrm>
                <a:off x="3977" y="3656"/>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86" name="Rectangle 282"/>
              <p:cNvSpPr>
                <a:spLocks noChangeArrowheads="1"/>
              </p:cNvSpPr>
              <p:nvPr/>
            </p:nvSpPr>
            <p:spPr bwMode="auto">
              <a:xfrm>
                <a:off x="3981" y="3643"/>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2387" name="Rectangle 283"/>
              <p:cNvSpPr>
                <a:spLocks noChangeArrowheads="1"/>
              </p:cNvSpPr>
              <p:nvPr/>
            </p:nvSpPr>
            <p:spPr bwMode="auto">
              <a:xfrm>
                <a:off x="3977" y="3656"/>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2388" name="Rectangle 284"/>
              <p:cNvSpPr>
                <a:spLocks noChangeArrowheads="1"/>
              </p:cNvSpPr>
              <p:nvPr/>
            </p:nvSpPr>
            <p:spPr bwMode="auto">
              <a:xfrm>
                <a:off x="3981" y="3643"/>
                <a:ext cx="37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sprsr_fiq</a:t>
                </a:r>
              </a:p>
            </p:txBody>
          </p:sp>
          <p:sp>
            <p:nvSpPr>
              <p:cNvPr id="10525" name="Rectangle 285"/>
              <p:cNvSpPr>
                <a:spLocks noChangeArrowheads="1"/>
              </p:cNvSpPr>
              <p:nvPr/>
            </p:nvSpPr>
            <p:spPr bwMode="auto">
              <a:xfrm>
                <a:off x="3977" y="3656"/>
                <a:ext cx="373" cy="100"/>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defRPr/>
                </a:pPr>
                <a:endParaRPr lang="en-US" sz="1797"/>
              </a:p>
            </p:txBody>
          </p:sp>
          <p:sp>
            <p:nvSpPr>
              <p:cNvPr id="12390" name="Rectangle 286"/>
              <p:cNvSpPr>
                <a:spLocks noChangeArrowheads="1"/>
              </p:cNvSpPr>
              <p:nvPr/>
            </p:nvSpPr>
            <p:spPr bwMode="auto">
              <a:xfrm>
                <a:off x="3940" y="3643"/>
                <a:ext cx="49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spsr_undef</a:t>
                </a:r>
              </a:p>
            </p:txBody>
          </p:sp>
        </p:grpSp>
      </p:grpSp>
      <p:sp>
        <p:nvSpPr>
          <p:cNvPr id="12296" name="Rectangle 290"/>
          <p:cNvSpPr>
            <a:spLocks noChangeArrowheads="1"/>
          </p:cNvSpPr>
          <p:nvPr/>
        </p:nvSpPr>
        <p:spPr bwMode="auto">
          <a:xfrm>
            <a:off x="4264242" y="2085052"/>
            <a:ext cx="5236144" cy="4437564"/>
          </a:xfrm>
          <a:prstGeom prst="rect">
            <a:avLst/>
          </a:prstGeom>
          <a:solidFill>
            <a:srgbClr val="C0C0C0">
              <a:alpha val="50195"/>
            </a:srgbClr>
          </a:solidFill>
          <a:ln w="12700">
            <a:solidFill>
              <a:schemeClr val="tx1"/>
            </a:solidFill>
            <a:miter lim="800000"/>
            <a:headEnd type="none" w="sm" len="sm"/>
            <a:tailEnd type="none" w="med"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Tree>
    <p:extLst>
      <p:ext uri="{BB962C8B-B14F-4D97-AF65-F5344CB8AC3E}">
        <p14:creationId xmlns="" xmlns:p14="http://schemas.microsoft.com/office/powerpoint/2010/main" val="330716831"/>
      </p:ext>
    </p:extLst>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39"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40" name="Rectangle 4"/>
          <p:cNvSpPr>
            <a:spLocks noGrp="1" noChangeArrowheads="1"/>
          </p:cNvSpPr>
          <p:nvPr>
            <p:ph type="title"/>
          </p:nvPr>
        </p:nvSpPr>
        <p:spPr>
          <a:xfrm>
            <a:off x="0" y="1741980"/>
            <a:ext cx="2354317" cy="1325563"/>
          </a:xfrm>
          <a:noFill/>
        </p:spPr>
        <p:txBody>
          <a:bodyPr>
            <a:normAutofit fontScale="90000"/>
          </a:bodyPr>
          <a:lstStyle/>
          <a:p>
            <a:pPr defTabSz="942863"/>
            <a:r>
              <a:rPr lang="en-US" dirty="0" smtClean="0"/>
              <a:t>Register Example:</a:t>
            </a:r>
            <a:br>
              <a:rPr lang="en-US" dirty="0" smtClean="0"/>
            </a:br>
            <a:r>
              <a:rPr lang="en-US" dirty="0" smtClean="0"/>
              <a:t>User to FIQ Mode</a:t>
            </a:r>
          </a:p>
        </p:txBody>
      </p:sp>
      <p:grpSp>
        <p:nvGrpSpPr>
          <p:cNvPr id="2" name="Group 140"/>
          <p:cNvGrpSpPr>
            <a:grpSpLocks/>
          </p:cNvGrpSpPr>
          <p:nvPr/>
        </p:nvGrpSpPr>
        <p:grpSpPr bwMode="auto">
          <a:xfrm>
            <a:off x="2869324" y="157650"/>
            <a:ext cx="9122979" cy="6531378"/>
            <a:chOff x="672" y="1077"/>
            <a:chExt cx="4052" cy="2712"/>
          </a:xfrm>
        </p:grpSpPr>
        <p:grpSp>
          <p:nvGrpSpPr>
            <p:cNvPr id="3" name="Group 7"/>
            <p:cNvGrpSpPr>
              <a:grpSpLocks/>
            </p:cNvGrpSpPr>
            <p:nvPr/>
          </p:nvGrpSpPr>
          <p:grpSpPr bwMode="auto">
            <a:xfrm>
              <a:off x="4158" y="3400"/>
              <a:ext cx="406" cy="137"/>
              <a:chOff x="4158" y="3400"/>
              <a:chExt cx="406" cy="137"/>
            </a:xfrm>
          </p:grpSpPr>
          <p:sp>
            <p:nvSpPr>
              <p:cNvPr id="14475" name="Rectangle 5"/>
              <p:cNvSpPr>
                <a:spLocks noChangeArrowheads="1"/>
              </p:cNvSpPr>
              <p:nvPr/>
            </p:nvSpPr>
            <p:spPr bwMode="auto">
              <a:xfrm>
                <a:off x="4158" y="3413"/>
                <a:ext cx="372" cy="1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76" name="Rectangle 6"/>
              <p:cNvSpPr>
                <a:spLocks noChangeArrowheads="1"/>
              </p:cNvSpPr>
              <p:nvPr/>
            </p:nvSpPr>
            <p:spPr bwMode="auto">
              <a:xfrm>
                <a:off x="4180" y="3400"/>
                <a:ext cx="38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spsr_fiq</a:t>
                </a:r>
              </a:p>
            </p:txBody>
          </p:sp>
        </p:grpSp>
        <p:grpSp>
          <p:nvGrpSpPr>
            <p:cNvPr id="4" name="Group 10"/>
            <p:cNvGrpSpPr>
              <a:grpSpLocks/>
            </p:cNvGrpSpPr>
            <p:nvPr/>
          </p:nvGrpSpPr>
          <p:grpSpPr bwMode="auto">
            <a:xfrm>
              <a:off x="4153" y="3291"/>
              <a:ext cx="373" cy="137"/>
              <a:chOff x="4153" y="3291"/>
              <a:chExt cx="373" cy="137"/>
            </a:xfrm>
          </p:grpSpPr>
          <p:sp>
            <p:nvSpPr>
              <p:cNvPr id="14473" name="Rectangle 8"/>
              <p:cNvSpPr>
                <a:spLocks noChangeArrowheads="1"/>
              </p:cNvSpPr>
              <p:nvPr/>
            </p:nvSpPr>
            <p:spPr bwMode="auto">
              <a:xfrm>
                <a:off x="4153" y="3303"/>
                <a:ext cx="373" cy="10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74" name="Rectangle 9"/>
              <p:cNvSpPr>
                <a:spLocks noChangeArrowheads="1"/>
              </p:cNvSpPr>
              <p:nvPr/>
            </p:nvSpPr>
            <p:spPr bwMode="auto">
              <a:xfrm>
                <a:off x="4225" y="3291"/>
                <a:ext cx="23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cpsr</a:t>
                </a:r>
              </a:p>
            </p:txBody>
          </p:sp>
        </p:grpSp>
        <p:grpSp>
          <p:nvGrpSpPr>
            <p:cNvPr id="5" name="Group 47"/>
            <p:cNvGrpSpPr>
              <a:grpSpLocks/>
            </p:cNvGrpSpPr>
            <p:nvPr/>
          </p:nvGrpSpPr>
          <p:grpSpPr bwMode="auto">
            <a:xfrm>
              <a:off x="4157" y="1416"/>
              <a:ext cx="373" cy="1769"/>
              <a:chOff x="4157" y="1416"/>
              <a:chExt cx="373" cy="1769"/>
            </a:xfrm>
          </p:grpSpPr>
          <p:sp>
            <p:nvSpPr>
              <p:cNvPr id="14437" name="Rectangle 11"/>
              <p:cNvSpPr>
                <a:spLocks noChangeArrowheads="1"/>
              </p:cNvSpPr>
              <p:nvPr/>
            </p:nvSpPr>
            <p:spPr bwMode="auto">
              <a:xfrm>
                <a:off x="4158" y="3060"/>
                <a:ext cx="372"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grpSp>
            <p:nvGrpSpPr>
              <p:cNvPr id="6" name="Group 28"/>
              <p:cNvGrpSpPr>
                <a:grpSpLocks/>
              </p:cNvGrpSpPr>
              <p:nvPr/>
            </p:nvGrpSpPr>
            <p:grpSpPr bwMode="auto">
              <a:xfrm>
                <a:off x="4157" y="1416"/>
                <a:ext cx="373" cy="899"/>
                <a:chOff x="4157" y="1416"/>
                <a:chExt cx="373" cy="899"/>
              </a:xfrm>
            </p:grpSpPr>
            <p:sp>
              <p:nvSpPr>
                <p:cNvPr id="14457" name="Rectangle 12"/>
                <p:cNvSpPr>
                  <a:spLocks noChangeArrowheads="1"/>
                </p:cNvSpPr>
                <p:nvPr/>
              </p:nvSpPr>
              <p:spPr bwMode="auto">
                <a:xfrm>
                  <a:off x="4157" y="2189"/>
                  <a:ext cx="373" cy="10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58" name="Rectangle 13"/>
                <p:cNvSpPr>
                  <a:spLocks noChangeArrowheads="1"/>
                </p:cNvSpPr>
                <p:nvPr/>
              </p:nvSpPr>
              <p:spPr bwMode="auto">
                <a:xfrm>
                  <a:off x="4157" y="1863"/>
                  <a:ext cx="373"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59" name="Rectangle 14"/>
                <p:cNvSpPr>
                  <a:spLocks noChangeArrowheads="1"/>
                </p:cNvSpPr>
                <p:nvPr/>
              </p:nvSpPr>
              <p:spPr bwMode="auto">
                <a:xfrm>
                  <a:off x="4259" y="2178"/>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r7</a:t>
                  </a:r>
                </a:p>
              </p:txBody>
            </p:sp>
            <p:sp>
              <p:nvSpPr>
                <p:cNvPr id="14460" name="Rectangle 15"/>
                <p:cNvSpPr>
                  <a:spLocks noChangeArrowheads="1"/>
                </p:cNvSpPr>
                <p:nvPr/>
              </p:nvSpPr>
              <p:spPr bwMode="auto">
                <a:xfrm>
                  <a:off x="4259" y="1857"/>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r4</a:t>
                  </a:r>
                </a:p>
              </p:txBody>
            </p:sp>
            <p:sp>
              <p:nvSpPr>
                <p:cNvPr id="14461" name="Rectangle 16"/>
                <p:cNvSpPr>
                  <a:spLocks noChangeArrowheads="1"/>
                </p:cNvSpPr>
                <p:nvPr/>
              </p:nvSpPr>
              <p:spPr bwMode="auto">
                <a:xfrm>
                  <a:off x="4157" y="1971"/>
                  <a:ext cx="373"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62" name="Rectangle 17"/>
                <p:cNvSpPr>
                  <a:spLocks noChangeArrowheads="1"/>
                </p:cNvSpPr>
                <p:nvPr/>
              </p:nvSpPr>
              <p:spPr bwMode="auto">
                <a:xfrm>
                  <a:off x="4259" y="1960"/>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dirty="0">
                      <a:solidFill>
                        <a:srgbClr val="000000"/>
                      </a:solidFill>
                      <a:latin typeface="Times New Roman" panose="02020603050405020304" pitchFamily="18" charset="0"/>
                    </a:rPr>
                    <a:t>r5</a:t>
                  </a:r>
                </a:p>
              </p:txBody>
            </p:sp>
            <p:sp>
              <p:nvSpPr>
                <p:cNvPr id="14463" name="Rectangle 18"/>
                <p:cNvSpPr>
                  <a:spLocks noChangeArrowheads="1"/>
                </p:cNvSpPr>
                <p:nvPr/>
              </p:nvSpPr>
              <p:spPr bwMode="auto">
                <a:xfrm>
                  <a:off x="4157" y="2080"/>
                  <a:ext cx="373"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64" name="Rectangle 19"/>
                <p:cNvSpPr>
                  <a:spLocks noChangeArrowheads="1"/>
                </p:cNvSpPr>
                <p:nvPr/>
              </p:nvSpPr>
              <p:spPr bwMode="auto">
                <a:xfrm>
                  <a:off x="4157" y="1645"/>
                  <a:ext cx="373" cy="10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65" name="Rectangle 20"/>
                <p:cNvSpPr>
                  <a:spLocks noChangeArrowheads="1"/>
                </p:cNvSpPr>
                <p:nvPr/>
              </p:nvSpPr>
              <p:spPr bwMode="auto">
                <a:xfrm>
                  <a:off x="4259" y="1634"/>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r2</a:t>
                  </a:r>
                </a:p>
              </p:txBody>
            </p:sp>
            <p:sp>
              <p:nvSpPr>
                <p:cNvPr id="14466" name="Rectangle 21"/>
                <p:cNvSpPr>
                  <a:spLocks noChangeArrowheads="1"/>
                </p:cNvSpPr>
                <p:nvPr/>
              </p:nvSpPr>
              <p:spPr bwMode="auto">
                <a:xfrm>
                  <a:off x="4157" y="1755"/>
                  <a:ext cx="373" cy="1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67" name="Rectangle 22"/>
                <p:cNvSpPr>
                  <a:spLocks noChangeArrowheads="1"/>
                </p:cNvSpPr>
                <p:nvPr/>
              </p:nvSpPr>
              <p:spPr bwMode="auto">
                <a:xfrm>
                  <a:off x="4157" y="1536"/>
                  <a:ext cx="373"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68" name="Rectangle 23"/>
                <p:cNvSpPr>
                  <a:spLocks noChangeArrowheads="1"/>
                </p:cNvSpPr>
                <p:nvPr/>
              </p:nvSpPr>
              <p:spPr bwMode="auto">
                <a:xfrm>
                  <a:off x="4259" y="1531"/>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a:t>
                  </a:r>
                </a:p>
              </p:txBody>
            </p:sp>
            <p:sp>
              <p:nvSpPr>
                <p:cNvPr id="14469" name="Rectangle 24"/>
                <p:cNvSpPr>
                  <a:spLocks noChangeArrowheads="1"/>
                </p:cNvSpPr>
                <p:nvPr/>
              </p:nvSpPr>
              <p:spPr bwMode="auto">
                <a:xfrm>
                  <a:off x="4157" y="1427"/>
                  <a:ext cx="373"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70" name="Rectangle 25"/>
                <p:cNvSpPr>
                  <a:spLocks noChangeArrowheads="1"/>
                </p:cNvSpPr>
                <p:nvPr/>
              </p:nvSpPr>
              <p:spPr bwMode="auto">
                <a:xfrm>
                  <a:off x="4259" y="1416"/>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r0</a:t>
                  </a:r>
                </a:p>
              </p:txBody>
            </p:sp>
            <p:sp>
              <p:nvSpPr>
                <p:cNvPr id="14471" name="Rectangle 26"/>
                <p:cNvSpPr>
                  <a:spLocks noChangeArrowheads="1"/>
                </p:cNvSpPr>
                <p:nvPr/>
              </p:nvSpPr>
              <p:spPr bwMode="auto">
                <a:xfrm>
                  <a:off x="4259" y="1749"/>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r3</a:t>
                  </a:r>
                </a:p>
              </p:txBody>
            </p:sp>
            <p:sp>
              <p:nvSpPr>
                <p:cNvPr id="14472" name="Rectangle 27"/>
                <p:cNvSpPr>
                  <a:spLocks noChangeArrowheads="1"/>
                </p:cNvSpPr>
                <p:nvPr/>
              </p:nvSpPr>
              <p:spPr bwMode="auto">
                <a:xfrm>
                  <a:off x="4259" y="2068"/>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r6</a:t>
                  </a:r>
                </a:p>
              </p:txBody>
            </p:sp>
          </p:grpSp>
          <p:grpSp>
            <p:nvGrpSpPr>
              <p:cNvPr id="7" name="Group 31"/>
              <p:cNvGrpSpPr>
                <a:grpSpLocks/>
              </p:cNvGrpSpPr>
              <p:nvPr/>
            </p:nvGrpSpPr>
            <p:grpSpPr bwMode="auto">
              <a:xfrm>
                <a:off x="4157" y="3048"/>
                <a:ext cx="373" cy="137"/>
                <a:chOff x="4157" y="3048"/>
                <a:chExt cx="373" cy="137"/>
              </a:xfrm>
            </p:grpSpPr>
            <p:sp>
              <p:nvSpPr>
                <p:cNvPr id="14455" name="Rectangle 29"/>
                <p:cNvSpPr>
                  <a:spLocks noChangeArrowheads="1"/>
                </p:cNvSpPr>
                <p:nvPr/>
              </p:nvSpPr>
              <p:spPr bwMode="auto">
                <a:xfrm>
                  <a:off x="4157" y="3060"/>
                  <a:ext cx="373"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56" name="Rectangle 30"/>
                <p:cNvSpPr>
                  <a:spLocks noChangeArrowheads="1"/>
                </p:cNvSpPr>
                <p:nvPr/>
              </p:nvSpPr>
              <p:spPr bwMode="auto">
                <a:xfrm>
                  <a:off x="4175" y="3048"/>
                  <a:ext cx="349"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r15 (pc)</a:t>
                  </a:r>
                </a:p>
              </p:txBody>
            </p:sp>
          </p:grpSp>
          <p:grpSp>
            <p:nvGrpSpPr>
              <p:cNvPr id="8" name="Group 46"/>
              <p:cNvGrpSpPr>
                <a:grpSpLocks/>
              </p:cNvGrpSpPr>
              <p:nvPr/>
            </p:nvGrpSpPr>
            <p:grpSpPr bwMode="auto">
              <a:xfrm>
                <a:off x="4158" y="2283"/>
                <a:ext cx="372" cy="789"/>
                <a:chOff x="4158" y="2283"/>
                <a:chExt cx="372" cy="789"/>
              </a:xfrm>
            </p:grpSpPr>
            <p:sp>
              <p:nvSpPr>
                <p:cNvPr id="14441" name="Rectangle 32"/>
                <p:cNvSpPr>
                  <a:spLocks noChangeArrowheads="1"/>
                </p:cNvSpPr>
                <p:nvPr/>
              </p:nvSpPr>
              <p:spPr bwMode="auto">
                <a:xfrm>
                  <a:off x="4158" y="2947"/>
                  <a:ext cx="372"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42" name="Rectangle 33"/>
                <p:cNvSpPr>
                  <a:spLocks noChangeArrowheads="1"/>
                </p:cNvSpPr>
                <p:nvPr/>
              </p:nvSpPr>
              <p:spPr bwMode="auto">
                <a:xfrm>
                  <a:off x="4158" y="2839"/>
                  <a:ext cx="372" cy="1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43" name="Rectangle 34"/>
                <p:cNvSpPr>
                  <a:spLocks noChangeArrowheads="1"/>
                </p:cNvSpPr>
                <p:nvPr/>
              </p:nvSpPr>
              <p:spPr bwMode="auto">
                <a:xfrm>
                  <a:off x="4181" y="2935"/>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r14_fiq</a:t>
                  </a:r>
                </a:p>
              </p:txBody>
            </p:sp>
            <p:sp>
              <p:nvSpPr>
                <p:cNvPr id="14444" name="Rectangle 35"/>
                <p:cNvSpPr>
                  <a:spLocks noChangeArrowheads="1"/>
                </p:cNvSpPr>
                <p:nvPr/>
              </p:nvSpPr>
              <p:spPr bwMode="auto">
                <a:xfrm>
                  <a:off x="4158" y="2730"/>
                  <a:ext cx="372"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45" name="Rectangle 36"/>
                <p:cNvSpPr>
                  <a:spLocks noChangeArrowheads="1"/>
                </p:cNvSpPr>
                <p:nvPr/>
              </p:nvSpPr>
              <p:spPr bwMode="auto">
                <a:xfrm>
                  <a:off x="4181" y="2827"/>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r13_fiq</a:t>
                  </a:r>
                </a:p>
              </p:txBody>
            </p:sp>
            <p:sp>
              <p:nvSpPr>
                <p:cNvPr id="14446" name="Rectangle 37"/>
                <p:cNvSpPr>
                  <a:spLocks noChangeArrowheads="1"/>
                </p:cNvSpPr>
                <p:nvPr/>
              </p:nvSpPr>
              <p:spPr bwMode="auto">
                <a:xfrm>
                  <a:off x="4158" y="2621"/>
                  <a:ext cx="372"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47" name="Rectangle 38"/>
                <p:cNvSpPr>
                  <a:spLocks noChangeArrowheads="1"/>
                </p:cNvSpPr>
                <p:nvPr/>
              </p:nvSpPr>
              <p:spPr bwMode="auto">
                <a:xfrm>
                  <a:off x="4181" y="2718"/>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r12_fiq</a:t>
                  </a:r>
                </a:p>
              </p:txBody>
            </p:sp>
            <p:sp>
              <p:nvSpPr>
                <p:cNvPr id="14448" name="Rectangle 39"/>
                <p:cNvSpPr>
                  <a:spLocks noChangeArrowheads="1"/>
                </p:cNvSpPr>
                <p:nvPr/>
              </p:nvSpPr>
              <p:spPr bwMode="auto">
                <a:xfrm>
                  <a:off x="4158" y="2512"/>
                  <a:ext cx="372"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49" name="Rectangle 40"/>
                <p:cNvSpPr>
                  <a:spLocks noChangeArrowheads="1"/>
                </p:cNvSpPr>
                <p:nvPr/>
              </p:nvSpPr>
              <p:spPr bwMode="auto">
                <a:xfrm>
                  <a:off x="4181" y="2499"/>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r10_fiq</a:t>
                  </a:r>
                </a:p>
              </p:txBody>
            </p:sp>
            <p:sp>
              <p:nvSpPr>
                <p:cNvPr id="14450" name="Rectangle 41"/>
                <p:cNvSpPr>
                  <a:spLocks noChangeArrowheads="1"/>
                </p:cNvSpPr>
                <p:nvPr/>
              </p:nvSpPr>
              <p:spPr bwMode="auto">
                <a:xfrm>
                  <a:off x="4158" y="2403"/>
                  <a:ext cx="372"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51" name="Rectangle 42"/>
                <p:cNvSpPr>
                  <a:spLocks noChangeArrowheads="1"/>
                </p:cNvSpPr>
                <p:nvPr/>
              </p:nvSpPr>
              <p:spPr bwMode="auto">
                <a:xfrm>
                  <a:off x="4181" y="2608"/>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r11_fiq</a:t>
                  </a:r>
                </a:p>
              </p:txBody>
            </p:sp>
            <p:sp>
              <p:nvSpPr>
                <p:cNvPr id="14452" name="Rectangle 43"/>
                <p:cNvSpPr>
                  <a:spLocks noChangeArrowheads="1"/>
                </p:cNvSpPr>
                <p:nvPr/>
              </p:nvSpPr>
              <p:spPr bwMode="auto">
                <a:xfrm>
                  <a:off x="4158" y="2295"/>
                  <a:ext cx="372" cy="1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53" name="Rectangle 44"/>
                <p:cNvSpPr>
                  <a:spLocks noChangeArrowheads="1"/>
                </p:cNvSpPr>
                <p:nvPr/>
              </p:nvSpPr>
              <p:spPr bwMode="auto">
                <a:xfrm>
                  <a:off x="4199" y="2391"/>
                  <a:ext cx="29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r9_fiq</a:t>
                  </a:r>
                </a:p>
              </p:txBody>
            </p:sp>
            <p:sp>
              <p:nvSpPr>
                <p:cNvPr id="14454" name="Rectangle 45"/>
                <p:cNvSpPr>
                  <a:spLocks noChangeArrowheads="1"/>
                </p:cNvSpPr>
                <p:nvPr/>
              </p:nvSpPr>
              <p:spPr bwMode="auto">
                <a:xfrm>
                  <a:off x="4199" y="2283"/>
                  <a:ext cx="29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r8_fiq</a:t>
                  </a:r>
                </a:p>
              </p:txBody>
            </p:sp>
          </p:grpSp>
        </p:grpSp>
        <p:grpSp>
          <p:nvGrpSpPr>
            <p:cNvPr id="9" name="Group 62"/>
            <p:cNvGrpSpPr>
              <a:grpSpLocks/>
            </p:cNvGrpSpPr>
            <p:nvPr/>
          </p:nvGrpSpPr>
          <p:grpSpPr bwMode="auto">
            <a:xfrm>
              <a:off x="3357" y="2295"/>
              <a:ext cx="373" cy="789"/>
              <a:chOff x="3357" y="2295"/>
              <a:chExt cx="373" cy="789"/>
            </a:xfrm>
          </p:grpSpPr>
          <p:sp>
            <p:nvSpPr>
              <p:cNvPr id="14423" name="Rectangle 48"/>
              <p:cNvSpPr>
                <a:spLocks noChangeArrowheads="1"/>
              </p:cNvSpPr>
              <p:nvPr/>
            </p:nvSpPr>
            <p:spPr bwMode="auto">
              <a:xfrm>
                <a:off x="3357" y="2959"/>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24" name="Rectangle 49"/>
              <p:cNvSpPr>
                <a:spLocks noChangeArrowheads="1"/>
              </p:cNvSpPr>
              <p:nvPr/>
            </p:nvSpPr>
            <p:spPr bwMode="auto">
              <a:xfrm>
                <a:off x="3357" y="2851"/>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25" name="Rectangle 50"/>
              <p:cNvSpPr>
                <a:spLocks noChangeArrowheads="1"/>
              </p:cNvSpPr>
              <p:nvPr/>
            </p:nvSpPr>
            <p:spPr bwMode="auto">
              <a:xfrm>
                <a:off x="3383" y="2947"/>
                <a:ext cx="32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r14 (lr)</a:t>
                </a:r>
              </a:p>
            </p:txBody>
          </p:sp>
          <p:sp>
            <p:nvSpPr>
              <p:cNvPr id="14426" name="Rectangle 51"/>
              <p:cNvSpPr>
                <a:spLocks noChangeArrowheads="1"/>
              </p:cNvSpPr>
              <p:nvPr/>
            </p:nvSpPr>
            <p:spPr bwMode="auto">
              <a:xfrm>
                <a:off x="3383" y="2839"/>
                <a:ext cx="34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r13 (sp)</a:t>
                </a:r>
              </a:p>
            </p:txBody>
          </p:sp>
          <p:sp>
            <p:nvSpPr>
              <p:cNvPr id="14427" name="Rectangle 52"/>
              <p:cNvSpPr>
                <a:spLocks noChangeArrowheads="1"/>
              </p:cNvSpPr>
              <p:nvPr/>
            </p:nvSpPr>
            <p:spPr bwMode="auto">
              <a:xfrm>
                <a:off x="3357" y="2742"/>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28" name="Rectangle 53"/>
              <p:cNvSpPr>
                <a:spLocks noChangeArrowheads="1"/>
              </p:cNvSpPr>
              <p:nvPr/>
            </p:nvSpPr>
            <p:spPr bwMode="auto">
              <a:xfrm>
                <a:off x="3357" y="2633"/>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29" name="Rectangle 54"/>
              <p:cNvSpPr>
                <a:spLocks noChangeArrowheads="1"/>
              </p:cNvSpPr>
              <p:nvPr/>
            </p:nvSpPr>
            <p:spPr bwMode="auto">
              <a:xfrm>
                <a:off x="3441" y="2730"/>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r12</a:t>
                </a:r>
              </a:p>
            </p:txBody>
          </p:sp>
          <p:sp>
            <p:nvSpPr>
              <p:cNvPr id="14430" name="Rectangle 55"/>
              <p:cNvSpPr>
                <a:spLocks noChangeArrowheads="1"/>
              </p:cNvSpPr>
              <p:nvPr/>
            </p:nvSpPr>
            <p:spPr bwMode="auto">
              <a:xfrm>
                <a:off x="3357" y="2524"/>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31" name="Rectangle 56"/>
              <p:cNvSpPr>
                <a:spLocks noChangeArrowheads="1"/>
              </p:cNvSpPr>
              <p:nvPr/>
            </p:nvSpPr>
            <p:spPr bwMode="auto">
              <a:xfrm>
                <a:off x="3441" y="2511"/>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r10</a:t>
                </a:r>
              </a:p>
            </p:txBody>
          </p:sp>
          <p:sp>
            <p:nvSpPr>
              <p:cNvPr id="14432" name="Rectangle 57"/>
              <p:cNvSpPr>
                <a:spLocks noChangeArrowheads="1"/>
              </p:cNvSpPr>
              <p:nvPr/>
            </p:nvSpPr>
            <p:spPr bwMode="auto">
              <a:xfrm>
                <a:off x="3357" y="2415"/>
                <a:ext cx="373" cy="101"/>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33" name="Rectangle 58"/>
              <p:cNvSpPr>
                <a:spLocks noChangeArrowheads="1"/>
              </p:cNvSpPr>
              <p:nvPr/>
            </p:nvSpPr>
            <p:spPr bwMode="auto">
              <a:xfrm>
                <a:off x="3441" y="2620"/>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r11</a:t>
                </a:r>
              </a:p>
            </p:txBody>
          </p:sp>
          <p:sp>
            <p:nvSpPr>
              <p:cNvPr id="14434" name="Rectangle 59"/>
              <p:cNvSpPr>
                <a:spLocks noChangeArrowheads="1"/>
              </p:cNvSpPr>
              <p:nvPr/>
            </p:nvSpPr>
            <p:spPr bwMode="auto">
              <a:xfrm>
                <a:off x="3357" y="2307"/>
                <a:ext cx="373" cy="1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35" name="Rectangle 60"/>
              <p:cNvSpPr>
                <a:spLocks noChangeArrowheads="1"/>
              </p:cNvSpPr>
              <p:nvPr/>
            </p:nvSpPr>
            <p:spPr bwMode="auto">
              <a:xfrm>
                <a:off x="3459" y="2403"/>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r9</a:t>
                </a:r>
              </a:p>
            </p:txBody>
          </p:sp>
          <p:sp>
            <p:nvSpPr>
              <p:cNvPr id="14436" name="Rectangle 61"/>
              <p:cNvSpPr>
                <a:spLocks noChangeArrowheads="1"/>
              </p:cNvSpPr>
              <p:nvPr/>
            </p:nvSpPr>
            <p:spPr bwMode="auto">
              <a:xfrm>
                <a:off x="3459" y="229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r8</a:t>
                </a:r>
              </a:p>
            </p:txBody>
          </p:sp>
        </p:grpSp>
        <p:sp>
          <p:nvSpPr>
            <p:cNvPr id="14346" name="Rectangle 63"/>
            <p:cNvSpPr>
              <a:spLocks noChangeArrowheads="1"/>
            </p:cNvSpPr>
            <p:nvPr/>
          </p:nvSpPr>
          <p:spPr bwMode="auto">
            <a:xfrm>
              <a:off x="1714" y="3626"/>
              <a:ext cx="1948" cy="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r>
                <a:rPr lang="en-US" sz="1198">
                  <a:latin typeface="Times New Roman" panose="02020603050405020304" pitchFamily="18" charset="0"/>
                </a:rPr>
                <a:t>User mode CPSR copied to FIQ mode SPSR</a:t>
              </a:r>
            </a:p>
          </p:txBody>
        </p:sp>
        <p:sp>
          <p:nvSpPr>
            <p:cNvPr id="14347" name="Line 64"/>
            <p:cNvSpPr>
              <a:spLocks noChangeShapeType="1"/>
            </p:cNvSpPr>
            <p:nvPr/>
          </p:nvSpPr>
          <p:spPr bwMode="auto">
            <a:xfrm>
              <a:off x="1131" y="3469"/>
              <a:ext cx="551" cy="234"/>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4348" name="Line 65"/>
            <p:cNvSpPr>
              <a:spLocks noChangeShapeType="1"/>
            </p:cNvSpPr>
            <p:nvPr/>
          </p:nvSpPr>
          <p:spPr bwMode="auto">
            <a:xfrm flipV="1">
              <a:off x="3653" y="3485"/>
              <a:ext cx="431" cy="218"/>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10" name="Group 120"/>
            <p:cNvGrpSpPr>
              <a:grpSpLocks/>
            </p:cNvGrpSpPr>
            <p:nvPr/>
          </p:nvGrpSpPr>
          <p:grpSpPr bwMode="auto">
            <a:xfrm>
              <a:off x="857" y="1416"/>
              <a:ext cx="1186" cy="2012"/>
              <a:chOff x="857" y="1416"/>
              <a:chExt cx="1186" cy="2012"/>
            </a:xfrm>
          </p:grpSpPr>
          <p:grpSp>
            <p:nvGrpSpPr>
              <p:cNvPr id="11" name="Group 68"/>
              <p:cNvGrpSpPr>
                <a:grpSpLocks/>
              </p:cNvGrpSpPr>
              <p:nvPr/>
            </p:nvGrpSpPr>
            <p:grpSpPr bwMode="auto">
              <a:xfrm>
                <a:off x="857" y="3291"/>
                <a:ext cx="374" cy="137"/>
                <a:chOff x="857" y="3291"/>
                <a:chExt cx="374" cy="137"/>
              </a:xfrm>
            </p:grpSpPr>
            <p:sp>
              <p:nvSpPr>
                <p:cNvPr id="14421" name="Rectangle 66"/>
                <p:cNvSpPr>
                  <a:spLocks noChangeArrowheads="1"/>
                </p:cNvSpPr>
                <p:nvPr/>
              </p:nvSpPr>
              <p:spPr bwMode="auto">
                <a:xfrm>
                  <a:off x="857" y="3303"/>
                  <a:ext cx="374" cy="10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22" name="Rectangle 67"/>
                <p:cNvSpPr>
                  <a:spLocks noChangeArrowheads="1"/>
                </p:cNvSpPr>
                <p:nvPr/>
              </p:nvSpPr>
              <p:spPr bwMode="auto">
                <a:xfrm>
                  <a:off x="929" y="3291"/>
                  <a:ext cx="23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cpsr</a:t>
                  </a:r>
                </a:p>
              </p:txBody>
            </p:sp>
          </p:grpSp>
          <p:grpSp>
            <p:nvGrpSpPr>
              <p:cNvPr id="12" name="Group 104"/>
              <p:cNvGrpSpPr>
                <a:grpSpLocks/>
              </p:cNvGrpSpPr>
              <p:nvPr/>
            </p:nvGrpSpPr>
            <p:grpSpPr bwMode="auto">
              <a:xfrm>
                <a:off x="857" y="1416"/>
                <a:ext cx="374" cy="1769"/>
                <a:chOff x="857" y="1416"/>
                <a:chExt cx="374" cy="1769"/>
              </a:xfrm>
            </p:grpSpPr>
            <p:grpSp>
              <p:nvGrpSpPr>
                <p:cNvPr id="13" name="Group 71"/>
                <p:cNvGrpSpPr>
                  <a:grpSpLocks/>
                </p:cNvGrpSpPr>
                <p:nvPr/>
              </p:nvGrpSpPr>
              <p:grpSpPr bwMode="auto">
                <a:xfrm>
                  <a:off x="857" y="3048"/>
                  <a:ext cx="374" cy="137"/>
                  <a:chOff x="857" y="3048"/>
                  <a:chExt cx="374" cy="137"/>
                </a:xfrm>
              </p:grpSpPr>
              <p:sp>
                <p:nvSpPr>
                  <p:cNvPr id="14419" name="Rectangle 69"/>
                  <p:cNvSpPr>
                    <a:spLocks noChangeArrowheads="1"/>
                  </p:cNvSpPr>
                  <p:nvPr/>
                </p:nvSpPr>
                <p:spPr bwMode="auto">
                  <a:xfrm>
                    <a:off x="857" y="3060"/>
                    <a:ext cx="374"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20" name="Rectangle 70"/>
                  <p:cNvSpPr>
                    <a:spLocks noChangeArrowheads="1"/>
                  </p:cNvSpPr>
                  <p:nvPr/>
                </p:nvSpPr>
                <p:spPr bwMode="auto">
                  <a:xfrm>
                    <a:off x="875" y="3048"/>
                    <a:ext cx="349"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r15 (pc)</a:t>
                    </a:r>
                  </a:p>
                </p:txBody>
              </p:sp>
            </p:grpSp>
            <p:grpSp>
              <p:nvGrpSpPr>
                <p:cNvPr id="14" name="Group 86"/>
                <p:cNvGrpSpPr>
                  <a:grpSpLocks/>
                </p:cNvGrpSpPr>
                <p:nvPr/>
              </p:nvGrpSpPr>
              <p:grpSpPr bwMode="auto">
                <a:xfrm>
                  <a:off x="857" y="2287"/>
                  <a:ext cx="374" cy="789"/>
                  <a:chOff x="857" y="2287"/>
                  <a:chExt cx="374" cy="789"/>
                </a:xfrm>
              </p:grpSpPr>
              <p:sp>
                <p:nvSpPr>
                  <p:cNvPr id="14405" name="Rectangle 72"/>
                  <p:cNvSpPr>
                    <a:spLocks noChangeArrowheads="1"/>
                  </p:cNvSpPr>
                  <p:nvPr/>
                </p:nvSpPr>
                <p:spPr bwMode="auto">
                  <a:xfrm>
                    <a:off x="857" y="2951"/>
                    <a:ext cx="374"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06" name="Rectangle 73"/>
                  <p:cNvSpPr>
                    <a:spLocks noChangeArrowheads="1"/>
                  </p:cNvSpPr>
                  <p:nvPr/>
                </p:nvSpPr>
                <p:spPr bwMode="auto">
                  <a:xfrm>
                    <a:off x="857" y="2843"/>
                    <a:ext cx="374" cy="1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07" name="Rectangle 74"/>
                  <p:cNvSpPr>
                    <a:spLocks noChangeArrowheads="1"/>
                  </p:cNvSpPr>
                  <p:nvPr/>
                </p:nvSpPr>
                <p:spPr bwMode="auto">
                  <a:xfrm>
                    <a:off x="883" y="2939"/>
                    <a:ext cx="32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r14 (lr)</a:t>
                    </a:r>
                  </a:p>
                </p:txBody>
              </p:sp>
              <p:sp>
                <p:nvSpPr>
                  <p:cNvPr id="14408" name="Rectangle 75"/>
                  <p:cNvSpPr>
                    <a:spLocks noChangeArrowheads="1"/>
                  </p:cNvSpPr>
                  <p:nvPr/>
                </p:nvSpPr>
                <p:spPr bwMode="auto">
                  <a:xfrm>
                    <a:off x="883" y="2831"/>
                    <a:ext cx="34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r13 (sp)</a:t>
                    </a:r>
                  </a:p>
                </p:txBody>
              </p:sp>
              <p:sp>
                <p:nvSpPr>
                  <p:cNvPr id="14409" name="Rectangle 76"/>
                  <p:cNvSpPr>
                    <a:spLocks noChangeArrowheads="1"/>
                  </p:cNvSpPr>
                  <p:nvPr/>
                </p:nvSpPr>
                <p:spPr bwMode="auto">
                  <a:xfrm>
                    <a:off x="857" y="2734"/>
                    <a:ext cx="374"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10" name="Rectangle 77"/>
                  <p:cNvSpPr>
                    <a:spLocks noChangeArrowheads="1"/>
                  </p:cNvSpPr>
                  <p:nvPr/>
                </p:nvSpPr>
                <p:spPr bwMode="auto">
                  <a:xfrm>
                    <a:off x="857" y="2625"/>
                    <a:ext cx="374"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11" name="Rectangle 78"/>
                  <p:cNvSpPr>
                    <a:spLocks noChangeArrowheads="1"/>
                  </p:cNvSpPr>
                  <p:nvPr/>
                </p:nvSpPr>
                <p:spPr bwMode="auto">
                  <a:xfrm>
                    <a:off x="941" y="2722"/>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r12</a:t>
                    </a:r>
                  </a:p>
                </p:txBody>
              </p:sp>
              <p:sp>
                <p:nvSpPr>
                  <p:cNvPr id="14412" name="Rectangle 79"/>
                  <p:cNvSpPr>
                    <a:spLocks noChangeArrowheads="1"/>
                  </p:cNvSpPr>
                  <p:nvPr/>
                </p:nvSpPr>
                <p:spPr bwMode="auto">
                  <a:xfrm>
                    <a:off x="857" y="2516"/>
                    <a:ext cx="374"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13" name="Rectangle 80"/>
                  <p:cNvSpPr>
                    <a:spLocks noChangeArrowheads="1"/>
                  </p:cNvSpPr>
                  <p:nvPr/>
                </p:nvSpPr>
                <p:spPr bwMode="auto">
                  <a:xfrm>
                    <a:off x="941" y="2503"/>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r10</a:t>
                    </a:r>
                  </a:p>
                </p:txBody>
              </p:sp>
              <p:sp>
                <p:nvSpPr>
                  <p:cNvPr id="14414" name="Rectangle 81"/>
                  <p:cNvSpPr>
                    <a:spLocks noChangeArrowheads="1"/>
                  </p:cNvSpPr>
                  <p:nvPr/>
                </p:nvSpPr>
                <p:spPr bwMode="auto">
                  <a:xfrm>
                    <a:off x="857" y="2407"/>
                    <a:ext cx="374"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15" name="Rectangle 82"/>
                  <p:cNvSpPr>
                    <a:spLocks noChangeArrowheads="1"/>
                  </p:cNvSpPr>
                  <p:nvPr/>
                </p:nvSpPr>
                <p:spPr bwMode="auto">
                  <a:xfrm>
                    <a:off x="941" y="2612"/>
                    <a:ext cx="21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r11</a:t>
                    </a:r>
                  </a:p>
                </p:txBody>
              </p:sp>
              <p:sp>
                <p:nvSpPr>
                  <p:cNvPr id="14416" name="Rectangle 83"/>
                  <p:cNvSpPr>
                    <a:spLocks noChangeArrowheads="1"/>
                  </p:cNvSpPr>
                  <p:nvPr/>
                </p:nvSpPr>
                <p:spPr bwMode="auto">
                  <a:xfrm>
                    <a:off x="857" y="2299"/>
                    <a:ext cx="374" cy="1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17" name="Rectangle 84"/>
                  <p:cNvSpPr>
                    <a:spLocks noChangeArrowheads="1"/>
                  </p:cNvSpPr>
                  <p:nvPr/>
                </p:nvSpPr>
                <p:spPr bwMode="auto">
                  <a:xfrm>
                    <a:off x="959" y="2395"/>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r9</a:t>
                    </a:r>
                  </a:p>
                </p:txBody>
              </p:sp>
              <p:sp>
                <p:nvSpPr>
                  <p:cNvPr id="14418" name="Rectangle 85"/>
                  <p:cNvSpPr>
                    <a:spLocks noChangeArrowheads="1"/>
                  </p:cNvSpPr>
                  <p:nvPr/>
                </p:nvSpPr>
                <p:spPr bwMode="auto">
                  <a:xfrm>
                    <a:off x="959" y="2287"/>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r8</a:t>
                    </a:r>
                  </a:p>
                </p:txBody>
              </p:sp>
            </p:grpSp>
            <p:grpSp>
              <p:nvGrpSpPr>
                <p:cNvPr id="15" name="Group 103"/>
                <p:cNvGrpSpPr>
                  <a:grpSpLocks/>
                </p:cNvGrpSpPr>
                <p:nvPr/>
              </p:nvGrpSpPr>
              <p:grpSpPr bwMode="auto">
                <a:xfrm>
                  <a:off x="857" y="1416"/>
                  <a:ext cx="374" cy="899"/>
                  <a:chOff x="857" y="1416"/>
                  <a:chExt cx="374" cy="899"/>
                </a:xfrm>
              </p:grpSpPr>
              <p:sp>
                <p:nvSpPr>
                  <p:cNvPr id="14389" name="Rectangle 87"/>
                  <p:cNvSpPr>
                    <a:spLocks noChangeArrowheads="1"/>
                  </p:cNvSpPr>
                  <p:nvPr/>
                </p:nvSpPr>
                <p:spPr bwMode="auto">
                  <a:xfrm>
                    <a:off x="857" y="2189"/>
                    <a:ext cx="374" cy="10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90" name="Rectangle 88"/>
                  <p:cNvSpPr>
                    <a:spLocks noChangeArrowheads="1"/>
                  </p:cNvSpPr>
                  <p:nvPr/>
                </p:nvSpPr>
                <p:spPr bwMode="auto">
                  <a:xfrm>
                    <a:off x="857" y="1863"/>
                    <a:ext cx="374"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91" name="Rectangle 89"/>
                  <p:cNvSpPr>
                    <a:spLocks noChangeArrowheads="1"/>
                  </p:cNvSpPr>
                  <p:nvPr/>
                </p:nvSpPr>
                <p:spPr bwMode="auto">
                  <a:xfrm>
                    <a:off x="959" y="2178"/>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r7</a:t>
                    </a:r>
                  </a:p>
                </p:txBody>
              </p:sp>
              <p:sp>
                <p:nvSpPr>
                  <p:cNvPr id="14392" name="Rectangle 90"/>
                  <p:cNvSpPr>
                    <a:spLocks noChangeArrowheads="1"/>
                  </p:cNvSpPr>
                  <p:nvPr/>
                </p:nvSpPr>
                <p:spPr bwMode="auto">
                  <a:xfrm>
                    <a:off x="959" y="1857"/>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r4</a:t>
                    </a:r>
                  </a:p>
                </p:txBody>
              </p:sp>
              <p:sp>
                <p:nvSpPr>
                  <p:cNvPr id="14393" name="Rectangle 91"/>
                  <p:cNvSpPr>
                    <a:spLocks noChangeArrowheads="1"/>
                  </p:cNvSpPr>
                  <p:nvPr/>
                </p:nvSpPr>
                <p:spPr bwMode="auto">
                  <a:xfrm>
                    <a:off x="857" y="1971"/>
                    <a:ext cx="374"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94" name="Rectangle 92"/>
                  <p:cNvSpPr>
                    <a:spLocks noChangeArrowheads="1"/>
                  </p:cNvSpPr>
                  <p:nvPr/>
                </p:nvSpPr>
                <p:spPr bwMode="auto">
                  <a:xfrm>
                    <a:off x="959" y="1960"/>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r5</a:t>
                    </a:r>
                  </a:p>
                </p:txBody>
              </p:sp>
              <p:sp>
                <p:nvSpPr>
                  <p:cNvPr id="14395" name="Rectangle 93"/>
                  <p:cNvSpPr>
                    <a:spLocks noChangeArrowheads="1"/>
                  </p:cNvSpPr>
                  <p:nvPr/>
                </p:nvSpPr>
                <p:spPr bwMode="auto">
                  <a:xfrm>
                    <a:off x="857" y="2080"/>
                    <a:ext cx="374"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96" name="Rectangle 94"/>
                  <p:cNvSpPr>
                    <a:spLocks noChangeArrowheads="1"/>
                  </p:cNvSpPr>
                  <p:nvPr/>
                </p:nvSpPr>
                <p:spPr bwMode="auto">
                  <a:xfrm>
                    <a:off x="857" y="1645"/>
                    <a:ext cx="374" cy="10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97" name="Rectangle 95"/>
                  <p:cNvSpPr>
                    <a:spLocks noChangeArrowheads="1"/>
                  </p:cNvSpPr>
                  <p:nvPr/>
                </p:nvSpPr>
                <p:spPr bwMode="auto">
                  <a:xfrm>
                    <a:off x="959" y="1634"/>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r2</a:t>
                    </a:r>
                  </a:p>
                </p:txBody>
              </p:sp>
              <p:sp>
                <p:nvSpPr>
                  <p:cNvPr id="14398" name="Rectangle 96"/>
                  <p:cNvSpPr>
                    <a:spLocks noChangeArrowheads="1"/>
                  </p:cNvSpPr>
                  <p:nvPr/>
                </p:nvSpPr>
                <p:spPr bwMode="auto">
                  <a:xfrm>
                    <a:off x="857" y="1755"/>
                    <a:ext cx="374" cy="1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99" name="Rectangle 97"/>
                  <p:cNvSpPr>
                    <a:spLocks noChangeArrowheads="1"/>
                  </p:cNvSpPr>
                  <p:nvPr/>
                </p:nvSpPr>
                <p:spPr bwMode="auto">
                  <a:xfrm>
                    <a:off x="857" y="1536"/>
                    <a:ext cx="374"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00" name="Rectangle 98"/>
                  <p:cNvSpPr>
                    <a:spLocks noChangeArrowheads="1"/>
                  </p:cNvSpPr>
                  <p:nvPr/>
                </p:nvSpPr>
                <p:spPr bwMode="auto">
                  <a:xfrm>
                    <a:off x="959" y="1531"/>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a:t>
                    </a:r>
                  </a:p>
                </p:txBody>
              </p:sp>
              <p:sp>
                <p:nvSpPr>
                  <p:cNvPr id="14401" name="Rectangle 99"/>
                  <p:cNvSpPr>
                    <a:spLocks noChangeArrowheads="1"/>
                  </p:cNvSpPr>
                  <p:nvPr/>
                </p:nvSpPr>
                <p:spPr bwMode="auto">
                  <a:xfrm>
                    <a:off x="857" y="1427"/>
                    <a:ext cx="374"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402" name="Rectangle 100"/>
                  <p:cNvSpPr>
                    <a:spLocks noChangeArrowheads="1"/>
                  </p:cNvSpPr>
                  <p:nvPr/>
                </p:nvSpPr>
                <p:spPr bwMode="auto">
                  <a:xfrm>
                    <a:off x="959" y="1416"/>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r0</a:t>
                    </a:r>
                  </a:p>
                </p:txBody>
              </p:sp>
              <p:sp>
                <p:nvSpPr>
                  <p:cNvPr id="14403" name="Rectangle 101"/>
                  <p:cNvSpPr>
                    <a:spLocks noChangeArrowheads="1"/>
                  </p:cNvSpPr>
                  <p:nvPr/>
                </p:nvSpPr>
                <p:spPr bwMode="auto">
                  <a:xfrm>
                    <a:off x="959" y="1749"/>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r3</a:t>
                    </a:r>
                  </a:p>
                </p:txBody>
              </p:sp>
              <p:sp>
                <p:nvSpPr>
                  <p:cNvPr id="14404" name="Rectangle 102"/>
                  <p:cNvSpPr>
                    <a:spLocks noChangeArrowheads="1"/>
                  </p:cNvSpPr>
                  <p:nvPr/>
                </p:nvSpPr>
                <p:spPr bwMode="auto">
                  <a:xfrm>
                    <a:off x="959" y="2068"/>
                    <a:ext cx="178"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r6</a:t>
                    </a:r>
                  </a:p>
                </p:txBody>
              </p:sp>
            </p:grpSp>
          </p:grpSp>
          <p:grpSp>
            <p:nvGrpSpPr>
              <p:cNvPr id="16" name="Group 119"/>
              <p:cNvGrpSpPr>
                <a:grpSpLocks/>
              </p:cNvGrpSpPr>
              <p:nvPr/>
            </p:nvGrpSpPr>
            <p:grpSpPr bwMode="auto">
              <a:xfrm>
                <a:off x="1670" y="2295"/>
                <a:ext cx="373" cy="789"/>
                <a:chOff x="1670" y="2295"/>
                <a:chExt cx="373" cy="789"/>
              </a:xfrm>
            </p:grpSpPr>
            <p:sp>
              <p:nvSpPr>
                <p:cNvPr id="14372" name="Rectangle 105"/>
                <p:cNvSpPr>
                  <a:spLocks noChangeArrowheads="1"/>
                </p:cNvSpPr>
                <p:nvPr/>
              </p:nvSpPr>
              <p:spPr bwMode="auto">
                <a:xfrm>
                  <a:off x="1670" y="2959"/>
                  <a:ext cx="373"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73" name="Rectangle 106"/>
                <p:cNvSpPr>
                  <a:spLocks noChangeArrowheads="1"/>
                </p:cNvSpPr>
                <p:nvPr/>
              </p:nvSpPr>
              <p:spPr bwMode="auto">
                <a:xfrm>
                  <a:off x="1670" y="2851"/>
                  <a:ext cx="373" cy="1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74" name="Rectangle 107"/>
                <p:cNvSpPr>
                  <a:spLocks noChangeArrowheads="1"/>
                </p:cNvSpPr>
                <p:nvPr/>
              </p:nvSpPr>
              <p:spPr bwMode="auto">
                <a:xfrm>
                  <a:off x="1693" y="2947"/>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r14_fiq</a:t>
                  </a:r>
                </a:p>
              </p:txBody>
            </p:sp>
            <p:sp>
              <p:nvSpPr>
                <p:cNvPr id="14375" name="Rectangle 108"/>
                <p:cNvSpPr>
                  <a:spLocks noChangeArrowheads="1"/>
                </p:cNvSpPr>
                <p:nvPr/>
              </p:nvSpPr>
              <p:spPr bwMode="auto">
                <a:xfrm>
                  <a:off x="1670" y="2742"/>
                  <a:ext cx="373"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76" name="Rectangle 109"/>
                <p:cNvSpPr>
                  <a:spLocks noChangeArrowheads="1"/>
                </p:cNvSpPr>
                <p:nvPr/>
              </p:nvSpPr>
              <p:spPr bwMode="auto">
                <a:xfrm>
                  <a:off x="1693" y="2839"/>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r13_fiq</a:t>
                  </a:r>
                </a:p>
              </p:txBody>
            </p:sp>
            <p:sp>
              <p:nvSpPr>
                <p:cNvPr id="14377" name="Rectangle 110"/>
                <p:cNvSpPr>
                  <a:spLocks noChangeArrowheads="1"/>
                </p:cNvSpPr>
                <p:nvPr/>
              </p:nvSpPr>
              <p:spPr bwMode="auto">
                <a:xfrm>
                  <a:off x="1670" y="2633"/>
                  <a:ext cx="373"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78" name="Rectangle 111"/>
                <p:cNvSpPr>
                  <a:spLocks noChangeArrowheads="1"/>
                </p:cNvSpPr>
                <p:nvPr/>
              </p:nvSpPr>
              <p:spPr bwMode="auto">
                <a:xfrm>
                  <a:off x="1693" y="2730"/>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r12_fiq</a:t>
                  </a:r>
                </a:p>
              </p:txBody>
            </p:sp>
            <p:sp>
              <p:nvSpPr>
                <p:cNvPr id="14379" name="Rectangle 112"/>
                <p:cNvSpPr>
                  <a:spLocks noChangeArrowheads="1"/>
                </p:cNvSpPr>
                <p:nvPr/>
              </p:nvSpPr>
              <p:spPr bwMode="auto">
                <a:xfrm>
                  <a:off x="1670" y="2524"/>
                  <a:ext cx="373"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80" name="Rectangle 113"/>
                <p:cNvSpPr>
                  <a:spLocks noChangeArrowheads="1"/>
                </p:cNvSpPr>
                <p:nvPr/>
              </p:nvSpPr>
              <p:spPr bwMode="auto">
                <a:xfrm>
                  <a:off x="1693" y="2511"/>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r10_fiq</a:t>
                  </a:r>
                </a:p>
              </p:txBody>
            </p:sp>
            <p:sp>
              <p:nvSpPr>
                <p:cNvPr id="14381" name="Rectangle 114"/>
                <p:cNvSpPr>
                  <a:spLocks noChangeArrowheads="1"/>
                </p:cNvSpPr>
                <p:nvPr/>
              </p:nvSpPr>
              <p:spPr bwMode="auto">
                <a:xfrm>
                  <a:off x="1670" y="2415"/>
                  <a:ext cx="373" cy="10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82" name="Rectangle 115"/>
                <p:cNvSpPr>
                  <a:spLocks noChangeArrowheads="1"/>
                </p:cNvSpPr>
                <p:nvPr/>
              </p:nvSpPr>
              <p:spPr bwMode="auto">
                <a:xfrm>
                  <a:off x="1693" y="2620"/>
                  <a:ext cx="33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r11_fiq</a:t>
                  </a:r>
                </a:p>
              </p:txBody>
            </p:sp>
            <p:sp>
              <p:nvSpPr>
                <p:cNvPr id="14383" name="Rectangle 116"/>
                <p:cNvSpPr>
                  <a:spLocks noChangeArrowheads="1"/>
                </p:cNvSpPr>
                <p:nvPr/>
              </p:nvSpPr>
              <p:spPr bwMode="auto">
                <a:xfrm>
                  <a:off x="1670" y="2307"/>
                  <a:ext cx="373" cy="1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84" name="Rectangle 117"/>
                <p:cNvSpPr>
                  <a:spLocks noChangeArrowheads="1"/>
                </p:cNvSpPr>
                <p:nvPr/>
              </p:nvSpPr>
              <p:spPr bwMode="auto">
                <a:xfrm>
                  <a:off x="1711" y="2403"/>
                  <a:ext cx="29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r9_fiq</a:t>
                  </a:r>
                </a:p>
              </p:txBody>
            </p:sp>
            <p:sp>
              <p:nvSpPr>
                <p:cNvPr id="14385" name="Rectangle 118"/>
                <p:cNvSpPr>
                  <a:spLocks noChangeArrowheads="1"/>
                </p:cNvSpPr>
                <p:nvPr/>
              </p:nvSpPr>
              <p:spPr bwMode="auto">
                <a:xfrm>
                  <a:off x="1711" y="2295"/>
                  <a:ext cx="295"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r8_fiq</a:t>
                  </a:r>
                </a:p>
              </p:txBody>
            </p:sp>
          </p:grpSp>
        </p:grpSp>
        <p:sp>
          <p:nvSpPr>
            <p:cNvPr id="14350" name="Line 121"/>
            <p:cNvSpPr>
              <a:spLocks noChangeShapeType="1"/>
            </p:cNvSpPr>
            <p:nvPr/>
          </p:nvSpPr>
          <p:spPr bwMode="auto">
            <a:xfrm>
              <a:off x="1275" y="3132"/>
              <a:ext cx="534" cy="132"/>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sp>
          <p:nvSpPr>
            <p:cNvPr id="14351" name="Rectangle 122"/>
            <p:cNvSpPr>
              <a:spLocks noChangeArrowheads="1"/>
            </p:cNvSpPr>
            <p:nvPr/>
          </p:nvSpPr>
          <p:spPr bwMode="auto">
            <a:xfrm>
              <a:off x="1736" y="3127"/>
              <a:ext cx="1923" cy="2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r>
                <a:rPr lang="en-US" sz="1198">
                  <a:latin typeface="Times New Roman" panose="02020603050405020304" pitchFamily="18" charset="0"/>
                </a:rPr>
                <a:t>Return address calculated from User mode </a:t>
              </a:r>
              <a:br>
                <a:rPr lang="en-US" sz="1198">
                  <a:latin typeface="Times New Roman" panose="02020603050405020304" pitchFamily="18" charset="0"/>
                </a:rPr>
              </a:br>
              <a:r>
                <a:rPr lang="en-US" sz="1198">
                  <a:latin typeface="Times New Roman" panose="02020603050405020304" pitchFamily="18" charset="0"/>
                </a:rPr>
                <a:t>PC value and stored in FIQ mode LR</a:t>
              </a:r>
            </a:p>
          </p:txBody>
        </p:sp>
        <p:sp>
          <p:nvSpPr>
            <p:cNvPr id="14352" name="Line 123"/>
            <p:cNvSpPr>
              <a:spLocks noChangeShapeType="1"/>
            </p:cNvSpPr>
            <p:nvPr/>
          </p:nvSpPr>
          <p:spPr bwMode="auto">
            <a:xfrm flipV="1">
              <a:off x="3587" y="3030"/>
              <a:ext cx="499" cy="234"/>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17" name="Group 126"/>
            <p:cNvGrpSpPr>
              <a:grpSpLocks/>
            </p:cNvGrpSpPr>
            <p:nvPr/>
          </p:nvGrpSpPr>
          <p:grpSpPr bwMode="auto">
            <a:xfrm>
              <a:off x="672" y="1077"/>
              <a:ext cx="765" cy="312"/>
              <a:chOff x="672" y="1077"/>
              <a:chExt cx="765" cy="312"/>
            </a:xfrm>
          </p:grpSpPr>
          <p:sp>
            <p:nvSpPr>
              <p:cNvPr id="14367" name="Rectangle 124"/>
              <p:cNvSpPr>
                <a:spLocks noChangeArrowheads="1"/>
              </p:cNvSpPr>
              <p:nvPr/>
            </p:nvSpPr>
            <p:spPr bwMode="auto">
              <a:xfrm>
                <a:off x="672" y="1077"/>
                <a:ext cx="765" cy="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r>
                  <a:rPr lang="en-US" sz="1198">
                    <a:latin typeface="Times New Roman" panose="02020603050405020304" pitchFamily="18" charset="0"/>
                  </a:rPr>
                  <a:t>Registers in use</a:t>
                </a:r>
              </a:p>
            </p:txBody>
          </p:sp>
          <p:sp>
            <p:nvSpPr>
              <p:cNvPr id="14368" name="Line 125"/>
              <p:cNvSpPr>
                <a:spLocks noChangeShapeType="1"/>
              </p:cNvSpPr>
              <p:nvPr/>
            </p:nvSpPr>
            <p:spPr bwMode="auto">
              <a:xfrm>
                <a:off x="1046" y="1196"/>
                <a:ext cx="0" cy="193"/>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grpSp>
          <p:nvGrpSpPr>
            <p:cNvPr id="18" name="Group 129"/>
            <p:cNvGrpSpPr>
              <a:grpSpLocks/>
            </p:cNvGrpSpPr>
            <p:nvPr/>
          </p:nvGrpSpPr>
          <p:grpSpPr bwMode="auto">
            <a:xfrm>
              <a:off x="3959" y="1089"/>
              <a:ext cx="765" cy="312"/>
              <a:chOff x="3959" y="1089"/>
              <a:chExt cx="765" cy="312"/>
            </a:xfrm>
          </p:grpSpPr>
          <p:sp>
            <p:nvSpPr>
              <p:cNvPr id="14365" name="Rectangle 127"/>
              <p:cNvSpPr>
                <a:spLocks noChangeArrowheads="1"/>
              </p:cNvSpPr>
              <p:nvPr/>
            </p:nvSpPr>
            <p:spPr bwMode="auto">
              <a:xfrm>
                <a:off x="3959" y="1089"/>
                <a:ext cx="765" cy="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r>
                  <a:rPr lang="en-US" sz="1198" dirty="0">
                    <a:latin typeface="Times New Roman" panose="02020603050405020304" pitchFamily="18" charset="0"/>
                  </a:rPr>
                  <a:t>Registers in use</a:t>
                </a:r>
              </a:p>
            </p:txBody>
          </p:sp>
          <p:sp>
            <p:nvSpPr>
              <p:cNvPr id="14366" name="Line 128"/>
              <p:cNvSpPr>
                <a:spLocks noChangeShapeType="1"/>
              </p:cNvSpPr>
              <p:nvPr/>
            </p:nvSpPr>
            <p:spPr bwMode="auto">
              <a:xfrm>
                <a:off x="4332" y="1209"/>
                <a:ext cx="0" cy="192"/>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
          <p:nvSpPr>
            <p:cNvPr id="14355" name="Line 130"/>
            <p:cNvSpPr>
              <a:spLocks noChangeShapeType="1"/>
            </p:cNvSpPr>
            <p:nvPr/>
          </p:nvSpPr>
          <p:spPr bwMode="auto">
            <a:xfrm>
              <a:off x="2692" y="1106"/>
              <a:ext cx="6" cy="2014"/>
            </a:xfrm>
            <a:prstGeom prst="line">
              <a:avLst/>
            </a:prstGeom>
            <a:noFill/>
            <a:ln w="2540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nvGrpSpPr>
            <p:cNvPr id="19" name="Group 134"/>
            <p:cNvGrpSpPr>
              <a:grpSpLocks/>
            </p:cNvGrpSpPr>
            <p:nvPr/>
          </p:nvGrpSpPr>
          <p:grpSpPr bwMode="auto">
            <a:xfrm>
              <a:off x="2245" y="2240"/>
              <a:ext cx="983" cy="405"/>
              <a:chOff x="2245" y="2240"/>
              <a:chExt cx="983" cy="405"/>
            </a:xfrm>
          </p:grpSpPr>
          <p:sp>
            <p:nvSpPr>
              <p:cNvPr id="14362" name="Rectangle 131"/>
              <p:cNvSpPr>
                <a:spLocks noChangeArrowheads="1"/>
              </p:cNvSpPr>
              <p:nvPr/>
            </p:nvSpPr>
            <p:spPr bwMode="auto">
              <a:xfrm>
                <a:off x="2259" y="2260"/>
                <a:ext cx="913" cy="38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63" name="Rectangle 132"/>
              <p:cNvSpPr>
                <a:spLocks noChangeArrowheads="1"/>
              </p:cNvSpPr>
              <p:nvPr/>
            </p:nvSpPr>
            <p:spPr bwMode="auto">
              <a:xfrm>
                <a:off x="2245" y="2240"/>
                <a:ext cx="983" cy="21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1225">
                  <a:lnSpc>
                    <a:spcPct val="90000"/>
                  </a:lnSpc>
                  <a:defRPr sz="1600" b="1">
                    <a:solidFill>
                      <a:schemeClr val="tx1"/>
                    </a:solidFill>
                    <a:latin typeface="Arial" panose="020B0604020202020204" pitchFamily="34" charset="0"/>
                  </a:defRPr>
                </a:lvl1pPr>
                <a:lvl2pPr marL="742950" indent="-285750" defTabSz="911225">
                  <a:lnSpc>
                    <a:spcPct val="90000"/>
                  </a:lnSpc>
                  <a:defRPr sz="1600" b="1">
                    <a:solidFill>
                      <a:schemeClr val="tx1"/>
                    </a:solidFill>
                    <a:latin typeface="Arial" panose="020B0604020202020204" pitchFamily="34" charset="0"/>
                  </a:defRPr>
                </a:lvl2pPr>
                <a:lvl3pPr marL="1143000" indent="-228600" defTabSz="911225">
                  <a:lnSpc>
                    <a:spcPct val="90000"/>
                  </a:lnSpc>
                  <a:defRPr sz="1600" b="1">
                    <a:solidFill>
                      <a:schemeClr val="tx1"/>
                    </a:solidFill>
                    <a:latin typeface="Arial" panose="020B0604020202020204" pitchFamily="34" charset="0"/>
                  </a:defRPr>
                </a:lvl3pPr>
                <a:lvl4pPr marL="1600200" indent="-228600" defTabSz="911225">
                  <a:lnSpc>
                    <a:spcPct val="90000"/>
                  </a:lnSpc>
                  <a:defRPr sz="1600" b="1">
                    <a:solidFill>
                      <a:schemeClr val="tx1"/>
                    </a:solidFill>
                    <a:latin typeface="Arial" panose="020B0604020202020204" pitchFamily="34" charset="0"/>
                  </a:defRPr>
                </a:lvl4pPr>
                <a:lvl5pPr marL="2057400" indent="-228600" defTabSz="911225">
                  <a:lnSpc>
                    <a:spcPct val="90000"/>
                  </a:lnSpc>
                  <a:defRPr sz="1600" b="1">
                    <a:solidFill>
                      <a:schemeClr val="tx1"/>
                    </a:solidFill>
                    <a:latin typeface="Arial" panose="020B0604020202020204" pitchFamily="34" charset="0"/>
                  </a:defRPr>
                </a:lvl5pPr>
                <a:lvl6pPr marL="25146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122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gn="ctr"/>
                <a:r>
                  <a:rPr lang="en-US" sz="1797">
                    <a:latin typeface="Times New Roman" panose="02020603050405020304" pitchFamily="18" charset="0"/>
                  </a:rPr>
                  <a:t>EXCEPTION</a:t>
                </a:r>
              </a:p>
            </p:txBody>
          </p:sp>
          <p:sp>
            <p:nvSpPr>
              <p:cNvPr id="14364" name="Line 133"/>
              <p:cNvSpPr>
                <a:spLocks noChangeShapeType="1"/>
              </p:cNvSpPr>
              <p:nvPr/>
            </p:nvSpPr>
            <p:spPr bwMode="auto">
              <a:xfrm>
                <a:off x="2355" y="2549"/>
                <a:ext cx="769" cy="0"/>
              </a:xfrm>
              <a:prstGeom prst="line">
                <a:avLst/>
              </a:prstGeom>
              <a:noFill/>
              <a:ln w="1270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797"/>
              </a:p>
            </p:txBody>
          </p:sp>
        </p:grpSp>
        <p:sp>
          <p:nvSpPr>
            <p:cNvPr id="14357" name="Rectangle 135"/>
            <p:cNvSpPr>
              <a:spLocks noChangeArrowheads="1"/>
            </p:cNvSpPr>
            <p:nvPr/>
          </p:nvSpPr>
          <p:spPr bwMode="auto">
            <a:xfrm>
              <a:off x="1388" y="1231"/>
              <a:ext cx="79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defTabSz="917575">
                <a:lnSpc>
                  <a:spcPct val="90000"/>
                </a:lnSpc>
                <a:defRPr sz="1600" b="1">
                  <a:solidFill>
                    <a:schemeClr val="tx1"/>
                  </a:solidFill>
                  <a:latin typeface="Arial" panose="020B0604020202020204" pitchFamily="34" charset="0"/>
                </a:defRPr>
              </a:lvl1pPr>
              <a:lvl2pPr marL="742950" indent="-285750" defTabSz="917575">
                <a:lnSpc>
                  <a:spcPct val="90000"/>
                </a:lnSpc>
                <a:defRPr sz="1600" b="1">
                  <a:solidFill>
                    <a:schemeClr val="tx1"/>
                  </a:solidFill>
                  <a:latin typeface="Arial" panose="020B0604020202020204" pitchFamily="34" charset="0"/>
                </a:defRPr>
              </a:lvl2pPr>
              <a:lvl3pPr marL="1143000" indent="-228600" defTabSz="917575">
                <a:lnSpc>
                  <a:spcPct val="90000"/>
                </a:lnSpc>
                <a:defRPr sz="1600" b="1">
                  <a:solidFill>
                    <a:schemeClr val="tx1"/>
                  </a:solidFill>
                  <a:latin typeface="Arial" panose="020B0604020202020204" pitchFamily="34" charset="0"/>
                </a:defRPr>
              </a:lvl3pPr>
              <a:lvl4pPr marL="1600200" indent="-228600" defTabSz="917575">
                <a:lnSpc>
                  <a:spcPct val="90000"/>
                </a:lnSpc>
                <a:defRPr sz="1600" b="1">
                  <a:solidFill>
                    <a:schemeClr val="tx1"/>
                  </a:solidFill>
                  <a:latin typeface="Arial" panose="020B0604020202020204" pitchFamily="34" charset="0"/>
                </a:defRPr>
              </a:lvl4pPr>
              <a:lvl5pPr marL="2057400" indent="-228600" defTabSz="917575">
                <a:lnSpc>
                  <a:spcPct val="90000"/>
                </a:lnSpc>
                <a:defRPr sz="1600" b="1">
                  <a:solidFill>
                    <a:schemeClr val="tx1"/>
                  </a:solidFill>
                  <a:latin typeface="Arial" panose="020B0604020202020204" pitchFamily="34" charset="0"/>
                </a:defRPr>
              </a:lvl5pPr>
              <a:lvl6pPr marL="25146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1797" u="sng">
                  <a:latin typeface="Times New Roman" panose="02020603050405020304" pitchFamily="18" charset="0"/>
                </a:rPr>
                <a:t>User Mode</a:t>
              </a:r>
            </a:p>
          </p:txBody>
        </p:sp>
        <p:sp>
          <p:nvSpPr>
            <p:cNvPr id="14358" name="Rectangle 136"/>
            <p:cNvSpPr>
              <a:spLocks noChangeArrowheads="1"/>
            </p:cNvSpPr>
            <p:nvPr/>
          </p:nvSpPr>
          <p:spPr bwMode="auto">
            <a:xfrm>
              <a:off x="3167" y="1231"/>
              <a:ext cx="769"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905" tIns="45953" rIns="91905" bIns="45953">
              <a:spAutoFit/>
            </a:bodyPr>
            <a:lstStyle>
              <a:lvl1pPr defTabSz="917575">
                <a:lnSpc>
                  <a:spcPct val="90000"/>
                </a:lnSpc>
                <a:defRPr sz="1600" b="1">
                  <a:solidFill>
                    <a:schemeClr val="tx1"/>
                  </a:solidFill>
                  <a:latin typeface="Arial" panose="020B0604020202020204" pitchFamily="34" charset="0"/>
                </a:defRPr>
              </a:lvl1pPr>
              <a:lvl2pPr marL="742950" indent="-285750" defTabSz="917575">
                <a:lnSpc>
                  <a:spcPct val="90000"/>
                </a:lnSpc>
                <a:defRPr sz="1600" b="1">
                  <a:solidFill>
                    <a:schemeClr val="tx1"/>
                  </a:solidFill>
                  <a:latin typeface="Arial" panose="020B0604020202020204" pitchFamily="34" charset="0"/>
                </a:defRPr>
              </a:lvl2pPr>
              <a:lvl3pPr marL="1143000" indent="-228600" defTabSz="917575">
                <a:lnSpc>
                  <a:spcPct val="90000"/>
                </a:lnSpc>
                <a:defRPr sz="1600" b="1">
                  <a:solidFill>
                    <a:schemeClr val="tx1"/>
                  </a:solidFill>
                  <a:latin typeface="Arial" panose="020B0604020202020204" pitchFamily="34" charset="0"/>
                </a:defRPr>
              </a:lvl3pPr>
              <a:lvl4pPr marL="1600200" indent="-228600" defTabSz="917575">
                <a:lnSpc>
                  <a:spcPct val="90000"/>
                </a:lnSpc>
                <a:defRPr sz="1600" b="1">
                  <a:solidFill>
                    <a:schemeClr val="tx1"/>
                  </a:solidFill>
                  <a:latin typeface="Arial" panose="020B0604020202020204" pitchFamily="34" charset="0"/>
                </a:defRPr>
              </a:lvl4pPr>
              <a:lvl5pPr marL="2057400" indent="-228600" defTabSz="917575">
                <a:lnSpc>
                  <a:spcPct val="90000"/>
                </a:lnSpc>
                <a:defRPr sz="1600" b="1">
                  <a:solidFill>
                    <a:schemeClr val="tx1"/>
                  </a:solidFill>
                  <a:latin typeface="Arial" panose="020B0604020202020204" pitchFamily="34" charset="0"/>
                </a:defRPr>
              </a:lvl5pPr>
              <a:lvl6pPr marL="25146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defTabSz="917575"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pPr>
                <a:lnSpc>
                  <a:spcPct val="100000"/>
                </a:lnSpc>
              </a:pPr>
              <a:r>
                <a:rPr lang="en-US" sz="1797" u="sng">
                  <a:latin typeface="Times New Roman" panose="02020603050405020304" pitchFamily="18" charset="0"/>
                </a:rPr>
                <a:t>FIQ Mode</a:t>
              </a:r>
            </a:p>
          </p:txBody>
        </p:sp>
        <p:grpSp>
          <p:nvGrpSpPr>
            <p:cNvPr id="20" name="Group 139"/>
            <p:cNvGrpSpPr>
              <a:grpSpLocks/>
            </p:cNvGrpSpPr>
            <p:nvPr/>
          </p:nvGrpSpPr>
          <p:grpSpPr bwMode="auto">
            <a:xfrm>
              <a:off x="1662" y="3400"/>
              <a:ext cx="406" cy="137"/>
              <a:chOff x="1662" y="3400"/>
              <a:chExt cx="406" cy="137"/>
            </a:xfrm>
          </p:grpSpPr>
          <p:sp>
            <p:nvSpPr>
              <p:cNvPr id="14360" name="Rectangle 137"/>
              <p:cNvSpPr>
                <a:spLocks noChangeArrowheads="1"/>
              </p:cNvSpPr>
              <p:nvPr/>
            </p:nvSpPr>
            <p:spPr bwMode="auto">
              <a:xfrm>
                <a:off x="1662" y="3413"/>
                <a:ext cx="372" cy="1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14361" name="Rectangle 138"/>
              <p:cNvSpPr>
                <a:spLocks noChangeArrowheads="1"/>
              </p:cNvSpPr>
              <p:nvPr/>
            </p:nvSpPr>
            <p:spPr bwMode="auto">
              <a:xfrm>
                <a:off x="1684" y="3400"/>
                <a:ext cx="384"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905" tIns="45953" rIns="91905" bIns="45953">
                <a:spAutoFit/>
              </a:bodyP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r>
                  <a:rPr lang="en-US" sz="898" b="0">
                    <a:solidFill>
                      <a:srgbClr val="000000"/>
                    </a:solidFill>
                    <a:latin typeface="Times New Roman" panose="02020603050405020304" pitchFamily="18" charset="0"/>
                  </a:rPr>
                  <a:t>spsr_fiq</a:t>
                </a:r>
              </a:p>
            </p:txBody>
          </p:sp>
        </p:grpSp>
      </p:grpSp>
    </p:spTree>
    <p:extLst>
      <p:ext uri="{BB962C8B-B14F-4D97-AF65-F5344CB8AC3E}">
        <p14:creationId xmlns="" xmlns:p14="http://schemas.microsoft.com/office/powerpoint/2010/main" val="105258010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2531" name="Rectangle 3"/>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2532" name="Rectangle 4"/>
          <p:cNvSpPr>
            <a:spLocks noGrp="1" noChangeArrowheads="1"/>
          </p:cNvSpPr>
          <p:nvPr>
            <p:ph type="body" idx="1"/>
          </p:nvPr>
        </p:nvSpPr>
        <p:spPr>
          <a:noFill/>
        </p:spPr>
        <p:txBody>
          <a:bodyPr>
            <a:normAutofit fontScale="92500" lnSpcReduction="10000"/>
          </a:bodyPr>
          <a:lstStyle/>
          <a:p>
            <a:pPr defTabSz="942863"/>
            <a:r>
              <a:rPr lang="en-US" dirty="0" smtClean="0"/>
              <a:t>When the processor is executing in ARM state:</a:t>
            </a:r>
          </a:p>
          <a:p>
            <a:pPr marL="706751" lvl="1" indent="-236112" defTabSz="942863"/>
            <a:r>
              <a:rPr lang="en-US" dirty="0" smtClean="0"/>
              <a:t>All instructions are 32 bits in length</a:t>
            </a:r>
          </a:p>
          <a:p>
            <a:pPr marL="706751" lvl="1" indent="-236112" defTabSz="942863"/>
            <a:r>
              <a:rPr lang="en-US" dirty="0" smtClean="0"/>
              <a:t>All instructions must be </a:t>
            </a:r>
            <a:r>
              <a:rPr lang="en-US" dirty="0" smtClean="0">
                <a:solidFill>
                  <a:srgbClr val="C00000"/>
                </a:solidFill>
              </a:rPr>
              <a:t>word aligned</a:t>
            </a:r>
          </a:p>
          <a:p>
            <a:pPr marL="706751" lvl="1" indent="-236112" defTabSz="942863"/>
            <a:r>
              <a:rPr lang="en-US" dirty="0" smtClean="0"/>
              <a:t>Therefore the PC value is stored in bits [31:2] with bits [1:0] equal to zero (as instruction cannot be </a:t>
            </a:r>
            <a:r>
              <a:rPr lang="en-US" dirty="0" err="1" smtClean="0"/>
              <a:t>halfword</a:t>
            </a:r>
            <a:r>
              <a:rPr lang="en-US" dirty="0" smtClean="0"/>
              <a:t> or byte aligned).</a:t>
            </a:r>
          </a:p>
          <a:p>
            <a:pPr defTabSz="942863"/>
            <a:r>
              <a:rPr lang="en-US" dirty="0" smtClean="0"/>
              <a:t>R14 is used as the subroutine link register (LR) and stores the return address when Branch with Link operations are performed, </a:t>
            </a:r>
            <a:br>
              <a:rPr lang="en-US" dirty="0" smtClean="0"/>
            </a:br>
            <a:r>
              <a:rPr lang="en-US" dirty="0" smtClean="0"/>
              <a:t>calculated from the PC.</a:t>
            </a:r>
          </a:p>
          <a:p>
            <a:pPr defTabSz="942863"/>
            <a:r>
              <a:rPr lang="en-US" dirty="0" smtClean="0"/>
              <a:t>Thus to return from a linked branch</a:t>
            </a:r>
          </a:p>
          <a:p>
            <a:pPr marL="706751" lvl="1" indent="-236112" defTabSz="942863"/>
            <a:r>
              <a:rPr lang="en-US" dirty="0" smtClean="0">
                <a:latin typeface="Courier New" panose="02070309020205020404" pitchFamily="49" charset="0"/>
              </a:rPr>
              <a:t>MOV r15,r14</a:t>
            </a:r>
          </a:p>
          <a:p>
            <a:pPr defTabSz="942863">
              <a:buNone/>
            </a:pPr>
            <a:r>
              <a:rPr lang="en-US" dirty="0" smtClean="0"/>
              <a:t>	or</a:t>
            </a:r>
          </a:p>
          <a:p>
            <a:pPr marL="706751" lvl="1" indent="-236112" defTabSz="942863"/>
            <a:r>
              <a:rPr lang="en-US" dirty="0" smtClean="0">
                <a:latin typeface="Courier New" panose="02070309020205020404" pitchFamily="49" charset="0"/>
              </a:rPr>
              <a:t>MOV </a:t>
            </a:r>
            <a:r>
              <a:rPr lang="en-US" dirty="0" err="1" smtClean="0">
                <a:latin typeface="Courier New" panose="02070309020205020404" pitchFamily="49" charset="0"/>
              </a:rPr>
              <a:t>pc,lr</a:t>
            </a:r>
            <a:endParaRPr lang="en-US" dirty="0" smtClean="0">
              <a:latin typeface="Courier New" panose="02070309020205020404" pitchFamily="49" charset="0"/>
            </a:endParaRPr>
          </a:p>
        </p:txBody>
      </p:sp>
      <p:sp>
        <p:nvSpPr>
          <p:cNvPr id="22533" name="Rectangle 5"/>
          <p:cNvSpPr>
            <a:spLocks noChangeArrowheads="1"/>
          </p:cNvSpPr>
          <p:nvPr/>
        </p:nvSpPr>
        <p:spPr bwMode="auto">
          <a:xfrm>
            <a:off x="2216983" y="6243188"/>
            <a:ext cx="1901479"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2534" name="Rectangle 6"/>
          <p:cNvSpPr>
            <a:spLocks noChangeArrowheads="1"/>
          </p:cNvSpPr>
          <p:nvPr/>
        </p:nvSpPr>
        <p:spPr bwMode="auto">
          <a:xfrm>
            <a:off x="4650876" y="6243188"/>
            <a:ext cx="2890248" cy="456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sz="1600" b="1">
                <a:solidFill>
                  <a:schemeClr val="tx1"/>
                </a:solidFill>
                <a:latin typeface="Arial" panose="020B0604020202020204" pitchFamily="34" charset="0"/>
              </a:defRPr>
            </a:lvl1pPr>
            <a:lvl2pPr marL="742950" indent="-285750">
              <a:lnSpc>
                <a:spcPct val="90000"/>
              </a:lnSpc>
              <a:defRPr sz="1600" b="1">
                <a:solidFill>
                  <a:schemeClr val="tx1"/>
                </a:solidFill>
                <a:latin typeface="Arial" panose="020B0604020202020204" pitchFamily="34" charset="0"/>
              </a:defRPr>
            </a:lvl2pPr>
            <a:lvl3pPr marL="1143000" indent="-228600">
              <a:lnSpc>
                <a:spcPct val="90000"/>
              </a:lnSpc>
              <a:defRPr sz="1600" b="1">
                <a:solidFill>
                  <a:schemeClr val="tx1"/>
                </a:solidFill>
                <a:latin typeface="Arial" panose="020B0604020202020204" pitchFamily="34" charset="0"/>
              </a:defRPr>
            </a:lvl3pPr>
            <a:lvl4pPr marL="1600200" indent="-228600">
              <a:lnSpc>
                <a:spcPct val="90000"/>
              </a:lnSpc>
              <a:defRPr sz="1600" b="1">
                <a:solidFill>
                  <a:schemeClr val="tx1"/>
                </a:solidFill>
                <a:latin typeface="Arial" panose="020B0604020202020204" pitchFamily="34" charset="0"/>
              </a:defRPr>
            </a:lvl4pPr>
            <a:lvl5pPr marL="2057400" indent="-228600">
              <a:lnSpc>
                <a:spcPct val="90000"/>
              </a:lnSpc>
              <a:defRPr sz="16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b="1">
                <a:solidFill>
                  <a:schemeClr val="tx1"/>
                </a:solidFill>
                <a:latin typeface="Arial" panose="020B0604020202020204" pitchFamily="34" charset="0"/>
              </a:defRPr>
            </a:lvl9pPr>
          </a:lstStyle>
          <a:p>
            <a:endParaRPr lang="en-US" sz="1597"/>
          </a:p>
        </p:txBody>
      </p:sp>
      <p:sp>
        <p:nvSpPr>
          <p:cNvPr id="22535" name="Rectangle 7"/>
          <p:cNvSpPr>
            <a:spLocks noGrp="1" noChangeArrowheads="1"/>
          </p:cNvSpPr>
          <p:nvPr>
            <p:ph type="title"/>
          </p:nvPr>
        </p:nvSpPr>
        <p:spPr>
          <a:noFill/>
        </p:spPr>
        <p:txBody>
          <a:bodyPr/>
          <a:lstStyle/>
          <a:p>
            <a:pPr defTabSz="942863"/>
            <a:r>
              <a:rPr lang="en-US" dirty="0" smtClean="0"/>
              <a:t>The Program Counter (R15)</a:t>
            </a:r>
          </a:p>
        </p:txBody>
      </p:sp>
    </p:spTree>
    <p:extLst>
      <p:ext uri="{BB962C8B-B14F-4D97-AF65-F5344CB8AC3E}">
        <p14:creationId xmlns="" xmlns:p14="http://schemas.microsoft.com/office/powerpoint/2010/main" val="1311584524"/>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8134</Words>
  <Application>Microsoft Office PowerPoint</Application>
  <PresentationFormat>Custom</PresentationFormat>
  <Paragraphs>1752</Paragraphs>
  <Slides>88</Slides>
  <Notes>61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The ARM Instruction Set</vt:lpstr>
      <vt:lpstr>ARM core dataflow model</vt:lpstr>
      <vt:lpstr>Main features of the ARM Instruction Set</vt:lpstr>
      <vt:lpstr>Processor Modes</vt:lpstr>
      <vt:lpstr>The Registers</vt:lpstr>
      <vt:lpstr>Register Organization Summary</vt:lpstr>
      <vt:lpstr>The Program Status Registers  (CPSR and SPSRs)</vt:lpstr>
      <vt:lpstr>Condition Flags</vt:lpstr>
      <vt:lpstr>The Program Counter (R15)</vt:lpstr>
      <vt:lpstr>Word alignment</vt:lpstr>
      <vt:lpstr>Slide 11</vt:lpstr>
      <vt:lpstr>Exception Handling and the Vector Table</vt:lpstr>
      <vt:lpstr>The Instruction Pipeline</vt:lpstr>
      <vt:lpstr>Instruction Set</vt:lpstr>
      <vt:lpstr>ARM Instruction Set</vt:lpstr>
      <vt:lpstr>ARM Instruction Set (3)</vt:lpstr>
      <vt:lpstr>ARM Instruction Set (2)</vt:lpstr>
      <vt:lpstr>Conditional Execution and Flags</vt:lpstr>
      <vt:lpstr>Condition Codes </vt:lpstr>
      <vt:lpstr>Examples of conditional execution</vt:lpstr>
      <vt:lpstr>example</vt:lpstr>
      <vt:lpstr> Data Processing Instructions </vt:lpstr>
      <vt:lpstr>Data Processing Instructions (2) </vt:lpstr>
      <vt:lpstr>Data Processing Instructions (3)</vt:lpstr>
      <vt:lpstr>Data Processing Instructions (4)</vt:lpstr>
      <vt:lpstr>Data Transfer Instructions</vt:lpstr>
      <vt:lpstr>Block Transfer Instructions</vt:lpstr>
      <vt:lpstr>Swap Instruction</vt:lpstr>
      <vt:lpstr>Modifying the Status Registers</vt:lpstr>
      <vt:lpstr>Multiply Instructions</vt:lpstr>
      <vt:lpstr>Multiply Instructions</vt:lpstr>
      <vt:lpstr>Software Interrupt</vt:lpstr>
      <vt:lpstr>Branching Instructions</vt:lpstr>
      <vt:lpstr>Branching Instructions (2)</vt:lpstr>
      <vt:lpstr>Thumb Instruction Set</vt:lpstr>
      <vt:lpstr>THUMB Instruction Set (2)</vt:lpstr>
      <vt:lpstr>THUMB Instruction Set (3)</vt:lpstr>
      <vt:lpstr>The Next Step</vt:lpstr>
      <vt:lpstr>Summary</vt:lpstr>
      <vt:lpstr>ARM Instruction Set Format</vt:lpstr>
      <vt:lpstr>Conditional Execution</vt:lpstr>
      <vt:lpstr>The Condition Field</vt:lpstr>
      <vt:lpstr>Using and updating the Condition Field</vt:lpstr>
      <vt:lpstr>Branch instructions (1)</vt:lpstr>
      <vt:lpstr>Branch instructions (2)</vt:lpstr>
      <vt:lpstr>Data processing Instructions</vt:lpstr>
      <vt:lpstr>Arithmetic Operations</vt:lpstr>
      <vt:lpstr>Comparisons</vt:lpstr>
      <vt:lpstr>Logical Operations</vt:lpstr>
      <vt:lpstr>Data Movement</vt:lpstr>
      <vt:lpstr>The Barrel Shifter</vt:lpstr>
      <vt:lpstr>Barrel Shifter - Left Shift</vt:lpstr>
      <vt:lpstr>Barrel Shifter - Right Shifts</vt:lpstr>
      <vt:lpstr>Barrel Shifter - Rotations </vt:lpstr>
      <vt:lpstr>Using the Barrel Shifter: The Second Operand</vt:lpstr>
      <vt:lpstr>Second Operand :Shifted Register</vt:lpstr>
      <vt:lpstr>Second Operand : Using a Shifted Register</vt:lpstr>
      <vt:lpstr>Second Operand : Immediate Value (1)</vt:lpstr>
      <vt:lpstr>Second Operand : Immediate Value (2)</vt:lpstr>
      <vt:lpstr>Loading full 32 bit constants</vt:lpstr>
      <vt:lpstr>Multiplication Instructions</vt:lpstr>
      <vt:lpstr>Multiplication Implementation</vt:lpstr>
      <vt:lpstr>Extended Multiply Instructions</vt:lpstr>
      <vt:lpstr>Multiply-Long and Multiply-Accumulate Long</vt:lpstr>
      <vt:lpstr>Load / Store Instructions</vt:lpstr>
      <vt:lpstr>Single register data transfer</vt:lpstr>
      <vt:lpstr>Load and Store Word or Byte:  Base Register</vt:lpstr>
      <vt:lpstr>Load and Store Word or Byte:  Offsets from the Base Register</vt:lpstr>
      <vt:lpstr>Load and Store Word or Byte: Pre-indexed Addressing</vt:lpstr>
      <vt:lpstr>Load and Store Word or Byte: Post-indexed Addressing</vt:lpstr>
      <vt:lpstr>Load and Stores with User Mode Privilege</vt:lpstr>
      <vt:lpstr>Example Usage of Addressing Modes</vt:lpstr>
      <vt:lpstr>Offsets for Halfword and Signed Halfword / Byte Access</vt:lpstr>
      <vt:lpstr>Effect of endianess</vt:lpstr>
      <vt:lpstr>Endianess Example</vt:lpstr>
      <vt:lpstr>Block Data Transfer (1)</vt:lpstr>
      <vt:lpstr>Block Data Transfer (2)</vt:lpstr>
      <vt:lpstr>Stacks</vt:lpstr>
      <vt:lpstr>Stack Operation</vt:lpstr>
      <vt:lpstr>Stack Examples</vt:lpstr>
      <vt:lpstr>Stacks and Subroutines</vt:lpstr>
      <vt:lpstr>Direct functionality of Block Data Transfer</vt:lpstr>
      <vt:lpstr>Example: Block Copy</vt:lpstr>
      <vt:lpstr>Swap and Swap Byte Instructions</vt:lpstr>
      <vt:lpstr>Software Interrupt (SWI)</vt:lpstr>
      <vt:lpstr>Slide 86</vt:lpstr>
      <vt:lpstr>Register Organisation</vt:lpstr>
      <vt:lpstr>Register Example: User to FIQ Mode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ASUS</cp:lastModifiedBy>
  <cp:revision>42</cp:revision>
  <dcterms:created xsi:type="dcterms:W3CDTF">2017-09-07T07:29:48Z</dcterms:created>
  <dcterms:modified xsi:type="dcterms:W3CDTF">2017-09-07T16:50:10Z</dcterms:modified>
</cp:coreProperties>
</file>