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1" r:id="rId8"/>
    <p:sldId id="332" r:id="rId9"/>
    <p:sldId id="292" r:id="rId10"/>
    <p:sldId id="315" r:id="rId11"/>
    <p:sldId id="293" r:id="rId12"/>
    <p:sldId id="294" r:id="rId13"/>
    <p:sldId id="317" r:id="rId14"/>
    <p:sldId id="316" r:id="rId15"/>
    <p:sldId id="295" r:id="rId16"/>
    <p:sldId id="296" r:id="rId17"/>
    <p:sldId id="297" r:id="rId18"/>
    <p:sldId id="319" r:id="rId19"/>
    <p:sldId id="300" r:id="rId20"/>
    <p:sldId id="321" r:id="rId21"/>
    <p:sldId id="318" r:id="rId22"/>
    <p:sldId id="320" r:id="rId23"/>
    <p:sldId id="331" r:id="rId24"/>
    <p:sldId id="298" r:id="rId25"/>
    <p:sldId id="299" r:id="rId26"/>
    <p:sldId id="322" r:id="rId27"/>
    <p:sldId id="323" r:id="rId28"/>
    <p:sldId id="301" r:id="rId29"/>
    <p:sldId id="324" r:id="rId30"/>
    <p:sldId id="314" r:id="rId31"/>
    <p:sldId id="330" r:id="rId32"/>
    <p:sldId id="311" r:id="rId33"/>
    <p:sldId id="313" r:id="rId34"/>
    <p:sldId id="326" r:id="rId35"/>
    <p:sldId id="327" r:id="rId36"/>
    <p:sldId id="328" r:id="rId37"/>
    <p:sldId id="329" r:id="rId38"/>
    <p:sldId id="325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258" r:id="rId49"/>
    <p:sldId id="259" r:id="rId50"/>
    <p:sldId id="260" r:id="rId51"/>
    <p:sldId id="257" r:id="rId52"/>
    <p:sldId id="261" r:id="rId53"/>
    <p:sldId id="262" r:id="rId54"/>
    <p:sldId id="263" r:id="rId55"/>
    <p:sldId id="264" r:id="rId56"/>
    <p:sldId id="265" r:id="rId57"/>
    <p:sldId id="266" r:id="rId58"/>
    <p:sldId id="267" r:id="rId59"/>
    <p:sldId id="268" r:id="rId60"/>
    <p:sldId id="269" r:id="rId61"/>
    <p:sldId id="271" r:id="rId62"/>
    <p:sldId id="270" r:id="rId63"/>
    <p:sldId id="272" r:id="rId64"/>
    <p:sldId id="273" r:id="rId65"/>
    <p:sldId id="274" r:id="rId66"/>
    <p:sldId id="275" r:id="rId67"/>
    <p:sldId id="276" r:id="rId68"/>
    <p:sldId id="277" r:id="rId69"/>
    <p:sldId id="278" r:id="rId70"/>
    <p:sldId id="279" r:id="rId71"/>
    <p:sldId id="280" r:id="rId72"/>
    <p:sldId id="281" r:id="rId73"/>
    <p:sldId id="282" r:id="rId74"/>
    <p:sldId id="283" r:id="rId75"/>
    <p:sldId id="31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D826-ADC9-4DDC-9306-04A0042CE5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806-7E2B-4E8A-83FC-3536B4A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D826-ADC9-4DDC-9306-04A0042CE5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806-7E2B-4E8A-83FC-3536B4A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D826-ADC9-4DDC-9306-04A0042CE5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806-7E2B-4E8A-83FC-3536B4A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9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11200" y="365126"/>
            <a:ext cx="10642600" cy="588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2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D826-ADC9-4DDC-9306-04A0042CE5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806-7E2B-4E8A-83FC-3536B4A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D826-ADC9-4DDC-9306-04A0042CE5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806-7E2B-4E8A-83FC-3536B4A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D826-ADC9-4DDC-9306-04A0042CE5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806-7E2B-4E8A-83FC-3536B4A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D826-ADC9-4DDC-9306-04A0042CE5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806-7E2B-4E8A-83FC-3536B4A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D826-ADC9-4DDC-9306-04A0042CE5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806-7E2B-4E8A-83FC-3536B4A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0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D826-ADC9-4DDC-9306-04A0042CE5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806-7E2B-4E8A-83FC-3536B4A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7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D826-ADC9-4DDC-9306-04A0042CE5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806-7E2B-4E8A-83FC-3536B4A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D826-ADC9-4DDC-9306-04A0042CE5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B806-7E2B-4E8A-83FC-3536B4A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1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D826-ADC9-4DDC-9306-04A0042CE53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B806-7E2B-4E8A-83FC-3536B4A53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9288" y="2276475"/>
            <a:ext cx="8615630" cy="18962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5500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8051 - Serial </a:t>
            </a:r>
            <a:r>
              <a:rPr lang="en-US" sz="55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/>
            </a:r>
            <a:br>
              <a:rPr lang="en-US" sz="55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sz="55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63841012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107548"/>
            <a:ext cx="10941676" cy="1325563"/>
          </a:xfrm>
        </p:spPr>
        <p:txBody>
          <a:bodyPr/>
          <a:lstStyle/>
          <a:p>
            <a:r>
              <a:rPr lang="en-US" dirty="0" smtClean="0"/>
              <a:t>Sixteen’s complement-Representing signed decimal into Hex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6026" y="1690688"/>
            <a:ext cx="5181600" cy="49032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For example: (-3)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2’s compliment of -3D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0000 0011 B (IGNORE SIGN)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1111 1100 (flip the bit and add 1)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1111 1101 (after adding 1)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Convert this into hex = FD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(-6) – 0000 0110 B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1111 1001 (flip the bits)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1111 1010 – </a:t>
            </a:r>
            <a:r>
              <a:rPr lang="en-US" dirty="0" smtClean="0">
                <a:solidFill>
                  <a:srgbClr val="0070C0"/>
                </a:solidFill>
              </a:rPr>
              <a:t>FA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(-12) </a:t>
            </a:r>
            <a:r>
              <a:rPr lang="en-US" dirty="0">
                <a:solidFill>
                  <a:srgbClr val="0070C0"/>
                </a:solidFill>
              </a:rPr>
              <a:t>– 0000 1100 B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1111 0011 (add 1)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1111 0100 B=  F4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>
              <a:buFontTx/>
              <a:buChar char="-"/>
            </a:pP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553792" y="1510845"/>
            <a:ext cx="596291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The hexadecimal equivalent of two's complement in binary.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Generally, sixteen's complement hexadecimal is used as a "shorthand notation" for two's complement signed binary numbers,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To find the sixteen's complement hexadecimal value,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irst convert the number to two's complement signed binary,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hen convert that binary value to hexadecimal.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 descr="t10-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4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2164" y="2205038"/>
            <a:ext cx="8067675" cy="29336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62164" y="1674253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SMOD=0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6053" y="2519651"/>
            <a:ext cx="136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SMOD=1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3786" y="3090930"/>
            <a:ext cx="10983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19200</a:t>
            </a:r>
          </a:p>
          <a:p>
            <a:r>
              <a:rPr lang="en-US" sz="2800" b="1" dirty="0" smtClean="0"/>
              <a:t>9600</a:t>
            </a:r>
          </a:p>
          <a:p>
            <a:r>
              <a:rPr lang="en-US" sz="2800" b="1" dirty="0" smtClean="0"/>
              <a:t>4800</a:t>
            </a:r>
          </a:p>
          <a:p>
            <a:r>
              <a:rPr lang="en-US" sz="2800" b="1" dirty="0" smtClean="0"/>
              <a:t>2400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65915" y="3541690"/>
            <a:ext cx="1107584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6053" y="5453283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28800 	TH1 = 	-2	FE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Serial control (SCON) Register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2381250"/>
            <a:ext cx="8281987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SM0</a:t>
            </a: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(SCON.7)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 mode specifier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SM1</a:t>
            </a: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(SCON.6)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 mode specifier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SM2</a:t>
            </a: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(SCON.5)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 used for multi processor  communication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</a:t>
            </a: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(SCON.4)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 receive enable (by software enable/disable)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TB8</a:t>
            </a: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(SCON.3)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 transmit bit8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RB8</a:t>
            </a: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(SCON.2)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 receive bit 8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(SCON.1)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 transmit interrupt flag </a:t>
            </a:r>
            <a:r>
              <a:rPr lang="en-US" sz="2000" b="1">
                <a:solidFill>
                  <a:srgbClr val="996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by HW clear by SW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n-US" sz="2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(SCON.0)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 receive interrupt flag </a:t>
            </a:r>
            <a:r>
              <a:rPr lang="en-US" sz="2000" b="1">
                <a:solidFill>
                  <a:srgbClr val="996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by HW clear by SW</a:t>
            </a:r>
            <a:endParaRPr lang="en-US" sz="2000" b="1">
              <a:solidFill>
                <a:srgbClr val="996633"/>
              </a:solidFill>
            </a:endParaRPr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2063751" y="1557338"/>
            <a:ext cx="7921625" cy="381000"/>
            <a:chOff x="158" y="3905"/>
            <a:chExt cx="2698" cy="342"/>
          </a:xfrm>
        </p:grpSpPr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1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SM0</a:t>
              </a:r>
            </a:p>
          </p:txBody>
        </p:sp>
        <p:sp>
          <p:nvSpPr>
            <p:cNvPr id="99334" name="Text Box 6"/>
            <p:cNvSpPr txBox="1">
              <a:spLocks noChangeArrowheads="1"/>
            </p:cNvSpPr>
            <p:nvPr/>
          </p:nvSpPr>
          <p:spPr bwMode="auto">
            <a:xfrm>
              <a:off x="25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RI</a:t>
              </a:r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219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TI</a:t>
              </a:r>
            </a:p>
          </p:txBody>
        </p:sp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18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RB8</a:t>
              </a:r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151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TB8</a:t>
              </a:r>
            </a:p>
          </p:txBody>
        </p:sp>
        <p:sp>
          <p:nvSpPr>
            <p:cNvPr id="99338" name="Text Box 10"/>
            <p:cNvSpPr txBox="1">
              <a:spLocks noChangeArrowheads="1"/>
            </p:cNvSpPr>
            <p:nvPr/>
          </p:nvSpPr>
          <p:spPr bwMode="auto">
            <a:xfrm>
              <a:off x="117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REN</a:t>
              </a:r>
            </a:p>
          </p:txBody>
        </p:sp>
        <p:sp>
          <p:nvSpPr>
            <p:cNvPr id="99339" name="Text Box 11"/>
            <p:cNvSpPr txBox="1">
              <a:spLocks noChangeArrowheads="1"/>
            </p:cNvSpPr>
            <p:nvPr/>
          </p:nvSpPr>
          <p:spPr bwMode="auto">
            <a:xfrm>
              <a:off x="8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SM2</a:t>
              </a:r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49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7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327168"/>
              </p:ext>
            </p:extLst>
          </p:nvPr>
        </p:nvGraphicFramePr>
        <p:xfrm>
          <a:off x="437879" y="1220318"/>
          <a:ext cx="10406131" cy="5551860"/>
        </p:xfrm>
        <a:graphic>
          <a:graphicData uri="http://schemas.openxmlformats.org/drawingml/2006/table">
            <a:tbl>
              <a:tblPr/>
              <a:tblGrid>
                <a:gridCol w="1026740"/>
                <a:gridCol w="1011647"/>
                <a:gridCol w="1361638"/>
                <a:gridCol w="7006106"/>
              </a:tblGrid>
              <a:tr h="15004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SCON</a:t>
                      </a:r>
                      <a:endParaRPr lang="en-US" sz="2000" dirty="0"/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7512" marR="37512" marT="18756" marB="18756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7512" marR="37512" marT="18756" marB="1875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7512" marR="37512" marT="18756" marB="18756"/>
                </a:tc>
              </a:tr>
              <a:tr h="150046">
                <a:tc>
                  <a:txBody>
                    <a:bodyPr/>
                    <a:lstStyle/>
                    <a:p>
                      <a:r>
                        <a:rPr lang="en-US" sz="2000"/>
                        <a:t> 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7512" marR="37512" marT="18756" marB="18756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7512" marR="37512" marT="18756" marB="18756"/>
                </a:tc>
              </a:tr>
              <a:tr h="15004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Bit</a:t>
                      </a:r>
                      <a:endParaRPr lang="en-US" sz="2000" dirty="0"/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Symbol</a:t>
                      </a:r>
                      <a:endParaRPr lang="en-US" sz="2000"/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Address</a:t>
                      </a:r>
                      <a:endParaRPr lang="en-US" sz="2000"/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Description</a:t>
                      </a:r>
                      <a:endParaRPr lang="en-US" sz="2000"/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262581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7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SM0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9FH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serial port mode bit 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581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6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SM1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9EH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serial port mode bit 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115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5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SM2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9DH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serial port mode bit 2 - will be dealt with at a later date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115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4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REN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9CH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receiver enable - this bit must be set to receive data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3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TB8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9BH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transmit </a:t>
                      </a:r>
                      <a:r>
                        <a:rPr lang="en-US" sz="2000" dirty="0"/>
                        <a:t>bit 8 - this is the ninth bit transmitted in the 9-bit UART modes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65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2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RB8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9AH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receive bit 8 - this is the ninth bit received in the 9-bit UART modes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254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1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TI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99H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transmit interrupt flag - this bit is set by hardware when an entire byte has been transmitted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- it must be cleared by software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254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0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RI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98H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receive interrupt flag - this bit is set by hardware when an entire byte has been received </a:t>
                      </a:r>
                      <a:r>
                        <a:rPr lang="en-US" sz="2000" dirty="0">
                          <a:solidFill>
                            <a:srgbClr val="800000"/>
                          </a:solidFill>
                        </a:rPr>
                        <a:t>-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it must be cleared by software</a:t>
                      </a:r>
                    </a:p>
                  </a:txBody>
                  <a:tcPr marL="37512" marR="37512" marT="18756" marB="187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71323" y="630059"/>
            <a:ext cx="7921625" cy="381000"/>
            <a:chOff x="158" y="3905"/>
            <a:chExt cx="2698" cy="34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SM0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5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RI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19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TI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8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RB8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51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TB8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17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REN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8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SM2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9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30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TI/RI BIT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255062" cy="4351338"/>
          </a:xfrm>
        </p:spPr>
        <p:txBody>
          <a:bodyPr/>
          <a:lstStyle/>
          <a:p>
            <a:pPr marL="914400" lvl="2" indent="0">
              <a:buNone/>
            </a:pPr>
            <a:r>
              <a:rPr lang="en-US" dirty="0" smtClean="0"/>
              <a:t>	MOV </a:t>
            </a:r>
            <a:r>
              <a:rPr lang="en-US" dirty="0"/>
              <a:t>SBUF, #</a:t>
            </a:r>
            <a:r>
              <a:rPr lang="en-US" dirty="0" smtClean="0"/>
              <a:t>23H		; </a:t>
            </a:r>
            <a:r>
              <a:rPr lang="en-US" dirty="0"/>
              <a:t>send the first byte down the serial line</a:t>
            </a:r>
            <a:br>
              <a:rPr lang="en-US" dirty="0"/>
            </a:br>
            <a:r>
              <a:rPr lang="en-US" dirty="0" smtClean="0"/>
              <a:t>$	JNB </a:t>
            </a:r>
            <a:r>
              <a:rPr lang="en-US" dirty="0"/>
              <a:t>TI, </a:t>
            </a:r>
            <a:r>
              <a:rPr lang="en-US" dirty="0" smtClean="0"/>
              <a:t>$			; </a:t>
            </a:r>
            <a:r>
              <a:rPr lang="en-US" dirty="0"/>
              <a:t>wait for the entire byte to be sent</a:t>
            </a:r>
            <a:br>
              <a:rPr lang="en-US" dirty="0"/>
            </a:br>
            <a:r>
              <a:rPr lang="en-US" dirty="0" smtClean="0"/>
              <a:t>	CLR TI			; </a:t>
            </a:r>
            <a:r>
              <a:rPr lang="en-US" dirty="0"/>
              <a:t>the transmit interrupt flag is set by hardware </a:t>
            </a:r>
            <a:r>
              <a:rPr lang="en-US" dirty="0" smtClean="0"/>
              <a:t>						but </a:t>
            </a:r>
            <a:r>
              <a:rPr lang="en-US" dirty="0"/>
              <a:t>must be cleared by software</a:t>
            </a:r>
            <a:br>
              <a:rPr lang="en-US" dirty="0"/>
            </a:br>
            <a:r>
              <a:rPr lang="en-US" dirty="0" smtClean="0"/>
              <a:t>	MOV </a:t>
            </a:r>
            <a:r>
              <a:rPr lang="en-US" dirty="0"/>
              <a:t>SBUF, #</a:t>
            </a:r>
            <a:r>
              <a:rPr lang="en-US" dirty="0" smtClean="0"/>
              <a:t>56H		; </a:t>
            </a:r>
            <a:r>
              <a:rPr lang="en-US" dirty="0"/>
              <a:t>send the </a:t>
            </a:r>
            <a:r>
              <a:rPr lang="en-US" dirty="0" smtClean="0"/>
              <a:t>second </a:t>
            </a:r>
            <a:r>
              <a:rPr lang="en-US" dirty="0"/>
              <a:t>byte down the serial </a:t>
            </a:r>
            <a:r>
              <a:rPr lang="en-US" dirty="0" smtClean="0"/>
              <a:t>line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800" dirty="0" smtClean="0"/>
              <a:t>RI BIT</a:t>
            </a:r>
          </a:p>
          <a:p>
            <a:pPr marL="914400" lvl="2" indent="0">
              <a:buNone/>
            </a:pPr>
            <a:endParaRPr lang="en-US" sz="2800" dirty="0" smtClean="0"/>
          </a:p>
          <a:p>
            <a:pPr marL="914400" lvl="2" indent="0">
              <a:buNone/>
            </a:pPr>
            <a:r>
              <a:rPr lang="en-US" dirty="0" smtClean="0"/>
              <a:t>$        JNB </a:t>
            </a:r>
            <a:r>
              <a:rPr lang="en-US" dirty="0"/>
              <a:t>RI, </a:t>
            </a:r>
            <a:r>
              <a:rPr lang="en-US" dirty="0" smtClean="0"/>
              <a:t>$				; </a:t>
            </a:r>
            <a:r>
              <a:rPr lang="en-US" dirty="0"/>
              <a:t>wait for an entire byte to be received</a:t>
            </a:r>
            <a:br>
              <a:rPr lang="en-US" dirty="0"/>
            </a:br>
            <a:r>
              <a:rPr lang="en-US" dirty="0" smtClean="0"/>
              <a:t>          CLR RI				; </a:t>
            </a:r>
            <a:r>
              <a:rPr lang="en-US" dirty="0"/>
              <a:t>the receive interrupt flag is set by hardware but </a:t>
            </a:r>
            <a:r>
              <a:rPr lang="en-US" dirty="0" smtClean="0"/>
              <a:t>						must be	cleared </a:t>
            </a:r>
            <a:r>
              <a:rPr lang="en-US" dirty="0"/>
              <a:t>by software</a:t>
            </a:r>
            <a:br>
              <a:rPr lang="en-US" dirty="0"/>
            </a:br>
            <a:r>
              <a:rPr lang="en-US" dirty="0" smtClean="0"/>
              <a:t>          MOV </a:t>
            </a:r>
            <a:r>
              <a:rPr lang="en-US" dirty="0"/>
              <a:t>A, </a:t>
            </a:r>
            <a:r>
              <a:rPr lang="en-US" dirty="0" smtClean="0"/>
              <a:t>SBUF			; </a:t>
            </a:r>
            <a:r>
              <a:rPr lang="en-US" dirty="0"/>
              <a:t>move the data stored in the read-only buffer to the </a:t>
            </a:r>
            <a:r>
              <a:rPr lang="en-US" dirty="0" smtClean="0"/>
              <a:t>						accumulator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0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857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Mode of operation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949450"/>
            <a:ext cx="9007475" cy="4648200"/>
          </a:xfrm>
        </p:spPr>
        <p:txBody>
          <a:bodyPr/>
          <a:lstStyle/>
          <a:p>
            <a:pPr marL="533400" indent="-533400">
              <a:buNone/>
            </a:pPr>
            <a:r>
              <a:rPr lang="en-US" sz="2400" b="1">
                <a:solidFill>
                  <a:srgbClr val="99663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SM0	SM1	MODE	operation	transmit rate</a:t>
            </a:r>
          </a:p>
          <a:p>
            <a:pPr marL="533400" indent="-533400">
              <a:buNone/>
            </a:pPr>
            <a:r>
              <a:rPr 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		0	0		shift register	fixed (xtal/12)</a:t>
            </a:r>
          </a:p>
          <a:p>
            <a:pPr marL="533400" indent="-533400">
              <a:buNone/>
            </a:pPr>
            <a:r>
              <a:rPr 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		1	1		8 bit UART	variable (timer1)</a:t>
            </a:r>
          </a:p>
          <a:p>
            <a:pPr marL="533400" indent="-533400">
              <a:buNone/>
            </a:pPr>
            <a:r>
              <a:rPr 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		0	2		9 bit UART	fixed (xtal/32 or xtal/64)</a:t>
            </a:r>
          </a:p>
          <a:p>
            <a:pPr marL="533400" indent="-533400">
              <a:buNone/>
            </a:pPr>
            <a:r>
              <a:rPr 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		1	3		9 bit UART	 variable (timer1)</a:t>
            </a:r>
          </a:p>
          <a:p>
            <a:pPr marL="533400" indent="-533400">
              <a:buFont typeface="Wingdings" panose="05000000000000000000" pitchFamily="2" charset="2"/>
              <a:buAutoNum type="arabicPlain"/>
            </a:pPr>
            <a:endParaRPr lang="en-US" sz="24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11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857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Mode of operation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608" y="1724763"/>
            <a:ext cx="6620590" cy="2951162"/>
          </a:xfrm>
        </p:spPr>
        <p:txBody>
          <a:bodyPr/>
          <a:lstStyle/>
          <a:p>
            <a:pPr marL="533400" indent="-533400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Mode 0 :</a:t>
            </a:r>
          </a:p>
          <a:p>
            <a:pPr marL="914400" lvl="1" indent="-457200"/>
            <a:r>
              <a:rPr lang="en-US" sz="2000" dirty="0"/>
              <a:t>Serial </a:t>
            </a:r>
            <a:r>
              <a:rPr lang="en-US" sz="2000" dirty="0">
                <a:solidFill>
                  <a:srgbClr val="FF3300"/>
                </a:solidFill>
              </a:rPr>
              <a:t>data</a:t>
            </a:r>
            <a:r>
              <a:rPr lang="en-US" sz="2000" dirty="0"/>
              <a:t> enters and exits through </a:t>
            </a:r>
            <a:r>
              <a:rPr lang="en-US" sz="2000" dirty="0" err="1">
                <a:solidFill>
                  <a:srgbClr val="FF3300"/>
                </a:solidFill>
              </a:rPr>
              <a:t>RxD</a:t>
            </a:r>
            <a:endParaRPr lang="en-US" sz="2000" dirty="0">
              <a:solidFill>
                <a:srgbClr val="FF3300"/>
              </a:solidFill>
            </a:endParaRPr>
          </a:p>
          <a:p>
            <a:pPr marL="914400" lvl="1" indent="-457200"/>
            <a:r>
              <a:rPr lang="en-US" sz="2000" dirty="0" err="1">
                <a:solidFill>
                  <a:srgbClr val="FF3300"/>
                </a:solidFill>
              </a:rPr>
              <a:t>TxD</a:t>
            </a:r>
            <a:r>
              <a:rPr lang="en-US" sz="2000" dirty="0"/>
              <a:t> outputs the shift </a:t>
            </a:r>
            <a:r>
              <a:rPr lang="en-US" sz="2000" dirty="0">
                <a:solidFill>
                  <a:srgbClr val="FF3300"/>
                </a:solidFill>
              </a:rPr>
              <a:t>clock</a:t>
            </a:r>
            <a:r>
              <a:rPr lang="en-US" sz="2000" dirty="0"/>
              <a:t>.</a:t>
            </a:r>
          </a:p>
          <a:p>
            <a:pPr marL="914400" lvl="1" indent="-457200"/>
            <a:r>
              <a:rPr lang="en-US" sz="2000" dirty="0"/>
              <a:t>8 bits are transmitted/received(LSB first)</a:t>
            </a:r>
          </a:p>
          <a:p>
            <a:pPr marL="914400" lvl="1" indent="-457200"/>
            <a:r>
              <a:rPr lang="en-US" sz="2000" dirty="0"/>
              <a:t>The baud rate is fixed a 1/12 the oscillator frequency.</a:t>
            </a:r>
          </a:p>
          <a:p>
            <a:pPr marL="914400" lvl="1" indent="-457200"/>
            <a:endParaRPr lang="en-US" sz="2000" dirty="0"/>
          </a:p>
          <a:p>
            <a:pPr marL="914400" lvl="1" indent="-457200"/>
            <a:endParaRPr lang="en-US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Picture 2" descr="http://www.edsim51.com/8051Notes/8051/images/serialPortMode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499" y="1628775"/>
            <a:ext cx="4886325" cy="47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5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Mode of operation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1043190"/>
            <a:ext cx="9662822" cy="3825024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Mode 1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 dirty="0"/>
              <a:t>Ten bits are transmitted (through </a:t>
            </a:r>
            <a:r>
              <a:rPr lang="en-US" sz="2000" dirty="0" err="1"/>
              <a:t>TxD</a:t>
            </a:r>
            <a:r>
              <a:rPr lang="en-US" sz="2000" dirty="0"/>
              <a:t>) or received (through </a:t>
            </a:r>
            <a:r>
              <a:rPr lang="en-US" sz="2000" dirty="0" err="1"/>
              <a:t>RxD</a:t>
            </a:r>
            <a:r>
              <a:rPr lang="en-US" sz="2000" dirty="0"/>
              <a:t>)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 dirty="0"/>
              <a:t>A start bit (0), 8 data bits (LSB first), and a stop bit (1)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 dirty="0"/>
              <a:t>On receive, the stop bit goes into RB8 in SCON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 dirty="0"/>
              <a:t>the baud rate is determined by the Timer 1 overflow rate.</a:t>
            </a:r>
          </a:p>
          <a:p>
            <a:pPr marL="914400" lvl="1" indent="-457200">
              <a:lnSpc>
                <a:spcPct val="80000"/>
              </a:lnSpc>
              <a:spcBef>
                <a:spcPct val="40000"/>
              </a:spcBef>
            </a:pPr>
            <a:r>
              <a:rPr lang="en-US" altLang="zh-TW" sz="2000" dirty="0">
                <a:solidFill>
                  <a:schemeClr val="tx2"/>
                </a:solidFill>
                <a:ea typeface="PMingLiU" panose="02020500000000000000" pitchFamily="18" charset="-120"/>
              </a:rPr>
              <a:t>Timer1 clock is 1/32 </a:t>
            </a:r>
            <a:r>
              <a:rPr lang="en-US" altLang="zh-TW" sz="2000" dirty="0">
                <a:solidFill>
                  <a:srgbClr val="CC0000"/>
                </a:solidFill>
                <a:ea typeface="PMingLiU" panose="02020500000000000000" pitchFamily="18" charset="-120"/>
              </a:rPr>
              <a:t>machine cycle </a:t>
            </a:r>
            <a:r>
              <a:rPr lang="en-US" altLang="zh-TW" sz="2000" dirty="0">
                <a:solidFill>
                  <a:schemeClr val="tx2"/>
                </a:solidFill>
                <a:ea typeface="PMingLiU" panose="02020500000000000000" pitchFamily="18" charset="-120"/>
              </a:rPr>
              <a:t>(MC=1/12  XTAL) </a:t>
            </a:r>
          </a:p>
          <a:p>
            <a:pPr marL="914400" lvl="1" indent="-457200">
              <a:lnSpc>
                <a:spcPct val="80000"/>
              </a:lnSpc>
              <a:spcBef>
                <a:spcPct val="40000"/>
              </a:spcBef>
            </a:pPr>
            <a:r>
              <a:rPr lang="en-US" altLang="zh-TW" sz="2000" dirty="0">
                <a:solidFill>
                  <a:schemeClr val="tx2"/>
                </a:solidFill>
                <a:ea typeface="PMingLiU" panose="02020500000000000000" pitchFamily="18" charset="-120"/>
              </a:rPr>
              <a:t>Timer clock can be programmed  as 1/16 of machine cycle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000" dirty="0"/>
              <a:t>Transmission is initiated by any instruction that uses SBUF as a destination register.</a:t>
            </a:r>
          </a:p>
          <a:p>
            <a:pPr marL="914400" lvl="1" indent="-457200">
              <a:lnSpc>
                <a:spcPct val="120000"/>
              </a:lnSpc>
            </a:pPr>
            <a:endParaRPr lang="en-US" sz="2000" dirty="0"/>
          </a:p>
          <a:p>
            <a:pPr marL="914400" lvl="1" indent="-457200">
              <a:lnSpc>
                <a:spcPct val="120000"/>
              </a:lnSpc>
            </a:pPr>
            <a:endParaRPr lang="en-US" sz="2000" dirty="0"/>
          </a:p>
          <a:p>
            <a:pPr marL="914400" lvl="1" indent="-457200">
              <a:lnSpc>
                <a:spcPct val="120000"/>
              </a:lnSpc>
              <a:buNone/>
            </a:pPr>
            <a:endParaRPr lang="en-US" sz="2000" dirty="0"/>
          </a:p>
        </p:txBody>
      </p:sp>
      <p:pic>
        <p:nvPicPr>
          <p:cNvPr id="10240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9" y="4981576"/>
            <a:ext cx="7783493" cy="165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9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40"/>
            <a:ext cx="10515600" cy="30970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mode 1, the baud rate is determined by the overflow of timer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However</a:t>
            </a:r>
            <a:r>
              <a:rPr lang="en-US" dirty="0"/>
              <a:t>, since the timer operates at a relatively high frequency (compared to serial port baud rates) the timer 1 overflow frequency is divided by either 32 or 16, as shown in the diagram below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On Reset SMOD is set to 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02" y="4368627"/>
            <a:ext cx="8109464" cy="22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What is SMOD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25538"/>
            <a:ext cx="9217025" cy="3744912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800"/>
              <a:t>Bit 7 of PCON register</a:t>
            </a:r>
          </a:p>
          <a:p>
            <a:pPr marL="914400" lvl="1" indent="-457200">
              <a:lnSpc>
                <a:spcPct val="120000"/>
              </a:lnSpc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800"/>
              <a:t>If SMOD=1 </a:t>
            </a:r>
            <a:r>
              <a:rPr lang="en-US" sz="2800">
                <a:solidFill>
                  <a:srgbClr val="FF3300"/>
                </a:solidFill>
              </a:rPr>
              <a:t>double</a:t>
            </a:r>
            <a:r>
              <a:rPr lang="en-US" sz="2800"/>
              <a:t> baud rate</a:t>
            </a:r>
          </a:p>
          <a:p>
            <a:pPr marL="914400" lvl="1" indent="-457200">
              <a:lnSpc>
                <a:spcPct val="120000"/>
              </a:lnSpc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800"/>
              <a:t>PCON is not bit addressable</a:t>
            </a:r>
          </a:p>
          <a:p>
            <a:pPr marL="914400" lvl="1" indent="-457200">
              <a:lnSpc>
                <a:spcPct val="120000"/>
              </a:lnSpc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sz="2800"/>
              <a:t>How to set SMOD</a:t>
            </a:r>
          </a:p>
          <a:p>
            <a:pPr marL="1371600" lvl="2" indent="-457200">
              <a:buClr>
                <a:srgbClr val="CC0000"/>
              </a:buClr>
              <a:buNone/>
            </a:pPr>
            <a:r>
              <a:rPr lang="en-US" sz="2800" b="1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a, pcon</a:t>
            </a:r>
          </a:p>
          <a:p>
            <a:pPr marL="1371600" lvl="2" indent="-457200">
              <a:buClr>
                <a:srgbClr val="CC0000"/>
              </a:buClr>
              <a:buNone/>
            </a:pPr>
            <a:r>
              <a:rPr lang="en-US" sz="2800" b="1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 acc.7</a:t>
            </a:r>
          </a:p>
          <a:p>
            <a:pPr marL="1371600" lvl="2" indent="-457200">
              <a:buClr>
                <a:srgbClr val="CC0000"/>
              </a:buClr>
              <a:buNone/>
            </a:pPr>
            <a:r>
              <a:rPr lang="en-US" sz="2800" b="1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pcon,a</a:t>
            </a:r>
          </a:p>
          <a:p>
            <a:pPr marL="914400" lvl="1" indent="-457200">
              <a:lnSpc>
                <a:spcPct val="120000"/>
              </a:lnSpc>
              <a:buNone/>
            </a:pPr>
            <a:endParaRPr lang="en-US" sz="2800"/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5229225"/>
            <a:ext cx="80962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8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Basics of serial communication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711450" y="17732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kumimoji="1" lang="zh-TW" altLang="en-US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pic>
        <p:nvPicPr>
          <p:cNvPr id="90116" name="Picture 4" descr="f10-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40000" contrast="-9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188" y="3055938"/>
            <a:ext cx="7620000" cy="3181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0117" name="Rectangle 7"/>
          <p:cNvSpPr>
            <a:spLocks noChangeArrowheads="1"/>
          </p:cNvSpPr>
          <p:nvPr/>
        </p:nvSpPr>
        <p:spPr bwMode="auto">
          <a:xfrm>
            <a:off x="1774826" y="1484314"/>
            <a:ext cx="889317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altLang="zh-TW">
                <a:solidFill>
                  <a:schemeClr val="tx2"/>
                </a:solidFill>
                <a:ea typeface="PMingLiU" panose="02020500000000000000" pitchFamily="18" charset="-120"/>
              </a:rPr>
              <a:t>Parallel: expensive - short distance – fast</a:t>
            </a:r>
            <a:br>
              <a:rPr lang="en-US" altLang="zh-TW">
                <a:solidFill>
                  <a:schemeClr val="tx2"/>
                </a:solidFill>
                <a:ea typeface="PMingLiU" panose="02020500000000000000" pitchFamily="18" charset="-120"/>
              </a:rPr>
            </a:br>
            <a:r>
              <a:rPr lang="en-US" altLang="zh-TW">
                <a:solidFill>
                  <a:schemeClr val="tx2"/>
                </a:solidFill>
                <a:ea typeface="PMingLiU" panose="02020500000000000000" pitchFamily="18" charset="-120"/>
              </a:rPr>
              <a:t>Serial :cheaper– long (two different cities by modem)-slow </a:t>
            </a:r>
          </a:p>
        </p:txBody>
      </p:sp>
    </p:spTree>
    <p:extLst>
      <p:ext uri="{BB962C8B-B14F-4D97-AF65-F5344CB8AC3E}">
        <p14:creationId xmlns:p14="http://schemas.microsoft.com/office/powerpoint/2010/main" val="22127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Why does SMOD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5731097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SMOD bit </a:t>
            </a:r>
            <a:r>
              <a:rPr lang="en-US" sz="2400" dirty="0" smtClean="0"/>
              <a:t>effectively </a:t>
            </a:r>
            <a:r>
              <a:rPr lang="en-US" sz="2400" dirty="0"/>
              <a:t>doubles the baud rate by causing the timer 1 overflow frequency to be divided by 16 rather than 32. </a:t>
            </a:r>
            <a:endParaRPr lang="en-US" sz="2400" dirty="0" smtClean="0"/>
          </a:p>
          <a:p>
            <a:r>
              <a:rPr lang="en-US" sz="2400" dirty="0" smtClean="0"/>
              <a:t>But </a:t>
            </a:r>
            <a:r>
              <a:rPr lang="en-US" sz="2400" dirty="0"/>
              <a:t>why would such a feature be required when we could double the baud rate by changing the value in </a:t>
            </a:r>
            <a:r>
              <a:rPr lang="en-US" sz="2400" dirty="0" smtClean="0"/>
              <a:t>TH1</a:t>
            </a:r>
          </a:p>
          <a:p>
            <a:r>
              <a:rPr lang="en-US" sz="2400" dirty="0"/>
              <a:t>One of the standard baud rates is 19200. To achieve this we calculate </a:t>
            </a:r>
            <a:endParaRPr lang="en-US" sz="2400" dirty="0" smtClean="0"/>
          </a:p>
          <a:p>
            <a:r>
              <a:rPr lang="en-US" sz="1800" dirty="0" smtClean="0"/>
              <a:t>TH1 </a:t>
            </a:r>
            <a:r>
              <a:rPr lang="en-US" sz="1800" dirty="0"/>
              <a:t>= 256 - ((system frequency / (12 * 32)) / baud)</a:t>
            </a:r>
            <a:br>
              <a:rPr lang="en-US" sz="1800" dirty="0"/>
            </a:br>
            <a:r>
              <a:rPr lang="en-US" sz="1800" dirty="0"/>
              <a:t>TH1 = 256 - ((12MHz / (12 * 32)) / 19200) </a:t>
            </a:r>
            <a:br>
              <a:rPr lang="en-US" sz="1800" dirty="0"/>
            </a:br>
            <a:r>
              <a:rPr lang="en-US" sz="1800" dirty="0"/>
              <a:t>TH1 = 256 - 1.6</a:t>
            </a:r>
            <a:br>
              <a:rPr lang="en-US" sz="1800" dirty="0"/>
            </a:br>
            <a:r>
              <a:rPr lang="en-US" sz="1800" dirty="0"/>
              <a:t>TH1 = 256 - 2 (rounding up =&gt; error of 0.4)</a:t>
            </a:r>
            <a:br>
              <a:rPr lang="en-US" sz="1800" dirty="0"/>
            </a:br>
            <a:r>
              <a:rPr lang="en-US" sz="1800" dirty="0"/>
              <a:t>TH1 = </a:t>
            </a:r>
            <a:r>
              <a:rPr lang="en-US" sz="1800" dirty="0" smtClean="0"/>
              <a:t>254 a </a:t>
            </a:r>
            <a:r>
              <a:rPr lang="en-US" sz="1800" dirty="0"/>
              <a:t>value for TH1 with a system frequency of 12MHz and SMOD = 0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However, </a:t>
            </a:r>
            <a:r>
              <a:rPr lang="en-US" sz="1800" dirty="0"/>
              <a:t>if we set SMOD the calculation </a:t>
            </a:r>
            <a:r>
              <a:rPr lang="en-US" sz="1800" dirty="0" smtClean="0"/>
              <a:t>becomes:</a:t>
            </a:r>
          </a:p>
          <a:p>
            <a:r>
              <a:rPr lang="en-US" sz="1800" dirty="0"/>
              <a:t>TH1 = 256 - ((system frequency / (12 * 16)) / baud)</a:t>
            </a:r>
            <a:br>
              <a:rPr lang="en-US" sz="1800" dirty="0"/>
            </a:br>
            <a:r>
              <a:rPr lang="en-US" sz="1800" dirty="0"/>
              <a:t>TH1 = 256 - ((12MHz / (12 * 16)) / 19200) </a:t>
            </a:r>
            <a:br>
              <a:rPr lang="en-US" sz="1800" dirty="0"/>
            </a:br>
            <a:r>
              <a:rPr lang="en-US" sz="1800" dirty="0"/>
              <a:t>TH1 = 256 - 3.25</a:t>
            </a:r>
            <a:br>
              <a:rPr lang="en-US" sz="1800" dirty="0"/>
            </a:br>
            <a:r>
              <a:rPr lang="en-US" sz="1800" dirty="0"/>
              <a:t>TH1 = 256 - 3 (rounding down =&gt; error of 0.25)</a:t>
            </a:r>
            <a:br>
              <a:rPr lang="en-US" sz="1800" dirty="0"/>
            </a:br>
            <a:r>
              <a:rPr lang="en-US" sz="1800" dirty="0"/>
              <a:t>TH1 = 253</a:t>
            </a:r>
            <a:endParaRPr lang="en-US" sz="1800" dirty="0" smtClean="0"/>
          </a:p>
          <a:p>
            <a:r>
              <a:rPr lang="en-US" sz="1800" dirty="0"/>
              <a:t>In the first case the error was 0.4 while in the second case, with SMOD set, the error was only 0.25. Therefore, when calculating the value for TH1 to obtain a particular baud rate we need to try both cases (SMOD = 0 and SMOD = 1) and then pick the case with the least error.</a:t>
            </a:r>
          </a:p>
        </p:txBody>
      </p:sp>
    </p:spTree>
    <p:extLst>
      <p:ext uri="{BB962C8B-B14F-4D97-AF65-F5344CB8AC3E}">
        <p14:creationId xmlns:p14="http://schemas.microsoft.com/office/powerpoint/2010/main" val="134340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Receive -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stop bit is copied to RB8 in SCON.</a:t>
            </a:r>
          </a:p>
          <a:p>
            <a:pPr lvl="1"/>
            <a:r>
              <a:rPr lang="en-US" dirty="0"/>
              <a:t>The data in the shift register is moved (in parallel) into SBUF (read-only).</a:t>
            </a:r>
          </a:p>
          <a:p>
            <a:pPr lvl="1"/>
            <a:r>
              <a:rPr lang="en-US" dirty="0"/>
              <a:t>RI is set</a:t>
            </a:r>
            <a:r>
              <a:rPr lang="en-US" dirty="0" smtClean="0"/>
              <a:t>.</a:t>
            </a:r>
          </a:p>
          <a:p>
            <a:r>
              <a:rPr lang="en-US" b="1" dirty="0"/>
              <a:t>Why is the stop bit copied into RB8?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programmer may first wish to test the stop bit to ensure it is a logic 1.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stop bit is not a logic 1 then something went wrong in the transmission of the data and the program can be written to ignore the erroneous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2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CLR SM0</a:t>
            </a:r>
            <a:br>
              <a:rPr lang="en-US" sz="2000" dirty="0"/>
            </a:br>
            <a:r>
              <a:rPr lang="en-US" sz="2000" dirty="0"/>
              <a:t>SETB SM1 </a:t>
            </a:r>
            <a:r>
              <a:rPr lang="en-US" sz="2000" dirty="0" smtClean="0"/>
              <a:t>		;</a:t>
            </a:r>
            <a:r>
              <a:rPr lang="en-US" sz="2000" dirty="0"/>
              <a:t>clear SM0 and set SM1 to put the serial port in mode 1</a:t>
            </a:r>
            <a:br>
              <a:rPr lang="en-US" sz="2000" dirty="0"/>
            </a:br>
            <a:r>
              <a:rPr lang="en-US" sz="2000" dirty="0"/>
              <a:t>MOV TMOD, #20H </a:t>
            </a:r>
            <a:r>
              <a:rPr lang="en-US" sz="2000" dirty="0" smtClean="0"/>
              <a:t>	;</a:t>
            </a:r>
            <a:r>
              <a:rPr lang="en-US" sz="2000" dirty="0"/>
              <a:t>put timer 1 in mode 2 interval timing</a:t>
            </a:r>
            <a:br>
              <a:rPr lang="en-US" sz="2000" dirty="0"/>
            </a:br>
            <a:r>
              <a:rPr lang="en-US" sz="2000" dirty="0"/>
              <a:t>MOV TH1, #230 </a:t>
            </a:r>
            <a:r>
              <a:rPr lang="en-US" sz="2000" dirty="0" smtClean="0"/>
              <a:t>	;</a:t>
            </a:r>
            <a:r>
              <a:rPr lang="en-US" sz="2000" dirty="0"/>
              <a:t>put the reload value in TH1 - this results in a </a:t>
            </a:r>
            <a:r>
              <a:rPr lang="en-US" sz="2000" dirty="0" smtClean="0"/>
              <a:t>						baud </a:t>
            </a:r>
            <a:r>
              <a:rPr lang="en-US" sz="2000" dirty="0"/>
              <a:t>rate of 1200</a:t>
            </a:r>
            <a:br>
              <a:rPr lang="en-US" sz="2000" dirty="0"/>
            </a:br>
            <a:r>
              <a:rPr lang="en-US" sz="2000" dirty="0"/>
              <a:t>SETB TR1 </a:t>
            </a:r>
            <a:r>
              <a:rPr lang="en-US" sz="2000" dirty="0" smtClean="0"/>
              <a:t>		;</a:t>
            </a:r>
            <a:r>
              <a:rPr lang="en-US" sz="2000" dirty="0"/>
              <a:t>start timer 1</a:t>
            </a:r>
            <a:br>
              <a:rPr lang="en-US" sz="2000" dirty="0"/>
            </a:br>
            <a:r>
              <a:rPr lang="en-US" sz="2000" dirty="0"/>
              <a:t>MOV SBUF, A </a:t>
            </a:r>
            <a:r>
              <a:rPr lang="en-US" sz="2000" dirty="0" smtClean="0"/>
              <a:t>		;</a:t>
            </a:r>
            <a:r>
              <a:rPr lang="en-US" sz="2000" dirty="0"/>
              <a:t>send data in the accumulator down the serial line</a:t>
            </a:r>
          </a:p>
        </p:txBody>
      </p:sp>
    </p:spTree>
    <p:extLst>
      <p:ext uri="{BB962C8B-B14F-4D97-AF65-F5344CB8AC3E}">
        <p14:creationId xmlns:p14="http://schemas.microsoft.com/office/powerpoint/2010/main" val="178205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5" y="156853"/>
            <a:ext cx="10207756" cy="3899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27" y="4146997"/>
            <a:ext cx="9462712" cy="26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1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254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Mode of operation</a:t>
            </a:r>
          </a:p>
        </p:txBody>
      </p:sp>
      <p:pic>
        <p:nvPicPr>
          <p:cNvPr id="10342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976313"/>
            <a:ext cx="8569325" cy="552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Mode of operation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052512"/>
            <a:ext cx="9951992" cy="5696018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Mode 2 :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000" dirty="0">
                <a:solidFill>
                  <a:srgbClr val="FF3300"/>
                </a:solidFill>
              </a:rPr>
              <a:t>Eleven</a:t>
            </a:r>
            <a:r>
              <a:rPr lang="en-US" sz="2000" dirty="0"/>
              <a:t> bits are transmitted (through </a:t>
            </a:r>
            <a:r>
              <a:rPr lang="en-US" sz="2000" dirty="0" err="1"/>
              <a:t>TxD</a:t>
            </a:r>
            <a:r>
              <a:rPr lang="en-US" sz="2000" dirty="0"/>
              <a:t>), received (through </a:t>
            </a:r>
            <a:r>
              <a:rPr lang="en-US" sz="2000" dirty="0" err="1"/>
              <a:t>RxD</a:t>
            </a:r>
            <a:r>
              <a:rPr lang="en-US" sz="2000" dirty="0"/>
              <a:t>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dirty="0"/>
              <a:t>A start bit (0)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dirty="0"/>
              <a:t>8 data bits (LSB first)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dirty="0"/>
              <a:t>A programmable 9th data bit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dirty="0"/>
              <a:t>and a stop bit (1)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000" dirty="0"/>
              <a:t>On transmit, the 9th bit (</a:t>
            </a:r>
            <a:r>
              <a:rPr lang="en-US" sz="2000" dirty="0">
                <a:solidFill>
                  <a:srgbClr val="FF3300"/>
                </a:solidFill>
              </a:rPr>
              <a:t>TB8</a:t>
            </a:r>
            <a:r>
              <a:rPr lang="en-US" sz="2000" dirty="0"/>
              <a:t>) can be assigned  0 or 1. 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000" dirty="0"/>
              <a:t>On receive, the 9the data bit goes into </a:t>
            </a:r>
            <a:r>
              <a:rPr lang="en-US" sz="2000" dirty="0">
                <a:solidFill>
                  <a:srgbClr val="FF3300"/>
                </a:solidFill>
              </a:rPr>
              <a:t>RB8</a:t>
            </a:r>
            <a:r>
              <a:rPr lang="en-US" sz="2000" dirty="0"/>
              <a:t> in SCON. 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000" dirty="0"/>
              <a:t>the 9</a:t>
            </a:r>
            <a:r>
              <a:rPr lang="en-US" sz="2000" baseline="30000" dirty="0"/>
              <a:t>th</a:t>
            </a:r>
            <a:r>
              <a:rPr lang="en-US" sz="2000" dirty="0"/>
              <a:t> can be </a:t>
            </a:r>
            <a:r>
              <a:rPr lang="en-US" sz="2000" dirty="0">
                <a:solidFill>
                  <a:srgbClr val="FF3300"/>
                </a:solidFill>
              </a:rPr>
              <a:t>parity</a:t>
            </a:r>
            <a:r>
              <a:rPr lang="en-US" sz="2000" dirty="0"/>
              <a:t> bit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000" dirty="0"/>
              <a:t>The baud rate is programmable to 1/32 or 1/64 the oscillator frequency in Mode 2 by </a:t>
            </a:r>
            <a:r>
              <a:rPr lang="en-US" sz="2000" dirty="0">
                <a:solidFill>
                  <a:srgbClr val="FF3300"/>
                </a:solidFill>
              </a:rPr>
              <a:t>SMOD</a:t>
            </a:r>
            <a:r>
              <a:rPr lang="en-US" sz="2000" dirty="0"/>
              <a:t> bit in </a:t>
            </a:r>
            <a:r>
              <a:rPr lang="en-US" sz="2000" dirty="0">
                <a:solidFill>
                  <a:srgbClr val="FF3300"/>
                </a:solidFill>
              </a:rPr>
              <a:t>PCON</a:t>
            </a:r>
            <a:r>
              <a:rPr lang="en-US" sz="2000" dirty="0"/>
              <a:t> register</a:t>
            </a:r>
          </a:p>
          <a:p>
            <a:pPr marL="914400" lvl="1" indent="-457200">
              <a:lnSpc>
                <a:spcPct val="80000"/>
              </a:lnSpc>
            </a:pPr>
            <a:endParaRPr lang="en-US" sz="2000" dirty="0"/>
          </a:p>
          <a:p>
            <a:pPr marL="533400" indent="-533400">
              <a:lnSpc>
                <a:spcPct val="80000"/>
              </a:lnSpc>
            </a:pPr>
            <a:r>
              <a:rPr lang="en-US" sz="2400" dirty="0"/>
              <a:t>Mode 3 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000" dirty="0"/>
              <a:t>Same as mode 2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000" dirty="0"/>
              <a:t>But may have a </a:t>
            </a:r>
            <a:r>
              <a:rPr lang="en-US" sz="2000" dirty="0">
                <a:solidFill>
                  <a:srgbClr val="FF3300"/>
                </a:solidFill>
              </a:rPr>
              <a:t>variable</a:t>
            </a:r>
            <a:r>
              <a:rPr lang="en-US" sz="2000" dirty="0"/>
              <a:t> baud rate generated from Timer 1.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02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 Parity Bit to ASCII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31498"/>
          </a:xfrm>
        </p:spPr>
        <p:txBody>
          <a:bodyPr>
            <a:noAutofit/>
          </a:bodyPr>
          <a:lstStyle/>
          <a:p>
            <a:r>
              <a:rPr lang="en-US" sz="2000" dirty="0"/>
              <a:t>If you look at the </a:t>
            </a:r>
            <a:r>
              <a:rPr lang="en-US" sz="2000" dirty="0">
                <a:hlinkClick r:id="rId2"/>
              </a:rPr>
              <a:t>ASCII table</a:t>
            </a:r>
            <a:r>
              <a:rPr lang="en-US" sz="2000" dirty="0"/>
              <a:t> you will notice the codes go from 0 to 7FH. </a:t>
            </a:r>
            <a:endParaRPr lang="en-US" sz="2000" dirty="0" smtClean="0"/>
          </a:p>
          <a:p>
            <a:r>
              <a:rPr lang="en-US" sz="2000" dirty="0" smtClean="0"/>
              <a:t>Only </a:t>
            </a:r>
            <a:r>
              <a:rPr lang="en-US" sz="2000" dirty="0"/>
              <a:t>seven bits are needed to code the basic ASCII characters.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leaves the 8</a:t>
            </a:r>
            <a:r>
              <a:rPr lang="en-US" sz="2000" baseline="30000" dirty="0"/>
              <a:t>th</a:t>
            </a:r>
            <a:r>
              <a:rPr lang="en-US" sz="2000" dirty="0"/>
              <a:t> bit free - we can use this spare bit as a parity bit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8051 maintains even parity with the accumulator, </a:t>
            </a:r>
            <a:r>
              <a:rPr lang="en-US" sz="2000" dirty="0" err="1"/>
              <a:t>ie</a:t>
            </a:r>
            <a:r>
              <a:rPr lang="en-US" sz="2000" dirty="0"/>
              <a:t>; the number of ones in the accumulator together with the parity bit (in the program status word) is always </a:t>
            </a:r>
            <a:r>
              <a:rPr lang="en-US" sz="2000" dirty="0" smtClean="0"/>
              <a:t>even</a:t>
            </a:r>
          </a:p>
          <a:p>
            <a:r>
              <a:rPr lang="en-US" sz="2000" dirty="0" smtClean="0"/>
              <a:t>Before </a:t>
            </a:r>
            <a:r>
              <a:rPr lang="en-US" sz="2000" dirty="0"/>
              <a:t>we send data, we can move it to the accumulator and then copy the parity bit into the accumulator MSB. </a:t>
            </a:r>
            <a:endParaRPr lang="en-US" sz="2000" dirty="0" smtClean="0"/>
          </a:p>
          <a:p>
            <a:r>
              <a:rPr lang="en-US" sz="2000" dirty="0" smtClean="0"/>
              <a:t>Now </a:t>
            </a:r>
            <a:r>
              <a:rPr lang="en-US" sz="2000" dirty="0"/>
              <a:t>the data in the accumulator has an even number of ones. </a:t>
            </a:r>
            <a:endParaRPr lang="en-US" sz="2000" dirty="0" smtClean="0"/>
          </a:p>
          <a:p>
            <a:r>
              <a:rPr lang="en-US" sz="2000" dirty="0"/>
              <a:t>Let's say we wish to transmit the character </a:t>
            </a:r>
            <a:r>
              <a:rPr lang="en-US" sz="2000" i="1" dirty="0"/>
              <a:t>Q</a:t>
            </a:r>
            <a:r>
              <a:rPr lang="en-US" sz="2000" dirty="0"/>
              <a:t> - by looking in the ASCII table we see the code for Q is 51H. If we move this to the accumulator its status, together with the parity bit will be as shown </a:t>
            </a:r>
            <a:r>
              <a:rPr lang="en-US" sz="2000" dirty="0" smtClean="0"/>
              <a:t>below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957644"/>
              </p:ext>
            </p:extLst>
          </p:nvPr>
        </p:nvGraphicFramePr>
        <p:xfrm>
          <a:off x="3374266" y="5670695"/>
          <a:ext cx="5267457" cy="1012535"/>
        </p:xfrm>
        <a:graphic>
          <a:graphicData uri="http://schemas.openxmlformats.org/drawingml/2006/table">
            <a:tbl>
              <a:tblPr/>
              <a:tblGrid>
                <a:gridCol w="585273"/>
                <a:gridCol w="585273"/>
                <a:gridCol w="585273"/>
                <a:gridCol w="585273"/>
                <a:gridCol w="585273"/>
                <a:gridCol w="585273"/>
                <a:gridCol w="585273"/>
                <a:gridCol w="585273"/>
                <a:gridCol w="585273"/>
              </a:tblGrid>
              <a:tr h="1012535">
                <a:tc>
                  <a:txBody>
                    <a:bodyPr/>
                    <a:lstStyle/>
                    <a:p>
                      <a:r>
                        <a:rPr lang="en-US" b="1" dirty="0"/>
                        <a:t>ACC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06243"/>
              </p:ext>
            </p:extLst>
          </p:nvPr>
        </p:nvGraphicFramePr>
        <p:xfrm>
          <a:off x="3464418" y="6162366"/>
          <a:ext cx="798488" cy="766468"/>
        </p:xfrm>
        <a:graphic>
          <a:graphicData uri="http://schemas.openxmlformats.org/drawingml/2006/table">
            <a:tbl>
              <a:tblPr/>
              <a:tblGrid>
                <a:gridCol w="399244"/>
                <a:gridCol w="399244"/>
              </a:tblGrid>
              <a:tr h="766468"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250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parity bit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code below shows how to transmit and receive ASCII characters with even parity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MOV A, </a:t>
            </a:r>
            <a:r>
              <a:rPr lang="en-US" dirty="0" smtClean="0"/>
              <a:t>30H	; </a:t>
            </a:r>
            <a:r>
              <a:rPr lang="en-US" dirty="0"/>
              <a:t>move the ASCII character stored in location 30H to </a:t>
            </a:r>
            <a:r>
              <a:rPr lang="en-US" dirty="0" smtClean="0"/>
              <a:t>			the </a:t>
            </a:r>
            <a:r>
              <a:rPr lang="en-US" dirty="0"/>
              <a:t>ACC</a:t>
            </a:r>
            <a:br>
              <a:rPr lang="en-US" dirty="0"/>
            </a:br>
            <a:r>
              <a:rPr lang="en-US" dirty="0"/>
              <a:t>MOV C, P </a:t>
            </a:r>
            <a:r>
              <a:rPr lang="en-US" dirty="0" smtClean="0"/>
              <a:t>		;</a:t>
            </a:r>
            <a:r>
              <a:rPr lang="en-US" dirty="0"/>
              <a:t>copy the parity bit to the carry bit</a:t>
            </a:r>
            <a:br>
              <a:rPr lang="en-US" dirty="0"/>
            </a:br>
            <a:r>
              <a:rPr lang="en-US" dirty="0"/>
              <a:t>MOV ACC.7, C </a:t>
            </a:r>
            <a:r>
              <a:rPr lang="en-US" dirty="0" smtClean="0"/>
              <a:t>	;</a:t>
            </a:r>
            <a:r>
              <a:rPr lang="en-US" dirty="0"/>
              <a:t>then move it from the carry bit to the ACC MSB</a:t>
            </a:r>
            <a:br>
              <a:rPr lang="en-US" dirty="0"/>
            </a:br>
            <a:r>
              <a:rPr lang="en-US" dirty="0"/>
              <a:t>MOV SBUF, A </a:t>
            </a:r>
            <a:r>
              <a:rPr lang="en-US" dirty="0" smtClean="0"/>
              <a:t>	;</a:t>
            </a:r>
            <a:r>
              <a:rPr lang="en-US" dirty="0"/>
              <a:t>transmit the character along with the parity bit </a:t>
            </a:r>
            <a:r>
              <a:rPr lang="en-US" dirty="0" smtClean="0"/>
              <a:t>				down </a:t>
            </a:r>
            <a:r>
              <a:rPr lang="en-US" dirty="0"/>
              <a:t>the serial line</a:t>
            </a:r>
            <a:br>
              <a:rPr lang="en-US" dirty="0"/>
            </a:br>
            <a:r>
              <a:rPr lang="en-US" dirty="0"/>
              <a:t>JNB TI, </a:t>
            </a:r>
            <a:r>
              <a:rPr lang="en-US" dirty="0" smtClean="0"/>
              <a:t>$		; </a:t>
            </a:r>
            <a:r>
              <a:rPr lang="en-US" dirty="0"/>
              <a:t>wait for the byte to be sent</a:t>
            </a:r>
            <a:br>
              <a:rPr lang="en-US" dirty="0"/>
            </a:br>
            <a:r>
              <a:rPr lang="en-US" dirty="0"/>
              <a:t>CLR TI</a:t>
            </a:r>
          </a:p>
        </p:txBody>
      </p:sp>
    </p:spTree>
    <p:extLst>
      <p:ext uri="{BB962C8B-B14F-4D97-AF65-F5344CB8AC3E}">
        <p14:creationId xmlns:p14="http://schemas.microsoft.com/office/powerpoint/2010/main" val="875887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5889"/>
            <a:ext cx="82296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Serial example(1)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6252" y="836614"/>
            <a:ext cx="3789095" cy="616254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 example of sending a message.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;initialization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TMOD,#20H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TH1,#-12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SCON,#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;begin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trnasmit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SETB TR1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AGAIN1:	MOV A,#'B'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CALL TRANSS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A,#'A'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CALL TRANSS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A,#'L'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CALL TRANSS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A,#'E'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CALL TRANSS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SJMP AGAIN1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transmiting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subroutine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TRANSS:	MOV SBUF,A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AGAIN2:	JNB TI,AGAIN2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CLR TI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850" y="1138482"/>
            <a:ext cx="78689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;-------------------------------------------------------------</a:t>
            </a:r>
          </a:p>
          <a:p>
            <a:r>
              <a:rPr lang="en-US" sz="1600" dirty="0"/>
              <a:t>; PROGRAM -1 TO TRANSFER "A" SERIALLY AT 4800 BAUD RATE	</a:t>
            </a:r>
          </a:p>
          <a:p>
            <a:r>
              <a:rPr lang="en-US" sz="1600" dirty="0" smtClean="0"/>
              <a:t>;-------------------------------------------------------------</a:t>
            </a:r>
          </a:p>
          <a:p>
            <a:endParaRPr lang="en-US" sz="1600" dirty="0"/>
          </a:p>
          <a:p>
            <a:r>
              <a:rPr lang="en-US" sz="1600" dirty="0" smtClean="0"/>
              <a:t>	MOV </a:t>
            </a:r>
            <a:r>
              <a:rPr lang="en-US" sz="1600" dirty="0"/>
              <a:t>TMOD, #</a:t>
            </a:r>
            <a:r>
              <a:rPr lang="en-US" sz="1600" dirty="0" smtClean="0"/>
              <a:t>20H      ; </a:t>
            </a:r>
            <a:r>
              <a:rPr lang="en-US" sz="1600" dirty="0" smtClean="0">
                <a:solidFill>
                  <a:srgbClr val="FF0000"/>
                </a:solidFill>
              </a:rPr>
              <a:t>TIMER 1  MODE 2, BAUD RATE GENRATOR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	MOV </a:t>
            </a:r>
            <a:r>
              <a:rPr lang="en-US" sz="1600" dirty="0"/>
              <a:t>TH1, #-6	</a:t>
            </a:r>
            <a:r>
              <a:rPr lang="en-US" sz="1600" dirty="0">
                <a:solidFill>
                  <a:srgbClr val="FF0000"/>
                </a:solidFill>
              </a:rPr>
              <a:t>; BAUD RATE 4800, -3 FOR 9600, -12 FOR 2400, -24 FOR </a:t>
            </a:r>
            <a:r>
              <a:rPr lang="en-US" sz="1600" dirty="0" smtClean="0">
                <a:solidFill>
                  <a:srgbClr val="FF0000"/>
                </a:solidFill>
              </a:rPr>
              <a:t>			1200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	MOV </a:t>
            </a:r>
            <a:r>
              <a:rPr lang="en-US" sz="1600" dirty="0"/>
              <a:t>SCON, #50H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FF0000"/>
                </a:solidFill>
              </a:rPr>
              <a:t>; </a:t>
            </a:r>
            <a:r>
              <a:rPr lang="en-US" sz="1600" dirty="0">
                <a:solidFill>
                  <a:srgbClr val="FF0000"/>
                </a:solidFill>
              </a:rPr>
              <a:t>SELECT MODE 1 - 8-BIT UART AND REN = 1, 0101 0000</a:t>
            </a:r>
          </a:p>
          <a:p>
            <a:r>
              <a:rPr lang="en-US" sz="1600" dirty="0" smtClean="0"/>
              <a:t>	SETB </a:t>
            </a:r>
            <a:r>
              <a:rPr lang="en-US" sz="1600" dirty="0"/>
              <a:t>TR1	</a:t>
            </a:r>
            <a:r>
              <a:rPr lang="en-US" sz="1600" dirty="0" smtClean="0"/>
              <a:t>                    </a:t>
            </a:r>
            <a:r>
              <a:rPr lang="en-US" sz="1600" dirty="0" smtClean="0">
                <a:solidFill>
                  <a:srgbClr val="FF0000"/>
                </a:solidFill>
              </a:rPr>
              <a:t>; </a:t>
            </a:r>
            <a:r>
              <a:rPr lang="en-US" sz="1600" dirty="0">
                <a:solidFill>
                  <a:srgbClr val="FF0000"/>
                </a:solidFill>
              </a:rPr>
              <a:t>START TIMER 1</a:t>
            </a:r>
          </a:p>
          <a:p>
            <a:endParaRPr lang="en-US" sz="1600" dirty="0" smtClean="0"/>
          </a:p>
          <a:p>
            <a:r>
              <a:rPr lang="en-US" sz="1600" dirty="0" smtClean="0"/>
              <a:t>AGAIN</a:t>
            </a:r>
            <a:r>
              <a:rPr lang="en-US" sz="1600" dirty="0"/>
              <a:t>: 	MOV SBUF, # "A</a:t>
            </a:r>
            <a:r>
              <a:rPr lang="en-US" sz="1600" dirty="0">
                <a:solidFill>
                  <a:srgbClr val="FF0000"/>
                </a:solidFill>
              </a:rPr>
              <a:t>" </a:t>
            </a:r>
            <a:r>
              <a:rPr lang="en-US" sz="1600" dirty="0" smtClean="0">
                <a:solidFill>
                  <a:srgbClr val="FF0000"/>
                </a:solidFill>
              </a:rPr>
              <a:t>	; </a:t>
            </a:r>
            <a:r>
              <a:rPr lang="en-US" sz="1600" dirty="0">
                <a:solidFill>
                  <a:srgbClr val="FF0000"/>
                </a:solidFill>
              </a:rPr>
              <a:t>LOAD SBUF WITH "A"</a:t>
            </a:r>
          </a:p>
          <a:p>
            <a:endParaRPr lang="en-US" sz="1600" dirty="0" smtClean="0"/>
          </a:p>
          <a:p>
            <a:r>
              <a:rPr lang="en-US" sz="1600" dirty="0" smtClean="0"/>
              <a:t>HERE</a:t>
            </a:r>
            <a:r>
              <a:rPr lang="en-US" sz="1600" dirty="0"/>
              <a:t>: 	JNB TI, HERE </a:t>
            </a:r>
            <a:r>
              <a:rPr lang="en-US" sz="1600" dirty="0" smtClean="0"/>
              <a:t>     </a:t>
            </a:r>
            <a:r>
              <a:rPr lang="en-US" sz="1600" dirty="0" smtClean="0">
                <a:solidFill>
                  <a:srgbClr val="FF0000"/>
                </a:solidFill>
              </a:rPr>
              <a:t>;</a:t>
            </a:r>
            <a:r>
              <a:rPr lang="en-US" sz="1600" dirty="0">
                <a:solidFill>
                  <a:srgbClr val="FF0000"/>
                </a:solidFill>
              </a:rPr>
              <a:t>LOOK FOR TRANSMIT INT BIT,SET WHEN STOP BIT TRANSMITTED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CLR </a:t>
            </a:r>
            <a:r>
              <a:rPr lang="en-US" sz="1600" dirty="0"/>
              <a:t>TI </a:t>
            </a:r>
            <a:r>
              <a:rPr lang="en-US" sz="1600" dirty="0" smtClean="0"/>
              <a:t>		</a:t>
            </a:r>
            <a:r>
              <a:rPr lang="en-US" sz="1600" dirty="0" smtClean="0">
                <a:solidFill>
                  <a:srgbClr val="FF0000"/>
                </a:solidFill>
              </a:rPr>
              <a:t>; </a:t>
            </a:r>
            <a:r>
              <a:rPr lang="en-US" sz="1600" dirty="0">
                <a:solidFill>
                  <a:srgbClr val="FF0000"/>
                </a:solidFill>
              </a:rPr>
              <a:t>CLEAR BIT BY SOFTWARE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SJMP </a:t>
            </a:r>
            <a:r>
              <a:rPr lang="en-US" sz="1600" dirty="0"/>
              <a:t>AGAIN 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; </a:t>
            </a:r>
            <a:r>
              <a:rPr lang="en-US" sz="1600" dirty="0">
                <a:solidFill>
                  <a:srgbClr val="FF0000"/>
                </a:solidFill>
              </a:rPr>
              <a:t>REPEAT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END</a:t>
            </a:r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94627" y="5370397"/>
            <a:ext cx="7921625" cy="381000"/>
            <a:chOff x="158" y="3905"/>
            <a:chExt cx="2698" cy="34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SM0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5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RI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19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TI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8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RB8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51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TB8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17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REN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8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SM2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9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SM1</a:t>
              </a:r>
            </a:p>
          </p:txBody>
        </p:sp>
      </p:grpSp>
      <p:pic>
        <p:nvPicPr>
          <p:cNvPr id="14" name="Shape 9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4877" y="5752797"/>
            <a:ext cx="6430615" cy="906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2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504" y="164248"/>
            <a:ext cx="10515600" cy="6590719"/>
          </a:xfrm>
        </p:spPr>
        <p:txBody>
          <a:bodyPr>
            <a:noAutofit/>
          </a:bodyPr>
          <a:lstStyle/>
          <a:p>
            <a:r>
              <a:rPr lang="en-US" sz="1800" dirty="0"/>
              <a:t>;--------------------</a:t>
            </a:r>
          </a:p>
          <a:p>
            <a:r>
              <a:rPr lang="en-US" sz="1800" dirty="0"/>
              <a:t>; PROGRAM TO READ DATA FROM UART1 AND TRANSFER - RECEIVE / TRANSMIT</a:t>
            </a:r>
          </a:p>
          <a:p>
            <a:r>
              <a:rPr lang="en-US" sz="1800" dirty="0"/>
              <a:t>;--------------------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MOV </a:t>
            </a:r>
            <a:r>
              <a:rPr lang="en-US" sz="1800" dirty="0"/>
              <a:t>TMOD, #20H 	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; </a:t>
            </a:r>
            <a:r>
              <a:rPr lang="en-US" sz="1800" dirty="0">
                <a:solidFill>
                  <a:srgbClr val="FF0000"/>
                </a:solidFill>
              </a:rPr>
              <a:t>SET TIMER 1 IN 16 BIT TIMER MODE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MOV </a:t>
            </a:r>
            <a:r>
              <a:rPr lang="en-US" sz="1800" dirty="0"/>
              <a:t>SCON, #40H 	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; </a:t>
            </a:r>
            <a:r>
              <a:rPr lang="en-US" sz="1800" dirty="0">
                <a:solidFill>
                  <a:srgbClr val="FF0000"/>
                </a:solidFill>
              </a:rPr>
              <a:t>INITIALIZE SERIAL COMMUNICATION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MOV </a:t>
            </a:r>
            <a:r>
              <a:rPr lang="en-US" sz="1800" dirty="0"/>
              <a:t>TL0, #0FDH  	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r>
              <a:rPr lang="en-US" sz="1800" dirty="0">
                <a:solidFill>
                  <a:srgbClr val="FF0000"/>
                </a:solidFill>
              </a:rPr>
              <a:t>LOAD TIMER TO GENERATE BAUD RATE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MOV </a:t>
            </a:r>
            <a:r>
              <a:rPr lang="en-US" sz="1800" dirty="0"/>
              <a:t>TH0, #0FDH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SETB </a:t>
            </a:r>
            <a:r>
              <a:rPr lang="en-US" sz="1800" dirty="0"/>
              <a:t>TR1         	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; </a:t>
            </a:r>
            <a:r>
              <a:rPr lang="en-US" sz="1800" dirty="0">
                <a:solidFill>
                  <a:srgbClr val="FF0000"/>
                </a:solidFill>
              </a:rPr>
              <a:t>START TIMER1</a:t>
            </a:r>
          </a:p>
          <a:p>
            <a:r>
              <a:rPr lang="en-US" sz="1800" dirty="0" smtClean="0"/>
              <a:t>LOOP</a:t>
            </a:r>
            <a:r>
              <a:rPr lang="en-US" sz="1800" dirty="0"/>
              <a:t>:	SETB REN       	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; </a:t>
            </a:r>
            <a:r>
              <a:rPr lang="en-US" sz="1800" dirty="0">
                <a:solidFill>
                  <a:srgbClr val="FF0000"/>
                </a:solidFill>
              </a:rPr>
              <a:t>ENABLE RECEPTION</a:t>
            </a:r>
          </a:p>
          <a:p>
            <a:r>
              <a:rPr lang="en-US" sz="1800" dirty="0" smtClean="0"/>
              <a:t>HERE</a:t>
            </a:r>
            <a:r>
              <a:rPr lang="en-US" sz="1800" dirty="0"/>
              <a:t>:	JNB RI,HERE		</a:t>
            </a:r>
            <a:r>
              <a:rPr lang="en-US" sz="1800" dirty="0">
                <a:solidFill>
                  <a:srgbClr val="FF0000"/>
                </a:solidFill>
              </a:rPr>
              <a:t>; WAIT UNTIL DATA IS RECEIVED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CLR </a:t>
            </a:r>
            <a:r>
              <a:rPr lang="en-US" sz="1800" dirty="0"/>
              <a:t>RI		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; </a:t>
            </a:r>
            <a:r>
              <a:rPr lang="en-US" sz="1800" dirty="0">
                <a:solidFill>
                  <a:srgbClr val="FF0000"/>
                </a:solidFill>
              </a:rPr>
              <a:t>CLEAR RECEIVE FLAG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MOV </a:t>
            </a:r>
            <a:r>
              <a:rPr lang="en-US" sz="1800" dirty="0"/>
              <a:t>A, SBUF	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r>
              <a:rPr lang="en-US" sz="1800" dirty="0">
                <a:solidFill>
                  <a:srgbClr val="FF0000"/>
                </a:solidFill>
              </a:rPr>
              <a:t>GET DATA INTO </a:t>
            </a:r>
            <a:r>
              <a:rPr lang="en-US" sz="1800" dirty="0" smtClean="0">
                <a:solidFill>
                  <a:srgbClr val="FF0000"/>
                </a:solidFill>
              </a:rPr>
              <a:t>ACC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CLR </a:t>
            </a:r>
            <a:r>
              <a:rPr lang="en-US" sz="1800" dirty="0"/>
              <a:t>REN		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; </a:t>
            </a:r>
            <a:r>
              <a:rPr lang="en-US" sz="1800" dirty="0">
                <a:solidFill>
                  <a:srgbClr val="FF0000"/>
                </a:solidFill>
              </a:rPr>
              <a:t>DISABLE RECEPTION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MOV </a:t>
            </a:r>
            <a:r>
              <a:rPr lang="en-US" sz="1800" dirty="0"/>
              <a:t>SBUF, A	</a:t>
            </a:r>
            <a:r>
              <a:rPr lang="en-US" sz="1800" dirty="0" smtClean="0">
                <a:solidFill>
                  <a:srgbClr val="FF0000"/>
                </a:solidFill>
              </a:rPr>
              <a:t>	GET </a:t>
            </a:r>
            <a:r>
              <a:rPr lang="en-US" sz="1800" dirty="0">
                <a:solidFill>
                  <a:srgbClr val="FF0000"/>
                </a:solidFill>
              </a:rPr>
              <a:t>DATA INTO SBUF FOR TRANSMISSION</a:t>
            </a:r>
          </a:p>
          <a:p>
            <a:r>
              <a:rPr lang="en-US" sz="1800" dirty="0" smtClean="0"/>
              <a:t>HERE1</a:t>
            </a:r>
            <a:r>
              <a:rPr lang="en-US" sz="1800" dirty="0"/>
              <a:t>:	JNB TI, </a:t>
            </a:r>
            <a:r>
              <a:rPr lang="en-US" sz="1800" dirty="0" smtClean="0"/>
              <a:t>HERE1		</a:t>
            </a:r>
            <a:r>
              <a:rPr lang="en-US" sz="1800" dirty="0" smtClean="0">
                <a:solidFill>
                  <a:srgbClr val="FF0000"/>
                </a:solidFill>
              </a:rPr>
              <a:t>; </a:t>
            </a:r>
            <a:r>
              <a:rPr lang="en-US" sz="1800" dirty="0">
                <a:solidFill>
                  <a:srgbClr val="FF0000"/>
                </a:solidFill>
              </a:rPr>
              <a:t>WAIT UNTIL DATA TRANSMITTED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CLR </a:t>
            </a:r>
            <a:r>
              <a:rPr lang="en-US" sz="1800" dirty="0"/>
              <a:t>TI		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; </a:t>
            </a:r>
            <a:r>
              <a:rPr lang="en-US" sz="1800" dirty="0">
                <a:solidFill>
                  <a:srgbClr val="FF0000"/>
                </a:solidFill>
              </a:rPr>
              <a:t>CLEAR FLAG TI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SJMP </a:t>
            </a:r>
            <a:r>
              <a:rPr lang="en-US" sz="1800" dirty="0"/>
              <a:t>LOOP	</a:t>
            </a:r>
            <a:r>
              <a:rPr lang="en-US" sz="1800" dirty="0" smtClean="0"/>
              <a:t>	;</a:t>
            </a:r>
            <a:r>
              <a:rPr lang="en-US" sz="1800" dirty="0" smtClean="0">
                <a:solidFill>
                  <a:srgbClr val="FF0000"/>
                </a:solidFill>
              </a:rPr>
              <a:t>CONTINUE </a:t>
            </a:r>
            <a:r>
              <a:rPr lang="en-US" sz="1800" dirty="0">
                <a:solidFill>
                  <a:srgbClr val="FF0000"/>
                </a:solidFill>
              </a:rPr>
              <a:t>THE CYCLE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END</a:t>
            </a:r>
            <a:endParaRPr lang="en-US" sz="18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962058" y="2355826"/>
            <a:ext cx="5229942" cy="503283"/>
            <a:chOff x="158" y="3905"/>
            <a:chExt cx="2698" cy="34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SM0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5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RI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19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TI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8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RB8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51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TB8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17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REN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SM2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9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04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f10-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58000" contrast="-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851" y="1563688"/>
            <a:ext cx="8634413" cy="445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 sz="4400">
                <a:solidFill>
                  <a:schemeClr val="accent2"/>
                </a:solidFill>
                <a:ea typeface="PMingLiU" panose="02020500000000000000" pitchFamily="18" charset="-120"/>
              </a:rPr>
              <a:t>Basics of serial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385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"/>
            <a:ext cx="10515600" cy="67292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;------------------------------------------------------------------</a:t>
            </a:r>
          </a:p>
          <a:p>
            <a:r>
              <a:rPr lang="en-US" dirty="0"/>
              <a:t>; PROGRAM 3 - TO RECEIVE BYTES OF DATA SERIALLY WITH BAUD RATE 4800</a:t>
            </a:r>
          </a:p>
          <a:p>
            <a:r>
              <a:rPr lang="en-US" dirty="0"/>
              <a:t>;             8-BIT DATA, 1 STOP BIT</a:t>
            </a:r>
          </a:p>
          <a:p>
            <a:r>
              <a:rPr lang="en-US" dirty="0"/>
              <a:t>;;------------------------------------------------------------------</a:t>
            </a:r>
          </a:p>
          <a:p>
            <a:r>
              <a:rPr lang="en-US" dirty="0"/>
              <a:t>		MOV TMOD, #</a:t>
            </a:r>
            <a:r>
              <a:rPr lang="en-US" dirty="0" smtClean="0"/>
              <a:t>20H	; </a:t>
            </a:r>
            <a:r>
              <a:rPr lang="en-US" dirty="0"/>
              <a:t>TIMER 1  MODE 2</a:t>
            </a:r>
          </a:p>
          <a:p>
            <a:r>
              <a:rPr lang="en-US" dirty="0"/>
              <a:t>		MOV TH1, #-6</a:t>
            </a:r>
          </a:p>
          <a:p>
            <a:r>
              <a:rPr lang="en-US" dirty="0"/>
              <a:t>		MOV SCON, #50H</a:t>
            </a:r>
          </a:p>
          <a:p>
            <a:r>
              <a:rPr lang="en-US" dirty="0"/>
              <a:t>		SETB TR1</a:t>
            </a:r>
          </a:p>
          <a:p>
            <a:r>
              <a:rPr lang="en-US" dirty="0"/>
              <a:t>HERE: 	JNB RI, HERE </a:t>
            </a:r>
            <a:r>
              <a:rPr lang="en-US" dirty="0" smtClean="0"/>
              <a:t>		; </a:t>
            </a:r>
            <a:r>
              <a:rPr lang="en-US" dirty="0"/>
              <a:t>LOOK FOR RI FLAG BIT, SET ON RECEIVE </a:t>
            </a:r>
          </a:p>
          <a:p>
            <a:r>
              <a:rPr lang="en-US" dirty="0"/>
              <a:t>		MOV A, SBUF  </a:t>
            </a:r>
            <a:r>
              <a:rPr lang="en-US" dirty="0" smtClean="0"/>
              <a:t>		; </a:t>
            </a:r>
            <a:r>
              <a:rPr lang="en-US" dirty="0"/>
              <a:t>TRANSFER RECEVIED DATA IN A</a:t>
            </a:r>
          </a:p>
          <a:p>
            <a:r>
              <a:rPr lang="en-US" dirty="0"/>
              <a:t>		MOV P1, A    </a:t>
            </a:r>
            <a:r>
              <a:rPr lang="en-US" dirty="0" smtClean="0"/>
              <a:t>		; </a:t>
            </a:r>
            <a:r>
              <a:rPr lang="en-US" dirty="0"/>
              <a:t>OUTPUT THE DATA TO PORT 1</a:t>
            </a:r>
          </a:p>
          <a:p>
            <a:r>
              <a:rPr lang="en-US" dirty="0"/>
              <a:t>		CLR RI</a:t>
            </a:r>
          </a:p>
          <a:p>
            <a:r>
              <a:rPr lang="en-US" dirty="0"/>
              <a:t>		MOV SBUF, A</a:t>
            </a:r>
          </a:p>
          <a:p>
            <a:r>
              <a:rPr lang="en-US" dirty="0"/>
              <a:t>HERE1: 	JNB TI, HERE1</a:t>
            </a:r>
          </a:p>
          <a:p>
            <a:r>
              <a:rPr lang="en-US" dirty="0"/>
              <a:t>		CLR TI       </a:t>
            </a:r>
            <a:r>
              <a:rPr lang="en-US" dirty="0" smtClean="0"/>
              <a:t>		; </a:t>
            </a:r>
            <a:r>
              <a:rPr lang="en-US" dirty="0"/>
              <a:t>CLEAR FLAG</a:t>
            </a:r>
          </a:p>
          <a:p>
            <a:r>
              <a:rPr lang="en-US" dirty="0"/>
              <a:t>		SJMP HERE    </a:t>
            </a:r>
            <a:r>
              <a:rPr lang="en-US" dirty="0" smtClean="0"/>
              <a:t>		; </a:t>
            </a:r>
            <a:r>
              <a:rPr lang="en-US" dirty="0"/>
              <a:t>LOOP</a:t>
            </a:r>
          </a:p>
          <a:p>
            <a:r>
              <a:rPr lang="en-US" dirty="0"/>
              <a:t>		END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523918" y="2382592"/>
            <a:ext cx="5500398" cy="354236"/>
            <a:chOff x="158" y="3905"/>
            <a:chExt cx="2698" cy="34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SM0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5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RI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19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TI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8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RB8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51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TB8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17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REN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SM2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9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95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126"/>
            <a:ext cx="5433811" cy="6461053"/>
          </a:xfrm>
        </p:spPr>
        <p:txBody>
          <a:bodyPr>
            <a:noAutofit/>
          </a:bodyPr>
          <a:lstStyle/>
          <a:p>
            <a:r>
              <a:rPr lang="en-US" sz="2000" dirty="0"/>
              <a:t>;---------------------------------------------------------------</a:t>
            </a:r>
          </a:p>
          <a:p>
            <a:r>
              <a:rPr lang="en-US" sz="2000" dirty="0"/>
              <a:t>;PROGRAM - USING INTERRUPT</a:t>
            </a:r>
          </a:p>
          <a:p>
            <a:r>
              <a:rPr lang="en-US" sz="2000" dirty="0"/>
              <a:t>;---------------------------------------------------------------</a:t>
            </a:r>
          </a:p>
          <a:p>
            <a:pPr marL="0" indent="0">
              <a:buNone/>
            </a:pPr>
            <a:r>
              <a:rPr lang="en-US" sz="2000" dirty="0" smtClean="0"/>
              <a:t>		ORG 0000H</a:t>
            </a:r>
          </a:p>
          <a:p>
            <a:pPr marL="0" indent="0">
              <a:buNone/>
            </a:pPr>
            <a:r>
              <a:rPr lang="en-US" sz="2000" dirty="0" smtClean="0"/>
              <a:t>		LJMP MAIN	</a:t>
            </a:r>
          </a:p>
          <a:p>
            <a:pPr marL="0" indent="0">
              <a:buNone/>
            </a:pPr>
            <a:r>
              <a:rPr lang="en-US" sz="2000" dirty="0" smtClean="0"/>
              <a:t>;</a:t>
            </a:r>
            <a:r>
              <a:rPr lang="en-US" sz="2000" dirty="0"/>
              <a:t>jump to serial ISR</a:t>
            </a:r>
          </a:p>
          <a:p>
            <a:pPr marL="0" indent="0">
              <a:buNone/>
            </a:pPr>
            <a:r>
              <a:rPr lang="en-US" sz="2000" dirty="0"/>
              <a:t>		ORG 0023H</a:t>
            </a:r>
          </a:p>
          <a:p>
            <a:pPr marL="0" indent="0">
              <a:buNone/>
            </a:pPr>
            <a:r>
              <a:rPr lang="en-US" sz="2000" dirty="0"/>
              <a:t>		LJMP ISR	</a:t>
            </a:r>
          </a:p>
          <a:p>
            <a:pPr marL="0" indent="0">
              <a:buNone/>
            </a:pPr>
            <a:r>
              <a:rPr lang="en-US" sz="2000" dirty="0"/>
              <a:t>;main program</a:t>
            </a:r>
          </a:p>
          <a:p>
            <a:pPr marL="0" indent="0">
              <a:buNone/>
            </a:pPr>
            <a:r>
              <a:rPr lang="en-US" sz="2000" dirty="0"/>
              <a:t>		ORG 30H</a:t>
            </a:r>
          </a:p>
          <a:p>
            <a:pPr marL="0" indent="0">
              <a:buNone/>
            </a:pPr>
            <a:r>
              <a:rPr lang="en-US" sz="2000" dirty="0"/>
              <a:t>		MOV P1,#0FFH	</a:t>
            </a:r>
          </a:p>
          <a:p>
            <a:pPr marL="0" indent="0">
              <a:buNone/>
            </a:pPr>
            <a:r>
              <a:rPr lang="en-US" sz="2000" dirty="0"/>
              <a:t>		MOV TMOD,#20H	</a:t>
            </a:r>
          </a:p>
          <a:p>
            <a:pPr marL="0" indent="0">
              <a:buNone/>
            </a:pPr>
            <a:r>
              <a:rPr lang="en-US" sz="2000" dirty="0"/>
              <a:t>		MOV TH1,#-3	</a:t>
            </a:r>
          </a:p>
          <a:p>
            <a:pPr marL="0" indent="0">
              <a:buNone/>
            </a:pPr>
            <a:r>
              <a:rPr lang="en-US" sz="2000" dirty="0"/>
              <a:t>		MOV SCON,#50H	</a:t>
            </a:r>
          </a:p>
          <a:p>
            <a:pPr marL="0" indent="0">
              <a:buNone/>
            </a:pPr>
            <a:r>
              <a:rPr lang="en-US" sz="2000" dirty="0" smtClean="0"/>
              <a:t>		MOV IE,#10010000B	</a:t>
            </a:r>
          </a:p>
          <a:p>
            <a:pPr marL="0" indent="0">
              <a:buNone/>
            </a:pPr>
            <a:r>
              <a:rPr lang="en-US" sz="2000" dirty="0"/>
              <a:t>		SETB TR1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160654" y="1313645"/>
            <a:ext cx="295465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MAIN:</a:t>
            </a:r>
            <a:r>
              <a:rPr lang="en-US" sz="2000" dirty="0"/>
              <a:t>	 MOV A, P1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MOV P2, A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MOV SBUF, A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SJMP </a:t>
            </a:r>
            <a:r>
              <a:rPr lang="en-US" sz="2000" dirty="0">
                <a:solidFill>
                  <a:srgbClr val="FF0000"/>
                </a:solidFill>
              </a:rPr>
              <a:t>MAIN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ORG 100H</a:t>
            </a:r>
          </a:p>
          <a:p>
            <a:r>
              <a:rPr lang="en-US" sz="2000" dirty="0" smtClean="0"/>
              <a:t>ISR</a:t>
            </a:r>
            <a:r>
              <a:rPr lang="en-US" sz="2000" dirty="0"/>
              <a:t>:	 JB TI,TRANSM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MOV A,SBUF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 err="1"/>
              <a:t>mov</a:t>
            </a:r>
            <a:r>
              <a:rPr lang="en-US" sz="2000" dirty="0"/>
              <a:t> P0,A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CLR RI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RETI</a:t>
            </a:r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TRANSM</a:t>
            </a:r>
            <a:r>
              <a:rPr lang="en-US" sz="2000" dirty="0" smtClean="0"/>
              <a:t>: </a:t>
            </a:r>
            <a:r>
              <a:rPr lang="en-US" sz="2000" dirty="0"/>
              <a:t>MOV A,P1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MOV SBUF,A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CLR TI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RETI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</a:t>
            </a:r>
            <a:r>
              <a:rPr lang="en-US" sz="2000" dirty="0"/>
              <a:t>END	</a:t>
            </a:r>
          </a:p>
        </p:txBody>
      </p:sp>
    </p:spTree>
    <p:extLst>
      <p:ext uri="{BB962C8B-B14F-4D97-AF65-F5344CB8AC3E}">
        <p14:creationId xmlns:p14="http://schemas.microsoft.com/office/powerpoint/2010/main" val="2178936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971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;-------------------------------------------------------------</a:t>
            </a:r>
          </a:p>
          <a:p>
            <a:r>
              <a:rPr lang="en-US" dirty="0"/>
              <a:t>; PROGRAM -1 TO TRANSFER "A" SERIALLY AT 4800 BAUD RATE	</a:t>
            </a:r>
          </a:p>
          <a:p>
            <a:r>
              <a:rPr lang="en-US" dirty="0"/>
              <a:t>;-------------------------------------------------------------</a:t>
            </a:r>
          </a:p>
          <a:p>
            <a:r>
              <a:rPr lang="en-US" dirty="0"/>
              <a:t>		;MOV TMOD, #20H; </a:t>
            </a:r>
            <a:r>
              <a:rPr lang="en-US" dirty="0" smtClean="0"/>
              <a:t>	TIMER </a:t>
            </a:r>
            <a:r>
              <a:rPr lang="en-US" dirty="0"/>
              <a:t>1  MODE 2, BAUD RATE GENRATOR</a:t>
            </a:r>
          </a:p>
          <a:p>
            <a:r>
              <a:rPr lang="en-US" dirty="0"/>
              <a:t>		;MOV TH1, #-6	</a:t>
            </a:r>
            <a:r>
              <a:rPr lang="en-US" dirty="0" smtClean="0"/>
              <a:t>	; </a:t>
            </a:r>
            <a:r>
              <a:rPr lang="en-US" dirty="0"/>
              <a:t>BAUD RATE 4800, -3 FOR 9600, -12 FOR 2400, -24 FOR 1200</a:t>
            </a:r>
          </a:p>
          <a:p>
            <a:r>
              <a:rPr lang="en-US" dirty="0"/>
              <a:t>		;MOV SCON, #50H </a:t>
            </a:r>
            <a:r>
              <a:rPr lang="en-US" dirty="0" smtClean="0"/>
              <a:t>		; </a:t>
            </a:r>
            <a:r>
              <a:rPr lang="en-US" dirty="0"/>
              <a:t>SELECT MODE 1 - 8-BIT UART AND REN = 1, 0101 0000</a:t>
            </a:r>
          </a:p>
          <a:p>
            <a:r>
              <a:rPr lang="en-US" dirty="0"/>
              <a:t>		;SETB TR1	</a:t>
            </a:r>
            <a:r>
              <a:rPr lang="en-US" dirty="0" smtClean="0"/>
              <a:t>	; </a:t>
            </a:r>
            <a:r>
              <a:rPr lang="en-US" dirty="0"/>
              <a:t>START TIMER 1</a:t>
            </a:r>
          </a:p>
          <a:p>
            <a:r>
              <a:rPr lang="en-US" dirty="0"/>
              <a:t>;AGAIN: 	MOV SBUF, # "A" </a:t>
            </a:r>
            <a:r>
              <a:rPr lang="en-US" dirty="0" smtClean="0"/>
              <a:t>		; </a:t>
            </a:r>
            <a:r>
              <a:rPr lang="en-US" dirty="0"/>
              <a:t>LOAD SBUF WITH "A"</a:t>
            </a:r>
          </a:p>
          <a:p>
            <a:r>
              <a:rPr lang="en-US" dirty="0"/>
              <a:t>;HERE: 	</a:t>
            </a:r>
            <a:r>
              <a:rPr lang="en-US" dirty="0" smtClean="0"/>
              <a:t>	JNB </a:t>
            </a:r>
            <a:r>
              <a:rPr lang="en-US" dirty="0"/>
              <a:t>TI, HERE </a:t>
            </a:r>
            <a:r>
              <a:rPr lang="en-US" dirty="0" smtClean="0"/>
              <a:t>		;LOOK </a:t>
            </a:r>
            <a:r>
              <a:rPr lang="en-US" dirty="0"/>
              <a:t>FOR TRANSMIT INT BIT,SET WHEN STOP BIT </a:t>
            </a:r>
            <a:r>
              <a:rPr lang="en-US" dirty="0" smtClean="0"/>
              <a:t>						TRANSMITTED</a:t>
            </a:r>
            <a:endParaRPr lang="en-US" dirty="0"/>
          </a:p>
          <a:p>
            <a:r>
              <a:rPr lang="en-US" dirty="0"/>
              <a:t>		;CLR TI </a:t>
            </a:r>
            <a:r>
              <a:rPr lang="en-US" dirty="0" smtClean="0"/>
              <a:t>			; </a:t>
            </a:r>
            <a:r>
              <a:rPr lang="en-US" dirty="0"/>
              <a:t>CLEAR BIT BY SOFTWARE</a:t>
            </a:r>
          </a:p>
          <a:p>
            <a:r>
              <a:rPr lang="en-US" dirty="0"/>
              <a:t>		;SJMP AGAIN </a:t>
            </a:r>
            <a:r>
              <a:rPr lang="en-US" dirty="0" smtClean="0"/>
              <a:t>		; </a:t>
            </a:r>
            <a:r>
              <a:rPr lang="en-US" dirty="0"/>
              <a:t>REPEAT</a:t>
            </a:r>
          </a:p>
          <a:p>
            <a:r>
              <a:rPr lang="en-US" dirty="0"/>
              <a:t>		;END</a:t>
            </a:r>
          </a:p>
          <a:p>
            <a:r>
              <a:rPr lang="en-US" dirty="0"/>
              <a:t>			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451537" y="5907759"/>
            <a:ext cx="4778063" cy="342833"/>
            <a:chOff x="158" y="3905"/>
            <a:chExt cx="2698" cy="34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SM0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5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RI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19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TI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8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RB8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51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TB8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17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REN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SM2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9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PMingLiU" panose="02020500000000000000" pitchFamily="18" charset="-120"/>
                </a:rPr>
                <a:t>SM1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093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61" y="0"/>
            <a:ext cx="105156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;---------------------------------------------------------------</a:t>
            </a:r>
          </a:p>
          <a:p>
            <a:r>
              <a:rPr lang="en-US" dirty="0"/>
              <a:t>;PROGRAM 2 PROGRAM TO TRANSFER "YES" SERIALLY AT BAUD RATE 9600</a:t>
            </a:r>
          </a:p>
          <a:p>
            <a:r>
              <a:rPr lang="en-US" dirty="0"/>
              <a:t>;---------------------------------------------------------------</a:t>
            </a:r>
          </a:p>
          <a:p>
            <a:r>
              <a:rPr lang="en-US" dirty="0"/>
              <a:t>		;MOV TMOD, #</a:t>
            </a:r>
            <a:r>
              <a:rPr lang="en-US" dirty="0" smtClean="0"/>
              <a:t>20H		; </a:t>
            </a:r>
            <a:r>
              <a:rPr lang="en-US" dirty="0"/>
              <a:t>TIMER 1  MODE 2</a:t>
            </a:r>
          </a:p>
          <a:p>
            <a:r>
              <a:rPr lang="en-US" dirty="0"/>
              <a:t>		;MOV TH1, #-3</a:t>
            </a:r>
          </a:p>
          <a:p>
            <a:r>
              <a:rPr lang="en-US" dirty="0"/>
              <a:t>		;MOV SCON, #50H</a:t>
            </a:r>
          </a:p>
          <a:p>
            <a:r>
              <a:rPr lang="en-US" dirty="0"/>
              <a:t>		;SETB TR1</a:t>
            </a:r>
          </a:p>
          <a:p>
            <a:r>
              <a:rPr lang="en-US" dirty="0"/>
              <a:t>;AGAIN: 	MOV A, # "Y"</a:t>
            </a:r>
          </a:p>
          <a:p>
            <a:r>
              <a:rPr lang="en-US" dirty="0"/>
              <a:t>		;ACALL TRANS</a:t>
            </a:r>
          </a:p>
          <a:p>
            <a:r>
              <a:rPr lang="en-US" dirty="0"/>
              <a:t>		;MOV A, # "E"</a:t>
            </a:r>
          </a:p>
          <a:p>
            <a:r>
              <a:rPr lang="en-US" dirty="0"/>
              <a:t>		;ACALL TRANS</a:t>
            </a:r>
          </a:p>
          <a:p>
            <a:r>
              <a:rPr lang="en-US" dirty="0"/>
              <a:t>		;MOV A, # "S"</a:t>
            </a:r>
          </a:p>
          <a:p>
            <a:r>
              <a:rPr lang="en-US" dirty="0"/>
              <a:t>		;ACALL TRANS</a:t>
            </a:r>
          </a:p>
          <a:p>
            <a:r>
              <a:rPr lang="en-US" dirty="0"/>
              <a:t>		;MOV A, # "-"</a:t>
            </a:r>
          </a:p>
          <a:p>
            <a:r>
              <a:rPr lang="en-US" dirty="0"/>
              <a:t>		;ACALL TRANS</a:t>
            </a:r>
          </a:p>
          <a:p>
            <a:r>
              <a:rPr lang="en-US" dirty="0"/>
              <a:t>		;SJMP AGAIN</a:t>
            </a:r>
          </a:p>
          <a:p>
            <a:r>
              <a:rPr lang="en-US" dirty="0"/>
              <a:t>;TRANS:  </a:t>
            </a:r>
            <a:r>
              <a:rPr lang="en-US" dirty="0" smtClean="0"/>
              <a:t>	MOV </a:t>
            </a:r>
            <a:r>
              <a:rPr lang="en-US" dirty="0"/>
              <a:t>SBUF, A </a:t>
            </a:r>
          </a:p>
          <a:p>
            <a:r>
              <a:rPr lang="en-US" dirty="0"/>
              <a:t>;HERE: 	</a:t>
            </a:r>
            <a:r>
              <a:rPr lang="en-US" dirty="0" smtClean="0"/>
              <a:t>	JNB </a:t>
            </a:r>
            <a:r>
              <a:rPr lang="en-US" dirty="0"/>
              <a:t>TI, HERE</a:t>
            </a:r>
          </a:p>
          <a:p>
            <a:r>
              <a:rPr lang="en-US" dirty="0"/>
              <a:t>		;CLR TI</a:t>
            </a:r>
          </a:p>
          <a:p>
            <a:r>
              <a:rPr lang="en-US" dirty="0"/>
              <a:t>		;RET</a:t>
            </a:r>
          </a:p>
          <a:p>
            <a:r>
              <a:rPr lang="en-US" dirty="0"/>
              <a:t>		;END</a:t>
            </a:r>
          </a:p>
        </p:txBody>
      </p:sp>
    </p:spTree>
    <p:extLst>
      <p:ext uri="{BB962C8B-B14F-4D97-AF65-F5344CB8AC3E}">
        <p14:creationId xmlns:p14="http://schemas.microsoft.com/office/powerpoint/2010/main" val="2340732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Power control register</a:t>
            </a:r>
          </a:p>
        </p:txBody>
      </p:sp>
      <p:pic>
        <p:nvPicPr>
          <p:cNvPr id="11059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4825" y="2241928"/>
            <a:ext cx="8610600" cy="3746743"/>
          </a:xfrm>
        </p:spPr>
      </p:pic>
    </p:spTree>
    <p:extLst>
      <p:ext uri="{BB962C8B-B14F-4D97-AF65-F5344CB8AC3E}">
        <p14:creationId xmlns:p14="http://schemas.microsoft.com/office/powerpoint/2010/main" val="17733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Power control</a:t>
            </a:r>
          </a:p>
        </p:txBody>
      </p:sp>
      <p:sp>
        <p:nvSpPr>
          <p:cNvPr id="11161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standard for applications where power consumption is critical</a:t>
            </a:r>
          </a:p>
          <a:p>
            <a:pPr eaLnBrk="1" hangingPunct="1"/>
            <a:r>
              <a:rPr lang="en-US" smtClean="0"/>
              <a:t>two power reducing modes</a:t>
            </a:r>
          </a:p>
          <a:p>
            <a:pPr lvl="1" eaLnBrk="1" hangingPunct="1"/>
            <a:r>
              <a:rPr lang="en-US" smtClean="0"/>
              <a:t> Idle </a:t>
            </a:r>
          </a:p>
          <a:p>
            <a:pPr lvl="1" eaLnBrk="1" hangingPunct="1"/>
            <a:r>
              <a:rPr lang="en-US" smtClean="0"/>
              <a:t> Power down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71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Idle mode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488" y="1268413"/>
            <a:ext cx="882015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instruction that sets PCON.0 causes Idle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Last instruction executed before going into the Idle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internal </a:t>
            </a:r>
            <a:r>
              <a:rPr lang="en-US" sz="2000">
                <a:solidFill>
                  <a:srgbClr val="FF3300"/>
                </a:solidFill>
              </a:rPr>
              <a:t>CPU</a:t>
            </a:r>
            <a:r>
              <a:rPr lang="en-US" sz="2000"/>
              <a:t> clock is gated </a:t>
            </a:r>
            <a:r>
              <a:rPr lang="en-US" sz="2000">
                <a:solidFill>
                  <a:srgbClr val="FF3300"/>
                </a:solidFill>
              </a:rPr>
              <a:t>off</a:t>
            </a:r>
            <a:r>
              <a:rPr lang="en-US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Interrupt, Timer, and Serial Port functions act </a:t>
            </a:r>
            <a:r>
              <a:rPr lang="en-US" sz="2000">
                <a:solidFill>
                  <a:srgbClr val="FF3300"/>
                </a:solidFill>
              </a:rPr>
              <a:t>normally</a:t>
            </a:r>
            <a:r>
              <a:rPr lang="en-US" sz="20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All of registers , ports and internal RAM maintain their data during Idle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ALE and PSEN hold at logic high levels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Any interrupt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will cause PCON.0 to be cleared by HW (terminate Idle mode)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then execute ISR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with RETI return and execute next instruction after Idle instruction.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RST signal clears the IDL bit directly</a:t>
            </a:r>
          </a:p>
        </p:txBody>
      </p:sp>
    </p:spTree>
    <p:extLst>
      <p:ext uri="{BB962C8B-B14F-4D97-AF65-F5344CB8AC3E}">
        <p14:creationId xmlns:p14="http://schemas.microsoft.com/office/powerpoint/2010/main" val="26133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Power-Down Mode</a:t>
            </a:r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  <a:t/>
            </a:r>
            <a:b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89088"/>
            <a:ext cx="8610600" cy="4648200"/>
          </a:xfrm>
        </p:spPr>
        <p:txBody>
          <a:bodyPr/>
          <a:lstStyle/>
          <a:p>
            <a:pPr eaLnBrk="1" hangingPunct="1"/>
            <a:r>
              <a:rPr lang="en-US" sz="2400" dirty="0"/>
              <a:t>An instruction that sets PCON.1 causes power </a:t>
            </a:r>
            <a:r>
              <a:rPr lang="en-US" sz="2400" dirty="0" smtClean="0"/>
              <a:t>down </a:t>
            </a:r>
            <a:r>
              <a:rPr lang="en-US" sz="2400" dirty="0"/>
              <a:t>mode</a:t>
            </a:r>
          </a:p>
          <a:p>
            <a:pPr eaLnBrk="1" hangingPunct="1"/>
            <a:r>
              <a:rPr lang="en-US" sz="2400" dirty="0"/>
              <a:t>Last instruction executed before going into the power down mode</a:t>
            </a:r>
          </a:p>
          <a:p>
            <a:pPr eaLnBrk="1" hangingPunct="1"/>
            <a:r>
              <a:rPr lang="en-US" sz="2400" dirty="0"/>
              <a:t>the on-chip oscillator is stopped.</a:t>
            </a:r>
          </a:p>
          <a:p>
            <a:pPr eaLnBrk="1" hangingPunct="1"/>
            <a:r>
              <a:rPr lang="en-US" sz="2400" dirty="0"/>
              <a:t>all functions are stopped</a:t>
            </a:r>
            <a:r>
              <a:rPr lang="en-US" sz="2400" dirty="0" smtClean="0"/>
              <a:t>, the </a:t>
            </a:r>
            <a:r>
              <a:rPr lang="en-US" sz="2400" dirty="0"/>
              <a:t>contents of the on-chip RAM and Special Function Registers are maintained. </a:t>
            </a:r>
          </a:p>
          <a:p>
            <a:pPr eaLnBrk="1" hangingPunct="1"/>
            <a:r>
              <a:rPr lang="en-US" sz="2400" dirty="0"/>
              <a:t>The ALE and PSEN output are held low</a:t>
            </a:r>
          </a:p>
          <a:p>
            <a:pPr eaLnBrk="1" hangingPunct="1"/>
            <a:r>
              <a:rPr lang="en-US" sz="2400" dirty="0"/>
              <a:t>The </a:t>
            </a:r>
            <a:r>
              <a:rPr lang="en-US" sz="2400" dirty="0">
                <a:solidFill>
                  <a:srgbClr val="CC0000"/>
                </a:solidFill>
              </a:rPr>
              <a:t>reset</a:t>
            </a:r>
            <a:r>
              <a:rPr lang="en-US" sz="2400" dirty="0"/>
              <a:t> that terminates Power Down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400" dirty="0"/>
          </a:p>
          <a:p>
            <a:pPr lvl="1" eaLnBrk="1" hangingPunct="1"/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28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61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5889"/>
            <a:ext cx="82296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Serial example(2)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765175"/>
            <a:ext cx="4897437" cy="57610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 example for serial port interrupt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smtClean="0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0000H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LJMP MAIN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jump to serial ISR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smtClean="0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23H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LJMP ISR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;main program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30H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;1-initializtion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MAIN:	MOV P0,#0FFH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TMOD,#20H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TH1,#-13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SCON,#50H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IE,#90H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;2-begin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SETB TR1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AGAIN:	MOV A,P0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P1,A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SJMP AGAIN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6024563" y="3729038"/>
            <a:ext cx="45720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;ISR for reading from serial port</a:t>
            </a:r>
          </a:p>
          <a:p>
            <a:pPr eaLnBrk="1" hangingPunct="1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ISR:	</a:t>
            </a:r>
            <a:r>
              <a:rPr 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ACC</a:t>
            </a:r>
          </a:p>
          <a:p>
            <a:pPr eaLnBrk="1" hangingPunct="1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JB TI,TRANSM	</a:t>
            </a:r>
          </a:p>
          <a:p>
            <a:pPr eaLnBrk="1" hangingPunct="1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MOV A,SBUF	</a:t>
            </a:r>
          </a:p>
          <a:p>
            <a:pPr eaLnBrk="1" hangingPunct="1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MOV P2,A	</a:t>
            </a:r>
          </a:p>
          <a:p>
            <a:pPr eaLnBrk="1" hangingPunct="1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CLR RI		</a:t>
            </a:r>
          </a:p>
          <a:p>
            <a:pPr eaLnBrk="1" hangingPunct="1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SJMP ISREND		</a:t>
            </a:r>
          </a:p>
          <a:p>
            <a:pPr eaLnBrk="1" hangingPunct="1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TRANSM:	CLR TI</a:t>
            </a:r>
          </a:p>
          <a:p>
            <a:pPr eaLnBrk="1" hangingPunct="1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ISREND:	</a:t>
            </a:r>
            <a:r>
              <a:rPr lang="en-US" sz="1600" b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ACC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RETI		</a:t>
            </a:r>
          </a:p>
          <a:p>
            <a:pPr eaLnBrk="1" hangingPunct="1"/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42134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Start and stop bits</a:t>
            </a:r>
          </a:p>
        </p:txBody>
      </p:sp>
      <p:pic>
        <p:nvPicPr>
          <p:cNvPr id="92163" name="Picture 3" descr="f10-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58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3971926"/>
            <a:ext cx="8382000" cy="240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992314" y="1125539"/>
            <a:ext cx="86756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altLang="zh-TW" sz="2800">
                <a:solidFill>
                  <a:schemeClr val="tx2"/>
                </a:solidFill>
                <a:ea typeface="PMingLiU" panose="02020500000000000000" pitchFamily="18" charset="-120"/>
              </a:rPr>
              <a:t>When there is </a:t>
            </a:r>
            <a:r>
              <a:rPr lang="en-US" altLang="zh-TW" sz="2800">
                <a:solidFill>
                  <a:srgbClr val="FF3300"/>
                </a:solidFill>
                <a:ea typeface="PMingLiU" panose="02020500000000000000" pitchFamily="18" charset="-120"/>
              </a:rPr>
              <a:t>no</a:t>
            </a:r>
            <a:r>
              <a:rPr lang="en-US" altLang="zh-TW" sz="2800">
                <a:solidFill>
                  <a:schemeClr val="tx2"/>
                </a:solidFill>
                <a:ea typeface="PMingLiU" panose="02020500000000000000" pitchFamily="18" charset="-120"/>
              </a:rPr>
              <a:t> transfer the signal is </a:t>
            </a:r>
            <a:r>
              <a:rPr lang="en-US" altLang="zh-TW" sz="2800">
                <a:solidFill>
                  <a:srgbClr val="FF3300"/>
                </a:solidFill>
                <a:ea typeface="PMingLiU" panose="02020500000000000000" pitchFamily="18" charset="-120"/>
              </a:rPr>
              <a:t>high</a:t>
            </a:r>
            <a:br>
              <a:rPr lang="en-US" altLang="zh-TW" sz="2800">
                <a:solidFill>
                  <a:srgbClr val="FF3300"/>
                </a:solidFill>
                <a:ea typeface="PMingLiU" panose="02020500000000000000" pitchFamily="18" charset="-120"/>
              </a:rPr>
            </a:br>
            <a:r>
              <a:rPr lang="en-US" altLang="zh-TW" sz="2800">
                <a:solidFill>
                  <a:schemeClr val="tx2"/>
                </a:solidFill>
                <a:ea typeface="PMingLiU" panose="02020500000000000000" pitchFamily="18" charset="-120"/>
              </a:rPr>
              <a:t>Transmission begins with a start (</a:t>
            </a:r>
            <a:r>
              <a:rPr lang="en-US" altLang="zh-TW" sz="2800">
                <a:solidFill>
                  <a:srgbClr val="FF3300"/>
                </a:solidFill>
                <a:ea typeface="PMingLiU" panose="02020500000000000000" pitchFamily="18" charset="-120"/>
              </a:rPr>
              <a:t>low</a:t>
            </a:r>
            <a:r>
              <a:rPr lang="en-US" altLang="zh-TW" sz="2800">
                <a:solidFill>
                  <a:schemeClr val="tx2"/>
                </a:solidFill>
                <a:ea typeface="PMingLiU" panose="02020500000000000000" pitchFamily="18" charset="-120"/>
              </a:rPr>
              <a:t>) bit</a:t>
            </a:r>
            <a:br>
              <a:rPr lang="en-US" altLang="zh-TW" sz="2800">
                <a:solidFill>
                  <a:schemeClr val="tx2"/>
                </a:solidFill>
                <a:ea typeface="PMingLiU" panose="02020500000000000000" pitchFamily="18" charset="-120"/>
              </a:rPr>
            </a:br>
            <a:r>
              <a:rPr lang="en-US" altLang="zh-TW" sz="2800">
                <a:solidFill>
                  <a:schemeClr val="tx2"/>
                </a:solidFill>
                <a:ea typeface="PMingLiU" panose="02020500000000000000" pitchFamily="18" charset="-120"/>
              </a:rPr>
              <a:t>LSB first</a:t>
            </a:r>
            <a:br>
              <a:rPr lang="en-US" altLang="zh-TW" sz="2800">
                <a:solidFill>
                  <a:schemeClr val="tx2"/>
                </a:solidFill>
                <a:ea typeface="PMingLiU" panose="02020500000000000000" pitchFamily="18" charset="-120"/>
              </a:rPr>
            </a:br>
            <a:r>
              <a:rPr lang="en-US" altLang="zh-TW" sz="2800">
                <a:solidFill>
                  <a:schemeClr val="tx2"/>
                </a:solidFill>
                <a:ea typeface="PMingLiU" panose="02020500000000000000" pitchFamily="18" charset="-120"/>
              </a:rPr>
              <a:t>Finally 1 stop bit (</a:t>
            </a:r>
            <a:r>
              <a:rPr lang="en-US" altLang="zh-TW" sz="2800">
                <a:solidFill>
                  <a:srgbClr val="FF3300"/>
                </a:solidFill>
                <a:ea typeface="PMingLiU" panose="02020500000000000000" pitchFamily="18" charset="-120"/>
              </a:rPr>
              <a:t>high</a:t>
            </a:r>
            <a:r>
              <a:rPr lang="en-US" altLang="zh-TW" sz="2800">
                <a:solidFill>
                  <a:schemeClr val="tx2"/>
                </a:solidFill>
                <a:ea typeface="PMingLiU" panose="02020500000000000000" pitchFamily="18" charset="-120"/>
              </a:rPr>
              <a:t>)</a:t>
            </a:r>
            <a:br>
              <a:rPr lang="en-US" altLang="zh-TW" sz="2800">
                <a:solidFill>
                  <a:schemeClr val="tx2"/>
                </a:solidFill>
                <a:ea typeface="PMingLiU" panose="02020500000000000000" pitchFamily="18" charset="-120"/>
              </a:rPr>
            </a:br>
            <a:r>
              <a:rPr lang="en-US" altLang="zh-TW" sz="2800">
                <a:solidFill>
                  <a:schemeClr val="tx2"/>
                </a:solidFill>
                <a:ea typeface="PMingLiU" panose="02020500000000000000" pitchFamily="18" charset="-120"/>
              </a:rPr>
              <a:t>Data transfer rate (baud rate) is stated in </a:t>
            </a:r>
            <a:r>
              <a:rPr lang="en-US" altLang="zh-TW" sz="2800">
                <a:solidFill>
                  <a:srgbClr val="FF3300"/>
                </a:solidFill>
                <a:ea typeface="PMingLiU" panose="02020500000000000000" pitchFamily="18" charset="-120"/>
              </a:rPr>
              <a:t>bps</a:t>
            </a:r>
            <a:br>
              <a:rPr lang="en-US" altLang="zh-TW" sz="2800">
                <a:solidFill>
                  <a:srgbClr val="FF3300"/>
                </a:solidFill>
                <a:ea typeface="PMingLiU" panose="02020500000000000000" pitchFamily="18" charset="-120"/>
              </a:rPr>
            </a:br>
            <a:r>
              <a:rPr lang="en-US" altLang="zh-TW" sz="2800">
                <a:solidFill>
                  <a:schemeClr val="tx2"/>
                </a:solidFill>
                <a:ea typeface="PMingLiU" panose="02020500000000000000" pitchFamily="18" charset="-120"/>
              </a:rPr>
              <a:t>bps: bit per second </a:t>
            </a:r>
          </a:p>
        </p:txBody>
      </p:sp>
    </p:spTree>
    <p:extLst>
      <p:ext uri="{BB962C8B-B14F-4D97-AF65-F5344CB8AC3E}">
        <p14:creationId xmlns:p14="http://schemas.microsoft.com/office/powerpoint/2010/main" val="15608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61075" y="537603"/>
            <a:ext cx="545024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Serial example(3)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871" y="434975"/>
            <a:ext cx="5976937" cy="619283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 example for serial port interrupt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;for transmitting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0000H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LJMP MAIN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;jump to serial ISR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23H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LJMP ISR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;main program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30H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initializtion</a:t>
            </a:r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MAIN:	MOV P0,#0FFH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TMOD,#20H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TH1,#-13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SCON,#50H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IE,#90H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;2-begin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SETB TR1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AGAIN:	SJMP AGAIN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061075" y="3357563"/>
            <a:ext cx="457200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;ISR for receive from serial to p0</a:t>
            </a:r>
          </a:p>
          <a:p>
            <a:pPr eaLnBrk="1" hangingPunct="1"/>
            <a:r>
              <a:rPr lang="en-US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;transmitting to serial from p1</a:t>
            </a:r>
          </a:p>
          <a:p>
            <a:pPr eaLnBrk="1" hangingPunct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ISR:	JB TI,TRANSM	</a:t>
            </a:r>
          </a:p>
          <a:p>
            <a:pPr eaLnBrk="1" hangingPunct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MOV A,SBUF</a:t>
            </a:r>
          </a:p>
          <a:p>
            <a:pPr eaLnBrk="1" hangingPunct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P0,A	</a:t>
            </a:r>
          </a:p>
          <a:p>
            <a:pPr eaLnBrk="1" hangingPunct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CLR RI		</a:t>
            </a:r>
          </a:p>
          <a:p>
            <a:pPr eaLnBrk="1" hangingPunct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RETI		</a:t>
            </a:r>
          </a:p>
          <a:p>
            <a:pPr eaLnBrk="1" hangingPunct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TRANSM:	MOV A,P1</a:t>
            </a:r>
          </a:p>
          <a:p>
            <a:pPr eaLnBrk="1" hangingPunct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MOV SBUF,A</a:t>
            </a:r>
          </a:p>
          <a:p>
            <a:pPr eaLnBrk="1" hangingPunct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CLR TI		</a:t>
            </a:r>
          </a:p>
          <a:p>
            <a:pPr eaLnBrk="1" hangingPunct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RETI		</a:t>
            </a:r>
          </a:p>
          <a:p>
            <a:pPr eaLnBrk="1" hangingPunct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08438" y="549276"/>
            <a:ext cx="82296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Serial example(4)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270000"/>
            <a:ext cx="7777162" cy="496728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sz="16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	0000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;Initialize serial port &amp; timer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INIT:	MOV	SCON,#52H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;Serial port mode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	TMOD,#20H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;Timer 1, mode 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	TH1,#-13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;Reload count for 2400 baud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SETB	TR1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;Start timer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;move character 'B' to accumulator for transmitting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	A,#'B'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;Transmit characters by serial port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OUTCHR:	MOV	C,P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;Put parity bit in C flag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CPL	C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;Change to odd parity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 	ACC.7,C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;Add to character code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AGAIN:	JNB	TI,AGAIN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;Buffer empty?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no:check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again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CLR	TI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Yes:clear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MOV	SBUF,A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;send character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CLR	ACC.7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;Strip off parity bit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JMP	$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</a:p>
        </p:txBody>
      </p:sp>
    </p:spTree>
    <p:extLst>
      <p:ext uri="{BB962C8B-B14F-4D97-AF65-F5344CB8AC3E}">
        <p14:creationId xmlns:p14="http://schemas.microsoft.com/office/powerpoint/2010/main" val="19902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Power control register</a:t>
            </a:r>
          </a:p>
        </p:txBody>
      </p:sp>
      <p:pic>
        <p:nvPicPr>
          <p:cNvPr id="11059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4825" y="1185864"/>
            <a:ext cx="8610600" cy="5267325"/>
          </a:xfrm>
        </p:spPr>
      </p:pic>
    </p:spTree>
    <p:extLst>
      <p:ext uri="{BB962C8B-B14F-4D97-AF65-F5344CB8AC3E}">
        <p14:creationId xmlns:p14="http://schemas.microsoft.com/office/powerpoint/2010/main" val="15803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Power control</a:t>
            </a:r>
          </a:p>
        </p:txBody>
      </p:sp>
      <p:sp>
        <p:nvSpPr>
          <p:cNvPr id="11161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standard for applications where power consumption is critical</a:t>
            </a:r>
          </a:p>
          <a:p>
            <a:pPr eaLnBrk="1" hangingPunct="1"/>
            <a:r>
              <a:rPr lang="en-US" smtClean="0"/>
              <a:t>two power reducing modes</a:t>
            </a:r>
          </a:p>
          <a:p>
            <a:pPr lvl="1" eaLnBrk="1" hangingPunct="1"/>
            <a:r>
              <a:rPr lang="en-US" smtClean="0"/>
              <a:t> Idle </a:t>
            </a:r>
          </a:p>
          <a:p>
            <a:pPr lvl="1" eaLnBrk="1" hangingPunct="1"/>
            <a:r>
              <a:rPr lang="en-US" smtClean="0"/>
              <a:t> Power down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44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Idle mode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488" y="1268413"/>
            <a:ext cx="882015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instruction that sets PCON.0 causes Idle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Last instruction executed before going into the Idle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internal </a:t>
            </a:r>
            <a:r>
              <a:rPr lang="en-US" sz="2000">
                <a:solidFill>
                  <a:srgbClr val="FF3300"/>
                </a:solidFill>
              </a:rPr>
              <a:t>CPU</a:t>
            </a:r>
            <a:r>
              <a:rPr lang="en-US" sz="2000"/>
              <a:t> clock is gated </a:t>
            </a:r>
            <a:r>
              <a:rPr lang="en-US" sz="2000">
                <a:solidFill>
                  <a:srgbClr val="FF3300"/>
                </a:solidFill>
              </a:rPr>
              <a:t>off</a:t>
            </a:r>
            <a:r>
              <a:rPr lang="en-US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Interrupt, Timer, and Serial Port functions act </a:t>
            </a:r>
            <a:r>
              <a:rPr lang="en-US" sz="2000">
                <a:solidFill>
                  <a:srgbClr val="FF3300"/>
                </a:solidFill>
              </a:rPr>
              <a:t>normally</a:t>
            </a:r>
            <a:r>
              <a:rPr lang="en-US" sz="20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All of registers , ports and internal RAM maintain their data during Idle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ALE and PSEN hold at logic high levels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Any interrupt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will cause PCON.0 to be cleared by HW (terminate Idle mode)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then execute ISR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with RETI return and execute next instruction after Idle instruction.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RST signal clears the IDL bit directly</a:t>
            </a:r>
          </a:p>
        </p:txBody>
      </p:sp>
    </p:spTree>
    <p:extLst>
      <p:ext uri="{BB962C8B-B14F-4D97-AF65-F5344CB8AC3E}">
        <p14:creationId xmlns:p14="http://schemas.microsoft.com/office/powerpoint/2010/main" val="18853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Power-Down Mode</a:t>
            </a:r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  <a:t/>
            </a:r>
            <a:b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89088"/>
            <a:ext cx="8610600" cy="4648200"/>
          </a:xfrm>
        </p:spPr>
        <p:txBody>
          <a:bodyPr/>
          <a:lstStyle/>
          <a:p>
            <a:pPr eaLnBrk="1" hangingPunct="1"/>
            <a:r>
              <a:rPr lang="en-US" sz="2400"/>
              <a:t>An instruction that sets PCON.1 causes power dowm mode</a:t>
            </a:r>
          </a:p>
          <a:p>
            <a:pPr eaLnBrk="1" hangingPunct="1"/>
            <a:r>
              <a:rPr lang="en-US" sz="2400"/>
              <a:t>Last instruction executed before going into the power down mode</a:t>
            </a:r>
          </a:p>
          <a:p>
            <a:pPr eaLnBrk="1" hangingPunct="1"/>
            <a:r>
              <a:rPr lang="en-US" sz="2400"/>
              <a:t>the on-chip oscillator is stopped.</a:t>
            </a:r>
          </a:p>
          <a:p>
            <a:pPr eaLnBrk="1" hangingPunct="1"/>
            <a:r>
              <a:rPr lang="en-US" sz="2400"/>
              <a:t>all functions are stopped,the contents of the on-chip RAM and Special Function Registers are maintained. </a:t>
            </a:r>
          </a:p>
          <a:p>
            <a:pPr eaLnBrk="1" hangingPunct="1"/>
            <a:r>
              <a:rPr lang="en-US" sz="2400"/>
              <a:t>The ALE and PSEN output are held low</a:t>
            </a:r>
          </a:p>
          <a:p>
            <a:pPr eaLnBrk="1" hangingPunct="1"/>
            <a:r>
              <a:rPr lang="en-US" sz="2400"/>
              <a:t>The </a:t>
            </a:r>
            <a:r>
              <a:rPr lang="en-US" sz="2400">
                <a:solidFill>
                  <a:srgbClr val="CC0000"/>
                </a:solidFill>
              </a:rPr>
              <a:t>reset</a:t>
            </a:r>
            <a:r>
              <a:rPr lang="en-US" sz="2400"/>
              <a:t> that terminates Power Down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400"/>
          </a:p>
          <a:p>
            <a:pPr lvl="1" eaLnBrk="1" hangingPunct="1"/>
            <a:endParaRPr lang="en-US" sz="20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147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  <a:t>Power control example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0000h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Ljmp main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0003h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Orl pcon,#02h  	;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power down mode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Reti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0030h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……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……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……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Orl pcon,#01h	 ;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Idle mode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</a:p>
        </p:txBody>
      </p:sp>
    </p:spTree>
    <p:extLst>
      <p:ext uri="{BB962C8B-B14F-4D97-AF65-F5344CB8AC3E}">
        <p14:creationId xmlns:p14="http://schemas.microsoft.com/office/powerpoint/2010/main" val="53838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254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  <a:t>example</a:t>
            </a:r>
          </a:p>
        </p:txBody>
      </p:sp>
      <p:pic>
        <p:nvPicPr>
          <p:cNvPr id="115715" name="Picture 4" descr="12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4825" y="823913"/>
            <a:ext cx="8642350" cy="5626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364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955" y="685152"/>
            <a:ext cx="8461420" cy="61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71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051" y="1060744"/>
            <a:ext cx="7714445" cy="57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7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14339"/>
            <a:ext cx="8229600" cy="638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z="36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How to communicate 8051 to PC</a:t>
            </a:r>
          </a:p>
        </p:txBody>
      </p:sp>
      <p:sp>
        <p:nvSpPr>
          <p:cNvPr id="93187" name="Rectangle 8"/>
          <p:cNvSpPr>
            <a:spLocks noChangeArrowheads="1"/>
          </p:cNvSpPr>
          <p:nvPr/>
        </p:nvSpPr>
        <p:spPr bwMode="auto">
          <a:xfrm>
            <a:off x="0" y="1052514"/>
            <a:ext cx="8675687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838200" indent="-381000"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295400" indent="-3810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714500" indent="-342900"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171700" indent="-342900">
              <a:spcBef>
                <a:spcPct val="20000"/>
              </a:spcBef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zh-TW" sz="2000" dirty="0">
                <a:solidFill>
                  <a:schemeClr val="tx2"/>
                </a:solidFill>
                <a:ea typeface="PMingLiU" panose="02020500000000000000" pitchFamily="18" charset="-120"/>
              </a:rPr>
              <a:t>Connect TXD to RXD and RXD to TXD from pc to 8051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000" dirty="0">
                <a:solidFill>
                  <a:schemeClr val="tx2"/>
                </a:solidFill>
                <a:ea typeface="PMingLiU" panose="02020500000000000000" pitchFamily="18" charset="-120"/>
              </a:rPr>
              <a:t>Use max232 to transform signal from TTL level to RS232 level</a:t>
            </a:r>
            <a:endParaRPr lang="en-US" sz="2400" dirty="0"/>
          </a:p>
          <a:p>
            <a:pPr eaLnBrk="1" hangingPunct="1">
              <a:spcBef>
                <a:spcPct val="40000"/>
              </a:spcBef>
            </a:pPr>
            <a:r>
              <a:rPr lang="en-US" altLang="zh-TW" sz="2000" dirty="0">
                <a:solidFill>
                  <a:schemeClr val="tx2"/>
                </a:solidFill>
                <a:ea typeface="PMingLiU" panose="02020500000000000000" pitchFamily="18" charset="-120"/>
              </a:rPr>
              <a:t>The baud rate of the 8051 must matched the baud rate of the pc</a:t>
            </a:r>
            <a:endParaRPr lang="en-US" sz="1800" dirty="0"/>
          </a:p>
          <a:p>
            <a:pPr eaLnBrk="1" hangingPunct="1">
              <a:spcBef>
                <a:spcPct val="40000"/>
              </a:spcBef>
            </a:pPr>
            <a:r>
              <a:rPr lang="en-US" altLang="zh-TW" sz="2000" dirty="0">
                <a:solidFill>
                  <a:schemeClr val="tx2"/>
                </a:solidFill>
                <a:ea typeface="PMingLiU" panose="02020500000000000000" pitchFamily="18" charset="-120"/>
              </a:rPr>
              <a:t>PC standard baud rate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TW" sz="1800" dirty="0">
                <a:solidFill>
                  <a:schemeClr val="tx2"/>
                </a:solidFill>
                <a:ea typeface="PMingLiU" panose="02020500000000000000" pitchFamily="18" charset="-120"/>
              </a:rPr>
              <a:t>2400-4800-9600-14400-19200-28800-33600-57600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000" dirty="0">
                <a:solidFill>
                  <a:schemeClr val="tx2"/>
                </a:solidFill>
                <a:ea typeface="PMingLiU" panose="02020500000000000000" pitchFamily="18" charset="-120"/>
              </a:rPr>
              <a:t>Serial mode 1 is used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000" dirty="0">
                <a:solidFill>
                  <a:schemeClr val="tx2"/>
                </a:solidFill>
                <a:ea typeface="PMingLiU" panose="02020500000000000000" pitchFamily="18" charset="-120"/>
              </a:rPr>
              <a:t>Timer 1 is used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000" dirty="0">
                <a:solidFill>
                  <a:schemeClr val="tx2"/>
                </a:solidFill>
                <a:ea typeface="PMingLiU" panose="02020500000000000000" pitchFamily="18" charset="-120"/>
              </a:rPr>
              <a:t>The 8051 UART divides the </a:t>
            </a:r>
            <a:r>
              <a:rPr lang="en-US" altLang="zh-TW" sz="2000" dirty="0">
                <a:solidFill>
                  <a:srgbClr val="CC0000"/>
                </a:solidFill>
                <a:ea typeface="PMingLiU" panose="02020500000000000000" pitchFamily="18" charset="-120"/>
              </a:rPr>
              <a:t>machine cycle</a:t>
            </a:r>
            <a:r>
              <a:rPr lang="en-US" altLang="zh-TW" sz="2000" dirty="0">
                <a:solidFill>
                  <a:schemeClr val="tx2"/>
                </a:solidFill>
                <a:ea typeface="PMingLiU" panose="02020500000000000000" pitchFamily="18" charset="-120"/>
              </a:rPr>
              <a:t> frequency by 32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000" dirty="0">
                <a:solidFill>
                  <a:schemeClr val="tx2"/>
                </a:solidFill>
                <a:ea typeface="PMingLiU" panose="02020500000000000000" pitchFamily="18" charset="-120"/>
              </a:rPr>
              <a:t>Machine cycle is 1/12  XTAL frequency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000" dirty="0">
                <a:solidFill>
                  <a:schemeClr val="tx2"/>
                </a:solidFill>
                <a:ea typeface="PMingLiU" panose="02020500000000000000" pitchFamily="18" charset="-120"/>
              </a:rPr>
              <a:t>We use timer1 in mode 2 (auto reload)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000" dirty="0">
                <a:solidFill>
                  <a:schemeClr val="tx2"/>
                </a:solidFill>
                <a:ea typeface="PMingLiU" panose="02020500000000000000" pitchFamily="18" charset="-120"/>
              </a:rPr>
              <a:t>See example 10-1</a:t>
            </a:r>
            <a:endParaRPr lang="en-US" sz="2400" dirty="0"/>
          </a:p>
        </p:txBody>
      </p:sp>
      <p:pic>
        <p:nvPicPr>
          <p:cNvPr id="1026" name="Picture 2" descr="https://www.sparkfun.com/tutorial/RS232vsTTL-BiteSize/ttl-tim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364" y="2253025"/>
            <a:ext cx="4559121" cy="27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53093" y="4893972"/>
            <a:ext cx="1587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TTL logic signal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89454" y="188369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RS232 level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983" y="577474"/>
            <a:ext cx="8242479" cy="628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341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345" y="1690688"/>
            <a:ext cx="8564451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2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018" y="799995"/>
            <a:ext cx="7598534" cy="59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12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228" y="1690688"/>
            <a:ext cx="7894749" cy="50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338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228" y="1886294"/>
            <a:ext cx="7959144" cy="49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46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00" y="1572749"/>
            <a:ext cx="7031865" cy="49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829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04" y="863284"/>
            <a:ext cx="7340958" cy="55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05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22" y="1954414"/>
            <a:ext cx="6310648" cy="503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905" y="2186179"/>
            <a:ext cx="5189870" cy="358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024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86" y="1825624"/>
            <a:ext cx="765005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22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410" y="1236371"/>
            <a:ext cx="7623042" cy="55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RxD and TxD pins in the 8051</a:t>
            </a:r>
            <a:endParaRPr lang="zh-TW" altLang="en-US" smtClean="0">
              <a:solidFill>
                <a:schemeClr val="accent2"/>
              </a:solidFill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TxD pin 11 of the 8051 (P3.1)</a:t>
            </a:r>
          </a:p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RxD pin 10 of the 8051 (P3.0)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847850" y="3149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 sz="4000">
                <a:solidFill>
                  <a:schemeClr val="accent2"/>
                </a:solidFill>
                <a:ea typeface="PMingLiU" panose="02020500000000000000" pitchFamily="18" charset="-120"/>
              </a:rPr>
              <a:t>SBUF register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847851" y="4395788"/>
            <a:ext cx="8640763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MOV    SBUF,#’D’</a:t>
            </a:r>
            <a:r>
              <a:rPr lang="en-US" altLang="zh-TW" sz="20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0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200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;load SBUF=44H, ASCII for ‘D’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MOV    SBUF,A</a:t>
            </a:r>
            <a:r>
              <a:rPr lang="en-US" altLang="zh-TW" sz="20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200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;copy accumulator into SBUF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MOV    A,SBUF</a:t>
            </a:r>
            <a:r>
              <a:rPr lang="en-US" altLang="zh-TW" sz="2000" b="1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2000"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;copy SBUF into accumulator</a:t>
            </a:r>
          </a:p>
        </p:txBody>
      </p:sp>
    </p:spTree>
    <p:extLst>
      <p:ext uri="{BB962C8B-B14F-4D97-AF65-F5344CB8AC3E}">
        <p14:creationId xmlns:p14="http://schemas.microsoft.com/office/powerpoint/2010/main" val="1614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924" y="708338"/>
            <a:ext cx="8229600" cy="60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863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771" y="1339404"/>
            <a:ext cx="7835747" cy="54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0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06" y="1690688"/>
            <a:ext cx="6033310" cy="50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21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454" y="1690688"/>
            <a:ext cx="6851941" cy="50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367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86" y="1690688"/>
            <a:ext cx="7057622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854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7" y="630116"/>
            <a:ext cx="7881870" cy="61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9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356" y="1107583"/>
            <a:ext cx="6825802" cy="575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34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66" y="274973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746" y="915475"/>
            <a:ext cx="7302322" cy="59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88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332" y="1825625"/>
            <a:ext cx="40253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650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083" y="1825625"/>
            <a:ext cx="40298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6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58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Serial port block diagram</a:t>
            </a:r>
          </a:p>
        </p:txBody>
      </p:sp>
      <p:pic>
        <p:nvPicPr>
          <p:cNvPr id="96259" name="Picture 4" descr="10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4825" y="806451"/>
            <a:ext cx="8642350" cy="5705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3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518" y="1825625"/>
            <a:ext cx="39829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755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386" y="2032544"/>
            <a:ext cx="4655227" cy="39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326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369" y="1690688"/>
            <a:ext cx="385012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493" y="365125"/>
            <a:ext cx="4756428" cy="5546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306" y="2719122"/>
            <a:ext cx="4722694" cy="38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26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663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50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cs typeface="Tahoma" panose="020B0604030504040204" pitchFamily="34" charset="0"/>
              </a:rPr>
              <a:t>MAX232</a:t>
            </a:r>
          </a:p>
        </p:txBody>
      </p:sp>
      <p:pic>
        <p:nvPicPr>
          <p:cNvPr id="95235" name="Picture 3" descr="f10-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4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1" y="1700214"/>
            <a:ext cx="7986713" cy="437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1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11.0592 MHz?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825625"/>
            <a:ext cx="5615187" cy="4351338"/>
          </a:xfrm>
        </p:spPr>
        <p:txBody>
          <a:bodyPr/>
          <a:lstStyle/>
          <a:p>
            <a:r>
              <a:rPr lang="en-US" dirty="0" smtClean="0"/>
              <a:t>m/c frequency = 11.0592/12 = 921600 = 0.9216 MHz</a:t>
            </a:r>
          </a:p>
          <a:p>
            <a:r>
              <a:rPr lang="en-US" dirty="0" smtClean="0"/>
              <a:t>UART frequency = 921600/32 = 28800 Hz</a:t>
            </a:r>
          </a:p>
          <a:p>
            <a:r>
              <a:rPr lang="en-US" dirty="0" smtClean="0"/>
              <a:t>Timer overflow clock = 28800 Hz</a:t>
            </a:r>
          </a:p>
          <a:p>
            <a:r>
              <a:rPr lang="en-US" dirty="0" smtClean="0"/>
              <a:t>Clock/3 = 28800/3 = 9600</a:t>
            </a:r>
          </a:p>
          <a:p>
            <a:r>
              <a:rPr lang="en-US" dirty="0" smtClean="0"/>
              <a:t>Clock/6 = 28800/6 = 4800</a:t>
            </a:r>
          </a:p>
          <a:p>
            <a:r>
              <a:rPr lang="en-US" dirty="0" smtClean="0"/>
              <a:t>Clock/12 </a:t>
            </a:r>
            <a:r>
              <a:rPr lang="en-US" dirty="0"/>
              <a:t>= </a:t>
            </a:r>
            <a:r>
              <a:rPr lang="en-US" dirty="0" smtClean="0"/>
              <a:t>28800/12 </a:t>
            </a:r>
            <a:r>
              <a:rPr lang="en-US" dirty="0"/>
              <a:t>= </a:t>
            </a:r>
            <a:r>
              <a:rPr lang="en-US" dirty="0" smtClean="0"/>
              <a:t>2400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58813" y="1825625"/>
            <a:ext cx="56291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m/c frequency = 12/12 = 1 MHz</a:t>
            </a:r>
          </a:p>
          <a:p>
            <a:endParaRPr lang="en-US" dirty="0" smtClean="0"/>
          </a:p>
          <a:p>
            <a:r>
              <a:rPr lang="en-US" dirty="0" smtClean="0"/>
              <a:t>UART </a:t>
            </a:r>
            <a:r>
              <a:rPr lang="en-US" dirty="0"/>
              <a:t>frequency = </a:t>
            </a:r>
            <a:r>
              <a:rPr lang="en-US" dirty="0" smtClean="0"/>
              <a:t>1000000/32 </a:t>
            </a:r>
            <a:r>
              <a:rPr lang="en-US" dirty="0"/>
              <a:t>= </a:t>
            </a:r>
            <a:r>
              <a:rPr lang="en-US" dirty="0" smtClean="0"/>
              <a:t>31250 </a:t>
            </a:r>
            <a:r>
              <a:rPr lang="en-US" dirty="0"/>
              <a:t>Hz</a:t>
            </a:r>
          </a:p>
          <a:p>
            <a:r>
              <a:rPr lang="en-US" dirty="0"/>
              <a:t>Timer overflow clock = </a:t>
            </a:r>
            <a:r>
              <a:rPr lang="en-US" dirty="0" smtClean="0"/>
              <a:t>31250 </a:t>
            </a:r>
            <a:r>
              <a:rPr lang="en-US" dirty="0"/>
              <a:t>Hz</a:t>
            </a:r>
          </a:p>
          <a:p>
            <a:r>
              <a:rPr lang="en-US" dirty="0" smtClean="0"/>
              <a:t>Clock/3 = 31250/3 =10416.66666</a:t>
            </a:r>
          </a:p>
          <a:p>
            <a:r>
              <a:rPr lang="en-US" dirty="0" smtClean="0"/>
              <a:t>Clock/6 = 31250/6 = 5208.3333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5922" y="6050290"/>
            <a:ext cx="828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40000"/>
              </a:spcBef>
            </a:pPr>
            <a:r>
              <a:rPr lang="en-US" altLang="zh-TW" sz="2800" dirty="0">
                <a:solidFill>
                  <a:srgbClr val="FF0000"/>
                </a:solidFill>
                <a:ea typeface="PMingLiU" panose="02020500000000000000" pitchFamily="18" charset="-120"/>
              </a:rPr>
              <a:t>2400-4800-9600-14400-19200-28800-33600-57600</a:t>
            </a:r>
          </a:p>
        </p:txBody>
      </p:sp>
    </p:spTree>
    <p:extLst>
      <p:ext uri="{BB962C8B-B14F-4D97-AF65-F5344CB8AC3E}">
        <p14:creationId xmlns:p14="http://schemas.microsoft.com/office/powerpoint/2010/main" val="24871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 descr="e10-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6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8"/>
          <a:stretch>
            <a:fillRect/>
          </a:stretch>
        </p:blipFill>
        <p:spPr>
          <a:xfrm>
            <a:off x="68484" y="1258218"/>
            <a:ext cx="7195199" cy="54903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7283" name="Picture 3" descr="e10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6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9"/>
          <a:stretch>
            <a:fillRect/>
          </a:stretch>
        </p:blipFill>
        <p:spPr>
          <a:xfrm>
            <a:off x="68484" y="134702"/>
            <a:ext cx="7195199" cy="1649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258" y="229029"/>
            <a:ext cx="4928317" cy="14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1755</Words>
  <Application>Microsoft Office PowerPoint</Application>
  <PresentationFormat>Widescreen</PresentationFormat>
  <Paragraphs>570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Arial Unicode MS</vt:lpstr>
      <vt:lpstr>PMingLiU</vt:lpstr>
      <vt:lpstr>Arial</vt:lpstr>
      <vt:lpstr>Calibri</vt:lpstr>
      <vt:lpstr>Calibri Light</vt:lpstr>
      <vt:lpstr>Comic Sans MS</vt:lpstr>
      <vt:lpstr>Courier New</vt:lpstr>
      <vt:lpstr>Tahoma</vt:lpstr>
      <vt:lpstr>Times New Roman</vt:lpstr>
      <vt:lpstr>Wingdings</vt:lpstr>
      <vt:lpstr>Office Theme</vt:lpstr>
      <vt:lpstr>8051 - Serial  Communication</vt:lpstr>
      <vt:lpstr>Basics of serial communication</vt:lpstr>
      <vt:lpstr>PowerPoint Presentation</vt:lpstr>
      <vt:lpstr>Start and stop bits</vt:lpstr>
      <vt:lpstr>How to communicate 8051 to PC</vt:lpstr>
      <vt:lpstr>RxD and TxD pins in the 8051</vt:lpstr>
      <vt:lpstr>Serial port block diagram</vt:lpstr>
      <vt:lpstr>Why 11.0592 MHz?</vt:lpstr>
      <vt:lpstr>PowerPoint Presentation</vt:lpstr>
      <vt:lpstr>Sixteen’s complement-Representing signed decimal into Hex</vt:lpstr>
      <vt:lpstr>PowerPoint Presentation</vt:lpstr>
      <vt:lpstr>Serial control (SCON) Register</vt:lpstr>
      <vt:lpstr>PowerPoint Presentation</vt:lpstr>
      <vt:lpstr>TI/RI BIT</vt:lpstr>
      <vt:lpstr>Mode of operation</vt:lpstr>
      <vt:lpstr>Mode of operation</vt:lpstr>
      <vt:lpstr>Mode of operation</vt:lpstr>
      <vt:lpstr>PowerPoint Presentation</vt:lpstr>
      <vt:lpstr>What is SMOD</vt:lpstr>
      <vt:lpstr>Why does SMOD exist?</vt:lpstr>
      <vt:lpstr>RB8</vt:lpstr>
      <vt:lpstr>PowerPoint Presentation</vt:lpstr>
      <vt:lpstr>PowerPoint Presentation</vt:lpstr>
      <vt:lpstr>Mode of operation</vt:lpstr>
      <vt:lpstr>Mode of operation</vt:lpstr>
      <vt:lpstr>Adding a Parity Bit to ASCII Data</vt:lpstr>
      <vt:lpstr>Adding parity bit</vt:lpstr>
      <vt:lpstr>Serial example(1)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control register</vt:lpstr>
      <vt:lpstr>Power control</vt:lpstr>
      <vt:lpstr>Idle mode</vt:lpstr>
      <vt:lpstr>Power-Down Mode </vt:lpstr>
      <vt:lpstr>PowerPoint Presentation</vt:lpstr>
      <vt:lpstr>Serial example(2)</vt:lpstr>
      <vt:lpstr>Serial example(3)</vt:lpstr>
      <vt:lpstr>Serial example(4)</vt:lpstr>
      <vt:lpstr>Power control register</vt:lpstr>
      <vt:lpstr>Power control</vt:lpstr>
      <vt:lpstr>Idle mode</vt:lpstr>
      <vt:lpstr>Power-Down Mode </vt:lpstr>
      <vt:lpstr>Power control 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MAX232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shanta</cp:lastModifiedBy>
  <cp:revision>91</cp:revision>
  <dcterms:created xsi:type="dcterms:W3CDTF">2017-08-03T06:17:46Z</dcterms:created>
  <dcterms:modified xsi:type="dcterms:W3CDTF">2018-08-08T06:12:42Z</dcterms:modified>
</cp:coreProperties>
</file>