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7" r:id="rId3"/>
    <p:sldId id="288" r:id="rId4"/>
    <p:sldId id="289" r:id="rId5"/>
    <p:sldId id="290" r:id="rId6"/>
    <p:sldId id="266" r:id="rId7"/>
    <p:sldId id="270" r:id="rId8"/>
    <p:sldId id="285" r:id="rId9"/>
    <p:sldId id="286" r:id="rId10"/>
    <p:sldId id="319" r:id="rId11"/>
    <p:sldId id="311" r:id="rId12"/>
    <p:sldId id="312" r:id="rId13"/>
    <p:sldId id="313" r:id="rId14"/>
    <p:sldId id="314" r:id="rId15"/>
    <p:sldId id="320" r:id="rId16"/>
    <p:sldId id="315" r:id="rId17"/>
    <p:sldId id="321" r:id="rId18"/>
    <p:sldId id="316" r:id="rId19"/>
    <p:sldId id="317" r:id="rId20"/>
    <p:sldId id="318" r:id="rId21"/>
    <p:sldId id="322" r:id="rId22"/>
    <p:sldId id="323" r:id="rId23"/>
    <p:sldId id="272" r:id="rId24"/>
    <p:sldId id="291" r:id="rId25"/>
    <p:sldId id="274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24" r:id="rId36"/>
    <p:sldId id="310" r:id="rId37"/>
    <p:sldId id="269" r:id="rId38"/>
    <p:sldId id="271" r:id="rId39"/>
    <p:sldId id="282" r:id="rId40"/>
    <p:sldId id="256" r:id="rId41"/>
    <p:sldId id="273" r:id="rId42"/>
    <p:sldId id="304" r:id="rId43"/>
    <p:sldId id="303" r:id="rId44"/>
    <p:sldId id="302" r:id="rId45"/>
    <p:sldId id="305" r:id="rId46"/>
    <p:sldId id="260" r:id="rId47"/>
    <p:sldId id="292" r:id="rId48"/>
    <p:sldId id="281" r:id="rId49"/>
    <p:sldId id="306" r:id="rId50"/>
    <p:sldId id="308" r:id="rId51"/>
    <p:sldId id="307" r:id="rId52"/>
    <p:sldId id="28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A257-0454-4938-A530-C5D37D223F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5B1-4A65-4719-83E7-539750AA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1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A257-0454-4938-A530-C5D37D223F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5B1-4A65-4719-83E7-539750AA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A257-0454-4938-A530-C5D37D223F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5B1-4A65-4719-83E7-539750AA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A257-0454-4938-A530-C5D37D223F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5B1-4A65-4719-83E7-539750AA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A257-0454-4938-A530-C5D37D223F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5B1-4A65-4719-83E7-539750AA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A257-0454-4938-A530-C5D37D223F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5B1-4A65-4719-83E7-539750AA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5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A257-0454-4938-A530-C5D37D223F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5B1-4A65-4719-83E7-539750AA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A257-0454-4938-A530-C5D37D223F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5B1-4A65-4719-83E7-539750AA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A257-0454-4938-A530-C5D37D223F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5B1-4A65-4719-83E7-539750AA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A257-0454-4938-A530-C5D37D223F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5B1-4A65-4719-83E7-539750AA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3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A257-0454-4938-A530-C5D37D223F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F5B1-4A65-4719-83E7-539750AA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A257-0454-4938-A530-C5D37D223F3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F5B1-4A65-4719-83E7-539750AA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3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oty.co/" TargetMode="External"/><Relationship Id="rId2" Type="http://schemas.openxmlformats.org/officeDocument/2006/relationships/hyperlink" Target="https://fred.sensetecni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thingsnetwork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oty.c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" TargetMode="External"/><Relationship Id="rId2" Type="http://schemas.openxmlformats.org/officeDocument/2006/relationships/hyperlink" Target="https://fred.sensetecnic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d.sensetecnic.com/pricing" TargetMode="External"/><Relationship Id="rId4" Type="http://schemas.openxmlformats.org/officeDocument/2006/relationships/hyperlink" Target="https://users.sensetecnic.com/register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enonline/LoRaWAN_WiFi_IoT_Trainin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portaluri/WiFiEsp" TargetMode="External"/><Relationship Id="rId2" Type="http://schemas.openxmlformats.org/officeDocument/2006/relationships/hyperlink" Target="https://github.com/knolleary/pubsubclien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enonline/arduino-lmic-as923" TargetMode="External"/><Relationship Id="rId2" Type="http://schemas.openxmlformats.org/officeDocument/2006/relationships/hyperlink" Target="https://github.com/orenonline/LoRaWAN_WiFi_IoT_Training/blob/master/Arduino_LoRaWAN_IoT_Demo.ino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enonline/LoRaWAN_WiFi_IoT_Train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 </a:t>
            </a:r>
            <a:r>
              <a:rPr lang="en-US" dirty="0" smtClean="0"/>
              <a:t>: Hands-On </a:t>
            </a:r>
            <a:r>
              <a:rPr lang="en-US" dirty="0" err="1" smtClean="0"/>
              <a:t>IoT</a:t>
            </a:r>
            <a:r>
              <a:rPr lang="en-US" dirty="0" smtClean="0"/>
              <a:t> Training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Pre-requisites 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r>
              <a:rPr lang="en-US" dirty="0" smtClean="0"/>
              <a:t>Register </a:t>
            </a:r>
            <a:r>
              <a:rPr lang="en-US" dirty="0"/>
              <a:t>FREE with FRED : </a:t>
            </a:r>
            <a:r>
              <a:rPr lang="en-US" dirty="0">
                <a:hlinkClick r:id="rId2"/>
              </a:rPr>
              <a:t>https://fred.sensetecnic.com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Register FREE with </a:t>
            </a:r>
            <a:r>
              <a:rPr lang="en-US" dirty="0" err="1" smtClean="0"/>
              <a:t>Dioty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hlinkClick r:id="rId3"/>
              </a:rPr>
              <a:t>http://www.dioty.co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hlinkClick r:id="rId3"/>
              </a:rPr>
              <a:t>/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Register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FREE with TTN :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hlinkClick r:id="rId4"/>
              </a:rPr>
              <a:t>https://www.thethingsnetwork.org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hlinkClick r:id="rId4"/>
              </a:rPr>
              <a:t>/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FREE with DIOTY</a:t>
            </a:r>
          </a:p>
          <a:p>
            <a:r>
              <a:rPr lang="en-US" dirty="0">
                <a:hlinkClick r:id="rId2"/>
              </a:rPr>
              <a:t>http://www.dioty.co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password will be sent to your email</a:t>
            </a:r>
          </a:p>
          <a:p>
            <a:r>
              <a:rPr lang="en-US" dirty="0" smtClean="0"/>
              <a:t>Register now so that we can proceed to the next exciting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/>
              <a:t> </a:t>
            </a:r>
            <a:r>
              <a:rPr lang="en-US" dirty="0" smtClean="0"/>
              <a:t>– the sequence of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Hardware and sensor</a:t>
            </a:r>
          </a:p>
          <a:p>
            <a:pPr marL="514350" indent="-514350">
              <a:buAutoNum type="arabicParenR"/>
            </a:pPr>
            <a:r>
              <a:rPr lang="en-US" dirty="0" smtClean="0"/>
              <a:t>Make sure you can get the sensor data locally</a:t>
            </a:r>
          </a:p>
          <a:p>
            <a:pPr marL="514350" indent="-514350">
              <a:buAutoNum type="arabicParenR"/>
            </a:pPr>
            <a:r>
              <a:rPr lang="en-US" dirty="0" smtClean="0"/>
              <a:t>Push the data to the cloud :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Why?.... Because we can access it anywhere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Where? …. Any cloud-based MQTT broker</a:t>
            </a:r>
          </a:p>
          <a:p>
            <a:pPr marL="514350" indent="-514350">
              <a:buAutoNum type="arabicParenR"/>
            </a:pPr>
            <a:r>
              <a:rPr lang="en-US" dirty="0" smtClean="0"/>
              <a:t>Get the data and manipulate it :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How?.... Use MQTT subscriber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Manipulate?.... Yes, using tools, example is Node-Red</a:t>
            </a:r>
          </a:p>
        </p:txBody>
      </p:sp>
    </p:spTree>
    <p:extLst>
      <p:ext uri="{BB962C8B-B14F-4D97-AF65-F5344CB8AC3E}">
        <p14:creationId xmlns:p14="http://schemas.microsoft.com/office/powerpoint/2010/main" val="16843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closest friend : </a:t>
            </a:r>
            <a:r>
              <a:rPr lang="en-US" dirty="0" err="1" smtClean="0"/>
              <a:t>Handphone</a:t>
            </a:r>
            <a:r>
              <a:rPr lang="en-US" dirty="0" smtClean="0"/>
              <a:t>.   This App is for Android only.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510" y="2445236"/>
            <a:ext cx="3915025" cy="395856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12901" y="3193961"/>
            <a:ext cx="4443212" cy="1230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Open the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40570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See the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at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35" y="1661755"/>
            <a:ext cx="2742329" cy="48752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45487" y="2292439"/>
            <a:ext cx="2202288" cy="579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you can get the sensor data locally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dashboard, you can see all your phone’s sensors in action</a:t>
            </a:r>
          </a:p>
          <a:p>
            <a:r>
              <a:rPr lang="en-US" dirty="0" smtClean="0"/>
              <a:t>It means you are now already have the sensor data…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See the dashboard (continue)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85" y="1690688"/>
            <a:ext cx="2447627" cy="43513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44" y="1690688"/>
            <a:ext cx="2436295" cy="433119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527997" y="2228044"/>
            <a:ext cx="2537138" cy="9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Toggle OFF to 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the data to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the data </a:t>
            </a:r>
          </a:p>
          <a:p>
            <a:r>
              <a:rPr lang="en-US" dirty="0" smtClean="0"/>
              <a:t>Let it go somewhere other than just trapped inside your phone</a:t>
            </a:r>
          </a:p>
          <a:p>
            <a:r>
              <a:rPr lang="en-US" dirty="0" smtClean="0"/>
              <a:t>We will use MQTT service to do the work</a:t>
            </a:r>
          </a:p>
          <a:p>
            <a:r>
              <a:rPr lang="en-US" dirty="0" smtClean="0"/>
              <a:t>Select any sensors you like to publish </a:t>
            </a:r>
          </a:p>
        </p:txBody>
      </p:sp>
    </p:spTree>
    <p:extLst>
      <p:ext uri="{BB962C8B-B14F-4D97-AF65-F5344CB8AC3E}">
        <p14:creationId xmlns:p14="http://schemas.microsoft.com/office/powerpoint/2010/main" val="34845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Stream it 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46" y="1497545"/>
            <a:ext cx="2671148" cy="47487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88" y="1497545"/>
            <a:ext cx="2671149" cy="47487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84480" y="2112135"/>
            <a:ext cx="2730321" cy="1373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Click at “Stream”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70468" y="2562896"/>
            <a:ext cx="1944709" cy="4507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Stream It !  (continue)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75" y="1690688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63" y="1690688"/>
            <a:ext cx="2447628" cy="435133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37934" y="2060620"/>
            <a:ext cx="3181082" cy="1571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Click at MQTT strea</a:t>
            </a:r>
            <a:r>
              <a:rPr lang="en-US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7" name="Oval 6"/>
          <p:cNvSpPr/>
          <p:nvPr/>
        </p:nvSpPr>
        <p:spPr>
          <a:xfrm>
            <a:off x="1684985" y="2356833"/>
            <a:ext cx="1764405" cy="3992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 - </a:t>
            </a:r>
            <a:r>
              <a:rPr lang="en-US" dirty="0" err="1" smtClean="0"/>
              <a:t>Zaki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Sekolah</a:t>
            </a:r>
            <a:r>
              <a:rPr lang="en-US" dirty="0"/>
              <a:t> Sultan </a:t>
            </a:r>
            <a:r>
              <a:rPr lang="en-US" dirty="0" err="1"/>
              <a:t>Mohamad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, </a:t>
            </a:r>
            <a:r>
              <a:rPr lang="en-US" dirty="0" err="1"/>
              <a:t>Sg</a:t>
            </a:r>
            <a:r>
              <a:rPr lang="en-US" dirty="0"/>
              <a:t>. </a:t>
            </a:r>
            <a:r>
              <a:rPr lang="en-US" dirty="0" err="1"/>
              <a:t>Petani</a:t>
            </a:r>
            <a:r>
              <a:rPr lang="en-US" dirty="0"/>
              <a:t>, Kedah.  (88-92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B.Eng</a:t>
            </a:r>
            <a:r>
              <a:rPr lang="en-US" dirty="0" smtClean="0"/>
              <a:t> (</a:t>
            </a:r>
            <a:r>
              <a:rPr lang="en-US" dirty="0" err="1" smtClean="0"/>
              <a:t>Hons</a:t>
            </a:r>
            <a:r>
              <a:rPr lang="en-US" dirty="0"/>
              <a:t>) Electronics &amp; Electrical Engineering, University of </a:t>
            </a:r>
            <a:r>
              <a:rPr lang="en-US" dirty="0" err="1"/>
              <a:t>Salford</a:t>
            </a:r>
            <a:r>
              <a:rPr lang="en-US" dirty="0"/>
              <a:t>, UK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Prestigious Discovery </a:t>
            </a:r>
            <a:r>
              <a:rPr lang="en-US" dirty="0" err="1"/>
              <a:t>Sdn</a:t>
            </a:r>
            <a:r>
              <a:rPr lang="en-US" dirty="0"/>
              <a:t> </a:t>
            </a:r>
            <a:r>
              <a:rPr lang="en-US" dirty="0" err="1"/>
              <a:t>Bhd</a:t>
            </a:r>
            <a:r>
              <a:rPr lang="en-US" dirty="0"/>
              <a:t>, KL (1998-1999</a:t>
            </a:r>
            <a:r>
              <a:rPr lang="en-US" dirty="0" smtClean="0"/>
              <a:t>) – Firmware Engineer</a:t>
            </a:r>
            <a:endParaRPr lang="en-US" dirty="0"/>
          </a:p>
          <a:p>
            <a:pPr lvl="0"/>
            <a:r>
              <a:rPr lang="en-US" dirty="0"/>
              <a:t>Motorola Technology </a:t>
            </a:r>
            <a:r>
              <a:rPr lang="en-US" dirty="0" err="1"/>
              <a:t>Sdn</a:t>
            </a:r>
            <a:r>
              <a:rPr lang="en-US" dirty="0"/>
              <a:t> </a:t>
            </a:r>
            <a:r>
              <a:rPr lang="en-US" dirty="0" err="1"/>
              <a:t>Bhd</a:t>
            </a:r>
            <a:r>
              <a:rPr lang="en-US" dirty="0"/>
              <a:t>, Penang (1999-2009</a:t>
            </a:r>
            <a:r>
              <a:rPr lang="en-US" dirty="0" smtClean="0"/>
              <a:t>) – Firmware Architect</a:t>
            </a:r>
            <a:endParaRPr lang="en-US" dirty="0"/>
          </a:p>
          <a:p>
            <a:pPr lvl="0"/>
            <a:r>
              <a:rPr lang="en-US" dirty="0"/>
              <a:t>MIMOS </a:t>
            </a:r>
            <a:r>
              <a:rPr lang="en-US" dirty="0" err="1"/>
              <a:t>Berhad</a:t>
            </a:r>
            <a:r>
              <a:rPr lang="en-US" dirty="0"/>
              <a:t> (2009-Now</a:t>
            </a:r>
            <a:r>
              <a:rPr lang="en-US" dirty="0" smtClean="0"/>
              <a:t>) – Firmware/Product Architect</a:t>
            </a:r>
            <a:endParaRPr lang="en-US" dirty="0"/>
          </a:p>
          <a:p>
            <a:r>
              <a:rPr lang="en-US" dirty="0" smtClean="0"/>
              <a:t>Holds 11 patents (2 granted, 9 filed – Author and Co-Author)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Fill in MQTT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 down at the same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46" y="1464732"/>
            <a:ext cx="2903314" cy="516144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99279" y="4062993"/>
            <a:ext cx="3618964" cy="26981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: Press ON to publish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95" y="1425995"/>
            <a:ext cx="2868017" cy="5098698"/>
          </a:xfrm>
        </p:spPr>
      </p:pic>
      <p:sp>
        <p:nvSpPr>
          <p:cNvPr id="5" name="Oval 4"/>
          <p:cNvSpPr/>
          <p:nvPr/>
        </p:nvSpPr>
        <p:spPr>
          <a:xfrm>
            <a:off x="3387144" y="5087155"/>
            <a:ext cx="4134118" cy="15841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32631" y="3193960"/>
            <a:ext cx="260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is now sent to </a:t>
            </a:r>
            <a:r>
              <a:rPr lang="en-US" b="1" dirty="0" err="1" smtClean="0"/>
              <a:t>DioTY</a:t>
            </a:r>
            <a:r>
              <a:rPr lang="en-US" b="1" dirty="0" smtClean="0"/>
              <a:t> MQTT broker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99290" y="3840291"/>
            <a:ext cx="1352282" cy="1388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and manipulate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 to the data</a:t>
            </a:r>
          </a:p>
          <a:p>
            <a:r>
              <a:rPr lang="en-US" dirty="0" smtClean="0"/>
              <a:t>Need to use MQTT subscriber software</a:t>
            </a:r>
          </a:p>
          <a:p>
            <a:r>
              <a:rPr lang="en-US" dirty="0"/>
              <a:t>Once you get the data, pass it to your </a:t>
            </a:r>
            <a:r>
              <a:rPr lang="en-US" dirty="0" smtClean="0"/>
              <a:t>SW Tool.</a:t>
            </a:r>
            <a:endParaRPr lang="en-US" dirty="0"/>
          </a:p>
          <a:p>
            <a:pPr lvl="1"/>
            <a:r>
              <a:rPr lang="en-US" dirty="0"/>
              <a:t>Show chart of the data history</a:t>
            </a:r>
          </a:p>
          <a:p>
            <a:pPr lvl="1"/>
            <a:r>
              <a:rPr lang="en-US" dirty="0"/>
              <a:t>Automate action</a:t>
            </a:r>
          </a:p>
          <a:p>
            <a:pPr lvl="1"/>
            <a:r>
              <a:rPr lang="en-US" dirty="0"/>
              <a:t>Send to analytics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Example of SW Tool to do manipulation : Node-Red (open source)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90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Node Source Code - sequence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85788" y="1482725"/>
          <a:ext cx="11020424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106"/>
                <a:gridCol w="2755106"/>
                <a:gridCol w="2755106"/>
                <a:gridCol w="27551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Files</a:t>
                      </a:r>
                      <a:r>
                        <a:rPr lang="en-US" dirty="0" smtClean="0"/>
                        <a:t>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MQTT &amp; </a:t>
                      </a:r>
                      <a:r>
                        <a:rPr lang="en-US" dirty="0" err="1" smtClean="0"/>
                        <a:t>WiFi</a:t>
                      </a:r>
                      <a:r>
                        <a:rPr lang="en-US" dirty="0" smtClean="0"/>
                        <a:t>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MQTT connection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#include "</a:t>
                      </a:r>
                      <a:r>
                        <a:rPr lang="en-US" sz="1600" b="1" dirty="0" err="1" smtClean="0"/>
                        <a:t>DHT.h</a:t>
                      </a:r>
                      <a:r>
                        <a:rPr lang="en-US" sz="1600" b="1" dirty="0" smtClean="0"/>
                        <a:t>"</a:t>
                      </a:r>
                    </a:p>
                    <a:p>
                      <a:r>
                        <a:rPr lang="en-US" sz="1600" b="1" dirty="0" smtClean="0"/>
                        <a:t>#include "</a:t>
                      </a:r>
                      <a:r>
                        <a:rPr lang="en-US" sz="1600" b="1" dirty="0" err="1" smtClean="0"/>
                        <a:t>WiFiEsp.h</a:t>
                      </a:r>
                      <a:r>
                        <a:rPr lang="en-US" sz="1600" b="1" dirty="0" smtClean="0"/>
                        <a:t>"</a:t>
                      </a:r>
                    </a:p>
                    <a:p>
                      <a:r>
                        <a:rPr lang="en-US" sz="1600" b="1" dirty="0" smtClean="0"/>
                        <a:t>#include &lt;</a:t>
                      </a:r>
                      <a:r>
                        <a:rPr lang="en-US" sz="1600" b="1" dirty="0" err="1" smtClean="0"/>
                        <a:t>PubSubClient.h</a:t>
                      </a:r>
                      <a:r>
                        <a:rPr lang="en-US" sz="1600" b="1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#include &lt;</a:t>
                      </a:r>
                      <a:r>
                        <a:rPr lang="en-US" sz="1600" dirty="0" err="1" smtClean="0"/>
                        <a:t>stdio.h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#include &lt;</a:t>
                      </a:r>
                      <a:r>
                        <a:rPr lang="en-US" sz="1600" dirty="0" err="1" smtClean="0"/>
                        <a:t>stdlib.h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#include &lt;</a:t>
                      </a:r>
                      <a:r>
                        <a:rPr lang="en-US" sz="1600" dirty="0" err="1" smtClean="0"/>
                        <a:t>string.h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b="1" dirty="0" smtClean="0"/>
                        <a:t>#include &lt;</a:t>
                      </a:r>
                      <a:r>
                        <a:rPr lang="en-US" sz="1600" b="1" dirty="0" err="1" smtClean="0"/>
                        <a:t>ArduinoJson.h</a:t>
                      </a:r>
                      <a:r>
                        <a:rPr lang="en-US" b="1" dirty="0" smtClean="0"/>
                        <a:t>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DHT </a:t>
                      </a:r>
                      <a:r>
                        <a:rPr lang="en-US" sz="1600" dirty="0" err="1" smtClean="0"/>
                        <a:t>dht</a:t>
                      </a:r>
                      <a:r>
                        <a:rPr lang="en-US" sz="1600" dirty="0" smtClean="0"/>
                        <a:t>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WiFiEspClient</a:t>
                      </a:r>
                      <a:r>
                        <a:rPr lang="en-US" sz="1600" dirty="0" smtClean="0"/>
                        <a:t> client; 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PubSubClient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mqttClient</a:t>
                      </a:r>
                      <a:r>
                        <a:rPr lang="en-US" sz="1600" dirty="0" smtClean="0"/>
                        <a:t>(client);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const</a:t>
                      </a:r>
                      <a:r>
                        <a:rPr lang="en-US" sz="1600" dirty="0" smtClean="0"/>
                        <a:t> char* server = "mqtt.dioty.co";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char </a:t>
                      </a:r>
                      <a:r>
                        <a:rPr lang="en-US" sz="1600" dirty="0" err="1" smtClean="0"/>
                        <a:t>ssid</a:t>
                      </a:r>
                      <a:r>
                        <a:rPr lang="en-US" sz="1600" dirty="0" smtClean="0"/>
                        <a:t>[] = “</a:t>
                      </a:r>
                      <a:r>
                        <a:rPr lang="en-US" sz="1600" dirty="0" err="1" smtClean="0"/>
                        <a:t>wifiSSID</a:t>
                      </a:r>
                      <a:r>
                        <a:rPr lang="en-US" sz="1600" dirty="0" smtClean="0"/>
                        <a:t>";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char pass[] = “</a:t>
                      </a:r>
                      <a:r>
                        <a:rPr lang="en-US" sz="1600" dirty="0" err="1" smtClean="0"/>
                        <a:t>wifiPasswd</a:t>
                      </a:r>
                      <a:r>
                        <a:rPr lang="en-US" sz="1600" dirty="0" smtClean="0"/>
                        <a:t>";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(</a:t>
                      </a:r>
                      <a:r>
                        <a:rPr lang="en-US" sz="1600" dirty="0" err="1" smtClean="0"/>
                        <a:t>mqttClient.connect</a:t>
                      </a:r>
                      <a:r>
                        <a:rPr lang="en-US" sz="1600" dirty="0" smtClean="0"/>
                        <a:t>(NULL, “</a:t>
                      </a:r>
                      <a:r>
                        <a:rPr lang="en-US" sz="1600" dirty="0" err="1" smtClean="0"/>
                        <a:t>user@name</a:t>
                      </a:r>
                      <a:r>
                        <a:rPr lang="en-US" sz="1600" dirty="0" smtClean="0"/>
                        <a:t>", “</a:t>
                      </a:r>
                      <a:r>
                        <a:rPr lang="en-US" sz="1600" dirty="0" err="1" smtClean="0"/>
                        <a:t>passwd</a:t>
                      </a:r>
                      <a:r>
                        <a:rPr lang="en-US" sz="1600" dirty="0" smtClean="0"/>
                        <a:t>")) {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Serial.println</a:t>
                      </a:r>
                      <a:r>
                        <a:rPr lang="en-US" sz="1600" dirty="0" smtClean="0"/>
                        <a:t>("connected");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585788" y="4186555"/>
          <a:ext cx="11020424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106"/>
                <a:gridCol w="2755106"/>
                <a:gridCol w="2755106"/>
                <a:gridCol w="27551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</a:t>
                      </a:r>
                      <a:r>
                        <a:rPr lang="en-US" sz="1600" baseline="0" dirty="0" smtClean="0"/>
                        <a:t> VCC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T&amp;H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 as 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</a:t>
                      </a:r>
                      <a:r>
                        <a:rPr lang="en-US" baseline="0" dirty="0" smtClean="0"/>
                        <a:t> to Cloud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averageVcc</a:t>
                      </a:r>
                      <a:r>
                        <a:rPr lang="en-US" sz="1600" dirty="0" smtClean="0"/>
                        <a:t> = </a:t>
                      </a:r>
                      <a:r>
                        <a:rPr lang="en-US" sz="1600" dirty="0" err="1" smtClean="0"/>
                        <a:t>averageVcc</a:t>
                      </a:r>
                      <a:r>
                        <a:rPr lang="en-US" sz="1600" dirty="0" smtClean="0"/>
                        <a:t> + (float) </a:t>
                      </a:r>
                      <a:r>
                        <a:rPr lang="en-US" sz="1600" dirty="0" err="1" smtClean="0"/>
                        <a:t>readVcc</a:t>
                      </a:r>
                      <a:r>
                        <a:rPr lang="en-US" sz="1600" dirty="0" smtClean="0"/>
                        <a:t>();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int16_t </a:t>
                      </a:r>
                      <a:r>
                        <a:rPr lang="en-US" sz="1600" dirty="0" err="1" smtClean="0"/>
                        <a:t>averageVccInt</a:t>
                      </a:r>
                      <a:r>
                        <a:rPr lang="en-US" sz="1600" dirty="0" smtClean="0"/>
                        <a:t> = round(</a:t>
                      </a:r>
                      <a:r>
                        <a:rPr lang="en-US" sz="1600" dirty="0" err="1" smtClean="0"/>
                        <a:t>averageVcc</a:t>
                      </a:r>
                      <a:r>
                        <a:rPr lang="en-US" sz="1600" dirty="0" smtClean="0"/>
                        <a:t>);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b="1" dirty="0" err="1" smtClean="0"/>
                        <a:t>dtostrf</a:t>
                      </a:r>
                      <a:r>
                        <a:rPr lang="en-US" sz="1600" dirty="0" smtClean="0"/>
                        <a:t>( </a:t>
                      </a:r>
                      <a:r>
                        <a:rPr lang="en-US" sz="1600" dirty="0" err="1" smtClean="0"/>
                        <a:t>averageVccInt</a:t>
                      </a:r>
                      <a:r>
                        <a:rPr lang="en-US" sz="1600" dirty="0" smtClean="0"/>
                        <a:t>, 3, 2, temp );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dtostrf</a:t>
                      </a:r>
                      <a:r>
                        <a:rPr lang="en-US" sz="1600" dirty="0" smtClean="0"/>
                        <a:t>( </a:t>
                      </a:r>
                      <a:r>
                        <a:rPr lang="en-US" sz="1600" dirty="0" err="1" smtClean="0"/>
                        <a:t>dht.getHumidity</a:t>
                      </a:r>
                      <a:r>
                        <a:rPr lang="en-US" sz="1600" dirty="0" smtClean="0"/>
                        <a:t>(), 3, 2, temp2 );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it-IT" sz="1600" b="1" dirty="0" smtClean="0"/>
                        <a:t>dtostrf</a:t>
                      </a:r>
                      <a:r>
                        <a:rPr lang="it-IT" sz="1600" dirty="0" smtClean="0"/>
                        <a:t>( dht.getTemperature(), 3, 2, temp3 );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root["Voltage"] = temp;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root["Humidity"] = temp2;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root["Temperature"] = temp3;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root.printTo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msg</a:t>
                      </a:r>
                      <a:r>
                        <a:rPr lang="en-US" sz="1600" dirty="0" smtClean="0"/>
                        <a:t>);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mqttClient.publish</a:t>
                      </a:r>
                      <a:r>
                        <a:rPr lang="en-US" sz="1600" dirty="0" smtClean="0"/>
                        <a:t>("/zaki.bm@gmail.com/1234", </a:t>
                      </a:r>
                      <a:r>
                        <a:rPr lang="en-US" sz="1600" dirty="0" err="1" smtClean="0"/>
                        <a:t>msg</a:t>
                      </a:r>
                      <a:r>
                        <a:rPr lang="en-US" sz="1600" dirty="0" smtClean="0"/>
                        <a:t>);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0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See if the data goes to Cloud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MQTT broker receive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assume </a:t>
            </a:r>
            <a:r>
              <a:rPr lang="en-US" dirty="0" err="1" smtClean="0"/>
              <a:t>Dioty</a:t>
            </a:r>
            <a:r>
              <a:rPr lang="en-US" dirty="0" smtClean="0"/>
              <a:t> (MQTT broker) received the Data we just sent.</a:t>
            </a:r>
          </a:p>
          <a:p>
            <a:r>
              <a:rPr lang="en-US" dirty="0" smtClean="0"/>
              <a:t>Can check, go to Dioty.co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8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Node-Red as a middleware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35" y="1287182"/>
            <a:ext cx="7655866" cy="5086979"/>
          </a:xfrm>
        </p:spPr>
      </p:pic>
      <p:sp>
        <p:nvSpPr>
          <p:cNvPr id="10" name="Oval 9"/>
          <p:cNvSpPr/>
          <p:nvPr/>
        </p:nvSpPr>
        <p:spPr>
          <a:xfrm>
            <a:off x="6057900" y="3815193"/>
            <a:ext cx="1426112" cy="15445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10100" y="3830672"/>
            <a:ext cx="1447800" cy="15173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39536" y="2496531"/>
            <a:ext cx="1743075" cy="8001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6"/>
          </p:cNvCxnSpPr>
          <p:nvPr/>
        </p:nvCxnSpPr>
        <p:spPr>
          <a:xfrm>
            <a:off x="4482611" y="2896581"/>
            <a:ext cx="370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27338" y="2496531"/>
            <a:ext cx="242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MQTT Client.  We get the data from Dioty.co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70113" y="4659814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87836" y="4026213"/>
            <a:ext cx="2181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setup.  We put the data in dashboard style that we want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354827" y="5226542"/>
            <a:ext cx="495300" cy="23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47938" y="5036620"/>
            <a:ext cx="185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Processing using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30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 Red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Node-RED is a programming tool for wiring together hardware devices, APIs and online services in new and interesting ways</a:t>
            </a:r>
            <a:r>
              <a:rPr lang="en-US" dirty="0" smtClean="0"/>
              <a:t>.</a:t>
            </a:r>
          </a:p>
          <a:p>
            <a:r>
              <a:rPr lang="en-US" dirty="0"/>
              <a:t>It provides a browser-based editor that makes it easy to wire together flows using the wide range of nodes in the palette that can be deployed to its runtime in a single-click.</a:t>
            </a:r>
          </a:p>
        </p:txBody>
      </p:sp>
    </p:spTree>
    <p:extLst>
      <p:ext uri="{BB962C8B-B14F-4D97-AF65-F5344CB8AC3E}">
        <p14:creationId xmlns:p14="http://schemas.microsoft.com/office/powerpoint/2010/main" val="40986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Browser-based flow editing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037"/>
            <a:ext cx="10515600" cy="4351338"/>
          </a:xfrm>
        </p:spPr>
        <p:txBody>
          <a:bodyPr/>
          <a:lstStyle/>
          <a:p>
            <a:r>
              <a:rPr lang="en-US" dirty="0"/>
              <a:t>Node-RED provides a browser-based flow editor that makes it easy to wire together flows using the wide range of nodes in the palette. Flows can be then deployed to the runtime in a single-click</a:t>
            </a:r>
            <a:r>
              <a:rPr lang="en-US" dirty="0" smtClean="0"/>
              <a:t>.</a:t>
            </a:r>
          </a:p>
          <a:p>
            <a:r>
              <a:rPr lang="en-US" dirty="0"/>
              <a:t>JavaScript functions can be created within the editor using a rich text editor</a:t>
            </a:r>
            <a:r>
              <a:rPr lang="en-US" dirty="0" smtClean="0"/>
              <a:t>.</a:t>
            </a:r>
          </a:p>
          <a:p>
            <a:r>
              <a:rPr lang="en-US" dirty="0"/>
              <a:t>A built-in library allows you to save useful functions, templates or flows for re-use.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65" y="4237037"/>
            <a:ext cx="4238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on Node.js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light-weight runtime is built on Node.js, taking full advantage of its event-driven, non-blocking model. This makes it ideal to run at the edge of the network on low-cost hardware such as the Raspberry Pi as well as in the cloud</a:t>
            </a:r>
            <a:r>
              <a:rPr lang="en-US" dirty="0" smtClean="0"/>
              <a:t>.</a:t>
            </a:r>
          </a:p>
          <a:p>
            <a:r>
              <a:rPr lang="en-US" dirty="0"/>
              <a:t>With over 225,000 modules in Node's package repository, it is easy to extend the range of palette nodes to add new capabilities.</a:t>
            </a:r>
          </a:p>
        </p:txBody>
      </p:sp>
      <p:pic>
        <p:nvPicPr>
          <p:cNvPr id="1026" name="Picture 2" descr="https://nodered.org/images/nr-imag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4255477"/>
            <a:ext cx="4238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SCADA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6233"/>
            <a:ext cx="10515600" cy="4351338"/>
          </a:xfrm>
        </p:spPr>
        <p:txBody>
          <a:bodyPr/>
          <a:lstStyle/>
          <a:p>
            <a:r>
              <a:rPr lang="en-US" dirty="0" smtClean="0"/>
              <a:t>What is SCADA</a:t>
            </a:r>
          </a:p>
          <a:p>
            <a:pPr lvl="1"/>
            <a:r>
              <a:rPr lang="en-US" dirty="0" smtClean="0"/>
              <a:t>Stands for Supervisory, Control and Data Acquisition</a:t>
            </a:r>
          </a:p>
          <a:p>
            <a:pPr lvl="1"/>
            <a:r>
              <a:rPr lang="en-US" dirty="0" smtClean="0"/>
              <a:t>Famous is 1960s</a:t>
            </a:r>
          </a:p>
          <a:p>
            <a:pPr lvl="1"/>
            <a:r>
              <a:rPr lang="en-US" dirty="0" smtClean="0"/>
              <a:t>It works like a supervisor who supervises and control the entire plant area.</a:t>
            </a:r>
          </a:p>
          <a:p>
            <a:pPr lvl="1"/>
            <a:r>
              <a:rPr lang="en-US" dirty="0" smtClean="0"/>
              <a:t>SCADA is not a 100% controller.  It is just a software which has to be linked with controllers. Ultimately it is to be connected to PLC / RTU systems which in turn are connected to field instruments.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06" y="416311"/>
            <a:ext cx="3394791" cy="25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Development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237"/>
            <a:ext cx="10515600" cy="4351338"/>
          </a:xfrm>
        </p:spPr>
        <p:txBody>
          <a:bodyPr/>
          <a:lstStyle/>
          <a:p>
            <a:r>
              <a:rPr lang="en-US" dirty="0"/>
              <a:t>The flows created in Node-RED are stored using JSON which can be easily imported and exported for sharing with others</a:t>
            </a:r>
            <a:r>
              <a:rPr lang="en-US" dirty="0" smtClean="0"/>
              <a:t>.</a:t>
            </a:r>
          </a:p>
          <a:p>
            <a:r>
              <a:rPr lang="en-US" dirty="0"/>
              <a:t>An online flow library allows you to share your best flows with the world.</a:t>
            </a:r>
          </a:p>
        </p:txBody>
      </p:sp>
      <p:pic>
        <p:nvPicPr>
          <p:cNvPr id="2050" name="Picture 2" descr="https://nodered.org/images/nr-imag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98" y="3403355"/>
            <a:ext cx="40767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8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FRED – online Node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for Node-Red, you can choose to install it on your PC or just use the cloud-based.  </a:t>
            </a:r>
          </a:p>
          <a:p>
            <a:r>
              <a:rPr lang="en-US" dirty="0"/>
              <a:t>Cloud-based is at </a:t>
            </a:r>
            <a:r>
              <a:rPr lang="en-US" dirty="0">
                <a:hlinkClick r:id="rId2"/>
              </a:rPr>
              <a:t>https://fred.sensetecnic.com/</a:t>
            </a:r>
            <a:endParaRPr lang="en-US" dirty="0"/>
          </a:p>
          <a:p>
            <a:r>
              <a:rPr lang="en-US" dirty="0"/>
              <a:t>Node-RED provides a browser-based flow editor, which can be used to create JavaScript functions. The runtime is built on Node.js. The flows created in Node-RED are stored using JSON. </a:t>
            </a:r>
            <a:endParaRPr lang="en-US" dirty="0" smtClean="0"/>
          </a:p>
          <a:p>
            <a:r>
              <a:rPr lang="en-US" dirty="0"/>
              <a:t>Front End for Node-RED (FRED) manages instances of </a:t>
            </a:r>
            <a:r>
              <a:rPr lang="en-US" dirty="0">
                <a:hlinkClick r:id="rId3"/>
              </a:rPr>
              <a:t>Node-RED</a:t>
            </a:r>
            <a:r>
              <a:rPr lang="en-US" dirty="0"/>
              <a:t> for multiple users in the cloud. To instantly create your own Node-RED instance, </a:t>
            </a:r>
            <a:r>
              <a:rPr lang="en-US" dirty="0">
                <a:hlinkClick r:id="rId4"/>
              </a:rPr>
              <a:t>register for a free (limited) account</a:t>
            </a:r>
            <a:r>
              <a:rPr lang="en-US" dirty="0"/>
              <a:t>, or check out the </a:t>
            </a:r>
            <a:r>
              <a:rPr lang="en-US" dirty="0">
                <a:hlinkClick r:id="rId5"/>
              </a:rPr>
              <a:t>pricing</a:t>
            </a:r>
            <a:r>
              <a:rPr lang="en-US" dirty="0"/>
              <a:t> for hosting your instance of Node-RED.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FRED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your FRED running, add a New Flow</a:t>
            </a:r>
          </a:p>
          <a:p>
            <a:r>
              <a:rPr lang="en-US" dirty="0">
                <a:hlinkClick r:id="rId2"/>
              </a:rPr>
              <a:t>https://github.com/orenonline/LoRaWAN_WiFi_IoT_Training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Click at </a:t>
            </a:r>
            <a:r>
              <a:rPr lang="en-US" dirty="0" smtClean="0">
                <a:solidFill>
                  <a:schemeClr val="bg2"/>
                </a:solidFill>
              </a:rPr>
              <a:t>“</a:t>
            </a:r>
            <a:r>
              <a:rPr lang="en-US" dirty="0" err="1" smtClean="0">
                <a:solidFill>
                  <a:schemeClr val="bg2"/>
                </a:solidFill>
              </a:rPr>
              <a:t>FRED_Diagram_WiFi</a:t>
            </a:r>
            <a:r>
              <a:rPr lang="en-US" dirty="0" smtClean="0">
                <a:solidFill>
                  <a:schemeClr val="bg2"/>
                </a:solidFill>
              </a:rPr>
              <a:t>”</a:t>
            </a:r>
          </a:p>
          <a:p>
            <a:r>
              <a:rPr lang="en-US" dirty="0" smtClean="0"/>
              <a:t>Click at “</a:t>
            </a:r>
            <a:r>
              <a:rPr lang="en-US" b="1" dirty="0" smtClean="0"/>
              <a:t>SensorNode.txt”</a:t>
            </a:r>
            <a:endParaRPr lang="en-US" dirty="0" smtClean="0"/>
          </a:p>
          <a:p>
            <a:r>
              <a:rPr lang="en-US" dirty="0" smtClean="0"/>
              <a:t>Click at “Raw”</a:t>
            </a:r>
          </a:p>
          <a:p>
            <a:r>
              <a:rPr lang="en-US" dirty="0" smtClean="0"/>
              <a:t>Copy the whole text </a:t>
            </a:r>
          </a:p>
          <a:p>
            <a:r>
              <a:rPr lang="en-US" dirty="0" smtClean="0"/>
              <a:t>Now go to your New Flow page, select Import-&gt;Clipboard</a:t>
            </a:r>
          </a:p>
          <a:p>
            <a:r>
              <a:rPr lang="en-US" dirty="0" smtClean="0"/>
              <a:t>Position it nicely on the page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FRED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items in the FRED is called a “node”</a:t>
            </a:r>
          </a:p>
          <a:p>
            <a:r>
              <a:rPr lang="en-US" dirty="0" smtClean="0"/>
              <a:t>If you do a copy and paste, all logics are copied and pasted</a:t>
            </a:r>
          </a:p>
          <a:p>
            <a:r>
              <a:rPr lang="en-US" dirty="0" smtClean="0"/>
              <a:t>But credentials are not copied and pasted.</a:t>
            </a:r>
          </a:p>
          <a:p>
            <a:r>
              <a:rPr lang="en-US" dirty="0">
                <a:solidFill>
                  <a:schemeClr val="bg2"/>
                </a:solidFill>
              </a:rPr>
              <a:t>Double-click at “MQTT for </a:t>
            </a:r>
            <a:r>
              <a:rPr lang="en-US" dirty="0" err="1" smtClean="0">
                <a:solidFill>
                  <a:schemeClr val="bg2"/>
                </a:solidFill>
              </a:rPr>
              <a:t>TempSensor</a:t>
            </a:r>
            <a:r>
              <a:rPr lang="en-US" dirty="0" smtClean="0">
                <a:solidFill>
                  <a:schemeClr val="bg2"/>
                </a:solidFill>
              </a:rPr>
              <a:t>” 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</a:p>
          <a:p>
            <a:r>
              <a:rPr lang="en-US" dirty="0"/>
              <a:t>Double-click at “</a:t>
            </a:r>
            <a:r>
              <a:rPr lang="en-US" dirty="0" err="1"/>
              <a:t>MyDioty</a:t>
            </a:r>
            <a:r>
              <a:rPr lang="en-US" dirty="0"/>
              <a:t> MQTT </a:t>
            </a:r>
            <a:r>
              <a:rPr lang="en-US" dirty="0" smtClean="0"/>
              <a:t>Broker” node</a:t>
            </a:r>
            <a:endParaRPr lang="en-US" dirty="0" smtClean="0"/>
          </a:p>
          <a:p>
            <a:r>
              <a:rPr lang="en-US" dirty="0" smtClean="0"/>
              <a:t>Click at the small pencil</a:t>
            </a:r>
          </a:p>
          <a:p>
            <a:r>
              <a:rPr lang="en-US" dirty="0" smtClean="0"/>
              <a:t>Click at the Security Tab</a:t>
            </a:r>
          </a:p>
          <a:p>
            <a:r>
              <a:rPr lang="en-US" dirty="0" smtClean="0"/>
              <a:t>Fill in the Username and Password.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Can </a:t>
            </a:r>
            <a:r>
              <a:rPr lang="en-US" dirty="0">
                <a:solidFill>
                  <a:schemeClr val="bg2"/>
                </a:solidFill>
              </a:rPr>
              <a:t>be found at </a:t>
            </a:r>
            <a:r>
              <a:rPr lang="en-US" dirty="0" smtClean="0">
                <a:solidFill>
                  <a:schemeClr val="bg2"/>
                </a:solidFill>
              </a:rPr>
              <a:t>my </a:t>
            </a:r>
            <a:r>
              <a:rPr lang="en-US" dirty="0" err="1" smtClean="0">
                <a:solidFill>
                  <a:schemeClr val="bg2"/>
                </a:solidFill>
              </a:rPr>
              <a:t>github</a:t>
            </a:r>
            <a:r>
              <a:rPr lang="en-US" dirty="0" smtClean="0">
                <a:solidFill>
                  <a:schemeClr val="bg2"/>
                </a:solidFill>
              </a:rPr>
              <a:t> : click here : </a:t>
            </a:r>
            <a:r>
              <a:rPr lang="en-US" dirty="0" err="1" smtClean="0">
                <a:solidFill>
                  <a:schemeClr val="bg2"/>
                </a:solidFill>
              </a:rPr>
              <a:t>UnPwd_WiFi_Node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Click “Deploy”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Debug and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right hand side, click at the Debug tab</a:t>
            </a:r>
          </a:p>
          <a:p>
            <a:r>
              <a:rPr lang="en-US" dirty="0" smtClean="0"/>
              <a:t>You can see the incoming data</a:t>
            </a:r>
          </a:p>
          <a:p>
            <a:r>
              <a:rPr lang="en-US" dirty="0" smtClean="0"/>
              <a:t>For Dashboard, you can click at the Dashboard tab</a:t>
            </a:r>
          </a:p>
          <a:p>
            <a:r>
              <a:rPr lang="en-US" dirty="0" smtClean="0"/>
              <a:t>All the dashboard item has been populated</a:t>
            </a:r>
          </a:p>
          <a:p>
            <a:r>
              <a:rPr lang="en-US" dirty="0" smtClean="0"/>
              <a:t>All you need is just to press the small arrow underneath the Dashboard tab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9" y="1690687"/>
            <a:ext cx="10325289" cy="4285109"/>
          </a:xfrm>
        </p:spPr>
      </p:pic>
    </p:spTree>
    <p:extLst>
      <p:ext uri="{BB962C8B-B14F-4D97-AF65-F5344CB8AC3E}">
        <p14:creationId xmlns:p14="http://schemas.microsoft.com/office/powerpoint/2010/main" val="4209842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-based Sensor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Voltage, T&amp;H Sensor - </a:t>
            </a:r>
            <a:r>
              <a:rPr lang="en-US" dirty="0" err="1" smtClean="0"/>
              <a:t>IoT</a:t>
            </a:r>
            <a:r>
              <a:rPr lang="en-US" dirty="0" smtClean="0"/>
              <a:t> using </a:t>
            </a:r>
            <a:r>
              <a:rPr lang="en-US" dirty="0" err="1" smtClean="0"/>
              <a:t>WiFi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88" y="1731557"/>
            <a:ext cx="1754122" cy="1754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7391">
            <a:off x="2815391" y="1805210"/>
            <a:ext cx="1774971" cy="1774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825" y="2008450"/>
            <a:ext cx="780015" cy="7800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1840" y="1285875"/>
            <a:ext cx="1647321" cy="2745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688858" y="2039073"/>
            <a:ext cx="1597580" cy="1392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9252" y="3833813"/>
            <a:ext cx="952496" cy="952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079302" y="5205892"/>
            <a:ext cx="952496" cy="9524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9330" y="5048243"/>
            <a:ext cx="1895475" cy="1181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2526" y="4197119"/>
            <a:ext cx="2368010" cy="26608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612498" y="5159374"/>
            <a:ext cx="952496" cy="9524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9249" y="4379361"/>
            <a:ext cx="2186752" cy="21867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0976" y="482334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MQTT Client + Logic Process + Dashboard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0976" y="4197119"/>
            <a:ext cx="3921522" cy="2368994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5520" y="1868194"/>
            <a:ext cx="1257335" cy="12573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284" y="1982235"/>
            <a:ext cx="780015" cy="78001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7088" y="1657314"/>
            <a:ext cx="6773812" cy="1902609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58150" y="1543050"/>
            <a:ext cx="128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50m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8890" y="3015072"/>
            <a:ext cx="192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JSON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8580" y="1825311"/>
            <a:ext cx="1963082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Node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my </a:t>
            </a:r>
            <a:r>
              <a:rPr lang="en-US" dirty="0" err="1" smtClean="0"/>
              <a:t>github</a:t>
            </a:r>
            <a:r>
              <a:rPr lang="en-US" dirty="0" smtClean="0"/>
              <a:t> repository :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github.com/orenonline/LoRaWAN_WiFi_IoT_Training</a:t>
            </a:r>
          </a:p>
          <a:p>
            <a:pPr lvl="1"/>
            <a:r>
              <a:rPr lang="en-US" dirty="0" smtClean="0"/>
              <a:t>Libraries :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sz="1600" dirty="0" err="1" smtClean="0"/>
              <a:t>PubSubClient</a:t>
            </a:r>
            <a:r>
              <a:rPr lang="fr-FR" sz="1600" dirty="0" smtClean="0"/>
              <a:t> </a:t>
            </a:r>
            <a:r>
              <a:rPr lang="fr-FR" sz="1600" dirty="0"/>
              <a:t>: </a:t>
            </a:r>
            <a:r>
              <a:rPr lang="fr-FR" sz="1600" u="sng" dirty="0">
                <a:hlinkClick r:id="rId2"/>
              </a:rPr>
              <a:t>https://github.com/knolleary/pubsubclient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		</a:t>
            </a:r>
            <a:r>
              <a:rPr lang="fr-FR" sz="1600" dirty="0" err="1" smtClean="0"/>
              <a:t>WiFiESP</a:t>
            </a:r>
            <a:r>
              <a:rPr lang="fr-FR" sz="1600" dirty="0" smtClean="0"/>
              <a:t> </a:t>
            </a:r>
            <a:r>
              <a:rPr lang="fr-FR" sz="1600" dirty="0"/>
              <a:t>: </a:t>
            </a:r>
            <a:r>
              <a:rPr lang="fr-FR" sz="1600" dirty="0">
                <a:hlinkClick r:id="rId3"/>
              </a:rPr>
              <a:t>https://github.com/bportaluri/WiFiEsp</a:t>
            </a:r>
            <a:endParaRPr lang="fr-FR" sz="16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dashboard generated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0" y="1930400"/>
            <a:ext cx="11186051" cy="3335023"/>
          </a:xfrm>
        </p:spPr>
      </p:pic>
    </p:spTree>
    <p:extLst>
      <p:ext uri="{BB962C8B-B14F-4D97-AF65-F5344CB8AC3E}">
        <p14:creationId xmlns:p14="http://schemas.microsoft.com/office/powerpoint/2010/main" val="37184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a SCADA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924" y="1840840"/>
            <a:ext cx="9376871" cy="43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LoRaWAN</a:t>
            </a:r>
            <a:r>
              <a:rPr lang="en-US" dirty="0" smtClean="0"/>
              <a:t>-based Sensor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LoRaWAN</a:t>
            </a:r>
            <a:r>
              <a:rPr lang="en-US" dirty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59" y="2031244"/>
            <a:ext cx="1504925" cy="15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325" y="2046850"/>
            <a:ext cx="1364825" cy="136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588" y="2152675"/>
            <a:ext cx="780356" cy="780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84" y="2152675"/>
            <a:ext cx="780356" cy="780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774" y="2031244"/>
            <a:ext cx="1140550" cy="1140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4359" y="1690688"/>
            <a:ext cx="6309965" cy="1845481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7307" y="1802874"/>
            <a:ext cx="1390008" cy="1597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6608" y="1245843"/>
            <a:ext cx="1618215" cy="2594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693884">
            <a:off x="10766211" y="4542151"/>
            <a:ext cx="951058" cy="9510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26461" y="143838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10km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9241" y="2152675"/>
            <a:ext cx="1461037" cy="24350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7367083">
            <a:off x="9852114" y="3016052"/>
            <a:ext cx="951058" cy="9510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902" y="4134422"/>
            <a:ext cx="10388484" cy="26580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52341" y="695783"/>
            <a:ext cx="177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LoRaWAN</a:t>
            </a:r>
            <a:r>
              <a:rPr lang="en-US" dirty="0" smtClean="0"/>
              <a:t> Gateway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64188">
            <a:off x="9697559" y="2633901"/>
            <a:ext cx="192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JSON Format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Using UDP 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52109" y="5034012"/>
            <a:ext cx="2189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TTN Server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92195" y="4802490"/>
            <a:ext cx="192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MQTT Protocol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68523" y="3200928"/>
            <a:ext cx="192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</a:rPr>
              <a:t>LoRaWAN</a:t>
            </a:r>
            <a:r>
              <a:rPr lang="en-US" sz="1600" b="1" dirty="0" smtClean="0">
                <a:solidFill>
                  <a:srgbClr val="C00000"/>
                </a:solidFill>
              </a:rPr>
              <a:t> Protocol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1325563"/>
          </a:xfrm>
        </p:spPr>
        <p:txBody>
          <a:bodyPr/>
          <a:lstStyle/>
          <a:p>
            <a:r>
              <a:rPr lang="en-US" dirty="0" err="1" smtClean="0"/>
              <a:t>LoRaWAN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54" y="1243304"/>
            <a:ext cx="7639506" cy="5462296"/>
          </a:xfrm>
        </p:spPr>
      </p:pic>
    </p:spTree>
    <p:extLst>
      <p:ext uri="{BB962C8B-B14F-4D97-AF65-F5344CB8AC3E}">
        <p14:creationId xmlns:p14="http://schemas.microsoft.com/office/powerpoint/2010/main" val="34564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for </a:t>
            </a:r>
            <a:r>
              <a:rPr lang="en-US" dirty="0" err="1" smtClean="0"/>
              <a:t>LoRaWAN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LoRaWAN</a:t>
            </a:r>
            <a:r>
              <a:rPr lang="en-US" dirty="0" smtClean="0"/>
              <a:t>, you will need a </a:t>
            </a:r>
            <a:r>
              <a:rPr lang="en-US" dirty="0" err="1" smtClean="0"/>
              <a:t>LoRaWAN</a:t>
            </a:r>
            <a:r>
              <a:rPr lang="en-US" dirty="0" smtClean="0"/>
              <a:t>-compliant Gateway in order for your sensor data gets through to the Cloud Server.</a:t>
            </a:r>
          </a:p>
          <a:p>
            <a:r>
              <a:rPr lang="en-US" dirty="0" smtClean="0"/>
              <a:t>A fully compliant-</a:t>
            </a:r>
            <a:r>
              <a:rPr lang="en-US" dirty="0" err="1" smtClean="0"/>
              <a:t>LoRaWAN</a:t>
            </a:r>
            <a:r>
              <a:rPr lang="en-US" dirty="0" smtClean="0"/>
              <a:t> gateway must have a mandatory 8 channels </a:t>
            </a:r>
            <a:r>
              <a:rPr lang="en-US" dirty="0" err="1" smtClean="0"/>
              <a:t>LoRaWAN</a:t>
            </a:r>
            <a:r>
              <a:rPr lang="en-US" dirty="0" smtClean="0"/>
              <a:t> frequencies.  </a:t>
            </a:r>
          </a:p>
          <a:p>
            <a:r>
              <a:rPr lang="en-US" dirty="0" smtClean="0"/>
              <a:t>Normally, one Gateway can cover a distance of 15km radius in an open space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27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for </a:t>
            </a:r>
            <a:r>
              <a:rPr lang="en-US" dirty="0" err="1" smtClean="0"/>
              <a:t>LoRaWAN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github.com/orenonline/LoRaWAN_WiFi_IoT_Training/blob/master/Arduino_LoRaWAN_IoT_Demo.ino</a:t>
            </a:r>
            <a:endParaRPr lang="en-US" dirty="0" smtClean="0"/>
          </a:p>
          <a:p>
            <a:r>
              <a:rPr lang="en-US" dirty="0" smtClean="0"/>
              <a:t>You will need to install the library needed first, link as below 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github.com/orenonline/arduino-lmic-as923</a:t>
            </a:r>
            <a:endParaRPr lang="en-US" dirty="0" smtClean="0"/>
          </a:p>
          <a:p>
            <a:r>
              <a:rPr lang="en-US" dirty="0" smtClean="0"/>
              <a:t>Compile and flash inside the 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See if the data goes to Cloud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LoRaWAN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</a:t>
            </a:r>
            <a:r>
              <a:rPr lang="en-US" dirty="0" err="1" smtClean="0"/>
              <a:t>TheThingsNetwork</a:t>
            </a:r>
            <a:r>
              <a:rPr lang="en-US" dirty="0" smtClean="0"/>
              <a:t> (TTN) as our </a:t>
            </a:r>
            <a:r>
              <a:rPr lang="en-US" dirty="0" err="1" smtClean="0"/>
              <a:t>LoRaWAN</a:t>
            </a:r>
            <a:r>
              <a:rPr lang="en-US" dirty="0" smtClean="0"/>
              <a:t> server.</a:t>
            </a:r>
          </a:p>
          <a:p>
            <a:r>
              <a:rPr lang="en-US" dirty="0" smtClean="0"/>
              <a:t>We can see from here if the data arrives.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302" y="3020608"/>
            <a:ext cx="5898714" cy="329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 the data to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Node-Red for </a:t>
            </a:r>
            <a:r>
              <a:rPr lang="en-US" dirty="0" err="1"/>
              <a:t>LoRaWAN</a:t>
            </a:r>
            <a:r>
              <a:rPr lang="en-US" dirty="0"/>
              <a:t> sensor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33" y="1270000"/>
            <a:ext cx="6828528" cy="52369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43419"/>
            <a:ext cx="2005758" cy="7681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841679" y="4726546"/>
            <a:ext cx="1065615" cy="78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752" y="4195308"/>
            <a:ext cx="2274005" cy="13168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8078386" y="4853733"/>
            <a:ext cx="1094703" cy="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65172" y="3335628"/>
            <a:ext cx="2266682" cy="24727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89732" y="3206839"/>
            <a:ext cx="2588654" cy="2601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80213" y="1550084"/>
            <a:ext cx="2106176" cy="80225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871409" y="1930400"/>
            <a:ext cx="3254065" cy="2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82121" y="1437334"/>
            <a:ext cx="261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MQTT client.  Subscribes with TTN’s MQTT Server to get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FRED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your FRED running, add a New Flow</a:t>
            </a:r>
          </a:p>
          <a:p>
            <a:r>
              <a:rPr lang="en-US" dirty="0">
                <a:hlinkClick r:id="rId2"/>
              </a:rPr>
              <a:t>https://github.com/orenonline/LoRaWAN_WiFi_IoT_Training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Click at “</a:t>
            </a:r>
            <a:r>
              <a:rPr lang="en-US" dirty="0" err="1"/>
              <a:t>FRED_Diagram_LoRaWAN</a:t>
            </a:r>
            <a:r>
              <a:rPr lang="en-US" dirty="0"/>
              <a:t>”</a:t>
            </a:r>
            <a:endParaRPr lang="en-US" dirty="0" smtClean="0"/>
          </a:p>
          <a:p>
            <a:r>
              <a:rPr lang="en-US" dirty="0" smtClean="0"/>
              <a:t>Click at “Raw”</a:t>
            </a:r>
          </a:p>
          <a:p>
            <a:r>
              <a:rPr lang="en-US" dirty="0" smtClean="0"/>
              <a:t>Copy the whole text </a:t>
            </a:r>
          </a:p>
          <a:p>
            <a:r>
              <a:rPr lang="en-US" dirty="0" smtClean="0"/>
              <a:t>Now go to your New Flow page, select Import-&gt;Clipboard</a:t>
            </a:r>
          </a:p>
          <a:p>
            <a:r>
              <a:rPr lang="en-US" dirty="0" smtClean="0"/>
              <a:t>Position it nicely on the page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8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SCADA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SCADA and </a:t>
            </a:r>
            <a:r>
              <a:rPr lang="en-US" dirty="0" err="1" smtClean="0"/>
              <a:t>IoT</a:t>
            </a:r>
            <a:r>
              <a:rPr lang="en-US" dirty="0" smtClean="0"/>
              <a:t> could share the same meaning, maybe some parameters differ them, in my opinion :</a:t>
            </a:r>
          </a:p>
          <a:p>
            <a:pPr lvl="1" algn="just"/>
            <a:r>
              <a:rPr lang="en-US" dirty="0" err="1" smtClean="0"/>
              <a:t>IoT</a:t>
            </a:r>
            <a:r>
              <a:rPr lang="en-US" dirty="0" smtClean="0"/>
              <a:t> extends SCADA usage in terms of analytics and prediction.</a:t>
            </a:r>
          </a:p>
          <a:p>
            <a:pPr lvl="1" algn="just"/>
            <a:r>
              <a:rPr lang="en-US" dirty="0" smtClean="0"/>
              <a:t>Data Collection - </a:t>
            </a:r>
            <a:r>
              <a:rPr lang="en-US" dirty="0" err="1" smtClean="0"/>
              <a:t>IoT</a:t>
            </a:r>
            <a:r>
              <a:rPr lang="en-US" dirty="0" smtClean="0"/>
              <a:t> is much more related to long time data storage for analysis and comparison with different solutions than to the day-by-day operation of the plant which is the main SCADA usage.</a:t>
            </a:r>
          </a:p>
          <a:p>
            <a:pPr lvl="1" algn="just"/>
            <a:r>
              <a:rPr lang="en-US" dirty="0" smtClean="0"/>
              <a:t>Traditional SCADA normally is a closed system, no worry about external attack.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FRED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items in the FRED is called a “node”</a:t>
            </a:r>
          </a:p>
          <a:p>
            <a:r>
              <a:rPr lang="en-US" dirty="0" smtClean="0"/>
              <a:t>If you do a copy and paste, all logics are copied and pasted</a:t>
            </a:r>
          </a:p>
          <a:p>
            <a:r>
              <a:rPr lang="en-US" dirty="0" smtClean="0"/>
              <a:t>But credentials are not copied and pasted.</a:t>
            </a:r>
          </a:p>
          <a:p>
            <a:r>
              <a:rPr lang="en-US" dirty="0"/>
              <a:t>Double-click at “MQTT Client”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Click at the small pencil</a:t>
            </a:r>
          </a:p>
          <a:p>
            <a:r>
              <a:rPr lang="en-US" dirty="0" smtClean="0"/>
              <a:t>Click at the Security Tab</a:t>
            </a:r>
          </a:p>
          <a:p>
            <a:r>
              <a:rPr lang="en-US" dirty="0" smtClean="0"/>
              <a:t>Fill in the Username and Password.</a:t>
            </a:r>
          </a:p>
          <a:p>
            <a:r>
              <a:rPr lang="en-US" dirty="0" smtClean="0"/>
              <a:t>Can </a:t>
            </a:r>
            <a:r>
              <a:rPr lang="en-US" dirty="0"/>
              <a:t>be found at </a:t>
            </a:r>
            <a:r>
              <a:rPr lang="en-US" dirty="0" smtClean="0"/>
              <a:t>my </a:t>
            </a:r>
            <a:r>
              <a:rPr lang="en-US" dirty="0" err="1" smtClean="0"/>
              <a:t>github</a:t>
            </a:r>
            <a:r>
              <a:rPr lang="en-US" dirty="0" smtClean="0"/>
              <a:t> : click </a:t>
            </a:r>
            <a:r>
              <a:rPr lang="en-US" dirty="0"/>
              <a:t>here : </a:t>
            </a:r>
            <a:r>
              <a:rPr lang="en-US" dirty="0" err="1"/>
              <a:t>UnPwd_LoRaWAN_Node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3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Debug and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right hand side, click at the Debug tab</a:t>
            </a:r>
          </a:p>
          <a:p>
            <a:r>
              <a:rPr lang="en-US" dirty="0" smtClean="0"/>
              <a:t>You can see the incoming data</a:t>
            </a:r>
          </a:p>
          <a:p>
            <a:r>
              <a:rPr lang="en-US" dirty="0" smtClean="0"/>
              <a:t>For Dashboard, you can click at the Dashboard tab</a:t>
            </a:r>
          </a:p>
          <a:p>
            <a:r>
              <a:rPr lang="en-US" dirty="0" smtClean="0"/>
              <a:t>All the dashboard item has been populated</a:t>
            </a:r>
          </a:p>
          <a:p>
            <a:r>
              <a:rPr lang="en-US" dirty="0" smtClean="0"/>
              <a:t>All you need is just to press the small arrow underneath the Dashboard tab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90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- can be designed to come out with the same look and feel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3" y="2033431"/>
            <a:ext cx="11431909" cy="3478899"/>
          </a:xfrm>
        </p:spPr>
      </p:pic>
    </p:spTree>
    <p:extLst>
      <p:ext uri="{BB962C8B-B14F-4D97-AF65-F5344CB8AC3E}">
        <p14:creationId xmlns:p14="http://schemas.microsoft.com/office/powerpoint/2010/main" val="19128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building blocks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448" y="1690688"/>
            <a:ext cx="9285779" cy="3642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1725" y="5386360"/>
            <a:ext cx="654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Full-Stack Engineer / Developer</a:t>
            </a:r>
          </a:p>
          <a:p>
            <a:pPr algn="ctr"/>
            <a:r>
              <a:rPr lang="en-US" dirty="0" smtClean="0"/>
              <a:t>(Expertise in all segments)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85900" y="5709525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486650" y="5709525"/>
            <a:ext cx="2571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3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 for </a:t>
            </a:r>
            <a:r>
              <a:rPr lang="en-US" dirty="0" err="1" smtClean="0"/>
              <a:t>IoT</a:t>
            </a:r>
            <a:r>
              <a:rPr lang="en-US" dirty="0" smtClean="0"/>
              <a:t> – we will use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JSON is not a protocol, but an encoding format</a:t>
            </a:r>
          </a:p>
          <a:p>
            <a:pPr lvl="1"/>
            <a:r>
              <a:rPr lang="en-US" dirty="0" smtClean="0"/>
              <a:t>Used widely in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MQTT</a:t>
            </a:r>
          </a:p>
          <a:p>
            <a:pPr lvl="1"/>
            <a:r>
              <a:rPr lang="en-US" dirty="0" smtClean="0"/>
              <a:t>A lightweight messaging protocol for small sensors and mobile devices, optimized for high-latency or unreliable networks</a:t>
            </a:r>
          </a:p>
          <a:p>
            <a:pPr lvl="1"/>
            <a:r>
              <a:rPr lang="en-US" dirty="0" smtClean="0"/>
              <a:t>Client – Server - Client</a:t>
            </a:r>
          </a:p>
          <a:p>
            <a:pPr lvl="1"/>
            <a:r>
              <a:rPr lang="en-US" dirty="0" smtClean="0"/>
              <a:t>Publish – Broker – Subscribe</a:t>
            </a:r>
          </a:p>
          <a:p>
            <a:pPr lvl="1"/>
            <a:r>
              <a:rPr lang="en-US" dirty="0" smtClean="0"/>
              <a:t>Needs a Topic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63" y="4222525"/>
            <a:ext cx="4181474" cy="2349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888" y="1995003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err="1" smtClean="0"/>
              <a:t>vs</a:t>
            </a:r>
            <a:r>
              <a:rPr lang="en-US" dirty="0" smtClean="0"/>
              <a:t> XML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084035"/>
              </p:ext>
            </p:extLst>
          </p:nvPr>
        </p:nvGraphicFramePr>
        <p:xfrm>
          <a:off x="244698" y="1825624"/>
          <a:ext cx="11771290" cy="324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578"/>
                <a:gridCol w="6941712"/>
              </a:tblGrid>
              <a:tr h="372294">
                <a:tc>
                  <a:txBody>
                    <a:bodyPr/>
                    <a:lstStyle/>
                    <a:p>
                      <a:r>
                        <a:rPr lang="en-US" dirty="0" smtClean="0"/>
                        <a:t>JSON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</a:tr>
              <a:tr h="2876357">
                <a:tc>
                  <a:txBody>
                    <a:bodyPr/>
                    <a:lstStyle/>
                    <a:p>
                      <a:pPr algn="l"/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"employees"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:[</a:t>
                      </a:r>
                      <a:b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 { 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"John"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"Doe"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},</a:t>
                      </a:r>
                      <a:b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 { 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"Anna"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"Smith"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},</a:t>
                      </a:r>
                      <a:b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 { 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"Peter"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"Jones"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}</a:t>
                      </a:r>
                      <a:b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employees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employee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   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John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/employee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employee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   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Anna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Smith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/employee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employee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   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Peter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Jones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b="0" i="0" dirty="0" err="1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/employee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i="0" dirty="0" smtClean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/employees</a:t>
                      </a:r>
                      <a:r>
                        <a:rPr lang="en-US" sz="1400" b="0" i="0" dirty="0" smtClean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245" y="5267459"/>
            <a:ext cx="11513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:</a:t>
            </a:r>
          </a:p>
          <a:p>
            <a:r>
              <a:rPr lang="en-US" dirty="0" smtClean="0"/>
              <a:t>- XML </a:t>
            </a:r>
            <a:r>
              <a:rPr lang="en-US" dirty="0"/>
              <a:t>has to be parsed with an XML parser. JSON can be parsed by a standard JavaScript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XML </a:t>
            </a:r>
            <a:r>
              <a:rPr lang="en-US" dirty="0"/>
              <a:t>is much more difficult to parse than JSON.</a:t>
            </a:r>
            <a:br>
              <a:rPr lang="en-US" dirty="0"/>
            </a:br>
            <a:r>
              <a:rPr lang="en-US" dirty="0" smtClean="0"/>
              <a:t>- JSON </a:t>
            </a:r>
            <a:r>
              <a:rPr lang="en-US" dirty="0"/>
              <a:t>is parsed into a ready-to-use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18174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Queuing Telemetry </a:t>
            </a:r>
            <a:r>
              <a:rPr lang="en-US" dirty="0" smtClean="0"/>
              <a:t>Transport </a:t>
            </a:r>
            <a:r>
              <a:rPr lang="en-US" dirty="0"/>
              <a:t>is an ISO standard (ISO/IEC PRF 20922)[2] publish-subscribe-based messaging protocol.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works on top of the TCP/IP protocol.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designed for connections with remote locations where a "small code footprint" is required or the network bandwidth is limited.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publish-subscribe messaging pattern requires a message broker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FREE, open source </a:t>
            </a:r>
            <a:r>
              <a:rPr lang="en-US" dirty="0" err="1" smtClean="0"/>
              <a:t>Mosquitto</a:t>
            </a:r>
            <a:r>
              <a:rPr lang="en-US" dirty="0" smtClean="0"/>
              <a:t> MQTT.  You can install on your PC</a:t>
            </a:r>
          </a:p>
          <a:p>
            <a:r>
              <a:rPr lang="en-US" dirty="0" smtClean="0"/>
              <a:t>Cloud-based MQTT broker also available, example is </a:t>
            </a:r>
            <a:r>
              <a:rPr lang="en-US" dirty="0" err="1" smtClean="0"/>
              <a:t>Dioty</a:t>
            </a:r>
            <a:r>
              <a:rPr lang="en-US" dirty="0" smtClean="0"/>
              <a:t>, </a:t>
            </a:r>
            <a:r>
              <a:rPr lang="en-US" dirty="0" err="1" smtClean="0"/>
              <a:t>HiveMQ</a:t>
            </a:r>
            <a:r>
              <a:rPr lang="en-US" dirty="0" smtClean="0"/>
              <a:t>, </a:t>
            </a:r>
            <a:r>
              <a:rPr lang="en-US" dirty="0" err="1" smtClean="0"/>
              <a:t>CloudMQTT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7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16200</TotalTime>
  <Words>1932</Words>
  <Application>Microsoft Office PowerPoint</Application>
  <PresentationFormat>Widescreen</PresentationFormat>
  <Paragraphs>256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Segoe UI</vt:lpstr>
      <vt:lpstr>Office Theme</vt:lpstr>
      <vt:lpstr>DAY 2 : Hands-On IoT Training </vt:lpstr>
      <vt:lpstr>My background - Zaki</vt:lpstr>
      <vt:lpstr>A brief history of SCADA</vt:lpstr>
      <vt:lpstr>Building blocks of a SCADA system</vt:lpstr>
      <vt:lpstr>SCADA vs IoT</vt:lpstr>
      <vt:lpstr>IoT building blocks</vt:lpstr>
      <vt:lpstr>Some basics for IoT – we will use this</vt:lpstr>
      <vt:lpstr>JSON vs XML Example</vt:lpstr>
      <vt:lpstr>MQTT</vt:lpstr>
      <vt:lpstr>MQTT (continue)</vt:lpstr>
      <vt:lpstr>IoT – the sequence of thoughts</vt:lpstr>
      <vt:lpstr>Hardware and Sensor</vt:lpstr>
      <vt:lpstr>Step 1: Open the App</vt:lpstr>
      <vt:lpstr>Step 2: See the dashboard</vt:lpstr>
      <vt:lpstr>Make sure you can get the sensor data locally </vt:lpstr>
      <vt:lpstr>Step 2 : See the dashboard (continue)</vt:lpstr>
      <vt:lpstr>Push the data to cloud</vt:lpstr>
      <vt:lpstr>Step 3 : Stream it !</vt:lpstr>
      <vt:lpstr>Step 3: Stream It !  (continue)</vt:lpstr>
      <vt:lpstr>Step 4: Fill in MQTT info</vt:lpstr>
      <vt:lpstr>Step 4 : Press ON to publish the data</vt:lpstr>
      <vt:lpstr>Get the data and manipulate it</vt:lpstr>
      <vt:lpstr>Sensor Node Source Code - sequence</vt:lpstr>
      <vt:lpstr>See if the data goes to Cloud Server</vt:lpstr>
      <vt:lpstr>Did MQTT broker receive the data?</vt:lpstr>
      <vt:lpstr>Node-Red as a middleware</vt:lpstr>
      <vt:lpstr>What is Node Red ?</vt:lpstr>
      <vt:lpstr>Browser-based flow editing </vt:lpstr>
      <vt:lpstr>Built on Node.js </vt:lpstr>
      <vt:lpstr>Social Development </vt:lpstr>
      <vt:lpstr>FRED – online Node Red</vt:lpstr>
      <vt:lpstr>FRED example </vt:lpstr>
      <vt:lpstr>Edit FRED node</vt:lpstr>
      <vt:lpstr>See the Debug and Dashboard</vt:lpstr>
      <vt:lpstr>The Visualization</vt:lpstr>
      <vt:lpstr>WiFi-based Sensor Node</vt:lpstr>
      <vt:lpstr>Voltage, T&amp;H Sensor - IoT using WiFi</vt:lpstr>
      <vt:lpstr>Sensor Node Source Code</vt:lpstr>
      <vt:lpstr>The dashboard generated</vt:lpstr>
      <vt:lpstr>LoRaWAN-based Sensor Node</vt:lpstr>
      <vt:lpstr>LoRaWAN IoT Example</vt:lpstr>
      <vt:lpstr>LoRaWAN use cases</vt:lpstr>
      <vt:lpstr>Gateway for LoRaWAN</vt:lpstr>
      <vt:lpstr>Source Code for LoRaWAN node</vt:lpstr>
      <vt:lpstr>See if the data goes to Cloud Server</vt:lpstr>
      <vt:lpstr>LoRaWAN Server</vt:lpstr>
      <vt:lpstr>Pass the data to middleware</vt:lpstr>
      <vt:lpstr>Node-Red for LoRaWAN sensor</vt:lpstr>
      <vt:lpstr>FRED example </vt:lpstr>
      <vt:lpstr>Edit FRED node</vt:lpstr>
      <vt:lpstr>See the Debug and Dashboard</vt:lpstr>
      <vt:lpstr>Dashboard - can be designed to come out with the same look and feel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LoRaWAN Node</dc:title>
  <dc:creator>Ahmad Zaki Abu Bakar</dc:creator>
  <cp:lastModifiedBy>Ahmad Zaki Abu Bakar</cp:lastModifiedBy>
  <cp:revision>55</cp:revision>
  <dcterms:created xsi:type="dcterms:W3CDTF">2017-08-01T03:54:28Z</dcterms:created>
  <dcterms:modified xsi:type="dcterms:W3CDTF">2018-11-22T02:31:54Z</dcterms:modified>
</cp:coreProperties>
</file>