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1" r:id="rId1"/>
    <p:sldMasterId id="2147483703" r:id="rId2"/>
  </p:sldMasterIdLst>
  <p:notesMasterIdLst>
    <p:notesMasterId r:id="rId34"/>
  </p:notesMasterIdLst>
  <p:sldIdLst>
    <p:sldId id="276" r:id="rId3"/>
    <p:sldId id="277" r:id="rId4"/>
    <p:sldId id="278" r:id="rId5"/>
    <p:sldId id="279" r:id="rId6"/>
    <p:sldId id="280" r:id="rId7"/>
    <p:sldId id="281" r:id="rId8"/>
    <p:sldId id="256" r:id="rId9"/>
    <p:sldId id="257" r:id="rId10"/>
    <p:sldId id="258" r:id="rId11"/>
    <p:sldId id="259" r:id="rId12"/>
    <p:sldId id="289" r:id="rId13"/>
    <p:sldId id="282" r:id="rId14"/>
    <p:sldId id="265" r:id="rId15"/>
    <p:sldId id="266" r:id="rId16"/>
    <p:sldId id="267" r:id="rId17"/>
    <p:sldId id="283" r:id="rId18"/>
    <p:sldId id="284" r:id="rId19"/>
    <p:sldId id="285" r:id="rId20"/>
    <p:sldId id="286" r:id="rId21"/>
    <p:sldId id="287" r:id="rId22"/>
    <p:sldId id="261" r:id="rId23"/>
    <p:sldId id="262" r:id="rId24"/>
    <p:sldId id="263" r:id="rId25"/>
    <p:sldId id="264" r:id="rId26"/>
    <p:sldId id="268" r:id="rId27"/>
    <p:sldId id="269" r:id="rId28"/>
    <p:sldId id="270" r:id="rId29"/>
    <p:sldId id="271" r:id="rId30"/>
    <p:sldId id="272" r:id="rId31"/>
    <p:sldId id="273" r:id="rId32"/>
    <p:sldId id="274" r:id="rId33"/>
  </p:sldIdLst>
  <p:sldSz cx="13004800" cy="9753600"/>
  <p:notesSz cx="6858000" cy="9144000"/>
  <p:defaultTextStyle>
    <a:lvl1pPr algn="ctr" defTabSz="584170">
      <a:defRPr sz="43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1pPr>
    <a:lvl2pPr indent="228589" algn="ctr" defTabSz="584170">
      <a:defRPr sz="43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2pPr>
    <a:lvl3pPr indent="457176" algn="ctr" defTabSz="584170">
      <a:defRPr sz="43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3pPr>
    <a:lvl4pPr indent="685765" algn="ctr" defTabSz="584170">
      <a:defRPr sz="43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4pPr>
    <a:lvl5pPr indent="914354" algn="ctr" defTabSz="584170">
      <a:defRPr sz="43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5pPr>
    <a:lvl6pPr indent="1142941" algn="ctr" defTabSz="584170">
      <a:defRPr sz="43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6pPr>
    <a:lvl7pPr indent="1371530" algn="ctr" defTabSz="584170">
      <a:defRPr sz="43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7pPr>
    <a:lvl8pPr indent="1600119" algn="ctr" defTabSz="584170">
      <a:defRPr sz="43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8pPr>
    <a:lvl9pPr indent="1828706" algn="ctr" defTabSz="584170">
      <a:defRPr sz="4300"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ogas1" initials="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488" y="-10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Main Construction Costs (95%)</c:v>
                </c:pt>
                <c:pt idx="1">
                  <c:v>Automation Costs(2%)</c:v>
                </c:pt>
                <c:pt idx="2">
                  <c:v>Housing and Recreation(3%)</c:v>
                </c:pt>
              </c:strCache>
            </c:strRef>
          </c:cat>
          <c:val>
            <c:numRef>
              <c:f>Sheet1!$B$2:$B$4</c:f>
              <c:numCache>
                <c:formatCode>#,##0</c:formatCode>
                <c:ptCount val="3"/>
                <c:pt idx="0">
                  <c:v>1.56E11</c:v>
                </c:pt>
                <c:pt idx="1">
                  <c:v>3.29E9</c:v>
                </c:pt>
                <c:pt idx="2">
                  <c:v>4.5E9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20T04:38:00.459" idx="2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0103320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589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176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765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354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2941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530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119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706" defTabSz="457176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328F384-B187-4FEB-A0B0-C0E6B69548D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866988"/>
            <a:ext cx="11054080" cy="606890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0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7044267"/>
            <a:ext cx="9103360" cy="1733973"/>
          </a:xfrm>
        </p:spPr>
        <p:txBody>
          <a:bodyPr>
            <a:normAutofit/>
          </a:bodyPr>
          <a:lstStyle>
            <a:lvl1pPr marL="0" indent="0" algn="ctr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598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7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95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94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93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91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90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0"/>
            <a:ext cx="2926080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600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952" y="2059094"/>
            <a:ext cx="9414035" cy="4735404"/>
          </a:xfrm>
        </p:spPr>
        <p:txBody>
          <a:bodyPr anchor="b"/>
          <a:lstStyle>
            <a:lvl1pPr>
              <a:defRPr sz="8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1952" y="6794496"/>
            <a:ext cx="9414035" cy="1225131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2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8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84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30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7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23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69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54" y="4070021"/>
            <a:ext cx="9414034" cy="27244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952" y="6794497"/>
            <a:ext cx="9414035" cy="12236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7" y="2930596"/>
            <a:ext cx="4689428" cy="596730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1460" y="2924220"/>
            <a:ext cx="4689430" cy="597368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7" y="2709333"/>
            <a:ext cx="4689427" cy="819573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>
              <a:buNone/>
              <a:defRPr sz="2400" b="1"/>
            </a:lvl2pPr>
            <a:lvl3pPr marL="1092342" indent="0">
              <a:buNone/>
              <a:defRPr sz="2200" b="1"/>
            </a:lvl3pPr>
            <a:lvl4pPr marL="1638513" indent="0">
              <a:buNone/>
              <a:defRPr sz="1900" b="1"/>
            </a:lvl4pPr>
            <a:lvl5pPr marL="2184684" indent="0">
              <a:buNone/>
              <a:defRPr sz="1900" b="1"/>
            </a:lvl5pPr>
            <a:lvl6pPr marL="2730856" indent="0">
              <a:buNone/>
              <a:defRPr sz="1900" b="1"/>
            </a:lvl6pPr>
            <a:lvl7pPr marL="3277027" indent="0">
              <a:buNone/>
              <a:defRPr sz="1900" b="1"/>
            </a:lvl7pPr>
            <a:lvl8pPr marL="3823198" indent="0">
              <a:buNone/>
              <a:defRPr sz="1900" b="1"/>
            </a:lvl8pPr>
            <a:lvl9pPr marL="436936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7" y="3576320"/>
            <a:ext cx="4689428" cy="532158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1462" y="2709333"/>
            <a:ext cx="4689428" cy="819573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>
              <a:buNone/>
              <a:defRPr sz="2400" b="1"/>
            </a:lvl2pPr>
            <a:lvl3pPr marL="1092342" indent="0">
              <a:buNone/>
              <a:defRPr sz="2200" b="1"/>
            </a:lvl3pPr>
            <a:lvl4pPr marL="1638513" indent="0">
              <a:buNone/>
              <a:defRPr sz="1900" b="1"/>
            </a:lvl4pPr>
            <a:lvl5pPr marL="2184684" indent="0">
              <a:buNone/>
              <a:defRPr sz="1900" b="1"/>
            </a:lvl5pPr>
            <a:lvl6pPr marL="2730856" indent="0">
              <a:buNone/>
              <a:defRPr sz="1900" b="1"/>
            </a:lvl6pPr>
            <a:lvl7pPr marL="3277027" indent="0">
              <a:buNone/>
              <a:defRPr sz="1900" b="1"/>
            </a:lvl7pPr>
            <a:lvl8pPr marL="3823198" indent="0">
              <a:buNone/>
              <a:defRPr sz="1900" b="1"/>
            </a:lvl8pPr>
            <a:lvl9pPr marL="436936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1462" y="3576320"/>
            <a:ext cx="4689428" cy="532158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50" y="2059094"/>
            <a:ext cx="3627802" cy="2059093"/>
          </a:xfrm>
        </p:spPr>
        <p:txBody>
          <a:bodyPr anchor="b"/>
          <a:lstStyle>
            <a:lvl1pPr algn="l">
              <a:defRPr sz="2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591" y="2059093"/>
            <a:ext cx="5542397" cy="6502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950" y="4450532"/>
            <a:ext cx="3627801" cy="4118185"/>
          </a:xfrm>
        </p:spPr>
        <p:txBody>
          <a:bodyPr/>
          <a:lstStyle>
            <a:lvl1pPr marL="0" indent="0">
              <a:buNone/>
              <a:defRPr sz="17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834" y="2637073"/>
            <a:ext cx="5432433" cy="2239727"/>
          </a:xfrm>
        </p:spPr>
        <p:txBody>
          <a:bodyPr anchor="b">
            <a:normAutofit/>
          </a:bodyPr>
          <a:lstStyle>
            <a:lvl1pPr algn="l">
              <a:defRPr sz="43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2849" y="1625600"/>
            <a:ext cx="3413760" cy="6502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2pPr marL="546171" indent="0">
              <a:buNone/>
              <a:defRPr sz="1900"/>
            </a:lvl2pPr>
            <a:lvl3pPr marL="1092342" indent="0">
              <a:buNone/>
              <a:defRPr sz="1900"/>
            </a:lvl3pPr>
            <a:lvl4pPr marL="1638513" indent="0">
              <a:buNone/>
              <a:defRPr sz="1900"/>
            </a:lvl4pPr>
            <a:lvl5pPr marL="2184684" indent="0">
              <a:buNone/>
              <a:defRPr sz="1900"/>
            </a:lvl5pPr>
            <a:lvl6pPr marL="2730856" indent="0">
              <a:buNone/>
              <a:defRPr sz="1900"/>
            </a:lvl6pPr>
            <a:lvl7pPr marL="3277027" indent="0">
              <a:buNone/>
              <a:defRPr sz="1900"/>
            </a:lvl7pPr>
            <a:lvl8pPr marL="3823198" indent="0">
              <a:buNone/>
              <a:defRPr sz="1900"/>
            </a:lvl8pPr>
            <a:lvl9pPr marL="4369369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951" y="5201920"/>
            <a:ext cx="5423978" cy="1950720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54" y="6827502"/>
            <a:ext cx="9414034" cy="806027"/>
          </a:xfrm>
        </p:spPr>
        <p:txBody>
          <a:bodyPr anchor="b">
            <a:normAutofit/>
          </a:bodyPr>
          <a:lstStyle>
            <a:lvl1pPr algn="l">
              <a:defRPr sz="29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1952" y="975360"/>
            <a:ext cx="9414035" cy="517783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2pPr marL="546171" indent="0">
              <a:buNone/>
              <a:defRPr sz="1900"/>
            </a:lvl2pPr>
            <a:lvl3pPr marL="1092342" indent="0">
              <a:buNone/>
              <a:defRPr sz="1900"/>
            </a:lvl3pPr>
            <a:lvl4pPr marL="1638513" indent="0">
              <a:buNone/>
              <a:defRPr sz="1900"/>
            </a:lvl4pPr>
            <a:lvl5pPr marL="2184684" indent="0">
              <a:buNone/>
              <a:defRPr sz="1900"/>
            </a:lvl5pPr>
            <a:lvl6pPr marL="2730856" indent="0">
              <a:buNone/>
              <a:defRPr sz="1900"/>
            </a:lvl6pPr>
            <a:lvl7pPr marL="3277027" indent="0">
              <a:buNone/>
              <a:defRPr sz="1900"/>
            </a:lvl7pPr>
            <a:lvl8pPr marL="3823198" indent="0">
              <a:buNone/>
              <a:defRPr sz="1900"/>
            </a:lvl8pPr>
            <a:lvl9pPr marL="4369369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953" y="7633529"/>
            <a:ext cx="9414033" cy="7021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52" y="2059093"/>
            <a:ext cx="9414036" cy="2817707"/>
          </a:xfrm>
        </p:spPr>
        <p:txBody>
          <a:bodyPr/>
          <a:lstStyle>
            <a:lvl1pPr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952" y="5201920"/>
            <a:ext cx="9414036" cy="3359573"/>
          </a:xfrm>
        </p:spPr>
        <p:txBody>
          <a:bodyPr anchor="ctr">
            <a:normAutofit/>
          </a:bodyPr>
          <a:lstStyle>
            <a:lvl1pPr marL="0" indent="0">
              <a:buNone/>
              <a:defRPr sz="22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88" y="2059093"/>
            <a:ext cx="8532603" cy="3304354"/>
          </a:xfrm>
        </p:spPr>
        <p:txBody>
          <a:bodyPr/>
          <a:lstStyle>
            <a:lvl1pPr>
              <a:defRPr sz="5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059094" y="5363448"/>
            <a:ext cx="7764959" cy="486647"/>
          </a:xfrm>
        </p:spPr>
        <p:txBody>
          <a:bodyPr vert="horz" lIns="109234" tIns="54617" rIns="109234" bIns="54617" rtlCol="0" anchor="t">
            <a:normAutofit/>
          </a:bodyPr>
          <a:lstStyle>
            <a:lvl1pPr marL="0" indent="0">
              <a:buNone/>
              <a:defRPr lang="en-US" sz="17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1952" y="6187601"/>
            <a:ext cx="9414036" cy="2384213"/>
          </a:xfrm>
        </p:spPr>
        <p:txBody>
          <a:bodyPr anchor="ctr">
            <a:normAutofit/>
          </a:bodyPr>
          <a:lstStyle>
            <a:lvl1pPr marL="0" indent="0">
              <a:buNone/>
              <a:defRPr sz="22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8181" y="1381337"/>
            <a:ext cx="855373" cy="1987738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546171" rtl="0"/>
            <a:r>
              <a:rPr lang="en-US" kern="1200" dirty="0">
                <a:solidFill>
                  <a:srgbClr val="1E5155">
                    <a:lumMod val="40000"/>
                    <a:lumOff val="60000"/>
                  </a:srgbClr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52523" y="3717386"/>
            <a:ext cx="855373" cy="1987738"/>
          </a:xfrm>
          <a:prstGeom prst="rect">
            <a:avLst/>
          </a:prstGeom>
          <a:noFill/>
        </p:spPr>
        <p:txBody>
          <a:bodyPr wrap="square" lIns="109234" tIns="54617" rIns="109234" bIns="54617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defTabSz="546171" rtl="0"/>
            <a:r>
              <a:rPr lang="en-US" kern="1200" dirty="0">
                <a:solidFill>
                  <a:srgbClr val="1E5155">
                    <a:lumMod val="40000"/>
                    <a:lumOff val="60000"/>
                  </a:srgbClr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51" y="4443308"/>
            <a:ext cx="9414037" cy="2351189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952" y="6794497"/>
            <a:ext cx="9414036" cy="12236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923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85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846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308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7702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2319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6936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143" y="2817706"/>
            <a:ext cx="3143324" cy="819573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>
              <a:buNone/>
              <a:defRPr sz="2400" b="1"/>
            </a:lvl2pPr>
            <a:lvl3pPr marL="1092342" indent="0">
              <a:buNone/>
              <a:defRPr sz="2200" b="1"/>
            </a:lvl3pPr>
            <a:lvl4pPr marL="1638513" indent="0">
              <a:buNone/>
              <a:defRPr sz="1900" b="1"/>
            </a:lvl4pPr>
            <a:lvl5pPr marL="2184684" indent="0">
              <a:buNone/>
              <a:defRPr sz="1900" b="1"/>
            </a:lvl5pPr>
            <a:lvl6pPr marL="2730856" indent="0">
              <a:buNone/>
              <a:defRPr sz="1900" b="1"/>
            </a:lvl6pPr>
            <a:lvl7pPr marL="3277027" indent="0">
              <a:buNone/>
              <a:defRPr sz="1900" b="1"/>
            </a:lvl7pPr>
            <a:lvl8pPr marL="3823198" indent="0">
              <a:buNone/>
              <a:defRPr sz="1900" b="1"/>
            </a:lvl8pPr>
            <a:lvl9pPr marL="436936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5960" y="3793067"/>
            <a:ext cx="3122507" cy="5104836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2570" y="2817706"/>
            <a:ext cx="3131990" cy="819573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>
              <a:buNone/>
              <a:defRPr sz="2400" b="1"/>
            </a:lvl2pPr>
            <a:lvl3pPr marL="1092342" indent="0">
              <a:buNone/>
              <a:defRPr sz="2200" b="1"/>
            </a:lvl3pPr>
            <a:lvl4pPr marL="1638513" indent="0">
              <a:buNone/>
              <a:defRPr sz="1900" b="1"/>
            </a:lvl4pPr>
            <a:lvl5pPr marL="2184684" indent="0">
              <a:buNone/>
              <a:defRPr sz="1900" b="1"/>
            </a:lvl5pPr>
            <a:lvl6pPr marL="2730856" indent="0">
              <a:buNone/>
              <a:defRPr sz="1900" b="1"/>
            </a:lvl6pPr>
            <a:lvl7pPr marL="3277027" indent="0">
              <a:buNone/>
              <a:defRPr sz="1900" b="1"/>
            </a:lvl7pPr>
            <a:lvl8pPr marL="3823198" indent="0">
              <a:buNone/>
              <a:defRPr sz="1900" b="1"/>
            </a:lvl8pPr>
            <a:lvl9pPr marL="436936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131313" y="3793067"/>
            <a:ext cx="3143247" cy="5104836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599681" y="2817706"/>
            <a:ext cx="3127587" cy="819573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>
              <a:buNone/>
              <a:defRPr sz="2400" b="1"/>
            </a:lvl2pPr>
            <a:lvl3pPr marL="1092342" indent="0">
              <a:buNone/>
              <a:defRPr sz="2200" b="1"/>
            </a:lvl3pPr>
            <a:lvl4pPr marL="1638513" indent="0">
              <a:buNone/>
              <a:defRPr sz="1900" b="1"/>
            </a:lvl4pPr>
            <a:lvl5pPr marL="2184684" indent="0">
              <a:buNone/>
              <a:defRPr sz="1900" b="1"/>
            </a:lvl5pPr>
            <a:lvl6pPr marL="2730856" indent="0">
              <a:buNone/>
              <a:defRPr sz="1900" b="1"/>
            </a:lvl6pPr>
            <a:lvl7pPr marL="3277027" indent="0">
              <a:buNone/>
              <a:defRPr sz="1900" b="1"/>
            </a:lvl7pPr>
            <a:lvl8pPr marL="3823198" indent="0">
              <a:buNone/>
              <a:defRPr sz="1900" b="1"/>
            </a:lvl8pPr>
            <a:lvl9pPr marL="436936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599681" y="3793067"/>
            <a:ext cx="3127587" cy="5104836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974551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26375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961" y="6045794"/>
            <a:ext cx="3136053" cy="819573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>
              <a:buNone/>
              <a:defRPr sz="2400" b="1"/>
            </a:lvl2pPr>
            <a:lvl3pPr marL="1092342" indent="0">
              <a:buNone/>
              <a:defRPr sz="2200" b="1"/>
            </a:lvl3pPr>
            <a:lvl4pPr marL="1638513" indent="0">
              <a:buNone/>
              <a:defRPr sz="1900" b="1"/>
            </a:lvl4pPr>
            <a:lvl5pPr marL="2184684" indent="0">
              <a:buNone/>
              <a:defRPr sz="1900" b="1"/>
            </a:lvl5pPr>
            <a:lvl6pPr marL="2730856" indent="0">
              <a:buNone/>
              <a:defRPr sz="1900" b="1"/>
            </a:lvl6pPr>
            <a:lvl7pPr marL="3277027" indent="0">
              <a:buNone/>
              <a:defRPr sz="1900" b="1"/>
            </a:lvl7pPr>
            <a:lvl8pPr marL="3823198" indent="0">
              <a:buNone/>
              <a:defRPr sz="1900" b="1"/>
            </a:lvl8pPr>
            <a:lvl9pPr marL="436936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95961" y="3142827"/>
            <a:ext cx="3136053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2pPr marL="546171" indent="0">
              <a:buNone/>
              <a:defRPr sz="1900"/>
            </a:lvl2pPr>
            <a:lvl3pPr marL="1092342" indent="0">
              <a:buNone/>
              <a:defRPr sz="1900"/>
            </a:lvl3pPr>
            <a:lvl4pPr marL="1638513" indent="0">
              <a:buNone/>
              <a:defRPr sz="1900"/>
            </a:lvl4pPr>
            <a:lvl5pPr marL="2184684" indent="0">
              <a:buNone/>
              <a:defRPr sz="1900"/>
            </a:lvl5pPr>
            <a:lvl6pPr marL="2730856" indent="0">
              <a:buNone/>
              <a:defRPr sz="1900"/>
            </a:lvl6pPr>
            <a:lvl7pPr marL="3277027" indent="0">
              <a:buNone/>
              <a:defRPr sz="1900"/>
            </a:lvl7pPr>
            <a:lvl8pPr marL="3823198" indent="0">
              <a:buNone/>
              <a:defRPr sz="1900"/>
            </a:lvl8pPr>
            <a:lvl9pPr marL="4369369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5961" y="6865368"/>
            <a:ext cx="3136053" cy="937513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48667" y="6045794"/>
            <a:ext cx="3125893" cy="819573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>
              <a:buNone/>
              <a:defRPr sz="2400" b="1"/>
            </a:lvl2pPr>
            <a:lvl3pPr marL="1092342" indent="0">
              <a:buNone/>
              <a:defRPr sz="2200" b="1"/>
            </a:lvl3pPr>
            <a:lvl4pPr marL="1638513" indent="0">
              <a:buNone/>
              <a:defRPr sz="1900" b="1"/>
            </a:lvl4pPr>
            <a:lvl5pPr marL="2184684" indent="0">
              <a:buNone/>
              <a:defRPr sz="1900" b="1"/>
            </a:lvl5pPr>
            <a:lvl6pPr marL="2730856" indent="0">
              <a:buNone/>
              <a:defRPr sz="1900" b="1"/>
            </a:lvl6pPr>
            <a:lvl7pPr marL="3277027" indent="0">
              <a:buNone/>
              <a:defRPr sz="1900" b="1"/>
            </a:lvl7pPr>
            <a:lvl8pPr marL="3823198" indent="0">
              <a:buNone/>
              <a:defRPr sz="1900" b="1"/>
            </a:lvl8pPr>
            <a:lvl9pPr marL="436936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148666" y="3142827"/>
            <a:ext cx="3125893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2pPr marL="546171" indent="0">
              <a:buNone/>
              <a:defRPr sz="1900"/>
            </a:lvl2pPr>
            <a:lvl3pPr marL="1092342" indent="0">
              <a:buNone/>
              <a:defRPr sz="1900"/>
            </a:lvl3pPr>
            <a:lvl4pPr marL="1638513" indent="0">
              <a:buNone/>
              <a:defRPr sz="1900"/>
            </a:lvl4pPr>
            <a:lvl5pPr marL="2184684" indent="0">
              <a:buNone/>
              <a:defRPr sz="1900"/>
            </a:lvl5pPr>
            <a:lvl6pPr marL="2730856" indent="0">
              <a:buNone/>
              <a:defRPr sz="1900"/>
            </a:lvl6pPr>
            <a:lvl7pPr marL="3277027" indent="0">
              <a:buNone/>
              <a:defRPr sz="1900"/>
            </a:lvl7pPr>
            <a:lvl8pPr marL="3823198" indent="0">
              <a:buNone/>
              <a:defRPr sz="1900"/>
            </a:lvl8pPr>
            <a:lvl9pPr marL="4369369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147224" y="6865366"/>
            <a:ext cx="3130033" cy="937513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599681" y="6045794"/>
            <a:ext cx="3127587" cy="819573"/>
          </a:xfrm>
        </p:spPr>
        <p:txBody>
          <a:bodyPr anchor="b">
            <a:noAutofit/>
          </a:bodyPr>
          <a:lstStyle>
            <a:lvl1pPr marL="0" indent="0">
              <a:buNone/>
              <a:defRPr sz="29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6171" indent="0">
              <a:buNone/>
              <a:defRPr sz="2400" b="1"/>
            </a:lvl2pPr>
            <a:lvl3pPr marL="1092342" indent="0">
              <a:buNone/>
              <a:defRPr sz="2200" b="1"/>
            </a:lvl3pPr>
            <a:lvl4pPr marL="1638513" indent="0">
              <a:buNone/>
              <a:defRPr sz="1900" b="1"/>
            </a:lvl4pPr>
            <a:lvl5pPr marL="2184684" indent="0">
              <a:buNone/>
              <a:defRPr sz="1900" b="1"/>
            </a:lvl5pPr>
            <a:lvl6pPr marL="2730856" indent="0">
              <a:buNone/>
              <a:defRPr sz="1900" b="1"/>
            </a:lvl6pPr>
            <a:lvl7pPr marL="3277027" indent="0">
              <a:buNone/>
              <a:defRPr sz="1900" b="1"/>
            </a:lvl7pPr>
            <a:lvl8pPr marL="3823198" indent="0">
              <a:buNone/>
              <a:defRPr sz="1900" b="1"/>
            </a:lvl8pPr>
            <a:lvl9pPr marL="436936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599680" y="3142827"/>
            <a:ext cx="3127587" cy="21674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00"/>
            </a:lvl1pPr>
            <a:lvl2pPr marL="546171" indent="0">
              <a:buNone/>
              <a:defRPr sz="1900"/>
            </a:lvl2pPr>
            <a:lvl3pPr marL="1092342" indent="0">
              <a:buNone/>
              <a:defRPr sz="1900"/>
            </a:lvl3pPr>
            <a:lvl4pPr marL="1638513" indent="0">
              <a:buNone/>
              <a:defRPr sz="1900"/>
            </a:lvl4pPr>
            <a:lvl5pPr marL="2184684" indent="0">
              <a:buNone/>
              <a:defRPr sz="1900"/>
            </a:lvl5pPr>
            <a:lvl6pPr marL="2730856" indent="0">
              <a:buNone/>
              <a:defRPr sz="1900"/>
            </a:lvl6pPr>
            <a:lvl7pPr marL="3277027" indent="0">
              <a:buNone/>
              <a:defRPr sz="1900"/>
            </a:lvl7pPr>
            <a:lvl8pPr marL="3823198" indent="0">
              <a:buNone/>
              <a:defRPr sz="1900"/>
            </a:lvl8pPr>
            <a:lvl9pPr marL="4369369" indent="0">
              <a:buNone/>
              <a:defRPr sz="19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599547" y="6865363"/>
            <a:ext cx="3131730" cy="937513"/>
          </a:xfrm>
        </p:spPr>
        <p:txBody>
          <a:bodyPr anchor="t">
            <a:normAutofit/>
          </a:bodyPr>
          <a:lstStyle>
            <a:lvl1pPr marL="0" indent="0">
              <a:buNone/>
              <a:defRPr sz="1700"/>
            </a:lvl1pPr>
            <a:lvl2pPr marL="546171" indent="0">
              <a:buNone/>
              <a:defRPr sz="1400"/>
            </a:lvl2pPr>
            <a:lvl3pPr marL="1092342" indent="0">
              <a:buNone/>
              <a:defRPr sz="1200"/>
            </a:lvl3pPr>
            <a:lvl4pPr marL="1638513" indent="0">
              <a:buNone/>
              <a:defRPr sz="1100"/>
            </a:lvl4pPr>
            <a:lvl5pPr marL="2184684" indent="0">
              <a:buNone/>
              <a:defRPr sz="1100"/>
            </a:lvl5pPr>
            <a:lvl6pPr marL="2730856" indent="0">
              <a:buNone/>
              <a:defRPr sz="1100"/>
            </a:lvl6pPr>
            <a:lvl7pPr marL="3277027" indent="0">
              <a:buNone/>
              <a:defRPr sz="1100"/>
            </a:lvl7pPr>
            <a:lvl8pPr marL="3823198" indent="0">
              <a:buNone/>
              <a:defRPr sz="1100"/>
            </a:lvl8pPr>
            <a:lvl9pPr marL="436936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974551" y="3034454"/>
            <a:ext cx="0" cy="563541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26375" y="3034453"/>
            <a:ext cx="0" cy="564178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7827" y="611859"/>
            <a:ext cx="1869441" cy="82860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961" y="1262100"/>
            <a:ext cx="7918026" cy="76358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>
                <a:solidFill>
                  <a:prstClr val="white">
                    <a:tint val="75000"/>
                    <a:alpha val="60000"/>
                  </a:prstClr>
                </a:solidFill>
                <a:latin typeface="Century Gothic"/>
              </a:rPr>
              <a:pPr/>
              <a:t>9/20/14</a:t>
            </a:fld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75000"/>
                  <a:alpha val="60000"/>
                </a:prstClr>
              </a:solidFill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>
                <a:solidFill>
                  <a:prstClr val="white">
                    <a:tint val="75000"/>
                  </a:prstClr>
                </a:solidFill>
                <a:latin typeface="Century Gothic"/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  <a:latin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50900" y="1270001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300">
                <a:solidFill>
                  <a:srgbClr val="FFF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300">
                <a:solidFill>
                  <a:srgbClr val="73BFFF"/>
                </a:solidFill>
              </a:defRPr>
            </a:lvl1pPr>
            <a:lvl2pPr marL="0" indent="228589">
              <a:spcBef>
                <a:spcPts val="0"/>
              </a:spcBef>
              <a:buSzTx/>
              <a:buNone/>
              <a:defRPr sz="4300">
                <a:solidFill>
                  <a:srgbClr val="73BFFF"/>
                </a:solidFill>
              </a:defRPr>
            </a:lvl2pPr>
            <a:lvl3pPr marL="0" indent="457176">
              <a:spcBef>
                <a:spcPts val="0"/>
              </a:spcBef>
              <a:buSzTx/>
              <a:buNone/>
              <a:defRPr sz="4300">
                <a:solidFill>
                  <a:srgbClr val="73BFFF"/>
                </a:solidFill>
              </a:defRPr>
            </a:lvl3pPr>
            <a:lvl4pPr marL="0" indent="685765">
              <a:spcBef>
                <a:spcPts val="0"/>
              </a:spcBef>
              <a:buSzTx/>
              <a:buNone/>
              <a:defRPr sz="4300">
                <a:solidFill>
                  <a:srgbClr val="73BFFF"/>
                </a:solidFill>
              </a:defRPr>
            </a:lvl4pPr>
            <a:lvl5pPr marL="0" indent="914354">
              <a:spcBef>
                <a:spcPts val="0"/>
              </a:spcBef>
              <a:buSzTx/>
              <a:buNone/>
              <a:defRPr sz="4300">
                <a:solidFill>
                  <a:srgbClr val="73B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3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43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43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43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4300">
                <a:solidFill>
                  <a:srgbClr val="73BFFF"/>
                </a:solidFill>
                <a:effectLst>
                  <a:outerShdw blurRad="50800" dist="38100" dir="5400000" rotWithShape="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1950724"/>
            <a:ext cx="11054080" cy="3562773"/>
          </a:xfrm>
        </p:spPr>
        <p:txBody>
          <a:bodyPr anchor="b"/>
          <a:lstStyle>
            <a:lvl1pPr algn="ctr" defTabSz="119771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3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5786689"/>
            <a:ext cx="11054080" cy="1609795"/>
          </a:xfrm>
        </p:spPr>
        <p:txBody>
          <a:bodyPr anchor="t"/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988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19771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9656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95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942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9313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9199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9084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394028" y="5581226"/>
            <a:ext cx="120565" cy="1205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771" tIns="59886" rIns="119771" bIns="59886" rtlCol="0" anchor="ctr"/>
          <a:lstStyle/>
          <a:p>
            <a:pPr defTabSz="1197711" rtl="0"/>
            <a:endParaRPr lang="en-US" sz="2400" kern="1200">
              <a:solidFill>
                <a:prstClr val="white"/>
              </a:solidFill>
              <a:effectLst/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6678508" y="5581226"/>
            <a:ext cx="120565" cy="1205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771" tIns="59886" rIns="119771" bIns="59886" rtlCol="0" anchor="ctr"/>
          <a:lstStyle/>
          <a:p>
            <a:pPr defTabSz="1197711" rtl="0"/>
            <a:endParaRPr lang="en-US" sz="2400" kern="1200">
              <a:solidFill>
                <a:prstClr val="white"/>
              </a:solidFill>
              <a:effectLst/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6110902" y="5581226"/>
            <a:ext cx="120565" cy="1205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771" tIns="59886" rIns="119771" bIns="59886" rtlCol="0" anchor="ctr"/>
          <a:lstStyle/>
          <a:p>
            <a:pPr defTabSz="1197711" rtl="0"/>
            <a:endParaRPr lang="en-US" sz="2400" kern="1200">
              <a:solidFill>
                <a:prstClr val="white"/>
              </a:solidFill>
              <a:effectLst/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4"/>
            <a:ext cx="5743787" cy="6436925"/>
          </a:xfrm>
        </p:spPr>
        <p:txBody>
          <a:bodyPr/>
          <a:lstStyle>
            <a:lvl1pPr>
              <a:defRPr sz="31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0193" y="2275840"/>
            <a:ext cx="5748122" cy="64373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0"/>
            <a:ext cx="5746045" cy="866987"/>
          </a:xfrm>
        </p:spPr>
        <p:txBody>
          <a:bodyPr anchor="b">
            <a:noAutofit/>
          </a:bodyPr>
          <a:lstStyle>
            <a:lvl1pPr marL="0" indent="0" algn="ctr">
              <a:buNone/>
              <a:defRPr sz="3100" b="0"/>
            </a:lvl1pPr>
            <a:lvl2pPr marL="598856" indent="0">
              <a:buNone/>
              <a:defRPr sz="2600" b="1"/>
            </a:lvl2pPr>
            <a:lvl3pPr marL="1197711" indent="0">
              <a:buNone/>
              <a:defRPr sz="2400" b="1"/>
            </a:lvl3pPr>
            <a:lvl4pPr marL="1796567" indent="0">
              <a:buNone/>
              <a:defRPr sz="2100" b="1"/>
            </a:lvl4pPr>
            <a:lvl5pPr marL="2395423" indent="0">
              <a:buNone/>
              <a:defRPr sz="2100" b="1"/>
            </a:lvl5pPr>
            <a:lvl6pPr marL="2994277" indent="0">
              <a:buNone/>
              <a:defRPr sz="2100" b="1"/>
            </a:lvl6pPr>
            <a:lvl7pPr marL="3593134" indent="0">
              <a:buNone/>
              <a:defRPr sz="2100" b="1"/>
            </a:lvl7pPr>
            <a:lvl8pPr marL="4191990" indent="0">
              <a:buNone/>
              <a:defRPr sz="2100" b="1"/>
            </a:lvl8pPr>
            <a:lvl9pPr marL="479084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0776" y="2275840"/>
            <a:ext cx="5748302" cy="866987"/>
          </a:xfrm>
        </p:spPr>
        <p:txBody>
          <a:bodyPr anchor="b">
            <a:noAutofit/>
          </a:bodyPr>
          <a:lstStyle>
            <a:lvl1pPr marL="0" indent="0" algn="ctr">
              <a:buNone/>
              <a:defRPr sz="3100" b="0"/>
            </a:lvl1pPr>
            <a:lvl2pPr marL="598856" indent="0">
              <a:buNone/>
              <a:defRPr sz="2600" b="1"/>
            </a:lvl2pPr>
            <a:lvl3pPr marL="1197711" indent="0">
              <a:buNone/>
              <a:defRPr sz="2400" b="1"/>
            </a:lvl3pPr>
            <a:lvl4pPr marL="1796567" indent="0">
              <a:buNone/>
              <a:defRPr sz="2100" b="1"/>
            </a:lvl4pPr>
            <a:lvl5pPr marL="2395423" indent="0">
              <a:buNone/>
              <a:defRPr sz="2100" b="1"/>
            </a:lvl5pPr>
            <a:lvl6pPr marL="2994277" indent="0">
              <a:buNone/>
              <a:defRPr sz="2100" b="1"/>
            </a:lvl6pPr>
            <a:lvl7pPr marL="3593134" indent="0">
              <a:buNone/>
              <a:defRPr sz="2100" b="1"/>
            </a:lvl7pPr>
            <a:lvl8pPr marL="4191990" indent="0">
              <a:buNone/>
              <a:defRPr sz="2100" b="1"/>
            </a:lvl8pPr>
            <a:lvl9pPr marL="4790844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50241" y="3147162"/>
            <a:ext cx="5748122" cy="55660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645454" y="3147163"/>
            <a:ext cx="5748122" cy="5565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192" y="379308"/>
            <a:ext cx="4278490" cy="2980267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774" y="388342"/>
            <a:ext cx="7105227" cy="8324427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192" y="3467949"/>
            <a:ext cx="4278490" cy="5244818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598856" indent="0">
              <a:buNone/>
              <a:defRPr sz="1600"/>
            </a:lvl2pPr>
            <a:lvl3pPr marL="1197711" indent="0">
              <a:buNone/>
              <a:defRPr sz="1300"/>
            </a:lvl3pPr>
            <a:lvl4pPr marL="1796567" indent="0">
              <a:buNone/>
              <a:defRPr sz="1100"/>
            </a:lvl4pPr>
            <a:lvl5pPr marL="2395423" indent="0">
              <a:buNone/>
              <a:defRPr sz="1100"/>
            </a:lvl5pPr>
            <a:lvl6pPr marL="2994277" indent="0">
              <a:buNone/>
              <a:defRPr sz="1100"/>
            </a:lvl6pPr>
            <a:lvl7pPr marL="3593134" indent="0">
              <a:buNone/>
              <a:defRPr sz="1100"/>
            </a:lvl7pPr>
            <a:lvl8pPr marL="4191990" indent="0">
              <a:buNone/>
              <a:defRPr sz="1100"/>
            </a:lvl8pPr>
            <a:lvl9pPr marL="479084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731" y="325120"/>
            <a:ext cx="8123484" cy="1273387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44891" y="1625600"/>
            <a:ext cx="8611164" cy="645837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598856" indent="0">
              <a:buNone/>
              <a:defRPr sz="3700"/>
            </a:lvl2pPr>
            <a:lvl3pPr marL="1197711" indent="0">
              <a:buNone/>
              <a:defRPr sz="3100"/>
            </a:lvl3pPr>
            <a:lvl4pPr marL="1796567" indent="0">
              <a:buNone/>
              <a:defRPr sz="2600"/>
            </a:lvl4pPr>
            <a:lvl5pPr marL="2395423" indent="0">
              <a:buNone/>
              <a:defRPr sz="2600"/>
            </a:lvl5pPr>
            <a:lvl6pPr marL="2994277" indent="0">
              <a:buNone/>
              <a:defRPr sz="2600"/>
            </a:lvl6pPr>
            <a:lvl7pPr marL="3593134" indent="0">
              <a:buNone/>
              <a:defRPr sz="2600"/>
            </a:lvl7pPr>
            <a:lvl8pPr marL="4191990" indent="0">
              <a:buNone/>
              <a:defRPr sz="2600"/>
            </a:lvl8pPr>
            <a:lvl9pPr marL="4790844" indent="0">
              <a:buNone/>
              <a:defRPr sz="2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8731" y="8263467"/>
            <a:ext cx="8123484" cy="758613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598856" indent="0">
              <a:buNone/>
              <a:defRPr sz="1600"/>
            </a:lvl2pPr>
            <a:lvl3pPr marL="1197711" indent="0">
              <a:buNone/>
              <a:defRPr sz="1300"/>
            </a:lvl3pPr>
            <a:lvl4pPr marL="1796567" indent="0">
              <a:buNone/>
              <a:defRPr sz="1100"/>
            </a:lvl4pPr>
            <a:lvl5pPr marL="2395423" indent="0">
              <a:buNone/>
              <a:defRPr sz="1100"/>
            </a:lvl5pPr>
            <a:lvl6pPr marL="2994277" indent="0">
              <a:buNone/>
              <a:defRPr sz="1100"/>
            </a:lvl6pPr>
            <a:lvl7pPr marL="3593134" indent="0">
              <a:buNone/>
              <a:defRPr sz="1100"/>
            </a:lvl7pPr>
            <a:lvl8pPr marL="4191990" indent="0">
              <a:buNone/>
              <a:defRPr sz="1100"/>
            </a:lvl8pPr>
            <a:lvl9pPr marL="479084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9/20/14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Footer Text</a:t>
            </a:r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9.xml"/><Relationship Id="rId1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0"/>
            <a:ext cx="11704320" cy="2275840"/>
          </a:xfrm>
          <a:prstGeom prst="rect">
            <a:avLst/>
          </a:prstGeom>
        </p:spPr>
        <p:txBody>
          <a:bodyPr vert="horz" lIns="119771" tIns="59886" rIns="119771" bIns="59886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4"/>
            <a:ext cx="11704320" cy="6436925"/>
          </a:xfrm>
          <a:prstGeom prst="rect">
            <a:avLst/>
          </a:prstGeom>
        </p:spPr>
        <p:txBody>
          <a:bodyPr vert="horz" lIns="119771" tIns="59886" rIns="119771" bIns="598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0096" y="9040146"/>
            <a:ext cx="2966720" cy="519289"/>
          </a:xfrm>
          <a:prstGeom prst="rect">
            <a:avLst/>
          </a:prstGeom>
        </p:spPr>
        <p:txBody>
          <a:bodyPr vert="horz" lIns="119771" tIns="59886" rIns="59886" bIns="59886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1197711" rtl="0"/>
            <a:fld id="{B0C4986D-6BE9-4264-908F-02DB36FD8D6C}" type="datetime1">
              <a:rPr lang="en-US" kern="1200" smtClean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pPr defTabSz="1197711" rtl="0"/>
              <a:t>9/20/14</a:t>
            </a:fld>
            <a:endParaRPr lang="en-US" kern="1200" dirty="0">
              <a:solidFill>
                <a:prstClr val="black">
                  <a:lumMod val="65000"/>
                  <a:lumOff val="35000"/>
                </a:prstClr>
              </a:solidFill>
              <a:effectLst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7481" y="9040146"/>
            <a:ext cx="4050453" cy="519289"/>
          </a:xfrm>
          <a:prstGeom prst="rect">
            <a:avLst/>
          </a:prstGeom>
        </p:spPr>
        <p:txBody>
          <a:bodyPr vert="horz" lIns="59886" tIns="59886" rIns="119771" bIns="59886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1197711" rtl="0"/>
            <a:r>
              <a:rPr lang="en-US" kern="1200" smtClean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Footer Text</a:t>
            </a:r>
            <a:endParaRPr lang="en-US" kern="1200" dirty="0">
              <a:solidFill>
                <a:prstClr val="black">
                  <a:lumMod val="65000"/>
                  <a:lumOff val="35000"/>
                </a:prst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50442" y="9040146"/>
            <a:ext cx="799253" cy="519289"/>
          </a:xfrm>
          <a:prstGeom prst="rect">
            <a:avLst/>
          </a:prstGeom>
        </p:spPr>
        <p:txBody>
          <a:bodyPr vert="horz" lIns="35930" tIns="59886" rIns="59886" bIns="59886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pPr defTabSz="1197711" rtl="0"/>
            <a:fld id="{BA9B540C-44DA-4F69-89C9-7C84606640D3}" type="slidenum">
              <a:rPr lang="en-US" kern="1200" smtClean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pPr defTabSz="1197711" rtl="0"/>
              <a:t>‹#›</a:t>
            </a:fld>
            <a:endParaRPr lang="en-US" kern="1200" dirty="0">
              <a:solidFill>
                <a:prstClr val="black">
                  <a:lumMod val="65000"/>
                  <a:lumOff val="35000"/>
                </a:prstClr>
              </a:solidFill>
              <a:effectLst/>
            </a:endParaRPr>
          </a:p>
        </p:txBody>
      </p:sp>
      <p:sp>
        <p:nvSpPr>
          <p:cNvPr id="7" name="Oval 6"/>
          <p:cNvSpPr/>
          <p:nvPr/>
        </p:nvSpPr>
        <p:spPr>
          <a:xfrm>
            <a:off x="12028814" y="9243568"/>
            <a:ext cx="120565" cy="1205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771" tIns="59886" rIns="119771" bIns="59886" rtlCol="0" anchor="ctr"/>
          <a:lstStyle/>
          <a:p>
            <a:pPr defTabSz="1197711" rtl="0"/>
            <a:endParaRPr lang="en-US" sz="2400" kern="1200">
              <a:solidFill>
                <a:prstClr val="white"/>
              </a:solidFill>
              <a:effectLst/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809415" y="9243568"/>
            <a:ext cx="120565" cy="1205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9771" tIns="59886" rIns="119771" bIns="59886" rtlCol="0" anchor="ctr"/>
          <a:lstStyle/>
          <a:p>
            <a:pPr defTabSz="1197711" rtl="0"/>
            <a:endParaRPr lang="en-US" sz="2400" kern="1200">
              <a:solidFill>
                <a:prstClr val="white"/>
              </a:solidFill>
              <a:effectLst/>
              <a:latin typeface="Palatino Linotyp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lvl1pPr algn="ctr" defTabSz="1197711" rtl="0" eaLnBrk="1" latinLnBrk="0" hangingPunct="1">
        <a:lnSpc>
          <a:spcPts val="7596"/>
        </a:lnSpc>
        <a:spcBef>
          <a:spcPct val="0"/>
        </a:spcBef>
        <a:buNone/>
        <a:defRPr sz="71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449142" indent="-449142" algn="l" defTabSz="1197711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973140" indent="-374285" algn="l" defTabSz="1197711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497140" indent="-299427" algn="l" defTabSz="11977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2095994" indent="-299427" algn="l" defTabSz="1197711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694850" indent="-299427" algn="l" defTabSz="11977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3293707" indent="-299427" algn="l" defTabSz="1197711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892561" indent="-299427" algn="l" defTabSz="11977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491417" indent="-299427" algn="l" defTabSz="1197711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090273" indent="-299427" algn="l" defTabSz="1197711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1977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8856" algn="l" defTabSz="11977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711" algn="l" defTabSz="11977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96567" algn="l" defTabSz="11977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95423" algn="l" defTabSz="11977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277" algn="l" defTabSz="11977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93134" algn="l" defTabSz="11977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91990" algn="l" defTabSz="11977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90844" algn="l" defTabSz="119771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3796886"/>
            <a:ext cx="4306146" cy="5956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113561"/>
            <a:ext cx="1623906" cy="336420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9182946" y="2384214"/>
            <a:ext cx="3007360" cy="400981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8532707" y="1"/>
            <a:ext cx="1710279" cy="1623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9179603" y="8669867"/>
            <a:ext cx="1059983" cy="108373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1133666" y="0"/>
            <a:ext cx="731520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185" y="643866"/>
            <a:ext cx="10031705" cy="1991865"/>
          </a:xfrm>
          <a:prstGeom prst="rect">
            <a:avLst/>
          </a:prstGeom>
        </p:spPr>
        <p:txBody>
          <a:bodyPr vert="horz" lIns="109234" tIns="54617" rIns="109234" bIns="54617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7" y="2919706"/>
            <a:ext cx="9542977" cy="5966906"/>
          </a:xfrm>
          <a:prstGeom prst="rect">
            <a:avLst/>
          </a:prstGeom>
        </p:spPr>
        <p:txBody>
          <a:bodyPr vert="horz" lIns="109234" tIns="54617" rIns="109234" bIns="546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656576" y="2600962"/>
            <a:ext cx="1408852" cy="325119"/>
          </a:xfrm>
          <a:prstGeom prst="rect">
            <a:avLst/>
          </a:prstGeom>
        </p:spPr>
        <p:txBody>
          <a:bodyPr vert="horz" lIns="109234" tIns="54617" rIns="109234" bIns="54617" rtlCol="0" anchor="t"/>
          <a:lstStyle>
            <a:lvl1pPr algn="l">
              <a:defRPr sz="13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546171" rtl="0"/>
            <a:fld id="{4AAD347D-5ACD-4C99-B74B-A9C85AD731AF}" type="datetimeFigureOut">
              <a:rPr lang="en-US" kern="1200" dirty="0">
                <a:solidFill>
                  <a:prstClr val="white">
                    <a:tint val="75000"/>
                    <a:alpha val="60000"/>
                  </a:prstClr>
                </a:solidFill>
                <a:effectLst/>
                <a:latin typeface="Century Gothic"/>
              </a:rPr>
              <a:pPr defTabSz="546171" rtl="0"/>
              <a:t>9/20/14</a:t>
            </a:fld>
            <a:endParaRPr lang="en-US" kern="1200" dirty="0">
              <a:solidFill>
                <a:prstClr val="white">
                  <a:tint val="75000"/>
                  <a:alpha val="60000"/>
                </a:prstClr>
              </a:solidFill>
              <a:effectLst/>
              <a:latin typeface="Century Gothic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862159" y="4641277"/>
            <a:ext cx="5489486" cy="325121"/>
          </a:xfrm>
          <a:prstGeom prst="rect">
            <a:avLst/>
          </a:prstGeom>
        </p:spPr>
        <p:txBody>
          <a:bodyPr vert="horz" lIns="109234" tIns="54617" rIns="109234" bIns="54617" rtlCol="0" anchor="b"/>
          <a:lstStyle>
            <a:lvl1pPr algn="l">
              <a:defRPr sz="13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defTabSz="546171" rtl="0"/>
            <a:endParaRPr lang="en-US" kern="1200" dirty="0">
              <a:solidFill>
                <a:prstClr val="white">
                  <a:tint val="75000"/>
                  <a:alpha val="60000"/>
                </a:prstClr>
              </a:solidFill>
              <a:effectLst/>
              <a:latin typeface="Century Gothic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2710" y="420593"/>
            <a:ext cx="894079" cy="1091822"/>
          </a:xfrm>
          <a:prstGeom prst="rect">
            <a:avLst/>
          </a:prstGeom>
        </p:spPr>
        <p:txBody>
          <a:bodyPr vert="horz" lIns="109234" tIns="54617" rIns="109234" bIns="54617" rtlCol="0" anchor="b"/>
          <a:lstStyle>
            <a:lvl1pPr algn="ctr">
              <a:defRPr sz="33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546171" rtl="0"/>
            <a:fld id="{D57F1E4F-1CFF-5643-939E-02111984F565}" type="slidenum">
              <a:rPr lang="en-US" kern="1200" dirty="0">
                <a:solidFill>
                  <a:prstClr val="white">
                    <a:tint val="75000"/>
                  </a:prstClr>
                </a:solidFill>
                <a:effectLst/>
                <a:latin typeface="Century Gothic"/>
              </a:rPr>
              <a:pPr defTabSz="546171" rtl="0"/>
              <a:t>‹#›</a:t>
            </a:fld>
            <a:endParaRPr lang="en-US" kern="1200" dirty="0">
              <a:solidFill>
                <a:prstClr val="white">
                  <a:tint val="75000"/>
                </a:prstClr>
              </a:solidFill>
              <a:effectLst/>
              <a:latin typeface="Century Gothic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</p:sldLayoutIdLst>
  <p:hf sldNum="0" hdr="0" ftr="0" dt="0"/>
  <p:txStyles>
    <p:titleStyle>
      <a:lvl1pPr algn="l" defTabSz="546171" rtl="0" eaLnBrk="1" latinLnBrk="0" hangingPunct="1">
        <a:spcBef>
          <a:spcPct val="0"/>
        </a:spcBef>
        <a:buNone/>
        <a:defRPr sz="50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9628" indent="-409628" algn="l" defTabSz="546171" rtl="0" eaLnBrk="1" latinLnBrk="0" hangingPunct="1">
        <a:spcBef>
          <a:spcPts val="119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87528" indent="-341357" algn="l" defTabSz="546171" rtl="0" eaLnBrk="1" latinLnBrk="0" hangingPunct="1">
        <a:spcBef>
          <a:spcPts val="119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65428" indent="-273086" algn="l" defTabSz="546171" rtl="0" eaLnBrk="1" latinLnBrk="0" hangingPunct="1">
        <a:spcBef>
          <a:spcPts val="119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11599" indent="-273086" algn="l" defTabSz="546171" rtl="0" eaLnBrk="1" latinLnBrk="0" hangingPunct="1">
        <a:spcBef>
          <a:spcPts val="119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57770" indent="-273086" algn="l" defTabSz="546171" rtl="0" eaLnBrk="1" latinLnBrk="0" hangingPunct="1">
        <a:spcBef>
          <a:spcPts val="119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993668" indent="-273086" algn="l" defTabSz="546171" rtl="0" eaLnBrk="1" latinLnBrk="0" hangingPunct="1">
        <a:spcBef>
          <a:spcPts val="119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50112" indent="-273086" algn="l" defTabSz="546171" rtl="0" eaLnBrk="1" latinLnBrk="0" hangingPunct="1">
        <a:spcBef>
          <a:spcPts val="119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096283" indent="-273086" algn="l" defTabSz="546171" rtl="0" eaLnBrk="1" latinLnBrk="0" hangingPunct="1">
        <a:spcBef>
          <a:spcPts val="119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42455" indent="-273086" algn="l" defTabSz="546171" rtl="0" eaLnBrk="1" latinLnBrk="0" hangingPunct="1">
        <a:spcBef>
          <a:spcPts val="1195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6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6171" algn="l" defTabSz="546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92342" algn="l" defTabSz="546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8513" algn="l" defTabSz="546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84684" algn="l" defTabSz="546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0856" algn="l" defTabSz="546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7027" algn="l" defTabSz="546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3198" algn="l" defTabSz="546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69369" algn="l" defTabSz="546171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4" Type="http://schemas.openxmlformats.org/officeDocument/2006/relationships/image" Target="../media/image21.jpeg"/><Relationship Id="rId5" Type="http://schemas.openxmlformats.org/officeDocument/2006/relationships/comments" Target="../comments/comment1.xml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24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/>
                <a:cs typeface="Century Gothic"/>
              </a:rPr>
              <a:t>BISONIAM</a:t>
            </a:r>
            <a:br>
              <a:rPr lang="en-US" dirty="0" smtClean="0">
                <a:latin typeface="Century Gothic"/>
                <a:cs typeface="Century Gothic"/>
              </a:rPr>
            </a:br>
            <a:r>
              <a:rPr lang="en-US" dirty="0">
                <a:latin typeface="Century Gothic"/>
                <a:cs typeface="Century Gothic"/>
              </a:rPr>
              <a:t/>
            </a:r>
            <a:br>
              <a:rPr lang="en-US" dirty="0">
                <a:latin typeface="Century Gothic"/>
                <a:cs typeface="Century Gothic"/>
              </a:rPr>
            </a:br>
            <a:r>
              <a:rPr lang="en-US" dirty="0" err="1" smtClean="0">
                <a:latin typeface="Century Gothic"/>
                <a:cs typeface="Century Gothic"/>
              </a:rPr>
              <a:t>Astronomia</a:t>
            </a:r>
            <a:endParaRPr lang="en-US" dirty="0">
              <a:latin typeface="Century Gothic"/>
              <a:cs typeface="Century Gothic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/>
          </p:cNvSpPr>
          <p:nvPr>
            <p:ph type="title"/>
          </p:nvPr>
        </p:nvSpPr>
        <p:spPr>
          <a:xfrm>
            <a:off x="605091" y="-19966"/>
            <a:ext cx="11303000" cy="1884135"/>
          </a:xfrm>
          <a:prstGeom prst="rect">
            <a:avLst/>
          </a:prstGeom>
        </p:spPr>
        <p:txBody>
          <a:bodyPr/>
          <a:lstStyle>
            <a:lvl1pPr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300" dirty="0">
                <a:solidFill>
                  <a:schemeClr val="tx1"/>
                </a:solidFill>
              </a:rPr>
              <a:t>3.2.2 Food Production</a:t>
            </a:r>
          </a:p>
        </p:txBody>
      </p:sp>
      <p:sp>
        <p:nvSpPr>
          <p:cNvPr id="47" name="Shape 47"/>
          <p:cNvSpPr>
            <a:spLocks noGrp="1"/>
          </p:cNvSpPr>
          <p:nvPr>
            <p:ph type="body" idx="1"/>
          </p:nvPr>
        </p:nvSpPr>
        <p:spPr>
          <a:xfrm>
            <a:off x="787401" y="2019301"/>
            <a:ext cx="10875312" cy="1465933"/>
          </a:xfrm>
          <a:prstGeom prst="rect">
            <a:avLst/>
          </a:prstGeom>
        </p:spPr>
        <p:txBody>
          <a:bodyPr/>
          <a:lstStyle/>
          <a:p>
            <a:pPr marL="386695" indent="-386695" defTabSz="508227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100" dirty="0">
                <a:solidFill>
                  <a:schemeClr val="tx1"/>
                </a:solidFill>
                <a:effectLst>
                  <a:outerShdw blurRad="44196" dist="33147" dir="5400000" rotWithShape="0">
                    <a:srgbClr val="000000"/>
                  </a:outerShdw>
                </a:effectLst>
              </a:rPr>
              <a:t>Meat via Stem-Cell Reproduction</a:t>
            </a:r>
          </a:p>
          <a:p>
            <a:pPr marL="386695" indent="-386695" defTabSz="508227">
              <a:spcBef>
                <a:spcPts val="31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100" dirty="0">
                <a:solidFill>
                  <a:schemeClr val="tx1"/>
                </a:solidFill>
                <a:effectLst>
                  <a:outerShdw blurRad="44196" dist="33147" dir="5400000" rotWithShape="0">
                    <a:srgbClr val="000000"/>
                  </a:outerShdw>
                </a:effectLst>
              </a:rPr>
              <a:t>Aeroponics and Hydroponics</a:t>
            </a:r>
          </a:p>
        </p:txBody>
      </p:sp>
      <p:sp>
        <p:nvSpPr>
          <p:cNvPr id="48" name="Shape 48"/>
          <p:cNvSpPr/>
          <p:nvPr/>
        </p:nvSpPr>
        <p:spPr>
          <a:xfrm>
            <a:off x="478091" y="4056745"/>
            <a:ext cx="11430000" cy="243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l"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300" dirty="0">
                <a:solidFill>
                  <a:schemeClr val="tx1"/>
                </a:solidFill>
              </a:rPr>
              <a:t>3.2.3 Electrical Power Production</a:t>
            </a:r>
          </a:p>
        </p:txBody>
      </p:sp>
      <p:sp>
        <p:nvSpPr>
          <p:cNvPr id="49" name="Shape 49"/>
          <p:cNvSpPr/>
          <p:nvPr/>
        </p:nvSpPr>
        <p:spPr>
          <a:xfrm>
            <a:off x="846849" y="6909209"/>
            <a:ext cx="10756415" cy="1395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97" tIns="50797" rIns="50797" bIns="50797" anchor="ctr">
            <a:spAutoFit/>
          </a:bodyPr>
          <a:lstStyle/>
          <a:p>
            <a:pPr marL="518557" indent="-518557" algn="l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chemeClr val="tx1"/>
                </a:solidFill>
              </a:rPr>
              <a:t>Photovoltaic Solar Cells</a:t>
            </a:r>
          </a:p>
          <a:p>
            <a:pPr marL="518557" indent="-518557" algn="l"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2800" dirty="0">
                <a:solidFill>
                  <a:schemeClr val="tx1"/>
                </a:solidFill>
              </a:rPr>
              <a:t>Nuclear Reactors</a:t>
            </a: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63564"/>
            <a:ext cx="11303000" cy="3505200"/>
          </a:xfrm>
        </p:spPr>
        <p:txBody>
          <a:bodyPr/>
          <a:lstStyle/>
          <a:p>
            <a:r>
              <a:rPr lang="en-US" dirty="0" smtClean="0"/>
              <a:t>3.3: Transport of Materials to Settlement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Transport from Moon: Magnetic Sails</a:t>
            </a:r>
          </a:p>
          <a:p>
            <a:r>
              <a:rPr lang="en-US" dirty="0" smtClean="0"/>
              <a:t>Transport from Earth: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413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021" y="6487694"/>
            <a:ext cx="11216640" cy="1885245"/>
          </a:xfrm>
        </p:spPr>
        <p:txBody>
          <a:bodyPr/>
          <a:lstStyle/>
          <a:p>
            <a:pPr algn="r"/>
            <a:r>
              <a:rPr lang="en-US" dirty="0" smtClean="0">
                <a:latin typeface="Century Gothic"/>
                <a:cs typeface="Century Gothic"/>
              </a:rPr>
              <a:t>Human Factors</a:t>
            </a:r>
            <a:endParaRPr lang="en-US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7437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962" y="2"/>
            <a:ext cx="11054080" cy="2090702"/>
          </a:xfrm>
        </p:spPr>
        <p:txBody>
          <a:bodyPr/>
          <a:lstStyle/>
          <a:p>
            <a:r>
              <a:rPr lang="en-US" dirty="0" smtClean="0"/>
              <a:t>House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7760"/>
            <a:ext cx="13004800" cy="375984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096010"/>
            <a:ext cx="13004800" cy="365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uturistic-house-biomorphism-ephraim-henry-pavie-architects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616" y="3454390"/>
            <a:ext cx="4267184" cy="3205592"/>
          </a:xfrm>
          <a:prstGeom prst="rect">
            <a:avLst/>
          </a:prstGeom>
        </p:spPr>
      </p:pic>
      <p:pic>
        <p:nvPicPr>
          <p:cNvPr id="7" name="Picture 6" descr="famil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817" y="6604012"/>
            <a:ext cx="4278983" cy="2844786"/>
          </a:xfrm>
          <a:prstGeom prst="rect">
            <a:avLst/>
          </a:prstGeom>
        </p:spPr>
      </p:pic>
      <p:pic>
        <p:nvPicPr>
          <p:cNvPr id="8" name="Picture 7" descr="visitor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883" y="0"/>
            <a:ext cx="4161916" cy="34543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87994" y="711174"/>
            <a:ext cx="5486438" cy="831680"/>
          </a:xfrm>
          <a:prstGeom prst="rect">
            <a:avLst/>
          </a:prstGeom>
          <a:noFill/>
        </p:spPr>
        <p:txBody>
          <a:bodyPr wrap="square" lIns="130032" tIns="65017" rIns="130032" bIns="65017" rtlCol="0">
            <a:spAutoFit/>
          </a:bodyPr>
          <a:lstStyle/>
          <a:p>
            <a:pPr algn="l" defTabSz="1300326" rtl="0"/>
            <a:r>
              <a:rPr lang="en-US" sz="4600" kern="1200" dirty="0">
                <a:solidFill>
                  <a:prstClr val="black"/>
                </a:solidFill>
                <a:effectLst/>
                <a:latin typeface="Calibri"/>
              </a:rPr>
              <a:t>Visitors 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65584" y="4165597"/>
            <a:ext cx="3962428" cy="831680"/>
          </a:xfrm>
          <a:prstGeom prst="rect">
            <a:avLst/>
          </a:prstGeom>
          <a:noFill/>
        </p:spPr>
        <p:txBody>
          <a:bodyPr wrap="square" lIns="130032" tIns="65017" rIns="130032" bIns="65017" rtlCol="0">
            <a:spAutoFit/>
          </a:bodyPr>
          <a:lstStyle/>
          <a:p>
            <a:pPr algn="l" defTabSz="1300326" rtl="0"/>
            <a:r>
              <a:rPr lang="en-US" sz="4600" kern="1200" dirty="0">
                <a:solidFill>
                  <a:prstClr val="black"/>
                </a:solidFill>
                <a:effectLst/>
                <a:latin typeface="Calibri"/>
              </a:rPr>
              <a:t>Single Person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83191" y="7315219"/>
            <a:ext cx="4267230" cy="831680"/>
          </a:xfrm>
          <a:prstGeom prst="rect">
            <a:avLst/>
          </a:prstGeom>
          <a:noFill/>
        </p:spPr>
        <p:txBody>
          <a:bodyPr wrap="square" lIns="130032" tIns="65017" rIns="130032" bIns="65017" rtlCol="0">
            <a:spAutoFit/>
          </a:bodyPr>
          <a:lstStyle/>
          <a:p>
            <a:pPr algn="l" defTabSz="1300326" rtl="0"/>
            <a:r>
              <a:rPr lang="en-US" sz="4600" kern="1200" dirty="0">
                <a:solidFill>
                  <a:prstClr val="black"/>
                </a:solidFill>
                <a:effectLst/>
                <a:latin typeface="Calibri"/>
              </a:rPr>
              <a:t>Families C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named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3047976" y="4998721"/>
            <a:ext cx="7213608" cy="47548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764" y="406372"/>
            <a:ext cx="10464873" cy="4009289"/>
          </a:xfrm>
          <a:prstGeom prst="rect">
            <a:avLst/>
          </a:prstGeom>
          <a:noFill/>
        </p:spPr>
        <p:txBody>
          <a:bodyPr wrap="square" lIns="130032" tIns="65017" rIns="130032" bIns="65017" rtlCol="0">
            <a:spAutoFit/>
          </a:bodyPr>
          <a:lstStyle/>
          <a:p>
            <a:pPr algn="l" defTabSz="1300326" rtl="0"/>
            <a:r>
              <a:rPr lang="en-US" sz="2800" kern="1200" dirty="0">
                <a:solidFill>
                  <a:prstClr val="black"/>
                </a:solidFill>
                <a:effectLst/>
                <a:latin typeface="Calibri"/>
              </a:rPr>
              <a:t>(1) The communications systems present in every house. It shall send the radio signals to and from Earth, which in turn will forward the information to the hotel.</a:t>
            </a:r>
            <a:br>
              <a:rPr lang="en-US" sz="2800" kern="1200" dirty="0">
                <a:solidFill>
                  <a:prstClr val="black"/>
                </a:solidFill>
                <a:effectLst/>
                <a:latin typeface="Calibri"/>
              </a:rPr>
            </a:br>
            <a:r>
              <a:rPr lang="en-US" sz="2800" kern="1200" dirty="0">
                <a:solidFill>
                  <a:prstClr val="black"/>
                </a:solidFill>
                <a:effectLst/>
                <a:latin typeface="Calibri"/>
              </a:rPr>
              <a:t>(2) The houses will be provided with a DVD player as well as a table tennis table. </a:t>
            </a:r>
            <a:br>
              <a:rPr lang="en-US" sz="2800" kern="1200" dirty="0">
                <a:solidFill>
                  <a:prstClr val="black"/>
                </a:solidFill>
                <a:effectLst/>
                <a:latin typeface="Calibri"/>
              </a:rPr>
            </a:br>
            <a:r>
              <a:rPr lang="en-US" sz="2800" kern="1200" dirty="0">
                <a:solidFill>
                  <a:prstClr val="black"/>
                </a:solidFill>
                <a:effectLst/>
                <a:latin typeface="Calibri"/>
              </a:rPr>
              <a:t>(3) The houses shall have cabins accommodating the guests</a:t>
            </a:r>
            <a:br>
              <a:rPr lang="en-US" sz="2800" kern="1200" dirty="0">
                <a:solidFill>
                  <a:prstClr val="black"/>
                </a:solidFill>
                <a:effectLst/>
                <a:latin typeface="Calibri"/>
              </a:rPr>
            </a:br>
            <a:r>
              <a:rPr lang="en-US" sz="2800" kern="1200" dirty="0">
                <a:solidFill>
                  <a:prstClr val="black"/>
                </a:solidFill>
                <a:effectLst/>
                <a:latin typeface="Calibri"/>
              </a:rPr>
              <a:t>(4) The kitchen shall provide fresh foods in tins as well as a mini stove. </a:t>
            </a:r>
            <a:br>
              <a:rPr lang="en-US" sz="2800" kern="1200" dirty="0">
                <a:solidFill>
                  <a:prstClr val="black"/>
                </a:solidFill>
                <a:effectLst/>
                <a:latin typeface="Calibri"/>
              </a:rPr>
            </a:br>
            <a:r>
              <a:rPr lang="en-US" sz="2800" kern="1200" dirty="0">
                <a:solidFill>
                  <a:prstClr val="black"/>
                </a:solidFill>
                <a:effectLst/>
                <a:latin typeface="Calibri"/>
              </a:rPr>
              <a:t>(5) The elevator shall have a lavatory which will deposit its waste in the plastic bags into the waste area that shall be empted into space.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8426" y="319016"/>
            <a:ext cx="9414035" cy="4608156"/>
          </a:xfrm>
        </p:spPr>
        <p:txBody>
          <a:bodyPr/>
          <a:lstStyle/>
          <a:p>
            <a:r>
              <a:rPr lang="en-US" dirty="0" smtClean="0"/>
              <a:t>Human Factors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6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86" y="643866"/>
            <a:ext cx="10031705" cy="1609078"/>
          </a:xfrm>
        </p:spPr>
        <p:txBody>
          <a:bodyPr/>
          <a:lstStyle/>
          <a:p>
            <a:r>
              <a:rPr lang="en-US" dirty="0" smtClean="0"/>
              <a:t>                Food production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61" y="1923246"/>
            <a:ext cx="12116444" cy="7546446"/>
          </a:xfrm>
        </p:spPr>
        <p:txBody>
          <a:bodyPr/>
          <a:lstStyle/>
          <a:p>
            <a:r>
              <a:rPr lang="en-US" dirty="0" err="1" smtClean="0"/>
              <a:t>Aeroponics</a:t>
            </a:r>
            <a:r>
              <a:rPr lang="en-US" dirty="0" smtClean="0"/>
              <a:t> </a:t>
            </a:r>
          </a:p>
          <a:p>
            <a:r>
              <a:rPr lang="en-US" dirty="0" smtClean="0"/>
              <a:t>Hydroponics</a:t>
            </a:r>
          </a:p>
          <a:p>
            <a:r>
              <a:rPr lang="en-US" dirty="0" smtClean="0"/>
              <a:t>Vitro meat</a:t>
            </a:r>
          </a:p>
          <a:p>
            <a:r>
              <a:rPr lang="en-US" dirty="0" err="1" smtClean="0"/>
              <a:t>Mycoprotein</a:t>
            </a:r>
            <a:endParaRPr lang="en-US" dirty="0" smtClean="0"/>
          </a:p>
          <a:p>
            <a:r>
              <a:rPr lang="en-US" dirty="0" smtClean="0"/>
              <a:t>For milk, we will use composite of </a:t>
            </a:r>
            <a:r>
              <a:rPr lang="en-US" dirty="0" err="1" smtClean="0"/>
              <a:t>Nutrose</a:t>
            </a:r>
            <a:r>
              <a:rPr lang="en-US" dirty="0" smtClean="0"/>
              <a:t>, Lactose and water.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2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86" y="259217"/>
            <a:ext cx="10031705" cy="1991865"/>
          </a:xfrm>
        </p:spPr>
        <p:txBody>
          <a:bodyPr/>
          <a:lstStyle/>
          <a:p>
            <a:r>
              <a:rPr lang="en-US" sz="8600" dirty="0"/>
              <a:t>Recreation Facilities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49" y="2509376"/>
            <a:ext cx="9542977" cy="7097691"/>
          </a:xfrm>
        </p:spPr>
        <p:txBody>
          <a:bodyPr>
            <a:normAutofit/>
          </a:bodyPr>
          <a:lstStyle/>
          <a:p>
            <a:r>
              <a:rPr lang="en-US" dirty="0" smtClean="0"/>
              <a:t>Virtual Heavens, a place with large amount of trees planted and a view of space from a glass covering.</a:t>
            </a:r>
          </a:p>
          <a:p>
            <a:r>
              <a:rPr lang="en-US" dirty="0" smtClean="0"/>
              <a:t>The Half-g experience</a:t>
            </a:r>
          </a:p>
          <a:p>
            <a:r>
              <a:rPr lang="en-US" dirty="0" smtClean="0"/>
              <a:t>Sports ground in Half-g environment, new types of games like flying football or “</a:t>
            </a:r>
            <a:r>
              <a:rPr lang="en-US" dirty="0" err="1" smtClean="0"/>
              <a:t>quiditch</a:t>
            </a:r>
            <a:r>
              <a:rPr lang="en-US" dirty="0" smtClean="0"/>
              <a:t>”. </a:t>
            </a:r>
          </a:p>
          <a:p>
            <a:r>
              <a:rPr lang="en-US" dirty="0"/>
              <a:t>Virtual </a:t>
            </a:r>
            <a:r>
              <a:rPr lang="en-US" dirty="0" smtClean="0"/>
              <a:t>Skydiving in Half-g</a:t>
            </a:r>
          </a:p>
          <a:p>
            <a:r>
              <a:rPr lang="en-US" dirty="0"/>
              <a:t>Amusement </a:t>
            </a:r>
            <a:r>
              <a:rPr lang="en-US" dirty="0" smtClean="0"/>
              <a:t>Parks</a:t>
            </a:r>
            <a:r>
              <a:rPr lang="en-US" dirty="0"/>
              <a:t> </a:t>
            </a:r>
            <a:r>
              <a:rPr lang="en-US" dirty="0" smtClean="0"/>
              <a:t>which utilize Half-g.</a:t>
            </a:r>
          </a:p>
          <a:p>
            <a:r>
              <a:rPr lang="en-US" dirty="0" smtClean="0"/>
              <a:t>Malls would be spread all over</a:t>
            </a:r>
          </a:p>
          <a:p>
            <a:r>
              <a:rPr lang="en-US" dirty="0" smtClean="0"/>
              <a:t>“5-D Cinemas” with zero gravity effects.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742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86" y="827033"/>
            <a:ext cx="10031705" cy="1682345"/>
          </a:xfrm>
        </p:spPr>
        <p:txBody>
          <a:bodyPr/>
          <a:lstStyle/>
          <a:p>
            <a:r>
              <a:rPr lang="en-US" dirty="0" smtClean="0"/>
              <a:t>                      Education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85" y="2509376"/>
            <a:ext cx="10030658" cy="6722199"/>
          </a:xfrm>
        </p:spPr>
        <p:txBody>
          <a:bodyPr/>
          <a:lstStyle/>
          <a:p>
            <a:r>
              <a:rPr lang="en-US" dirty="0" smtClean="0"/>
              <a:t>The education sector will be divided into three levels:                           Elementary level, Secondary level and Higher level</a:t>
            </a:r>
            <a:endParaRPr lang="en-US" dirty="0"/>
          </a:p>
          <a:p>
            <a:r>
              <a:rPr lang="en-US" dirty="0" smtClean="0"/>
              <a:t>For elementary level there would be human teachers, so as to groom the children.</a:t>
            </a:r>
          </a:p>
          <a:p>
            <a:r>
              <a:rPr lang="en-US" dirty="0" smtClean="0"/>
              <a:t>For secondary level we will have human teachers as well as recorded and live broadcast of lectures.</a:t>
            </a:r>
          </a:p>
          <a:p>
            <a:r>
              <a:rPr lang="en-US" dirty="0" smtClean="0"/>
              <a:t>For higher level the primary teaching source would be live broadcasting lectures. There would be lectures by on-board personnel once in a week.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61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DESIGN</a:t>
            </a:r>
            <a:endParaRPr lang="en-US" dirty="0"/>
          </a:p>
        </p:txBody>
      </p:sp>
      <p:pic>
        <p:nvPicPr>
          <p:cNvPr id="4" name="Content Placeholder 3" descr="bisoniam-full.jpg"/>
          <p:cNvPicPr>
            <a:picLocks noGrp="1" noChangeAspect="1"/>
          </p:cNvPicPr>
          <p:nvPr>
            <p:ph idx="1"/>
          </p:nvPr>
        </p:nvPicPr>
        <p:blipFill>
          <a:blip r:embed="rId2"/>
          <a:srcRect l="645" r="645"/>
          <a:stretch>
            <a:fillRect/>
          </a:stretch>
        </p:blipFill>
        <p:spPr>
          <a:xfrm>
            <a:off x="0" y="2596444"/>
            <a:ext cx="13004799" cy="7157156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Health Care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561" y="2070781"/>
            <a:ext cx="9542977" cy="7014517"/>
          </a:xfrm>
        </p:spPr>
        <p:txBody>
          <a:bodyPr/>
          <a:lstStyle/>
          <a:p>
            <a:r>
              <a:rPr lang="en-US" dirty="0" smtClean="0"/>
              <a:t>5 Hospitals </a:t>
            </a:r>
          </a:p>
          <a:p>
            <a:r>
              <a:rPr lang="en-US" dirty="0" smtClean="0"/>
              <a:t>Ambulances</a:t>
            </a:r>
          </a:p>
          <a:p>
            <a:r>
              <a:rPr lang="en-US" dirty="0" smtClean="0"/>
              <a:t>Pharmaceutical Companies</a:t>
            </a:r>
          </a:p>
          <a:p>
            <a:r>
              <a:rPr lang="en-US" dirty="0" smtClean="0"/>
              <a:t>Sensors to monitor every residents health</a:t>
            </a:r>
          </a:p>
          <a:p>
            <a:r>
              <a:rPr lang="en-US" dirty="0" smtClean="0"/>
              <a:t>Hospitals to be fully stocked with aid and medicinal drugs especially military quarantine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4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55853"/>
            <a:ext cx="9753600" cy="2334564"/>
          </a:xfrm>
        </p:spPr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8" y="725187"/>
            <a:ext cx="3214565" cy="381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23" y="4893938"/>
            <a:ext cx="3260487" cy="38750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467807" y="311385"/>
            <a:ext cx="3887406" cy="448841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/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MAIN ROBOTS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08791" y="727325"/>
            <a:ext cx="2129603" cy="448841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/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Secure 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54714" y="4971919"/>
            <a:ext cx="1703445" cy="448841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/>
            <a:r>
              <a:rPr lang="en-US" sz="2100" kern="1200" dirty="0" err="1">
                <a:solidFill>
                  <a:prstClr val="white"/>
                </a:solidFill>
                <a:effectLst/>
                <a:latin typeface="Corbel"/>
              </a:rPr>
              <a:t>MaidBot</a:t>
            </a:r>
            <a:endParaRPr lang="en-US" sz="2100" kern="1200" dirty="0">
              <a:solidFill>
                <a:prstClr val="white"/>
              </a:solidFill>
              <a:effectLst/>
              <a:latin typeface="Corbel"/>
            </a:endParaRPr>
          </a:p>
        </p:txBody>
      </p:sp>
      <p:pic>
        <p:nvPicPr>
          <p:cNvPr id="16" name="Picture 15" descr="C:\Users\Sayaan\Downloads\Competitions\ARSSDC\Robots\NEWTRANSPORT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085" y="761713"/>
            <a:ext cx="4486656" cy="35351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/>
          <p:cNvSpPr txBox="1"/>
          <p:nvPr/>
        </p:nvSpPr>
        <p:spPr>
          <a:xfrm>
            <a:off x="7997952" y="4440214"/>
            <a:ext cx="1811383" cy="448841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/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Transporter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8646" y="1876411"/>
            <a:ext cx="2884278" cy="756611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>
              <a:buFont typeface="Arial" pitchFamily="34" charset="0"/>
              <a:buChar char="•"/>
            </a:pPr>
            <a:r>
              <a:rPr lang="en-GB" sz="2100" kern="1200" dirty="0">
                <a:solidFill>
                  <a:prstClr val="white"/>
                </a:solidFill>
                <a:effectLst/>
                <a:latin typeface="Corbel"/>
              </a:rPr>
              <a:t>  Automated security guard</a:t>
            </a:r>
            <a:endParaRPr lang="en-US" sz="2100" kern="1200" dirty="0">
              <a:solidFill>
                <a:prstClr val="white"/>
              </a:solidFill>
              <a:effectLst/>
              <a:latin typeface="Corbe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68645" y="2600964"/>
            <a:ext cx="2828544" cy="1402942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>
              <a:buFont typeface="Arial" pitchFamily="34" charset="0"/>
              <a:buChar char="•"/>
            </a:pPr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  Connected to</a:t>
            </a:r>
          </a:p>
          <a:p>
            <a:pPr algn="l" defTabSz="546076" rtl="0"/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the central mainframe for detection of  a malfunction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4382" y="5462019"/>
            <a:ext cx="2967881" cy="3018769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>
              <a:buFont typeface="Arial" pitchFamily="34" charset="0"/>
              <a:buChar char="•"/>
            </a:pPr>
            <a:r>
              <a:rPr lang="en-GB" sz="2100" kern="1200" dirty="0">
                <a:solidFill>
                  <a:prstClr val="white"/>
                </a:solidFill>
                <a:effectLst/>
                <a:latin typeface="Corbel"/>
              </a:rPr>
              <a:t> Programmed to clean the houses and facilities on the settlement</a:t>
            </a:r>
          </a:p>
          <a:p>
            <a:pPr algn="l" defTabSz="546076" rtl="0">
              <a:buFont typeface="Arial" pitchFamily="34" charset="0"/>
              <a:buChar char="•"/>
            </a:pPr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 Programmed by each household’s</a:t>
            </a:r>
          </a:p>
          <a:p>
            <a:pPr algn="l" defTabSz="546076" rtl="0"/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residence’s head </a:t>
            </a:r>
          </a:p>
          <a:p>
            <a:pPr algn="l" defTabSz="546076" rtl="0">
              <a:buFont typeface="Arial" pitchFamily="34" charset="0"/>
              <a:buChar char="•"/>
            </a:pPr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 Hydraulic arms to pick things up and</a:t>
            </a:r>
          </a:p>
          <a:p>
            <a:pPr algn="l" defTabSz="546076" rtl="0"/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organize them.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25821" y="5220499"/>
            <a:ext cx="4403054" cy="2049273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>
              <a:buFont typeface="Arial" pitchFamily="34" charset="0"/>
              <a:buChar char="•"/>
            </a:pPr>
            <a:r>
              <a:rPr lang="en-GB" sz="2100" kern="1200" dirty="0">
                <a:solidFill>
                  <a:prstClr val="white"/>
                </a:solidFill>
                <a:effectLst/>
                <a:latin typeface="Corbel"/>
              </a:rPr>
              <a:t> Large container for carrying cargo up to 2000 tones</a:t>
            </a:r>
          </a:p>
          <a:p>
            <a:pPr algn="l" defTabSz="546076" rtl="0">
              <a:buFont typeface="Arial" pitchFamily="34" charset="0"/>
              <a:buChar char="•"/>
            </a:pPr>
            <a:r>
              <a:rPr lang="en-GB" sz="2100" kern="1200" dirty="0">
                <a:solidFill>
                  <a:prstClr val="white"/>
                </a:solidFill>
                <a:effectLst/>
                <a:latin typeface="Corbel"/>
              </a:rPr>
              <a:t> Will be used for transportation of bulk material around the settlement</a:t>
            </a:r>
          </a:p>
          <a:p>
            <a:pPr algn="l" defTabSz="546076" rtl="0"/>
            <a:endParaRPr lang="en-GB" sz="2100" kern="1200" dirty="0">
              <a:solidFill>
                <a:prstClr val="white"/>
              </a:solidFill>
              <a:effectLst/>
              <a:latin typeface="Corbel"/>
            </a:endParaRPr>
          </a:p>
          <a:p>
            <a:pPr algn="l" defTabSz="546076" rtl="0"/>
            <a:endParaRPr lang="en-US" sz="2100" kern="1200" dirty="0">
              <a:solidFill>
                <a:prstClr val="white"/>
              </a:solidFill>
              <a:effectLst/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764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83" y="950005"/>
            <a:ext cx="4159698" cy="34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yaan\Downloads\Competitions\ARSSDC\Robots\NEWASSEMBLOT 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8" y="5313391"/>
            <a:ext cx="4194049" cy="395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ayaan\Downloads\Competitions\ARSSDC\Robots\NEWCONSTRUCT3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894" y="780290"/>
            <a:ext cx="4207982" cy="3529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4681728" y="5387707"/>
            <a:ext cx="1616311" cy="448841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/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Crane 3000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9264" y="1021809"/>
            <a:ext cx="1964654" cy="448841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/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Ambulance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0892" y="4551682"/>
            <a:ext cx="1783516" cy="448841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/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Builder 800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5330" y="1690625"/>
            <a:ext cx="3023616" cy="2372438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>
              <a:buFont typeface="Arial" pitchFamily="34" charset="0"/>
              <a:buChar char="•"/>
            </a:pPr>
            <a:r>
              <a:rPr lang="en-GB" sz="2100" kern="1200" dirty="0">
                <a:solidFill>
                  <a:prstClr val="white"/>
                </a:solidFill>
                <a:effectLst/>
                <a:latin typeface="Corbel"/>
              </a:rPr>
              <a:t> Will carry all critical care patients to the hospital.</a:t>
            </a:r>
          </a:p>
          <a:p>
            <a:pPr algn="l" defTabSz="546076" rtl="0">
              <a:buFont typeface="Arial" pitchFamily="34" charset="0"/>
              <a:buChar char="•"/>
            </a:pPr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  Installed with</a:t>
            </a:r>
          </a:p>
          <a:p>
            <a:pPr algn="l" defTabSz="546076" rtl="0"/>
            <a:r>
              <a:rPr lang="en-US" sz="2100" kern="1200" dirty="0">
                <a:solidFill>
                  <a:prstClr val="white"/>
                </a:solidFill>
                <a:effectLst/>
                <a:latin typeface="Corbel"/>
              </a:rPr>
              <a:t>proper health care facilities like drips, medicines, oxygen masks 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9264" y="6279462"/>
            <a:ext cx="2995748" cy="1751757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>
              <a:buFont typeface="Arial" pitchFamily="34" charset="0"/>
              <a:buChar char="•"/>
            </a:pPr>
            <a:r>
              <a:rPr lang="en-GB" sz="2100" kern="1200" dirty="0">
                <a:solidFill>
                  <a:prstClr val="white"/>
                </a:solidFill>
                <a:effectLst/>
                <a:latin typeface="Corbel"/>
              </a:rPr>
              <a:t> Will use cold welding to weld materials together.</a:t>
            </a:r>
          </a:p>
          <a:p>
            <a:pPr algn="l" defTabSz="546076" rtl="0">
              <a:buFont typeface="Arial" pitchFamily="34" charset="0"/>
              <a:buChar char="•"/>
            </a:pPr>
            <a:r>
              <a:rPr lang="en-GB" sz="2100" kern="1200" dirty="0">
                <a:solidFill>
                  <a:prstClr val="white"/>
                </a:solidFill>
                <a:effectLst/>
                <a:latin typeface="Corbel"/>
              </a:rPr>
              <a:t> Will also transport all required materials for external construction</a:t>
            </a:r>
            <a:endParaRPr lang="en-US" sz="2100" kern="1200" dirty="0">
              <a:solidFill>
                <a:prstClr val="white"/>
              </a:solidFill>
              <a:effectLst/>
              <a:latin typeface="Corbel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18429" y="5462017"/>
            <a:ext cx="4166180" cy="1726107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>
              <a:buFont typeface="Arial" pitchFamily="34" charset="0"/>
              <a:buChar char="•"/>
            </a:pPr>
            <a:r>
              <a:rPr lang="en-GB" sz="2100" kern="1200" dirty="0">
                <a:solidFill>
                  <a:prstClr val="white"/>
                </a:solidFill>
                <a:effectLst/>
                <a:latin typeface="Corbel"/>
              </a:rPr>
              <a:t>  External construction of </a:t>
            </a:r>
            <a:r>
              <a:rPr lang="en-GB" sz="2100" kern="1200" dirty="0" err="1">
                <a:solidFill>
                  <a:prstClr val="white"/>
                </a:solidFill>
                <a:effectLst/>
                <a:latin typeface="Corbel"/>
              </a:rPr>
              <a:t>Bisoniam</a:t>
            </a:r>
            <a:r>
              <a:rPr lang="en-GB" sz="2100" kern="1200" dirty="0">
                <a:solidFill>
                  <a:prstClr val="white"/>
                </a:solidFill>
                <a:effectLst/>
                <a:latin typeface="Corbel"/>
              </a:rPr>
              <a:t>.</a:t>
            </a:r>
          </a:p>
          <a:p>
            <a:pPr algn="l" defTabSz="546076" rtl="0">
              <a:buFont typeface="Arial" pitchFamily="34" charset="0"/>
              <a:buChar char="•"/>
            </a:pPr>
            <a:r>
              <a:rPr lang="en-GB" sz="2100" kern="1200" dirty="0">
                <a:solidFill>
                  <a:prstClr val="white"/>
                </a:solidFill>
                <a:effectLst/>
                <a:latin typeface="Corbel"/>
              </a:rPr>
              <a:t>  Electromagnetic capability to improve the robots ability to pick up metal objects</a:t>
            </a:r>
            <a:endParaRPr lang="en-US" sz="2100" kern="1200" dirty="0">
              <a:solidFill>
                <a:prstClr val="white"/>
              </a:solidFill>
              <a:effectLst/>
              <a:latin typeface="Corbe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6327" y="260100"/>
            <a:ext cx="5057938" cy="695061"/>
          </a:xfrm>
          <a:prstGeom prst="rect">
            <a:avLst/>
          </a:prstGeom>
          <a:noFill/>
        </p:spPr>
        <p:txBody>
          <a:bodyPr wrap="square" lIns="109215" tIns="54607" rIns="109215" bIns="54607" rtlCol="0">
            <a:spAutoFit/>
          </a:bodyPr>
          <a:lstStyle/>
          <a:p>
            <a:pPr algn="l" defTabSz="546076" rtl="0"/>
            <a:r>
              <a:rPr lang="en-US" sz="3800" kern="1200" dirty="0">
                <a:solidFill>
                  <a:prstClr val="white"/>
                </a:solidFill>
                <a:effectLst/>
                <a:latin typeface="Corbel"/>
              </a:rPr>
              <a:t>Contingency Plans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" y="137803"/>
          <a:ext cx="13004799" cy="1345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4933"/>
                <a:gridCol w="4334933"/>
                <a:gridCol w="4334933"/>
              </a:tblGrid>
              <a:tr h="526288"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Conitngency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Safety Measure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Response Time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</a:tr>
              <a:tr h="13187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Solar Flare</a:t>
                      </a:r>
                      <a:endParaRPr lang="en-US" sz="2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-Polyethylene will be used in the construction of the outer wall.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--------------------------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</a:tr>
              <a:tr h="2111248">
                <a:tc>
                  <a:txBody>
                    <a:bodyPr/>
                    <a:lstStyle/>
                    <a:p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 Fire</a:t>
                      </a:r>
                      <a:endParaRPr lang="en-US" sz="2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-Smoke </a:t>
                      </a:r>
                      <a:r>
                        <a:rPr lang="en-GB" sz="26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detecters</a:t>
                      </a:r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shall detect fire</a:t>
                      </a:r>
                      <a:endParaRPr lang="en-US" sz="2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Everyone in the affected area will be evacuated</a:t>
                      </a:r>
                      <a:endParaRPr lang="en-US" sz="2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-The area will be sealed off </a:t>
                      </a:r>
                      <a:endParaRPr lang="en-US" sz="2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            &lt; 15 minutes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</a:tr>
              <a:tr h="1318768">
                <a:tc>
                  <a:txBody>
                    <a:bodyPr/>
                    <a:lstStyle/>
                    <a:p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Disease Outbreak 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-Everyone in the affected area will be quarantined and if the need arises, evacuated.</a:t>
                      </a:r>
                      <a:endParaRPr lang="en-US" sz="2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            &lt; 15</a:t>
                      </a:r>
                      <a:r>
                        <a:rPr lang="en-US" sz="2600" baseline="0" dirty="0" smtClean="0"/>
                        <a:t> minutes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</a:tr>
              <a:tr h="131876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Incoming Asteroid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thrusters shall move the settlement out of the path of the asteroid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baseline="0" dirty="0" smtClean="0"/>
                        <a:t>            &lt; 45 minutes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</a:tr>
              <a:tr h="1318768">
                <a:tc>
                  <a:txBody>
                    <a:bodyPr/>
                    <a:lstStyle/>
                    <a:p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Lack of Provisions 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Provision Reserve will be used and the required provisions will be ordered 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             &lt; 7 days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</a:tr>
              <a:tr h="131876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Virus attack</a:t>
                      </a:r>
                      <a:r>
                        <a:rPr lang="en-US" sz="2600" baseline="0" dirty="0" smtClean="0"/>
                        <a:t> on server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Antivirus software will constantly monitor for any malicious code 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            &lt; 5 minutes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</a:tr>
              <a:tr h="171500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Server</a:t>
                      </a:r>
                      <a:r>
                        <a:rPr lang="en-US" sz="2600" baseline="0" dirty="0" smtClean="0"/>
                        <a:t> Breakdown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-All operations will be continued by backup servers until primary servers are working again</a:t>
                      </a:r>
                      <a:endParaRPr lang="en-US" sz="26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            &lt; 1 minute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Power failure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-Energy consumption will be reduced to the minimum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             &lt; 5 minutes</a:t>
                      </a:r>
                      <a:endParaRPr lang="en-US" sz="2600" dirty="0"/>
                    </a:p>
                  </a:txBody>
                  <a:tcPr marL="97536" marR="97536" marT="65024" marB="6502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Costing and Schedule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BISONIAM</a:t>
            </a:r>
          </a:p>
          <a:p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255639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0"/>
            <a:ext cx="11704320" cy="1725946"/>
          </a:xfrm>
        </p:spPr>
        <p:txBody>
          <a:bodyPr/>
          <a:lstStyle/>
          <a:p>
            <a:r>
              <a:rPr lang="en-US" dirty="0" smtClean="0"/>
              <a:t>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" y="2275842"/>
            <a:ext cx="11704320" cy="725699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construction of BISONIAM Space Settlement will be spread across a period of twelve years. </a:t>
            </a:r>
          </a:p>
          <a:p>
            <a:endParaRPr lang="en-US" dirty="0" smtClean="0"/>
          </a:p>
          <a:p>
            <a:r>
              <a:rPr lang="en-US" dirty="0" smtClean="0"/>
              <a:t>The first year will be spent for the initial research for the construction of BISONIAM and the second and third year for construction of the automated construction machinery.</a:t>
            </a:r>
          </a:p>
          <a:p>
            <a:endParaRPr lang="en-US" dirty="0" smtClean="0"/>
          </a:p>
          <a:p>
            <a:r>
              <a:rPr lang="en-US" dirty="0" smtClean="0"/>
              <a:t>The next three years will be spent for the construction of the Residential, Industrial and Agricultural Torii.</a:t>
            </a:r>
          </a:p>
          <a:p>
            <a:endParaRPr lang="en-US" dirty="0"/>
          </a:p>
          <a:p>
            <a:r>
              <a:rPr lang="en-US" dirty="0" smtClean="0"/>
              <a:t>The next years will be spent for the construction and implementation of other essential features such as artificial gravity, power stations, communication networks etc.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59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378533"/>
              </p:ext>
            </p:extLst>
          </p:nvPr>
        </p:nvGraphicFramePr>
        <p:xfrm>
          <a:off x="0" y="3"/>
          <a:ext cx="13004800" cy="10112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1200"/>
                <a:gridCol w="3251200"/>
                <a:gridCol w="3251200"/>
                <a:gridCol w="3251200"/>
              </a:tblGrid>
              <a:tr h="638455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Task Name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Start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End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Duration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638455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Initial Studies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2052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2053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1 Year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</a:tr>
              <a:tr h="1318768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Automated Machine Construction.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2053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2055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 Years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Construction of Main</a:t>
                      </a:r>
                      <a:r>
                        <a:rPr lang="en-US" sz="2600" baseline="0" dirty="0" smtClean="0">
                          <a:latin typeface="Century Gothic"/>
                          <a:cs typeface="Century Gothic"/>
                        </a:rPr>
                        <a:t> Sphere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2055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2056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1 Year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Construction</a:t>
                      </a:r>
                      <a:r>
                        <a:rPr lang="en-US" sz="2600" baseline="0" dirty="0" smtClean="0">
                          <a:latin typeface="Century Gothic"/>
                          <a:cs typeface="Century Gothic"/>
                        </a:rPr>
                        <a:t> of Spokes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2056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2057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1 Year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Construction</a:t>
                      </a:r>
                      <a:r>
                        <a:rPr lang="en-US" sz="2600" baseline="0" dirty="0" smtClean="0">
                          <a:latin typeface="Century Gothic"/>
                          <a:cs typeface="Century Gothic"/>
                        </a:rPr>
                        <a:t> of Industrial Torus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2057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2058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1 Year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</a:tr>
              <a:tr h="17150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Construction</a:t>
                      </a:r>
                      <a:r>
                        <a:rPr lang="en-US" sz="2600" baseline="0" dirty="0" smtClean="0">
                          <a:latin typeface="Century Gothic"/>
                          <a:cs typeface="Century Gothic"/>
                        </a:rPr>
                        <a:t> of </a:t>
                      </a:r>
                      <a:r>
                        <a:rPr lang="en-US" sz="2600" baseline="0" dirty="0" smtClean="0">
                          <a:latin typeface="Century Gothic"/>
                          <a:cs typeface="Century Gothic"/>
                        </a:rPr>
                        <a:t>Residential and Agricultural </a:t>
                      </a:r>
                      <a:r>
                        <a:rPr lang="en-US" sz="2600" baseline="0" dirty="0" smtClean="0">
                          <a:latin typeface="Century Gothic"/>
                          <a:cs typeface="Century Gothic"/>
                        </a:rPr>
                        <a:t>Torus</a:t>
                      </a:r>
                      <a:endParaRPr lang="en-US" sz="2600" dirty="0" smtClean="0">
                        <a:latin typeface="Century Gothic"/>
                        <a:cs typeface="Century Gothic"/>
                      </a:endParaRPr>
                    </a:p>
                    <a:p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2057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2059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 Years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</a:tr>
              <a:tr h="1318768">
                <a:tc>
                  <a:txBody>
                    <a:bodyPr/>
                    <a:lstStyle/>
                    <a:p>
                      <a:r>
                        <a:rPr lang="en-US" sz="2600" baseline="0" dirty="0" smtClean="0">
                          <a:latin typeface="Century Gothic"/>
                          <a:cs typeface="Century Gothic"/>
                        </a:rPr>
                        <a:t>Construction of Communication Networks</a:t>
                      </a: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2059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2060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>
                          <a:latin typeface="Century Gothic"/>
                          <a:cs typeface="Century Gothic"/>
                        </a:rPr>
                        <a:t>1 Year</a:t>
                      </a:r>
                      <a:endParaRPr lang="en-US" sz="2600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/>
                </a:tc>
              </a:tr>
              <a:tr h="1715008">
                <a:tc>
                  <a:txBody>
                    <a:bodyPr/>
                    <a:lstStyle/>
                    <a:p>
                      <a:r>
                        <a:rPr lang="en-US" sz="2600" b="1" baseline="0" dirty="0" smtClean="0">
                          <a:latin typeface="Century Gothic"/>
                          <a:cs typeface="Century Gothic"/>
                        </a:rPr>
                        <a:t>Final Construction and Establishment of BISONIAM</a:t>
                      </a:r>
                    </a:p>
                  </a:txBody>
                  <a:tcPr marL="113085" marR="113085" marT="65024" marB="65024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latin typeface="Century Gothic"/>
                          <a:cs typeface="Century Gothic"/>
                        </a:rPr>
                        <a:t>2060</a:t>
                      </a:r>
                      <a:endParaRPr lang="en-US" sz="2600" b="1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latin typeface="Century Gothic"/>
                          <a:cs typeface="Century Gothic"/>
                        </a:rPr>
                        <a:t>2064</a:t>
                      </a:r>
                      <a:endParaRPr lang="en-US" sz="2600" b="1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>
                          <a:latin typeface="Century Gothic"/>
                          <a:cs typeface="Century Gothic"/>
                        </a:rPr>
                        <a:t>4 Years</a:t>
                      </a:r>
                    </a:p>
                    <a:p>
                      <a:endParaRPr lang="en-US" sz="2600" b="1" dirty="0" smtClean="0">
                        <a:latin typeface="Century Gothic"/>
                        <a:cs typeface="Century Gothic"/>
                      </a:endParaRPr>
                    </a:p>
                    <a:p>
                      <a:r>
                        <a:rPr lang="en-US" sz="2600" b="1" dirty="0" smtClean="0">
                          <a:latin typeface="Century Gothic"/>
                          <a:cs typeface="Century Gothic"/>
                        </a:rPr>
                        <a:t>End = 2054 (12</a:t>
                      </a:r>
                      <a:r>
                        <a:rPr lang="en-US" sz="2600" b="1" baseline="0" dirty="0" smtClean="0">
                          <a:latin typeface="Century Gothic"/>
                          <a:cs typeface="Century Gothic"/>
                        </a:rPr>
                        <a:t> Years)</a:t>
                      </a:r>
                      <a:endParaRPr lang="en-US" sz="2600" b="1" dirty="0">
                        <a:latin typeface="Century Gothic"/>
                        <a:cs typeface="Century Gothic"/>
                      </a:endParaRPr>
                    </a:p>
                  </a:txBody>
                  <a:tcPr marL="113085" marR="113085" marT="65024" marB="65024">
                    <a:solidFill>
                      <a:srgbClr val="FF66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69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COSTING : Main Costs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8381409"/>
              </p:ext>
            </p:extLst>
          </p:nvPr>
        </p:nvGraphicFramePr>
        <p:xfrm>
          <a:off x="649453" y="2797638"/>
          <a:ext cx="11705112" cy="645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278"/>
                <a:gridCol w="2926278"/>
                <a:gridCol w="2926278"/>
                <a:gridCol w="2926278"/>
              </a:tblGrid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Item Name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Cost Per Unit</a:t>
                      </a:r>
                      <a:r>
                        <a:rPr lang="en-US" sz="2600" baseline="0" dirty="0" smtClean="0"/>
                        <a:t> ($)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Quantity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Total Cost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Central Sphere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US$ 20 Billion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Spokes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250</a:t>
                      </a:r>
                      <a:r>
                        <a:rPr lang="en-US" sz="2600" baseline="0" dirty="0" smtClean="0"/>
                        <a:t> Million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US$</a:t>
                      </a:r>
                      <a:r>
                        <a:rPr lang="en-US" sz="2600" baseline="0" dirty="0" smtClean="0"/>
                        <a:t> 1 Billion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Residential</a:t>
                      </a:r>
                      <a:r>
                        <a:rPr lang="en-US" sz="2600" baseline="0" dirty="0" smtClean="0"/>
                        <a:t> Torus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US$</a:t>
                      </a:r>
                      <a:r>
                        <a:rPr lang="en-US" sz="2600" baseline="0" dirty="0" smtClean="0"/>
                        <a:t> 20 Billion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Industrial Torus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US$ 20 Billion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Agricultural Torus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US$ 20</a:t>
                      </a:r>
                      <a:r>
                        <a:rPr lang="en-US" sz="2600" baseline="0" dirty="0" smtClean="0"/>
                        <a:t> Billion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Waste Management Unit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45</a:t>
                      </a:r>
                      <a:r>
                        <a:rPr lang="en-US" sz="2600" baseline="0" dirty="0" smtClean="0"/>
                        <a:t> Million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US$ 45 Million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Temperature Control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</a:t>
                      </a:r>
                      <a:r>
                        <a:rPr lang="en-US" sz="2600" baseline="0" dirty="0" smtClean="0"/>
                        <a:t> Million 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US$</a:t>
                      </a:r>
                      <a:r>
                        <a:rPr lang="en-US" sz="2600" baseline="0" dirty="0" smtClean="0"/>
                        <a:t> 10 Million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5274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Pressurization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-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US$ 28</a:t>
                      </a:r>
                      <a:r>
                        <a:rPr lang="en-US" sz="2600" baseline="0" dirty="0" smtClean="0"/>
                        <a:t> Million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527417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13085" marR="113085" marT="65024" marB="65024">
                    <a:solidFill>
                      <a:srgbClr val="E58E7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13085" marR="113085" marT="65024" marB="65024">
                    <a:solidFill>
                      <a:srgbClr val="E58E7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13085" marR="113085" marT="65024" marB="65024">
                    <a:solidFill>
                      <a:srgbClr val="E58E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US$ 156 Billion</a:t>
                      </a:r>
                      <a:endParaRPr lang="en-US" sz="2600" dirty="0"/>
                    </a:p>
                  </a:txBody>
                  <a:tcPr marL="113085" marR="113085" marT="65024" marB="65024">
                    <a:solidFill>
                      <a:srgbClr val="E58E7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81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Costing : Automation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227887"/>
              </p:ext>
            </p:extLst>
          </p:nvPr>
        </p:nvGraphicFramePr>
        <p:xfrm>
          <a:off x="245811" y="2321246"/>
          <a:ext cx="12457806" cy="718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602"/>
                <a:gridCol w="4152602"/>
                <a:gridCol w="4152602"/>
              </a:tblGrid>
              <a:tr h="825701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Name of</a:t>
                      </a:r>
                      <a:r>
                        <a:rPr lang="en-US" sz="2600" baseline="0" dirty="0" smtClean="0"/>
                        <a:t> Machinery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Quantity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Cost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Builder 800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30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5,000,000</a:t>
                      </a:r>
                      <a:r>
                        <a:rPr lang="en-US" sz="2600" baseline="0" dirty="0" smtClean="0"/>
                        <a:t> * 30 = US $150 Million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MaidBot 023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10,000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200,000 * 10,000 =   US$2</a:t>
                      </a:r>
                      <a:r>
                        <a:rPr lang="en-US" sz="2600" baseline="0" dirty="0" smtClean="0"/>
                        <a:t> Billion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Ambulance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100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500,000 * 100 = US$</a:t>
                      </a:r>
                      <a:r>
                        <a:rPr lang="en-US" sz="2600" baseline="0" dirty="0" smtClean="0"/>
                        <a:t> 50 Million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Crane 3000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3000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2500000</a:t>
                      </a:r>
                      <a:r>
                        <a:rPr lang="en-US" sz="2600" baseline="0" dirty="0" smtClean="0"/>
                        <a:t> *3000 = US$750 Million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Transporter</a:t>
                      </a:r>
                      <a:r>
                        <a:rPr lang="en-US" sz="2600" baseline="0" dirty="0" smtClean="0"/>
                        <a:t> 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200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450,000</a:t>
                      </a:r>
                      <a:r>
                        <a:rPr lang="en-US" sz="2600" baseline="0" dirty="0" smtClean="0"/>
                        <a:t> * 200 = US$90 Million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SECURE IT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5000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500,000 * 5000 = US$ 250 Million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825701">
                <a:tc>
                  <a:txBody>
                    <a:bodyPr/>
                    <a:lstStyle/>
                    <a:p>
                      <a:endParaRPr lang="en-US" sz="2600" b="1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Total = 18330</a:t>
                      </a:r>
                      <a:endParaRPr lang="en-US" sz="2600" b="1" dirty="0"/>
                    </a:p>
                  </a:txBody>
                  <a:tcPr marL="113085" marR="113085" marT="65024" marB="65024">
                    <a:solidFill>
                      <a:srgbClr val="E58E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Total</a:t>
                      </a:r>
                      <a:r>
                        <a:rPr lang="en-US" sz="2600" b="1" baseline="0" dirty="0" smtClean="0"/>
                        <a:t> = US$ 3,290,000,000</a:t>
                      </a:r>
                      <a:endParaRPr lang="en-US" sz="2600" b="1" dirty="0"/>
                    </a:p>
                  </a:txBody>
                  <a:tcPr marL="113085" marR="113085" marT="65024" marB="65024">
                    <a:solidFill>
                      <a:srgbClr val="E58E7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52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502642"/>
              </p:ext>
            </p:extLst>
          </p:nvPr>
        </p:nvGraphicFramePr>
        <p:xfrm>
          <a:off x="302299" y="2154210"/>
          <a:ext cx="11948203" cy="71201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926080"/>
                <a:gridCol w="2926080"/>
                <a:gridCol w="2926080"/>
                <a:gridCol w="3169963"/>
              </a:tblGrid>
              <a:tr h="52628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Material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Source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Product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Usage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smtClean="0"/>
                        <a:t>Silica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Moon regolith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Silicon Nitride and Silicon Carbide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Base</a:t>
                      </a:r>
                      <a:r>
                        <a:rPr lang="en-US" sz="2600" baseline="0" smtClean="0"/>
                        <a:t> Mesh, Radiation Protection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</a:tr>
              <a:tr h="526288">
                <a:tc>
                  <a:txBody>
                    <a:bodyPr/>
                    <a:lstStyle/>
                    <a:p>
                      <a:r>
                        <a:rPr lang="en-US" sz="2600" smtClean="0"/>
                        <a:t>Ammonia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Urine purification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Silicon Nitride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Radiation Protection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smtClean="0"/>
                        <a:t>Alumina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From Moon</a:t>
                      </a:r>
                      <a:r>
                        <a:rPr lang="en-US" sz="2600" baseline="0" dirty="0" smtClean="0"/>
                        <a:t> regolith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Aluminum oxinitride.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smtClean="0"/>
                        <a:t>Transparent hull, Radiation</a:t>
                      </a:r>
                      <a:r>
                        <a:rPr lang="en-US" sz="2600" baseline="0" smtClean="0"/>
                        <a:t> Protector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smtClean="0"/>
                        <a:t>Carbon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Moon</a:t>
                      </a:r>
                      <a:r>
                        <a:rPr lang="en-US" sz="2600" baseline="0" dirty="0" smtClean="0"/>
                        <a:t> Regolith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err="1" smtClean="0"/>
                        <a:t>Graphene</a:t>
                      </a:r>
                      <a:r>
                        <a:rPr lang="en-US" sz="2600" dirty="0" smtClean="0"/>
                        <a:t>, Silicon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aseline="0" dirty="0" err="1" smtClean="0"/>
                        <a:t>Cardbide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External Protection,</a:t>
                      </a:r>
                      <a:r>
                        <a:rPr lang="en-US" sz="2600" baseline="0" dirty="0" smtClean="0"/>
                        <a:t> Radiation protection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</a:tr>
              <a:tr h="131876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Titanium</a:t>
                      </a:r>
                      <a:r>
                        <a:rPr lang="en-US" sz="2600" baseline="0" dirty="0" smtClean="0"/>
                        <a:t> Di-oxide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err="1" smtClean="0"/>
                        <a:t>Ilmenite</a:t>
                      </a:r>
                      <a:r>
                        <a:rPr lang="en-US" sz="2600" dirty="0" smtClean="0"/>
                        <a:t> (From Moon</a:t>
                      </a:r>
                      <a:r>
                        <a:rPr lang="en-US" sz="2600" baseline="0" dirty="0" smtClean="0"/>
                        <a:t> regolith)</a:t>
                      </a:r>
                      <a:endParaRPr lang="en-US" sz="2600" dirty="0" smtClean="0"/>
                    </a:p>
                    <a:p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Titanium Foam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Hull </a:t>
                      </a:r>
                      <a:r>
                        <a:rPr lang="en-US" sz="2600" dirty="0" err="1" smtClean="0"/>
                        <a:t>panelling</a:t>
                      </a:r>
                      <a:endParaRPr lang="en-US" sz="2600" dirty="0"/>
                    </a:p>
                  </a:txBody>
                  <a:tcPr marL="130048" marR="130048" marT="65024" marB="6502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Costing : Human Factors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33090"/>
              </p:ext>
            </p:extLst>
          </p:nvPr>
        </p:nvGraphicFramePr>
        <p:xfrm>
          <a:off x="433999" y="2760387"/>
          <a:ext cx="12163005" cy="6598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35"/>
                <a:gridCol w="4054335"/>
                <a:gridCol w="4054335"/>
              </a:tblGrid>
              <a:tr h="794607">
                <a:tc>
                  <a:txBody>
                    <a:bodyPr/>
                    <a:lstStyle/>
                    <a:p>
                      <a:r>
                        <a:rPr lang="en-US" sz="2600" baseline="0" dirty="0" smtClean="0"/>
                        <a:t>Units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Number of Units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Total Cost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1318768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Housing Unit A : Visitors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2000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2000</a:t>
                      </a:r>
                      <a:r>
                        <a:rPr lang="en-US" sz="2600" baseline="0" dirty="0" smtClean="0"/>
                        <a:t>*20000000 =</a:t>
                      </a:r>
                      <a:r>
                        <a:rPr lang="en-US" sz="2600" b="1" baseline="0" dirty="0" smtClean="0"/>
                        <a:t>US$4,000,000,000</a:t>
                      </a:r>
                    </a:p>
                    <a:p>
                      <a:endParaRPr lang="en-US" sz="260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Housing Unit B :</a:t>
                      </a:r>
                      <a:r>
                        <a:rPr lang="en-US" sz="2600" baseline="0" dirty="0" smtClean="0"/>
                        <a:t> Single Resident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4000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4000*1000000=</a:t>
                      </a:r>
                      <a:r>
                        <a:rPr lang="en-US" sz="2600" b="1" dirty="0" smtClean="0"/>
                        <a:t>US$400,000,000</a:t>
                      </a:r>
                      <a:endParaRPr lang="en-US" sz="2600" b="1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Housing Unit C : Family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80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80*10000000=</a:t>
                      </a:r>
                      <a:r>
                        <a:rPr lang="en-US" sz="2600" baseline="0" dirty="0" smtClean="0"/>
                        <a:t> </a:t>
                      </a:r>
                      <a:r>
                        <a:rPr lang="en-US" sz="2600" b="1" baseline="0" dirty="0" smtClean="0"/>
                        <a:t>US$80,000,000</a:t>
                      </a:r>
                      <a:endParaRPr lang="en-US" sz="2600" b="1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Hospitals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10*1000000 =</a:t>
                      </a:r>
                      <a:r>
                        <a:rPr lang="en-US" sz="2600" b="0" baseline="0" dirty="0" smtClean="0"/>
                        <a:t> </a:t>
                      </a:r>
                      <a:r>
                        <a:rPr lang="en-US" sz="2600" b="1" baseline="0" dirty="0" smtClean="0"/>
                        <a:t>US$10,000,000</a:t>
                      </a:r>
                      <a:endParaRPr lang="en-US" sz="2600" b="0" dirty="0"/>
                    </a:p>
                  </a:txBody>
                  <a:tcPr marL="113085" marR="113085" marT="65024" marB="65024"/>
                </a:tc>
              </a:tr>
              <a:tr h="922529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Recreational</a:t>
                      </a:r>
                      <a:r>
                        <a:rPr lang="en-US" sz="2600" baseline="0" dirty="0" smtClean="0"/>
                        <a:t> Facilities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10</a:t>
                      </a:r>
                      <a:endParaRPr lang="en-US" sz="2600" dirty="0"/>
                    </a:p>
                  </a:txBody>
                  <a:tcPr marL="113085" marR="113085" marT="65024" marB="65024"/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10*1000000</a:t>
                      </a:r>
                      <a:r>
                        <a:rPr lang="en-US" sz="2600" b="0" baseline="0" dirty="0" smtClean="0"/>
                        <a:t> = </a:t>
                      </a:r>
                      <a:r>
                        <a:rPr lang="en-US" sz="2600" b="1" baseline="0" dirty="0" smtClean="0"/>
                        <a:t>US$ 10,000,000</a:t>
                      </a:r>
                      <a:endParaRPr lang="en-US" sz="2600" b="1" dirty="0"/>
                    </a:p>
                  </a:txBody>
                  <a:tcPr marL="113085" marR="113085" marT="65024" marB="65024"/>
                </a:tc>
              </a:tr>
              <a:tr h="794607">
                <a:tc>
                  <a:txBody>
                    <a:bodyPr/>
                    <a:lstStyle/>
                    <a:p>
                      <a:endParaRPr lang="en-US" sz="2600" dirty="0"/>
                    </a:p>
                  </a:txBody>
                  <a:tcPr marL="113085" marR="113085" marT="65024" marB="65024">
                    <a:solidFill>
                      <a:srgbClr val="E58E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6800</a:t>
                      </a:r>
                      <a:endParaRPr lang="en-US" sz="2600" dirty="0"/>
                    </a:p>
                  </a:txBody>
                  <a:tcPr marL="113085" marR="113085" marT="65024" marB="65024">
                    <a:solidFill>
                      <a:srgbClr val="E58E7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1" dirty="0" smtClean="0"/>
                        <a:t>Total</a:t>
                      </a:r>
                      <a:r>
                        <a:rPr lang="en-US" sz="2600" b="1" baseline="0" dirty="0" smtClean="0"/>
                        <a:t> = US$ 4,500,000,000</a:t>
                      </a:r>
                      <a:endParaRPr lang="en-US" sz="2600" b="1" dirty="0"/>
                    </a:p>
                  </a:txBody>
                  <a:tcPr marL="113085" marR="113085" marT="65024" marB="65024">
                    <a:solidFill>
                      <a:srgbClr val="E58E7E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758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Costs = US$168,290,000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054962"/>
              </p:ext>
            </p:extLst>
          </p:nvPr>
        </p:nvGraphicFramePr>
        <p:xfrm>
          <a:off x="649850" y="2275844"/>
          <a:ext cx="11705105" cy="6436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9057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Machines and Materials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83735" y="2404536"/>
            <a:ext cx="6657428" cy="619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424374" y="1687548"/>
            <a:ext cx="4689430" cy="5973682"/>
          </a:xfrm>
        </p:spPr>
        <p:txBody>
          <a:bodyPr>
            <a:noAutofit/>
          </a:bodyPr>
          <a:lstStyle/>
          <a:p>
            <a:r>
              <a:rPr lang="en-US" sz="2800" dirty="0"/>
              <a:t>Collected regolith tested for materials.</a:t>
            </a:r>
          </a:p>
          <a:p>
            <a:r>
              <a:rPr lang="en-US" sz="2800" dirty="0"/>
              <a:t>Process of electrophoresis used to separate different minerals.</a:t>
            </a:r>
          </a:p>
          <a:p>
            <a:r>
              <a:rPr lang="en-US" sz="2800" dirty="0"/>
              <a:t>Gel electrophoresis works by using an electric current to pass DNA samples through a gel.</a:t>
            </a:r>
          </a:p>
          <a:p>
            <a:r>
              <a:rPr lang="en-US" sz="2800" dirty="0"/>
              <a:t> The gel acts like a sieve allowing smaller DNA molecules to migrate through the gel quicker than larger molecules.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85" y="643866"/>
            <a:ext cx="10031705" cy="1363701"/>
          </a:xfrm>
        </p:spPr>
        <p:txBody>
          <a:bodyPr>
            <a:normAutofit/>
          </a:bodyPr>
          <a:lstStyle/>
          <a:p>
            <a:r>
              <a:rPr lang="en-US" dirty="0" smtClean="0"/>
              <a:t>Interior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185" y="1618345"/>
            <a:ext cx="9542977" cy="7497648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/>
              <a:t>Usage Type</a:t>
            </a:r>
            <a:endParaRPr lang="en-US" dirty="0"/>
          </a:p>
          <a:p>
            <a:r>
              <a:rPr lang="en-US" sz="4000" b="1" dirty="0"/>
              <a:t>Area Allocation</a:t>
            </a:r>
            <a:endParaRPr lang="en-US" sz="4000" dirty="0"/>
          </a:p>
          <a:p>
            <a:r>
              <a:rPr lang="en-US" sz="4000" b="1" dirty="0"/>
              <a:t>Percentage </a:t>
            </a:r>
            <a:endParaRPr lang="en-US" sz="4000" dirty="0"/>
          </a:p>
          <a:p>
            <a:r>
              <a:rPr lang="en-US" sz="4000" b="1" dirty="0"/>
              <a:t>Residential</a:t>
            </a:r>
            <a:endParaRPr lang="en-US" sz="4000" dirty="0"/>
          </a:p>
          <a:p>
            <a:r>
              <a:rPr lang="en-US" sz="4000" dirty="0"/>
              <a:t>210,600m</a:t>
            </a:r>
            <a:r>
              <a:rPr lang="en-US" sz="4000" baseline="30000" dirty="0"/>
              <a:t>2</a:t>
            </a:r>
            <a:endParaRPr lang="en-US" sz="4000" dirty="0"/>
          </a:p>
          <a:p>
            <a:r>
              <a:rPr lang="en-US" sz="4000" dirty="0"/>
              <a:t>24.7%</a:t>
            </a:r>
          </a:p>
          <a:p>
            <a:r>
              <a:rPr lang="en-US" sz="4000" b="1" dirty="0"/>
              <a:t>Agricultural</a:t>
            </a:r>
            <a:endParaRPr lang="en-US" sz="4000" dirty="0"/>
          </a:p>
          <a:p>
            <a:r>
              <a:rPr lang="en-US" sz="4000" dirty="0"/>
              <a:t>243,000m</a:t>
            </a:r>
            <a:r>
              <a:rPr lang="en-US" sz="4000" baseline="30000" dirty="0"/>
              <a:t>2</a:t>
            </a:r>
            <a:endParaRPr lang="en-US" sz="4000" dirty="0"/>
          </a:p>
          <a:p>
            <a:r>
              <a:rPr lang="en-US" sz="4000" dirty="0"/>
              <a:t>28.5%</a:t>
            </a:r>
          </a:p>
          <a:p>
            <a:r>
              <a:rPr lang="en-US" sz="4000" b="1" dirty="0"/>
              <a:t>Commercial</a:t>
            </a:r>
            <a:endParaRPr lang="en-US" sz="4000" dirty="0"/>
          </a:p>
          <a:p>
            <a:r>
              <a:rPr lang="en-US" sz="4000" dirty="0"/>
              <a:t>129,600m</a:t>
            </a:r>
            <a:r>
              <a:rPr lang="en-US" sz="4000" baseline="30000" dirty="0"/>
              <a:t>2</a:t>
            </a:r>
            <a:endParaRPr lang="en-US" sz="4000" dirty="0"/>
          </a:p>
          <a:p>
            <a:r>
              <a:rPr lang="en-US" sz="4000" dirty="0"/>
              <a:t>15.2%</a:t>
            </a:r>
          </a:p>
          <a:p>
            <a:r>
              <a:rPr lang="en-US" sz="4000" b="1" dirty="0"/>
              <a:t>Industrial</a:t>
            </a:r>
            <a:endParaRPr lang="en-US" sz="4000" dirty="0"/>
          </a:p>
          <a:p>
            <a:r>
              <a:rPr lang="en-US" sz="4000" dirty="0"/>
              <a:t>48,600m</a:t>
            </a:r>
            <a:r>
              <a:rPr lang="en-US" sz="4000" baseline="30000" dirty="0"/>
              <a:t>2</a:t>
            </a:r>
            <a:endParaRPr lang="en-US" sz="4000" dirty="0"/>
          </a:p>
          <a:p>
            <a:r>
              <a:rPr lang="en-US" sz="4000" dirty="0"/>
              <a:t>5.7%</a:t>
            </a:r>
          </a:p>
          <a:p>
            <a:r>
              <a:rPr lang="en-US" sz="4000" b="1" dirty="0"/>
              <a:t>Other</a:t>
            </a:r>
            <a:endParaRPr lang="en-US" sz="4000" dirty="0"/>
          </a:p>
          <a:p>
            <a:r>
              <a:rPr lang="en-US" sz="4000" dirty="0"/>
              <a:t>220,200m</a:t>
            </a:r>
            <a:r>
              <a:rPr lang="en-US" sz="4000" baseline="30000" dirty="0"/>
              <a:t>2</a:t>
            </a:r>
            <a:endParaRPr lang="en-US" sz="4000" dirty="0"/>
          </a:p>
          <a:p>
            <a:r>
              <a:rPr lang="en-US" sz="4000" dirty="0"/>
              <a:t>25.9%</a:t>
            </a:r>
          </a:p>
          <a:p>
            <a:r>
              <a:rPr lang="en-US" sz="4000" b="1" dirty="0"/>
              <a:t>Total</a:t>
            </a:r>
            <a:endParaRPr lang="en-US" sz="4000" dirty="0"/>
          </a:p>
          <a:p>
            <a:r>
              <a:rPr lang="en-US" sz="4000" dirty="0"/>
              <a:t>852,000m</a:t>
            </a:r>
            <a:r>
              <a:rPr lang="en-US" sz="4000" baseline="30000" dirty="0"/>
              <a:t>2</a:t>
            </a:r>
            <a:endParaRPr lang="en-US" sz="4000" dirty="0"/>
          </a:p>
          <a:p>
            <a:r>
              <a:rPr lang="en-US" sz="4000" dirty="0"/>
              <a:t>100.0%</a:t>
            </a:r>
          </a:p>
          <a:p>
            <a:r>
              <a:rPr lang="en-GB" sz="4000" dirty="0"/>
              <a:t> </a:t>
            </a:r>
            <a:endParaRPr lang="en-US" sz="4000" dirty="0"/>
          </a:p>
          <a:p>
            <a:r>
              <a:rPr lang="en-GB" sz="4000" b="1" dirty="0"/>
              <a:t>TOROID SET B</a:t>
            </a:r>
            <a:endParaRPr lang="en-US" sz="4000" dirty="0"/>
          </a:p>
          <a:p>
            <a:r>
              <a:rPr lang="en-GB" dirty="0"/>
              <a:t>Set B has both a lower area (768,000m</a:t>
            </a:r>
            <a:r>
              <a:rPr lang="en-GB" baseline="30000" dirty="0"/>
              <a:t>2</a:t>
            </a:r>
            <a:r>
              <a:rPr lang="en-GB" dirty="0"/>
              <a:t>) and lower simulated gravitational acceleration (8.83 m/s</a:t>
            </a:r>
            <a:r>
              <a:rPr lang="en-GB" baseline="30000" dirty="0"/>
              <a:t>2</a:t>
            </a:r>
            <a:r>
              <a:rPr lang="en-GB" dirty="0"/>
              <a:t>, 0.9g) than Set A. This </a:t>
            </a:r>
            <a:r>
              <a:rPr lang="en-GB" dirty="0" err="1"/>
              <a:t>toroid</a:t>
            </a:r>
            <a:r>
              <a:rPr lang="en-GB" dirty="0"/>
              <a:t> shall be the industrial and commercial hub of the settlement, with its 0.9g environment providing a comfortable area for adults to live and work in. Set B shall have lesser agricultural area than Set A, due to the presence of industrial areas which have the potential to contaminate the food. However, Set B will boast apartment housing, hotels, shopping </a:t>
            </a:r>
            <a:r>
              <a:rPr lang="en-GB" dirty="0" err="1"/>
              <a:t>centers</a:t>
            </a:r>
            <a:r>
              <a:rPr lang="en-GB" dirty="0"/>
              <a:t>, banks and many other adult-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1" t="6970" r="26005" b="7507"/>
          <a:stretch/>
        </p:blipFill>
        <p:spPr bwMode="auto">
          <a:xfrm>
            <a:off x="8026411" y="2946386"/>
            <a:ext cx="3716716" cy="34119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0" t="8022" r="26455" b="7754"/>
          <a:stretch/>
        </p:blipFill>
        <p:spPr bwMode="auto">
          <a:xfrm>
            <a:off x="3251177" y="2844787"/>
            <a:ext cx="3759226" cy="3860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Untitleaerg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61" y="1625579"/>
            <a:ext cx="10566474" cy="7790955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1981200" y="914401"/>
            <a:ext cx="11303002" cy="4216400"/>
          </a:xfrm>
          <a:prstGeom prst="rect">
            <a:avLst/>
          </a:prstGeom>
        </p:spPr>
        <p:txBody>
          <a:bodyPr/>
          <a:lstStyle>
            <a:lvl1pPr>
              <a:defRPr sz="76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7500"/>
              <a:t>Operations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idx="1"/>
          </p:nvPr>
        </p:nvSpPr>
        <p:spPr>
          <a:xfrm>
            <a:off x="3263901" y="5473700"/>
            <a:ext cx="11303000" cy="15748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203201" y="254000"/>
            <a:ext cx="11430000" cy="1733082"/>
          </a:xfrm>
          <a:prstGeom prst="rect">
            <a:avLst/>
          </a:prstGeom>
        </p:spPr>
        <p:txBody>
          <a:bodyPr/>
          <a:lstStyle>
            <a:lvl1pPr defTabSz="549148">
              <a:defRPr sz="6768">
                <a:effectLst>
                  <a:outerShdw blurRad="47752" dist="35814" dir="5400000" rotWithShape="0">
                    <a:srgbClr val="000000"/>
                  </a:outerShdw>
                </a:effectLst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4400" dirty="0"/>
              <a:t>3.1 Construction Materials and their Sources</a:t>
            </a:r>
          </a:p>
        </p:txBody>
      </p:sp>
      <p:graphicFrame>
        <p:nvGraphicFramePr>
          <p:cNvPr id="38" name="Table 38"/>
          <p:cNvGraphicFramePr/>
          <p:nvPr>
            <p:extLst>
              <p:ext uri="{D42A27DB-BD31-4B8C-83A1-F6EECF244321}">
                <p14:modId xmlns:p14="http://schemas.microsoft.com/office/powerpoint/2010/main" val="3974479533"/>
              </p:ext>
            </p:extLst>
          </p:nvPr>
        </p:nvGraphicFramePr>
        <p:xfrm>
          <a:off x="988084" y="2030388"/>
          <a:ext cx="10987663" cy="7162802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686795"/>
                <a:gridCol w="2394833"/>
                <a:gridCol w="3165345"/>
                <a:gridCol w="3740690"/>
              </a:tblGrid>
              <a:tr h="254000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Material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Raw Material Required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Source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Process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711201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Boron Nitride Nanotubes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-11430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Boron Compounds</a:t>
                      </a:r>
                    </a:p>
                    <a:p>
                      <a:pPr marL="114300" lvl="0" indent="-11430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Ammonia/Nitrogen Mixture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Boron Compounds will be mined from Earth</a:t>
                      </a:r>
                    </a:p>
                    <a:p>
                      <a:pPr marL="171450" lvl="0" indent="-17145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Ammonia will be obtained from the Haber Process</a:t>
                      </a:r>
                    </a:p>
                    <a:p>
                      <a:pPr marL="171450" lvl="0" indent="-17145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Nitrogen will be obtained from Fractional Distillation of Air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Heating Boron Compounds with Nitrogen/Ammonia Mixture up to 1350°C.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Silicon Nitride Ceramics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Silica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Nitrogen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Silica may be obtained from the Moon’s regolith</a:t>
                      </a:r>
                    </a:p>
                    <a:p>
                      <a:pPr marL="171450" lvl="0" indent="-17145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Nitrogen may be obtained from the fractional distillation of air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Silicon Powder is extracted from Silica by heating and then heating the powder in an atmostphere of Nitrogen, The powder then undergoes Spark Plug Sintering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Aluminium Oxynitride Glass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Aluminium Oxide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Nitrogen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Aluminium Oxide will me extracted from the Moon’s regolith</a:t>
                      </a:r>
                    </a:p>
                    <a:p>
                      <a:pPr marL="171450" lvl="0" indent="-17145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Nitrogen will be obtained from Fractional Distillation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Ceramic Powder Processesing Techniques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Polyethylene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Monomers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0020" lvl="0" indent="-160020" algn="l" defTabSz="457200">
                        <a:tabLst>
                          <a:tab pos="2159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 Monomers will be obtained from Earth.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Coodination Polymerization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Silicon Carbide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Silica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Carbon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160020" lvl="0" indent="-16002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Silica will be obtained from the Moon’s regolith.</a:t>
                      </a:r>
                    </a:p>
                    <a:p>
                      <a:pPr marL="160020" lvl="0" indent="-16002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Carbon will obtained from Earth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Heating Silica with Carbon at a high temperature, between 1600 °C and 2,500 °C 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Graphene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Silicon Carbide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0020" lvl="0" indent="-16002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Silicon Carbide will be produced by the aforementioned method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Heating Silicon Carbide at high tempratures and a low pressure to reduce it to produce epitaxial Graphene 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Titanium Foam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Titanium</a:t>
                      </a:r>
                    </a:p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Carbon Dioxide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Titanium will be extracted from Lunar Ilmenite</a:t>
                      </a:r>
                    </a:p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Carbon Dioxide will be be obtained by reacting methane with water.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Injecting the blowing agent( Carbon Dioxide) into Liquid Titanium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</a:tr>
              <a:tr h="1930401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Inconel X-750 Alloy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Nickel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Chromium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Iron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Niobium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Cobalt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Manganese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Copper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Aluminium</a:t>
                      </a:r>
                    </a:p>
                    <a:p>
                      <a:pPr marL="102870" lvl="0" indent="-10287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Titanium</a:t>
                      </a:r>
                    </a:p>
                    <a:p>
                      <a:pPr marL="171450" lvl="0" indent="-171450" algn="l" defTabSz="457200">
                        <a:buSzPct val="100000"/>
                        <a:buAutoNum type="arabicPeriod" startAt="10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Silicon</a:t>
                      </a:r>
                    </a:p>
                    <a:p>
                      <a:pPr marL="171450" lvl="0" indent="-171450" algn="l" defTabSz="457200">
                        <a:buSzPct val="100000"/>
                        <a:buAutoNum type="arabicPeriod" startAt="10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Carbon</a:t>
                      </a:r>
                    </a:p>
                    <a:p>
                      <a:pPr marL="171450" lvl="0" indent="-171450" algn="l" defTabSz="457200">
                        <a:buSzPct val="100000"/>
                        <a:buAutoNum type="arabicPeriod" startAt="10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Sulphur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0020" lvl="0" indent="-16002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Nickel, Chromium, Niobium, Cobalt, Manganese and Copper will be mined from Earth</a:t>
                      </a:r>
                    </a:p>
                    <a:p>
                      <a:pPr marL="160020" lvl="0" indent="-16002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Aluminium, Iron, Titanium and Silicon will be extracted from the Moon’s regolith.</a:t>
                      </a:r>
                    </a:p>
                    <a:p>
                      <a:pPr marL="160020" lvl="0" indent="-160020" algn="l" defTabSz="457200">
                        <a:buSzPct val="100000"/>
                        <a:buAutoNum type="arabicPeriod"/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Carbon and Sulphur will be taken from the Earth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Heating and Combining all the metals to form the superalloy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Hydrogen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Methane</a:t>
                      </a:r>
                    </a:p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Water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Methane and Water will be extracted from Earth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Steam reforming of Natural Gas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Oxygen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Ilmenite</a:t>
                      </a:r>
                    </a:p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Hydrogen</a:t>
                      </a:r>
                    </a:p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Carbon Monoxide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Ilmeite will be extracted from the Moon</a:t>
                      </a:r>
                    </a:p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Hydrogen will be produced as said above.</a:t>
                      </a:r>
                    </a:p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Carbon Monoxide will be obtained from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Reduction of Ilmenite by Hydrogen and Carbon Monoxide</a:t>
                      </a:r>
                    </a:p>
                  </a:txBody>
                  <a:tcPr marL="50800" marR="50800" marT="50800" marB="50800" horzOverflow="overflow">
                    <a:lnL>
                      <a:solidFill>
                        <a:srgbClr val="FFFFFF"/>
                      </a:solidFill>
                      <a:miter lim="400000"/>
                    </a:lnL>
                    <a:lnR>
                      <a:solidFill>
                        <a:srgbClr val="FFFFFF"/>
                      </a:solidFill>
                      <a:miter lim="400000"/>
                    </a:lnR>
                    <a:lnT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C0C0C0"/>
                    </a:solidFill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Lithium Hydoxide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Lithium Carbonate</a:t>
                      </a:r>
                    </a:p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Calcium Hydroxide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Lithium will mined from Earth and will then react with a certain amount of carbonate to form Lithium Carbonate</a:t>
                      </a:r>
                    </a:p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2.Reacting Lime with Water will form Calcium Hydroxide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000" dirty="0">
                          <a:uFill>
                            <a:solid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Metathesis Reaction between Lithium Carbonate and Calcium Hydroxide</a:t>
                      </a:r>
                    </a:p>
                  </a:txBody>
                  <a:tcPr marL="50800" marR="50800" marT="50800" marB="5080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376487" y="723901"/>
            <a:ext cx="10494714" cy="1938239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dirty="0"/>
              <a:t>3.2 The Infrastructure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idx="1"/>
          </p:nvPr>
        </p:nvSpPr>
        <p:spPr>
          <a:xfrm>
            <a:off x="228600" y="3166828"/>
            <a:ext cx="7153156" cy="57150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360027" indent="-360027" defTabSz="473177">
              <a:spcBef>
                <a:spcPts val="29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dirty="0">
                <a:solidFill>
                  <a:schemeClr val="tx1"/>
                </a:solidFill>
                <a:effectLst>
                  <a:outerShdw blurRad="41148" dist="30861" dir="5400000" rotWithShape="0">
                    <a:srgbClr val="000000"/>
                  </a:outerShdw>
                </a:effectLst>
              </a:rPr>
              <a:t>In Residential Torus, the air composition will mimic that of Earth and will be at atmospheric pressure</a:t>
            </a:r>
          </a:p>
          <a:p>
            <a:pPr marL="360027" indent="-360027" defTabSz="473177">
              <a:spcBef>
                <a:spcPts val="29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dirty="0">
                <a:solidFill>
                  <a:schemeClr val="tx1"/>
                </a:solidFill>
                <a:effectLst>
                  <a:outerShdw blurRad="41148" dist="30861" dir="5400000" rotWithShape="0">
                    <a:srgbClr val="000000"/>
                  </a:outerShdw>
                </a:effectLst>
              </a:rPr>
              <a:t>In the Industry and Research Torus, there entire torus will be non-pressurized as to reduce obstructions caused on Earth</a:t>
            </a:r>
          </a:p>
          <a:p>
            <a:pPr marL="360027" indent="-360027" defTabSz="473177">
              <a:spcBef>
                <a:spcPts val="2900"/>
              </a:spcBef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000" dirty="0">
                <a:solidFill>
                  <a:schemeClr val="tx1"/>
                </a:solidFill>
                <a:effectLst>
                  <a:outerShdw blurRad="41148" dist="30861" dir="5400000" rotWithShape="0">
                    <a:srgbClr val="000000"/>
                  </a:outerShdw>
                </a:effectLst>
              </a:rPr>
              <a:t>In the Agricultural torus, the atmosphere will have a higher CO2 concentration than that of Earth to optimize plant growth, it will however have the same pressure</a:t>
            </a:r>
          </a:p>
        </p:txBody>
      </p:sp>
      <p:sp>
        <p:nvSpPr>
          <p:cNvPr id="42" name="Shape 42"/>
          <p:cNvSpPr/>
          <p:nvPr/>
        </p:nvSpPr>
        <p:spPr>
          <a:xfrm>
            <a:off x="376487" y="312734"/>
            <a:ext cx="10494716" cy="1938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l">
              <a:defRPr sz="62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6300" dirty="0">
                <a:solidFill>
                  <a:schemeClr val="tx1">
                    <a:lumMod val="75000"/>
                  </a:schemeClr>
                </a:solidFill>
              </a:rPr>
              <a:t>3.2.1 Atmosphere Control</a:t>
            </a:r>
          </a:p>
        </p:txBody>
      </p:sp>
      <p:graphicFrame>
        <p:nvGraphicFramePr>
          <p:cNvPr id="43" name="Table 43"/>
          <p:cNvGraphicFramePr/>
          <p:nvPr/>
        </p:nvGraphicFramePr>
        <p:xfrm>
          <a:off x="8109472" y="3276984"/>
          <a:ext cx="4667463" cy="2452614"/>
        </p:xfrm>
        <a:graphic>
          <a:graphicData uri="http://schemas.openxmlformats.org/drawingml/2006/table">
            <a:tbl>
              <a:tblPr firstRow="1" bandRow="1">
                <a:tableStyleId>{33BA23B1-9221-436E-865A-0063620EA4FD}</a:tableStyleId>
              </a:tblPr>
              <a:tblGrid>
                <a:gridCol w="1969926"/>
                <a:gridCol w="2697537"/>
              </a:tblGrid>
              <a:tr h="408769"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Gas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Percentage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3810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408769"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Nitrogen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78%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381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408769"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Oxygen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21%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8769"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Carbon Dioxide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0.04%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  <a:tr h="408769"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 vapor 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0.95%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8769"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 b="1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0.01%</a:t>
                      </a:r>
                    </a:p>
                  </a:txBody>
                  <a:tcPr marL="63499" marR="63499" marT="63499" marB="63499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  <p:sp>
        <p:nvSpPr>
          <p:cNvPr id="44" name="Shape 44"/>
          <p:cNvSpPr/>
          <p:nvPr/>
        </p:nvSpPr>
        <p:spPr>
          <a:xfrm>
            <a:off x="8218626" y="5436308"/>
            <a:ext cx="3458611" cy="379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7" tIns="50797" rIns="50797" bIns="5079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/>
              <a:t>Residential Torus Air Composition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  <a:fontScheme name="Executive">
    <a:majorFont>
      <a:latin typeface="Century Gothic"/>
      <a:ea typeface=""/>
      <a:cs typeface=""/>
      <a:font script="Jpan" typeface="ＭＳ ゴシック"/>
      <a:font script="Hang" typeface="HY중고딕"/>
      <a:font script="Hans" typeface="幼圆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Palatino Linotype"/>
      <a:ea typeface=""/>
      <a:cs typeface=""/>
      <a:font script="Jpan" typeface="HGS明朝E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Browalli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Executiv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8575" cap="flat" cmpd="sng" algn="ctr">
        <a:solidFill>
          <a:schemeClr val="phClr"/>
        </a:solidFill>
        <a:prstDash val="solid"/>
      </a:ln>
      <a:ln w="508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50000">
            <a:schemeClr val="phClr">
              <a:tint val="80000"/>
              <a:satMod val="250000"/>
            </a:schemeClr>
          </a:gs>
          <a:gs pos="76000">
            <a:schemeClr val="phClr">
              <a:tint val="90000"/>
              <a:shade val="90000"/>
              <a:satMod val="200000"/>
            </a:schemeClr>
          </a:gs>
          <a:gs pos="92000">
            <a:schemeClr val="phClr">
              <a:tint val="90000"/>
              <a:shade val="70000"/>
              <a:satMod val="250000"/>
            </a:schemeClr>
          </a:gs>
        </a:gsLst>
        <a:path path="circle">
          <a:fillToRect l="50000" t="50000" r="50000" b="50000"/>
        </a:path>
      </a:gradFill>
      <a:blipFill>
        <a:blip xmlns:r="http://schemas.openxmlformats.org/officeDocument/2006/relationships" r:embed="rId1">
          <a:duotone>
            <a:schemeClr val="phClr">
              <a:tint val="95000"/>
            </a:schemeClr>
            <a:schemeClr val="phClr">
              <a:shade val="90000"/>
            </a:schemeClr>
          </a:duotone>
        </a:blip>
        <a:tile tx="0" ty="0" sx="100000" sy="10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1750</Words>
  <Application>Microsoft Macintosh PowerPoint</Application>
  <PresentationFormat>Custom</PresentationFormat>
  <Paragraphs>391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Executive</vt:lpstr>
      <vt:lpstr>Ion</vt:lpstr>
      <vt:lpstr>BISONIAM  Astronomia</vt:lpstr>
      <vt:lpstr>STRUCTURAL DESIGN</vt:lpstr>
      <vt:lpstr>Materials</vt:lpstr>
      <vt:lpstr>Machines and Materials</vt:lpstr>
      <vt:lpstr>Interior Layout</vt:lpstr>
      <vt:lpstr>PowerPoint Presentation</vt:lpstr>
      <vt:lpstr>Operations</vt:lpstr>
      <vt:lpstr>3.1 Construction Materials and their Sources</vt:lpstr>
      <vt:lpstr>3.2 The Infrastructure</vt:lpstr>
      <vt:lpstr>3.2.2 Food Production</vt:lpstr>
      <vt:lpstr>3.3: Transport of Materials to Settlement</vt:lpstr>
      <vt:lpstr>Human Factors</vt:lpstr>
      <vt:lpstr>House Distribution</vt:lpstr>
      <vt:lpstr>PowerPoint Presentation</vt:lpstr>
      <vt:lpstr>PowerPoint Presentation</vt:lpstr>
      <vt:lpstr>Human Factors</vt:lpstr>
      <vt:lpstr>                Food production</vt:lpstr>
      <vt:lpstr>Recreation Facilities </vt:lpstr>
      <vt:lpstr>                      Education </vt:lpstr>
      <vt:lpstr>              Health Care Services</vt:lpstr>
      <vt:lpstr>Automation</vt:lpstr>
      <vt:lpstr>PowerPoint Presentation</vt:lpstr>
      <vt:lpstr>PowerPoint Presentation</vt:lpstr>
      <vt:lpstr>PowerPoint Presentation</vt:lpstr>
      <vt:lpstr>Costing and Schedule</vt:lpstr>
      <vt:lpstr>Scheduling</vt:lpstr>
      <vt:lpstr>PowerPoint Presentation</vt:lpstr>
      <vt:lpstr>COSTING : Main Costs</vt:lpstr>
      <vt:lpstr>Costing : Automation</vt:lpstr>
      <vt:lpstr>Costing : Human Factors</vt:lpstr>
      <vt:lpstr>Total Costs = US$168,290,000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</dc:title>
  <cp:lastModifiedBy>men dem</cp:lastModifiedBy>
  <cp:revision>6</cp:revision>
  <dcterms:modified xsi:type="dcterms:W3CDTF">2014-09-20T15:27:45Z</dcterms:modified>
</cp:coreProperties>
</file>