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6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302" r:id="rId27"/>
    <p:sldId id="300" r:id="rId28"/>
    <p:sldId id="301" r:id="rId29"/>
    <p:sldId id="280" r:id="rId30"/>
    <p:sldId id="281" r:id="rId31"/>
    <p:sldId id="320" r:id="rId32"/>
    <p:sldId id="303" r:id="rId33"/>
    <p:sldId id="282" r:id="rId34"/>
    <p:sldId id="304" r:id="rId35"/>
    <p:sldId id="306" r:id="rId36"/>
    <p:sldId id="283" r:id="rId37"/>
    <p:sldId id="284" r:id="rId38"/>
    <p:sldId id="285" r:id="rId39"/>
    <p:sldId id="286" r:id="rId40"/>
    <p:sldId id="287" r:id="rId41"/>
    <p:sldId id="288" r:id="rId42"/>
    <p:sldId id="307" r:id="rId43"/>
    <p:sldId id="290" r:id="rId44"/>
    <p:sldId id="308" r:id="rId45"/>
    <p:sldId id="309" r:id="rId46"/>
    <p:sldId id="310" r:id="rId47"/>
    <p:sldId id="291" r:id="rId48"/>
    <p:sldId id="311" r:id="rId49"/>
    <p:sldId id="312" r:id="rId50"/>
    <p:sldId id="313" r:id="rId51"/>
    <p:sldId id="292" r:id="rId52"/>
    <p:sldId id="315" r:id="rId53"/>
    <p:sldId id="316" r:id="rId54"/>
    <p:sldId id="293" r:id="rId55"/>
    <p:sldId id="294" r:id="rId56"/>
    <p:sldId id="295" r:id="rId57"/>
    <p:sldId id="318" r:id="rId58"/>
    <p:sldId id="319" r:id="rId59"/>
    <p:sldId id="296" r:id="rId60"/>
    <p:sldId id="297" r:id="rId61"/>
    <p:sldId id="298" r:id="rId62"/>
    <p:sldId id="299" r:id="rId63"/>
  </p:sldIdLst>
  <p:sldSz cx="9144000" cy="6858000" type="screen4x3"/>
  <p:notesSz cx="6858000" cy="9144000"/>
  <p:defaultTextStyle>
    <a:defPPr>
      <a:defRPr lang="en-GB"/>
    </a:defPPr>
    <a:lvl1pPr algn="l" defTabSz="457200" rtl="0" eaLnBrk="0" fontAlgn="base" hangingPunct="0">
      <a:spcBef>
        <a:spcPct val="0"/>
      </a:spcBef>
      <a:spcAft>
        <a:spcPct val="0"/>
      </a:spcAft>
      <a:defRPr kern="1200">
        <a:solidFill>
          <a:schemeClr val="bg1"/>
        </a:solidFill>
        <a:latin typeface="Arial" panose="020B0604020202020204" pitchFamily="34" charset="0"/>
        <a:ea typeface="+mn-ea"/>
        <a:cs typeface="Droid Sans Fallback" charset="0"/>
      </a:defRPr>
    </a:lvl1pPr>
    <a:lvl2pPr marL="742950" indent="-285750" algn="l" defTabSz="457200" rtl="0" eaLnBrk="0" fontAlgn="base" hangingPunct="0">
      <a:spcBef>
        <a:spcPct val="0"/>
      </a:spcBef>
      <a:spcAft>
        <a:spcPct val="0"/>
      </a:spcAft>
      <a:defRPr kern="1200">
        <a:solidFill>
          <a:schemeClr val="bg1"/>
        </a:solidFill>
        <a:latin typeface="Arial" panose="020B0604020202020204" pitchFamily="34" charset="0"/>
        <a:ea typeface="+mn-ea"/>
        <a:cs typeface="Droid Sans Fallback" charset="0"/>
      </a:defRPr>
    </a:lvl2pPr>
    <a:lvl3pPr marL="11430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Droid Sans Fallback" charset="0"/>
      </a:defRPr>
    </a:lvl3pPr>
    <a:lvl4pPr marL="16002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Droid Sans Fallback" charset="0"/>
      </a:defRPr>
    </a:lvl4pPr>
    <a:lvl5pPr marL="2057400" indent="-228600" algn="l" defTabSz="457200" rtl="0" eaLnBrk="0" fontAlgn="base" hangingPunct="0">
      <a:spcBef>
        <a:spcPct val="0"/>
      </a:spcBef>
      <a:spcAft>
        <a:spcPct val="0"/>
      </a:spcAft>
      <a:defRPr kern="1200">
        <a:solidFill>
          <a:schemeClr val="bg1"/>
        </a:solidFill>
        <a:latin typeface="Arial" panose="020B0604020202020204" pitchFamily="34" charset="0"/>
        <a:ea typeface="+mn-ea"/>
        <a:cs typeface="Droid Sans Fallback" charset="0"/>
      </a:defRPr>
    </a:lvl5pPr>
    <a:lvl6pPr marL="2286000" algn="l" defTabSz="914400" rtl="0" eaLnBrk="1" latinLnBrk="0" hangingPunct="1">
      <a:defRPr kern="1200">
        <a:solidFill>
          <a:schemeClr val="bg1"/>
        </a:solidFill>
        <a:latin typeface="Arial" panose="020B0604020202020204" pitchFamily="34" charset="0"/>
        <a:ea typeface="+mn-ea"/>
        <a:cs typeface="Droid Sans Fallback" charset="0"/>
      </a:defRPr>
    </a:lvl6pPr>
    <a:lvl7pPr marL="2743200" algn="l" defTabSz="914400" rtl="0" eaLnBrk="1" latinLnBrk="0" hangingPunct="1">
      <a:defRPr kern="1200">
        <a:solidFill>
          <a:schemeClr val="bg1"/>
        </a:solidFill>
        <a:latin typeface="Arial" panose="020B0604020202020204" pitchFamily="34" charset="0"/>
        <a:ea typeface="+mn-ea"/>
        <a:cs typeface="Droid Sans Fallback" charset="0"/>
      </a:defRPr>
    </a:lvl7pPr>
    <a:lvl8pPr marL="3200400" algn="l" defTabSz="914400" rtl="0" eaLnBrk="1" latinLnBrk="0" hangingPunct="1">
      <a:defRPr kern="1200">
        <a:solidFill>
          <a:schemeClr val="bg1"/>
        </a:solidFill>
        <a:latin typeface="Arial" panose="020B0604020202020204" pitchFamily="34" charset="0"/>
        <a:ea typeface="+mn-ea"/>
        <a:cs typeface="Droid Sans Fallback" charset="0"/>
      </a:defRPr>
    </a:lvl8pPr>
    <a:lvl9pPr marL="3657600" algn="l" defTabSz="914400" rtl="0" eaLnBrk="1" latinLnBrk="0" hangingPunct="1">
      <a:defRPr kern="1200">
        <a:solidFill>
          <a:schemeClr val="bg1"/>
        </a:solidFill>
        <a:latin typeface="Arial" panose="020B0604020202020204" pitchFamily="34"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17" autoAdjust="0"/>
  </p:normalViewPr>
  <p:slideViewPr>
    <p:cSldViewPr>
      <p:cViewPr varScale="1">
        <p:scale>
          <a:sx n="65" d="100"/>
          <a:sy n="65" d="100"/>
        </p:scale>
        <p:origin x="1314"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075" name="Text Box 2"/>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076" name="Text Box 3"/>
          <p:cNvSpPr txBox="1">
            <a:spLocks noChangeArrowheads="1"/>
          </p:cNvSpPr>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077" name="Rectangle 4"/>
          <p:cNvSpPr>
            <a:spLocks noGrp="1" noChangeArrowheads="1"/>
          </p:cNvSpPr>
          <p:nvPr>
            <p:ph type="sldImg"/>
          </p:nvPr>
        </p:nvSpPr>
        <p:spPr bwMode="auto">
          <a:xfrm>
            <a:off x="1143000" y="685800"/>
            <a:ext cx="4570413" cy="3427413"/>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5"/>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noProof="0"/>
          </a:p>
        </p:txBody>
      </p:sp>
      <p:sp>
        <p:nvSpPr>
          <p:cNvPr id="3079" name="Text Box 6"/>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 name="Rectangle 7"/>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5900" algn="r" eaLnBrk="1" hangingPunct="1">
              <a:buClr>
                <a:srgbClr val="000000"/>
              </a:buClr>
              <a:buSzPct val="45000"/>
              <a:buFont typeface="Wingdings" panose="05000000000000000000" pitchFamily="2" charset="2"/>
              <a:buNone/>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cs typeface="DejaVu Sans" charset="0"/>
              </a:defRPr>
            </a:lvl1pPr>
          </a:lstStyle>
          <a:p>
            <a:pPr>
              <a:defRPr/>
            </a:pPr>
            <a:fld id="{77587A8F-493B-4F46-ACB1-3F338E7CDE4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EBF56AF-E439-4894-894F-80F517F255AD}" type="slidenum">
              <a:rPr lang="en-US" altLang="en-US" smtClean="0"/>
              <a:pPr>
                <a:spcBef>
                  <a:spcPct val="0"/>
                </a:spcBef>
                <a:buSzPct val="45000"/>
                <a:buFont typeface="Wingdings" panose="05000000000000000000" pitchFamily="2" charset="2"/>
                <a:buNone/>
              </a:pPr>
              <a:t>1</a:t>
            </a:fld>
            <a:endParaRPr lang="en-US" altLang="en-US"/>
          </a:p>
        </p:txBody>
      </p:sp>
      <p:sp>
        <p:nvSpPr>
          <p:cNvPr id="512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12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F562D0B-6598-4310-A28A-3FB1EFAD2CE1}" type="slidenum">
              <a:rPr lang="en-US" altLang="en-US">
                <a:latin typeface="Arial" panose="020B0604020202020204" pitchFamily="34" charset="0"/>
              </a:rPr>
              <a:pPr algn="r" eaLnBrk="1" hangingPunct="1">
                <a:spcBef>
                  <a:spcPct val="0"/>
                </a:spcBef>
                <a:buClrTx/>
                <a:buFontTx/>
                <a:buNone/>
              </a:pPr>
              <a:t>1</a:t>
            </a:fld>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C8706CB7-35D9-481D-932E-A3743B358902}" type="slidenum">
              <a:rPr lang="en-US" altLang="en-US" smtClean="0"/>
              <a:pPr>
                <a:spcBef>
                  <a:spcPct val="0"/>
                </a:spcBef>
                <a:buSzPct val="45000"/>
                <a:buFont typeface="Wingdings" panose="05000000000000000000" pitchFamily="2" charset="2"/>
                <a:buNone/>
              </a:pPr>
              <a:t>10</a:t>
            </a:fld>
            <a:endParaRPr lang="en-US" altLang="en-US"/>
          </a:p>
        </p:txBody>
      </p:sp>
      <p:sp>
        <p:nvSpPr>
          <p:cNvPr id="2355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355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85F94A6-BDEE-4AB7-B254-791090697CCE}" type="slidenum">
              <a:rPr lang="en-US" altLang="en-US">
                <a:latin typeface="Arial" panose="020B0604020202020204" pitchFamily="34" charset="0"/>
              </a:rPr>
              <a:pPr algn="r" eaLnBrk="1" hangingPunct="1">
                <a:spcBef>
                  <a:spcPct val="0"/>
                </a:spcBef>
                <a:buClrTx/>
                <a:buFontTx/>
                <a:buNone/>
              </a:pPr>
              <a:t>10</a:t>
            </a:fld>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82BE8EF-D177-4DFC-969E-90BC12B7FC37}" type="slidenum">
              <a:rPr lang="en-US" altLang="en-US" smtClean="0"/>
              <a:pPr>
                <a:spcBef>
                  <a:spcPct val="0"/>
                </a:spcBef>
                <a:buSzPct val="45000"/>
                <a:buFont typeface="Wingdings" panose="05000000000000000000" pitchFamily="2" charset="2"/>
                <a:buNone/>
              </a:pPr>
              <a:t>11</a:t>
            </a:fld>
            <a:endParaRPr lang="en-US" altLang="en-US"/>
          </a:p>
        </p:txBody>
      </p:sp>
      <p:sp>
        <p:nvSpPr>
          <p:cNvPr id="2560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ts val="450"/>
              </a:spcBef>
              <a:buClrTx/>
              <a:buFontTx/>
              <a:buNone/>
            </a:pPr>
            <a:r>
              <a:rPr lang="en-US" altLang="en-US">
                <a:latin typeface="Arial" panose="020B0604020202020204" pitchFamily="34" charset="0"/>
              </a:rPr>
              <a:t>C++ provides another operator called the member</a:t>
            </a:r>
          </a:p>
          <a:p>
            <a:pPr>
              <a:spcBef>
                <a:spcPts val="450"/>
              </a:spcBef>
              <a:buClrTx/>
              <a:buFontTx/>
              <a:buNone/>
            </a:pPr>
            <a:r>
              <a:rPr lang="en-US" altLang="en-US">
                <a:latin typeface="Arial" panose="020B0604020202020204" pitchFamily="34" charset="0"/>
              </a:rPr>
              <a:t>access operator arrow, -&gt;. The operator -&gt; consists of two consecutive symbols: a</a:t>
            </a:r>
          </a:p>
          <a:p>
            <a:pPr>
              <a:spcBef>
                <a:spcPts val="450"/>
              </a:spcBef>
              <a:buClrTx/>
              <a:buFontTx/>
              <a:buNone/>
            </a:pPr>
            <a:r>
              <a:rPr lang="en-US" altLang="en-US">
                <a:latin typeface="Arial" panose="020B0604020202020204" pitchFamily="34" charset="0"/>
              </a:rPr>
              <a:t>hyphen and the ‘‘greater than’’ sign.</a:t>
            </a:r>
          </a:p>
        </p:txBody>
      </p:sp>
      <p:sp>
        <p:nvSpPr>
          <p:cNvPr id="2560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062D87A-B415-4C97-A27C-16F1E0AD634B}" type="slidenum">
              <a:rPr lang="en-US" altLang="en-US">
                <a:latin typeface="Arial" panose="020B0604020202020204" pitchFamily="34" charset="0"/>
              </a:rPr>
              <a:pPr algn="r" eaLnBrk="1" hangingPunct="1">
                <a:spcBef>
                  <a:spcPct val="0"/>
                </a:spcBef>
                <a:buClrTx/>
                <a:buFontTx/>
                <a:buNone/>
              </a:pPr>
              <a:t>11</a:t>
            </a:fld>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F1F9D10-33C7-4257-8864-806E0CE75416}" type="slidenum">
              <a:rPr lang="en-US" altLang="en-US" smtClean="0"/>
              <a:pPr>
                <a:spcBef>
                  <a:spcPct val="0"/>
                </a:spcBef>
                <a:buSzPct val="45000"/>
                <a:buFont typeface="Wingdings" panose="05000000000000000000" pitchFamily="2" charset="2"/>
                <a:buNone/>
              </a:pPr>
              <a:t>12</a:t>
            </a:fld>
            <a:endParaRPr lang="en-US" altLang="en-US"/>
          </a:p>
        </p:txBody>
      </p:sp>
      <p:sp>
        <p:nvSpPr>
          <p:cNvPr id="2765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765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E57B754-BD06-4D21-AD78-0EC021055D97}" type="slidenum">
              <a:rPr lang="en-US" altLang="en-US">
                <a:latin typeface="Arial" panose="020B0604020202020204" pitchFamily="34" charset="0"/>
              </a:rPr>
              <a:pPr algn="r" eaLnBrk="1" hangingPunct="1">
                <a:spcBef>
                  <a:spcPct val="0"/>
                </a:spcBef>
                <a:buClrTx/>
                <a:buFontTx/>
                <a:buNone/>
              </a:pPr>
              <a:t>12</a:t>
            </a:fld>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0A444DC-3DCB-4DD9-800A-3FB9E3085CBD}" type="slidenum">
              <a:rPr lang="en-US" altLang="en-US" smtClean="0"/>
              <a:pPr>
                <a:spcBef>
                  <a:spcPct val="0"/>
                </a:spcBef>
                <a:buSzPct val="45000"/>
                <a:buFont typeface="Wingdings" panose="05000000000000000000" pitchFamily="2" charset="2"/>
                <a:buNone/>
              </a:pPr>
              <a:t>13</a:t>
            </a:fld>
            <a:endParaRPr lang="en-US" altLang="en-US"/>
          </a:p>
        </p:txBody>
      </p:sp>
      <p:sp>
        <p:nvSpPr>
          <p:cNvPr id="2969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ts val="450"/>
              </a:spcBef>
            </a:pPr>
            <a:r>
              <a:rPr lang="en-US" altLang="en-US">
                <a:latin typeface="Arial" panose="020B0604020202020204" pitchFamily="34" charset="0"/>
              </a:rPr>
              <a:t>In the previous sections, you learned how to declare pointer variables, how to store the address of a variable into a pointer variable of the same type as the variable, and how to manipulate data using pointers. However, you learned how to use pointers to manipulate data only into memory spaces that were created using other variables. In other words, the pointers manipulated data into existing memory spaces. So what is the benefit to using In</a:t>
            </a:r>
          </a:p>
          <a:p>
            <a:pPr>
              <a:spcBef>
                <a:spcPts val="450"/>
              </a:spcBef>
            </a:pPr>
            <a:r>
              <a:rPr lang="en-US" altLang="en-US">
                <a:latin typeface="Arial" panose="020B0604020202020204" pitchFamily="34" charset="0"/>
              </a:rPr>
              <a:t>particular, you will learn how to allocate and deallocate memory during program execution using pointers. Variables that are created during program execution are called dynamic variables. </a:t>
            </a:r>
          </a:p>
          <a:p>
            <a:pPr>
              <a:spcBef>
                <a:spcPts val="450"/>
              </a:spcBef>
            </a:pPr>
            <a:r>
              <a:rPr lang="en-US" altLang="en-US">
                <a:latin typeface="Arial" panose="020B0604020202020204" pitchFamily="34" charset="0"/>
              </a:rPr>
              <a:t>With the help of pointers, C++ creates dynamic variables. C++ provides two operators, new and delete , to create and destroy dynamic variables, respectively. When a program requires a new variable, the operator new is used. When a program no longer needs a dynamic variable, the operator delete is used.</a:t>
            </a:r>
          </a:p>
          <a:p>
            <a:pPr>
              <a:spcBef>
                <a:spcPts val="450"/>
              </a:spcBef>
            </a:pPr>
            <a:endParaRPr lang="en-US" altLang="en-US">
              <a:latin typeface="Arial" panose="020B0604020202020204" pitchFamily="34" charset="0"/>
            </a:endParaRPr>
          </a:p>
        </p:txBody>
      </p:sp>
      <p:sp>
        <p:nvSpPr>
          <p:cNvPr id="2970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8AA67AB-85A6-4F41-AF5D-9BE8734C6438}" type="slidenum">
              <a:rPr lang="en-US" altLang="en-US">
                <a:latin typeface="Arial" panose="020B0604020202020204" pitchFamily="34" charset="0"/>
              </a:rPr>
              <a:pPr algn="r" eaLnBrk="1" hangingPunct="1">
                <a:spcBef>
                  <a:spcPct val="0"/>
                </a:spcBef>
                <a:buClrTx/>
                <a:buFontTx/>
                <a:buNone/>
              </a:pPr>
              <a:t>13</a:t>
            </a:fld>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C1E20246-330E-4819-A688-38048AB206FE}" type="slidenum">
              <a:rPr lang="en-US" altLang="en-US" smtClean="0"/>
              <a:pPr>
                <a:spcBef>
                  <a:spcPct val="0"/>
                </a:spcBef>
                <a:buSzPct val="45000"/>
                <a:buFont typeface="Wingdings" panose="05000000000000000000" pitchFamily="2" charset="2"/>
                <a:buNone/>
              </a:pPr>
              <a:t>14</a:t>
            </a:fld>
            <a:endParaRPr lang="en-US" altLang="en-US"/>
          </a:p>
        </p:txBody>
      </p:sp>
      <p:sp>
        <p:nvSpPr>
          <p:cNvPr id="3174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174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4120AF7-6391-4C2F-ABDC-29A8F9BDBDDF}" type="slidenum">
              <a:rPr lang="en-US" altLang="en-US">
                <a:latin typeface="Arial" panose="020B0604020202020204" pitchFamily="34" charset="0"/>
              </a:rPr>
              <a:pPr algn="r" eaLnBrk="1" hangingPunct="1">
                <a:spcBef>
                  <a:spcPct val="0"/>
                </a:spcBef>
                <a:buClrTx/>
                <a:buFontTx/>
                <a:buNone/>
              </a:pPr>
              <a:t>14</a:t>
            </a:fld>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490CA96-CF98-47D4-BF3F-9E6CC2CBE5A6}" type="slidenum">
              <a:rPr lang="en-US" altLang="en-US" smtClean="0"/>
              <a:pPr>
                <a:spcBef>
                  <a:spcPct val="0"/>
                </a:spcBef>
                <a:buSzPct val="45000"/>
                <a:buFont typeface="Wingdings" panose="05000000000000000000" pitchFamily="2" charset="2"/>
                <a:buNone/>
              </a:pPr>
              <a:t>15</a:t>
            </a:fld>
            <a:endParaRPr lang="en-US" altLang="en-US"/>
          </a:p>
        </p:txBody>
      </p:sp>
      <p:sp>
        <p:nvSpPr>
          <p:cNvPr id="3379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ts val="450"/>
              </a:spcBef>
            </a:pPr>
            <a:r>
              <a:rPr lang="en-US" altLang="en-US">
                <a:latin typeface="Arial" panose="020B0604020202020204" pitchFamily="34" charset="0"/>
              </a:rPr>
              <a:t>int *p;</a:t>
            </a:r>
          </a:p>
          <a:p>
            <a:pPr>
              <a:spcBef>
                <a:spcPts val="450"/>
              </a:spcBef>
            </a:pPr>
            <a:r>
              <a:rPr lang="en-US" altLang="en-US">
                <a:latin typeface="Arial" panose="020B0604020202020204" pitchFamily="34" charset="0"/>
              </a:rPr>
              <a:t>char *name;</a:t>
            </a:r>
          </a:p>
          <a:p>
            <a:pPr>
              <a:spcBef>
                <a:spcPts val="450"/>
              </a:spcBef>
            </a:pPr>
            <a:r>
              <a:rPr lang="en-US" altLang="en-US">
                <a:latin typeface="Arial" panose="020B0604020202020204" pitchFamily="34" charset="0"/>
              </a:rPr>
              <a:t>string *str; 	//p is a pointer of type int</a:t>
            </a:r>
          </a:p>
          <a:p>
            <a:pPr>
              <a:spcBef>
                <a:spcPts val="450"/>
              </a:spcBef>
            </a:pPr>
            <a:r>
              <a:rPr lang="en-US" altLang="en-US">
                <a:latin typeface="Arial" panose="020B0604020202020204" pitchFamily="34" charset="0"/>
              </a:rPr>
              <a:t>	//name is a pointer of type char</a:t>
            </a:r>
          </a:p>
          <a:p>
            <a:pPr>
              <a:spcBef>
                <a:spcPts val="450"/>
              </a:spcBef>
            </a:pPr>
            <a:r>
              <a:rPr lang="en-US" altLang="en-US">
                <a:latin typeface="Arial" panose="020B0604020202020204" pitchFamily="34" charset="0"/>
              </a:rPr>
              <a:t>	//str is a pointer of type string</a:t>
            </a:r>
          </a:p>
          <a:p>
            <a:pPr>
              <a:spcBef>
                <a:spcPts val="450"/>
              </a:spcBef>
            </a:pPr>
            <a:r>
              <a:rPr lang="en-US" altLang="en-US">
                <a:latin typeface="Arial" panose="020B0604020202020204" pitchFamily="34" charset="0"/>
              </a:rPr>
              <a:t>p = new int; 	//allocates memory of type int</a:t>
            </a:r>
          </a:p>
          <a:p>
            <a:pPr>
              <a:spcBef>
                <a:spcPts val="450"/>
              </a:spcBef>
            </a:pPr>
            <a:r>
              <a:rPr lang="en-US" altLang="en-US">
                <a:latin typeface="Arial" panose="020B0604020202020204" pitchFamily="34" charset="0"/>
              </a:rPr>
              <a:t>	//and stores the address of the</a:t>
            </a:r>
          </a:p>
          <a:p>
            <a:pPr>
              <a:spcBef>
                <a:spcPts val="450"/>
              </a:spcBef>
            </a:pPr>
            <a:r>
              <a:rPr lang="en-US" altLang="en-US">
                <a:latin typeface="Arial" panose="020B0604020202020204" pitchFamily="34" charset="0"/>
              </a:rPr>
              <a:t>	//allocated memory in p</a:t>
            </a:r>
          </a:p>
          <a:p>
            <a:pPr>
              <a:spcBef>
                <a:spcPts val="450"/>
              </a:spcBef>
            </a:pPr>
            <a:r>
              <a:rPr lang="en-US" altLang="en-US">
                <a:latin typeface="Arial" panose="020B0604020202020204" pitchFamily="34" charset="0"/>
              </a:rPr>
              <a:t>*p = 28;	//stores 28 in the allocated memory</a:t>
            </a:r>
          </a:p>
          <a:p>
            <a:pPr>
              <a:spcBef>
                <a:spcPts val="450"/>
              </a:spcBef>
            </a:pPr>
            <a:r>
              <a:rPr lang="en-US" altLang="en-US">
                <a:latin typeface="Arial" panose="020B0604020202020204" pitchFamily="34" charset="0"/>
              </a:rPr>
              <a:t>name = new char[5]; //allocates memory for an array of</a:t>
            </a:r>
          </a:p>
          <a:p>
            <a:pPr>
              <a:spcBef>
                <a:spcPts val="450"/>
              </a:spcBef>
            </a:pPr>
            <a:r>
              <a:rPr lang="en-US" altLang="en-US">
                <a:latin typeface="Arial" panose="020B0604020202020204" pitchFamily="34" charset="0"/>
              </a:rPr>
              <a:t>	//five components of type char and</a:t>
            </a:r>
          </a:p>
          <a:p>
            <a:pPr>
              <a:spcBef>
                <a:spcPts val="450"/>
              </a:spcBef>
            </a:pPr>
            <a:r>
              <a:rPr lang="en-US" altLang="en-US">
                <a:latin typeface="Arial" panose="020B0604020202020204" pitchFamily="34" charset="0"/>
              </a:rPr>
              <a:t>	//stores the base address of the array in name</a:t>
            </a:r>
          </a:p>
          <a:p>
            <a:pPr>
              <a:spcBef>
                <a:spcPts val="450"/>
              </a:spcBef>
            </a:pPr>
            <a:r>
              <a:rPr lang="en-US" altLang="en-US">
                <a:latin typeface="Arial" panose="020B0604020202020204" pitchFamily="34" charset="0"/>
              </a:rPr>
              <a:t>strcpy(name, "John");	//stores John in name</a:t>
            </a:r>
          </a:p>
          <a:p>
            <a:pPr>
              <a:spcBef>
                <a:spcPts val="450"/>
              </a:spcBef>
            </a:pPr>
            <a:r>
              <a:rPr lang="en-US" altLang="en-US">
                <a:latin typeface="Arial" panose="020B0604020202020204" pitchFamily="34" charset="0"/>
              </a:rPr>
              <a:t>str = new string; //allocates FR memory of type string</a:t>
            </a:r>
          </a:p>
          <a:p>
            <a:pPr>
              <a:spcBef>
                <a:spcPts val="450"/>
              </a:spcBef>
            </a:pPr>
            <a:r>
              <a:rPr lang="en-US" altLang="en-US">
                <a:latin typeface="Arial" panose="020B0604020202020204" pitchFamily="34" charset="0"/>
              </a:rPr>
              <a:t>//and stores the address of the</a:t>
            </a:r>
          </a:p>
          <a:p>
            <a:pPr>
              <a:spcBef>
                <a:spcPts val="450"/>
              </a:spcBef>
            </a:pPr>
            <a:r>
              <a:rPr lang="en-US" altLang="en-US">
                <a:latin typeface="Arial" panose="020B0604020202020204" pitchFamily="34" charset="0"/>
              </a:rPr>
              <a:t>//allocated memory in str</a:t>
            </a:r>
          </a:p>
          <a:p>
            <a:pPr>
              <a:spcBef>
                <a:spcPts val="450"/>
              </a:spcBef>
            </a:pPr>
            <a:r>
              <a:rPr lang="en-US" altLang="en-US">
                <a:latin typeface="Arial" panose="020B0604020202020204" pitchFamily="34" charset="0"/>
              </a:rPr>
              <a:t>*str = "Sunny Day";</a:t>
            </a:r>
          </a:p>
          <a:p>
            <a:pPr>
              <a:spcBef>
                <a:spcPts val="450"/>
              </a:spcBef>
            </a:pPr>
            <a:r>
              <a:rPr lang="en-US" altLang="en-US">
                <a:latin typeface="Arial" panose="020B0604020202020204" pitchFamily="34" charset="0"/>
              </a:rPr>
              <a:t>//stores the string "Sunny Day" in</a:t>
            </a:r>
          </a:p>
          <a:p>
            <a:pPr>
              <a:spcBef>
                <a:spcPts val="450"/>
              </a:spcBef>
            </a:pPr>
            <a:r>
              <a:rPr lang="en-US" altLang="en-US">
                <a:latin typeface="Arial" panose="020B0604020202020204" pitchFamily="34" charset="0"/>
              </a:rPr>
              <a:t>//the memory pointed to by str</a:t>
            </a:r>
          </a:p>
        </p:txBody>
      </p:sp>
      <p:sp>
        <p:nvSpPr>
          <p:cNvPr id="3379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019C017-2420-4F09-8E9E-D14713C176BE}" type="slidenum">
              <a:rPr lang="en-US" altLang="en-US">
                <a:latin typeface="Arial" panose="020B0604020202020204" pitchFamily="34" charset="0"/>
              </a:rPr>
              <a:pPr algn="r" eaLnBrk="1" hangingPunct="1">
                <a:spcBef>
                  <a:spcPct val="0"/>
                </a:spcBef>
                <a:buClrTx/>
                <a:buFontTx/>
                <a:buNone/>
              </a:pPr>
              <a:t>15</a:t>
            </a:fld>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BCF8749-AE25-44D9-B09B-9B8612A523BC}" type="slidenum">
              <a:rPr lang="en-US" altLang="en-US" smtClean="0"/>
              <a:pPr>
                <a:spcBef>
                  <a:spcPct val="0"/>
                </a:spcBef>
                <a:buSzPct val="45000"/>
                <a:buFont typeface="Wingdings" panose="05000000000000000000" pitchFamily="2" charset="2"/>
                <a:buNone/>
              </a:pPr>
              <a:t>16</a:t>
            </a:fld>
            <a:endParaRPr lang="en-US" altLang="en-US"/>
          </a:p>
        </p:txBody>
      </p:sp>
      <p:sp>
        <p:nvSpPr>
          <p:cNvPr id="3584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584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1856A91-B116-4085-93E8-89E3E77FAF06}" type="slidenum">
              <a:rPr lang="en-US" altLang="en-US">
                <a:latin typeface="Arial" panose="020B0604020202020204" pitchFamily="34" charset="0"/>
              </a:rPr>
              <a:pPr algn="r" eaLnBrk="1" hangingPunct="1">
                <a:spcBef>
                  <a:spcPct val="0"/>
                </a:spcBef>
                <a:buClrTx/>
                <a:buFontTx/>
                <a:buNone/>
              </a:pPr>
              <a:t>16</a:t>
            </a:fld>
            <a:endParaRPr lang="en-US" altLang="en-US">
              <a:latin typeface="Arial" panose="020B0604020202020204" pitchFamily="34" charset="0"/>
            </a:endParaRPr>
          </a:p>
        </p:txBody>
      </p:sp>
      <p:sp>
        <p:nvSpPr>
          <p:cNvPr id="35846" name="Text Box 4"/>
          <p:cNvSpPr txBox="1">
            <a:spLocks noChangeArrowheads="1"/>
          </p:cNvSpPr>
          <p:nvPr/>
        </p:nvSpPr>
        <p:spPr bwMode="auto">
          <a:xfrm>
            <a:off x="274638" y="1006475"/>
            <a:ext cx="10953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pPr>
            <a:r>
              <a:rPr lang="en-US" altLang="en-US" sz="1800">
                <a:latin typeface="Arial" panose="020B0604020202020204" pitchFamily="34" charset="0"/>
              </a:rP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94228C76-727A-4F31-B68C-49E69E86C9D7}" type="slidenum">
              <a:rPr lang="en-US" altLang="en-US" smtClean="0"/>
              <a:pPr>
                <a:spcBef>
                  <a:spcPct val="0"/>
                </a:spcBef>
                <a:buSzPct val="45000"/>
                <a:buFont typeface="Wingdings" panose="05000000000000000000" pitchFamily="2" charset="2"/>
                <a:buNone/>
              </a:pPr>
              <a:t>17</a:t>
            </a:fld>
            <a:endParaRPr lang="en-US" altLang="en-US"/>
          </a:p>
        </p:txBody>
      </p:sp>
      <p:sp>
        <p:nvSpPr>
          <p:cNvPr id="3789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ts val="450"/>
              </a:spcBef>
            </a:pPr>
            <a:r>
              <a:rPr lang="en-US" altLang="en-US">
                <a:latin typeface="Arial" panose="020B0604020202020204" pitchFamily="34" charset="0"/>
              </a:rPr>
              <a:t>Next, the statement in Line 3 executes, which allocates a memory space of type int and stores the address of the allocated memory space into p</a:t>
            </a:r>
          </a:p>
          <a:p>
            <a:pPr>
              <a:spcBef>
                <a:spcPts val="450"/>
              </a:spcBef>
            </a:pPr>
            <a:r>
              <a:rPr lang="en-US" altLang="en-US">
                <a:latin typeface="Arial" panose="020B0604020202020204" pitchFamily="34" charset="0"/>
              </a:rPr>
              <a:t>The previous memory space</a:t>
            </a:r>
          </a:p>
          <a:p>
            <a:pPr>
              <a:spcBef>
                <a:spcPts val="450"/>
              </a:spcBef>
            </a:pPr>
            <a:r>
              <a:rPr lang="en-US" altLang="en-US">
                <a:latin typeface="Arial" panose="020B0604020202020204" pitchFamily="34" charset="0"/>
              </a:rPr>
              <a:t>at location 1500 is now inaccessible. In addition, the memory space 1500 remains as marked allocated. In other words, it cannot be reallocated. This is called memory leak.</a:t>
            </a:r>
          </a:p>
          <a:p>
            <a:pPr>
              <a:spcBef>
                <a:spcPts val="450"/>
              </a:spcBef>
            </a:pPr>
            <a:r>
              <a:rPr lang="en-US" altLang="en-US">
                <a:latin typeface="Arial" panose="020B0604020202020204" pitchFamily="34" charset="0"/>
              </a:rPr>
              <a:t>That is, there is an unused memory space that cannot be allocated.</a:t>
            </a:r>
          </a:p>
        </p:txBody>
      </p:sp>
      <p:sp>
        <p:nvSpPr>
          <p:cNvPr id="3789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F9914E3-1A8E-4C70-B101-4692AD98BF9A}" type="slidenum">
              <a:rPr lang="en-US" altLang="en-US">
                <a:latin typeface="Arial" panose="020B0604020202020204" pitchFamily="34" charset="0"/>
              </a:rPr>
              <a:pPr algn="r" eaLnBrk="1" hangingPunct="1">
                <a:spcBef>
                  <a:spcPct val="0"/>
                </a:spcBef>
                <a:buClrTx/>
                <a:buFontTx/>
                <a:buNone/>
              </a:pPr>
              <a:t>17</a:t>
            </a:fld>
            <a:endParaRPr lang="en-US" altLang="en-US">
              <a:latin typeface="Arial" panose="020B0604020202020204" pitchFamily="34" charset="0"/>
            </a:endParaRPr>
          </a:p>
        </p:txBody>
      </p:sp>
      <p:sp>
        <p:nvSpPr>
          <p:cNvPr id="37894" name="Text Box 4"/>
          <p:cNvSpPr txBox="1">
            <a:spLocks noChangeArrowheads="1"/>
          </p:cNvSpPr>
          <p:nvPr/>
        </p:nvSpPr>
        <p:spPr bwMode="auto">
          <a:xfrm>
            <a:off x="274638" y="1006475"/>
            <a:ext cx="10953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pPr>
            <a:r>
              <a:rPr lang="en-US" altLang="en-US" sz="1800">
                <a:latin typeface="Arial" panose="020B0604020202020204" pitchFamily="34" charset="0"/>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6FD16898-4CA7-44DF-AC42-BDBCB34D9138}" type="slidenum">
              <a:rPr lang="en-US" altLang="en-US" smtClean="0"/>
              <a:pPr>
                <a:spcBef>
                  <a:spcPct val="0"/>
                </a:spcBef>
                <a:buSzPct val="45000"/>
                <a:buFont typeface="Wingdings" panose="05000000000000000000" pitchFamily="2" charset="2"/>
                <a:buNone/>
              </a:pPr>
              <a:t>18</a:t>
            </a:fld>
            <a:endParaRPr lang="en-US" altLang="en-US"/>
          </a:p>
        </p:txBody>
      </p:sp>
      <p:sp>
        <p:nvSpPr>
          <p:cNvPr id="3993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4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3994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1839796-32DD-49FB-8850-12683BB36D52}" type="slidenum">
              <a:rPr lang="en-US" altLang="en-US">
                <a:latin typeface="Arial" panose="020B0604020202020204" pitchFamily="34" charset="0"/>
              </a:rPr>
              <a:pPr algn="r" eaLnBrk="1" hangingPunct="1">
                <a:spcBef>
                  <a:spcPct val="0"/>
                </a:spcBef>
                <a:buClrTx/>
                <a:buFontTx/>
                <a:buNone/>
              </a:pPr>
              <a:t>18</a:t>
            </a:fld>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43BDC60-9414-48CE-86B3-59C5BD99540F}" type="slidenum">
              <a:rPr lang="en-US" altLang="en-US" smtClean="0"/>
              <a:pPr>
                <a:spcBef>
                  <a:spcPct val="0"/>
                </a:spcBef>
                <a:buSzPct val="45000"/>
                <a:buFont typeface="Wingdings" panose="05000000000000000000" pitchFamily="2" charset="2"/>
                <a:buNone/>
              </a:pPr>
              <a:t>19</a:t>
            </a:fld>
            <a:endParaRPr lang="en-US" altLang="en-US"/>
          </a:p>
        </p:txBody>
      </p:sp>
      <p:sp>
        <p:nvSpPr>
          <p:cNvPr id="4198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198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2A8E701-4F61-4E0A-954C-139EDAE71307}" type="slidenum">
              <a:rPr lang="en-US" altLang="en-US">
                <a:latin typeface="Arial" panose="020B0604020202020204" pitchFamily="34" charset="0"/>
              </a:rPr>
              <a:pPr algn="r" eaLnBrk="1" hangingPunct="1">
                <a:spcBef>
                  <a:spcPct val="0"/>
                </a:spcBef>
                <a:buClrTx/>
                <a:buFontTx/>
                <a:buNone/>
              </a:pPr>
              <a:t>19</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5458F40-5739-4F5E-A0F7-C14B33A0828A}" type="slidenum">
              <a:rPr lang="en-US" altLang="en-US" smtClean="0"/>
              <a:pPr>
                <a:spcBef>
                  <a:spcPct val="0"/>
                </a:spcBef>
                <a:buSzPct val="45000"/>
                <a:buFont typeface="Wingdings" panose="05000000000000000000" pitchFamily="2" charset="2"/>
                <a:buNone/>
              </a:pPr>
              <a:t>2</a:t>
            </a:fld>
            <a:endParaRPr lang="en-US" altLang="en-US"/>
          </a:p>
        </p:txBody>
      </p:sp>
      <p:sp>
        <p:nvSpPr>
          <p:cNvPr id="717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17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DD5BC02-21A1-4911-AFCC-57B85C6AABCD}" type="slidenum">
              <a:rPr lang="en-US" altLang="en-US">
                <a:latin typeface="Arial" panose="020B0604020202020204" pitchFamily="34" charset="0"/>
              </a:rPr>
              <a:pPr algn="r" eaLnBrk="1" hangingPunct="1">
                <a:spcBef>
                  <a:spcPct val="0"/>
                </a:spcBef>
                <a:buClrTx/>
                <a:buFontTx/>
                <a:buNone/>
              </a:pPr>
              <a:t>2</a:t>
            </a:fld>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D131F3B-659C-4556-AC1F-EB16F727E31C}" type="slidenum">
              <a:rPr lang="en-US" altLang="en-US" smtClean="0"/>
              <a:pPr>
                <a:spcBef>
                  <a:spcPct val="0"/>
                </a:spcBef>
                <a:buSzPct val="45000"/>
                <a:buFont typeface="Wingdings" panose="05000000000000000000" pitchFamily="2" charset="2"/>
                <a:buNone/>
              </a:pPr>
              <a:t>20</a:t>
            </a:fld>
            <a:endParaRPr lang="en-US" altLang="en-US"/>
          </a:p>
        </p:txBody>
      </p:sp>
      <p:sp>
        <p:nvSpPr>
          <p:cNvPr id="4403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403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A3A4314-A650-4630-8295-A480AB55BB94}" type="slidenum">
              <a:rPr lang="en-US" altLang="en-US">
                <a:latin typeface="Arial" panose="020B0604020202020204" pitchFamily="34" charset="0"/>
              </a:rPr>
              <a:pPr algn="r" eaLnBrk="1" hangingPunct="1">
                <a:spcBef>
                  <a:spcPct val="0"/>
                </a:spcBef>
                <a:buClrTx/>
                <a:buFontTx/>
                <a:buNone/>
              </a:pPr>
              <a:t>20</a:t>
            </a:fld>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FCEF44E-6B0C-411F-957A-ACDFC5A80B07}" type="slidenum">
              <a:rPr lang="en-US" altLang="en-US" smtClean="0"/>
              <a:pPr>
                <a:spcBef>
                  <a:spcPct val="0"/>
                </a:spcBef>
                <a:buSzPct val="45000"/>
                <a:buFont typeface="Wingdings" panose="05000000000000000000" pitchFamily="2" charset="2"/>
                <a:buNone/>
              </a:pPr>
              <a:t>21</a:t>
            </a:fld>
            <a:endParaRPr lang="en-US" altLang="en-US"/>
          </a:p>
        </p:txBody>
      </p:sp>
      <p:sp>
        <p:nvSpPr>
          <p:cNvPr id="4608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4608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289DD51-1EB7-4A82-9D96-D772D8D40C57}" type="slidenum">
              <a:rPr lang="en-US" altLang="en-US">
                <a:latin typeface="Arial" panose="020B0604020202020204" pitchFamily="34" charset="0"/>
              </a:rPr>
              <a:pPr algn="r" eaLnBrk="1" hangingPunct="1">
                <a:spcBef>
                  <a:spcPct val="0"/>
                </a:spcBef>
                <a:buClrTx/>
                <a:buFontTx/>
                <a:buNone/>
              </a:pPr>
              <a:t>21</a:t>
            </a:fld>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9C00FE50-92CD-4847-B5DB-23547B10D385}" type="slidenum">
              <a:rPr lang="en-US" altLang="en-US" smtClean="0"/>
              <a:pPr>
                <a:spcBef>
                  <a:spcPct val="0"/>
                </a:spcBef>
                <a:buSzPct val="45000"/>
                <a:buFont typeface="Wingdings" panose="05000000000000000000" pitchFamily="2" charset="2"/>
                <a:buNone/>
              </a:pPr>
              <a:t>22</a:t>
            </a:fld>
            <a:endParaRPr lang="en-US" altLang="en-US"/>
          </a:p>
        </p:txBody>
      </p:sp>
      <p:sp>
        <p:nvSpPr>
          <p:cNvPr id="4813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ts val="450"/>
              </a:spcBef>
            </a:pPr>
            <a:r>
              <a:rPr lang="en-US" altLang="en-US">
                <a:latin typeface="Arial" panose="020B0604020202020204" pitchFamily="34" charset="0"/>
              </a:rPr>
              <a:t>static arrays because their size was fixed at compile time.</a:t>
            </a:r>
          </a:p>
          <a:p>
            <a:pPr>
              <a:spcBef>
                <a:spcPts val="450"/>
              </a:spcBef>
            </a:pPr>
            <a:r>
              <a:rPr lang="en-US" altLang="en-US">
                <a:latin typeface="Arial" panose="020B0604020202020204" pitchFamily="34" charset="0"/>
              </a:rPr>
              <a:t>  One way to handle this limitation is to declare an array that is large enough</a:t>
            </a:r>
          </a:p>
          <a:p>
            <a:pPr>
              <a:spcBef>
                <a:spcPts val="450"/>
              </a:spcBef>
            </a:pPr>
            <a:r>
              <a:rPr lang="en-US" altLang="en-US">
                <a:latin typeface="Arial" panose="020B0604020202020204" pitchFamily="34" charset="0"/>
              </a:rPr>
              <a:t>On the other hand, it would be helpful if, during program execution, you could prompt the user to enter the size of the array and then create an array of the appropriate size.</a:t>
            </a:r>
          </a:p>
          <a:p>
            <a:pPr>
              <a:spcBef>
                <a:spcPts val="450"/>
              </a:spcBef>
            </a:pPr>
            <a:endParaRPr lang="en-US" altLang="en-US">
              <a:latin typeface="Arial" panose="020B0604020202020204" pitchFamily="34" charset="0"/>
            </a:endParaRPr>
          </a:p>
        </p:txBody>
      </p:sp>
      <p:sp>
        <p:nvSpPr>
          <p:cNvPr id="4813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275FC9A0-2C7D-4BE0-AF93-DCE0D50E68A9}" type="slidenum">
              <a:rPr lang="en-US" altLang="en-US">
                <a:latin typeface="Arial" panose="020B0604020202020204" pitchFamily="34" charset="0"/>
              </a:rPr>
              <a:pPr algn="r" eaLnBrk="1" hangingPunct="1">
                <a:spcBef>
                  <a:spcPct val="0"/>
                </a:spcBef>
                <a:buClrTx/>
                <a:buFontTx/>
                <a:buNone/>
              </a:pPr>
              <a:t>22</a:t>
            </a:fld>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6865CA93-F9F6-44BF-A54B-881CA3D58891}" type="slidenum">
              <a:rPr lang="en-US" altLang="en-US" smtClean="0"/>
              <a:pPr>
                <a:spcBef>
                  <a:spcPct val="0"/>
                </a:spcBef>
                <a:buSzPct val="45000"/>
                <a:buFont typeface="Wingdings" panose="05000000000000000000" pitchFamily="2" charset="2"/>
                <a:buNone/>
              </a:pPr>
              <a:t>23</a:t>
            </a:fld>
            <a:endParaRPr lang="en-US" altLang="en-US"/>
          </a:p>
        </p:txBody>
      </p:sp>
      <p:sp>
        <p:nvSpPr>
          <p:cNvPr id="5017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5018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9C43489-6B10-49E4-96BA-7BCE2C392353}" type="slidenum">
              <a:rPr lang="en-US" altLang="en-US">
                <a:latin typeface="Arial" panose="020B0604020202020204" pitchFamily="34" charset="0"/>
              </a:rPr>
              <a:pPr algn="r" eaLnBrk="1" hangingPunct="1">
                <a:spcBef>
                  <a:spcPct val="0"/>
                </a:spcBef>
                <a:buClrTx/>
                <a:buFontTx/>
                <a:buNone/>
              </a:pPr>
              <a:t>23</a:t>
            </a:fld>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91540EB3-4701-49ED-9FE7-5AB95C8AF82A}" type="slidenum">
              <a:rPr lang="en-US" altLang="en-US" smtClean="0"/>
              <a:pPr>
                <a:spcBef>
                  <a:spcPct val="0"/>
                </a:spcBef>
                <a:buSzPct val="45000"/>
                <a:buFont typeface="Wingdings" panose="05000000000000000000" pitchFamily="2" charset="2"/>
                <a:buNone/>
              </a:pPr>
              <a:t>24</a:t>
            </a:fld>
            <a:endParaRPr lang="en-US" altLang="en-US"/>
          </a:p>
        </p:txBody>
      </p:sp>
      <p:sp>
        <p:nvSpPr>
          <p:cNvPr id="5222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ts val="450"/>
              </a:spcBef>
            </a:pPr>
            <a:r>
              <a:rPr lang="en-US" altLang="en-US">
                <a:latin typeface="Arial" panose="020B0604020202020204" pitchFamily="34" charset="0"/>
              </a:rPr>
              <a:t>to declare a formal parameter as a reference pointer parameter,</a:t>
            </a:r>
          </a:p>
          <a:p>
            <a:pPr>
              <a:spcBef>
                <a:spcPts val="450"/>
              </a:spcBef>
            </a:pPr>
            <a:r>
              <a:rPr lang="en-US" altLang="en-US">
                <a:latin typeface="Arial" panose="020B0604020202020204" pitchFamily="34" charset="0"/>
              </a:rPr>
              <a:t>between the data type name and the identifier name, you must include * to make the</a:t>
            </a:r>
          </a:p>
          <a:p>
            <a:pPr>
              <a:spcBef>
                <a:spcPts val="450"/>
              </a:spcBef>
            </a:pPr>
            <a:r>
              <a:rPr lang="en-US" altLang="en-US">
                <a:latin typeface="Arial" panose="020B0604020202020204" pitchFamily="34" charset="0"/>
              </a:rPr>
              <a:t>identifier a pointer and &amp; to make it a reference parameter.</a:t>
            </a:r>
          </a:p>
        </p:txBody>
      </p:sp>
      <p:sp>
        <p:nvSpPr>
          <p:cNvPr id="5222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7E6B2BA-239B-4324-81EE-A0A87DF2A2D8}" type="slidenum">
              <a:rPr lang="en-US" altLang="en-US">
                <a:latin typeface="Arial" panose="020B0604020202020204" pitchFamily="34" charset="0"/>
              </a:rPr>
              <a:pPr algn="r" eaLnBrk="1" hangingPunct="1">
                <a:spcBef>
                  <a:spcPct val="0"/>
                </a:spcBef>
                <a:buClrTx/>
                <a:buFontTx/>
                <a:buNone/>
              </a:pPr>
              <a:t>24</a:t>
            </a:fld>
            <a:endParaRPr lang="en-US" altLang="en-US">
              <a:latin typeface="Arial" panose="020B0604020202020204" pitchFamily="34" charset="0"/>
            </a:endParaRPr>
          </a:p>
        </p:txBody>
      </p:sp>
      <p:sp>
        <p:nvSpPr>
          <p:cNvPr id="52230" name="Notes Placeholder 1"/>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r>
              <a:rPr lang="en-US" altLang="en-US"/>
              <a:t>#include &lt;iostream&gt; using namespace std; int main() { void swap(int*, int*); // Function prototype int a = 1, b = 2; cout &lt;&lt; "Before swaping" &lt;&lt; endl; cout &lt;&lt; "a = " &lt;&lt; a &lt;&lt; endl; cout &lt;&lt; "b = " &lt;&lt; b &lt;&lt; endl; swap(&amp;a, &amp;b); cout &lt;&lt; "\nAfter swaping" &lt;&lt; endl; cout &lt;&lt; "a = " &lt;&lt; a &lt;&lt; endl; cout &lt;&lt; "b = " &lt;&lt; b &lt;&lt; endl; return 0; } void swap(int* n1, int* n2) { int temp; temp = *n1; *n1 = *n2; *n2 = temp; }</a:t>
            </a:r>
          </a:p>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C34636B-9F4D-4F5C-89FA-630576F94EA2}" type="slidenum">
              <a:rPr lang="en-US" altLang="en-US" smtClean="0"/>
              <a:pPr>
                <a:spcBef>
                  <a:spcPct val="0"/>
                </a:spcBef>
                <a:buSzPct val="45000"/>
                <a:buFont typeface="Wingdings" panose="05000000000000000000" pitchFamily="2" charset="2"/>
                <a:buNone/>
              </a:pPr>
              <a:t>25</a:t>
            </a:fld>
            <a:endParaRPr lang="en-US" altLang="en-US"/>
          </a:p>
        </p:txBody>
      </p:sp>
      <p:sp>
        <p:nvSpPr>
          <p:cNvPr id="5427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ts val="450"/>
              </a:spcBef>
            </a:pPr>
            <a:r>
              <a:rPr lang="en-US" altLang="en-US">
                <a:latin typeface="Arial" panose="020B0604020202020204" pitchFamily="34" charset="0"/>
              </a:rPr>
              <a:t>to declare a formal parameter as a reference pointer parameter,</a:t>
            </a:r>
          </a:p>
          <a:p>
            <a:pPr>
              <a:spcBef>
                <a:spcPts val="450"/>
              </a:spcBef>
            </a:pPr>
            <a:r>
              <a:rPr lang="en-US" altLang="en-US">
                <a:latin typeface="Arial" panose="020B0604020202020204" pitchFamily="34" charset="0"/>
              </a:rPr>
              <a:t>between the data type name and the identifier name, you must include * to make the</a:t>
            </a:r>
          </a:p>
          <a:p>
            <a:pPr>
              <a:spcBef>
                <a:spcPts val="450"/>
              </a:spcBef>
            </a:pPr>
            <a:r>
              <a:rPr lang="en-US" altLang="en-US">
                <a:latin typeface="Arial" panose="020B0604020202020204" pitchFamily="34" charset="0"/>
              </a:rPr>
              <a:t>identifier a pointer and &amp; to make it a reference parameter.</a:t>
            </a:r>
          </a:p>
        </p:txBody>
      </p:sp>
      <p:sp>
        <p:nvSpPr>
          <p:cNvPr id="5427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34AB62F-C6D3-4E76-A766-48CB7AC31D7D}" type="slidenum">
              <a:rPr lang="en-US" altLang="en-US">
                <a:latin typeface="Arial" panose="020B0604020202020204" pitchFamily="34" charset="0"/>
              </a:rPr>
              <a:pPr algn="r" eaLnBrk="1" hangingPunct="1">
                <a:spcBef>
                  <a:spcPct val="0"/>
                </a:spcBef>
                <a:buClrTx/>
                <a:buFontTx/>
                <a:buNone/>
              </a:pPr>
              <a:t>25</a:t>
            </a:fld>
            <a:endParaRPr lang="en-US" altLang="en-US">
              <a:latin typeface="Arial" panose="020B0604020202020204" pitchFamily="34" charset="0"/>
            </a:endParaRPr>
          </a:p>
        </p:txBody>
      </p:sp>
      <p:sp>
        <p:nvSpPr>
          <p:cNvPr id="54278" name="Notes Placeholder 1"/>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r>
              <a:rPr lang="en-US" altLang="en-US"/>
              <a:t>#include &lt;iostream&gt; using namespace std; int main() { void swap(int*, int*); // Function prototype int a = 1, b = 2; cout &lt;&lt; "Before swaping" &lt;&lt; endl; cout &lt;&lt; "a = " &lt;&lt; a &lt;&lt; endl; cout &lt;&lt; "b = " &lt;&lt; b &lt;&lt; endl; swap(&amp;a, &amp;b); cout &lt;&lt; "\nAfter swaping" &lt;&lt; endl; cout &lt;&lt; "a = " &lt;&lt; a &lt;&lt; endl; cout &lt;&lt; "b = " &lt;&lt; b &lt;&lt; endl; return 0; } void swap(int* n1, int* n2) { int temp; temp = *n1; *n1 = *n2; *n2 = temp; }</a:t>
            </a:r>
          </a:p>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4C98918-1587-4BFB-A45B-0D5520FAE1A1}" type="slidenum">
              <a:rPr lang="en-US" altLang="en-US" smtClean="0"/>
              <a:pPr>
                <a:spcBef>
                  <a:spcPct val="0"/>
                </a:spcBef>
                <a:buSzPct val="45000"/>
                <a:buFont typeface="Wingdings" panose="05000000000000000000" pitchFamily="2" charset="2"/>
                <a:buNone/>
              </a:pPr>
              <a:t>26</a:t>
            </a:fld>
            <a:endParaRPr lang="en-US" altLang="en-US"/>
          </a:p>
        </p:txBody>
      </p:sp>
      <p:sp>
        <p:nvSpPr>
          <p:cNvPr id="5632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ts val="450"/>
              </a:spcBef>
            </a:pPr>
            <a:r>
              <a:rPr lang="en-US" altLang="en-US">
                <a:latin typeface="Arial" panose="020B0604020202020204" pitchFamily="34" charset="0"/>
              </a:rPr>
              <a:t>to declare a formal parameter as a reference pointer parameter,</a:t>
            </a:r>
          </a:p>
          <a:p>
            <a:pPr>
              <a:spcBef>
                <a:spcPts val="450"/>
              </a:spcBef>
            </a:pPr>
            <a:r>
              <a:rPr lang="en-US" altLang="en-US">
                <a:latin typeface="Arial" panose="020B0604020202020204" pitchFamily="34" charset="0"/>
              </a:rPr>
              <a:t>between the data type name and the identifier name, you must include * to make the</a:t>
            </a:r>
          </a:p>
          <a:p>
            <a:pPr>
              <a:spcBef>
                <a:spcPts val="450"/>
              </a:spcBef>
            </a:pPr>
            <a:r>
              <a:rPr lang="en-US" altLang="en-US">
                <a:latin typeface="Arial" panose="020B0604020202020204" pitchFamily="34" charset="0"/>
              </a:rPr>
              <a:t>identifier a pointer and &amp; to make it a reference parameter.</a:t>
            </a:r>
          </a:p>
        </p:txBody>
      </p:sp>
      <p:sp>
        <p:nvSpPr>
          <p:cNvPr id="5632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3C43CBC-BCB2-4733-86B8-71BCF0E4B13F}" type="slidenum">
              <a:rPr lang="en-US" altLang="en-US">
                <a:latin typeface="Arial" panose="020B0604020202020204" pitchFamily="34" charset="0"/>
              </a:rPr>
              <a:pPr algn="r" eaLnBrk="1" hangingPunct="1">
                <a:spcBef>
                  <a:spcPct val="0"/>
                </a:spcBef>
                <a:buClrTx/>
                <a:buFontTx/>
                <a:buNone/>
              </a:pPr>
              <a:t>26</a:t>
            </a:fld>
            <a:endParaRPr lang="en-US" altLang="en-US">
              <a:latin typeface="Arial" panose="020B0604020202020204" pitchFamily="34" charset="0"/>
            </a:endParaRPr>
          </a:p>
        </p:txBody>
      </p:sp>
      <p:sp>
        <p:nvSpPr>
          <p:cNvPr id="56326" name="Notes Placeholder 1"/>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r>
              <a:rPr lang="en-US" altLang="en-US"/>
              <a:t>#include &lt;iostream&gt; using namespace std; int main() { void swap(int*, int*); // Function prototype int a = 1, b = 2; cout &lt;&lt; "Before swaping" &lt;&lt; endl; cout &lt;&lt; "a = " &lt;&lt; a &lt;&lt; endl; cout &lt;&lt; "b = " &lt;&lt; b &lt;&lt; endl; swap(&amp;a, &amp;b); cout &lt;&lt; "\nAfter swaping" &lt;&lt; endl; cout &lt;&lt; "a = " &lt;&lt; a &lt;&lt; endl; cout &lt;&lt; "b = " &lt;&lt; b &lt;&lt; endl; return 0; } void swap(int* n1, int* n2) { int temp; temp = *n1; *n1 = *n2; *n2 = temp; }</a:t>
            </a:r>
          </a:p>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68437A32-9059-49CF-B5A6-41296B1D1862}" type="slidenum">
              <a:rPr lang="en-US" altLang="en-US" smtClean="0"/>
              <a:pPr>
                <a:spcBef>
                  <a:spcPct val="0"/>
                </a:spcBef>
                <a:buSzPct val="45000"/>
                <a:buFont typeface="Wingdings" panose="05000000000000000000" pitchFamily="2" charset="2"/>
                <a:buNone/>
              </a:pPr>
              <a:t>27</a:t>
            </a:fld>
            <a:endParaRPr lang="en-US" altLang="en-US"/>
          </a:p>
        </p:txBody>
      </p:sp>
      <p:sp>
        <p:nvSpPr>
          <p:cNvPr id="5837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ts val="450"/>
              </a:spcBef>
            </a:pPr>
            <a:r>
              <a:rPr lang="en-US" altLang="en-US">
                <a:latin typeface="Arial" panose="020B0604020202020204" pitchFamily="34" charset="0"/>
              </a:rPr>
              <a:t>to declare a formal parameter as a reference pointer parameter,</a:t>
            </a:r>
          </a:p>
          <a:p>
            <a:pPr>
              <a:spcBef>
                <a:spcPts val="450"/>
              </a:spcBef>
            </a:pPr>
            <a:r>
              <a:rPr lang="en-US" altLang="en-US">
                <a:latin typeface="Arial" panose="020B0604020202020204" pitchFamily="34" charset="0"/>
              </a:rPr>
              <a:t>between the data type name and the identifier name, you must include * to make the</a:t>
            </a:r>
          </a:p>
          <a:p>
            <a:pPr>
              <a:spcBef>
                <a:spcPts val="450"/>
              </a:spcBef>
            </a:pPr>
            <a:r>
              <a:rPr lang="en-US" altLang="en-US">
                <a:latin typeface="Arial" panose="020B0604020202020204" pitchFamily="34" charset="0"/>
              </a:rPr>
              <a:t>identifier a pointer and &amp; to make it a reference parameter.</a:t>
            </a:r>
          </a:p>
        </p:txBody>
      </p:sp>
      <p:sp>
        <p:nvSpPr>
          <p:cNvPr id="5837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364337E-12CD-434A-9769-65D2638634FC}" type="slidenum">
              <a:rPr lang="en-US" altLang="en-US">
                <a:latin typeface="Arial" panose="020B0604020202020204" pitchFamily="34" charset="0"/>
              </a:rPr>
              <a:pPr algn="r" eaLnBrk="1" hangingPunct="1">
                <a:spcBef>
                  <a:spcPct val="0"/>
                </a:spcBef>
                <a:buClrTx/>
                <a:buFontTx/>
                <a:buNone/>
              </a:pPr>
              <a:t>27</a:t>
            </a:fld>
            <a:endParaRPr lang="en-US" altLang="en-US">
              <a:latin typeface="Arial" panose="020B0604020202020204" pitchFamily="34" charset="0"/>
            </a:endParaRPr>
          </a:p>
        </p:txBody>
      </p:sp>
      <p:sp>
        <p:nvSpPr>
          <p:cNvPr id="58374" name="Notes Placeholder 1"/>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r>
              <a:rPr lang="en-US" altLang="en-US"/>
              <a:t>#include &lt;iostream&gt; using namespace std; int main() { void swap(int*, int*); // Function prototype int a = 1, b = 2; cout &lt;&lt; "Before swaping" &lt;&lt; endl; cout &lt;&lt; "a = " &lt;&lt; a &lt;&lt; endl; cout &lt;&lt; "b = " &lt;&lt; b &lt;&lt; endl; swap(&amp;a, &amp;b); cout &lt;&lt; "\nAfter swaping" &lt;&lt; endl; cout &lt;&lt; "a = " &lt;&lt; a &lt;&lt; endl; cout &lt;&lt; "b = " &lt;&lt; b &lt;&lt; endl; return 0; } void swap(int* n1, int* n2) { int temp; temp = *n1; *n1 = *n2; *n2 = temp; }</a:t>
            </a:r>
          </a:p>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0FA2EB3-B33C-4D9F-8E67-EBF31ADA4D11}" type="slidenum">
              <a:rPr lang="en-US" altLang="en-US" smtClean="0"/>
              <a:pPr>
                <a:spcBef>
                  <a:spcPct val="0"/>
                </a:spcBef>
                <a:buSzPct val="45000"/>
                <a:buFont typeface="Wingdings" panose="05000000000000000000" pitchFamily="2" charset="2"/>
                <a:buNone/>
              </a:pPr>
              <a:t>28</a:t>
            </a:fld>
            <a:endParaRPr lang="en-US" altLang="en-US"/>
          </a:p>
        </p:txBody>
      </p:sp>
      <p:sp>
        <p:nvSpPr>
          <p:cNvPr id="6041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042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042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883F978-B05E-40F9-AC8F-6AA94D738673}" type="slidenum">
              <a:rPr lang="en-US" altLang="en-US">
                <a:latin typeface="Arial" panose="020B0604020202020204" pitchFamily="34" charset="0"/>
              </a:rPr>
              <a:pPr algn="r" eaLnBrk="1" hangingPunct="1">
                <a:spcBef>
                  <a:spcPct val="0"/>
                </a:spcBef>
                <a:buClrTx/>
                <a:buFontTx/>
                <a:buNone/>
              </a:pPr>
              <a:t>28</a:t>
            </a:fld>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4C4D2A6-E2D6-417A-A108-3F3CA7043E6A}" type="slidenum">
              <a:rPr lang="en-US" altLang="en-US" smtClean="0"/>
              <a:pPr>
                <a:spcBef>
                  <a:spcPct val="0"/>
                </a:spcBef>
                <a:buSzPct val="45000"/>
                <a:buFont typeface="Wingdings" panose="05000000000000000000" pitchFamily="2" charset="2"/>
                <a:buNone/>
              </a:pPr>
              <a:t>29</a:t>
            </a:fld>
            <a:endParaRPr lang="en-US" altLang="en-US"/>
          </a:p>
        </p:txBody>
      </p:sp>
      <p:sp>
        <p:nvSpPr>
          <p:cNvPr id="6246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246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FFC9B08-6933-4E1B-B1EE-3BA68B0B5BB2}" type="slidenum">
              <a:rPr lang="en-US" altLang="en-US">
                <a:latin typeface="Arial" panose="020B0604020202020204" pitchFamily="34" charset="0"/>
              </a:rPr>
              <a:pPr algn="r" eaLnBrk="1" hangingPunct="1">
                <a:spcBef>
                  <a:spcPct val="0"/>
                </a:spcBef>
                <a:buClrTx/>
                <a:buFontTx/>
                <a:buNone/>
              </a:pPr>
              <a:t>29</a:t>
            </a:fld>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334DBBC-E8D8-4CEF-9298-406E22D9C7ED}" type="slidenum">
              <a:rPr lang="en-US" altLang="en-US" smtClean="0"/>
              <a:pPr>
                <a:spcBef>
                  <a:spcPct val="0"/>
                </a:spcBef>
                <a:buSzPct val="45000"/>
                <a:buFont typeface="Wingdings" panose="05000000000000000000" pitchFamily="2" charset="2"/>
                <a:buNone/>
              </a:pPr>
              <a:t>3</a:t>
            </a:fld>
            <a:endParaRPr lang="en-US" altLang="en-US"/>
          </a:p>
        </p:txBody>
      </p:sp>
      <p:sp>
        <p:nvSpPr>
          <p:cNvPr id="921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22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67B6C95-D467-41F0-93A7-A4E23A5BEB78}" type="slidenum">
              <a:rPr lang="en-US" altLang="en-US">
                <a:latin typeface="Arial" panose="020B0604020202020204" pitchFamily="34" charset="0"/>
              </a:rPr>
              <a:pPr algn="r" eaLnBrk="1" hangingPunct="1">
                <a:spcBef>
                  <a:spcPct val="0"/>
                </a:spcBef>
                <a:buClrTx/>
                <a:buFontTx/>
                <a:buNone/>
              </a:pPr>
              <a:t>3</a:t>
            </a:fld>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74C4D2A6-E2D6-417A-A108-3F3CA7043E6A}" type="slidenum">
              <a:rPr lang="en-US" altLang="en-US" smtClean="0"/>
              <a:pPr>
                <a:spcBef>
                  <a:spcPct val="0"/>
                </a:spcBef>
                <a:buSzPct val="45000"/>
                <a:buFont typeface="Wingdings" panose="05000000000000000000" pitchFamily="2" charset="2"/>
                <a:buNone/>
              </a:pPr>
              <a:t>30</a:t>
            </a:fld>
            <a:endParaRPr lang="en-US" altLang="en-US"/>
          </a:p>
        </p:txBody>
      </p:sp>
      <p:sp>
        <p:nvSpPr>
          <p:cNvPr id="6246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246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FFC9B08-6933-4E1B-B1EE-3BA68B0B5BB2}" type="slidenum">
              <a:rPr lang="en-US" altLang="en-US">
                <a:latin typeface="Arial" panose="020B0604020202020204" pitchFamily="34" charset="0"/>
              </a:rPr>
              <a:pPr algn="r" eaLnBrk="1" hangingPunct="1">
                <a:spcBef>
                  <a:spcPct val="0"/>
                </a:spcBef>
                <a:buClrTx/>
                <a:buFontTx/>
                <a:buNone/>
              </a:pPr>
              <a:t>30</a:t>
            </a:fld>
            <a:endParaRPr lang="en-US" altLang="en-US">
              <a:latin typeface="Arial" panose="020B0604020202020204" pitchFamily="34" charset="0"/>
            </a:endParaRPr>
          </a:p>
        </p:txBody>
      </p:sp>
    </p:spTree>
    <p:extLst>
      <p:ext uri="{BB962C8B-B14F-4D97-AF65-F5344CB8AC3E}">
        <p14:creationId xmlns:p14="http://schemas.microsoft.com/office/powerpoint/2010/main" val="15899513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31E95725-2F6B-43B9-A634-50F3875B8B52}" type="slidenum">
              <a:rPr lang="en-US" altLang="en-US" smtClean="0"/>
              <a:pPr>
                <a:spcBef>
                  <a:spcPct val="0"/>
                </a:spcBef>
                <a:buSzPct val="45000"/>
                <a:buFont typeface="Wingdings" panose="05000000000000000000" pitchFamily="2" charset="2"/>
                <a:buNone/>
              </a:pPr>
              <a:t>31</a:t>
            </a:fld>
            <a:endParaRPr lang="en-US" altLang="en-US"/>
          </a:p>
        </p:txBody>
      </p:sp>
      <p:sp>
        <p:nvSpPr>
          <p:cNvPr id="6451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451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36F199E2-0B5E-4CA7-9F6C-C2FE5055BEDA}" type="slidenum">
              <a:rPr lang="en-US" altLang="en-US">
                <a:latin typeface="Arial" panose="020B0604020202020204" pitchFamily="34" charset="0"/>
              </a:rPr>
              <a:pPr algn="r" eaLnBrk="1" hangingPunct="1">
                <a:spcBef>
                  <a:spcPct val="0"/>
                </a:spcBef>
                <a:buClrTx/>
                <a:buFontTx/>
                <a:buNone/>
              </a:pPr>
              <a:t>31</a:t>
            </a:fld>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1D17BBAC-BAFD-4FA6-9AD8-606DA1641CD0}" type="slidenum">
              <a:rPr lang="en-US" altLang="en-US" smtClean="0"/>
              <a:pPr>
                <a:spcBef>
                  <a:spcPct val="0"/>
                </a:spcBef>
                <a:buSzPct val="45000"/>
                <a:buFont typeface="Wingdings" panose="05000000000000000000" pitchFamily="2" charset="2"/>
                <a:buNone/>
              </a:pPr>
              <a:t>32</a:t>
            </a:fld>
            <a:endParaRPr lang="en-US" altLang="en-US"/>
          </a:p>
        </p:txBody>
      </p:sp>
      <p:sp>
        <p:nvSpPr>
          <p:cNvPr id="6656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656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656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0F5FC6A-91F1-46DA-92F4-4DC453C0285D}" type="slidenum">
              <a:rPr lang="en-US" altLang="en-US">
                <a:latin typeface="Arial" panose="020B0604020202020204" pitchFamily="34" charset="0"/>
              </a:rPr>
              <a:pPr algn="r" eaLnBrk="1" hangingPunct="1">
                <a:spcBef>
                  <a:spcPct val="0"/>
                </a:spcBef>
                <a:buClrTx/>
                <a:buFontTx/>
                <a:buNone/>
              </a:pPr>
              <a:t>32</a:t>
            </a:fld>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3C674C28-3B5A-4A6C-8290-B1895E790064}" type="slidenum">
              <a:rPr lang="en-US" altLang="en-US" smtClean="0"/>
              <a:pPr>
                <a:spcBef>
                  <a:spcPct val="0"/>
                </a:spcBef>
                <a:buSzPct val="45000"/>
                <a:buFont typeface="Wingdings" panose="05000000000000000000" pitchFamily="2" charset="2"/>
                <a:buNone/>
              </a:pPr>
              <a:t>33</a:t>
            </a:fld>
            <a:endParaRPr lang="en-US" altLang="en-US"/>
          </a:p>
        </p:txBody>
      </p:sp>
      <p:sp>
        <p:nvSpPr>
          <p:cNvPr id="6861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6861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92A654C-B730-4853-B0A6-79BC5E660ED9}" type="slidenum">
              <a:rPr lang="en-US" altLang="en-US">
                <a:latin typeface="Arial" panose="020B0604020202020204" pitchFamily="34" charset="0"/>
              </a:rPr>
              <a:pPr algn="r" eaLnBrk="1" hangingPunct="1">
                <a:spcBef>
                  <a:spcPct val="0"/>
                </a:spcBef>
                <a:buClrTx/>
                <a:buFontTx/>
                <a:buNone/>
              </a:pPr>
              <a:t>33</a:t>
            </a:fld>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BDE703B-C765-48DA-A796-E9571EDED345}" type="slidenum">
              <a:rPr lang="en-US" altLang="en-US" smtClean="0"/>
              <a:pPr>
                <a:spcBef>
                  <a:spcPct val="0"/>
                </a:spcBef>
                <a:buSzPct val="45000"/>
                <a:buFont typeface="Wingdings" panose="05000000000000000000" pitchFamily="2" charset="2"/>
                <a:buNone/>
              </a:pPr>
              <a:t>34</a:t>
            </a:fld>
            <a:endParaRPr lang="en-US" altLang="en-US"/>
          </a:p>
        </p:txBody>
      </p:sp>
      <p:sp>
        <p:nvSpPr>
          <p:cNvPr id="7065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6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066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4A6A8DA5-0783-477B-BF67-64E6BAFA68F3}" type="slidenum">
              <a:rPr lang="en-US" altLang="en-US">
                <a:latin typeface="Arial" panose="020B0604020202020204" pitchFamily="34" charset="0"/>
              </a:rPr>
              <a:pPr algn="r" eaLnBrk="1" hangingPunct="1">
                <a:spcBef>
                  <a:spcPct val="0"/>
                </a:spcBef>
                <a:buClrTx/>
                <a:buFontTx/>
                <a:buNone/>
              </a:pPr>
              <a:t>34</a:t>
            </a:fld>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CCCFB761-2A80-4306-9390-09AC23A8D674}" type="slidenum">
              <a:rPr lang="en-US" altLang="en-US" smtClean="0"/>
              <a:pPr>
                <a:spcBef>
                  <a:spcPct val="0"/>
                </a:spcBef>
                <a:buSzPct val="45000"/>
                <a:buFont typeface="Wingdings" panose="05000000000000000000" pitchFamily="2" charset="2"/>
                <a:buNone/>
              </a:pPr>
              <a:t>35</a:t>
            </a:fld>
            <a:endParaRPr lang="en-US" altLang="en-US"/>
          </a:p>
        </p:txBody>
      </p:sp>
      <p:sp>
        <p:nvSpPr>
          <p:cNvPr id="7270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27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270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79D636F-11E8-4E52-9D94-BADDCDC31EB2}" type="slidenum">
              <a:rPr lang="en-US" altLang="en-US">
                <a:latin typeface="Arial" panose="020B0604020202020204" pitchFamily="34" charset="0"/>
              </a:rPr>
              <a:pPr algn="r" eaLnBrk="1" hangingPunct="1">
                <a:spcBef>
                  <a:spcPct val="0"/>
                </a:spcBef>
                <a:buClrTx/>
                <a:buFontTx/>
                <a:buNone/>
              </a:pPr>
              <a:t>35</a:t>
            </a:fld>
            <a:endParaRPr lang="en-US" altLang="en-US">
              <a:latin typeface="Arial" panose="020B0604020202020204" pitchFamily="34" charset="0"/>
            </a:endParaRPr>
          </a:p>
        </p:txBody>
      </p:sp>
      <p:sp>
        <p:nvSpPr>
          <p:cNvPr id="72710" name="Notes Placeholder 1"/>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r>
              <a:rPr lang="en-US" altLang="en-US"/>
              <a:t>In the previous section, we discussed how to use the arrow notation to access class</a:t>
            </a:r>
          </a:p>
          <a:p>
            <a:r>
              <a:rPr lang="en-US" altLang="en-US"/>
              <a:t>members via the pointer if a pointer variable is of a class type. Because a class can have</a:t>
            </a:r>
          </a:p>
          <a:p>
            <a:r>
              <a:rPr lang="en-US" altLang="en-US"/>
              <a:t>pointer member variables, this section discusses some peculiarities of such classes.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BF6EDDC-FBC8-4FF4-A982-F883B625D8FA}" type="slidenum">
              <a:rPr lang="en-US" altLang="en-US" smtClean="0"/>
              <a:pPr>
                <a:spcBef>
                  <a:spcPct val="0"/>
                </a:spcBef>
                <a:buSzPct val="45000"/>
                <a:buFont typeface="Wingdings" panose="05000000000000000000" pitchFamily="2" charset="2"/>
                <a:buNone/>
              </a:pPr>
              <a:t>36</a:t>
            </a:fld>
            <a:endParaRPr lang="en-US" altLang="en-US"/>
          </a:p>
        </p:txBody>
      </p:sp>
      <p:sp>
        <p:nvSpPr>
          <p:cNvPr id="7475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475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475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8A3AAB9-2FF6-4819-87D6-C32D48CE2C3A}" type="slidenum">
              <a:rPr lang="en-US" altLang="en-US">
                <a:latin typeface="Arial" panose="020B0604020202020204" pitchFamily="34" charset="0"/>
              </a:rPr>
              <a:pPr algn="r" eaLnBrk="1" hangingPunct="1">
                <a:spcBef>
                  <a:spcPct val="0"/>
                </a:spcBef>
                <a:buClrTx/>
                <a:buFontTx/>
                <a:buNone/>
              </a:pPr>
              <a:t>36</a:t>
            </a:fld>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6B5B4CF-6C25-47C8-AF44-0916CE770784}" type="slidenum">
              <a:rPr lang="en-US" altLang="en-US" smtClean="0"/>
              <a:pPr>
                <a:spcBef>
                  <a:spcPct val="0"/>
                </a:spcBef>
                <a:buSzPct val="45000"/>
                <a:buFont typeface="Wingdings" panose="05000000000000000000" pitchFamily="2" charset="2"/>
                <a:buNone/>
              </a:pPr>
              <a:t>37</a:t>
            </a:fld>
            <a:endParaRPr lang="en-US" altLang="en-US"/>
          </a:p>
        </p:txBody>
      </p:sp>
      <p:sp>
        <p:nvSpPr>
          <p:cNvPr id="7680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680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680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C6A7D40-1A84-481E-B92B-0D3360C6C71C}" type="slidenum">
              <a:rPr lang="en-US" altLang="en-US">
                <a:latin typeface="Arial" panose="020B0604020202020204" pitchFamily="34" charset="0"/>
              </a:rPr>
              <a:pPr algn="r" eaLnBrk="1" hangingPunct="1">
                <a:spcBef>
                  <a:spcPct val="0"/>
                </a:spcBef>
                <a:buClrTx/>
                <a:buFontTx/>
                <a:buNone/>
              </a:pPr>
              <a:t>37</a:t>
            </a:fld>
            <a:endParaRPr lang="en-US"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F6D3E4E9-E9F8-4F00-B675-A249A81B5C57}" type="slidenum">
              <a:rPr lang="en-US" altLang="en-US" smtClean="0"/>
              <a:pPr>
                <a:spcBef>
                  <a:spcPct val="0"/>
                </a:spcBef>
                <a:buSzPct val="45000"/>
                <a:buFont typeface="Wingdings" panose="05000000000000000000" pitchFamily="2" charset="2"/>
                <a:buNone/>
              </a:pPr>
              <a:t>38</a:t>
            </a:fld>
            <a:endParaRPr lang="en-US" altLang="en-US"/>
          </a:p>
        </p:txBody>
      </p:sp>
      <p:sp>
        <p:nvSpPr>
          <p:cNvPr id="7885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7885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3DC057D-CB96-4C2A-98FB-559B96A6A403}" type="slidenum">
              <a:rPr lang="en-US" altLang="en-US">
                <a:latin typeface="Arial" panose="020B0604020202020204" pitchFamily="34" charset="0"/>
              </a:rPr>
              <a:pPr algn="r" eaLnBrk="1" hangingPunct="1">
                <a:spcBef>
                  <a:spcPct val="0"/>
                </a:spcBef>
                <a:buClrTx/>
                <a:buFontTx/>
                <a:buNone/>
              </a:pPr>
              <a:t>38</a:t>
            </a:fld>
            <a:endParaRPr lang="en-US"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D6E5D536-EA54-4A99-8396-E5B7490DC7FE}" type="slidenum">
              <a:rPr lang="en-US" altLang="en-US" smtClean="0"/>
              <a:pPr>
                <a:spcBef>
                  <a:spcPct val="0"/>
                </a:spcBef>
                <a:buSzPct val="45000"/>
                <a:buFont typeface="Wingdings" panose="05000000000000000000" pitchFamily="2" charset="2"/>
                <a:buNone/>
              </a:pPr>
              <a:t>39</a:t>
            </a:fld>
            <a:endParaRPr lang="en-US" altLang="en-US"/>
          </a:p>
        </p:txBody>
      </p:sp>
      <p:sp>
        <p:nvSpPr>
          <p:cNvPr id="8089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090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090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725A41F-07E1-470A-B9A1-8D7C8187695A}" type="slidenum">
              <a:rPr lang="en-US" altLang="en-US">
                <a:latin typeface="Arial" panose="020B0604020202020204" pitchFamily="34" charset="0"/>
              </a:rPr>
              <a:pPr algn="r" eaLnBrk="1" hangingPunct="1">
                <a:spcBef>
                  <a:spcPct val="0"/>
                </a:spcBef>
                <a:buClrTx/>
                <a:buFontTx/>
                <a:buNone/>
              </a:pPr>
              <a:t>39</a:t>
            </a:fld>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F5CA70C9-262E-42F0-A3ED-ED3C9F973BC2}" type="slidenum">
              <a:rPr lang="en-US" altLang="en-US" smtClean="0"/>
              <a:pPr>
                <a:spcBef>
                  <a:spcPct val="0"/>
                </a:spcBef>
                <a:buSzPct val="45000"/>
                <a:buFont typeface="Wingdings" panose="05000000000000000000" pitchFamily="2" charset="2"/>
                <a:buNone/>
              </a:pPr>
              <a:t>4</a:t>
            </a:fld>
            <a:endParaRPr lang="en-US" altLang="en-US"/>
          </a:p>
        </p:txBody>
      </p:sp>
      <p:sp>
        <p:nvSpPr>
          <p:cNvPr id="1126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ts val="450"/>
              </a:spcBef>
              <a:buClrTx/>
              <a:buFontTx/>
              <a:buNone/>
            </a:pPr>
            <a:r>
              <a:rPr lang="en-US" altLang="en-US">
                <a:latin typeface="Arial" panose="020B0604020202020204" pitchFamily="34" charset="0"/>
              </a:rPr>
              <a:t>As in many other languages, there is no name associated with the pointer data type in</a:t>
            </a:r>
          </a:p>
          <a:p>
            <a:pPr>
              <a:spcBef>
                <a:spcPts val="450"/>
              </a:spcBef>
              <a:buClrTx/>
              <a:buFontTx/>
              <a:buNone/>
            </a:pPr>
            <a:r>
              <a:rPr lang="en-US" altLang="en-US">
                <a:latin typeface="Arial" panose="020B0604020202020204" pitchFamily="34" charset="0"/>
              </a:rPr>
              <a:t>C++. Because the domain—that is, the set of values of a pointer data type—is the</a:t>
            </a:r>
          </a:p>
          <a:p>
            <a:pPr>
              <a:spcBef>
                <a:spcPts val="450"/>
              </a:spcBef>
              <a:buClrTx/>
              <a:buFontTx/>
              <a:buNone/>
            </a:pPr>
            <a:r>
              <a:rPr lang="en-US" altLang="en-US">
                <a:latin typeface="Arial" panose="020B0604020202020204" pitchFamily="34" charset="0"/>
              </a:rPr>
              <a:t>addresses (memory locations), a pointer variable is a variable whose content is an address,</a:t>
            </a:r>
          </a:p>
          <a:p>
            <a:pPr>
              <a:spcBef>
                <a:spcPts val="450"/>
              </a:spcBef>
              <a:buClrTx/>
              <a:buFontTx/>
              <a:buNone/>
            </a:pPr>
            <a:r>
              <a:rPr lang="en-US" altLang="en-US">
                <a:latin typeface="Arial" panose="020B0604020202020204" pitchFamily="34" charset="0"/>
              </a:rPr>
              <a:t>that is, a memory location.</a:t>
            </a:r>
          </a:p>
        </p:txBody>
      </p:sp>
      <p:sp>
        <p:nvSpPr>
          <p:cNvPr id="1126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43D6BE4-4CF9-4013-B225-603CFEDCBE7B}" type="slidenum">
              <a:rPr lang="en-US" altLang="en-US">
                <a:latin typeface="Arial" panose="020B0604020202020204" pitchFamily="34" charset="0"/>
              </a:rPr>
              <a:pPr algn="r" eaLnBrk="1" hangingPunct="1">
                <a:spcBef>
                  <a:spcPct val="0"/>
                </a:spcBef>
                <a:buClrTx/>
                <a:buFontTx/>
                <a:buNone/>
              </a:pPr>
              <a:t>4</a:t>
            </a:fld>
            <a:endParaRPr lang="en-US"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BC8B09F-B546-46C4-9C7F-70337BBB5EB7}" type="slidenum">
              <a:rPr lang="en-US" altLang="en-US" smtClean="0"/>
              <a:pPr>
                <a:spcBef>
                  <a:spcPct val="0"/>
                </a:spcBef>
                <a:buSzPct val="45000"/>
                <a:buFont typeface="Wingdings" panose="05000000000000000000" pitchFamily="2" charset="2"/>
                <a:buNone/>
              </a:pPr>
              <a:t>40</a:t>
            </a:fld>
            <a:endParaRPr lang="en-US" altLang="en-US"/>
          </a:p>
        </p:txBody>
      </p:sp>
      <p:sp>
        <p:nvSpPr>
          <p:cNvPr id="8294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294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294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BFFD2E1-3839-4133-8FE7-84FCD5D0F14B}" type="slidenum">
              <a:rPr lang="en-US" altLang="en-US">
                <a:latin typeface="Arial" panose="020B0604020202020204" pitchFamily="34" charset="0"/>
              </a:rPr>
              <a:pPr algn="r" eaLnBrk="1" hangingPunct="1">
                <a:spcBef>
                  <a:spcPct val="0"/>
                </a:spcBef>
                <a:buClrTx/>
                <a:buFontTx/>
                <a:buNone/>
              </a:pPr>
              <a:t>40</a:t>
            </a:fld>
            <a:endParaRPr lang="en-US"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EE7B7A65-34C0-417D-93AB-4D3522E92312}" type="slidenum">
              <a:rPr lang="en-US" altLang="en-US" smtClean="0"/>
              <a:pPr>
                <a:spcBef>
                  <a:spcPct val="0"/>
                </a:spcBef>
                <a:buSzPct val="45000"/>
                <a:buFont typeface="Wingdings" panose="05000000000000000000" pitchFamily="2" charset="2"/>
                <a:buNone/>
              </a:pPr>
              <a:t>41</a:t>
            </a:fld>
            <a:endParaRPr lang="en-US" altLang="en-US"/>
          </a:p>
        </p:txBody>
      </p:sp>
      <p:sp>
        <p:nvSpPr>
          <p:cNvPr id="8499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499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7A3D749-320D-4634-B23C-6D5733114E7C}" type="slidenum">
              <a:rPr lang="en-US" altLang="en-US">
                <a:latin typeface="Arial" panose="020B0604020202020204" pitchFamily="34" charset="0"/>
              </a:rPr>
              <a:pPr algn="r" eaLnBrk="1" hangingPunct="1">
                <a:spcBef>
                  <a:spcPct val="0"/>
                </a:spcBef>
                <a:buClrTx/>
                <a:buFontTx/>
                <a:buNone/>
              </a:pPr>
              <a:t>41</a:t>
            </a:fld>
            <a:endParaRPr lang="en-US"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CBEF5E7-8D54-41CE-B5AF-8229DD0176D5}" type="slidenum">
              <a:rPr lang="en-US" altLang="en-US" smtClean="0"/>
              <a:pPr>
                <a:spcBef>
                  <a:spcPct val="0"/>
                </a:spcBef>
                <a:buSzPct val="45000"/>
                <a:buFont typeface="Wingdings" panose="05000000000000000000" pitchFamily="2" charset="2"/>
                <a:buNone/>
              </a:pPr>
              <a:t>42</a:t>
            </a:fld>
            <a:endParaRPr lang="en-US" altLang="en-US"/>
          </a:p>
        </p:txBody>
      </p:sp>
      <p:sp>
        <p:nvSpPr>
          <p:cNvPr id="8704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704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45E0ECC-43FF-4C72-802D-EA1DD03400F9}" type="slidenum">
              <a:rPr lang="en-US" altLang="en-US">
                <a:latin typeface="Arial" panose="020B0604020202020204" pitchFamily="34" charset="0"/>
              </a:rPr>
              <a:pPr algn="r" eaLnBrk="1" hangingPunct="1">
                <a:spcBef>
                  <a:spcPct val="0"/>
                </a:spcBef>
                <a:buClrTx/>
                <a:buFontTx/>
                <a:buNone/>
              </a:pPr>
              <a:t>42</a:t>
            </a:fld>
            <a:endParaRPr lang="en-US" altLang="en-US">
              <a:latin typeface="Arial" panose="020B0604020202020204" pitchFamily="34" charset="0"/>
            </a:endParaRPr>
          </a:p>
        </p:txBody>
      </p:sp>
      <p:sp>
        <p:nvSpPr>
          <p:cNvPr id="87046" name="Notes Placeholder 1"/>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7F7D9F3-3DE9-4B99-92DE-A9382995B230}" type="slidenum">
              <a:rPr lang="en-US" altLang="en-US" smtClean="0"/>
              <a:pPr>
                <a:spcBef>
                  <a:spcPct val="0"/>
                </a:spcBef>
                <a:buSzPct val="45000"/>
                <a:buFont typeface="Wingdings" panose="05000000000000000000" pitchFamily="2" charset="2"/>
                <a:buNone/>
              </a:pPr>
              <a:t>43</a:t>
            </a:fld>
            <a:endParaRPr lang="en-US" altLang="en-US"/>
          </a:p>
        </p:txBody>
      </p:sp>
      <p:sp>
        <p:nvSpPr>
          <p:cNvPr id="8909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8909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7C25BD3-743C-494A-8A76-D388176A2E82}" type="slidenum">
              <a:rPr lang="en-US" altLang="en-US">
                <a:latin typeface="Arial" panose="020B0604020202020204" pitchFamily="34" charset="0"/>
              </a:rPr>
              <a:pPr algn="r" eaLnBrk="1" hangingPunct="1">
                <a:spcBef>
                  <a:spcPct val="0"/>
                </a:spcBef>
                <a:buClrTx/>
                <a:buFontTx/>
                <a:buNone/>
              </a:pPr>
              <a:t>43</a:t>
            </a:fld>
            <a:endParaRPr lang="en-US" altLang="en-US">
              <a:latin typeface="Arial" panose="020B0604020202020204" pitchFamily="34" charset="0"/>
            </a:endParaRPr>
          </a:p>
        </p:txBody>
      </p:sp>
      <p:sp>
        <p:nvSpPr>
          <p:cNvPr id="89094" name="Notes Placeholder 1"/>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r>
              <a:rPr lang="en-US" altLang="en-US"/>
              <a:t>C++ allows the user to pass an object of a derived class to a</a:t>
            </a:r>
          </a:p>
          <a:p>
            <a:r>
              <a:rPr lang="en-US" altLang="en-US"/>
              <a:t>formal parameter of the base class type.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endParaRPr lang="en-US" altLang="en-US"/>
          </a:p>
        </p:txBody>
      </p:sp>
      <p:sp>
        <p:nvSpPr>
          <p:cNvPr id="92164" name="Slide Number Placeholder 3"/>
          <p:cNvSpPr>
            <a:spLocks noGrp="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1pPr>
            <a:lvl2pPr>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2pPr>
            <a:lvl3pPr>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3pPr>
            <a:lvl4pPr>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4pPr>
            <a:lvl5pPr>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9pPr>
          </a:lstStyle>
          <a:p>
            <a:fld id="{636E668A-D32A-49A8-A1CC-BE7E0658439A}" type="slidenum">
              <a:rPr lang="en-US" altLang="en-US" smtClean="0">
                <a:solidFill>
                  <a:srgbClr val="000000"/>
                </a:solidFill>
                <a:latin typeface="Times New Roman" panose="02020603050405020304" pitchFamily="18" charset="0"/>
                <a:cs typeface="DejaVu Sans" charset="0"/>
              </a:rPr>
              <a:pPr/>
              <a:t>45</a:t>
            </a:fld>
            <a:endParaRPr lang="en-US" altLang="en-US">
              <a:solidFill>
                <a:srgbClr val="000000"/>
              </a:solidFill>
              <a:latin typeface="Times New Roman" panose="02020603050405020304" pitchFamily="18" charset="0"/>
              <a:cs typeface="DejaVu Sans"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94407292-C428-4859-AA9A-F56525BA3DF8}" type="slidenum">
              <a:rPr lang="en-US" altLang="en-US" smtClean="0"/>
              <a:pPr>
                <a:spcBef>
                  <a:spcPct val="0"/>
                </a:spcBef>
                <a:buSzPct val="45000"/>
                <a:buFont typeface="Wingdings" panose="05000000000000000000" pitchFamily="2" charset="2"/>
                <a:buNone/>
              </a:pPr>
              <a:t>46</a:t>
            </a:fld>
            <a:endParaRPr lang="en-US" altLang="en-US"/>
          </a:p>
        </p:txBody>
      </p:sp>
      <p:sp>
        <p:nvSpPr>
          <p:cNvPr id="9421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9421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33F5E32-A81D-4633-AB34-6086BCA009B9}" type="slidenum">
              <a:rPr lang="en-US" altLang="en-US">
                <a:latin typeface="Arial" panose="020B0604020202020204" pitchFamily="34" charset="0"/>
              </a:rPr>
              <a:pPr algn="r" eaLnBrk="1" hangingPunct="1">
                <a:spcBef>
                  <a:spcPct val="0"/>
                </a:spcBef>
                <a:buClrTx/>
                <a:buFontTx/>
                <a:buNone/>
              </a:pPr>
              <a:t>46</a:t>
            </a:fld>
            <a:endParaRPr lang="en-US"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endParaRPr lang="en-US" altLang="en-US"/>
          </a:p>
        </p:txBody>
      </p:sp>
      <p:sp>
        <p:nvSpPr>
          <p:cNvPr id="96260" name="Slide Number Placeholder 3"/>
          <p:cNvSpPr>
            <a:spLocks noGrp="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1pPr>
            <a:lvl2pPr>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2pPr>
            <a:lvl3pPr>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3pPr>
            <a:lvl4pPr>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4pPr>
            <a:lvl5pPr>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9pPr>
          </a:lstStyle>
          <a:p>
            <a:fld id="{DE8CCB80-215A-412F-BCDF-FEBF386AF463}" type="slidenum">
              <a:rPr lang="en-US" altLang="en-US" smtClean="0">
                <a:solidFill>
                  <a:srgbClr val="000000"/>
                </a:solidFill>
                <a:latin typeface="Times New Roman" panose="02020603050405020304" pitchFamily="18" charset="0"/>
                <a:cs typeface="DejaVu Sans" charset="0"/>
              </a:rPr>
              <a:pPr/>
              <a:t>47</a:t>
            </a:fld>
            <a:endParaRPr lang="en-US" altLang="en-US">
              <a:solidFill>
                <a:srgbClr val="000000"/>
              </a:solidFill>
              <a:latin typeface="Times New Roman" panose="02020603050405020304" pitchFamily="18" charset="0"/>
              <a:cs typeface="DejaVu Sans"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endParaRPr lang="en-US" altLang="en-US"/>
          </a:p>
        </p:txBody>
      </p:sp>
      <p:sp>
        <p:nvSpPr>
          <p:cNvPr id="98308" name="Slide Number Placeholder 3"/>
          <p:cNvSpPr>
            <a:spLocks noGrp="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1pPr>
            <a:lvl2pPr>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2pPr>
            <a:lvl3pPr>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3pPr>
            <a:lvl4pPr>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4pPr>
            <a:lvl5pPr>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Lst>
              <a:defRPr>
                <a:solidFill>
                  <a:schemeClr val="bg1"/>
                </a:solidFill>
                <a:latin typeface="Arial" panose="020B0604020202020204" pitchFamily="34" charset="0"/>
                <a:cs typeface="Droid Sans Fallback" charset="0"/>
              </a:defRPr>
            </a:lvl9pPr>
          </a:lstStyle>
          <a:p>
            <a:fld id="{CB50353B-E8F3-407E-B32C-AD5B340E82F5}" type="slidenum">
              <a:rPr lang="en-US" altLang="en-US" smtClean="0">
                <a:solidFill>
                  <a:srgbClr val="000000"/>
                </a:solidFill>
                <a:latin typeface="Times New Roman" panose="02020603050405020304" pitchFamily="18" charset="0"/>
                <a:cs typeface="DejaVu Sans" charset="0"/>
              </a:rPr>
              <a:pPr/>
              <a:t>48</a:t>
            </a:fld>
            <a:endParaRPr lang="en-US" altLang="en-US">
              <a:solidFill>
                <a:srgbClr val="000000"/>
              </a:solidFill>
              <a:latin typeface="Times New Roman" panose="02020603050405020304" pitchFamily="18" charset="0"/>
              <a:cs typeface="DejaVu Sans"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2C89906D-8F92-464F-B115-51B1A9716E60}" type="slidenum">
              <a:rPr lang="en-US" altLang="en-US" smtClean="0"/>
              <a:pPr>
                <a:spcBef>
                  <a:spcPct val="0"/>
                </a:spcBef>
                <a:buSzPct val="45000"/>
                <a:buFont typeface="Wingdings" panose="05000000000000000000" pitchFamily="2" charset="2"/>
                <a:buNone/>
              </a:pPr>
              <a:t>50</a:t>
            </a:fld>
            <a:endParaRPr lang="en-US" altLang="en-US"/>
          </a:p>
        </p:txBody>
      </p:sp>
      <p:sp>
        <p:nvSpPr>
          <p:cNvPr id="10137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8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0138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4A45FA2-F1AE-4A12-B7C9-7E3460B3F391}" type="slidenum">
              <a:rPr lang="en-US" altLang="en-US">
                <a:latin typeface="Arial" panose="020B0604020202020204" pitchFamily="34" charset="0"/>
              </a:rPr>
              <a:pPr algn="r" eaLnBrk="1" hangingPunct="1">
                <a:spcBef>
                  <a:spcPct val="0"/>
                </a:spcBef>
                <a:buClrTx/>
                <a:buFontTx/>
                <a:buNone/>
              </a:pPr>
              <a:t>50</a:t>
            </a:fld>
            <a:endParaRPr lang="en-US"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321A1CA0-F312-4A4D-99F7-70F008D63FE7}" type="slidenum">
              <a:rPr lang="en-US" altLang="en-US" smtClean="0"/>
              <a:pPr>
                <a:spcBef>
                  <a:spcPct val="0"/>
                </a:spcBef>
                <a:buSzPct val="45000"/>
                <a:buFont typeface="Wingdings" panose="05000000000000000000" pitchFamily="2" charset="2"/>
                <a:buNone/>
              </a:pPr>
              <a:t>51</a:t>
            </a:fld>
            <a:endParaRPr lang="en-US" altLang="en-US"/>
          </a:p>
        </p:txBody>
      </p:sp>
      <p:sp>
        <p:nvSpPr>
          <p:cNvPr id="10342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0342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76127FD-1994-4105-AEE1-9DC85BA93DBD}" type="slidenum">
              <a:rPr lang="en-US" altLang="en-US">
                <a:latin typeface="Arial" panose="020B0604020202020204" pitchFamily="34" charset="0"/>
              </a:rPr>
              <a:pPr algn="r" eaLnBrk="1" hangingPunct="1">
                <a:spcBef>
                  <a:spcPct val="0"/>
                </a:spcBef>
                <a:buClrTx/>
                <a:buFontTx/>
                <a:buNone/>
              </a:pPr>
              <a:t>51</a:t>
            </a:fld>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F9BF67D0-198B-4C7F-B058-8F1A119FBB1B}" type="slidenum">
              <a:rPr lang="en-US" altLang="en-US" smtClean="0"/>
              <a:pPr>
                <a:spcBef>
                  <a:spcPct val="0"/>
                </a:spcBef>
                <a:buSzPct val="45000"/>
                <a:buFont typeface="Wingdings" panose="05000000000000000000" pitchFamily="2" charset="2"/>
                <a:buNone/>
              </a:pPr>
              <a:t>5</a:t>
            </a:fld>
            <a:endParaRPr lang="en-US" altLang="en-US"/>
          </a:p>
        </p:txBody>
      </p:sp>
      <p:sp>
        <p:nvSpPr>
          <p:cNvPr id="1331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331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0A6C8CB-CC9F-416B-9CE1-1B111B655812}" type="slidenum">
              <a:rPr lang="en-US" altLang="en-US">
                <a:latin typeface="Arial" panose="020B0604020202020204" pitchFamily="34" charset="0"/>
              </a:rPr>
              <a:pPr algn="r" eaLnBrk="1" hangingPunct="1">
                <a:spcBef>
                  <a:spcPct val="0"/>
                </a:spcBef>
                <a:buClrTx/>
                <a:buFontTx/>
                <a:buNone/>
              </a:pPr>
              <a:t>5</a:t>
            </a:fld>
            <a:endParaRPr lang="en-US"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FEB6B245-6D72-4CCD-8A2D-A872A39307E6}" type="slidenum">
              <a:rPr lang="en-US" altLang="en-US" smtClean="0"/>
              <a:pPr>
                <a:spcBef>
                  <a:spcPct val="0"/>
                </a:spcBef>
                <a:buSzPct val="45000"/>
                <a:buFont typeface="Wingdings" panose="05000000000000000000" pitchFamily="2" charset="2"/>
                <a:buNone/>
              </a:pPr>
              <a:t>52</a:t>
            </a:fld>
            <a:endParaRPr lang="en-US" altLang="en-US"/>
          </a:p>
        </p:txBody>
      </p:sp>
      <p:sp>
        <p:nvSpPr>
          <p:cNvPr id="10547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0547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CE5C9F66-ECC9-4995-8C99-B36CEBB82DD6}" type="slidenum">
              <a:rPr lang="en-US" altLang="en-US">
                <a:latin typeface="Arial" panose="020B0604020202020204" pitchFamily="34" charset="0"/>
              </a:rPr>
              <a:pPr algn="r" eaLnBrk="1" hangingPunct="1">
                <a:spcBef>
                  <a:spcPct val="0"/>
                </a:spcBef>
                <a:buClrTx/>
                <a:buFontTx/>
                <a:buNone/>
              </a:pPr>
              <a:t>52</a:t>
            </a:fld>
            <a:endParaRPr lang="en-US" altLang="en-US">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94248F69-FD62-443B-A555-7DB0F0C3FA8B}" type="slidenum">
              <a:rPr lang="en-US" altLang="en-US" smtClean="0"/>
              <a:pPr>
                <a:spcBef>
                  <a:spcPct val="0"/>
                </a:spcBef>
                <a:buSzPct val="45000"/>
                <a:buFont typeface="Wingdings" panose="05000000000000000000" pitchFamily="2" charset="2"/>
                <a:buNone/>
              </a:pPr>
              <a:t>53</a:t>
            </a:fld>
            <a:endParaRPr lang="en-US" altLang="en-US"/>
          </a:p>
        </p:txBody>
      </p:sp>
      <p:sp>
        <p:nvSpPr>
          <p:cNvPr id="10752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0752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AB18C87-1AEF-4532-9655-B26DD86998C0}" type="slidenum">
              <a:rPr lang="en-US" altLang="en-US">
                <a:latin typeface="Arial" panose="020B0604020202020204" pitchFamily="34" charset="0"/>
              </a:rPr>
              <a:pPr algn="r" eaLnBrk="1" hangingPunct="1">
                <a:spcBef>
                  <a:spcPct val="0"/>
                </a:spcBef>
                <a:buClrTx/>
                <a:buFontTx/>
                <a:buNone/>
              </a:pPr>
              <a:t>53</a:t>
            </a:fld>
            <a:endParaRPr lang="en-US"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18973EDD-CE0C-46B8-97C3-9D2FCAD1B7C4}" type="slidenum">
              <a:rPr lang="en-US" altLang="en-US" smtClean="0"/>
              <a:pPr>
                <a:spcBef>
                  <a:spcPct val="0"/>
                </a:spcBef>
                <a:buSzPct val="45000"/>
                <a:buFont typeface="Wingdings" panose="05000000000000000000" pitchFamily="2" charset="2"/>
                <a:buNone/>
              </a:pPr>
              <a:t>54</a:t>
            </a:fld>
            <a:endParaRPr lang="en-US" altLang="en-US"/>
          </a:p>
        </p:txBody>
      </p:sp>
      <p:sp>
        <p:nvSpPr>
          <p:cNvPr id="10957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0957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300B5CC4-B985-4828-A986-43D08C876901}" type="slidenum">
              <a:rPr lang="en-US" altLang="en-US">
                <a:latin typeface="Arial" panose="020B0604020202020204" pitchFamily="34" charset="0"/>
              </a:rPr>
              <a:pPr algn="r" eaLnBrk="1" hangingPunct="1">
                <a:spcBef>
                  <a:spcPct val="0"/>
                </a:spcBef>
                <a:buClrTx/>
                <a:buFontTx/>
                <a:buNone/>
              </a:pPr>
              <a:t>54</a:t>
            </a:fld>
            <a:endParaRPr lang="en-US" altLang="en-US">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5105650-0875-4EA1-B672-2A8BB0704FE1}" type="slidenum">
              <a:rPr lang="en-US" altLang="en-US" smtClean="0"/>
              <a:pPr>
                <a:spcBef>
                  <a:spcPct val="0"/>
                </a:spcBef>
                <a:buSzPct val="45000"/>
                <a:buFont typeface="Wingdings" panose="05000000000000000000" pitchFamily="2" charset="2"/>
                <a:buNone/>
              </a:pPr>
              <a:t>55</a:t>
            </a:fld>
            <a:endParaRPr lang="en-US" altLang="en-US"/>
          </a:p>
        </p:txBody>
      </p:sp>
      <p:sp>
        <p:nvSpPr>
          <p:cNvPr id="11161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162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AF4BF61-EB4F-43D9-8E28-FBF5FA8D8FE9}" type="slidenum">
              <a:rPr lang="en-US" altLang="en-US">
                <a:latin typeface="Arial" panose="020B0604020202020204" pitchFamily="34" charset="0"/>
              </a:rPr>
              <a:pPr algn="r" eaLnBrk="1" hangingPunct="1">
                <a:spcBef>
                  <a:spcPct val="0"/>
                </a:spcBef>
                <a:buClrTx/>
                <a:buFontTx/>
                <a:buNone/>
              </a:pPr>
              <a:t>55</a:t>
            </a:fld>
            <a:endParaRPr lang="en-US" altLang="en-US">
              <a:latin typeface="Arial" panose="020B0604020202020204" pitchFamily="34" charset="0"/>
            </a:endParaRPr>
          </a:p>
        </p:txBody>
      </p:sp>
      <p:sp>
        <p:nvSpPr>
          <p:cNvPr id="111622" name="Notes Placeholder 1"/>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BBE72044-B22B-4499-B793-ACBF8CE0BEAB}" type="slidenum">
              <a:rPr lang="en-US" altLang="en-US" smtClean="0"/>
              <a:pPr>
                <a:spcBef>
                  <a:spcPct val="0"/>
                </a:spcBef>
                <a:buSzPct val="45000"/>
                <a:buFont typeface="Wingdings" panose="05000000000000000000" pitchFamily="2" charset="2"/>
                <a:buNone/>
              </a:pPr>
              <a:t>56</a:t>
            </a:fld>
            <a:endParaRPr lang="en-US" altLang="en-US"/>
          </a:p>
        </p:txBody>
      </p:sp>
      <p:sp>
        <p:nvSpPr>
          <p:cNvPr id="11366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366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A0F1FFA-5CA4-4B4C-980F-899BC4C5F30C}" type="slidenum">
              <a:rPr lang="en-US" altLang="en-US">
                <a:latin typeface="Arial" panose="020B0604020202020204" pitchFamily="34" charset="0"/>
              </a:rPr>
              <a:pPr algn="r" eaLnBrk="1" hangingPunct="1">
                <a:spcBef>
                  <a:spcPct val="0"/>
                </a:spcBef>
                <a:buClrTx/>
                <a:buFontTx/>
                <a:buNone/>
              </a:pPr>
              <a:t>56</a:t>
            </a:fld>
            <a:endParaRPr lang="en-US" altLang="en-US">
              <a:latin typeface="Arial" panose="020B0604020202020204" pitchFamily="34" charset="0"/>
            </a:endParaRPr>
          </a:p>
        </p:txBody>
      </p:sp>
      <p:sp>
        <p:nvSpPr>
          <p:cNvPr id="113670" name="Notes Placeholder 1"/>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0C485B17-080C-4B20-A74E-FFD17D32CA44}" type="slidenum">
              <a:rPr lang="en-US" altLang="en-US" smtClean="0"/>
              <a:pPr>
                <a:spcBef>
                  <a:spcPct val="0"/>
                </a:spcBef>
                <a:buSzPct val="45000"/>
                <a:buFont typeface="Wingdings" panose="05000000000000000000" pitchFamily="2" charset="2"/>
                <a:buNone/>
              </a:pPr>
              <a:t>57</a:t>
            </a:fld>
            <a:endParaRPr lang="en-US" altLang="en-US"/>
          </a:p>
        </p:txBody>
      </p:sp>
      <p:sp>
        <p:nvSpPr>
          <p:cNvPr id="115715"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6"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5717"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EE6ACCD-1E9F-460D-ADCD-877DD5664A76}" type="slidenum">
              <a:rPr lang="en-US" altLang="en-US">
                <a:latin typeface="Arial" panose="020B0604020202020204" pitchFamily="34" charset="0"/>
              </a:rPr>
              <a:pPr algn="r" eaLnBrk="1" hangingPunct="1">
                <a:spcBef>
                  <a:spcPct val="0"/>
                </a:spcBef>
                <a:buClrTx/>
                <a:buFontTx/>
                <a:buNone/>
              </a:pPr>
              <a:t>57</a:t>
            </a:fld>
            <a:endParaRPr lang="en-US" altLang="en-US">
              <a:latin typeface="Arial" panose="020B0604020202020204" pitchFamily="34" charset="0"/>
            </a:endParaRPr>
          </a:p>
        </p:txBody>
      </p:sp>
      <p:sp>
        <p:nvSpPr>
          <p:cNvPr id="115718" name="Notes Placeholder 1"/>
          <p:cNvSpPr>
            <a:spLocks noGrp="1"/>
          </p:cNvSpPr>
          <p:nvPr>
            <p:ph type="body" idx="1"/>
          </p:nvPr>
        </p:nvSpPr>
        <p:spPr>
          <a:noFill/>
          <a:extLst>
            <a:ext uri="{91240B29-F687-4F45-9708-019B960494DF}">
              <a14:hiddenLine xmlns:a14="http://schemas.microsoft.com/office/drawing/2010/main" w="9525">
                <a:solidFill>
                  <a:srgbClr val="3465A4"/>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AB5DA196-98C1-47EB-8FCB-862D82E1D151}" type="slidenum">
              <a:rPr lang="en-US" altLang="en-US" smtClean="0"/>
              <a:pPr>
                <a:spcBef>
                  <a:spcPct val="0"/>
                </a:spcBef>
                <a:buSzPct val="45000"/>
                <a:buFont typeface="Wingdings" panose="05000000000000000000" pitchFamily="2" charset="2"/>
                <a:buNone/>
              </a:pPr>
              <a:t>58</a:t>
            </a:fld>
            <a:endParaRPr lang="en-US" altLang="en-US"/>
          </a:p>
        </p:txBody>
      </p:sp>
      <p:sp>
        <p:nvSpPr>
          <p:cNvPr id="11776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776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37675A8D-D8BC-410A-8067-E1B0D519DC5D}" type="slidenum">
              <a:rPr lang="en-US" altLang="en-US">
                <a:latin typeface="Arial" panose="020B0604020202020204" pitchFamily="34" charset="0"/>
              </a:rPr>
              <a:pPr algn="r" eaLnBrk="1" hangingPunct="1">
                <a:spcBef>
                  <a:spcPct val="0"/>
                </a:spcBef>
                <a:buClrTx/>
                <a:buFontTx/>
                <a:buNone/>
              </a:pPr>
              <a:t>58</a:t>
            </a:fld>
            <a:endParaRPr lang="en-US" altLang="en-US">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39DEB92D-0076-43CE-A10B-0C8BF3767F32}" type="slidenum">
              <a:rPr lang="en-US" altLang="en-US" smtClean="0"/>
              <a:pPr>
                <a:spcBef>
                  <a:spcPct val="0"/>
                </a:spcBef>
                <a:buSzPct val="45000"/>
                <a:buFont typeface="Wingdings" panose="05000000000000000000" pitchFamily="2" charset="2"/>
                <a:buNone/>
              </a:pPr>
              <a:t>59</a:t>
            </a:fld>
            <a:endParaRPr lang="en-US" altLang="en-US"/>
          </a:p>
        </p:txBody>
      </p:sp>
      <p:sp>
        <p:nvSpPr>
          <p:cNvPr id="11981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981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1981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0466D84-0968-45BB-B5B2-F2E02D1650E0}" type="slidenum">
              <a:rPr lang="en-US" altLang="en-US">
                <a:latin typeface="Arial" panose="020B0604020202020204" pitchFamily="34" charset="0"/>
              </a:rPr>
              <a:pPr algn="r" eaLnBrk="1" hangingPunct="1">
                <a:spcBef>
                  <a:spcPct val="0"/>
                </a:spcBef>
                <a:buClrTx/>
                <a:buFontTx/>
                <a:buNone/>
              </a:pPr>
              <a:t>59</a:t>
            </a:fld>
            <a:endParaRPr lang="en-US" altLang="en-US">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9D4AD1E9-F1AE-41DE-ABEE-BB419F1FD61A}" type="slidenum">
              <a:rPr lang="en-US" altLang="en-US" smtClean="0"/>
              <a:pPr>
                <a:spcBef>
                  <a:spcPct val="0"/>
                </a:spcBef>
                <a:buSzPct val="45000"/>
                <a:buFont typeface="Wingdings" panose="05000000000000000000" pitchFamily="2" charset="2"/>
                <a:buNone/>
              </a:pPr>
              <a:t>60</a:t>
            </a:fld>
            <a:endParaRPr lang="en-US" altLang="en-US"/>
          </a:p>
        </p:txBody>
      </p:sp>
      <p:sp>
        <p:nvSpPr>
          <p:cNvPr id="12185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6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2186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B699735-C63C-4EF7-807D-ADEB2C8B617E}" type="slidenum">
              <a:rPr lang="en-US" altLang="en-US">
                <a:latin typeface="Arial" panose="020B0604020202020204" pitchFamily="34" charset="0"/>
              </a:rPr>
              <a:pPr algn="r" eaLnBrk="1" hangingPunct="1">
                <a:spcBef>
                  <a:spcPct val="0"/>
                </a:spcBef>
                <a:buClrTx/>
                <a:buFontTx/>
                <a:buNone/>
              </a:pPr>
              <a:t>60</a:t>
            </a:fld>
            <a:endParaRPr lang="en-US" altLang="en-US">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8AA06874-FB92-4D1E-8495-A11B16BC5EDE}" type="slidenum">
              <a:rPr lang="en-US" altLang="en-US" smtClean="0"/>
              <a:pPr>
                <a:spcBef>
                  <a:spcPct val="0"/>
                </a:spcBef>
                <a:buSzPct val="45000"/>
                <a:buFont typeface="Wingdings" panose="05000000000000000000" pitchFamily="2" charset="2"/>
                <a:buNone/>
              </a:pPr>
              <a:t>61</a:t>
            </a:fld>
            <a:endParaRPr lang="en-US" altLang="en-US"/>
          </a:p>
        </p:txBody>
      </p:sp>
      <p:sp>
        <p:nvSpPr>
          <p:cNvPr id="12390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2390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6B1ECC9-FC73-479B-BAFE-EAD02F66766E}" type="slidenum">
              <a:rPr lang="en-US" altLang="en-US">
                <a:latin typeface="Arial" panose="020B0604020202020204" pitchFamily="34" charset="0"/>
              </a:rPr>
              <a:pPr algn="r" eaLnBrk="1" hangingPunct="1">
                <a:spcBef>
                  <a:spcPct val="0"/>
                </a:spcBef>
                <a:buClrTx/>
                <a:buFontTx/>
                <a:buNone/>
              </a:pPr>
              <a:t>61</a:t>
            </a:fld>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51FA683E-FEE8-4BA4-8942-F84091A3D6DB}" type="slidenum">
              <a:rPr lang="en-US" altLang="en-US" smtClean="0"/>
              <a:pPr>
                <a:spcBef>
                  <a:spcPct val="0"/>
                </a:spcBef>
                <a:buSzPct val="45000"/>
                <a:buFont typeface="Wingdings" panose="05000000000000000000" pitchFamily="2" charset="2"/>
                <a:buNone/>
              </a:pPr>
              <a:t>6</a:t>
            </a:fld>
            <a:endParaRPr lang="en-US" altLang="en-US"/>
          </a:p>
        </p:txBody>
      </p:sp>
      <p:sp>
        <p:nvSpPr>
          <p:cNvPr id="15363"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5365"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F475449-D414-477C-BCDA-6A181A54E7FE}" type="slidenum">
              <a:rPr lang="en-US" altLang="en-US">
                <a:latin typeface="Arial" panose="020B0604020202020204" pitchFamily="34" charset="0"/>
              </a:rPr>
              <a:pPr algn="r" eaLnBrk="1" hangingPunct="1">
                <a:spcBef>
                  <a:spcPct val="0"/>
                </a:spcBef>
                <a:buClrTx/>
                <a:buFontTx/>
                <a:buNone/>
              </a:pPr>
              <a:t>6</a:t>
            </a:fld>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1E4EDB54-0968-4665-B557-D0D9FEF13759}" type="slidenum">
              <a:rPr lang="en-US" altLang="en-US" smtClean="0"/>
              <a:pPr>
                <a:spcBef>
                  <a:spcPct val="0"/>
                </a:spcBef>
                <a:buSzPct val="45000"/>
                <a:buFont typeface="Wingdings" panose="05000000000000000000" pitchFamily="2" charset="2"/>
                <a:buNone/>
              </a:pPr>
              <a:t>7</a:t>
            </a:fld>
            <a:endParaRPr lang="en-US" altLang="en-US"/>
          </a:p>
        </p:txBody>
      </p:sp>
      <p:sp>
        <p:nvSpPr>
          <p:cNvPr id="17411"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741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4104DB19-934F-49EF-BB34-FEDD368FF6BA}" type="slidenum">
              <a:rPr lang="en-US" altLang="en-US">
                <a:latin typeface="Arial" panose="020B0604020202020204" pitchFamily="34" charset="0"/>
              </a:rPr>
              <a:pPr algn="r" eaLnBrk="1" hangingPunct="1">
                <a:spcBef>
                  <a:spcPct val="0"/>
                </a:spcBef>
                <a:buClrTx/>
                <a:buFontTx/>
                <a:buNone/>
              </a:pPr>
              <a:t>7</a:t>
            </a:fld>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CFCD9C0E-71E5-4D50-B07E-EF281F8938EB}" type="slidenum">
              <a:rPr lang="en-US" altLang="en-US" smtClean="0"/>
              <a:pPr>
                <a:spcBef>
                  <a:spcPct val="0"/>
                </a:spcBef>
                <a:buSzPct val="45000"/>
                <a:buFont typeface="Wingdings" panose="05000000000000000000" pitchFamily="2" charset="2"/>
                <a:buNone/>
              </a:pPr>
              <a:t>8</a:t>
            </a:fld>
            <a:endParaRPr lang="en-US" altLang="en-US"/>
          </a:p>
        </p:txBody>
      </p:sp>
      <p:sp>
        <p:nvSpPr>
          <p:cNvPr id="19459"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9461"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650E20E-81FB-4900-B002-3263BC24346B}" type="slidenum">
              <a:rPr lang="en-US" altLang="en-US">
                <a:latin typeface="Arial" panose="020B0604020202020204" pitchFamily="34" charset="0"/>
              </a:rPr>
              <a:pPr algn="r" eaLnBrk="1" hangingPunct="1">
                <a:spcBef>
                  <a:spcPct val="0"/>
                </a:spcBef>
                <a:buClrTx/>
                <a:buFontTx/>
                <a:buNone/>
              </a:pPr>
              <a:t>8</a:t>
            </a:fld>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marL="215900" indent="-215900">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sz="1200">
                <a:solidFill>
                  <a:srgbClr val="000000"/>
                </a:solidFill>
                <a:latin typeface="Times New Roman" panose="02020603050405020304" pitchFamily="18" charset="0"/>
              </a:defRPr>
            </a:lvl9pPr>
          </a:lstStyle>
          <a:p>
            <a:pPr>
              <a:spcBef>
                <a:spcPct val="0"/>
              </a:spcBef>
              <a:buSzPct val="45000"/>
              <a:buFont typeface="Wingdings" panose="05000000000000000000" pitchFamily="2" charset="2"/>
              <a:buNone/>
            </a:pPr>
            <a:fld id="{6E451F93-2137-491F-87B0-1CC41E6E5A66}" type="slidenum">
              <a:rPr lang="en-US" altLang="en-US" smtClean="0"/>
              <a:pPr>
                <a:spcBef>
                  <a:spcPct val="0"/>
                </a:spcBef>
                <a:buSzPct val="45000"/>
                <a:buFont typeface="Wingdings" panose="05000000000000000000" pitchFamily="2" charset="2"/>
                <a:buNone/>
              </a:pPr>
              <a:t>9</a:t>
            </a:fld>
            <a:endParaRPr lang="en-US" altLang="en-US"/>
          </a:p>
        </p:txBody>
      </p:sp>
      <p:sp>
        <p:nvSpPr>
          <p:cNvPr id="21507" name="Rectangle 1"/>
          <p:cNvSpPr>
            <a:spLocks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Text Box 2"/>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1509"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26248924-4526-4AE3-A058-AB0FCC694F29}" type="slidenum">
              <a:rPr lang="en-US" altLang="en-US">
                <a:latin typeface="Arial" panose="020B0604020202020204" pitchFamily="34" charset="0"/>
              </a:rPr>
              <a:pPr algn="r" eaLnBrk="1" hangingPunct="1">
                <a:spcBef>
                  <a:spcPct val="0"/>
                </a:spcBef>
                <a:buClrTx/>
                <a:buFontTx/>
                <a:buNone/>
              </a:pPr>
              <a:t>9</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921E42FF-0865-40B2-9123-F900586A16A6}" type="slidenum">
              <a:rPr lang="en-US" altLang="en-US"/>
              <a:pPr>
                <a:defRPr/>
              </a:pPr>
              <a:t>‹#›</a:t>
            </a:fld>
            <a:endParaRPr lang="en-US" altLang="en-US"/>
          </a:p>
        </p:txBody>
      </p:sp>
      <p:sp>
        <p:nvSpPr>
          <p:cNvPr id="5" name="Rectangle 6"/>
          <p:cNvSpPr>
            <a:spLocks noGrp="1" noChangeArrowheads="1"/>
          </p:cNvSpPr>
          <p:nvPr>
            <p:ph type="ftr" idx="11"/>
          </p:nvPr>
        </p:nvSpPr>
        <p:spPr>
          <a:ln/>
        </p:spPr>
        <p:txBody>
          <a:bodyPr/>
          <a:lstStyle>
            <a:lvl1pPr>
              <a:defRPr/>
            </a:lvl1pPr>
          </a:lstStyle>
          <a:p>
            <a:pPr>
              <a:defRPr/>
            </a:pPr>
            <a:r>
              <a:rPr lang="en-US" altLang="en-US"/>
              <a:t>C++ Programming: From Problem Analysis to Program Design, Sixth Edition</a:t>
            </a:r>
          </a:p>
        </p:txBody>
      </p:sp>
    </p:spTree>
    <p:extLst>
      <p:ext uri="{BB962C8B-B14F-4D97-AF65-F5344CB8AC3E}">
        <p14:creationId xmlns:p14="http://schemas.microsoft.com/office/powerpoint/2010/main" val="282095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93060E09-A757-440D-9624-676FB475D9EB}" type="slidenum">
              <a:rPr lang="en-US" altLang="en-US"/>
              <a:pPr>
                <a:defRPr/>
              </a:pPr>
              <a:t>‹#›</a:t>
            </a:fld>
            <a:endParaRPr lang="en-US" altLang="en-US"/>
          </a:p>
        </p:txBody>
      </p:sp>
      <p:sp>
        <p:nvSpPr>
          <p:cNvPr id="5" name="Rectangle 6"/>
          <p:cNvSpPr>
            <a:spLocks noGrp="1" noChangeArrowheads="1"/>
          </p:cNvSpPr>
          <p:nvPr>
            <p:ph type="ftr" idx="11"/>
          </p:nvPr>
        </p:nvSpPr>
        <p:spPr>
          <a:ln/>
        </p:spPr>
        <p:txBody>
          <a:bodyPr/>
          <a:lstStyle>
            <a:lvl1pPr>
              <a:defRPr/>
            </a:lvl1pPr>
          </a:lstStyle>
          <a:p>
            <a:pPr>
              <a:defRPr/>
            </a:pPr>
            <a:r>
              <a:rPr lang="en-US" altLang="en-US"/>
              <a:t>C++ Programming: From Problem Analysis to Program Design, Sixth Edition</a:t>
            </a:r>
          </a:p>
        </p:txBody>
      </p:sp>
    </p:spTree>
    <p:extLst>
      <p:ext uri="{BB962C8B-B14F-4D97-AF65-F5344CB8AC3E}">
        <p14:creationId xmlns:p14="http://schemas.microsoft.com/office/powerpoint/2010/main" val="3903750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820BFF3D-E284-4609-B2F0-DE9A13FBC6D3}" type="slidenum">
              <a:rPr lang="en-US" altLang="en-US"/>
              <a:pPr>
                <a:defRPr/>
              </a:pPr>
              <a:t>‹#›</a:t>
            </a:fld>
            <a:endParaRPr lang="en-US" altLang="en-US"/>
          </a:p>
        </p:txBody>
      </p:sp>
      <p:sp>
        <p:nvSpPr>
          <p:cNvPr id="5" name="Rectangle 6"/>
          <p:cNvSpPr>
            <a:spLocks noGrp="1" noChangeArrowheads="1"/>
          </p:cNvSpPr>
          <p:nvPr>
            <p:ph type="ftr" idx="11"/>
          </p:nvPr>
        </p:nvSpPr>
        <p:spPr>
          <a:ln/>
        </p:spPr>
        <p:txBody>
          <a:bodyPr/>
          <a:lstStyle>
            <a:lvl1pPr>
              <a:defRPr/>
            </a:lvl1pPr>
          </a:lstStyle>
          <a:p>
            <a:pPr>
              <a:defRPr/>
            </a:pPr>
            <a:r>
              <a:rPr lang="en-US" altLang="en-US"/>
              <a:t>C++ Programming: From Problem Analysis to Program Design, Sixth Edition</a:t>
            </a:r>
          </a:p>
        </p:txBody>
      </p:sp>
    </p:spTree>
    <p:extLst>
      <p:ext uri="{BB962C8B-B14F-4D97-AF65-F5344CB8AC3E}">
        <p14:creationId xmlns:p14="http://schemas.microsoft.com/office/powerpoint/2010/main" val="3924946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592803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286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1839331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52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8600" cy="452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6126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8304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64110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192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23548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2A32CB50-EBF0-45AF-AB66-E5238DB35BE8}" type="slidenum">
              <a:rPr lang="en-US" altLang="en-US"/>
              <a:pPr>
                <a:defRPr/>
              </a:pPr>
              <a:t>‹#›</a:t>
            </a:fld>
            <a:endParaRPr lang="en-US" altLang="en-US"/>
          </a:p>
        </p:txBody>
      </p:sp>
      <p:sp>
        <p:nvSpPr>
          <p:cNvPr id="5" name="Rectangle 6"/>
          <p:cNvSpPr>
            <a:spLocks noGrp="1" noChangeArrowheads="1"/>
          </p:cNvSpPr>
          <p:nvPr>
            <p:ph type="ftr" idx="11"/>
          </p:nvPr>
        </p:nvSpPr>
        <p:spPr>
          <a:ln/>
        </p:spPr>
        <p:txBody>
          <a:bodyPr/>
          <a:lstStyle>
            <a:lvl1pPr>
              <a:defRPr/>
            </a:lvl1pPr>
          </a:lstStyle>
          <a:p>
            <a:pPr>
              <a:defRPr/>
            </a:pPr>
            <a:r>
              <a:rPr lang="en-US" altLang="en-US"/>
              <a:t>C++ Programming: From Problem Analysis to Program Design, Sixth Edition</a:t>
            </a:r>
          </a:p>
        </p:txBody>
      </p:sp>
    </p:spTree>
    <p:extLst>
      <p:ext uri="{BB962C8B-B14F-4D97-AF65-F5344CB8AC3E}">
        <p14:creationId xmlns:p14="http://schemas.microsoft.com/office/powerpoint/2010/main" val="37813804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537090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88014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5813"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499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384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5EEA6348-D80A-4B34-BB4B-1F16C832DA51}" type="slidenum">
              <a:rPr lang="en-US" altLang="en-US"/>
              <a:pPr>
                <a:defRPr/>
              </a:pPr>
              <a:t>‹#›</a:t>
            </a:fld>
            <a:endParaRPr lang="en-US" altLang="en-US"/>
          </a:p>
        </p:txBody>
      </p:sp>
      <p:sp>
        <p:nvSpPr>
          <p:cNvPr id="5" name="Rectangle 6"/>
          <p:cNvSpPr>
            <a:spLocks noGrp="1" noChangeArrowheads="1"/>
          </p:cNvSpPr>
          <p:nvPr>
            <p:ph type="ftr" idx="11"/>
          </p:nvPr>
        </p:nvSpPr>
        <p:spPr>
          <a:ln/>
        </p:spPr>
        <p:txBody>
          <a:bodyPr/>
          <a:lstStyle>
            <a:lvl1pPr>
              <a:defRPr/>
            </a:lvl1pPr>
          </a:lstStyle>
          <a:p>
            <a:pPr>
              <a:defRPr/>
            </a:pPr>
            <a:r>
              <a:rPr lang="en-US" altLang="en-US"/>
              <a:t>C++ Programming: From Problem Analysis to Program Design, Sixth Edition</a:t>
            </a:r>
          </a:p>
        </p:txBody>
      </p:sp>
    </p:spTree>
    <p:extLst>
      <p:ext uri="{BB962C8B-B14F-4D97-AF65-F5344CB8AC3E}">
        <p14:creationId xmlns:p14="http://schemas.microsoft.com/office/powerpoint/2010/main" val="96686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52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8600" cy="4524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B5FABA68-1E2B-4A4C-8D8F-9C7D1326E9BD}" type="slidenum">
              <a:rPr lang="en-US" altLang="en-US"/>
              <a:pPr>
                <a:defRPr/>
              </a:pPr>
              <a:t>‹#›</a:t>
            </a:fld>
            <a:endParaRPr lang="en-US" altLang="en-US"/>
          </a:p>
        </p:txBody>
      </p:sp>
      <p:sp>
        <p:nvSpPr>
          <p:cNvPr id="6" name="Rectangle 6"/>
          <p:cNvSpPr>
            <a:spLocks noGrp="1" noChangeArrowheads="1"/>
          </p:cNvSpPr>
          <p:nvPr>
            <p:ph type="ftr" idx="11"/>
          </p:nvPr>
        </p:nvSpPr>
        <p:spPr>
          <a:ln/>
        </p:spPr>
        <p:txBody>
          <a:bodyPr/>
          <a:lstStyle>
            <a:lvl1pPr>
              <a:defRPr/>
            </a:lvl1pPr>
          </a:lstStyle>
          <a:p>
            <a:pPr>
              <a:defRPr/>
            </a:pPr>
            <a:r>
              <a:rPr lang="en-US" altLang="en-US"/>
              <a:t>C++ Programming: From Problem Analysis to Program Design, Sixth Edition</a:t>
            </a:r>
          </a:p>
        </p:txBody>
      </p:sp>
    </p:spTree>
    <p:extLst>
      <p:ext uri="{BB962C8B-B14F-4D97-AF65-F5344CB8AC3E}">
        <p14:creationId xmlns:p14="http://schemas.microsoft.com/office/powerpoint/2010/main" val="3302235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D6C1241E-AB74-40B2-9334-D84DFF941B49}" type="slidenum">
              <a:rPr lang="en-US" altLang="en-US"/>
              <a:pPr>
                <a:defRPr/>
              </a:pPr>
              <a:t>‹#›</a:t>
            </a:fld>
            <a:endParaRPr lang="en-US" altLang="en-US"/>
          </a:p>
        </p:txBody>
      </p:sp>
      <p:sp>
        <p:nvSpPr>
          <p:cNvPr id="8" name="Rectangle 6"/>
          <p:cNvSpPr>
            <a:spLocks noGrp="1" noChangeArrowheads="1"/>
          </p:cNvSpPr>
          <p:nvPr>
            <p:ph type="ftr" idx="11"/>
          </p:nvPr>
        </p:nvSpPr>
        <p:spPr>
          <a:ln/>
        </p:spPr>
        <p:txBody>
          <a:bodyPr/>
          <a:lstStyle>
            <a:lvl1pPr>
              <a:defRPr/>
            </a:lvl1pPr>
          </a:lstStyle>
          <a:p>
            <a:pPr>
              <a:defRPr/>
            </a:pPr>
            <a:r>
              <a:rPr lang="en-US" altLang="en-US"/>
              <a:t>C++ Programming: From Problem Analysis to Program Design, Sixth Edition</a:t>
            </a:r>
          </a:p>
        </p:txBody>
      </p:sp>
    </p:spTree>
    <p:extLst>
      <p:ext uri="{BB962C8B-B14F-4D97-AF65-F5344CB8AC3E}">
        <p14:creationId xmlns:p14="http://schemas.microsoft.com/office/powerpoint/2010/main" val="3117696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687494CD-A11E-44D7-9AAC-A181D34E5C4B}" type="slidenum">
              <a:rPr lang="en-US" altLang="en-US"/>
              <a:pPr>
                <a:defRPr/>
              </a:pPr>
              <a:t>‹#›</a:t>
            </a:fld>
            <a:endParaRPr lang="en-US" altLang="en-US"/>
          </a:p>
        </p:txBody>
      </p:sp>
      <p:sp>
        <p:nvSpPr>
          <p:cNvPr id="4" name="Rectangle 6"/>
          <p:cNvSpPr>
            <a:spLocks noGrp="1" noChangeArrowheads="1"/>
          </p:cNvSpPr>
          <p:nvPr>
            <p:ph type="ftr" idx="11"/>
          </p:nvPr>
        </p:nvSpPr>
        <p:spPr>
          <a:ln/>
        </p:spPr>
        <p:txBody>
          <a:bodyPr/>
          <a:lstStyle>
            <a:lvl1pPr>
              <a:defRPr/>
            </a:lvl1pPr>
          </a:lstStyle>
          <a:p>
            <a:pPr>
              <a:defRPr/>
            </a:pPr>
            <a:r>
              <a:rPr lang="en-US" altLang="en-US"/>
              <a:t>C++ Programming: From Problem Analysis to Program Design, Sixth Edition</a:t>
            </a:r>
          </a:p>
        </p:txBody>
      </p:sp>
    </p:spTree>
    <p:extLst>
      <p:ext uri="{BB962C8B-B14F-4D97-AF65-F5344CB8AC3E}">
        <p14:creationId xmlns:p14="http://schemas.microsoft.com/office/powerpoint/2010/main" val="76176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77E35E47-03CE-413F-9D42-F5393560DB9F}" type="slidenum">
              <a:rPr lang="en-US" altLang="en-US"/>
              <a:pPr>
                <a:defRPr/>
              </a:pPr>
              <a:t>‹#›</a:t>
            </a:fld>
            <a:endParaRPr lang="en-US" altLang="en-US"/>
          </a:p>
        </p:txBody>
      </p:sp>
      <p:sp>
        <p:nvSpPr>
          <p:cNvPr id="3" name="Rectangle 6"/>
          <p:cNvSpPr>
            <a:spLocks noGrp="1" noChangeArrowheads="1"/>
          </p:cNvSpPr>
          <p:nvPr>
            <p:ph type="ftr" idx="11"/>
          </p:nvPr>
        </p:nvSpPr>
        <p:spPr>
          <a:ln/>
        </p:spPr>
        <p:txBody>
          <a:bodyPr/>
          <a:lstStyle>
            <a:lvl1pPr>
              <a:defRPr/>
            </a:lvl1pPr>
          </a:lstStyle>
          <a:p>
            <a:pPr>
              <a:defRPr/>
            </a:pPr>
            <a:r>
              <a:rPr lang="en-US" altLang="en-US"/>
              <a:t>C++ Programming: From Problem Analysis to Program Design, Sixth Edition</a:t>
            </a:r>
          </a:p>
        </p:txBody>
      </p:sp>
    </p:spTree>
    <p:extLst>
      <p:ext uri="{BB962C8B-B14F-4D97-AF65-F5344CB8AC3E}">
        <p14:creationId xmlns:p14="http://schemas.microsoft.com/office/powerpoint/2010/main" val="4060539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6A434D4C-428C-4C19-AD8D-D5F8FF7ED654}" type="slidenum">
              <a:rPr lang="en-US" altLang="en-US"/>
              <a:pPr>
                <a:defRPr/>
              </a:pPr>
              <a:t>‹#›</a:t>
            </a:fld>
            <a:endParaRPr lang="en-US" altLang="en-US"/>
          </a:p>
        </p:txBody>
      </p:sp>
      <p:sp>
        <p:nvSpPr>
          <p:cNvPr id="6" name="Rectangle 6"/>
          <p:cNvSpPr>
            <a:spLocks noGrp="1" noChangeArrowheads="1"/>
          </p:cNvSpPr>
          <p:nvPr>
            <p:ph type="ftr" idx="11"/>
          </p:nvPr>
        </p:nvSpPr>
        <p:spPr>
          <a:ln/>
        </p:spPr>
        <p:txBody>
          <a:bodyPr/>
          <a:lstStyle>
            <a:lvl1pPr>
              <a:defRPr/>
            </a:lvl1pPr>
          </a:lstStyle>
          <a:p>
            <a:pPr>
              <a:defRPr/>
            </a:pPr>
            <a:r>
              <a:rPr lang="en-US" altLang="en-US"/>
              <a:t>C++ Programming: From Problem Analysis to Program Design, Sixth Edition</a:t>
            </a:r>
          </a:p>
        </p:txBody>
      </p:sp>
    </p:spTree>
    <p:extLst>
      <p:ext uri="{BB962C8B-B14F-4D97-AF65-F5344CB8AC3E}">
        <p14:creationId xmlns:p14="http://schemas.microsoft.com/office/powerpoint/2010/main" val="132619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1C2BB43C-0E5F-4E25-8C5E-F76DEE85E0D5}" type="slidenum">
              <a:rPr lang="en-US" altLang="en-US"/>
              <a:pPr>
                <a:defRPr/>
              </a:pPr>
              <a:t>‹#›</a:t>
            </a:fld>
            <a:endParaRPr lang="en-US" altLang="en-US"/>
          </a:p>
        </p:txBody>
      </p:sp>
      <p:sp>
        <p:nvSpPr>
          <p:cNvPr id="6" name="Rectangle 6"/>
          <p:cNvSpPr>
            <a:spLocks noGrp="1" noChangeArrowheads="1"/>
          </p:cNvSpPr>
          <p:nvPr>
            <p:ph type="ftr" idx="11"/>
          </p:nvPr>
        </p:nvSpPr>
        <p:spPr>
          <a:ln/>
        </p:spPr>
        <p:txBody>
          <a:bodyPr/>
          <a:lstStyle>
            <a:lvl1pPr>
              <a:defRPr/>
            </a:lvl1pPr>
          </a:lstStyle>
          <a:p>
            <a:pPr>
              <a:defRPr/>
            </a:pPr>
            <a:r>
              <a:rPr lang="en-US" altLang="en-US"/>
              <a:t>C++ Programming: From Problem Analysis to Program Design, Sixth Edition</a:t>
            </a:r>
          </a:p>
        </p:txBody>
      </p:sp>
    </p:spTree>
    <p:extLst>
      <p:ext uri="{BB962C8B-B14F-4D97-AF65-F5344CB8AC3E}">
        <p14:creationId xmlns:p14="http://schemas.microsoft.com/office/powerpoint/2010/main" val="39082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ChangeArrowheads="1"/>
          </p:cNvSpPr>
          <p:nvPr/>
        </p:nvSpPr>
        <p:spPr bwMode="auto">
          <a:xfrm>
            <a:off x="0" y="0"/>
            <a:ext cx="9144000" cy="1524000"/>
          </a:xfrm>
          <a:prstGeom prst="rect">
            <a:avLst/>
          </a:prstGeom>
          <a:solidFill>
            <a:srgbClr val="808D83"/>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027" name="Rectangle 2"/>
          <p:cNvSpPr>
            <a:spLocks noChangeArrowheads="1"/>
          </p:cNvSpPr>
          <p:nvPr/>
        </p:nvSpPr>
        <p:spPr bwMode="auto">
          <a:xfrm>
            <a:off x="0" y="6248400"/>
            <a:ext cx="9144000" cy="609600"/>
          </a:xfrm>
          <a:prstGeom prst="rect">
            <a:avLst/>
          </a:prstGeom>
          <a:solidFill>
            <a:srgbClr val="808D83"/>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1028" name="Rectangle 3"/>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9" name="Rectangle 4"/>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5"/>
          <p:cNvSpPr>
            <a:spLocks noGrp="1" noChangeArrowheads="1"/>
          </p:cNvSpPr>
          <p:nvPr>
            <p:ph type="sldNum"/>
          </p:nvPr>
        </p:nvSpPr>
        <p:spPr bwMode="auto">
          <a:xfrm>
            <a:off x="6553200" y="6356350"/>
            <a:ext cx="21320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cs typeface="DejaVu Sans" charset="0"/>
              </a:defRPr>
            </a:lvl1pPr>
          </a:lstStyle>
          <a:p>
            <a:pPr>
              <a:defRPr/>
            </a:pPr>
            <a:fld id="{34C1F4F8-0E28-4231-A660-60FFB6BDBC23}" type="slidenum">
              <a:rPr lang="en-US" altLang="en-US"/>
              <a:pPr>
                <a:defRPr/>
              </a:pPr>
              <a:t>‹#›</a:t>
            </a:fld>
            <a:endParaRPr lang="en-US" altLang="en-US"/>
          </a:p>
        </p:txBody>
      </p:sp>
      <p:sp>
        <p:nvSpPr>
          <p:cNvPr id="1030" name="Rectangle 6"/>
          <p:cNvSpPr>
            <a:spLocks noGrp="1" noChangeArrowheads="1"/>
          </p:cNvSpPr>
          <p:nvPr>
            <p:ph type="ftr"/>
          </p:nvPr>
        </p:nvSpPr>
        <p:spPr bwMode="auto">
          <a:xfrm>
            <a:off x="0" y="6356350"/>
            <a:ext cx="6018213"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cs typeface="DejaVu Sans" charset="0"/>
              </a:defRPr>
            </a:lvl1pPr>
          </a:lstStyle>
          <a:p>
            <a:pPr>
              <a:defRPr/>
            </a:pPr>
            <a:r>
              <a:rPr lang="en-US" altLang="en-US"/>
              <a:t>C++ Programming: From Problem Analysis to Program Design, Sixth Edition</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dt="0"/>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b="1" kern="1200">
          <a:solidFill>
            <a:srgbClr val="FFFFFF"/>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FFFFFF"/>
          </a:solidFill>
          <a:latin typeface="Calibri" panose="020F0502020204030204" pitchFamily="34" charset="0"/>
          <a:cs typeface="Droid Sans Fallback" charset="0"/>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FFFFFF"/>
          </a:solidFill>
          <a:latin typeface="Calibri" panose="020F0502020204030204" pitchFamily="34" charset="0"/>
          <a:cs typeface="Droid Sans Fallback" charset="0"/>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FFFFFF"/>
          </a:solidFill>
          <a:latin typeface="Calibri" panose="020F0502020204030204" pitchFamily="34" charset="0"/>
          <a:cs typeface="Droid Sans Fallback" charset="0"/>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FFFFFF"/>
          </a:solidFill>
          <a:latin typeface="Calibri" panose="020F0502020204030204" pitchFamily="34" charset="0"/>
          <a:cs typeface="Droid Sans Fallback" charset="0"/>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FFFFFF"/>
          </a:solidFill>
          <a:latin typeface="Calibri" panose="020F0502020204030204" pitchFamily="34" charset="0"/>
          <a:cs typeface="Droid Sans Fallback" charset="0"/>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FFFFFF"/>
          </a:solidFill>
          <a:latin typeface="Calibri" panose="020F0502020204030204" pitchFamily="34" charset="0"/>
          <a:cs typeface="Droid Sans Fallback" charset="0"/>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FFFFFF"/>
          </a:solidFill>
          <a:latin typeface="Calibri" panose="020F0502020204030204" pitchFamily="34" charset="0"/>
          <a:cs typeface="Droid Sans Fallback" charset="0"/>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FFFFFF"/>
          </a:solidFill>
          <a:latin typeface="Calibri" panose="020F0502020204030204" pitchFamily="34" charset="0"/>
          <a:cs typeface="Droid Sans Fallback"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ChangeArrowheads="1"/>
          </p:cNvSpPr>
          <p:nvPr/>
        </p:nvSpPr>
        <p:spPr bwMode="auto">
          <a:xfrm>
            <a:off x="0" y="0"/>
            <a:ext cx="9144000" cy="1524000"/>
          </a:xfrm>
          <a:prstGeom prst="rect">
            <a:avLst/>
          </a:prstGeom>
          <a:solidFill>
            <a:srgbClr val="808D83"/>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051" name="Rectangle 2"/>
          <p:cNvSpPr>
            <a:spLocks noChangeArrowheads="1"/>
          </p:cNvSpPr>
          <p:nvPr/>
        </p:nvSpPr>
        <p:spPr bwMode="auto">
          <a:xfrm>
            <a:off x="0" y="6248400"/>
            <a:ext cx="9144000" cy="609600"/>
          </a:xfrm>
          <a:prstGeom prst="rect">
            <a:avLst/>
          </a:prstGeom>
          <a:solidFill>
            <a:srgbClr val="808D83"/>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052" name="Rectangle 3"/>
          <p:cNvSpPr>
            <a:spLocks noChangeArrowheads="1"/>
          </p:cNvSpPr>
          <p:nvPr/>
        </p:nvSpPr>
        <p:spPr bwMode="auto">
          <a:xfrm>
            <a:off x="0" y="1828800"/>
            <a:ext cx="9144000" cy="5029200"/>
          </a:xfrm>
          <a:prstGeom prst="rect">
            <a:avLst/>
          </a:prstGeom>
          <a:solidFill>
            <a:srgbClr val="808D83"/>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pic>
        <p:nvPicPr>
          <p:cNvPr id="2053" name="Picture 4"/>
          <p:cNvPicPr>
            <a:picLocks noChangeAspect="1" noChangeArrowheads="1"/>
          </p:cNvPicPr>
          <p:nvPr/>
        </p:nvPicPr>
        <p:blipFill>
          <a:blip r:embed="rId13">
            <a:extLst>
              <a:ext uri="{28A0092B-C50C-407E-A947-70E740481C1C}">
                <a14:useLocalDpi xmlns:a14="http://schemas.microsoft.com/office/drawing/2010/main" val="0"/>
              </a:ext>
            </a:extLst>
          </a:blip>
          <a:srcRect r="7219" b="9674"/>
          <a:stretch>
            <a:fillRect/>
          </a:stretch>
        </p:blipFill>
        <p:spPr bwMode="auto">
          <a:xfrm>
            <a:off x="0" y="0"/>
            <a:ext cx="9144000" cy="2133600"/>
          </a:xfrm>
          <a:prstGeom prst="rect">
            <a:avLst/>
          </a:prstGeom>
          <a:noFill/>
          <a:ln>
            <a:noFill/>
          </a:ln>
          <a:effectLst/>
          <a:extLst>
            <a:ext uri="{909E8E84-426E-40DD-AFC4-6F175D3DCCD1}">
              <a14:hiddenFill xmlns:a14="http://schemas.microsoft.com/office/drawing/2010/main">
                <a:blipFill dpi="0" rotWithShape="0">
                  <a:blip/>
                  <a:srcRect r="7219" b="9674"/>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4"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24600" y="6019800"/>
            <a:ext cx="2616200" cy="5857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5" name="Rectangle 6"/>
          <p:cNvSpPr>
            <a:spLocks noGrp="1" noChangeArrowheads="1"/>
          </p:cNvSpPr>
          <p:nvPr>
            <p:ph type="title"/>
          </p:nvPr>
        </p:nvSpPr>
        <p:spPr bwMode="auto">
          <a:xfrm>
            <a:off x="457200" y="274638"/>
            <a:ext cx="8228013" cy="1141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2056" name="Rectangle 7"/>
          <p:cNvSpPr>
            <a:spLocks noGrp="1" noChangeArrowheads="1"/>
          </p:cNvSpPr>
          <p:nvPr>
            <p:ph type="body" idx="1"/>
          </p:nvPr>
        </p:nvSpPr>
        <p:spPr bwMode="auto">
          <a:xfrm>
            <a:off x="457200" y="1600200"/>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b="1" kern="1200">
          <a:solidFill>
            <a:srgbClr val="FFFFFF"/>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FFFFFF"/>
          </a:solidFill>
          <a:latin typeface="Calibri" panose="020F0502020204030204" pitchFamily="34" charset="0"/>
          <a:cs typeface="Droid Sans Fallback" charset="0"/>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FFFFFF"/>
          </a:solidFill>
          <a:latin typeface="Calibri" panose="020F0502020204030204" pitchFamily="34" charset="0"/>
          <a:cs typeface="Droid Sans Fallback" charset="0"/>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FFFFFF"/>
          </a:solidFill>
          <a:latin typeface="Calibri" panose="020F0502020204030204" pitchFamily="34" charset="0"/>
          <a:cs typeface="Droid Sans Fallback" charset="0"/>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FFFFFF"/>
          </a:solidFill>
          <a:latin typeface="Calibri" panose="020F0502020204030204" pitchFamily="34" charset="0"/>
          <a:cs typeface="Droid Sans Fallback" charset="0"/>
        </a:defRPr>
      </a:lvl5pPr>
      <a:lvl6pPr marL="25146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FFFFFF"/>
          </a:solidFill>
          <a:latin typeface="Calibri" panose="020F0502020204030204" pitchFamily="34" charset="0"/>
          <a:cs typeface="Droid Sans Fallback" charset="0"/>
        </a:defRPr>
      </a:lvl6pPr>
      <a:lvl7pPr marL="29718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FFFFFF"/>
          </a:solidFill>
          <a:latin typeface="Calibri" panose="020F0502020204030204" pitchFamily="34" charset="0"/>
          <a:cs typeface="Droid Sans Fallback" charset="0"/>
        </a:defRPr>
      </a:lvl7pPr>
      <a:lvl8pPr marL="34290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FFFFFF"/>
          </a:solidFill>
          <a:latin typeface="Calibri" panose="020F0502020204030204" pitchFamily="34" charset="0"/>
          <a:cs typeface="Droid Sans Fallback" charset="0"/>
        </a:defRPr>
      </a:lvl8pPr>
      <a:lvl9pPr marL="3886200" indent="-228600" algn="ctr" defTabSz="457200" rtl="0" eaLnBrk="0" fontAlgn="base" hangingPunct="0">
        <a:spcBef>
          <a:spcPct val="0"/>
        </a:spcBef>
        <a:spcAft>
          <a:spcPct val="0"/>
        </a:spcAft>
        <a:buClr>
          <a:srgbClr val="000000"/>
        </a:buClr>
        <a:buSzPct val="100000"/>
        <a:buFont typeface="Times New Roman" panose="02020603050405020304" pitchFamily="18" charset="0"/>
        <a:defRPr sz="4400" b="1">
          <a:solidFill>
            <a:srgbClr val="FFFFFF"/>
          </a:solidFill>
          <a:latin typeface="Calibri" panose="020F0502020204030204" pitchFamily="34" charset="0"/>
          <a:cs typeface="Droid Sans Fallback"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685800" y="2130425"/>
            <a:ext cx="7772400" cy="2593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dirty="0">
                <a:solidFill>
                  <a:srgbClr val="FFFFFF"/>
                </a:solidFill>
              </a:rPr>
              <a:t>Chapter 12:</a:t>
            </a:r>
            <a:br>
              <a:rPr lang="en-US" altLang="en-US" sz="4400" b="1" dirty="0">
                <a:solidFill>
                  <a:srgbClr val="FFFFFF"/>
                </a:solidFill>
              </a:rPr>
            </a:br>
            <a:r>
              <a:rPr lang="en-US" altLang="en-US" sz="4400" b="1" dirty="0">
                <a:solidFill>
                  <a:srgbClr val="FFFFFF"/>
                </a:solidFill>
              </a:rPr>
              <a:t>Pointers, Classes, Virtual Functions, and Abstract Classes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Classes, </a:t>
            </a:r>
            <a:r>
              <a:rPr lang="en-US" altLang="en-US" sz="4400" b="1">
                <a:solidFill>
                  <a:srgbClr val="FFFFFF"/>
                </a:solidFill>
                <a:latin typeface="Courier New" panose="02070309020205020404" pitchFamily="49" charset="0"/>
              </a:rPr>
              <a:t>struct</a:t>
            </a:r>
            <a:r>
              <a:rPr lang="en-US" altLang="en-US" sz="4400" b="1">
                <a:solidFill>
                  <a:srgbClr val="FFFFFF"/>
                </a:solidFill>
              </a:rPr>
              <a:t>s, and Pointer Variables (cont’d.)</a:t>
            </a:r>
          </a:p>
        </p:txBody>
      </p:sp>
      <p:sp>
        <p:nvSpPr>
          <p:cNvPr id="1331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9pPr>
          </a:lstStyle>
          <a:p>
            <a:pPr eaLnBrk="1" hangingPunct="1">
              <a:lnSpc>
                <a:spcPct val="90000"/>
              </a:lnSpc>
              <a:spcBef>
                <a:spcPts val="800"/>
              </a:spcBef>
              <a:buClr>
                <a:srgbClr val="000000"/>
              </a:buClr>
              <a:buSzPct val="100000"/>
              <a:buFont typeface="Arial" panose="020B0604020202020204" pitchFamily="34" charset="0"/>
              <a:buChar char="•"/>
              <a:defRPr/>
            </a:pPr>
            <a:r>
              <a:rPr lang="en-US" altLang="en-US" sz="3200">
                <a:latin typeface="Calibri" panose="020F0502020204030204" pitchFamily="34" charset="0"/>
              </a:rPr>
              <a:t>To store address of </a:t>
            </a:r>
            <a:r>
              <a:rPr lang="en-US" altLang="en-US" sz="3200">
                <a:latin typeface="Courier New" panose="02070309020205020404" pitchFamily="49" charset="0"/>
              </a:rPr>
              <a:t>student</a:t>
            </a:r>
            <a:r>
              <a:rPr lang="en-US" altLang="en-US" sz="3200">
                <a:latin typeface="Calibri" panose="020F0502020204030204" pitchFamily="34" charset="0"/>
              </a:rPr>
              <a:t> in </a:t>
            </a:r>
            <a:r>
              <a:rPr lang="en-US" altLang="en-US" sz="3200">
                <a:latin typeface="Courier New" panose="02070309020205020404" pitchFamily="49" charset="0"/>
              </a:rPr>
              <a:t>studentPtr</a:t>
            </a:r>
            <a:r>
              <a:rPr lang="en-US" altLang="en-US" sz="3200">
                <a:latin typeface="Calibri" panose="020F0502020204030204" pitchFamily="34" charset="0"/>
              </a:rPr>
              <a:t>:</a:t>
            </a:r>
          </a:p>
          <a:p>
            <a:pPr lvl="1" eaLnBrk="1" hangingPunct="1">
              <a:lnSpc>
                <a:spcPct val="90000"/>
              </a:lnSpc>
              <a:spcBef>
                <a:spcPts val="700"/>
              </a:spcBef>
              <a:buSzPct val="100000"/>
              <a:defRPr/>
            </a:pPr>
            <a:r>
              <a:rPr lang="en-US" altLang="en-US" sz="2800">
                <a:latin typeface="Courier New" panose="02070309020205020404" pitchFamily="49" charset="0"/>
              </a:rPr>
              <a:t>	studentPtr = &amp;student;</a:t>
            </a:r>
          </a:p>
          <a:p>
            <a:pPr eaLnBrk="1" hangingPunct="1">
              <a:lnSpc>
                <a:spcPct val="90000"/>
              </a:lnSpc>
              <a:spcBef>
                <a:spcPts val="800"/>
              </a:spcBef>
              <a:buClr>
                <a:srgbClr val="000000"/>
              </a:buClr>
              <a:buSzPct val="100000"/>
              <a:buFont typeface="Arial" panose="020B0604020202020204" pitchFamily="34" charset="0"/>
              <a:buChar char="•"/>
              <a:defRPr/>
            </a:pPr>
            <a:r>
              <a:rPr lang="en-US" altLang="en-US" sz="3200">
                <a:latin typeface="Calibri" panose="020F0502020204030204" pitchFamily="34" charset="0"/>
              </a:rPr>
              <a:t>To store </a:t>
            </a:r>
            <a:r>
              <a:rPr lang="en-US" altLang="en-US" sz="3200">
                <a:latin typeface="Courier New" panose="02070309020205020404" pitchFamily="49" charset="0"/>
              </a:rPr>
              <a:t>3.9</a:t>
            </a:r>
            <a:r>
              <a:rPr lang="en-US" altLang="en-US" sz="3200">
                <a:latin typeface="Calibri" panose="020F0502020204030204" pitchFamily="34" charset="0"/>
              </a:rPr>
              <a:t> in component </a:t>
            </a:r>
            <a:r>
              <a:rPr lang="en-US" altLang="en-US" sz="3200">
                <a:latin typeface="Courier New" panose="02070309020205020404" pitchFamily="49" charset="0"/>
              </a:rPr>
              <a:t>gpa</a:t>
            </a:r>
            <a:r>
              <a:rPr lang="en-US" altLang="en-US" sz="3200">
                <a:latin typeface="Calibri" panose="020F0502020204030204" pitchFamily="34" charset="0"/>
              </a:rPr>
              <a:t> of </a:t>
            </a:r>
            <a:r>
              <a:rPr lang="en-US" altLang="en-US" sz="3200">
                <a:latin typeface="Courier New" panose="02070309020205020404" pitchFamily="49" charset="0"/>
              </a:rPr>
              <a:t>student</a:t>
            </a:r>
            <a:r>
              <a:rPr lang="en-US" altLang="en-US" sz="3200">
                <a:latin typeface="Calibri" panose="020F0502020204030204" pitchFamily="34" charset="0"/>
              </a:rPr>
              <a:t>:</a:t>
            </a:r>
          </a:p>
          <a:p>
            <a:pPr lvl="1" eaLnBrk="1" hangingPunct="1">
              <a:lnSpc>
                <a:spcPct val="90000"/>
              </a:lnSpc>
              <a:spcBef>
                <a:spcPts val="700"/>
              </a:spcBef>
              <a:buSzPct val="100000"/>
              <a:defRPr/>
            </a:pPr>
            <a:r>
              <a:rPr lang="en-US" altLang="en-US" sz="2800">
                <a:latin typeface="Courier New" panose="02070309020205020404" pitchFamily="49" charset="0"/>
              </a:rPr>
              <a:t>	(*studentPtr).gpa = 3.9;</a:t>
            </a:r>
          </a:p>
          <a:p>
            <a:pPr marL="741363" lvl="1" indent="-282575" eaLnBrk="1" hangingPunct="1">
              <a:lnSpc>
                <a:spcPct val="90000"/>
              </a:lnSpc>
              <a:spcBef>
                <a:spcPts val="700"/>
              </a:spcBef>
              <a:buClr>
                <a:srgbClr val="000000"/>
              </a:buClr>
              <a:buSzPct val="100000"/>
              <a:buFont typeface="Arial" panose="020B0604020202020204" pitchFamily="34" charset="0"/>
              <a:buChar char="–"/>
              <a:defRPr/>
            </a:pPr>
            <a:r>
              <a:rPr lang="en-US" altLang="en-US" sz="2800">
                <a:latin typeface="Calibri" panose="020F0502020204030204" pitchFamily="34" charset="0"/>
              </a:rPr>
              <a:t>( ) used because dot operator has higher precedence than dereferencing operator</a:t>
            </a:r>
          </a:p>
          <a:p>
            <a:pPr marL="741363" lvl="1" indent="-282575" eaLnBrk="1" hangingPunct="1">
              <a:lnSpc>
                <a:spcPct val="90000"/>
              </a:lnSpc>
              <a:spcBef>
                <a:spcPts val="700"/>
              </a:spcBef>
              <a:buClr>
                <a:srgbClr val="000000"/>
              </a:buClr>
              <a:buSzPct val="100000"/>
              <a:buFont typeface="Arial" panose="020B0604020202020204" pitchFamily="34" charset="0"/>
              <a:buChar char="–"/>
              <a:defRPr/>
            </a:pPr>
            <a:r>
              <a:rPr lang="en-US" altLang="en-US" sz="2800">
                <a:latin typeface="Calibri" panose="020F0502020204030204" pitchFamily="34" charset="0"/>
              </a:rPr>
              <a:t>Alternative: use </a:t>
            </a:r>
            <a:r>
              <a:rPr lang="en-US" altLang="en-US" sz="2800" b="1">
                <a:latin typeface="Calibri" panose="020F0502020204030204" pitchFamily="34" charset="0"/>
              </a:rPr>
              <a:t>member access operator arrow </a:t>
            </a:r>
            <a:r>
              <a:rPr lang="en-US" altLang="en-US" sz="2800">
                <a:latin typeface="Calibri" panose="020F0502020204030204" pitchFamily="34" charset="0"/>
              </a:rPr>
              <a:t>(</a:t>
            </a:r>
            <a:r>
              <a:rPr lang="en-US" altLang="en-US" sz="2800">
                <a:latin typeface="Courier New" panose="02070309020205020404" pitchFamily="49" charset="0"/>
              </a:rPr>
              <a:t>-&gt;</a:t>
            </a:r>
            <a:r>
              <a:rPr lang="en-US" altLang="en-US" sz="2800">
                <a:latin typeface="Calibri" panose="020F0502020204030204" pitchFamily="34" charset="0"/>
              </a:rPr>
              <a:t>)</a:t>
            </a:r>
          </a:p>
        </p:txBody>
      </p:sp>
      <p:sp>
        <p:nvSpPr>
          <p:cNvPr id="22532"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01ED5B21-34BE-4220-9C7C-5B7E6E73D9DF}" type="slidenum">
              <a:rPr lang="en-US" altLang="en-US" sz="1200">
                <a:solidFill>
                  <a:srgbClr val="FFFFFF"/>
                </a:solidFill>
                <a:latin typeface="Arial" panose="020B0604020202020204" pitchFamily="34" charset="0"/>
              </a:rPr>
              <a:pPr algn="r" eaLnBrk="1" hangingPunct="1">
                <a:spcBef>
                  <a:spcPct val="0"/>
                </a:spcBef>
                <a:buClrTx/>
                <a:buFontTx/>
                <a:buNone/>
              </a:pPr>
              <a:t>10</a:t>
            </a:fld>
            <a:endParaRPr lang="en-US" altLang="en-US" sz="1200">
              <a:solidFill>
                <a:srgbClr val="FFFFFF"/>
              </a:solidFill>
              <a:latin typeface="Arial" panose="020B0604020202020204" pitchFamily="34" charset="0"/>
            </a:endParaRPr>
          </a:p>
        </p:txBody>
      </p:sp>
      <p:sp>
        <p:nvSpPr>
          <p:cNvPr id="22533"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Classes, </a:t>
            </a:r>
            <a:r>
              <a:rPr lang="en-US" altLang="en-US" sz="4400" b="1">
                <a:solidFill>
                  <a:srgbClr val="FFFFFF"/>
                </a:solidFill>
                <a:latin typeface="Courier New" panose="02070309020205020404" pitchFamily="49" charset="0"/>
              </a:rPr>
              <a:t>struct</a:t>
            </a:r>
            <a:r>
              <a:rPr lang="en-US" altLang="en-US" sz="4400" b="1">
                <a:solidFill>
                  <a:srgbClr val="FFFFFF"/>
                </a:solidFill>
              </a:rPr>
              <a:t>s, and Pointer Variables (cont’d.)</a:t>
            </a:r>
          </a:p>
        </p:txBody>
      </p:sp>
      <p:sp>
        <p:nvSpPr>
          <p:cNvPr id="1433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9pPr>
          </a:lstStyle>
          <a:p>
            <a:pPr eaLnBrk="1" hangingPunct="1">
              <a:spcBef>
                <a:spcPts val="800"/>
              </a:spcBef>
              <a:buClr>
                <a:srgbClr val="000000"/>
              </a:buClr>
              <a:buSzPct val="100000"/>
              <a:buFont typeface="Arial" panose="020B0604020202020204" pitchFamily="34" charset="0"/>
              <a:buChar char="•"/>
              <a:defRPr/>
            </a:pPr>
            <a:r>
              <a:rPr lang="en-US" altLang="en-US" sz="3200">
                <a:latin typeface="Calibri" panose="020F0502020204030204" pitchFamily="34" charset="0"/>
              </a:rPr>
              <a:t>Syntax to access a </a:t>
            </a:r>
            <a:r>
              <a:rPr lang="en-US" altLang="en-US" sz="3200">
                <a:latin typeface="Courier New" panose="02070309020205020404" pitchFamily="49" charset="0"/>
              </a:rPr>
              <a:t>class</a:t>
            </a:r>
            <a:r>
              <a:rPr lang="en-US" altLang="en-US" sz="3200">
                <a:latin typeface="Calibri" panose="020F0502020204030204" pitchFamily="34" charset="0"/>
              </a:rPr>
              <a:t> (</a:t>
            </a:r>
            <a:r>
              <a:rPr lang="en-US" altLang="en-US" sz="3200">
                <a:latin typeface="Courier New" panose="02070309020205020404" pitchFamily="49" charset="0"/>
              </a:rPr>
              <a:t>struct</a:t>
            </a:r>
            <a:r>
              <a:rPr lang="en-US" altLang="en-US" sz="3200">
                <a:latin typeface="Calibri" panose="020F0502020204030204" pitchFamily="34" charset="0"/>
              </a:rPr>
              <a:t>) member using the operator -&gt; :</a:t>
            </a:r>
          </a:p>
          <a:p>
            <a:pPr eaLnBrk="1" hangingPunct="1">
              <a:spcBef>
                <a:spcPts val="800"/>
              </a:spcBef>
              <a:buClr>
                <a:srgbClr val="000000"/>
              </a:buClr>
              <a:buSzPct val="100000"/>
              <a:buFont typeface="Arial" panose="020B0604020202020204" pitchFamily="34" charset="0"/>
              <a:buNone/>
              <a:defRPr/>
            </a:pPr>
            <a:endParaRPr lang="en-US" altLang="en-US" sz="3200">
              <a:latin typeface="Calibri" panose="020F0502020204030204" pitchFamily="34" charset="0"/>
            </a:endParaRPr>
          </a:p>
          <a:p>
            <a:pPr eaLnBrk="1" hangingPunct="1">
              <a:spcBef>
                <a:spcPts val="800"/>
              </a:spcBef>
              <a:buClr>
                <a:srgbClr val="000000"/>
              </a:buClr>
              <a:buSzPct val="100000"/>
              <a:buFont typeface="Arial" panose="020B0604020202020204" pitchFamily="34" charset="0"/>
              <a:buChar char="•"/>
              <a:defRPr/>
            </a:pPr>
            <a:r>
              <a:rPr lang="en-US" altLang="en-US" sz="3200">
                <a:latin typeface="Calibri" panose="020F0502020204030204" pitchFamily="34" charset="0"/>
              </a:rPr>
              <a:t>Thus,</a:t>
            </a:r>
          </a:p>
          <a:p>
            <a:pPr lvl="1" eaLnBrk="1" hangingPunct="1">
              <a:spcBef>
                <a:spcPts val="700"/>
              </a:spcBef>
              <a:buSzPct val="100000"/>
              <a:defRPr/>
            </a:pPr>
            <a:r>
              <a:rPr lang="en-US" altLang="en-US" sz="2800">
                <a:latin typeface="Courier New" panose="02070309020205020404" pitchFamily="49" charset="0"/>
              </a:rPr>
              <a:t>(*studentPtr).gpa = 3.9;</a:t>
            </a:r>
          </a:p>
          <a:p>
            <a:pPr lvl="1" eaLnBrk="1" hangingPunct="1">
              <a:spcBef>
                <a:spcPts val="700"/>
              </a:spcBef>
              <a:buSzPct val="100000"/>
              <a:defRPr/>
            </a:pPr>
            <a:r>
              <a:rPr lang="en-US" altLang="en-US" sz="2800">
                <a:latin typeface="Calibri" panose="020F0502020204030204" pitchFamily="34" charset="0"/>
              </a:rPr>
              <a:t>is equivalent to:</a:t>
            </a:r>
          </a:p>
          <a:p>
            <a:pPr lvl="1" eaLnBrk="1" hangingPunct="1">
              <a:spcBef>
                <a:spcPts val="700"/>
              </a:spcBef>
              <a:buSzPct val="100000"/>
              <a:defRPr/>
            </a:pPr>
            <a:r>
              <a:rPr lang="en-US" altLang="en-US" sz="2800">
                <a:latin typeface="Courier New" panose="02070309020205020404" pitchFamily="49" charset="0"/>
              </a:rPr>
              <a:t>studentPtr-&gt;gpa = 3.9;</a:t>
            </a:r>
          </a:p>
          <a:p>
            <a:pPr marL="741363" lvl="1" indent="-282575" eaLnBrk="1" hangingPunct="1">
              <a:spcBef>
                <a:spcPts val="700"/>
              </a:spcBef>
              <a:buClr>
                <a:srgbClr val="000000"/>
              </a:buClr>
              <a:buSzPct val="100000"/>
              <a:buFont typeface="Arial" panose="020B0604020202020204" pitchFamily="34" charset="0"/>
              <a:buNone/>
              <a:defRPr/>
            </a:pPr>
            <a:endParaRPr lang="en-US" altLang="en-US" sz="2800">
              <a:latin typeface="Courier New" panose="02070309020205020404" pitchFamily="49" charset="0"/>
            </a:endParaRPr>
          </a:p>
        </p:txBody>
      </p:sp>
      <p:sp>
        <p:nvSpPr>
          <p:cNvPr id="24580"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12F26118-A3F8-4ED4-A902-0142AF1D5F53}" type="slidenum">
              <a:rPr lang="en-US" altLang="en-US" sz="1200">
                <a:solidFill>
                  <a:srgbClr val="FFFFFF"/>
                </a:solidFill>
                <a:latin typeface="Arial" panose="020B0604020202020204" pitchFamily="34" charset="0"/>
              </a:rPr>
              <a:pPr algn="r" eaLnBrk="1" hangingPunct="1">
                <a:spcBef>
                  <a:spcPct val="0"/>
                </a:spcBef>
                <a:buClrTx/>
                <a:buFontTx/>
                <a:buNone/>
              </a:pPr>
              <a:t>11</a:t>
            </a:fld>
            <a:endParaRPr lang="en-US" altLang="en-US" sz="1200">
              <a:solidFill>
                <a:srgbClr val="FFFFFF"/>
              </a:solidFill>
              <a:latin typeface="Arial" panose="020B0604020202020204" pitchFamily="34" charset="0"/>
            </a:endParaRPr>
          </a:p>
        </p:txBody>
      </p:sp>
      <p:pic>
        <p:nvPicPr>
          <p:cNvPr id="2458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600325"/>
            <a:ext cx="5981700" cy="6762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582" name="Text Box 5"/>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Initializing Pointer Variables</a:t>
            </a:r>
          </a:p>
        </p:txBody>
      </p:sp>
      <p:sp>
        <p:nvSpPr>
          <p:cNvPr id="2662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buFont typeface="Arial" panose="020B0604020202020204" pitchFamily="34" charset="0"/>
              <a:buChar char="•"/>
            </a:pPr>
            <a:r>
              <a:rPr lang="en-US" altLang="en-US"/>
              <a:t>C++ does not automatically initialize variables</a:t>
            </a:r>
          </a:p>
          <a:p>
            <a:pPr eaLnBrk="1" hangingPunct="1">
              <a:buFont typeface="Arial" panose="020B0604020202020204" pitchFamily="34" charset="0"/>
              <a:buChar char="•"/>
            </a:pPr>
            <a:r>
              <a:rPr lang="en-US" altLang="en-US"/>
              <a:t>Pointer variables must be initialized if you do not want them to point to anything</a:t>
            </a:r>
          </a:p>
          <a:p>
            <a:pPr lvl="1" eaLnBrk="1" hangingPunct="1">
              <a:buFont typeface="Arial" panose="020B0604020202020204" pitchFamily="34" charset="0"/>
              <a:buChar char="–"/>
            </a:pPr>
            <a:r>
              <a:rPr lang="en-US" altLang="en-US"/>
              <a:t>Initialized using the </a:t>
            </a:r>
            <a:r>
              <a:rPr lang="en-US" altLang="en-US" b="1"/>
              <a:t>null pointer</a:t>
            </a:r>
            <a:r>
              <a:rPr lang="en-US" altLang="en-US"/>
              <a:t>: the</a:t>
            </a:r>
            <a:r>
              <a:rPr lang="en-US" altLang="en-US" b="1"/>
              <a:t> </a:t>
            </a:r>
            <a:r>
              <a:rPr lang="en-US" altLang="en-US"/>
              <a:t>constant value 0</a:t>
            </a:r>
          </a:p>
          <a:p>
            <a:pPr lvl="1" eaLnBrk="1" hangingPunct="1">
              <a:buFont typeface="Arial" panose="020B0604020202020204" pitchFamily="34" charset="0"/>
              <a:buChar char="–"/>
            </a:pPr>
            <a:r>
              <a:rPr lang="en-US" altLang="en-US"/>
              <a:t>Or, use the </a:t>
            </a:r>
            <a:r>
              <a:rPr lang="en-US" altLang="en-US">
                <a:latin typeface="Courier New" panose="02070309020205020404" pitchFamily="49" charset="0"/>
              </a:rPr>
              <a:t>NULL</a:t>
            </a:r>
            <a:r>
              <a:rPr lang="en-US" altLang="en-US"/>
              <a:t> named constant</a:t>
            </a:r>
          </a:p>
          <a:p>
            <a:pPr lvl="1" eaLnBrk="1" hangingPunct="1">
              <a:buFont typeface="Arial" panose="020B0604020202020204" pitchFamily="34" charset="0"/>
              <a:buChar char="–"/>
            </a:pPr>
            <a:r>
              <a:rPr lang="en-US" altLang="en-US"/>
              <a:t>The number 0 is the only number that can be directly assigned to a pointer variable</a:t>
            </a:r>
          </a:p>
        </p:txBody>
      </p:sp>
      <p:sp>
        <p:nvSpPr>
          <p:cNvPr id="26628"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F54820BA-83C5-4EFC-A343-9252E7883CDB}" type="slidenum">
              <a:rPr lang="en-US" altLang="en-US" sz="1200">
                <a:solidFill>
                  <a:srgbClr val="FFFFFF"/>
                </a:solidFill>
                <a:latin typeface="Arial" panose="020B0604020202020204" pitchFamily="34" charset="0"/>
              </a:rPr>
              <a:pPr algn="r" eaLnBrk="1" hangingPunct="1">
                <a:spcBef>
                  <a:spcPct val="0"/>
                </a:spcBef>
                <a:buClrTx/>
                <a:buFontTx/>
                <a:buNone/>
              </a:pPr>
              <a:t>12</a:t>
            </a:fld>
            <a:endParaRPr lang="en-US" altLang="en-US" sz="1200">
              <a:solidFill>
                <a:srgbClr val="FFFFFF"/>
              </a:solidFill>
              <a:latin typeface="Arial" panose="020B0604020202020204" pitchFamily="34" charset="0"/>
            </a:endParaRPr>
          </a:p>
        </p:txBody>
      </p:sp>
      <p:sp>
        <p:nvSpPr>
          <p:cNvPr id="26629"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Dynamic Variables</a:t>
            </a:r>
          </a:p>
        </p:txBody>
      </p:sp>
      <p:sp>
        <p:nvSpPr>
          <p:cNvPr id="2867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buFont typeface="Arial" panose="020B0604020202020204" pitchFamily="34" charset="0"/>
              <a:buChar char="•"/>
            </a:pPr>
            <a:r>
              <a:rPr lang="en-US" altLang="en-US" u="sng"/>
              <a:t>Dynamic variables</a:t>
            </a:r>
            <a:r>
              <a:rPr lang="en-US" altLang="en-US"/>
              <a:t>: created during execution</a:t>
            </a:r>
          </a:p>
          <a:p>
            <a:pPr eaLnBrk="1" hangingPunct="1">
              <a:buFont typeface="Arial" panose="020B0604020202020204" pitchFamily="34" charset="0"/>
              <a:buChar char="•"/>
            </a:pPr>
            <a:r>
              <a:rPr lang="en-US" altLang="en-US"/>
              <a:t>C++ creates dynamic variables using pointers</a:t>
            </a:r>
          </a:p>
          <a:p>
            <a:pPr eaLnBrk="1" hangingPunct="1">
              <a:buFont typeface="Arial" panose="020B0604020202020204" pitchFamily="34" charset="0"/>
              <a:buChar char="•"/>
            </a:pPr>
            <a:r>
              <a:rPr lang="en-US" altLang="en-US">
                <a:latin typeface="Courier New" panose="02070309020205020404" pitchFamily="49" charset="0"/>
              </a:rPr>
              <a:t>new</a:t>
            </a:r>
            <a:r>
              <a:rPr lang="en-US" altLang="en-US"/>
              <a:t> and </a:t>
            </a:r>
            <a:r>
              <a:rPr lang="en-US" altLang="en-US">
                <a:latin typeface="Courier New" panose="02070309020205020404" pitchFamily="49" charset="0"/>
              </a:rPr>
              <a:t>delete</a:t>
            </a:r>
            <a:r>
              <a:rPr lang="en-US" altLang="en-US"/>
              <a:t> operators: used to create and destroy dynamic variables</a:t>
            </a:r>
          </a:p>
          <a:p>
            <a:pPr lvl="1" eaLnBrk="1" hangingPunct="1">
              <a:buFont typeface="Arial" panose="020B0604020202020204" pitchFamily="34" charset="0"/>
              <a:buChar char="–"/>
            </a:pPr>
            <a:r>
              <a:rPr lang="en-US" altLang="en-US">
                <a:latin typeface="Courier New" panose="02070309020205020404" pitchFamily="49" charset="0"/>
              </a:rPr>
              <a:t>new</a:t>
            </a:r>
            <a:r>
              <a:rPr lang="en-US" altLang="en-US"/>
              <a:t> and </a:t>
            </a:r>
            <a:r>
              <a:rPr lang="en-US" altLang="en-US">
                <a:latin typeface="Courier New" panose="02070309020205020404" pitchFamily="49" charset="0"/>
              </a:rPr>
              <a:t>delete</a:t>
            </a:r>
            <a:r>
              <a:rPr lang="en-US" altLang="en-US"/>
              <a:t> are reserved words in C++</a:t>
            </a:r>
          </a:p>
        </p:txBody>
      </p:sp>
      <p:sp>
        <p:nvSpPr>
          <p:cNvPr id="28676"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2AEFCB85-B281-4A6B-8599-41BC1518F077}" type="slidenum">
              <a:rPr lang="en-US" altLang="en-US" sz="1200">
                <a:solidFill>
                  <a:srgbClr val="FFFFFF"/>
                </a:solidFill>
                <a:latin typeface="Arial" panose="020B0604020202020204" pitchFamily="34" charset="0"/>
              </a:rPr>
              <a:pPr algn="r" eaLnBrk="1" hangingPunct="1">
                <a:spcBef>
                  <a:spcPct val="0"/>
                </a:spcBef>
                <a:buClrTx/>
                <a:buFontTx/>
                <a:buNone/>
              </a:pPr>
              <a:t>13</a:t>
            </a:fld>
            <a:endParaRPr lang="en-US" altLang="en-US" sz="1200">
              <a:solidFill>
                <a:srgbClr val="FFFFFF"/>
              </a:solidFill>
              <a:latin typeface="Arial" panose="020B0604020202020204" pitchFamily="34" charset="0"/>
            </a:endParaRPr>
          </a:p>
        </p:txBody>
      </p:sp>
      <p:sp>
        <p:nvSpPr>
          <p:cNvPr id="28677"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Operator </a:t>
            </a:r>
            <a:r>
              <a:rPr lang="en-US" altLang="en-US" sz="4400" b="1">
                <a:solidFill>
                  <a:srgbClr val="FFFFFF"/>
                </a:solidFill>
                <a:latin typeface="Courier New" panose="02070309020205020404" pitchFamily="49" charset="0"/>
              </a:rPr>
              <a:t>new</a:t>
            </a:r>
          </a:p>
        </p:txBody>
      </p:sp>
      <p:sp>
        <p:nvSpPr>
          <p:cNvPr id="30723"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buFont typeface="Arial" panose="020B0604020202020204" pitchFamily="34" charset="0"/>
              <a:buChar char="•"/>
            </a:pPr>
            <a:r>
              <a:rPr lang="en-US" altLang="en-US">
                <a:latin typeface="Courier New" panose="02070309020205020404" pitchFamily="49" charset="0"/>
              </a:rPr>
              <a:t>new</a:t>
            </a:r>
            <a:r>
              <a:rPr lang="en-US" altLang="en-US"/>
              <a:t> has two forms:</a:t>
            </a:r>
          </a:p>
          <a:p>
            <a:pPr eaLnBrk="1" hangingPunct="1">
              <a:lnSpc>
                <a:spcPct val="160000"/>
              </a:lnSpc>
              <a:buFont typeface="Arial" panose="020B0604020202020204" pitchFamily="34" charset="0"/>
              <a:buNone/>
            </a:pPr>
            <a:endParaRPr lang="en-US" altLang="en-US"/>
          </a:p>
          <a:p>
            <a:pPr lvl="1" eaLnBrk="1" hangingPunct="1">
              <a:buFont typeface="Arial" panose="020B0604020202020204" pitchFamily="34" charset="0"/>
              <a:buChar char="–"/>
            </a:pPr>
            <a:r>
              <a:rPr lang="en-US" altLang="en-US">
                <a:latin typeface="Courier New" panose="02070309020205020404" pitchFamily="49" charset="0"/>
              </a:rPr>
              <a:t>intExp</a:t>
            </a:r>
            <a:r>
              <a:rPr lang="en-US" altLang="en-US"/>
              <a:t> is any expression evaluating to a positive integer</a:t>
            </a:r>
          </a:p>
          <a:p>
            <a:pPr eaLnBrk="1" hangingPunct="1">
              <a:buFont typeface="Arial" panose="020B0604020202020204" pitchFamily="34" charset="0"/>
              <a:buChar char="•"/>
            </a:pPr>
            <a:r>
              <a:rPr lang="en-US" altLang="en-US">
                <a:latin typeface="Courier New" panose="02070309020205020404" pitchFamily="49" charset="0"/>
              </a:rPr>
              <a:t>new</a:t>
            </a:r>
            <a:r>
              <a:rPr lang="en-US" altLang="en-US"/>
              <a:t> allocates memory (a variable) of the designated type and returns a pointer to it</a:t>
            </a:r>
          </a:p>
          <a:p>
            <a:pPr lvl="1" eaLnBrk="1" hangingPunct="1">
              <a:buFont typeface="Arial" panose="020B0604020202020204" pitchFamily="34" charset="0"/>
              <a:buChar char="–"/>
            </a:pPr>
            <a:r>
              <a:rPr lang="en-US" altLang="en-US"/>
              <a:t>The allocated memory is uninitialized</a:t>
            </a:r>
          </a:p>
        </p:txBody>
      </p:sp>
      <p:sp>
        <p:nvSpPr>
          <p:cNvPr id="30724"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57994688-BFFA-4516-B5E9-CE6DAD65D5B2}" type="slidenum">
              <a:rPr lang="en-US" altLang="en-US" sz="1200">
                <a:solidFill>
                  <a:srgbClr val="FFFFFF"/>
                </a:solidFill>
                <a:latin typeface="Arial" panose="020B0604020202020204" pitchFamily="34" charset="0"/>
              </a:rPr>
              <a:pPr algn="r" eaLnBrk="1" hangingPunct="1">
                <a:spcBef>
                  <a:spcPct val="0"/>
                </a:spcBef>
                <a:buClrTx/>
                <a:buFontTx/>
                <a:buNone/>
              </a:pPr>
              <a:t>14</a:t>
            </a:fld>
            <a:endParaRPr lang="en-US" altLang="en-US" sz="1200">
              <a:solidFill>
                <a:srgbClr val="FFFFFF"/>
              </a:solidFill>
              <a:latin typeface="Arial" panose="020B0604020202020204" pitchFamily="34" charset="0"/>
            </a:endParaRPr>
          </a:p>
        </p:txBody>
      </p:sp>
      <p:pic>
        <p:nvPicPr>
          <p:cNvPr id="307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2185988"/>
            <a:ext cx="8072437" cy="7858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26" name="Text Box 5"/>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Operator </a:t>
            </a:r>
            <a:r>
              <a:rPr lang="en-US" altLang="en-US" sz="4400" b="1">
                <a:solidFill>
                  <a:srgbClr val="FFFFFF"/>
                </a:solidFill>
                <a:latin typeface="Courier New" panose="02070309020205020404" pitchFamily="49" charset="0"/>
              </a:rPr>
              <a:t>new</a:t>
            </a:r>
            <a:r>
              <a:rPr lang="en-US" altLang="en-US" sz="4400" b="1">
                <a:solidFill>
                  <a:srgbClr val="FFFFFF"/>
                </a:solidFill>
              </a:rPr>
              <a:t> (cont’d.)</a:t>
            </a:r>
          </a:p>
        </p:txBody>
      </p:sp>
      <p:sp>
        <p:nvSpPr>
          <p:cNvPr id="327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buFont typeface="Arial" panose="020B0604020202020204" pitchFamily="34" charset="0"/>
              <a:buChar char="•"/>
            </a:pPr>
            <a:r>
              <a:rPr lang="en-US" altLang="en-US"/>
              <a:t>Example: </a:t>
            </a:r>
            <a:r>
              <a:rPr lang="en-US" altLang="en-US">
                <a:latin typeface="Courier New" panose="02070309020205020404" pitchFamily="49" charset="0"/>
              </a:rPr>
              <a:t>p = new int;</a:t>
            </a:r>
          </a:p>
          <a:p>
            <a:pPr lvl="1" eaLnBrk="1" hangingPunct="1">
              <a:buFont typeface="Arial" panose="020B0604020202020204" pitchFamily="34" charset="0"/>
              <a:buChar char="–"/>
            </a:pPr>
            <a:r>
              <a:rPr lang="en-US" altLang="en-US"/>
              <a:t>Creates a variable during program execution somewhere in memory</a:t>
            </a:r>
          </a:p>
          <a:p>
            <a:pPr lvl="1" eaLnBrk="1" hangingPunct="1">
              <a:buFont typeface="Arial" panose="020B0604020202020204" pitchFamily="34" charset="0"/>
              <a:buChar char="–"/>
            </a:pPr>
            <a:r>
              <a:rPr lang="en-US" altLang="en-US"/>
              <a:t>Stores the address of the allocated memory in </a:t>
            </a:r>
            <a:r>
              <a:rPr lang="en-US" altLang="en-US">
                <a:latin typeface="Courier New" panose="02070309020205020404" pitchFamily="49" charset="0"/>
              </a:rPr>
              <a:t>p</a:t>
            </a:r>
          </a:p>
          <a:p>
            <a:pPr eaLnBrk="1" hangingPunct="1">
              <a:buFont typeface="Arial" panose="020B0604020202020204" pitchFamily="34" charset="0"/>
              <a:buChar char="•"/>
            </a:pPr>
            <a:r>
              <a:rPr lang="en-US" altLang="en-US"/>
              <a:t>To access allocated memory, use </a:t>
            </a:r>
            <a:r>
              <a:rPr lang="en-US" altLang="en-US">
                <a:latin typeface="Courier New" panose="02070309020205020404" pitchFamily="49" charset="0"/>
              </a:rPr>
              <a:t>*p</a:t>
            </a:r>
          </a:p>
          <a:p>
            <a:pPr eaLnBrk="1" hangingPunct="1">
              <a:buFont typeface="Arial" panose="020B0604020202020204" pitchFamily="34" charset="0"/>
              <a:buChar char="•"/>
            </a:pPr>
            <a:r>
              <a:rPr lang="en-US" altLang="en-US"/>
              <a:t>A dynamic variable cannot be accessed directly</a:t>
            </a:r>
          </a:p>
          <a:p>
            <a:pPr lvl="1" eaLnBrk="1" hangingPunct="1">
              <a:buFont typeface="Arial" panose="020B0604020202020204" pitchFamily="34" charset="0"/>
              <a:buChar char="•"/>
            </a:pPr>
            <a:r>
              <a:rPr lang="en-US" altLang="en-US"/>
              <a:t>Because it is unnamed</a:t>
            </a:r>
          </a:p>
        </p:txBody>
      </p:sp>
      <p:sp>
        <p:nvSpPr>
          <p:cNvPr id="32772"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DD6FD445-3C19-4AB5-BD15-237F42A86054}" type="slidenum">
              <a:rPr lang="en-US" altLang="en-US" sz="1200">
                <a:solidFill>
                  <a:srgbClr val="FFFFFF"/>
                </a:solidFill>
                <a:latin typeface="Arial" panose="020B0604020202020204" pitchFamily="34" charset="0"/>
              </a:rPr>
              <a:pPr algn="r" eaLnBrk="1" hangingPunct="1">
                <a:spcBef>
                  <a:spcPct val="0"/>
                </a:spcBef>
                <a:buClrTx/>
                <a:buFontTx/>
                <a:buNone/>
              </a:pPr>
              <a:t>15</a:t>
            </a:fld>
            <a:endParaRPr lang="en-US" altLang="en-US" sz="1200">
              <a:solidFill>
                <a:srgbClr val="FFFFFF"/>
              </a:solidFill>
              <a:latin typeface="Arial" panose="020B0604020202020204" pitchFamily="34" charset="0"/>
            </a:endParaRPr>
          </a:p>
        </p:txBody>
      </p:sp>
      <p:sp>
        <p:nvSpPr>
          <p:cNvPr id="32773"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Operator </a:t>
            </a:r>
            <a:r>
              <a:rPr lang="en-US" altLang="en-US" sz="4400" b="1">
                <a:solidFill>
                  <a:srgbClr val="FFFFFF"/>
                </a:solidFill>
                <a:latin typeface="Courier New" panose="02070309020205020404" pitchFamily="49" charset="0"/>
              </a:rPr>
              <a:t>delete</a:t>
            </a:r>
            <a:r>
              <a:rPr lang="en-US" altLang="en-US" sz="4400" b="1">
                <a:solidFill>
                  <a:srgbClr val="FFFFFF"/>
                </a:solidFill>
              </a:rPr>
              <a:t> (cont’d.)</a:t>
            </a:r>
          </a:p>
        </p:txBody>
      </p:sp>
      <p:sp>
        <p:nvSpPr>
          <p:cNvPr id="3481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spcBef>
                <a:spcPts val="700"/>
              </a:spcBef>
              <a:buFont typeface="Arial" panose="020B0604020202020204" pitchFamily="34" charset="0"/>
              <a:buChar char="•"/>
            </a:pPr>
            <a:r>
              <a:rPr lang="en-US" altLang="en-US" sz="2800"/>
              <a:t>Suppose you have the following declaration:</a:t>
            </a:r>
          </a:p>
          <a:p>
            <a:pPr eaLnBrk="1" hangingPunct="1">
              <a:spcBef>
                <a:spcPts val="700"/>
              </a:spcBef>
              <a:buFont typeface="Arial" panose="020B0604020202020204" pitchFamily="34" charset="0"/>
              <a:buChar char="•"/>
            </a:pPr>
            <a:r>
              <a:rPr lang="en-US" altLang="en-US" sz="2800"/>
              <a:t>int *p; //This statement declares p to be a pointer variable of type int . Next, consider the following statements:</a:t>
            </a:r>
          </a:p>
          <a:p>
            <a:pPr eaLnBrk="1" hangingPunct="1">
              <a:spcBef>
                <a:spcPts val="700"/>
              </a:spcBef>
              <a:buFont typeface="Arial" panose="020B0604020202020204" pitchFamily="34" charset="0"/>
              <a:buChar char="•"/>
            </a:pPr>
            <a:r>
              <a:rPr lang="en-US" altLang="en-US" sz="2800"/>
              <a:t>p = new int; 	//Line 1</a:t>
            </a:r>
          </a:p>
          <a:p>
            <a:pPr eaLnBrk="1" hangingPunct="1">
              <a:spcBef>
                <a:spcPts val="700"/>
              </a:spcBef>
              <a:buFont typeface="Arial" panose="020B0604020202020204" pitchFamily="34" charset="0"/>
              <a:buChar char="•"/>
            </a:pPr>
            <a:r>
              <a:rPr lang="en-US" altLang="en-US" sz="2800"/>
              <a:t>*p = 54;  	//Line 2</a:t>
            </a:r>
          </a:p>
          <a:p>
            <a:pPr eaLnBrk="1" hangingPunct="1">
              <a:spcBef>
                <a:spcPts val="700"/>
              </a:spcBef>
              <a:buFont typeface="Arial" panose="020B0604020202020204" pitchFamily="34" charset="0"/>
              <a:buChar char="•"/>
            </a:pPr>
            <a:r>
              <a:rPr lang="en-US" altLang="en-US" sz="2800"/>
              <a:t>p = new int; //Line 3</a:t>
            </a:r>
          </a:p>
          <a:p>
            <a:pPr eaLnBrk="1" hangingPunct="1">
              <a:spcBef>
                <a:spcPts val="700"/>
              </a:spcBef>
              <a:buFont typeface="Arial" panose="020B0604020202020204" pitchFamily="34" charset="0"/>
              <a:buChar char="•"/>
            </a:pPr>
            <a:r>
              <a:rPr lang="en-US" altLang="en-US" sz="2800"/>
              <a:t>*p = 73;	//Line 4</a:t>
            </a:r>
          </a:p>
          <a:p>
            <a:pPr eaLnBrk="1" hangingPunct="1">
              <a:spcBef>
                <a:spcPts val="700"/>
              </a:spcBef>
              <a:buFont typeface="Arial" panose="020B0604020202020204" pitchFamily="34" charset="0"/>
              <a:buNone/>
            </a:pPr>
            <a:endParaRPr lang="en-US" altLang="en-US" sz="2800"/>
          </a:p>
        </p:txBody>
      </p:sp>
      <p:sp>
        <p:nvSpPr>
          <p:cNvPr id="34820"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912D7C5F-15B4-43C9-9819-DE2B5AAF4592}" type="slidenum">
              <a:rPr lang="en-US" altLang="en-US" sz="1200">
                <a:solidFill>
                  <a:srgbClr val="FFFFFF"/>
                </a:solidFill>
                <a:latin typeface="Arial" panose="020B0604020202020204" pitchFamily="34" charset="0"/>
              </a:rPr>
              <a:pPr algn="r" eaLnBrk="1" hangingPunct="1">
                <a:spcBef>
                  <a:spcPct val="0"/>
                </a:spcBef>
                <a:buClrTx/>
                <a:buFontTx/>
                <a:buNone/>
              </a:pPr>
              <a:t>16</a:t>
            </a:fld>
            <a:endParaRPr lang="en-US" altLang="en-US" sz="1200">
              <a:solidFill>
                <a:srgbClr val="FFFFFF"/>
              </a:solidFill>
              <a:latin typeface="Arial" panose="020B0604020202020204" pitchFamily="34" charset="0"/>
            </a:endParaRPr>
          </a:p>
        </p:txBody>
      </p:sp>
      <p:sp>
        <p:nvSpPr>
          <p:cNvPr id="34821"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Operator </a:t>
            </a:r>
            <a:r>
              <a:rPr lang="en-US" altLang="en-US" sz="4400" b="1">
                <a:solidFill>
                  <a:srgbClr val="FFFFFF"/>
                </a:solidFill>
                <a:latin typeface="Courier New" panose="02070309020205020404" pitchFamily="49" charset="0"/>
              </a:rPr>
              <a:t>delete</a:t>
            </a:r>
            <a:r>
              <a:rPr lang="en-US" altLang="en-US" sz="4400" b="1">
                <a:solidFill>
                  <a:srgbClr val="FFFFFF"/>
                </a:solidFill>
              </a:rPr>
              <a:t> (cont’d.)</a:t>
            </a:r>
          </a:p>
        </p:txBody>
      </p:sp>
      <p:sp>
        <p:nvSpPr>
          <p:cNvPr id="36867" name="Text Box 2"/>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7501CB49-AFE8-4456-82EE-11C71CA1EEE6}" type="slidenum">
              <a:rPr lang="en-US" altLang="en-US" sz="1200">
                <a:solidFill>
                  <a:srgbClr val="FFFFFF"/>
                </a:solidFill>
                <a:latin typeface="Arial" panose="020B0604020202020204" pitchFamily="34" charset="0"/>
              </a:rPr>
              <a:pPr algn="r" eaLnBrk="1" hangingPunct="1">
                <a:spcBef>
                  <a:spcPct val="0"/>
                </a:spcBef>
                <a:buClrTx/>
                <a:buFontTx/>
                <a:buNone/>
              </a:pPr>
              <a:t>17</a:t>
            </a:fld>
            <a:endParaRPr lang="en-US" altLang="en-US" sz="1200">
              <a:solidFill>
                <a:srgbClr val="FFFFFF"/>
              </a:solidFill>
              <a:latin typeface="Arial" panose="020B0604020202020204" pitchFamily="34" charset="0"/>
            </a:endParaRPr>
          </a:p>
        </p:txBody>
      </p:sp>
      <p:sp>
        <p:nvSpPr>
          <p:cNvPr id="36868" name="Text Box 3"/>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pic>
        <p:nvPicPr>
          <p:cNvPr id="368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350" y="1543050"/>
            <a:ext cx="7932738" cy="4673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Operator </a:t>
            </a:r>
            <a:r>
              <a:rPr lang="en-US" altLang="en-US" sz="4400" b="1">
                <a:solidFill>
                  <a:srgbClr val="FFFFFF"/>
                </a:solidFill>
                <a:latin typeface="Courier New" panose="02070309020205020404" pitchFamily="49" charset="0"/>
              </a:rPr>
              <a:t>delete</a:t>
            </a:r>
            <a:r>
              <a:rPr lang="en-US" altLang="en-US" sz="4400" b="1">
                <a:solidFill>
                  <a:srgbClr val="FFFFFF"/>
                </a:solidFill>
              </a:rPr>
              <a:t> (cont’d.)</a:t>
            </a:r>
          </a:p>
        </p:txBody>
      </p:sp>
      <p:sp>
        <p:nvSpPr>
          <p:cNvPr id="3891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spcBef>
                <a:spcPts val="700"/>
              </a:spcBef>
              <a:buFont typeface="Arial" panose="020B0604020202020204" pitchFamily="34" charset="0"/>
              <a:buChar char="•"/>
            </a:pPr>
            <a:r>
              <a:rPr lang="en-US" altLang="en-US" sz="2800" b="1"/>
              <a:t>Memory leak</a:t>
            </a:r>
            <a:r>
              <a:rPr lang="en-US" altLang="en-US" sz="2800"/>
              <a:t>: previously allocated memory that cannot be reallocated</a:t>
            </a:r>
          </a:p>
          <a:p>
            <a:pPr lvl="1" eaLnBrk="1" hangingPunct="1">
              <a:spcBef>
                <a:spcPts val="600"/>
              </a:spcBef>
              <a:buFont typeface="Arial" panose="020B0604020202020204" pitchFamily="34" charset="0"/>
              <a:buChar char="–"/>
            </a:pPr>
            <a:r>
              <a:rPr lang="en-US" altLang="en-US" sz="2400"/>
              <a:t>To avoid a memory leak, when a dynamic variable is no longer needed, destroy it to deallocate its memory</a:t>
            </a:r>
          </a:p>
          <a:p>
            <a:pPr eaLnBrk="1" hangingPunct="1">
              <a:spcBef>
                <a:spcPts val="700"/>
              </a:spcBef>
              <a:buFont typeface="Arial" panose="020B0604020202020204" pitchFamily="34" charset="0"/>
              <a:buChar char="•"/>
            </a:pPr>
            <a:r>
              <a:rPr lang="en-US" altLang="en-US" sz="2800">
                <a:latin typeface="Courier New" panose="02070309020205020404" pitchFamily="49" charset="0"/>
              </a:rPr>
              <a:t>delete</a:t>
            </a:r>
            <a:r>
              <a:rPr lang="en-US" altLang="en-US" sz="2800"/>
              <a:t> operator: used to destroy dynamic variables</a:t>
            </a:r>
          </a:p>
          <a:p>
            <a:pPr eaLnBrk="1" hangingPunct="1">
              <a:spcBef>
                <a:spcPts val="700"/>
              </a:spcBef>
              <a:buFont typeface="Arial" panose="020B0604020202020204" pitchFamily="34" charset="0"/>
              <a:buChar char="•"/>
            </a:pPr>
            <a:r>
              <a:rPr lang="en-US" altLang="en-US" sz="2800"/>
              <a:t>Syntax:</a:t>
            </a:r>
          </a:p>
          <a:p>
            <a:pPr eaLnBrk="1" hangingPunct="1">
              <a:spcBef>
                <a:spcPts val="700"/>
              </a:spcBef>
              <a:buFont typeface="Arial" panose="020B0604020202020204" pitchFamily="34" charset="0"/>
              <a:buNone/>
            </a:pPr>
            <a:endParaRPr lang="en-US" altLang="en-US" sz="2800"/>
          </a:p>
          <a:p>
            <a:pPr eaLnBrk="1" hangingPunct="1">
              <a:lnSpc>
                <a:spcPct val="150000"/>
              </a:lnSpc>
              <a:spcBef>
                <a:spcPts val="700"/>
              </a:spcBef>
              <a:buFont typeface="Arial" panose="020B0604020202020204" pitchFamily="34" charset="0"/>
              <a:buNone/>
            </a:pPr>
            <a:endParaRPr lang="en-US" altLang="en-US" sz="2800"/>
          </a:p>
        </p:txBody>
      </p:sp>
      <p:sp>
        <p:nvSpPr>
          <p:cNvPr id="38916"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7E13CA23-2C39-4DB0-B20D-BFAE1E154DEC}" type="slidenum">
              <a:rPr lang="en-US" altLang="en-US" sz="1200">
                <a:solidFill>
                  <a:srgbClr val="FFFFFF"/>
                </a:solidFill>
                <a:latin typeface="Arial" panose="020B0604020202020204" pitchFamily="34" charset="0"/>
              </a:rPr>
              <a:pPr algn="r" eaLnBrk="1" hangingPunct="1">
                <a:spcBef>
                  <a:spcPct val="0"/>
                </a:spcBef>
                <a:buClrTx/>
                <a:buFontTx/>
                <a:buNone/>
              </a:pPr>
              <a:t>18</a:t>
            </a:fld>
            <a:endParaRPr lang="en-US" altLang="en-US" sz="1200">
              <a:solidFill>
                <a:srgbClr val="FFFFFF"/>
              </a:solidFill>
              <a:latin typeface="Arial" panose="020B0604020202020204" pitchFamily="34" charset="0"/>
            </a:endParaRPr>
          </a:p>
        </p:txBody>
      </p:sp>
      <p:pic>
        <p:nvPicPr>
          <p:cNvPr id="389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4953000"/>
            <a:ext cx="7372350" cy="1209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8" name="Text Box 5"/>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Operator </a:t>
            </a:r>
            <a:r>
              <a:rPr lang="en-US" altLang="en-US" sz="4400" b="1">
                <a:solidFill>
                  <a:srgbClr val="FFFFFF"/>
                </a:solidFill>
                <a:latin typeface="Courier New" panose="02070309020205020404" pitchFamily="49" charset="0"/>
              </a:rPr>
              <a:t>delete</a:t>
            </a:r>
            <a:r>
              <a:rPr lang="en-US" altLang="en-US" sz="4400" b="1">
                <a:solidFill>
                  <a:srgbClr val="FFFFFF"/>
                </a:solidFill>
              </a:rPr>
              <a:t> (cont’d.)</a:t>
            </a:r>
          </a:p>
        </p:txBody>
      </p:sp>
      <p:sp>
        <p:nvSpPr>
          <p:cNvPr id="40963"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spcBef>
                <a:spcPts val="700"/>
              </a:spcBef>
              <a:buFont typeface="Arial" panose="020B0604020202020204" pitchFamily="34" charset="0"/>
              <a:buChar char="•"/>
            </a:pPr>
            <a:r>
              <a:rPr lang="en-US" altLang="en-US" sz="2800"/>
              <a:t>delete p;</a:t>
            </a:r>
          </a:p>
          <a:p>
            <a:pPr eaLnBrk="1" hangingPunct="1">
              <a:spcBef>
                <a:spcPts val="700"/>
              </a:spcBef>
              <a:buFont typeface="Arial" panose="020B0604020202020204" pitchFamily="34" charset="0"/>
              <a:buChar char="•"/>
            </a:pPr>
            <a:r>
              <a:rPr lang="en-US" altLang="en-US" sz="2800"/>
              <a:t>delete [] name;</a:t>
            </a:r>
          </a:p>
          <a:p>
            <a:pPr eaLnBrk="1" hangingPunct="1">
              <a:spcBef>
                <a:spcPts val="700"/>
              </a:spcBef>
              <a:buFont typeface="Arial" panose="020B0604020202020204" pitchFamily="34" charset="0"/>
              <a:buChar char="•"/>
            </a:pPr>
            <a:r>
              <a:rPr lang="en-US" altLang="en-US" sz="2800"/>
              <a:t>delete str;</a:t>
            </a:r>
          </a:p>
          <a:p>
            <a:pPr lvl="1" eaLnBrk="1" hangingPunct="1">
              <a:buFont typeface="Arial" panose="020B0604020202020204" pitchFamily="34" charset="0"/>
              <a:buChar char="•"/>
            </a:pPr>
            <a:r>
              <a:rPr lang="en-US" altLang="en-US" sz="2400"/>
              <a:t>only marks the memory spaces that these pointer variables point to as deallocated.</a:t>
            </a:r>
          </a:p>
          <a:p>
            <a:pPr eaLnBrk="1" hangingPunct="1">
              <a:spcBef>
                <a:spcPts val="700"/>
              </a:spcBef>
              <a:buFont typeface="Arial" panose="020B0604020202020204" pitchFamily="34" charset="0"/>
              <a:buChar char="•"/>
            </a:pPr>
            <a:r>
              <a:rPr lang="en-US" altLang="en-US" sz="2400"/>
              <a:t>Depending on a particular system, after these statements execute, these pointer variables may still contain the addresses of the deallocated memory spaces. In this case, we say that these pointers are </a:t>
            </a:r>
            <a:r>
              <a:rPr lang="en-US" altLang="en-US" sz="2400" b="1"/>
              <a:t>dangling</a:t>
            </a:r>
            <a:r>
              <a:rPr lang="en-US" altLang="en-US" sz="2400"/>
              <a:t>.</a:t>
            </a:r>
          </a:p>
          <a:p>
            <a:pPr lvl="1">
              <a:buFont typeface="Arial" panose="020B0604020202020204" pitchFamily="34" charset="0"/>
              <a:buChar char="–"/>
            </a:pPr>
            <a:r>
              <a:rPr lang="en-US" altLang="en-US" sz="2400"/>
              <a:t>to avoid this pitfall is to set these pointers to NULL after the delete operation</a:t>
            </a:r>
            <a:r>
              <a:rPr lang="en-US" altLang="en-US"/>
              <a:t>.</a:t>
            </a:r>
          </a:p>
        </p:txBody>
      </p:sp>
      <p:sp>
        <p:nvSpPr>
          <p:cNvPr id="40964"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62315F49-C4BB-4878-95EE-CD38F910B654}" type="slidenum">
              <a:rPr lang="en-US" altLang="en-US" sz="1200">
                <a:solidFill>
                  <a:srgbClr val="FFFFFF"/>
                </a:solidFill>
                <a:latin typeface="Arial" panose="020B0604020202020204" pitchFamily="34" charset="0"/>
              </a:rPr>
              <a:pPr algn="r" eaLnBrk="1" hangingPunct="1">
                <a:spcBef>
                  <a:spcPct val="0"/>
                </a:spcBef>
                <a:buClrTx/>
                <a:buFontTx/>
                <a:buNone/>
              </a:pPr>
              <a:t>19</a:t>
            </a:fld>
            <a:endParaRPr lang="en-US" altLang="en-US" sz="1200">
              <a:solidFill>
                <a:srgbClr val="FFFFFF"/>
              </a:solidFill>
              <a:latin typeface="Arial" panose="020B0604020202020204" pitchFamily="34" charset="0"/>
            </a:endParaRPr>
          </a:p>
        </p:txBody>
      </p:sp>
      <p:sp>
        <p:nvSpPr>
          <p:cNvPr id="40965"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Objectives</a:t>
            </a:r>
          </a:p>
        </p:txBody>
      </p:sp>
      <p:sp>
        <p:nvSpPr>
          <p:cNvPr id="614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buFont typeface="Arial" panose="020B0604020202020204" pitchFamily="34" charset="0"/>
              <a:buChar char="•"/>
            </a:pPr>
            <a:r>
              <a:rPr lang="en-US" altLang="en-US"/>
              <a:t>In this chapter, you will:</a:t>
            </a:r>
          </a:p>
          <a:p>
            <a:pPr lvl="1" eaLnBrk="1" hangingPunct="1">
              <a:buFont typeface="Arial" panose="020B0604020202020204" pitchFamily="34" charset="0"/>
              <a:buChar char="–"/>
            </a:pPr>
            <a:r>
              <a:rPr lang="en-US" altLang="en-US"/>
              <a:t>Use the pointer data type and pointer variables</a:t>
            </a:r>
          </a:p>
          <a:p>
            <a:pPr lvl="1" eaLnBrk="1" hangingPunct="1">
              <a:buFont typeface="Arial" panose="020B0604020202020204" pitchFamily="34" charset="0"/>
              <a:buChar char="–"/>
            </a:pPr>
            <a:r>
              <a:rPr lang="en-US" altLang="en-US"/>
              <a:t>Declare and manipulate pointer variables</a:t>
            </a:r>
          </a:p>
          <a:p>
            <a:pPr lvl="1" eaLnBrk="1" hangingPunct="1">
              <a:buFont typeface="Arial" panose="020B0604020202020204" pitchFamily="34" charset="0"/>
              <a:buChar char="–"/>
            </a:pPr>
            <a:r>
              <a:rPr lang="en-US" altLang="en-US"/>
              <a:t>Learn about the address of operator and the dereferencing operator</a:t>
            </a:r>
          </a:p>
          <a:p>
            <a:pPr lvl="1" eaLnBrk="1" hangingPunct="1">
              <a:buFont typeface="Arial" panose="020B0604020202020204" pitchFamily="34" charset="0"/>
              <a:buChar char="–"/>
            </a:pPr>
            <a:r>
              <a:rPr lang="en-US" altLang="en-US"/>
              <a:t>Discover dynamic variables</a:t>
            </a:r>
          </a:p>
          <a:p>
            <a:pPr lvl="1" eaLnBrk="1" hangingPunct="1">
              <a:buFont typeface="Arial" panose="020B0604020202020204" pitchFamily="34" charset="0"/>
              <a:buChar char="–"/>
            </a:pPr>
            <a:r>
              <a:rPr lang="en-US" altLang="en-US"/>
              <a:t>Use the </a:t>
            </a:r>
            <a:r>
              <a:rPr lang="en-US" altLang="en-US">
                <a:latin typeface="Courier New" panose="02070309020205020404" pitchFamily="49" charset="0"/>
              </a:rPr>
              <a:t>new</a:t>
            </a:r>
            <a:r>
              <a:rPr lang="en-US" altLang="en-US"/>
              <a:t> and </a:t>
            </a:r>
            <a:r>
              <a:rPr lang="en-US" altLang="en-US">
                <a:latin typeface="Courier New" panose="02070309020205020404" pitchFamily="49" charset="0"/>
              </a:rPr>
              <a:t>delete</a:t>
            </a:r>
            <a:r>
              <a:rPr lang="en-US" altLang="en-US"/>
              <a:t> operators to manipulate dynamic variables</a:t>
            </a:r>
          </a:p>
          <a:p>
            <a:pPr lvl="1" eaLnBrk="1" hangingPunct="1">
              <a:buFont typeface="Arial" panose="020B0604020202020204" pitchFamily="34" charset="0"/>
              <a:buChar char="–"/>
            </a:pPr>
            <a:r>
              <a:rPr lang="en-US" altLang="en-US"/>
              <a:t>Learn about pointer arithmetic</a:t>
            </a:r>
          </a:p>
        </p:txBody>
      </p:sp>
      <p:sp>
        <p:nvSpPr>
          <p:cNvPr id="6148"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FC2E571C-ADBA-4597-BAE1-FFBA60E48499}" type="slidenum">
              <a:rPr lang="en-US" altLang="en-US" sz="1200">
                <a:solidFill>
                  <a:srgbClr val="FFFFFF"/>
                </a:solidFill>
                <a:latin typeface="Arial" panose="020B0604020202020204" pitchFamily="34" charset="0"/>
              </a:rPr>
              <a:pPr algn="r" eaLnBrk="1" hangingPunct="1">
                <a:spcBef>
                  <a:spcPct val="0"/>
                </a:spcBef>
                <a:buClrTx/>
                <a:buFontTx/>
                <a:buNone/>
              </a:pPr>
              <a:t>2</a:t>
            </a:fld>
            <a:endParaRPr lang="en-US" altLang="en-US" sz="1200">
              <a:solidFill>
                <a:srgbClr val="FFFFFF"/>
              </a:solidFill>
              <a:latin typeface="Arial" panose="020B0604020202020204" pitchFamily="34" charset="0"/>
            </a:endParaRPr>
          </a:p>
        </p:txBody>
      </p:sp>
      <p:sp>
        <p:nvSpPr>
          <p:cNvPr id="6149" name="Text Box 4"/>
          <p:cNvSpPr txBox="1">
            <a:spLocks noChangeArrowheads="1"/>
          </p:cNvSpPr>
          <p:nvPr/>
        </p:nvSpPr>
        <p:spPr bwMode="auto">
          <a:xfrm>
            <a:off x="0" y="632460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Operations on Pointer Variables</a:t>
            </a:r>
          </a:p>
        </p:txBody>
      </p:sp>
      <p:sp>
        <p:nvSpPr>
          <p:cNvPr id="4301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lnSpc>
                <a:spcPct val="90000"/>
              </a:lnSpc>
              <a:buFont typeface="Arial" panose="020B0604020202020204" pitchFamily="34" charset="0"/>
              <a:buChar char="•"/>
            </a:pPr>
            <a:r>
              <a:rPr lang="en-US" altLang="en-US" sz="2800"/>
              <a:t>Assignment: value of one pointer variable can be assigned to another pointer of same type</a:t>
            </a:r>
          </a:p>
          <a:p>
            <a:pPr lvl="1">
              <a:buFont typeface="Arial" panose="020B0604020202020204" pitchFamily="34" charset="0"/>
              <a:buChar char="–"/>
            </a:pPr>
            <a:r>
              <a:rPr lang="en-US" altLang="en-US" sz="2400"/>
              <a:t>int *p, *q;</a:t>
            </a:r>
          </a:p>
          <a:p>
            <a:pPr lvl="1">
              <a:buFont typeface="Arial" panose="020B0604020202020204" pitchFamily="34" charset="0"/>
              <a:buChar char="–"/>
            </a:pPr>
            <a:r>
              <a:rPr lang="en-US" altLang="en-US" sz="2400"/>
              <a:t>p = q; //both p and q point to the same memory location.</a:t>
            </a:r>
          </a:p>
          <a:p>
            <a:pPr eaLnBrk="1" hangingPunct="1">
              <a:lnSpc>
                <a:spcPct val="90000"/>
              </a:lnSpc>
              <a:buFont typeface="Arial" panose="020B0604020202020204" pitchFamily="34" charset="0"/>
              <a:buChar char="•"/>
            </a:pPr>
            <a:r>
              <a:rPr lang="en-US" altLang="en-US" sz="2800"/>
              <a:t>Relational operations: two pointer variables of same type can be compared for equality, etc.</a:t>
            </a:r>
          </a:p>
          <a:p>
            <a:pPr eaLnBrk="1" hangingPunct="1">
              <a:lnSpc>
                <a:spcPct val="90000"/>
              </a:lnSpc>
              <a:buFont typeface="Arial" panose="020B0604020202020204" pitchFamily="34" charset="0"/>
              <a:buChar char="•"/>
            </a:pPr>
            <a:r>
              <a:rPr lang="en-US" altLang="en-US" sz="2800"/>
              <a:t>Some limited arithmetic operations:</a:t>
            </a:r>
          </a:p>
          <a:p>
            <a:pPr lvl="1">
              <a:buFont typeface="Arial" panose="020B0604020202020204" pitchFamily="34" charset="0"/>
              <a:buChar char="–"/>
            </a:pPr>
            <a:r>
              <a:rPr lang="en-US" altLang="en-US" sz="2400"/>
              <a:t>Integer values can be added and subtracted from a pointer variable: p++;// increments the value of p by 4 bytes</a:t>
            </a:r>
          </a:p>
          <a:p>
            <a:pPr lvl="1" eaLnBrk="1" hangingPunct="1">
              <a:lnSpc>
                <a:spcPct val="90000"/>
              </a:lnSpc>
              <a:buFont typeface="Arial" panose="020B0604020202020204" pitchFamily="34" charset="0"/>
              <a:buChar char="–"/>
            </a:pPr>
            <a:r>
              <a:rPr lang="en-US" altLang="en-US" sz="2400"/>
              <a:t>Value of one pointer variable can be subtracted from another pointer variable</a:t>
            </a:r>
          </a:p>
        </p:txBody>
      </p:sp>
      <p:sp>
        <p:nvSpPr>
          <p:cNvPr id="43012"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85898BE7-9DF7-412B-9A75-3D4B1C8048CF}" type="slidenum">
              <a:rPr lang="en-US" altLang="en-US" sz="1200">
                <a:solidFill>
                  <a:srgbClr val="FFFFFF"/>
                </a:solidFill>
                <a:latin typeface="Arial" panose="020B0604020202020204" pitchFamily="34" charset="0"/>
              </a:rPr>
              <a:pPr algn="r" eaLnBrk="1" hangingPunct="1">
                <a:spcBef>
                  <a:spcPct val="0"/>
                </a:spcBef>
                <a:buClrTx/>
                <a:buFontTx/>
                <a:buNone/>
              </a:pPr>
              <a:t>20</a:t>
            </a:fld>
            <a:endParaRPr lang="en-US" altLang="en-US" sz="1200">
              <a:solidFill>
                <a:srgbClr val="FFFFFF"/>
              </a:solidFill>
              <a:latin typeface="Arial" panose="020B0604020202020204" pitchFamily="34" charset="0"/>
            </a:endParaRPr>
          </a:p>
        </p:txBody>
      </p:sp>
      <p:sp>
        <p:nvSpPr>
          <p:cNvPr id="43013"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Operations on Pointer Variables (cont’d.)</a:t>
            </a:r>
          </a:p>
        </p:txBody>
      </p:sp>
      <p:sp>
        <p:nvSpPr>
          <p:cNvPr id="4505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buFont typeface="Arial" panose="020B0604020202020204" pitchFamily="34" charset="0"/>
              <a:buChar char="•"/>
            </a:pPr>
            <a:r>
              <a:rPr lang="en-US" altLang="en-US"/>
              <a:t>Pointer arithmetic can be very dangerous:</a:t>
            </a:r>
          </a:p>
          <a:p>
            <a:pPr lvl="1" eaLnBrk="1" hangingPunct="1">
              <a:buFont typeface="Arial" panose="020B0604020202020204" pitchFamily="34" charset="0"/>
              <a:buChar char="–"/>
            </a:pPr>
            <a:r>
              <a:rPr lang="en-US" altLang="en-US"/>
              <a:t>Program can accidentally access memory locations of other variables and change their content without warning</a:t>
            </a:r>
          </a:p>
          <a:p>
            <a:pPr lvl="2" eaLnBrk="1" hangingPunct="1">
              <a:buFont typeface="Arial" panose="020B0604020202020204" pitchFamily="34" charset="0"/>
              <a:buChar char="•"/>
            </a:pPr>
            <a:r>
              <a:rPr lang="en-US" altLang="en-US"/>
              <a:t>Some systems might terminate the program with an appropriate error message</a:t>
            </a:r>
          </a:p>
          <a:p>
            <a:pPr eaLnBrk="1" hangingPunct="1">
              <a:buFont typeface="Arial" panose="020B0604020202020204" pitchFamily="34" charset="0"/>
              <a:buChar char="•"/>
            </a:pPr>
            <a:r>
              <a:rPr lang="en-US" altLang="en-US"/>
              <a:t>Always exercise extra care when doing pointer arithmetic</a:t>
            </a:r>
          </a:p>
        </p:txBody>
      </p:sp>
      <p:sp>
        <p:nvSpPr>
          <p:cNvPr id="45060"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A218542E-A86A-4985-80CE-E1C6ADAE15D4}" type="slidenum">
              <a:rPr lang="en-US" altLang="en-US" sz="1200">
                <a:solidFill>
                  <a:srgbClr val="FFFFFF"/>
                </a:solidFill>
                <a:latin typeface="Arial" panose="020B0604020202020204" pitchFamily="34" charset="0"/>
              </a:rPr>
              <a:pPr algn="r" eaLnBrk="1" hangingPunct="1">
                <a:spcBef>
                  <a:spcPct val="0"/>
                </a:spcBef>
                <a:buClrTx/>
                <a:buFontTx/>
                <a:buNone/>
              </a:pPr>
              <a:t>21</a:t>
            </a:fld>
            <a:endParaRPr lang="en-US" altLang="en-US" sz="1200">
              <a:solidFill>
                <a:srgbClr val="FFFFFF"/>
              </a:solidFill>
              <a:latin typeface="Arial" panose="020B0604020202020204" pitchFamily="34" charset="0"/>
            </a:endParaRPr>
          </a:p>
        </p:txBody>
      </p:sp>
      <p:sp>
        <p:nvSpPr>
          <p:cNvPr id="45061"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Dynamic Arrays</a:t>
            </a:r>
          </a:p>
        </p:txBody>
      </p:sp>
      <p:sp>
        <p:nvSpPr>
          <p:cNvPr id="4710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buFont typeface="Arial" panose="020B0604020202020204" pitchFamily="34" charset="0"/>
              <a:buChar char="•"/>
            </a:pPr>
            <a:r>
              <a:rPr lang="en-US" altLang="en-US" u="sng"/>
              <a:t>Dynamic array</a:t>
            </a:r>
            <a:r>
              <a:rPr lang="en-US" altLang="en-US"/>
              <a:t>: array created during program execution</a:t>
            </a:r>
          </a:p>
          <a:p>
            <a:pPr eaLnBrk="1" hangingPunct="1">
              <a:buFont typeface="Arial" panose="020B0604020202020204" pitchFamily="34" charset="0"/>
              <a:buChar char="•"/>
            </a:pPr>
            <a:r>
              <a:rPr lang="en-US" altLang="en-US"/>
              <a:t>Example:</a:t>
            </a:r>
          </a:p>
          <a:p>
            <a:pPr lvl="1" eaLnBrk="1" hangingPunct="1">
              <a:spcBef>
                <a:spcPts val="600"/>
              </a:spcBef>
              <a:buClrTx/>
              <a:buFontTx/>
              <a:buNone/>
            </a:pPr>
            <a:r>
              <a:rPr lang="en-US" altLang="en-US" sz="2400">
                <a:latin typeface="Courier New" panose="02070309020205020404" pitchFamily="49" charset="0"/>
              </a:rPr>
              <a:t>int *p;</a:t>
            </a:r>
          </a:p>
          <a:p>
            <a:pPr lvl="1" eaLnBrk="1" hangingPunct="1">
              <a:spcBef>
                <a:spcPts val="600"/>
              </a:spcBef>
              <a:buClrTx/>
              <a:buFontTx/>
              <a:buNone/>
            </a:pPr>
            <a:r>
              <a:rPr lang="en-US" altLang="en-US" sz="2400">
                <a:latin typeface="Courier New" panose="02070309020205020404" pitchFamily="49" charset="0"/>
              </a:rPr>
              <a:t>p = new int[10];</a:t>
            </a:r>
          </a:p>
          <a:p>
            <a:pPr lvl="1" eaLnBrk="1" hangingPunct="1">
              <a:spcBef>
                <a:spcPts val="600"/>
              </a:spcBef>
              <a:buClrTx/>
              <a:buFontTx/>
              <a:buNone/>
            </a:pPr>
            <a:endParaRPr lang="en-US" altLang="en-US" sz="2400">
              <a:latin typeface="Courier New" panose="02070309020205020404" pitchFamily="49" charset="0"/>
            </a:endParaRPr>
          </a:p>
          <a:p>
            <a:pPr lvl="1" eaLnBrk="1" hangingPunct="1">
              <a:spcBef>
                <a:spcPts val="600"/>
              </a:spcBef>
              <a:buClrTx/>
              <a:buFontTx/>
              <a:buNone/>
            </a:pPr>
            <a:r>
              <a:rPr lang="en-US" altLang="en-US" sz="2400">
                <a:latin typeface="Courier New" panose="02070309020205020404" pitchFamily="49" charset="0"/>
              </a:rPr>
              <a:t>*p = 25;</a:t>
            </a:r>
          </a:p>
          <a:p>
            <a:pPr lvl="1" eaLnBrk="1" hangingPunct="1">
              <a:spcBef>
                <a:spcPts val="600"/>
              </a:spcBef>
              <a:buClrTx/>
              <a:buFontTx/>
              <a:buNone/>
            </a:pPr>
            <a:r>
              <a:rPr lang="en-US" altLang="en-US" sz="2400">
                <a:latin typeface="Courier New" panose="02070309020205020404" pitchFamily="49" charset="0"/>
              </a:rPr>
              <a:t>p++; //to point to next array component</a:t>
            </a:r>
          </a:p>
          <a:p>
            <a:pPr lvl="1" eaLnBrk="1" hangingPunct="1">
              <a:spcBef>
                <a:spcPts val="600"/>
              </a:spcBef>
              <a:buClrTx/>
              <a:buFontTx/>
              <a:buNone/>
            </a:pPr>
            <a:r>
              <a:rPr lang="en-US" altLang="en-US" sz="2400">
                <a:latin typeface="Courier New" panose="02070309020205020404" pitchFamily="49" charset="0"/>
              </a:rPr>
              <a:t>*p = 35;</a:t>
            </a:r>
          </a:p>
        </p:txBody>
      </p:sp>
      <p:sp>
        <p:nvSpPr>
          <p:cNvPr id="47108"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BE2F422D-00E3-47AE-B16A-8F734899F09A}" type="slidenum">
              <a:rPr lang="en-US" altLang="en-US" sz="1200">
                <a:solidFill>
                  <a:srgbClr val="FFFFFF"/>
                </a:solidFill>
                <a:latin typeface="Arial" panose="020B0604020202020204" pitchFamily="34" charset="0"/>
              </a:rPr>
              <a:pPr algn="r" eaLnBrk="1" hangingPunct="1">
                <a:spcBef>
                  <a:spcPct val="0"/>
                </a:spcBef>
                <a:buClrTx/>
                <a:buFontTx/>
                <a:buNone/>
              </a:pPr>
              <a:t>22</a:t>
            </a:fld>
            <a:endParaRPr lang="en-US" altLang="en-US" sz="1200">
              <a:solidFill>
                <a:srgbClr val="FFFFFF"/>
              </a:solidFill>
              <a:latin typeface="Arial" panose="020B0604020202020204" pitchFamily="34" charset="0"/>
            </a:endParaRPr>
          </a:p>
        </p:txBody>
      </p:sp>
      <p:grpSp>
        <p:nvGrpSpPr>
          <p:cNvPr id="47109" name="Group 4"/>
          <p:cNvGrpSpPr>
            <a:grpSpLocks/>
          </p:cNvGrpSpPr>
          <p:nvPr/>
        </p:nvGrpSpPr>
        <p:grpSpPr bwMode="auto">
          <a:xfrm>
            <a:off x="2971800" y="4637088"/>
            <a:ext cx="4792663" cy="1216025"/>
            <a:chOff x="1872" y="2921"/>
            <a:chExt cx="3019" cy="766"/>
          </a:xfrm>
        </p:grpSpPr>
        <p:sp>
          <p:nvSpPr>
            <p:cNvPr id="47111" name="Line 5"/>
            <p:cNvSpPr>
              <a:spLocks noChangeShapeType="1"/>
            </p:cNvSpPr>
            <p:nvPr/>
          </p:nvSpPr>
          <p:spPr bwMode="auto">
            <a:xfrm flipH="1">
              <a:off x="1871" y="3040"/>
              <a:ext cx="193" cy="0"/>
            </a:xfrm>
            <a:prstGeom prst="line">
              <a:avLst/>
            </a:prstGeom>
            <a:noFill/>
            <a:ln w="93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12" name="Rectangle 6"/>
            <p:cNvSpPr>
              <a:spLocks noChangeArrowheads="1"/>
            </p:cNvSpPr>
            <p:nvPr/>
          </p:nvSpPr>
          <p:spPr bwMode="auto">
            <a:xfrm>
              <a:off x="2064" y="2921"/>
              <a:ext cx="259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eaLnBrk="1" hangingPunct="1">
                <a:spcBef>
                  <a:spcPct val="0"/>
                </a:spcBef>
                <a:buClrTx/>
                <a:buFontTx/>
                <a:buNone/>
              </a:pPr>
              <a:r>
                <a:rPr lang="en-US" altLang="en-US" sz="1800">
                  <a:solidFill>
                    <a:srgbClr val="FF0000"/>
                  </a:solidFill>
                  <a:latin typeface="Arial" panose="020B0604020202020204" pitchFamily="34" charset="0"/>
                </a:rPr>
                <a:t>stores </a:t>
              </a:r>
              <a:r>
                <a:rPr lang="en-US" altLang="en-US" sz="1800">
                  <a:solidFill>
                    <a:srgbClr val="FF0000"/>
                  </a:solidFill>
                  <a:latin typeface="Courier New" panose="02070309020205020404" pitchFamily="49" charset="0"/>
                </a:rPr>
                <a:t>25</a:t>
              </a:r>
              <a:r>
                <a:rPr lang="en-US" altLang="en-US" sz="1800">
                  <a:solidFill>
                    <a:srgbClr val="FF0000"/>
                  </a:solidFill>
                  <a:latin typeface="Arial" panose="020B0604020202020204" pitchFamily="34" charset="0"/>
                </a:rPr>
                <a:t> into the first memory location</a:t>
              </a:r>
            </a:p>
          </p:txBody>
        </p:sp>
        <p:sp>
          <p:nvSpPr>
            <p:cNvPr id="47113" name="Line 7"/>
            <p:cNvSpPr>
              <a:spLocks noChangeShapeType="1"/>
            </p:cNvSpPr>
            <p:nvPr/>
          </p:nvSpPr>
          <p:spPr bwMode="auto">
            <a:xfrm flipH="1">
              <a:off x="1871" y="3575"/>
              <a:ext cx="193" cy="0"/>
            </a:xfrm>
            <a:prstGeom prst="line">
              <a:avLst/>
            </a:prstGeom>
            <a:noFill/>
            <a:ln w="93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114" name="Rectangle 8"/>
            <p:cNvSpPr>
              <a:spLocks noChangeArrowheads="1"/>
            </p:cNvSpPr>
            <p:nvPr/>
          </p:nvSpPr>
          <p:spPr bwMode="auto">
            <a:xfrm>
              <a:off x="2064" y="3456"/>
              <a:ext cx="282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eaLnBrk="1" hangingPunct="1">
                <a:spcBef>
                  <a:spcPct val="0"/>
                </a:spcBef>
                <a:buClrTx/>
                <a:buFontTx/>
                <a:buNone/>
              </a:pPr>
              <a:r>
                <a:rPr lang="en-US" altLang="en-US" sz="1800">
                  <a:solidFill>
                    <a:srgbClr val="FF0000"/>
                  </a:solidFill>
                  <a:latin typeface="Arial" panose="020B0604020202020204" pitchFamily="34" charset="0"/>
                </a:rPr>
                <a:t>stores </a:t>
              </a:r>
              <a:r>
                <a:rPr lang="en-US" altLang="en-US" sz="1800">
                  <a:solidFill>
                    <a:srgbClr val="FF0000"/>
                  </a:solidFill>
                  <a:latin typeface="Courier New" panose="02070309020205020404" pitchFamily="49" charset="0"/>
                </a:rPr>
                <a:t>35</a:t>
              </a:r>
              <a:r>
                <a:rPr lang="en-US" altLang="en-US" sz="1800">
                  <a:solidFill>
                    <a:srgbClr val="FF0000"/>
                  </a:solidFill>
                  <a:latin typeface="Arial" panose="020B0604020202020204" pitchFamily="34" charset="0"/>
                </a:rPr>
                <a:t> into the second memory location</a:t>
              </a:r>
            </a:p>
          </p:txBody>
        </p:sp>
      </p:grpSp>
      <p:sp>
        <p:nvSpPr>
          <p:cNvPr id="47110" name="Text Box 9"/>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Dynamic Arrays (cont’d.)</a:t>
            </a:r>
          </a:p>
        </p:txBody>
      </p:sp>
      <p:sp>
        <p:nvSpPr>
          <p:cNvPr id="2662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9pPr>
          </a:lstStyle>
          <a:p>
            <a:pPr eaLnBrk="1" hangingPunct="1">
              <a:spcBef>
                <a:spcPts val="800"/>
              </a:spcBef>
              <a:buClr>
                <a:srgbClr val="000000"/>
              </a:buClr>
              <a:buSzPct val="100000"/>
              <a:buFont typeface="Arial" panose="020B0604020202020204" pitchFamily="34" charset="0"/>
              <a:buChar char="•"/>
              <a:defRPr/>
            </a:pPr>
            <a:r>
              <a:rPr lang="en-US" altLang="en-US" sz="2000" dirty="0">
                <a:latin typeface="Calibri" panose="020F0502020204030204" pitchFamily="34" charset="0"/>
              </a:rPr>
              <a:t>Can use array notation to access these memory locations</a:t>
            </a:r>
          </a:p>
          <a:p>
            <a:pPr eaLnBrk="1" hangingPunct="1">
              <a:spcBef>
                <a:spcPts val="800"/>
              </a:spcBef>
              <a:buClr>
                <a:srgbClr val="000000"/>
              </a:buClr>
              <a:buSzPct val="100000"/>
              <a:buFont typeface="Arial" panose="020B0604020202020204" pitchFamily="34" charset="0"/>
              <a:buChar char="•"/>
              <a:defRPr/>
            </a:pPr>
            <a:r>
              <a:rPr lang="en-US" altLang="en-US" sz="2000" dirty="0">
                <a:latin typeface="Calibri" panose="020F0502020204030204" pitchFamily="34" charset="0"/>
              </a:rPr>
              <a:t>Example:</a:t>
            </a:r>
          </a:p>
          <a:p>
            <a:pPr marL="342900" eaLnBrk="1" hangingPunct="1">
              <a:spcBef>
                <a:spcPts val="600"/>
              </a:spcBef>
              <a:buSzPct val="100000"/>
              <a:defRPr/>
            </a:pPr>
            <a:r>
              <a:rPr lang="en-US" altLang="en-US" sz="1600" dirty="0">
                <a:latin typeface="Courier New" panose="02070309020205020404" pitchFamily="49" charset="0"/>
              </a:rPr>
              <a:t>	p[0] = 25;</a:t>
            </a:r>
          </a:p>
          <a:p>
            <a:pPr marL="342900" eaLnBrk="1" hangingPunct="1">
              <a:spcBef>
                <a:spcPts val="600"/>
              </a:spcBef>
              <a:buSzPct val="100000"/>
              <a:defRPr/>
            </a:pPr>
            <a:r>
              <a:rPr lang="en-US" altLang="en-US" sz="1600" dirty="0">
                <a:latin typeface="Courier New" panose="02070309020205020404" pitchFamily="49" charset="0"/>
              </a:rPr>
              <a:t>	p[1] = 35;</a:t>
            </a:r>
          </a:p>
          <a:p>
            <a:pPr lvl="1" eaLnBrk="1" hangingPunct="1">
              <a:spcBef>
                <a:spcPts val="700"/>
              </a:spcBef>
              <a:buClr>
                <a:srgbClr val="000000"/>
              </a:buClr>
              <a:buSzPct val="100000"/>
              <a:buFont typeface="Arial" panose="020B0604020202020204" pitchFamily="34" charset="0"/>
              <a:buChar char="–"/>
              <a:defRPr/>
            </a:pPr>
            <a:r>
              <a:rPr lang="en-US" altLang="en-US" dirty="0">
                <a:latin typeface="Calibri" panose="020F0502020204030204" pitchFamily="34" charset="0"/>
              </a:rPr>
              <a:t>Stores </a:t>
            </a:r>
            <a:r>
              <a:rPr lang="en-US" altLang="en-US" dirty="0">
                <a:latin typeface="Courier New" panose="02070309020205020404" pitchFamily="49" charset="0"/>
              </a:rPr>
              <a:t>25</a:t>
            </a:r>
            <a:r>
              <a:rPr lang="en-US" altLang="en-US" dirty="0">
                <a:latin typeface="Calibri" panose="020F0502020204030204" pitchFamily="34" charset="0"/>
              </a:rPr>
              <a:t> and </a:t>
            </a:r>
            <a:r>
              <a:rPr lang="en-US" altLang="en-US" dirty="0">
                <a:latin typeface="Courier New" panose="02070309020205020404" pitchFamily="49" charset="0"/>
              </a:rPr>
              <a:t>35</a:t>
            </a:r>
            <a:r>
              <a:rPr lang="en-US" altLang="en-US" dirty="0">
                <a:latin typeface="Calibri" panose="020F0502020204030204" pitchFamily="34" charset="0"/>
              </a:rPr>
              <a:t> into the first and second array components, respectively</a:t>
            </a:r>
          </a:p>
          <a:p>
            <a:pPr eaLnBrk="1" hangingPunct="1">
              <a:spcBef>
                <a:spcPts val="800"/>
              </a:spcBef>
              <a:buClr>
                <a:srgbClr val="000000"/>
              </a:buClr>
              <a:buSzPct val="100000"/>
              <a:buFont typeface="Arial" panose="020B0604020202020204" pitchFamily="34" charset="0"/>
              <a:buChar char="•"/>
              <a:defRPr/>
            </a:pPr>
            <a:r>
              <a:rPr lang="en-US" altLang="en-US" sz="2000" dirty="0">
                <a:latin typeface="Calibri" panose="020F0502020204030204" pitchFamily="34" charset="0"/>
              </a:rPr>
              <a:t>An </a:t>
            </a:r>
            <a:r>
              <a:rPr lang="en-US" altLang="en-US" sz="2000" i="1" dirty="0">
                <a:latin typeface="Calibri" panose="020F0502020204030204" pitchFamily="34" charset="0"/>
              </a:rPr>
              <a:t>array name</a:t>
            </a:r>
            <a:r>
              <a:rPr lang="en-US" altLang="en-US" sz="2000" dirty="0">
                <a:latin typeface="Calibri" panose="020F0502020204030204" pitchFamily="34" charset="0"/>
              </a:rPr>
              <a:t> is a </a:t>
            </a:r>
            <a:r>
              <a:rPr lang="en-US" altLang="en-US" sz="2000" i="1" dirty="0">
                <a:latin typeface="Calibri" panose="020F0502020204030204" pitchFamily="34" charset="0"/>
              </a:rPr>
              <a:t>constant pointer</a:t>
            </a:r>
          </a:p>
          <a:p>
            <a:pPr eaLnBrk="1" hangingPunct="1">
              <a:spcBef>
                <a:spcPts val="800"/>
              </a:spcBef>
              <a:buClr>
                <a:srgbClr val="000000"/>
              </a:buClr>
              <a:buSzPct val="100000"/>
              <a:buFont typeface="Arial" panose="020B0604020202020204" pitchFamily="34" charset="0"/>
              <a:buChar char="•"/>
              <a:defRPr/>
            </a:pPr>
            <a:r>
              <a:rPr lang="en-US" altLang="en-US" sz="2000" i="1" dirty="0" err="1">
                <a:latin typeface="Calibri" panose="020F0502020204030204" pitchFamily="34" charset="0"/>
              </a:rPr>
              <a:t>int</a:t>
            </a:r>
            <a:r>
              <a:rPr lang="en-US" altLang="en-US" sz="2000" i="1" dirty="0">
                <a:latin typeface="Calibri" panose="020F0502020204030204" pitchFamily="34" charset="0"/>
              </a:rPr>
              <a:t> *</a:t>
            </a:r>
            <a:r>
              <a:rPr lang="en-US" altLang="en-US" sz="2000" i="1" dirty="0" err="1">
                <a:latin typeface="Calibri" panose="020F0502020204030204" pitchFamily="34" charset="0"/>
              </a:rPr>
              <a:t>intList</a:t>
            </a:r>
            <a:r>
              <a:rPr lang="en-US" altLang="en-US" sz="2000" i="1" dirty="0">
                <a:latin typeface="Calibri" panose="020F0502020204030204" pitchFamily="34" charset="0"/>
              </a:rPr>
              <a:t>; 		       //Line 1</a:t>
            </a:r>
          </a:p>
          <a:p>
            <a:pPr eaLnBrk="1" hangingPunct="1">
              <a:spcBef>
                <a:spcPts val="800"/>
              </a:spcBef>
              <a:buClr>
                <a:srgbClr val="000000"/>
              </a:buClr>
              <a:buSzPct val="100000"/>
              <a:buFont typeface="Arial" panose="020B0604020202020204" pitchFamily="34" charset="0"/>
              <a:buChar char="•"/>
              <a:defRPr/>
            </a:pPr>
            <a:r>
              <a:rPr lang="en-US" altLang="en-US" sz="2000" i="1" dirty="0" err="1">
                <a:latin typeface="Calibri" panose="020F0502020204030204" pitchFamily="34" charset="0"/>
              </a:rPr>
              <a:t>int</a:t>
            </a:r>
            <a:r>
              <a:rPr lang="en-US" altLang="en-US" sz="2000" i="1" dirty="0">
                <a:latin typeface="Calibri" panose="020F0502020204030204" pitchFamily="34" charset="0"/>
              </a:rPr>
              <a:t> </a:t>
            </a:r>
            <a:r>
              <a:rPr lang="en-US" altLang="en-US" sz="2000" i="1" dirty="0" err="1">
                <a:latin typeface="Calibri" panose="020F0502020204030204" pitchFamily="34" charset="0"/>
              </a:rPr>
              <a:t>arraySize</a:t>
            </a:r>
            <a:r>
              <a:rPr lang="en-US" altLang="en-US" sz="2000" i="1" dirty="0">
                <a:latin typeface="Calibri" panose="020F0502020204030204" pitchFamily="34" charset="0"/>
              </a:rPr>
              <a:t>;                          //Line 2</a:t>
            </a:r>
          </a:p>
          <a:p>
            <a:pPr eaLnBrk="1" hangingPunct="1">
              <a:spcBef>
                <a:spcPts val="800"/>
              </a:spcBef>
              <a:buClr>
                <a:srgbClr val="000000"/>
              </a:buClr>
              <a:buSzPct val="100000"/>
              <a:buFont typeface="Arial" panose="020B0604020202020204" pitchFamily="34" charset="0"/>
              <a:buChar char="•"/>
              <a:defRPr/>
            </a:pPr>
            <a:r>
              <a:rPr lang="en-US" altLang="en-US" sz="2000" i="1" dirty="0" err="1">
                <a:latin typeface="Calibri" panose="020F0502020204030204" pitchFamily="34" charset="0"/>
              </a:rPr>
              <a:t>cout</a:t>
            </a:r>
            <a:r>
              <a:rPr lang="en-US" altLang="en-US" sz="2000" i="1" dirty="0">
                <a:latin typeface="Calibri" panose="020F0502020204030204" pitchFamily="34" charset="0"/>
              </a:rPr>
              <a:t> &lt;&lt; "Enter array size: ";  //Line 3</a:t>
            </a:r>
          </a:p>
          <a:p>
            <a:pPr eaLnBrk="1" hangingPunct="1">
              <a:spcBef>
                <a:spcPts val="800"/>
              </a:spcBef>
              <a:buClr>
                <a:srgbClr val="000000"/>
              </a:buClr>
              <a:buSzPct val="100000"/>
              <a:buFont typeface="Arial" panose="020B0604020202020204" pitchFamily="34" charset="0"/>
              <a:buChar char="•"/>
              <a:defRPr/>
            </a:pPr>
            <a:r>
              <a:rPr lang="en-US" altLang="en-US" sz="2000" i="1" dirty="0" err="1">
                <a:latin typeface="Calibri" panose="020F0502020204030204" pitchFamily="34" charset="0"/>
              </a:rPr>
              <a:t>cin</a:t>
            </a:r>
            <a:r>
              <a:rPr lang="en-US" altLang="en-US" sz="2000" i="1" dirty="0">
                <a:latin typeface="Calibri" panose="020F0502020204030204" pitchFamily="34" charset="0"/>
              </a:rPr>
              <a:t> &gt;&gt; </a:t>
            </a:r>
            <a:r>
              <a:rPr lang="en-US" altLang="en-US" sz="2000" i="1" dirty="0" err="1">
                <a:latin typeface="Calibri" panose="020F0502020204030204" pitchFamily="34" charset="0"/>
              </a:rPr>
              <a:t>arraySize</a:t>
            </a:r>
            <a:r>
              <a:rPr lang="en-US" altLang="en-US" sz="2000" i="1" dirty="0">
                <a:latin typeface="Calibri" panose="020F0502020204030204" pitchFamily="34" charset="0"/>
              </a:rPr>
              <a:t>;                   //Line 4</a:t>
            </a:r>
          </a:p>
          <a:p>
            <a:pPr eaLnBrk="1" hangingPunct="1">
              <a:spcBef>
                <a:spcPts val="800"/>
              </a:spcBef>
              <a:buClr>
                <a:srgbClr val="000000"/>
              </a:buClr>
              <a:buSzPct val="100000"/>
              <a:buFont typeface="Arial" panose="020B0604020202020204" pitchFamily="34" charset="0"/>
              <a:buChar char="•"/>
              <a:defRPr/>
            </a:pPr>
            <a:r>
              <a:rPr lang="en-US" altLang="en-US" sz="2000" i="1" dirty="0" err="1">
                <a:latin typeface="Calibri" panose="020F0502020204030204" pitchFamily="34" charset="0"/>
              </a:rPr>
              <a:t>cout</a:t>
            </a:r>
            <a:r>
              <a:rPr lang="en-US" altLang="en-US" sz="2000" i="1" dirty="0">
                <a:latin typeface="Calibri" panose="020F0502020204030204" pitchFamily="34" charset="0"/>
              </a:rPr>
              <a:t> &lt;&lt; </a:t>
            </a:r>
            <a:r>
              <a:rPr lang="en-US" altLang="en-US" sz="2000" i="1" dirty="0" err="1">
                <a:latin typeface="Calibri" panose="020F0502020204030204" pitchFamily="34" charset="0"/>
              </a:rPr>
              <a:t>endl</a:t>
            </a:r>
            <a:r>
              <a:rPr lang="en-US" altLang="en-US" sz="2000" i="1" dirty="0">
                <a:latin typeface="Calibri" panose="020F0502020204030204" pitchFamily="34" charset="0"/>
              </a:rPr>
              <a:t>; 		      //Line 5</a:t>
            </a:r>
          </a:p>
          <a:p>
            <a:pPr eaLnBrk="1" hangingPunct="1">
              <a:spcBef>
                <a:spcPts val="800"/>
              </a:spcBef>
              <a:buClr>
                <a:srgbClr val="000000"/>
              </a:buClr>
              <a:buSzPct val="100000"/>
              <a:buFont typeface="Arial" panose="020B0604020202020204" pitchFamily="34" charset="0"/>
              <a:buChar char="•"/>
              <a:defRPr/>
            </a:pPr>
            <a:r>
              <a:rPr lang="en-US" altLang="en-US" sz="2000" i="1" dirty="0" err="1">
                <a:latin typeface="Calibri" panose="020F0502020204030204" pitchFamily="34" charset="0"/>
              </a:rPr>
              <a:t>intList</a:t>
            </a:r>
            <a:r>
              <a:rPr lang="en-US" altLang="en-US" sz="2000" i="1" dirty="0">
                <a:latin typeface="Calibri" panose="020F0502020204030204" pitchFamily="34" charset="0"/>
              </a:rPr>
              <a:t> = new </a:t>
            </a:r>
            <a:r>
              <a:rPr lang="en-US" altLang="en-US" sz="2000" i="1" dirty="0" err="1">
                <a:latin typeface="Calibri" panose="020F0502020204030204" pitchFamily="34" charset="0"/>
              </a:rPr>
              <a:t>int</a:t>
            </a:r>
            <a:r>
              <a:rPr lang="en-US" altLang="en-US" sz="2000" i="1" dirty="0">
                <a:latin typeface="Calibri" panose="020F0502020204030204" pitchFamily="34" charset="0"/>
              </a:rPr>
              <a:t>[</a:t>
            </a:r>
            <a:r>
              <a:rPr lang="en-US" altLang="en-US" sz="2000" i="1" dirty="0" err="1">
                <a:latin typeface="Calibri" panose="020F0502020204030204" pitchFamily="34" charset="0"/>
              </a:rPr>
              <a:t>arraySize</a:t>
            </a:r>
            <a:r>
              <a:rPr lang="en-US" altLang="en-US" sz="2000" i="1" dirty="0">
                <a:latin typeface="Calibri" panose="020F0502020204030204" pitchFamily="34" charset="0"/>
              </a:rPr>
              <a:t>];  //Line 6</a:t>
            </a:r>
          </a:p>
          <a:p>
            <a:pPr marL="342900" eaLnBrk="1" hangingPunct="1">
              <a:spcBef>
                <a:spcPts val="800"/>
              </a:spcBef>
              <a:buSzPct val="100000"/>
              <a:defRPr/>
            </a:pPr>
            <a:endParaRPr lang="en-US" altLang="en-US" sz="2000" i="1" dirty="0">
              <a:latin typeface="Calibri" panose="020F0502020204030204" pitchFamily="34" charset="0"/>
            </a:endParaRPr>
          </a:p>
        </p:txBody>
      </p:sp>
      <p:sp>
        <p:nvSpPr>
          <p:cNvPr id="49156"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64522D65-0334-4DAC-91B8-8C8A3540BCC6}" type="slidenum">
              <a:rPr lang="en-US" altLang="en-US" sz="1200">
                <a:solidFill>
                  <a:srgbClr val="FFFFFF"/>
                </a:solidFill>
                <a:latin typeface="Arial" panose="020B0604020202020204" pitchFamily="34" charset="0"/>
              </a:rPr>
              <a:pPr algn="r" eaLnBrk="1" hangingPunct="1">
                <a:spcBef>
                  <a:spcPct val="0"/>
                </a:spcBef>
                <a:buClrTx/>
                <a:buFontTx/>
                <a:buNone/>
              </a:pPr>
              <a:t>23</a:t>
            </a:fld>
            <a:endParaRPr lang="en-US" altLang="en-US" sz="1200">
              <a:solidFill>
                <a:srgbClr val="FFFFFF"/>
              </a:solidFill>
              <a:latin typeface="Arial" panose="020B0604020202020204" pitchFamily="34" charset="0"/>
            </a:endParaRPr>
          </a:p>
        </p:txBody>
      </p:sp>
      <p:sp>
        <p:nvSpPr>
          <p:cNvPr id="49157"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Functions and Pointers</a:t>
            </a:r>
          </a:p>
        </p:txBody>
      </p:sp>
      <p:sp>
        <p:nvSpPr>
          <p:cNvPr id="27650"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9pPr>
          </a:lstStyle>
          <a:p>
            <a:pPr eaLnBrk="1" hangingPunct="1">
              <a:spcBef>
                <a:spcPts val="800"/>
              </a:spcBef>
              <a:buClr>
                <a:srgbClr val="000000"/>
              </a:buClr>
              <a:buSzPct val="100000"/>
              <a:buFont typeface="Arial" panose="020B0604020202020204" pitchFamily="34" charset="0"/>
              <a:buChar char="•"/>
              <a:defRPr/>
            </a:pPr>
            <a:r>
              <a:rPr lang="en-US" altLang="en-US" sz="3200" dirty="0">
                <a:latin typeface="Calibri" panose="020F0502020204030204" pitchFamily="34" charset="0"/>
              </a:rPr>
              <a:t>Pointer variable can be passed as a parameter either by value or by reference</a:t>
            </a:r>
          </a:p>
          <a:p>
            <a:pPr eaLnBrk="1" hangingPunct="1">
              <a:spcBef>
                <a:spcPts val="800"/>
              </a:spcBef>
              <a:buClr>
                <a:srgbClr val="000000"/>
              </a:buClr>
              <a:buSzPct val="100000"/>
              <a:buFont typeface="Arial" panose="020B0604020202020204" pitchFamily="34" charset="0"/>
              <a:buChar char="•"/>
              <a:defRPr/>
            </a:pPr>
            <a:r>
              <a:rPr lang="en-US" altLang="en-US" sz="3200" dirty="0">
                <a:latin typeface="Calibri" panose="020F0502020204030204" pitchFamily="34" charset="0"/>
              </a:rPr>
              <a:t>As a reference parameter in a function heading, use </a:t>
            </a:r>
            <a:r>
              <a:rPr lang="en-US" altLang="en-US" sz="3200" dirty="0">
                <a:latin typeface="Courier New" panose="02070309020205020404" pitchFamily="49" charset="0"/>
              </a:rPr>
              <a:t>&amp;</a:t>
            </a:r>
            <a:r>
              <a:rPr lang="en-US" altLang="en-US" sz="3200" dirty="0">
                <a:latin typeface="Calibri" panose="020F0502020204030204" pitchFamily="34" charset="0"/>
              </a:rPr>
              <a:t>:</a:t>
            </a:r>
          </a:p>
          <a:p>
            <a:pPr marL="342900" eaLnBrk="1" hangingPunct="1">
              <a:lnSpc>
                <a:spcPct val="90000"/>
              </a:lnSpc>
              <a:spcBef>
                <a:spcPts val="550"/>
              </a:spcBef>
              <a:buSzPct val="100000"/>
              <a:defRPr/>
            </a:pPr>
            <a:r>
              <a:rPr lang="en-US" altLang="en-US" sz="2400" dirty="0">
                <a:latin typeface="Courier New" panose="02070309020205020404" pitchFamily="49" charset="0"/>
              </a:rPr>
              <a:t>	</a:t>
            </a:r>
            <a:r>
              <a:rPr lang="en-US" altLang="en-US" sz="2200" dirty="0">
                <a:latin typeface="Courier New" panose="02070309020205020404" pitchFamily="49" charset="0"/>
              </a:rPr>
              <a:t>void </a:t>
            </a:r>
            <a:r>
              <a:rPr lang="en-US" altLang="en-US" sz="2200" dirty="0" err="1">
                <a:latin typeface="Courier New" panose="02070309020205020404" pitchFamily="49" charset="0"/>
              </a:rPr>
              <a:t>pointerParameters</a:t>
            </a:r>
            <a:r>
              <a:rPr lang="en-US" altLang="en-US" sz="2200" dirty="0">
                <a:latin typeface="Courier New" panose="02070309020205020404" pitchFamily="49" charset="0"/>
              </a:rPr>
              <a:t>(</a:t>
            </a:r>
            <a:r>
              <a:rPr lang="en-US" altLang="en-US" sz="2200" dirty="0" err="1">
                <a:latin typeface="Courier New" panose="02070309020205020404" pitchFamily="49" charset="0"/>
              </a:rPr>
              <a:t>int</a:t>
            </a:r>
            <a:r>
              <a:rPr lang="en-US" altLang="en-US" sz="2200" dirty="0">
                <a:latin typeface="Courier New" panose="02070309020205020404" pitchFamily="49" charset="0"/>
              </a:rPr>
              <a:t>* &amp;p, double *q)</a:t>
            </a:r>
          </a:p>
          <a:p>
            <a:pPr marL="342900" eaLnBrk="1" hangingPunct="1">
              <a:lnSpc>
                <a:spcPct val="90000"/>
              </a:lnSpc>
              <a:spcBef>
                <a:spcPts val="550"/>
              </a:spcBef>
              <a:buSzPct val="100000"/>
              <a:defRPr/>
            </a:pPr>
            <a:r>
              <a:rPr lang="en-US" altLang="en-US" sz="2200" dirty="0">
                <a:latin typeface="Courier New" panose="02070309020205020404" pitchFamily="49" charset="0"/>
              </a:rPr>
              <a:t>	{</a:t>
            </a:r>
          </a:p>
          <a:p>
            <a:pPr marL="342900" eaLnBrk="1" hangingPunct="1">
              <a:lnSpc>
                <a:spcPct val="90000"/>
              </a:lnSpc>
              <a:spcBef>
                <a:spcPts val="550"/>
              </a:spcBef>
              <a:buSzPct val="100000"/>
              <a:defRPr/>
            </a:pPr>
            <a:r>
              <a:rPr lang="en-US" altLang="en-US" sz="2200" dirty="0">
                <a:latin typeface="Courier New" panose="02070309020205020404" pitchFamily="49" charset="0"/>
              </a:rPr>
              <a:t>		. . .</a:t>
            </a:r>
          </a:p>
          <a:p>
            <a:pPr marL="342900" eaLnBrk="1" hangingPunct="1">
              <a:lnSpc>
                <a:spcPct val="90000"/>
              </a:lnSpc>
              <a:spcBef>
                <a:spcPts val="550"/>
              </a:spcBef>
              <a:buSzPct val="100000"/>
              <a:defRPr/>
            </a:pPr>
            <a:r>
              <a:rPr lang="en-US" altLang="en-US" sz="2200" dirty="0">
                <a:latin typeface="Courier New" panose="02070309020205020404" pitchFamily="49" charset="0"/>
              </a:rPr>
              <a:t>	}</a:t>
            </a:r>
          </a:p>
          <a:p>
            <a:pPr marL="342900" eaLnBrk="1" hangingPunct="1">
              <a:lnSpc>
                <a:spcPct val="90000"/>
              </a:lnSpc>
              <a:spcBef>
                <a:spcPts val="550"/>
              </a:spcBef>
              <a:buSzPct val="100000"/>
              <a:defRPr/>
            </a:pPr>
            <a:r>
              <a:rPr lang="en-US" altLang="en-US" sz="2200" dirty="0">
                <a:latin typeface="Courier New" panose="02070309020205020404" pitchFamily="49" charset="0"/>
              </a:rPr>
              <a:t>both p and q are pointers. </a:t>
            </a:r>
          </a:p>
          <a:p>
            <a:pPr lvl="1">
              <a:spcBef>
                <a:spcPts val="700"/>
              </a:spcBef>
              <a:buClr>
                <a:srgbClr val="000000"/>
              </a:buClr>
              <a:buSzPct val="100000"/>
              <a:buFont typeface="Arial" panose="020B0604020202020204" pitchFamily="34" charset="0"/>
              <a:buChar char="–"/>
              <a:defRPr/>
            </a:pPr>
            <a:r>
              <a:rPr lang="en-US" altLang="en-US" sz="2200" dirty="0">
                <a:latin typeface="Courier New" panose="02070309020205020404" pitchFamily="49" charset="0"/>
              </a:rPr>
              <a:t>The parameter p is a reference parameter; </a:t>
            </a:r>
          </a:p>
          <a:p>
            <a:pPr lvl="1">
              <a:spcBef>
                <a:spcPts val="700"/>
              </a:spcBef>
              <a:buClr>
                <a:srgbClr val="000000"/>
              </a:buClr>
              <a:buSzPct val="100000"/>
              <a:buFont typeface="Arial" panose="020B0604020202020204" pitchFamily="34" charset="0"/>
              <a:buChar char="–"/>
              <a:defRPr/>
            </a:pPr>
            <a:r>
              <a:rPr lang="en-US" altLang="en-US" sz="2200" dirty="0">
                <a:latin typeface="Courier New" panose="02070309020205020404" pitchFamily="49" charset="0"/>
              </a:rPr>
              <a:t>the parameter q is a value parameter</a:t>
            </a:r>
          </a:p>
          <a:p>
            <a:pPr marL="342900" eaLnBrk="1" hangingPunct="1">
              <a:lnSpc>
                <a:spcPct val="90000"/>
              </a:lnSpc>
              <a:spcBef>
                <a:spcPts val="550"/>
              </a:spcBef>
              <a:buSzPct val="100000"/>
              <a:defRPr/>
            </a:pPr>
            <a:endParaRPr lang="en-US" altLang="en-US" sz="2200" dirty="0">
              <a:latin typeface="Courier New" panose="02070309020205020404" pitchFamily="49" charset="0"/>
            </a:endParaRPr>
          </a:p>
        </p:txBody>
      </p:sp>
      <p:sp>
        <p:nvSpPr>
          <p:cNvPr id="51204"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931EC212-AD20-4265-BD4E-7528ECDFEFC9}" type="slidenum">
              <a:rPr lang="en-US" altLang="en-US" sz="1200">
                <a:solidFill>
                  <a:srgbClr val="FFFFFF"/>
                </a:solidFill>
                <a:latin typeface="Arial" panose="020B0604020202020204" pitchFamily="34" charset="0"/>
              </a:rPr>
              <a:pPr algn="r" eaLnBrk="1" hangingPunct="1">
                <a:spcBef>
                  <a:spcPct val="0"/>
                </a:spcBef>
                <a:buClrTx/>
                <a:buFontTx/>
                <a:buNone/>
              </a:pPr>
              <a:t>24</a:t>
            </a:fld>
            <a:endParaRPr lang="en-US" altLang="en-US" sz="1200">
              <a:solidFill>
                <a:srgbClr val="FFFFFF"/>
              </a:solidFill>
              <a:latin typeface="Arial" panose="020B0604020202020204" pitchFamily="34" charset="0"/>
            </a:endParaRPr>
          </a:p>
        </p:txBody>
      </p:sp>
      <p:sp>
        <p:nvSpPr>
          <p:cNvPr id="51205"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Functions and Pointers</a:t>
            </a:r>
          </a:p>
        </p:txBody>
      </p:sp>
      <p:sp>
        <p:nvSpPr>
          <p:cNvPr id="53251" name="Text Box 2"/>
          <p:cNvSpPr txBox="1">
            <a:spLocks noChangeArrowheads="1"/>
          </p:cNvSpPr>
          <p:nvPr/>
        </p:nvSpPr>
        <p:spPr bwMode="auto">
          <a:xfrm>
            <a:off x="33338" y="1533525"/>
            <a:ext cx="46482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lnSpc>
                <a:spcPct val="90000"/>
              </a:lnSpc>
              <a:spcBef>
                <a:spcPts val="550"/>
              </a:spcBef>
              <a:buClrTx/>
              <a:buFontTx/>
              <a:buNone/>
            </a:pPr>
            <a:r>
              <a:rPr lang="en-US" altLang="en-US" sz="1800">
                <a:latin typeface="Courier New" panose="02070309020205020404" pitchFamily="49" charset="0"/>
              </a:rPr>
              <a:t>void InitString1( char* buf )</a:t>
            </a:r>
          </a:p>
          <a:p>
            <a:pPr eaLnBrk="1" hangingPunct="1">
              <a:lnSpc>
                <a:spcPct val="90000"/>
              </a:lnSpc>
              <a:spcBef>
                <a:spcPts val="550"/>
              </a:spcBef>
              <a:buClrTx/>
              <a:buFontTx/>
              <a:buNone/>
            </a:pPr>
            <a:r>
              <a:rPr lang="en-US" altLang="en-US" sz="1800">
                <a:latin typeface="Courier New" panose="02070309020205020404" pitchFamily="49" charset="0"/>
              </a:rPr>
              <a:t>{</a:t>
            </a:r>
          </a:p>
          <a:p>
            <a:pPr eaLnBrk="1" hangingPunct="1">
              <a:lnSpc>
                <a:spcPct val="90000"/>
              </a:lnSpc>
              <a:spcBef>
                <a:spcPts val="550"/>
              </a:spcBef>
              <a:buClrTx/>
              <a:buFontTx/>
              <a:buNone/>
            </a:pPr>
            <a:r>
              <a:rPr lang="en-US" altLang="en-US" sz="1800">
                <a:latin typeface="Courier New" panose="02070309020205020404" pitchFamily="49" charset="0"/>
              </a:rPr>
              <a:t>    buf = new char[5];</a:t>
            </a:r>
          </a:p>
          <a:p>
            <a:pPr eaLnBrk="1" hangingPunct="1">
              <a:lnSpc>
                <a:spcPct val="90000"/>
              </a:lnSpc>
              <a:spcBef>
                <a:spcPts val="550"/>
              </a:spcBef>
              <a:buClrTx/>
              <a:buFontTx/>
              <a:buNone/>
            </a:pPr>
            <a:r>
              <a:rPr lang="en-US" altLang="en-US" sz="1800">
                <a:latin typeface="Courier New" panose="02070309020205020404" pitchFamily="49" charset="0"/>
              </a:rPr>
              <a:t>}</a:t>
            </a:r>
          </a:p>
          <a:p>
            <a:pPr eaLnBrk="1" hangingPunct="1">
              <a:lnSpc>
                <a:spcPct val="90000"/>
              </a:lnSpc>
              <a:spcBef>
                <a:spcPts val="550"/>
              </a:spcBef>
              <a:buClrTx/>
              <a:buFontTx/>
              <a:buNone/>
            </a:pPr>
            <a:r>
              <a:rPr lang="en-US" altLang="en-US" sz="1800">
                <a:latin typeface="Courier New" panose="02070309020205020404" pitchFamily="49" charset="0"/>
              </a:rPr>
              <a:t>//pass by reference</a:t>
            </a:r>
          </a:p>
          <a:p>
            <a:pPr eaLnBrk="1" hangingPunct="1">
              <a:lnSpc>
                <a:spcPct val="90000"/>
              </a:lnSpc>
              <a:spcBef>
                <a:spcPts val="550"/>
              </a:spcBef>
              <a:buClrTx/>
              <a:buFontTx/>
              <a:buNone/>
            </a:pPr>
            <a:r>
              <a:rPr lang="en-US" altLang="en-US" sz="1800">
                <a:latin typeface="Courier New" panose="02070309020205020404" pitchFamily="49" charset="0"/>
              </a:rPr>
              <a:t>void InitString2( char*&amp; buf )</a:t>
            </a:r>
          </a:p>
          <a:p>
            <a:pPr eaLnBrk="1" hangingPunct="1">
              <a:lnSpc>
                <a:spcPct val="90000"/>
              </a:lnSpc>
              <a:spcBef>
                <a:spcPts val="550"/>
              </a:spcBef>
              <a:buClrTx/>
              <a:buFontTx/>
              <a:buNone/>
            </a:pPr>
            <a:r>
              <a:rPr lang="en-US" altLang="en-US" sz="1800">
                <a:latin typeface="Courier New" panose="02070309020205020404" pitchFamily="49" charset="0"/>
              </a:rPr>
              <a:t>{</a:t>
            </a:r>
          </a:p>
          <a:p>
            <a:pPr eaLnBrk="1" hangingPunct="1">
              <a:lnSpc>
                <a:spcPct val="90000"/>
              </a:lnSpc>
              <a:spcBef>
                <a:spcPts val="550"/>
              </a:spcBef>
              <a:buClrTx/>
              <a:buFontTx/>
              <a:buNone/>
            </a:pPr>
            <a:r>
              <a:rPr lang="en-US" altLang="en-US" sz="1800">
                <a:latin typeface="Courier New" panose="02070309020205020404" pitchFamily="49" charset="0"/>
              </a:rPr>
              <a:t>    buf = new char[5];</a:t>
            </a:r>
          </a:p>
          <a:p>
            <a:pPr eaLnBrk="1" hangingPunct="1">
              <a:lnSpc>
                <a:spcPct val="90000"/>
              </a:lnSpc>
              <a:spcBef>
                <a:spcPts val="550"/>
              </a:spcBef>
              <a:buClrTx/>
              <a:buFontTx/>
              <a:buNone/>
            </a:pPr>
            <a:r>
              <a:rPr lang="en-US" altLang="en-US" sz="1800">
                <a:latin typeface="Courier New" panose="02070309020205020404" pitchFamily="49" charset="0"/>
              </a:rPr>
              <a:t>}</a:t>
            </a:r>
          </a:p>
          <a:p>
            <a:pPr eaLnBrk="1" hangingPunct="1">
              <a:lnSpc>
                <a:spcPct val="90000"/>
              </a:lnSpc>
              <a:spcBef>
                <a:spcPts val="550"/>
              </a:spcBef>
              <a:buClrTx/>
              <a:buFontTx/>
              <a:buNone/>
            </a:pPr>
            <a:endParaRPr lang="en-US" altLang="en-US" sz="1800">
              <a:latin typeface="Courier New" panose="02070309020205020404" pitchFamily="49" charset="0"/>
            </a:endParaRPr>
          </a:p>
          <a:p>
            <a:pPr eaLnBrk="1" hangingPunct="1">
              <a:lnSpc>
                <a:spcPct val="90000"/>
              </a:lnSpc>
              <a:spcBef>
                <a:spcPts val="550"/>
              </a:spcBef>
              <a:buClrTx/>
              <a:buFontTx/>
              <a:buNone/>
            </a:pPr>
            <a:endParaRPr lang="en-US" altLang="en-US" sz="1800">
              <a:latin typeface="Courier New" panose="02070309020205020404" pitchFamily="49" charset="0"/>
            </a:endParaRPr>
          </a:p>
        </p:txBody>
      </p:sp>
      <p:sp>
        <p:nvSpPr>
          <p:cNvPr id="53252"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E6E8C144-B005-4CFE-A606-223A905B1BAC}" type="slidenum">
              <a:rPr lang="en-US" altLang="en-US" sz="1200">
                <a:solidFill>
                  <a:srgbClr val="FFFFFF"/>
                </a:solidFill>
                <a:latin typeface="Arial" panose="020B0604020202020204" pitchFamily="34" charset="0"/>
              </a:rPr>
              <a:pPr algn="r" eaLnBrk="1" hangingPunct="1">
                <a:spcBef>
                  <a:spcPct val="0"/>
                </a:spcBef>
                <a:buClrTx/>
                <a:buFontTx/>
                <a:buNone/>
              </a:pPr>
              <a:t>25</a:t>
            </a:fld>
            <a:endParaRPr lang="en-US" altLang="en-US" sz="1200">
              <a:solidFill>
                <a:srgbClr val="FFFFFF"/>
              </a:solidFill>
              <a:latin typeface="Arial" panose="020B0604020202020204" pitchFamily="34" charset="0"/>
            </a:endParaRPr>
          </a:p>
        </p:txBody>
      </p:sp>
      <p:sp>
        <p:nvSpPr>
          <p:cNvPr id="53253"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
        <p:nvSpPr>
          <p:cNvPr id="53254" name="Rectangle 2"/>
          <p:cNvSpPr>
            <a:spLocks noChangeArrowheads="1"/>
          </p:cNvSpPr>
          <p:nvPr/>
        </p:nvSpPr>
        <p:spPr bwMode="auto">
          <a:xfrm>
            <a:off x="4572000" y="1485900"/>
            <a:ext cx="45720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a:spcBef>
                <a:spcPts val="800"/>
              </a:spcBef>
              <a:buClr>
                <a:srgbClr val="000000"/>
              </a:buClr>
              <a:buSzPct val="100000"/>
              <a:buFont typeface="Times New Roman" panose="02020603050405020304" pitchFamily="18" charset="0"/>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Calibri" panose="020F0502020204030204" pitchFamily="34" charset="0"/>
                <a:cs typeface="Droid Sans Fallback" charset="0"/>
              </a:defRPr>
            </a:lvl9pPr>
          </a:lstStyle>
          <a:p>
            <a:pPr eaLnBrk="1" hangingPunct="1">
              <a:lnSpc>
                <a:spcPct val="90000"/>
              </a:lnSpc>
              <a:spcBef>
                <a:spcPts val="550"/>
              </a:spcBef>
              <a:buClrTx/>
              <a:buFontTx/>
              <a:buNone/>
            </a:pPr>
            <a:r>
              <a:rPr lang="en-US" altLang="en-US" sz="1800">
                <a:solidFill>
                  <a:schemeClr val="tx1"/>
                </a:solidFill>
                <a:latin typeface="Courier New" panose="02070309020205020404" pitchFamily="49" charset="0"/>
              </a:rPr>
              <a:t>int main()</a:t>
            </a:r>
          </a:p>
          <a:p>
            <a:pPr eaLnBrk="1" hangingPunct="1">
              <a:lnSpc>
                <a:spcPct val="90000"/>
              </a:lnSpc>
              <a:spcBef>
                <a:spcPts val="550"/>
              </a:spcBef>
              <a:buClrTx/>
              <a:buFontTx/>
              <a:buNone/>
            </a:pPr>
            <a:r>
              <a:rPr lang="en-US" altLang="en-US" sz="1800">
                <a:solidFill>
                  <a:schemeClr val="tx1"/>
                </a:solidFill>
                <a:latin typeface="Courier New" panose="02070309020205020404" pitchFamily="49" charset="0"/>
              </a:rPr>
              <a:t>{</a:t>
            </a:r>
          </a:p>
          <a:p>
            <a:pPr eaLnBrk="1" hangingPunct="1">
              <a:lnSpc>
                <a:spcPct val="90000"/>
              </a:lnSpc>
              <a:spcBef>
                <a:spcPts val="550"/>
              </a:spcBef>
              <a:buClrTx/>
              <a:buFontTx/>
              <a:buNone/>
            </a:pPr>
            <a:r>
              <a:rPr lang="en-US" altLang="en-US" sz="1800">
                <a:solidFill>
                  <a:schemeClr val="tx1"/>
                </a:solidFill>
                <a:latin typeface="Courier New" panose="02070309020205020404" pitchFamily="49" charset="0"/>
              </a:rPr>
              <a:t>    char* buffer = 0;</a:t>
            </a:r>
          </a:p>
          <a:p>
            <a:pPr eaLnBrk="1" hangingPunct="1">
              <a:lnSpc>
                <a:spcPct val="90000"/>
              </a:lnSpc>
              <a:spcBef>
                <a:spcPts val="550"/>
              </a:spcBef>
              <a:buClrTx/>
              <a:buFontTx/>
              <a:buNone/>
            </a:pPr>
            <a:r>
              <a:rPr lang="en-US" altLang="en-US" sz="1800">
                <a:solidFill>
                  <a:schemeClr val="tx1"/>
                </a:solidFill>
                <a:latin typeface="Courier New" panose="02070309020205020404" pitchFamily="49" charset="0"/>
              </a:rPr>
              <a:t>    InitString1( buffer);</a:t>
            </a:r>
          </a:p>
          <a:p>
            <a:pPr eaLnBrk="1" hangingPunct="1">
              <a:lnSpc>
                <a:spcPct val="90000"/>
              </a:lnSpc>
              <a:spcBef>
                <a:spcPts val="550"/>
              </a:spcBef>
              <a:buClrTx/>
              <a:buFontTx/>
              <a:buNone/>
            </a:pPr>
            <a:r>
              <a:rPr lang="en-US" altLang="en-US" sz="1800">
                <a:solidFill>
                  <a:schemeClr val="tx1"/>
                </a:solidFill>
                <a:latin typeface="Courier New" panose="02070309020205020404" pitchFamily="49" charset="0"/>
              </a:rPr>
              <a:t>    //buffer is still null and memory leaks</a:t>
            </a:r>
          </a:p>
          <a:p>
            <a:pPr eaLnBrk="1" hangingPunct="1">
              <a:lnSpc>
                <a:spcPct val="90000"/>
              </a:lnSpc>
              <a:spcBef>
                <a:spcPts val="550"/>
              </a:spcBef>
              <a:buClrTx/>
              <a:buFontTx/>
              <a:buNone/>
            </a:pPr>
            <a:r>
              <a:rPr lang="en-US" altLang="en-US" sz="1800">
                <a:solidFill>
                  <a:schemeClr val="tx1"/>
                </a:solidFill>
                <a:latin typeface="Courier New" panose="02070309020205020404" pitchFamily="49" charset="0"/>
              </a:rPr>
              <a:t>    delete [] buffer;</a:t>
            </a:r>
          </a:p>
          <a:p>
            <a:pPr eaLnBrk="1" hangingPunct="1">
              <a:lnSpc>
                <a:spcPct val="90000"/>
              </a:lnSpc>
              <a:spcBef>
                <a:spcPts val="550"/>
              </a:spcBef>
              <a:buClrTx/>
              <a:buFontTx/>
              <a:buNone/>
            </a:pPr>
            <a:endParaRPr lang="en-US" altLang="en-US" sz="1800">
              <a:solidFill>
                <a:schemeClr val="tx1"/>
              </a:solidFill>
              <a:latin typeface="Courier New" panose="02070309020205020404" pitchFamily="49" charset="0"/>
            </a:endParaRPr>
          </a:p>
          <a:p>
            <a:pPr eaLnBrk="1" hangingPunct="1">
              <a:lnSpc>
                <a:spcPct val="90000"/>
              </a:lnSpc>
              <a:spcBef>
                <a:spcPts val="550"/>
              </a:spcBef>
              <a:buClrTx/>
              <a:buFontTx/>
              <a:buNone/>
            </a:pPr>
            <a:r>
              <a:rPr lang="en-US" altLang="en-US" sz="1800">
                <a:solidFill>
                  <a:schemeClr val="tx1"/>
                </a:solidFill>
                <a:latin typeface="Courier New" panose="02070309020205020404" pitchFamily="49" charset="0"/>
              </a:rPr>
              <a:t>    InitString2( buffer );</a:t>
            </a:r>
          </a:p>
          <a:p>
            <a:pPr eaLnBrk="1" hangingPunct="1">
              <a:lnSpc>
                <a:spcPct val="90000"/>
              </a:lnSpc>
              <a:spcBef>
                <a:spcPts val="550"/>
              </a:spcBef>
              <a:buClrTx/>
              <a:buFontTx/>
              <a:buNone/>
            </a:pPr>
            <a:r>
              <a:rPr lang="en-US" altLang="en-US" sz="1800">
                <a:solidFill>
                  <a:schemeClr val="tx1"/>
                </a:solidFill>
                <a:latin typeface="Courier New" panose="02070309020205020404" pitchFamily="49" charset="0"/>
              </a:rPr>
              <a:t>    //buffer will be assigned correctly</a:t>
            </a:r>
          </a:p>
          <a:p>
            <a:pPr eaLnBrk="1" hangingPunct="1">
              <a:lnSpc>
                <a:spcPct val="90000"/>
              </a:lnSpc>
              <a:spcBef>
                <a:spcPts val="550"/>
              </a:spcBef>
              <a:buClrTx/>
              <a:buFontTx/>
              <a:buNone/>
            </a:pPr>
            <a:r>
              <a:rPr lang="en-US" altLang="en-US" sz="1800">
                <a:solidFill>
                  <a:schemeClr val="tx1"/>
                </a:solidFill>
                <a:latin typeface="Courier New" panose="02070309020205020404" pitchFamily="49" charset="0"/>
              </a:rPr>
              <a:t>    delete [] buffer;</a:t>
            </a:r>
          </a:p>
          <a:p>
            <a:pPr eaLnBrk="1" hangingPunct="1">
              <a:lnSpc>
                <a:spcPct val="90000"/>
              </a:lnSpc>
              <a:spcBef>
                <a:spcPts val="550"/>
              </a:spcBef>
              <a:buClrTx/>
              <a:buFontTx/>
              <a:buNone/>
            </a:pPr>
            <a:endParaRPr lang="en-US" altLang="en-US" sz="1800">
              <a:solidFill>
                <a:schemeClr val="tx1"/>
              </a:solidFill>
              <a:latin typeface="Courier New" panose="02070309020205020404" pitchFamily="49" charset="0"/>
            </a:endParaRPr>
          </a:p>
          <a:p>
            <a:pPr eaLnBrk="1" hangingPunct="1">
              <a:lnSpc>
                <a:spcPct val="90000"/>
              </a:lnSpc>
              <a:spcBef>
                <a:spcPts val="550"/>
              </a:spcBef>
              <a:buClrTx/>
              <a:buFontTx/>
              <a:buNone/>
            </a:pPr>
            <a:r>
              <a:rPr lang="en-US" altLang="en-US" sz="1800">
                <a:solidFill>
                  <a:schemeClr val="tx1"/>
                </a:solidFill>
                <a:latin typeface="Courier New" panose="02070309020205020404" pitchFamily="49" charset="0"/>
              </a:rPr>
              <a:t>    return 0;</a:t>
            </a:r>
          </a:p>
          <a:p>
            <a:pPr eaLnBrk="1" hangingPunct="1">
              <a:lnSpc>
                <a:spcPct val="90000"/>
              </a:lnSpc>
              <a:spcBef>
                <a:spcPts val="550"/>
              </a:spcBef>
              <a:buClrTx/>
              <a:buFontTx/>
              <a:buNone/>
            </a:pPr>
            <a:r>
              <a:rPr lang="en-US" altLang="en-US" sz="1800">
                <a:solidFill>
                  <a:schemeClr val="tx1"/>
                </a:solidFill>
                <a:latin typeface="Courier New" panose="02070309020205020404" pitchFamily="49" charset="0"/>
              </a:rPr>
              <a:t>}</a:t>
            </a:r>
            <a:endParaRPr lang="en-US" altLang="en-US" sz="1800">
              <a:solidFill>
                <a:schemeClr val="tx1"/>
              </a:solidFill>
              <a:latin typeface="Arial" panose="020B060402020202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Functions and Pointers</a:t>
            </a:r>
          </a:p>
        </p:txBody>
      </p:sp>
      <p:sp>
        <p:nvSpPr>
          <p:cNvPr id="55299"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CBC35239-729B-4358-BDEA-44A2356ED4A8}" type="slidenum">
              <a:rPr lang="en-US" altLang="en-US" sz="1200">
                <a:solidFill>
                  <a:srgbClr val="FFFFFF"/>
                </a:solidFill>
                <a:latin typeface="Arial" panose="020B0604020202020204" pitchFamily="34" charset="0"/>
              </a:rPr>
              <a:pPr algn="r" eaLnBrk="1" hangingPunct="1">
                <a:spcBef>
                  <a:spcPct val="0"/>
                </a:spcBef>
                <a:buClrTx/>
                <a:buFontTx/>
                <a:buNone/>
              </a:pPr>
              <a:t>26</a:t>
            </a:fld>
            <a:endParaRPr lang="en-US" altLang="en-US" sz="1200">
              <a:solidFill>
                <a:srgbClr val="FFFFFF"/>
              </a:solidFill>
              <a:latin typeface="Arial" panose="020B0604020202020204" pitchFamily="34" charset="0"/>
            </a:endParaRPr>
          </a:p>
        </p:txBody>
      </p:sp>
      <p:sp>
        <p:nvSpPr>
          <p:cNvPr id="55300"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graphicFrame>
        <p:nvGraphicFramePr>
          <p:cNvPr id="7" name="Table 6"/>
          <p:cNvGraphicFramePr>
            <a:graphicFrameLocks noGrp="1"/>
          </p:cNvGraphicFramePr>
          <p:nvPr/>
        </p:nvGraphicFramePr>
        <p:xfrm>
          <a:off x="304800" y="1590675"/>
          <a:ext cx="6784975" cy="4572000"/>
        </p:xfrm>
        <a:graphic>
          <a:graphicData uri="http://schemas.openxmlformats.org/drawingml/2006/table">
            <a:tbl>
              <a:tblPr/>
              <a:tblGrid>
                <a:gridCol w="6784975">
                  <a:extLst>
                    <a:ext uri="{9D8B030D-6E8A-4147-A177-3AD203B41FA5}">
                      <a16:colId xmlns:a16="http://schemas.microsoft.com/office/drawing/2014/main" val="925968361"/>
                    </a:ext>
                  </a:extLst>
                </a:gridCol>
              </a:tblGrid>
              <a:tr h="4524375">
                <a:tc>
                  <a:txBody>
                    <a:bodyPr/>
                    <a:lstStyle/>
                    <a:p>
                      <a:r>
                        <a:rPr lang="en-US" sz="1500" dirty="0"/>
                        <a:t>void fun(</a:t>
                      </a:r>
                      <a:r>
                        <a:rPr lang="en-US" sz="1500" dirty="0" err="1"/>
                        <a:t>int</a:t>
                      </a:r>
                      <a:r>
                        <a:rPr lang="en-US" sz="1500" dirty="0"/>
                        <a:t> a)</a:t>
                      </a:r>
                    </a:p>
                    <a:p>
                      <a:r>
                        <a:rPr lang="en-US" sz="1500" dirty="0"/>
                        <a:t>{</a:t>
                      </a:r>
                    </a:p>
                    <a:p>
                      <a:r>
                        <a:rPr lang="en-US" sz="1500" dirty="0"/>
                        <a:t>    </a:t>
                      </a:r>
                      <a:r>
                        <a:rPr lang="en-US" sz="1500" dirty="0" err="1"/>
                        <a:t>printf</a:t>
                      </a:r>
                      <a:r>
                        <a:rPr lang="en-US" sz="1500" dirty="0"/>
                        <a:t>("Value of a is %d\n", a);</a:t>
                      </a:r>
                    </a:p>
                    <a:p>
                      <a:r>
                        <a:rPr lang="en-US" sz="1500" dirty="0"/>
                        <a:t>}</a:t>
                      </a:r>
                    </a:p>
                    <a:p>
                      <a:r>
                        <a:rPr lang="en-US" sz="1500" dirty="0"/>
                        <a:t> </a:t>
                      </a:r>
                    </a:p>
                    <a:p>
                      <a:r>
                        <a:rPr lang="en-US" sz="1500" dirty="0" err="1"/>
                        <a:t>int</a:t>
                      </a:r>
                      <a:r>
                        <a:rPr lang="en-US" sz="1500" dirty="0"/>
                        <a:t> main()</a:t>
                      </a:r>
                    </a:p>
                    <a:p>
                      <a:r>
                        <a:rPr lang="en-US" sz="1500" dirty="0"/>
                        <a:t>{</a:t>
                      </a:r>
                    </a:p>
                    <a:p>
                      <a:r>
                        <a:rPr lang="en-US" sz="1500" dirty="0"/>
                        <a:t>    // </a:t>
                      </a:r>
                      <a:r>
                        <a:rPr lang="en-US" sz="1500" dirty="0" err="1"/>
                        <a:t>fun_ptr</a:t>
                      </a:r>
                      <a:r>
                        <a:rPr lang="en-US" sz="1500" dirty="0"/>
                        <a:t> is a pointer to function fun() </a:t>
                      </a:r>
                    </a:p>
                    <a:p>
                      <a:r>
                        <a:rPr lang="en-US" sz="1500" dirty="0"/>
                        <a:t>    void (*</a:t>
                      </a:r>
                      <a:r>
                        <a:rPr lang="en-US" sz="1500" dirty="0" err="1"/>
                        <a:t>fun_ptr</a:t>
                      </a:r>
                      <a:r>
                        <a:rPr lang="en-US" sz="1500" dirty="0"/>
                        <a:t>)(</a:t>
                      </a:r>
                      <a:r>
                        <a:rPr lang="en-US" sz="1500" dirty="0" err="1"/>
                        <a:t>int</a:t>
                      </a:r>
                      <a:r>
                        <a:rPr lang="en-US" sz="1500" dirty="0"/>
                        <a:t>) = &amp;fun;</a:t>
                      </a:r>
                    </a:p>
                    <a:p>
                      <a:r>
                        <a:rPr lang="en-US" sz="1500" dirty="0"/>
                        <a:t> </a:t>
                      </a:r>
                    </a:p>
                    <a:p>
                      <a:r>
                        <a:rPr lang="en-US" sz="1500" dirty="0"/>
                        <a:t>    /* The above line is equivalent of following two</a:t>
                      </a:r>
                    </a:p>
                    <a:p>
                      <a:r>
                        <a:rPr lang="en-US" sz="1500" dirty="0"/>
                        <a:t>       void (*</a:t>
                      </a:r>
                      <a:r>
                        <a:rPr lang="en-US" sz="1500" dirty="0" err="1"/>
                        <a:t>fun_ptr</a:t>
                      </a:r>
                      <a:r>
                        <a:rPr lang="en-US" sz="1500" dirty="0"/>
                        <a:t>)(</a:t>
                      </a:r>
                      <a:r>
                        <a:rPr lang="en-US" sz="1500" dirty="0" err="1"/>
                        <a:t>int</a:t>
                      </a:r>
                      <a:r>
                        <a:rPr lang="en-US" sz="1500" dirty="0"/>
                        <a:t>);</a:t>
                      </a:r>
                    </a:p>
                    <a:p>
                      <a:r>
                        <a:rPr lang="en-US" sz="1500" dirty="0"/>
                        <a:t>       </a:t>
                      </a:r>
                      <a:r>
                        <a:rPr lang="en-US" sz="1500" dirty="0" err="1"/>
                        <a:t>fun_ptr</a:t>
                      </a:r>
                      <a:r>
                        <a:rPr lang="en-US" sz="1500" dirty="0"/>
                        <a:t> = &amp;fun; </a:t>
                      </a:r>
                    </a:p>
                    <a:p>
                      <a:r>
                        <a:rPr lang="en-US" sz="1500" dirty="0"/>
                        <a:t>    */</a:t>
                      </a:r>
                    </a:p>
                    <a:p>
                      <a:r>
                        <a:rPr lang="en-US" sz="1500" dirty="0"/>
                        <a:t> </a:t>
                      </a:r>
                    </a:p>
                    <a:p>
                      <a:r>
                        <a:rPr lang="en-US" sz="1500" dirty="0"/>
                        <a:t>    // Invoking fun() using </a:t>
                      </a:r>
                      <a:r>
                        <a:rPr lang="en-US" sz="1500" dirty="0" err="1"/>
                        <a:t>fun_ptr</a:t>
                      </a:r>
                      <a:endParaRPr lang="en-US" sz="1500" dirty="0"/>
                    </a:p>
                    <a:p>
                      <a:r>
                        <a:rPr lang="en-US" sz="1500" dirty="0"/>
                        <a:t>    (*</a:t>
                      </a:r>
                      <a:r>
                        <a:rPr lang="en-US" sz="1500" dirty="0" err="1"/>
                        <a:t>fun_ptr</a:t>
                      </a:r>
                      <a:r>
                        <a:rPr lang="en-US" sz="1500" dirty="0"/>
                        <a:t>)(10);</a:t>
                      </a:r>
                    </a:p>
                    <a:p>
                      <a:r>
                        <a:rPr lang="en-US" sz="1500" dirty="0"/>
                        <a:t> </a:t>
                      </a:r>
                    </a:p>
                    <a:p>
                      <a:r>
                        <a:rPr lang="en-US" sz="1500" dirty="0"/>
                        <a:t>    return 0;</a:t>
                      </a:r>
                    </a:p>
                    <a:p>
                      <a:r>
                        <a:rPr lang="en-US" sz="1500" dirty="0"/>
                        <a:t>}</a:t>
                      </a:r>
                    </a:p>
                  </a:txBody>
                  <a:tcPr marL="0" marR="0" marT="0" marB="0" anchor="ctr">
                    <a:lnL>
                      <a:noFill/>
                    </a:lnL>
                    <a:lnR>
                      <a:noFill/>
                    </a:lnR>
                    <a:lnT>
                      <a:noFill/>
                    </a:lnT>
                    <a:lnB>
                      <a:noFill/>
                    </a:lnB>
                  </a:tcPr>
                </a:tc>
                <a:extLst>
                  <a:ext uri="{0D108BD9-81ED-4DB2-BD59-A6C34878D82A}">
                    <a16:rowId xmlns:a16="http://schemas.microsoft.com/office/drawing/2014/main" val="3260189325"/>
                  </a:ext>
                </a:extLst>
              </a:tr>
            </a:tbl>
          </a:graphicData>
        </a:graphic>
      </p:graphicFrame>
      <p:sp>
        <p:nvSpPr>
          <p:cNvPr id="55303" name="Rectangle 5"/>
          <p:cNvSpPr>
            <a:spLocks noChangeArrowheads="1"/>
          </p:cNvSpPr>
          <p:nvPr/>
        </p:nvSpPr>
        <p:spPr bwMode="auto">
          <a:xfrm>
            <a:off x="1981200" y="5659438"/>
            <a:ext cx="1295400" cy="52387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Clr>
                <a:srgbClr val="000000"/>
              </a:buClr>
              <a:buSzPct val="100000"/>
              <a:buFont typeface="Times New Roman" panose="02020603050405020304" pitchFamily="18" charset="0"/>
              <a:buNone/>
            </a:pPr>
            <a:r>
              <a:rPr lang="en-GB" altLang="en-US">
                <a:solidFill>
                  <a:srgbClr val="000000"/>
                </a:solidFill>
              </a:rPr>
              <a:t>Output: </a:t>
            </a:r>
            <a:endParaRPr lang="en-GB" altLang="en-US" sz="1000">
              <a:solidFill>
                <a:srgbClr val="000000"/>
              </a:solidFill>
              <a:latin typeface="Arial Unicode MS" panose="020B0604020202020204" pitchFamily="34" charset="-128"/>
            </a:endParaRPr>
          </a:p>
          <a:p>
            <a:r>
              <a:rPr lang="en-GB" altLang="en-US" sz="1000">
                <a:solidFill>
                  <a:srgbClr val="000000"/>
                </a:solidFill>
                <a:latin typeface="Arial Unicode MS" panose="020B0604020202020204" pitchFamily="34" charset="-128"/>
              </a:rPr>
              <a:t>Value of a is 10</a:t>
            </a:r>
            <a:r>
              <a:rPr lang="en-GB" altLang="en-US" sz="900">
                <a:solidFill>
                  <a:srgbClr val="000000"/>
                </a:solidFill>
              </a:rPr>
              <a:t> </a:t>
            </a:r>
            <a:endParaRPr lang="en-GB" altLang="en-US">
              <a:solidFill>
                <a:srgbClr val="000000"/>
              </a:solidFill>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Functions and Pointers</a:t>
            </a:r>
          </a:p>
        </p:txBody>
      </p:sp>
      <p:sp>
        <p:nvSpPr>
          <p:cNvPr id="57347"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4AC30808-D4D6-4ACE-9F43-845B11F0FF29}" type="slidenum">
              <a:rPr lang="en-US" altLang="en-US" sz="1200">
                <a:solidFill>
                  <a:srgbClr val="FFFFFF"/>
                </a:solidFill>
                <a:latin typeface="Arial" panose="020B0604020202020204" pitchFamily="34" charset="0"/>
              </a:rPr>
              <a:pPr algn="r" eaLnBrk="1" hangingPunct="1">
                <a:spcBef>
                  <a:spcPct val="0"/>
                </a:spcBef>
                <a:buClrTx/>
                <a:buFontTx/>
                <a:buNone/>
              </a:pPr>
              <a:t>27</a:t>
            </a:fld>
            <a:endParaRPr lang="en-US" altLang="en-US" sz="1200">
              <a:solidFill>
                <a:srgbClr val="FFFFFF"/>
              </a:solidFill>
              <a:latin typeface="Arial" panose="020B0604020202020204" pitchFamily="34" charset="0"/>
            </a:endParaRPr>
          </a:p>
        </p:txBody>
      </p:sp>
      <p:sp>
        <p:nvSpPr>
          <p:cNvPr id="57348"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graphicFrame>
        <p:nvGraphicFramePr>
          <p:cNvPr id="7" name="Table 6"/>
          <p:cNvGraphicFramePr>
            <a:graphicFrameLocks noGrp="1"/>
          </p:cNvGraphicFramePr>
          <p:nvPr/>
        </p:nvGraphicFramePr>
        <p:xfrm>
          <a:off x="304800" y="1590675"/>
          <a:ext cx="6784975" cy="4524375"/>
        </p:xfrm>
        <a:graphic>
          <a:graphicData uri="http://schemas.openxmlformats.org/drawingml/2006/table">
            <a:tbl>
              <a:tblPr/>
              <a:tblGrid>
                <a:gridCol w="6784975">
                  <a:extLst>
                    <a:ext uri="{9D8B030D-6E8A-4147-A177-3AD203B41FA5}">
                      <a16:colId xmlns:a16="http://schemas.microsoft.com/office/drawing/2014/main" val="925968361"/>
                    </a:ext>
                  </a:extLst>
                </a:gridCol>
              </a:tblGrid>
              <a:tr h="4524375">
                <a:tc>
                  <a:txBody>
                    <a:bodyPr/>
                    <a:lstStyle/>
                    <a:p>
                      <a:endParaRPr lang="en-US" sz="1500" dirty="0"/>
                    </a:p>
                  </a:txBody>
                  <a:tcPr marL="0" marR="0" marT="0" marB="0" anchor="ctr">
                    <a:lnL>
                      <a:noFill/>
                    </a:lnL>
                    <a:lnR>
                      <a:noFill/>
                    </a:lnR>
                    <a:lnT>
                      <a:noFill/>
                    </a:lnT>
                    <a:lnB>
                      <a:noFill/>
                    </a:lnB>
                  </a:tcPr>
                </a:tc>
                <a:extLst>
                  <a:ext uri="{0D108BD9-81ED-4DB2-BD59-A6C34878D82A}">
                    <a16:rowId xmlns:a16="http://schemas.microsoft.com/office/drawing/2014/main" val="3260189325"/>
                  </a:ext>
                </a:extLst>
              </a:tr>
            </a:tbl>
          </a:graphicData>
        </a:graphic>
      </p:graphicFrame>
      <p:graphicFrame>
        <p:nvGraphicFramePr>
          <p:cNvPr id="2" name="Table 1"/>
          <p:cNvGraphicFramePr>
            <a:graphicFrameLocks noGrp="1"/>
          </p:cNvGraphicFramePr>
          <p:nvPr/>
        </p:nvGraphicFramePr>
        <p:xfrm>
          <a:off x="438150" y="1543050"/>
          <a:ext cx="4524375" cy="4572000"/>
        </p:xfrm>
        <a:graphic>
          <a:graphicData uri="http://schemas.openxmlformats.org/drawingml/2006/table">
            <a:tbl>
              <a:tblPr/>
              <a:tblGrid>
                <a:gridCol w="4524375">
                  <a:extLst>
                    <a:ext uri="{9D8B030D-6E8A-4147-A177-3AD203B41FA5}">
                      <a16:colId xmlns:a16="http://schemas.microsoft.com/office/drawing/2014/main" val="4113324962"/>
                    </a:ext>
                  </a:extLst>
                </a:gridCol>
              </a:tblGrid>
              <a:tr h="4524375">
                <a:tc>
                  <a:txBody>
                    <a:bodyPr/>
                    <a:lstStyle/>
                    <a:p>
                      <a:r>
                        <a:rPr lang="en-US" sz="1000" dirty="0"/>
                        <a:t>#include &lt;</a:t>
                      </a:r>
                      <a:r>
                        <a:rPr lang="en-US" sz="1000" dirty="0" err="1"/>
                        <a:t>stdio.h</a:t>
                      </a:r>
                      <a:r>
                        <a:rPr lang="en-US" sz="1000" dirty="0"/>
                        <a:t>&gt;</a:t>
                      </a:r>
                    </a:p>
                    <a:p>
                      <a:r>
                        <a:rPr lang="en-US" sz="1000" dirty="0"/>
                        <a:t>void add(</a:t>
                      </a:r>
                      <a:r>
                        <a:rPr lang="en-US" sz="1000" dirty="0" err="1"/>
                        <a:t>int</a:t>
                      </a:r>
                      <a:r>
                        <a:rPr lang="en-US" sz="1000" dirty="0"/>
                        <a:t> a, </a:t>
                      </a:r>
                      <a:r>
                        <a:rPr lang="en-US" sz="1000" dirty="0" err="1"/>
                        <a:t>int</a:t>
                      </a:r>
                      <a:r>
                        <a:rPr lang="en-US" sz="1000" dirty="0"/>
                        <a:t> b)</a:t>
                      </a:r>
                    </a:p>
                    <a:p>
                      <a:r>
                        <a:rPr lang="en-US" sz="1000" dirty="0"/>
                        <a:t>{</a:t>
                      </a:r>
                    </a:p>
                    <a:p>
                      <a:r>
                        <a:rPr lang="en-US" sz="1000" dirty="0"/>
                        <a:t>    </a:t>
                      </a:r>
                      <a:r>
                        <a:rPr lang="en-US" sz="1000" dirty="0" err="1"/>
                        <a:t>printf</a:t>
                      </a:r>
                      <a:r>
                        <a:rPr lang="en-US" sz="1000" dirty="0"/>
                        <a:t>("Addition is %d\n", </a:t>
                      </a:r>
                      <a:r>
                        <a:rPr lang="en-US" sz="1000" dirty="0" err="1"/>
                        <a:t>a+b</a:t>
                      </a:r>
                      <a:r>
                        <a:rPr lang="en-US" sz="1000" dirty="0"/>
                        <a:t>);</a:t>
                      </a:r>
                    </a:p>
                    <a:p>
                      <a:r>
                        <a:rPr lang="en-US" sz="1000" dirty="0"/>
                        <a:t>}</a:t>
                      </a:r>
                    </a:p>
                    <a:p>
                      <a:r>
                        <a:rPr lang="en-US" sz="1000" dirty="0"/>
                        <a:t>void subtract(</a:t>
                      </a:r>
                      <a:r>
                        <a:rPr lang="en-US" sz="1000" dirty="0" err="1"/>
                        <a:t>int</a:t>
                      </a:r>
                      <a:r>
                        <a:rPr lang="en-US" sz="1000" dirty="0"/>
                        <a:t> a, </a:t>
                      </a:r>
                      <a:r>
                        <a:rPr lang="en-US" sz="1000" dirty="0" err="1"/>
                        <a:t>int</a:t>
                      </a:r>
                      <a:r>
                        <a:rPr lang="en-US" sz="1000" dirty="0"/>
                        <a:t> b)</a:t>
                      </a:r>
                    </a:p>
                    <a:p>
                      <a:r>
                        <a:rPr lang="en-US" sz="1000" dirty="0"/>
                        <a:t>{</a:t>
                      </a:r>
                    </a:p>
                    <a:p>
                      <a:r>
                        <a:rPr lang="en-US" sz="1000" dirty="0"/>
                        <a:t>    </a:t>
                      </a:r>
                      <a:r>
                        <a:rPr lang="en-US" sz="1000" dirty="0" err="1"/>
                        <a:t>printf</a:t>
                      </a:r>
                      <a:r>
                        <a:rPr lang="en-US" sz="1000" dirty="0"/>
                        <a:t>("Subtraction is %d\n", a-b);</a:t>
                      </a:r>
                    </a:p>
                    <a:p>
                      <a:r>
                        <a:rPr lang="en-US" sz="1000" dirty="0"/>
                        <a:t>}</a:t>
                      </a:r>
                    </a:p>
                    <a:p>
                      <a:r>
                        <a:rPr lang="en-US" sz="1000" dirty="0"/>
                        <a:t>void multiply(</a:t>
                      </a:r>
                      <a:r>
                        <a:rPr lang="en-US" sz="1000" dirty="0" err="1"/>
                        <a:t>int</a:t>
                      </a:r>
                      <a:r>
                        <a:rPr lang="en-US" sz="1000" dirty="0"/>
                        <a:t> a, </a:t>
                      </a:r>
                      <a:r>
                        <a:rPr lang="en-US" sz="1000" dirty="0" err="1"/>
                        <a:t>int</a:t>
                      </a:r>
                      <a:r>
                        <a:rPr lang="en-US" sz="1000" dirty="0"/>
                        <a:t> b)</a:t>
                      </a:r>
                    </a:p>
                    <a:p>
                      <a:r>
                        <a:rPr lang="en-US" sz="1000" dirty="0"/>
                        <a:t>{</a:t>
                      </a:r>
                    </a:p>
                    <a:p>
                      <a:r>
                        <a:rPr lang="en-US" sz="1000" dirty="0"/>
                        <a:t>    </a:t>
                      </a:r>
                      <a:r>
                        <a:rPr lang="en-US" sz="1000" dirty="0" err="1"/>
                        <a:t>printf</a:t>
                      </a:r>
                      <a:r>
                        <a:rPr lang="en-US" sz="1000" dirty="0"/>
                        <a:t>("Multiplication is %d\n", a*b);</a:t>
                      </a:r>
                    </a:p>
                    <a:p>
                      <a:r>
                        <a:rPr lang="en-US" sz="1000" dirty="0"/>
                        <a:t>}</a:t>
                      </a:r>
                    </a:p>
                    <a:p>
                      <a:r>
                        <a:rPr lang="en-US" sz="1000" dirty="0"/>
                        <a:t> </a:t>
                      </a:r>
                    </a:p>
                    <a:p>
                      <a:r>
                        <a:rPr lang="en-US" sz="1000" dirty="0" err="1"/>
                        <a:t>int</a:t>
                      </a:r>
                      <a:r>
                        <a:rPr lang="en-US" sz="1000" dirty="0"/>
                        <a:t> main()</a:t>
                      </a:r>
                    </a:p>
                    <a:p>
                      <a:r>
                        <a:rPr lang="en-US" sz="1000" dirty="0"/>
                        <a:t>{</a:t>
                      </a:r>
                    </a:p>
                    <a:p>
                      <a:r>
                        <a:rPr lang="en-US" sz="1000" dirty="0"/>
                        <a:t>    // </a:t>
                      </a:r>
                      <a:r>
                        <a:rPr lang="en-US" sz="1000" dirty="0" err="1"/>
                        <a:t>fun_ptr_arr</a:t>
                      </a:r>
                      <a:r>
                        <a:rPr lang="en-US" sz="1000" dirty="0"/>
                        <a:t> is an array of function pointers</a:t>
                      </a:r>
                    </a:p>
                    <a:p>
                      <a:r>
                        <a:rPr lang="en-US" sz="1000" dirty="0"/>
                        <a:t>    void (*</a:t>
                      </a:r>
                      <a:r>
                        <a:rPr lang="en-US" sz="1000" dirty="0" err="1"/>
                        <a:t>fun_ptr_arr</a:t>
                      </a:r>
                      <a:r>
                        <a:rPr lang="en-US" sz="1000" dirty="0"/>
                        <a:t>[])(</a:t>
                      </a:r>
                      <a:r>
                        <a:rPr lang="en-US" sz="1000" dirty="0" err="1"/>
                        <a:t>int</a:t>
                      </a:r>
                      <a:r>
                        <a:rPr lang="en-US" sz="1000" dirty="0"/>
                        <a:t>, </a:t>
                      </a:r>
                      <a:r>
                        <a:rPr lang="en-US" sz="1000" dirty="0" err="1"/>
                        <a:t>int</a:t>
                      </a:r>
                      <a:r>
                        <a:rPr lang="en-US" sz="1000" dirty="0"/>
                        <a:t>) = {add, subtract, multiply};</a:t>
                      </a:r>
                    </a:p>
                    <a:p>
                      <a:r>
                        <a:rPr lang="en-US" sz="1000" dirty="0"/>
                        <a:t>    unsigned </a:t>
                      </a:r>
                      <a:r>
                        <a:rPr lang="en-US" sz="1000" dirty="0" err="1"/>
                        <a:t>int</a:t>
                      </a:r>
                      <a:r>
                        <a:rPr lang="en-US" sz="1000" dirty="0"/>
                        <a:t> </a:t>
                      </a:r>
                      <a:r>
                        <a:rPr lang="en-US" sz="1000" dirty="0" err="1"/>
                        <a:t>ch</a:t>
                      </a:r>
                      <a:r>
                        <a:rPr lang="en-US" sz="1000" dirty="0"/>
                        <a:t>, a = 15, b = 10;</a:t>
                      </a:r>
                    </a:p>
                    <a:p>
                      <a:r>
                        <a:rPr lang="en-US" sz="1000" dirty="0"/>
                        <a:t> </a:t>
                      </a:r>
                    </a:p>
                    <a:p>
                      <a:r>
                        <a:rPr lang="en-US" sz="1000" dirty="0"/>
                        <a:t>    </a:t>
                      </a:r>
                      <a:r>
                        <a:rPr lang="en-US" sz="1000" dirty="0" err="1"/>
                        <a:t>printf</a:t>
                      </a:r>
                      <a:r>
                        <a:rPr lang="en-US" sz="1000" dirty="0"/>
                        <a:t>("Enter Choice: 0 for add, 1 for subtract and 2 "</a:t>
                      </a:r>
                    </a:p>
                    <a:p>
                      <a:r>
                        <a:rPr lang="en-US" sz="1000" dirty="0"/>
                        <a:t>            "for multiply\n");</a:t>
                      </a:r>
                    </a:p>
                    <a:p>
                      <a:r>
                        <a:rPr lang="en-US" sz="1000" dirty="0"/>
                        <a:t>    </a:t>
                      </a:r>
                      <a:r>
                        <a:rPr lang="en-US" sz="1000" dirty="0" err="1"/>
                        <a:t>scanf</a:t>
                      </a:r>
                      <a:r>
                        <a:rPr lang="en-US" sz="1000" dirty="0"/>
                        <a:t>("%d", &amp;</a:t>
                      </a:r>
                      <a:r>
                        <a:rPr lang="en-US" sz="1000" dirty="0" err="1"/>
                        <a:t>ch</a:t>
                      </a:r>
                      <a:r>
                        <a:rPr lang="en-US" sz="1000" dirty="0"/>
                        <a:t>);</a:t>
                      </a:r>
                    </a:p>
                    <a:p>
                      <a:r>
                        <a:rPr lang="en-US" sz="1000" dirty="0"/>
                        <a:t> </a:t>
                      </a:r>
                    </a:p>
                    <a:p>
                      <a:r>
                        <a:rPr lang="en-US" sz="1000" dirty="0"/>
                        <a:t>    if (</a:t>
                      </a:r>
                      <a:r>
                        <a:rPr lang="en-US" sz="1000" dirty="0" err="1"/>
                        <a:t>ch</a:t>
                      </a:r>
                      <a:r>
                        <a:rPr lang="en-US" sz="1000" dirty="0"/>
                        <a:t> &gt; 2) return 0;</a:t>
                      </a:r>
                    </a:p>
                    <a:p>
                      <a:r>
                        <a:rPr lang="en-US" sz="1000" dirty="0"/>
                        <a:t> </a:t>
                      </a:r>
                    </a:p>
                    <a:p>
                      <a:r>
                        <a:rPr lang="en-US" sz="1000" dirty="0"/>
                        <a:t>    (*</a:t>
                      </a:r>
                      <a:r>
                        <a:rPr lang="en-US" sz="1000" dirty="0" err="1"/>
                        <a:t>fun_ptr_arr</a:t>
                      </a:r>
                      <a:r>
                        <a:rPr lang="en-US" sz="1000" dirty="0"/>
                        <a:t>[</a:t>
                      </a:r>
                      <a:r>
                        <a:rPr lang="en-US" sz="1000" dirty="0" err="1"/>
                        <a:t>ch</a:t>
                      </a:r>
                      <a:r>
                        <a:rPr lang="en-US" sz="1000" dirty="0"/>
                        <a:t>])(a, b);</a:t>
                      </a:r>
                    </a:p>
                    <a:p>
                      <a:r>
                        <a:rPr lang="en-US" sz="1000" dirty="0"/>
                        <a:t> </a:t>
                      </a:r>
                    </a:p>
                    <a:p>
                      <a:r>
                        <a:rPr lang="en-US" sz="1000" dirty="0"/>
                        <a:t>    return 0;</a:t>
                      </a:r>
                    </a:p>
                    <a:p>
                      <a:r>
                        <a:rPr lang="en-US" sz="1000" dirty="0"/>
                        <a:t>}</a:t>
                      </a:r>
                    </a:p>
                  </a:txBody>
                  <a:tcPr marL="0" marR="0" marT="0" marB="0" anchor="ctr">
                    <a:lnL>
                      <a:noFill/>
                    </a:lnL>
                    <a:lnR>
                      <a:noFill/>
                    </a:lnR>
                    <a:lnT>
                      <a:noFill/>
                    </a:lnT>
                    <a:lnB>
                      <a:noFill/>
                    </a:lnB>
                  </a:tcPr>
                </a:tc>
                <a:extLst>
                  <a:ext uri="{0D108BD9-81ED-4DB2-BD59-A6C34878D82A}">
                    <a16:rowId xmlns:a16="http://schemas.microsoft.com/office/drawing/2014/main" val="811859144"/>
                  </a:ext>
                </a:extLst>
              </a:tr>
            </a:tbl>
          </a:graphicData>
        </a:graphic>
      </p:graphicFrame>
      <p:sp>
        <p:nvSpPr>
          <p:cNvPr id="57353" name="Rectangle 1"/>
          <p:cNvSpPr>
            <a:spLocks noChangeArrowheads="1"/>
          </p:cNvSpPr>
          <p:nvPr/>
        </p:nvSpPr>
        <p:spPr bwMode="auto">
          <a:xfrm>
            <a:off x="2209800" y="5883275"/>
            <a:ext cx="4724400" cy="2476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Clr>
                <a:srgbClr val="000000"/>
              </a:buClr>
              <a:buSzPct val="100000"/>
              <a:buFont typeface="Times New Roman" panose="02020603050405020304" pitchFamily="18" charset="0"/>
              <a:buNone/>
            </a:pPr>
            <a:r>
              <a:rPr lang="en-GB" altLang="en-US" sz="1000">
                <a:solidFill>
                  <a:srgbClr val="000000"/>
                </a:solidFill>
                <a:latin typeface="Arial Unicode MS" panose="020B0604020202020204" pitchFamily="34" charset="-128"/>
              </a:rPr>
              <a:t>Enter Choice: 0 for add, 1 for subtract and 2 for multiply 2 Multiplication is 150 </a:t>
            </a:r>
            <a:endParaRPr lang="en-GB" altLang="en-US">
              <a:solidFill>
                <a:srgbClr val="000000"/>
              </a:solidFill>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Pointers and Function Return Values</a:t>
            </a:r>
          </a:p>
        </p:txBody>
      </p:sp>
      <p:sp>
        <p:nvSpPr>
          <p:cNvPr id="2867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9pPr>
          </a:lstStyle>
          <a:p>
            <a:pPr eaLnBrk="1" hangingPunct="1">
              <a:spcBef>
                <a:spcPts val="800"/>
              </a:spcBef>
              <a:buClr>
                <a:srgbClr val="000000"/>
              </a:buClr>
              <a:buSzPct val="100000"/>
              <a:buFont typeface="Arial" panose="020B0604020202020204" pitchFamily="34" charset="0"/>
              <a:buChar char="•"/>
              <a:defRPr/>
            </a:pPr>
            <a:r>
              <a:rPr lang="en-US" altLang="en-US" sz="3200">
                <a:latin typeface="Calibri" panose="020F0502020204030204" pitchFamily="34" charset="0"/>
              </a:rPr>
              <a:t>A function can return a value of type pointer:</a:t>
            </a:r>
          </a:p>
          <a:p>
            <a:pPr marL="342900" eaLnBrk="1" hangingPunct="1">
              <a:lnSpc>
                <a:spcPct val="90000"/>
              </a:lnSpc>
              <a:spcBef>
                <a:spcPts val="600"/>
              </a:spcBef>
              <a:buSzPct val="100000"/>
              <a:defRPr/>
            </a:pPr>
            <a:endParaRPr lang="en-US" altLang="en-US" sz="2400">
              <a:latin typeface="Courier New" panose="02070309020205020404" pitchFamily="49" charset="0"/>
            </a:endParaRPr>
          </a:p>
          <a:p>
            <a:pPr marL="342900" eaLnBrk="1" hangingPunct="1">
              <a:lnSpc>
                <a:spcPct val="90000"/>
              </a:lnSpc>
              <a:spcBef>
                <a:spcPts val="600"/>
              </a:spcBef>
              <a:buSzPct val="100000"/>
              <a:defRPr/>
            </a:pPr>
            <a:r>
              <a:rPr lang="en-US" altLang="en-US" sz="2400">
                <a:latin typeface="Courier New" panose="02070309020205020404" pitchFamily="49" charset="0"/>
              </a:rPr>
              <a:t>	int* testExp(...)</a:t>
            </a:r>
          </a:p>
          <a:p>
            <a:pPr marL="342900" eaLnBrk="1" hangingPunct="1">
              <a:lnSpc>
                <a:spcPct val="90000"/>
              </a:lnSpc>
              <a:spcBef>
                <a:spcPts val="600"/>
              </a:spcBef>
              <a:buSzPct val="100000"/>
              <a:defRPr/>
            </a:pPr>
            <a:r>
              <a:rPr lang="en-US" altLang="en-US" sz="2400">
                <a:latin typeface="Courier New" panose="02070309020205020404" pitchFamily="49" charset="0"/>
              </a:rPr>
              <a:t>	{</a:t>
            </a:r>
          </a:p>
          <a:p>
            <a:pPr marL="342900" eaLnBrk="1" hangingPunct="1">
              <a:lnSpc>
                <a:spcPct val="90000"/>
              </a:lnSpc>
              <a:spcBef>
                <a:spcPts val="600"/>
              </a:spcBef>
              <a:buSzPct val="100000"/>
              <a:defRPr/>
            </a:pPr>
            <a:r>
              <a:rPr lang="en-US" altLang="en-US" sz="2400">
                <a:latin typeface="Courier New" panose="02070309020205020404" pitchFamily="49" charset="0"/>
              </a:rPr>
              <a:t>		. . .</a:t>
            </a:r>
          </a:p>
          <a:p>
            <a:pPr marL="342900" eaLnBrk="1" hangingPunct="1">
              <a:lnSpc>
                <a:spcPct val="90000"/>
              </a:lnSpc>
              <a:spcBef>
                <a:spcPts val="600"/>
              </a:spcBef>
              <a:buSzPct val="100000"/>
              <a:defRPr/>
            </a:pPr>
            <a:r>
              <a:rPr lang="en-US" altLang="en-US" sz="2400">
                <a:latin typeface="Courier New" panose="02070309020205020404" pitchFamily="49" charset="0"/>
              </a:rPr>
              <a:t>	}</a:t>
            </a:r>
          </a:p>
          <a:p>
            <a:pPr marL="342900" eaLnBrk="1" hangingPunct="1">
              <a:spcBef>
                <a:spcPts val="800"/>
              </a:spcBef>
              <a:buSzPct val="100000"/>
              <a:defRPr/>
            </a:pPr>
            <a:endParaRPr lang="en-US" altLang="en-US" sz="3200">
              <a:latin typeface="Calibri" panose="020F0502020204030204" pitchFamily="34" charset="0"/>
            </a:endParaRPr>
          </a:p>
          <a:p>
            <a:pPr eaLnBrk="1" hangingPunct="1">
              <a:spcBef>
                <a:spcPts val="800"/>
              </a:spcBef>
              <a:buClr>
                <a:srgbClr val="000000"/>
              </a:buClr>
              <a:buSzPct val="100000"/>
              <a:buFont typeface="Arial" panose="020B0604020202020204" pitchFamily="34" charset="0"/>
              <a:buNone/>
              <a:defRPr/>
            </a:pPr>
            <a:endParaRPr lang="en-US" altLang="en-US" sz="3200">
              <a:latin typeface="Calibri" panose="020F0502020204030204" pitchFamily="34" charset="0"/>
            </a:endParaRPr>
          </a:p>
        </p:txBody>
      </p:sp>
      <p:sp>
        <p:nvSpPr>
          <p:cNvPr id="59396"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67BC5C30-054D-43D7-B3E0-5EC3D03EC279}" type="slidenum">
              <a:rPr lang="en-US" altLang="en-US" sz="1200">
                <a:solidFill>
                  <a:srgbClr val="FFFFFF"/>
                </a:solidFill>
                <a:latin typeface="Arial" panose="020B0604020202020204" pitchFamily="34" charset="0"/>
              </a:rPr>
              <a:pPr algn="r" eaLnBrk="1" hangingPunct="1">
                <a:spcBef>
                  <a:spcPct val="0"/>
                </a:spcBef>
                <a:buClrTx/>
                <a:buFontTx/>
                <a:buNone/>
              </a:pPr>
              <a:t>28</a:t>
            </a:fld>
            <a:endParaRPr lang="en-US" altLang="en-US" sz="1200">
              <a:solidFill>
                <a:srgbClr val="FFFFFF"/>
              </a:solidFill>
              <a:latin typeface="Arial" panose="020B0604020202020204" pitchFamily="34" charset="0"/>
            </a:endParaRPr>
          </a:p>
        </p:txBody>
      </p:sp>
      <p:sp>
        <p:nvSpPr>
          <p:cNvPr id="59397"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Dynamic Two-Dimensional Arrays</a:t>
            </a:r>
          </a:p>
        </p:txBody>
      </p:sp>
      <p:sp>
        <p:nvSpPr>
          <p:cNvPr id="2969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9pPr>
          </a:lstStyle>
          <a:p>
            <a:pPr eaLnBrk="1" hangingPunct="1">
              <a:spcBef>
                <a:spcPts val="800"/>
              </a:spcBef>
              <a:buClr>
                <a:srgbClr val="000000"/>
              </a:buClr>
              <a:buSzPct val="100000"/>
              <a:buFont typeface="Arial" panose="020B0604020202020204" pitchFamily="34" charset="0"/>
              <a:buChar char="•"/>
              <a:defRPr/>
            </a:pPr>
            <a:r>
              <a:rPr lang="en-US" altLang="en-US" sz="3200" dirty="0">
                <a:latin typeface="Calibri" panose="020F0502020204030204" pitchFamily="34" charset="0"/>
              </a:rPr>
              <a:t>You can create dynamic multidimensional arrays in various ways:</a:t>
            </a:r>
          </a:p>
          <a:p>
            <a:pPr eaLnBrk="1" hangingPunct="1">
              <a:spcBef>
                <a:spcPts val="800"/>
              </a:spcBef>
              <a:buClr>
                <a:srgbClr val="000000"/>
              </a:buClr>
              <a:buSzPct val="100000"/>
              <a:buFont typeface="Arial" panose="020B0604020202020204" pitchFamily="34" charset="0"/>
              <a:buChar char="•"/>
              <a:defRPr/>
            </a:pPr>
            <a:r>
              <a:rPr lang="en-US" altLang="en-US" sz="3200" dirty="0">
                <a:latin typeface="Calibri" panose="020F0502020204030204" pitchFamily="34" charset="0"/>
              </a:rPr>
              <a:t>Examples:</a:t>
            </a:r>
          </a:p>
          <a:p>
            <a:pPr marL="342900" eaLnBrk="1" hangingPunct="1">
              <a:spcBef>
                <a:spcPts val="800"/>
              </a:spcBef>
              <a:buSzPct val="100000"/>
              <a:defRPr/>
            </a:pPr>
            <a:r>
              <a:rPr lang="en-US" altLang="en-US" sz="3200" dirty="0">
                <a:solidFill>
                  <a:srgbClr val="3333FF"/>
                </a:solidFill>
                <a:latin typeface="Courier New" panose="02070309020205020404" pitchFamily="49" charset="0"/>
              </a:rPr>
              <a:t> </a:t>
            </a:r>
          </a:p>
          <a:p>
            <a:pPr marL="342900" eaLnBrk="1" hangingPunct="1">
              <a:spcBef>
                <a:spcPts val="800"/>
              </a:spcBef>
              <a:buSzPct val="100000"/>
              <a:defRPr/>
            </a:pPr>
            <a:r>
              <a:rPr lang="en-US" altLang="en-US" sz="3200" dirty="0">
                <a:latin typeface="Calibri" panose="020F0502020204030204" pitchFamily="34" charset="0"/>
              </a:rPr>
              <a:t>	</a:t>
            </a:r>
          </a:p>
          <a:p>
            <a:pPr eaLnBrk="1" hangingPunct="1">
              <a:spcBef>
                <a:spcPts val="800"/>
              </a:spcBef>
              <a:buClr>
                <a:srgbClr val="000000"/>
              </a:buClr>
              <a:buSzPct val="100000"/>
              <a:buFont typeface="Arial" panose="020B0604020202020204" pitchFamily="34" charset="0"/>
              <a:buNone/>
              <a:defRPr/>
            </a:pPr>
            <a:endParaRPr lang="en-US" altLang="en-US" sz="3200" dirty="0">
              <a:latin typeface="Calibri" panose="020F0502020204030204" pitchFamily="34" charset="0"/>
            </a:endParaRPr>
          </a:p>
        </p:txBody>
      </p:sp>
      <p:sp>
        <p:nvSpPr>
          <p:cNvPr id="61444"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C976EAC0-03E3-4998-8F23-0D0BE0F2F755}" type="slidenum">
              <a:rPr lang="en-US" altLang="en-US" sz="1200">
                <a:solidFill>
                  <a:srgbClr val="FFFFFF"/>
                </a:solidFill>
                <a:latin typeface="Arial" panose="020B0604020202020204" pitchFamily="34" charset="0"/>
              </a:rPr>
              <a:pPr algn="r" eaLnBrk="1" hangingPunct="1">
                <a:spcBef>
                  <a:spcPct val="0"/>
                </a:spcBef>
                <a:buClrTx/>
                <a:buFontTx/>
                <a:buNone/>
              </a:pPr>
              <a:t>29</a:t>
            </a:fld>
            <a:endParaRPr lang="en-US" altLang="en-US" sz="1200">
              <a:solidFill>
                <a:srgbClr val="FFFFFF"/>
              </a:solidFill>
              <a:latin typeface="Arial" panose="020B0604020202020204" pitchFamily="34" charset="0"/>
            </a:endParaRPr>
          </a:p>
        </p:txBody>
      </p:sp>
      <p:pic>
        <p:nvPicPr>
          <p:cNvPr id="6144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363" y="4033838"/>
            <a:ext cx="5151437" cy="6143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61446" name="Group 5"/>
          <p:cNvGrpSpPr>
            <a:grpSpLocks/>
          </p:cNvGrpSpPr>
          <p:nvPr/>
        </p:nvGrpSpPr>
        <p:grpSpPr bwMode="auto">
          <a:xfrm>
            <a:off x="3197225" y="3271838"/>
            <a:ext cx="6076950" cy="2108200"/>
            <a:chOff x="2014" y="2061"/>
            <a:chExt cx="3828" cy="1328"/>
          </a:xfrm>
        </p:grpSpPr>
        <p:sp>
          <p:nvSpPr>
            <p:cNvPr id="61451" name="Line 6"/>
            <p:cNvSpPr>
              <a:spLocks noChangeShapeType="1"/>
            </p:cNvSpPr>
            <p:nvPr/>
          </p:nvSpPr>
          <p:spPr bwMode="auto">
            <a:xfrm flipH="1">
              <a:off x="2183" y="2284"/>
              <a:ext cx="151" cy="0"/>
            </a:xfrm>
            <a:prstGeom prst="line">
              <a:avLst/>
            </a:prstGeom>
            <a:noFill/>
            <a:ln w="93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52" name="Rectangle 7"/>
            <p:cNvSpPr>
              <a:spLocks noChangeArrowheads="1"/>
            </p:cNvSpPr>
            <p:nvPr/>
          </p:nvSpPr>
          <p:spPr bwMode="auto">
            <a:xfrm>
              <a:off x="2334" y="2061"/>
              <a:ext cx="3107"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eaLnBrk="1" hangingPunct="1">
                <a:spcBef>
                  <a:spcPct val="0"/>
                </a:spcBef>
                <a:buClrTx/>
                <a:buFontTx/>
                <a:buNone/>
              </a:pPr>
              <a:r>
                <a:rPr lang="en-US" altLang="en-US" sz="1800">
                  <a:solidFill>
                    <a:srgbClr val="FF0000"/>
                  </a:solidFill>
                  <a:latin typeface="Arial" panose="020B0604020202020204" pitchFamily="34" charset="0"/>
                </a:rPr>
                <a:t>declares </a:t>
              </a:r>
              <a:r>
                <a:rPr lang="en-US" altLang="en-US" sz="1800">
                  <a:solidFill>
                    <a:srgbClr val="FF0000"/>
                  </a:solidFill>
                  <a:latin typeface="Courier New" panose="02070309020205020404" pitchFamily="49" charset="0"/>
                </a:rPr>
                <a:t>board</a:t>
              </a:r>
              <a:r>
                <a:rPr lang="en-US" altLang="en-US" sz="1800">
                  <a:solidFill>
                    <a:srgbClr val="FF0000"/>
                  </a:solidFill>
                  <a:latin typeface="Arial" panose="020B0604020202020204" pitchFamily="34" charset="0"/>
                </a:rPr>
                <a:t> to be an array of four pointers wherein each pointer is of type </a:t>
              </a:r>
              <a:r>
                <a:rPr lang="en-US" altLang="en-US" sz="1800">
                  <a:solidFill>
                    <a:srgbClr val="3333FF"/>
                  </a:solidFill>
                  <a:latin typeface="Courier New" panose="02070309020205020404" pitchFamily="49" charset="0"/>
                </a:rPr>
                <a:t>int</a:t>
              </a:r>
            </a:p>
          </p:txBody>
        </p:sp>
        <p:sp>
          <p:nvSpPr>
            <p:cNvPr id="61453" name="Line 8"/>
            <p:cNvSpPr>
              <a:spLocks noChangeShapeType="1"/>
            </p:cNvSpPr>
            <p:nvPr/>
          </p:nvSpPr>
          <p:spPr bwMode="auto">
            <a:xfrm flipH="1" flipV="1">
              <a:off x="3749" y="2831"/>
              <a:ext cx="252" cy="84"/>
            </a:xfrm>
            <a:prstGeom prst="line">
              <a:avLst/>
            </a:prstGeom>
            <a:noFill/>
            <a:ln w="93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54" name="Line 9"/>
            <p:cNvSpPr>
              <a:spLocks noChangeShapeType="1"/>
            </p:cNvSpPr>
            <p:nvPr/>
          </p:nvSpPr>
          <p:spPr bwMode="auto">
            <a:xfrm flipH="1">
              <a:off x="2014" y="3285"/>
              <a:ext cx="151" cy="0"/>
            </a:xfrm>
            <a:prstGeom prst="line">
              <a:avLst/>
            </a:prstGeom>
            <a:noFill/>
            <a:ln w="9360" cap="sq">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55" name="Rectangle 10"/>
            <p:cNvSpPr>
              <a:spLocks noChangeArrowheads="1"/>
            </p:cNvSpPr>
            <p:nvPr/>
          </p:nvSpPr>
          <p:spPr bwMode="auto">
            <a:xfrm>
              <a:off x="2165" y="3158"/>
              <a:ext cx="310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eaLnBrk="1" hangingPunct="1">
                <a:spcBef>
                  <a:spcPct val="0"/>
                </a:spcBef>
                <a:buClrTx/>
                <a:buFontTx/>
                <a:buNone/>
              </a:pPr>
              <a:r>
                <a:rPr lang="en-US" altLang="en-US" sz="1800">
                  <a:solidFill>
                    <a:srgbClr val="FF0000"/>
                  </a:solidFill>
                  <a:latin typeface="Arial" panose="020B0604020202020204" pitchFamily="34" charset="0"/>
                </a:rPr>
                <a:t>declares </a:t>
              </a:r>
              <a:r>
                <a:rPr lang="en-US" altLang="en-US" sz="1800">
                  <a:solidFill>
                    <a:srgbClr val="FF0000"/>
                  </a:solidFill>
                  <a:latin typeface="Courier New" panose="02070309020205020404" pitchFamily="49" charset="0"/>
                </a:rPr>
                <a:t>board</a:t>
              </a:r>
              <a:r>
                <a:rPr lang="en-US" altLang="en-US" sz="1800">
                  <a:solidFill>
                    <a:srgbClr val="FF0000"/>
                  </a:solidFill>
                  <a:latin typeface="Arial" panose="020B0604020202020204" pitchFamily="34" charset="0"/>
                </a:rPr>
                <a:t> to be a pointer to a pointer</a:t>
              </a:r>
            </a:p>
          </p:txBody>
        </p:sp>
        <p:sp>
          <p:nvSpPr>
            <p:cNvPr id="61456" name="Rectangle 11"/>
            <p:cNvSpPr>
              <a:spLocks noChangeArrowheads="1"/>
            </p:cNvSpPr>
            <p:nvPr/>
          </p:nvSpPr>
          <p:spPr bwMode="auto">
            <a:xfrm>
              <a:off x="3719" y="2892"/>
              <a:ext cx="212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eaLnBrk="1" hangingPunct="1">
                <a:spcBef>
                  <a:spcPct val="0"/>
                </a:spcBef>
                <a:buClrTx/>
                <a:buFontTx/>
                <a:buNone/>
              </a:pPr>
              <a:r>
                <a:rPr lang="en-US" altLang="en-US" sz="1800">
                  <a:solidFill>
                    <a:srgbClr val="FF0000"/>
                  </a:solidFill>
                  <a:latin typeface="Arial" panose="020B0604020202020204" pitchFamily="34" charset="0"/>
                </a:rPr>
                <a:t>creates the rows of </a:t>
              </a:r>
              <a:r>
                <a:rPr lang="en-US" altLang="en-US" sz="1800">
                  <a:solidFill>
                    <a:srgbClr val="FF0000"/>
                  </a:solidFill>
                  <a:latin typeface="Courier New" panose="02070309020205020404" pitchFamily="49" charset="0"/>
                </a:rPr>
                <a:t>board</a:t>
              </a:r>
            </a:p>
          </p:txBody>
        </p:sp>
      </p:grpSp>
      <p:pic>
        <p:nvPicPr>
          <p:cNvPr id="6144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3025" y="3397250"/>
            <a:ext cx="2162175" cy="368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48"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9225" y="5137150"/>
            <a:ext cx="1704975" cy="2651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49" name="Text Box 1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
        <p:nvSpPr>
          <p:cNvPr id="61450" name="Text Box 15"/>
          <p:cNvSpPr txBox="1">
            <a:spLocks noChangeArrowheads="1"/>
          </p:cNvSpPr>
          <p:nvPr/>
        </p:nvSpPr>
        <p:spPr bwMode="auto">
          <a:xfrm>
            <a:off x="1500188" y="4791075"/>
            <a:ext cx="70707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spcBef>
                <a:spcPct val="0"/>
              </a:spcBef>
            </a:pPr>
            <a:r>
              <a:rPr lang="en-US" altLang="en-US" sz="1800">
                <a:latin typeface="Arial" panose="020B0604020202020204" pitchFamily="34" charset="0"/>
              </a:rPr>
              <a:t>board is a two-dimensional array of four rows and six columns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Objectives (cont’d.)</a:t>
            </a:r>
          </a:p>
        </p:txBody>
      </p:sp>
      <p:sp>
        <p:nvSpPr>
          <p:cNvPr id="819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buFont typeface="Arial" panose="020B0604020202020204" pitchFamily="34" charset="0"/>
              <a:buChar char="•"/>
            </a:pPr>
            <a:r>
              <a:rPr lang="en-US" altLang="en-US"/>
              <a:t>In this chapter, you will (cont’d.)</a:t>
            </a:r>
          </a:p>
          <a:p>
            <a:pPr lvl="1" eaLnBrk="1" hangingPunct="1">
              <a:buFont typeface="Arial" panose="020B0604020202020204" pitchFamily="34" charset="0"/>
              <a:buChar char="–"/>
            </a:pPr>
            <a:r>
              <a:rPr lang="en-US" altLang="en-US"/>
              <a:t>Discover dynamic arrays</a:t>
            </a:r>
          </a:p>
          <a:p>
            <a:pPr lvl="1" eaLnBrk="1" hangingPunct="1">
              <a:buFont typeface="Arial" panose="020B0604020202020204" pitchFamily="34" charset="0"/>
              <a:buChar char="–"/>
            </a:pPr>
            <a:r>
              <a:rPr lang="en-US" altLang="en-US"/>
              <a:t>Explore shallow and deep copies of data</a:t>
            </a:r>
          </a:p>
          <a:p>
            <a:pPr lvl="1" eaLnBrk="1" hangingPunct="1">
              <a:buFont typeface="Arial" panose="020B0604020202020204" pitchFamily="34" charset="0"/>
              <a:buChar char="–"/>
            </a:pPr>
            <a:r>
              <a:rPr lang="en-US" altLang="en-US"/>
              <a:t>Discover the peculiarities of classes with pointer member variables</a:t>
            </a:r>
          </a:p>
          <a:p>
            <a:pPr lvl="1" eaLnBrk="1" hangingPunct="1">
              <a:buFont typeface="Arial" panose="020B0604020202020204" pitchFamily="34" charset="0"/>
              <a:buChar char="–"/>
            </a:pPr>
            <a:r>
              <a:rPr lang="en-US" altLang="en-US"/>
              <a:t>Learn about virtual functions</a:t>
            </a:r>
          </a:p>
          <a:p>
            <a:pPr lvl="1" eaLnBrk="1" hangingPunct="1">
              <a:buFont typeface="Arial" panose="020B0604020202020204" pitchFamily="34" charset="0"/>
              <a:buChar char="–"/>
            </a:pPr>
            <a:r>
              <a:rPr lang="en-US" altLang="en-US"/>
              <a:t>Examine the relationship between the address of operator and classes</a:t>
            </a:r>
          </a:p>
          <a:p>
            <a:pPr lvl="1" eaLnBrk="1" hangingPunct="1">
              <a:buFont typeface="Arial" panose="020B0604020202020204" pitchFamily="34" charset="0"/>
              <a:buChar char="–"/>
            </a:pPr>
            <a:r>
              <a:rPr lang="en-US" altLang="en-US"/>
              <a:t>Become aware of abstract classes</a:t>
            </a:r>
          </a:p>
          <a:p>
            <a:pPr lvl="1" eaLnBrk="1" hangingPunct="1">
              <a:buFont typeface="Arial" panose="020B0604020202020204" pitchFamily="34" charset="0"/>
              <a:buNone/>
            </a:pPr>
            <a:endParaRPr lang="en-US" altLang="en-US"/>
          </a:p>
        </p:txBody>
      </p:sp>
      <p:sp>
        <p:nvSpPr>
          <p:cNvPr id="8196"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7C11C814-EFF2-468D-B02F-1338430C2AD0}" type="slidenum">
              <a:rPr lang="en-US" altLang="en-US" sz="1200">
                <a:solidFill>
                  <a:srgbClr val="FFFFFF"/>
                </a:solidFill>
                <a:latin typeface="Arial" panose="020B0604020202020204" pitchFamily="34" charset="0"/>
              </a:rPr>
              <a:pPr algn="r" eaLnBrk="1" hangingPunct="1">
                <a:spcBef>
                  <a:spcPct val="0"/>
                </a:spcBef>
                <a:buClrTx/>
                <a:buFontTx/>
                <a:buNone/>
              </a:pPr>
              <a:t>3</a:t>
            </a:fld>
            <a:endParaRPr lang="en-US" altLang="en-US" sz="1200">
              <a:solidFill>
                <a:srgbClr val="FFFFFF"/>
              </a:solidFill>
              <a:latin typeface="Arial" panose="020B0604020202020204" pitchFamily="34" charset="0"/>
            </a:endParaRPr>
          </a:p>
        </p:txBody>
      </p:sp>
      <p:sp>
        <p:nvSpPr>
          <p:cNvPr id="8197"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Dynamic Two-Dimensional Arrays</a:t>
            </a:r>
          </a:p>
        </p:txBody>
      </p:sp>
      <p:sp>
        <p:nvSpPr>
          <p:cNvPr id="61444"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C976EAC0-03E3-4998-8F23-0D0BE0F2F755}" type="slidenum">
              <a:rPr lang="en-US" altLang="en-US" sz="1200">
                <a:solidFill>
                  <a:srgbClr val="FFFFFF"/>
                </a:solidFill>
                <a:latin typeface="Arial" panose="020B0604020202020204" pitchFamily="34" charset="0"/>
              </a:rPr>
              <a:pPr algn="r" eaLnBrk="1" hangingPunct="1">
                <a:spcBef>
                  <a:spcPct val="0"/>
                </a:spcBef>
                <a:buClrTx/>
                <a:buFontTx/>
                <a:buNone/>
              </a:pPr>
              <a:t>30</a:t>
            </a:fld>
            <a:endParaRPr lang="en-US" altLang="en-US" sz="1200">
              <a:solidFill>
                <a:srgbClr val="FFFFFF"/>
              </a:solidFill>
              <a:latin typeface="Arial" panose="020B0604020202020204" pitchFamily="34" charset="0"/>
            </a:endParaRPr>
          </a:p>
        </p:txBody>
      </p:sp>
      <p:sp>
        <p:nvSpPr>
          <p:cNvPr id="61449" name="Text Box 1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pic>
        <p:nvPicPr>
          <p:cNvPr id="2" name="Picture 1"/>
          <p:cNvPicPr>
            <a:picLocks noChangeAspect="1"/>
          </p:cNvPicPr>
          <p:nvPr/>
        </p:nvPicPr>
        <p:blipFill>
          <a:blip r:embed="rId3"/>
          <a:stretch>
            <a:fillRect/>
          </a:stretch>
        </p:blipFill>
        <p:spPr>
          <a:xfrm>
            <a:off x="4675094" y="3257558"/>
            <a:ext cx="4362450" cy="2800350"/>
          </a:xfrm>
          <a:prstGeom prst="rect">
            <a:avLst/>
          </a:prstGeom>
        </p:spPr>
      </p:pic>
      <p:sp>
        <p:nvSpPr>
          <p:cNvPr id="3" name="Rectangle 2"/>
          <p:cNvSpPr/>
          <p:nvPr/>
        </p:nvSpPr>
        <p:spPr>
          <a:xfrm>
            <a:off x="85725" y="1620838"/>
            <a:ext cx="8001000" cy="4247317"/>
          </a:xfrm>
          <a:prstGeom prst="rect">
            <a:avLst/>
          </a:prstGeom>
        </p:spPr>
        <p:txBody>
          <a:bodyPr wrap="square">
            <a:spAutoFit/>
          </a:bodyPr>
          <a:lstStyle/>
          <a:p>
            <a:r>
              <a:rPr lang="en-US" sz="1800" dirty="0" err="1">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rowCount</a:t>
            </a:r>
            <a:r>
              <a:rPr lang="en-US" sz="1800" dirty="0">
                <a:solidFill>
                  <a:srgbClr val="000000"/>
                </a:solidFill>
                <a:highlight>
                  <a:srgbClr val="FFFFFF"/>
                </a:highlight>
                <a:latin typeface="Consolas" panose="020B0609020204030204" pitchFamily="49" charset="0"/>
              </a:rPr>
              <a:t> = 5, </a:t>
            </a:r>
            <a:r>
              <a:rPr lang="en-US" sz="1800" dirty="0" err="1">
                <a:solidFill>
                  <a:srgbClr val="000000"/>
                </a:solidFill>
                <a:highlight>
                  <a:srgbClr val="FFFFFF"/>
                </a:highlight>
                <a:latin typeface="Consolas" panose="020B0609020204030204" pitchFamily="49" charset="0"/>
              </a:rPr>
              <a:t>colCount</a:t>
            </a:r>
            <a:r>
              <a:rPr lang="en-US" sz="1800" dirty="0">
                <a:solidFill>
                  <a:srgbClr val="000000"/>
                </a:solidFill>
                <a:highlight>
                  <a:srgbClr val="FFFFFF"/>
                </a:highlight>
                <a:latin typeface="Consolas" panose="020B0609020204030204" pitchFamily="49" charset="0"/>
              </a:rPr>
              <a:t> = 4;</a:t>
            </a:r>
          </a:p>
          <a:p>
            <a:endParaRPr lang="en-US" sz="1800" dirty="0">
              <a:solidFill>
                <a:srgbClr val="000000"/>
              </a:solidFill>
              <a:highlight>
                <a:srgbClr val="FFFFFF"/>
              </a:highlight>
              <a:latin typeface="Consolas" panose="020B0609020204030204" pitchFamily="49" charset="0"/>
            </a:endParaRPr>
          </a:p>
          <a:p>
            <a:r>
              <a:rPr lang="en-US" sz="1800" dirty="0" err="1">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ary</a:t>
            </a:r>
            <a:r>
              <a:rPr lang="en-US" sz="1800" dirty="0">
                <a:solidFill>
                  <a:srgbClr val="000000"/>
                </a:solidFill>
                <a:highlight>
                  <a:srgbClr val="FFFFFF"/>
                </a:highlight>
                <a:latin typeface="Consolas" panose="020B0609020204030204" pitchFamily="49" charset="0"/>
              </a:rPr>
              <a:t> = </a:t>
            </a:r>
            <a:r>
              <a:rPr lang="en-US" sz="1800" dirty="0">
                <a:solidFill>
                  <a:srgbClr val="008080"/>
                </a:solidFill>
                <a:highlight>
                  <a:srgbClr val="FFFFFF"/>
                </a:highlight>
                <a:latin typeface="Consolas" panose="020B0609020204030204" pitchFamily="49" charset="0"/>
              </a:rPr>
              <a:t>new </a:t>
            </a:r>
            <a:r>
              <a:rPr lang="en-US" sz="1800" dirty="0" err="1">
                <a:solidFill>
                  <a:srgbClr val="008080"/>
                </a:solidFill>
                <a:highlight>
                  <a:srgbClr val="FFFFFF"/>
                </a:highlight>
                <a:latin typeface="Consolas" panose="020B0609020204030204" pitchFamily="49" charset="0"/>
              </a:rPr>
              <a:t>i</a:t>
            </a:r>
            <a:r>
              <a:rPr lang="en-US" sz="1800" dirty="0" err="1">
                <a:solidFill>
                  <a:srgbClr val="0000FF"/>
                </a:solidFill>
                <a:highlight>
                  <a:srgbClr val="FFFFFF"/>
                </a:highlight>
                <a:latin typeface="Consolas" panose="020B0609020204030204" pitchFamily="49" charset="0"/>
              </a:rPr>
              <a:t>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rowCount</a:t>
            </a:r>
            <a:r>
              <a:rPr lang="en-US" sz="1800" dirty="0">
                <a:solidFill>
                  <a:srgbClr val="000000"/>
                </a:solidFill>
                <a:highlight>
                  <a:srgbClr val="FFFFFF"/>
                </a:highlight>
                <a:latin typeface="Consolas" panose="020B0609020204030204" pitchFamily="49" charset="0"/>
              </a:rPr>
              <a:t>];</a:t>
            </a:r>
          </a:p>
          <a:p>
            <a:r>
              <a:rPr lang="nn-NO" sz="1800" dirty="0">
                <a:solidFill>
                  <a:srgbClr val="0000FF"/>
                </a:solidFill>
                <a:highlight>
                  <a:srgbClr val="FFFFFF"/>
                </a:highlight>
                <a:latin typeface="Consolas" panose="020B0609020204030204" pitchFamily="49" charset="0"/>
              </a:rPr>
              <a:t>for</a:t>
            </a:r>
            <a:r>
              <a:rPr lang="nn-NO" sz="1800" dirty="0">
                <a:solidFill>
                  <a:srgbClr val="000000"/>
                </a:solidFill>
                <a:highlight>
                  <a:srgbClr val="FFFFFF"/>
                </a:highlight>
                <a:latin typeface="Consolas" panose="020B0609020204030204" pitchFamily="49" charset="0"/>
              </a:rPr>
              <a:t> (</a:t>
            </a:r>
            <a:r>
              <a:rPr lang="nn-NO" sz="1800" dirty="0">
                <a:solidFill>
                  <a:srgbClr val="0000FF"/>
                </a:solidFill>
                <a:highlight>
                  <a:srgbClr val="FFFFFF"/>
                </a:highlight>
                <a:latin typeface="Consolas" panose="020B0609020204030204" pitchFamily="49" charset="0"/>
              </a:rPr>
              <a:t>int</a:t>
            </a:r>
            <a:r>
              <a:rPr lang="nn-NO" sz="1800" dirty="0">
                <a:solidFill>
                  <a:srgbClr val="000000"/>
                </a:solidFill>
                <a:highlight>
                  <a:srgbClr val="FFFFFF"/>
                </a:highlight>
                <a:latin typeface="Consolas" panose="020B0609020204030204" pitchFamily="49" charset="0"/>
              </a:rPr>
              <a:t> i = 0; i &lt; rowCount; ++i)</a:t>
            </a:r>
          </a:p>
          <a:p>
            <a:r>
              <a:rPr lang="en-US" sz="1800" dirty="0" err="1">
                <a:solidFill>
                  <a:srgbClr val="000000"/>
                </a:solidFill>
                <a:highlight>
                  <a:srgbClr val="FFFFFF"/>
                </a:highlight>
                <a:latin typeface="Consolas" panose="020B0609020204030204" pitchFamily="49" charset="0"/>
              </a:rPr>
              <a:t>ary</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 = </a:t>
            </a:r>
            <a:r>
              <a:rPr lang="en-US" sz="1800" dirty="0">
                <a:solidFill>
                  <a:srgbClr val="008080"/>
                </a:solidFill>
                <a:highlight>
                  <a:srgbClr val="FFFFFF"/>
                </a:highlight>
                <a:latin typeface="Consolas" panose="020B0609020204030204" pitchFamily="49" charset="0"/>
              </a:rPr>
              <a:t>new </a:t>
            </a:r>
            <a:r>
              <a:rPr lang="en-US" sz="1800" dirty="0" err="1">
                <a:solidFill>
                  <a:srgbClr val="008080"/>
                </a:solidFill>
                <a:highlight>
                  <a:srgbClr val="FFFFFF"/>
                </a:highlight>
                <a:latin typeface="Consolas" panose="020B0609020204030204" pitchFamily="49" charset="0"/>
              </a:rPr>
              <a:t>i</a:t>
            </a:r>
            <a:r>
              <a:rPr lang="en-US" sz="1800" dirty="0" err="1">
                <a:solidFill>
                  <a:srgbClr val="0000FF"/>
                </a:solidFill>
                <a:highlight>
                  <a:srgbClr val="FFFFFF"/>
                </a:highlight>
                <a:latin typeface="Consolas" panose="020B0609020204030204" pitchFamily="49" charset="0"/>
              </a:rPr>
              <a:t>nt</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colCount</a:t>
            </a:r>
            <a:r>
              <a:rPr lang="en-US" sz="1800" dirty="0">
                <a:solidFill>
                  <a:srgbClr val="000000"/>
                </a:solidFill>
                <a:highlight>
                  <a:srgbClr val="FFFFFF"/>
                </a:highlight>
                <a:latin typeface="Consolas" panose="020B0609020204030204" pitchFamily="49" charset="0"/>
              </a:rPr>
              <a:t>];</a:t>
            </a:r>
          </a:p>
          <a:p>
            <a:endParaRPr lang="en-US" sz="1800" dirty="0">
              <a:solidFill>
                <a:srgbClr val="000000"/>
              </a:solidFill>
              <a:highlight>
                <a:srgbClr val="FFFFFF"/>
              </a:highlight>
              <a:latin typeface="Consolas" panose="020B0609020204030204" pitchFamily="49" charset="0"/>
            </a:endParaRPr>
          </a:p>
          <a:p>
            <a:r>
              <a:rPr lang="nn-NO" sz="1800" dirty="0">
                <a:solidFill>
                  <a:srgbClr val="0000FF"/>
                </a:solidFill>
                <a:highlight>
                  <a:srgbClr val="FFFFFF"/>
                </a:highlight>
                <a:latin typeface="Consolas" panose="020B0609020204030204" pitchFamily="49" charset="0"/>
              </a:rPr>
              <a:t>for</a:t>
            </a:r>
            <a:r>
              <a:rPr lang="nn-NO" sz="1800" dirty="0">
                <a:solidFill>
                  <a:srgbClr val="000000"/>
                </a:solidFill>
                <a:highlight>
                  <a:srgbClr val="FFFFFF"/>
                </a:highlight>
                <a:latin typeface="Consolas" panose="020B0609020204030204" pitchFamily="49" charset="0"/>
              </a:rPr>
              <a:t> (</a:t>
            </a:r>
            <a:r>
              <a:rPr lang="nn-NO" sz="1800" dirty="0">
                <a:solidFill>
                  <a:srgbClr val="0000FF"/>
                </a:solidFill>
                <a:highlight>
                  <a:srgbClr val="FFFFFF"/>
                </a:highlight>
                <a:latin typeface="Consolas" panose="020B0609020204030204" pitchFamily="49" charset="0"/>
              </a:rPr>
              <a:t>int</a:t>
            </a:r>
            <a:r>
              <a:rPr lang="nn-NO" sz="1800" dirty="0">
                <a:solidFill>
                  <a:srgbClr val="000000"/>
                </a:solidFill>
                <a:highlight>
                  <a:srgbClr val="FFFFFF"/>
                </a:highlight>
                <a:latin typeface="Consolas" panose="020B0609020204030204" pitchFamily="49" charset="0"/>
              </a:rPr>
              <a:t> i = 0; i &lt; rowCount; i++)</a:t>
            </a:r>
          </a:p>
          <a:p>
            <a:r>
              <a:rPr lang="en-US" sz="1800" dirty="0">
                <a:solidFill>
                  <a:srgbClr val="000000"/>
                </a:solidFill>
                <a:highlight>
                  <a:srgbClr val="FFFFFF"/>
                </a:highlight>
                <a:latin typeface="Consolas" panose="020B0609020204030204" pitchFamily="49" charset="0"/>
              </a:rPr>
              <a:t>{</a:t>
            </a:r>
          </a:p>
          <a:p>
            <a:r>
              <a:rPr lang="en-US" sz="1800" dirty="0">
                <a:solidFill>
                  <a:srgbClr val="0000FF"/>
                </a:solidFill>
                <a:highlight>
                  <a:srgbClr val="FFFFFF"/>
                </a:highlight>
                <a:latin typeface="Consolas" panose="020B0609020204030204" pitchFamily="49" charset="0"/>
              </a:rPr>
              <a:t>  for</a:t>
            </a:r>
            <a:r>
              <a:rPr lang="en-US" sz="1800" dirty="0">
                <a:solidFill>
                  <a:srgbClr val="000000"/>
                </a:solidFill>
                <a:highlight>
                  <a:srgbClr val="FFFFFF"/>
                </a:highlight>
                <a:latin typeface="Consolas" panose="020B0609020204030204" pitchFamily="49" charset="0"/>
              </a:rPr>
              <a:t> (</a:t>
            </a:r>
            <a:r>
              <a:rPr lang="en-US" sz="1800" dirty="0" err="1">
                <a:solidFill>
                  <a:srgbClr val="0000FF"/>
                </a:solidFill>
                <a:highlight>
                  <a:srgbClr val="FFFFFF"/>
                </a:highlight>
                <a:latin typeface="Consolas" panose="020B0609020204030204" pitchFamily="49" charset="0"/>
              </a:rPr>
              <a:t>int</a:t>
            </a:r>
            <a:r>
              <a:rPr lang="en-US" sz="1800" dirty="0">
                <a:solidFill>
                  <a:srgbClr val="000000"/>
                </a:solidFill>
                <a:highlight>
                  <a:srgbClr val="FFFFFF"/>
                </a:highlight>
                <a:latin typeface="Consolas" panose="020B0609020204030204" pitchFamily="49" charset="0"/>
              </a:rPr>
              <a:t> j = 0; j &lt; </a:t>
            </a:r>
            <a:r>
              <a:rPr lang="en-US" sz="1800" dirty="0" err="1">
                <a:solidFill>
                  <a:srgbClr val="000000"/>
                </a:solidFill>
                <a:highlight>
                  <a:srgbClr val="FFFFFF"/>
                </a:highlight>
                <a:latin typeface="Consolas" panose="020B0609020204030204" pitchFamily="49" charset="0"/>
              </a:rPr>
              <a:t>colCount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j++</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  {</a:t>
            </a:r>
          </a:p>
          <a:p>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ary</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][j] = j;</a:t>
            </a:r>
          </a:p>
          <a:p>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a:t>
            </a:r>
            <a:r>
              <a:rPr lang="en-US" sz="1800" dirty="0">
                <a:solidFill>
                  <a:srgbClr val="008080"/>
                </a:solidFill>
                <a:highlight>
                  <a:srgbClr val="FFFFFF"/>
                </a:highlight>
                <a:latin typeface="Consolas" panose="020B0609020204030204" pitchFamily="49" charset="0"/>
              </a:rPr>
              <a:t>&lt;&lt;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ary</a:t>
            </a:r>
            <a:r>
              <a:rPr lang="en-US" sz="1800" dirty="0">
                <a:solidFill>
                  <a:srgbClr val="000000"/>
                </a:solidFill>
                <a:highlight>
                  <a:srgbClr val="FFFFFF"/>
                </a:highlight>
                <a:latin typeface="Consolas" panose="020B0609020204030204" pitchFamily="49" charset="0"/>
              </a:rPr>
              <a:t>[</a:t>
            </a:r>
            <a:r>
              <a:rPr lang="en-US" sz="1800" dirty="0" err="1">
                <a:solidFill>
                  <a:srgbClr val="000000"/>
                </a:solidFill>
                <a:highlight>
                  <a:srgbClr val="FFFFFF"/>
                </a:highlight>
                <a:latin typeface="Consolas" panose="020B0609020204030204" pitchFamily="49" charset="0"/>
              </a:rPr>
              <a:t>i</a:t>
            </a:r>
            <a:r>
              <a:rPr lang="en-US" sz="1800" dirty="0">
                <a:solidFill>
                  <a:srgbClr val="000000"/>
                </a:solidFill>
                <a:highlight>
                  <a:srgbClr val="FFFFFF"/>
                </a:highlight>
                <a:latin typeface="Consolas" panose="020B0609020204030204" pitchFamily="49" charset="0"/>
              </a:rPr>
              <a:t>][j] </a:t>
            </a:r>
            <a:r>
              <a:rPr lang="en-US" sz="1800" dirty="0">
                <a:solidFill>
                  <a:srgbClr val="008080"/>
                </a:solidFill>
                <a:highlight>
                  <a:srgbClr val="FFFFFF"/>
                </a:highlight>
                <a:latin typeface="Consolas" panose="020B0609020204030204" pitchFamily="49" charset="0"/>
              </a:rPr>
              <a:t>&lt;&lt;</a:t>
            </a:r>
            <a:r>
              <a:rPr lang="en-US" sz="1800" dirty="0">
                <a:solidFill>
                  <a:srgbClr val="000000"/>
                </a:solidFill>
                <a:highlight>
                  <a:srgbClr val="FFFFFF"/>
                </a:highlight>
                <a:latin typeface="Consolas" panose="020B0609020204030204" pitchFamily="49" charset="0"/>
              </a:rPr>
              <a:t> </a:t>
            </a:r>
            <a:r>
              <a:rPr lang="en-US" sz="1800" dirty="0">
                <a:solidFill>
                  <a:srgbClr val="A31515"/>
                </a:solidFill>
                <a:highlight>
                  <a:srgbClr val="FFFFFF"/>
                </a:highlight>
                <a:latin typeface="Consolas" panose="020B0609020204030204" pitchFamily="49" charset="0"/>
              </a:rPr>
              <a:t>" "</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  }</a:t>
            </a:r>
          </a:p>
          <a:p>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cout</a:t>
            </a:r>
            <a:r>
              <a:rPr lang="en-US" sz="1800" dirty="0">
                <a:solidFill>
                  <a:srgbClr val="000000"/>
                </a:solidFill>
                <a:highlight>
                  <a:srgbClr val="FFFFFF"/>
                </a:highlight>
                <a:latin typeface="Consolas" panose="020B0609020204030204" pitchFamily="49" charset="0"/>
              </a:rPr>
              <a:t> </a:t>
            </a:r>
            <a:r>
              <a:rPr lang="en-US" sz="1800" dirty="0">
                <a:solidFill>
                  <a:srgbClr val="008080"/>
                </a:solidFill>
                <a:highlight>
                  <a:srgbClr val="FFFFFF"/>
                </a:highlight>
                <a:latin typeface="Consolas" panose="020B0609020204030204" pitchFamily="49" charset="0"/>
              </a:rPr>
              <a:t>&lt;&lt;</a:t>
            </a:r>
            <a:r>
              <a:rPr lang="en-US" sz="1800" dirty="0">
                <a:solidFill>
                  <a:srgbClr val="000000"/>
                </a:solidFill>
                <a:highlight>
                  <a:srgbClr val="FFFFFF"/>
                </a:highlight>
                <a:latin typeface="Consolas" panose="020B0609020204030204" pitchFamily="49" charset="0"/>
              </a:rPr>
              <a:t> </a:t>
            </a:r>
            <a:r>
              <a:rPr lang="en-US" sz="1800" dirty="0" err="1">
                <a:solidFill>
                  <a:srgbClr val="000000"/>
                </a:solidFill>
                <a:highlight>
                  <a:srgbClr val="FFFFFF"/>
                </a:highlight>
                <a:latin typeface="Consolas" panose="020B0609020204030204" pitchFamily="49" charset="0"/>
              </a:rPr>
              <a:t>endl</a:t>
            </a:r>
            <a:r>
              <a:rPr lang="en-US" sz="1800" dirty="0">
                <a:solidFill>
                  <a:srgbClr val="000000"/>
                </a:solidFill>
                <a:highlight>
                  <a:srgbClr val="FFFFFF"/>
                </a:highlight>
                <a:latin typeface="Consolas" panose="020B0609020204030204" pitchFamily="49" charset="0"/>
              </a:rPr>
              <a:t>;</a:t>
            </a:r>
          </a:p>
          <a:p>
            <a:r>
              <a:rPr lang="en-US" sz="1800"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17251411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Dynamic Two-Dimensional Arrays</a:t>
            </a:r>
          </a:p>
        </p:txBody>
      </p:sp>
      <p:sp>
        <p:nvSpPr>
          <p:cNvPr id="63491"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1DFCA5F8-B3D0-4FB4-A682-F758E9A2BA60}" type="slidenum">
              <a:rPr lang="en-US" altLang="en-US" sz="1200">
                <a:solidFill>
                  <a:srgbClr val="FFFFFF"/>
                </a:solidFill>
                <a:latin typeface="Arial" panose="020B0604020202020204" pitchFamily="34" charset="0"/>
              </a:rPr>
              <a:pPr algn="r" eaLnBrk="1" hangingPunct="1">
                <a:spcBef>
                  <a:spcPct val="0"/>
                </a:spcBef>
                <a:buClrTx/>
                <a:buFontTx/>
                <a:buNone/>
              </a:pPr>
              <a:t>31</a:t>
            </a:fld>
            <a:endParaRPr lang="en-US" altLang="en-US" sz="1200">
              <a:solidFill>
                <a:srgbClr val="FFFFFF"/>
              </a:solidFill>
              <a:latin typeface="Arial" panose="020B0604020202020204" pitchFamily="34" charset="0"/>
            </a:endParaRPr>
          </a:p>
        </p:txBody>
      </p:sp>
      <p:sp>
        <p:nvSpPr>
          <p:cNvPr id="63492" name="Text Box 1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
        <p:nvSpPr>
          <p:cNvPr id="3" name="Rectangle 2"/>
          <p:cNvSpPr/>
          <p:nvPr/>
        </p:nvSpPr>
        <p:spPr>
          <a:xfrm>
            <a:off x="4572000" y="1143000"/>
            <a:ext cx="4572000" cy="5478423"/>
          </a:xfrm>
          <a:prstGeom prst="rect">
            <a:avLst/>
          </a:prstGeom>
          <a:noFill/>
          <a:ln>
            <a:solidFill>
              <a:schemeClr val="tx1"/>
            </a:solidFill>
          </a:ln>
        </p:spPr>
        <p:txBody>
          <a:bodyPr>
            <a:spAutoFit/>
          </a:bodyPr>
          <a:lstStyle/>
          <a:p>
            <a:pPr>
              <a:buClr>
                <a:srgbClr val="000000"/>
              </a:buClr>
              <a:buSzPct val="100000"/>
              <a:buFont typeface="Times New Roman" panose="02020603050405020304" pitchFamily="18" charset="0"/>
              <a:buNone/>
              <a:defRPr/>
            </a:pPr>
            <a:r>
              <a:rPr lang="en-US" sz="1400" dirty="0">
                <a:solidFill>
                  <a:srgbClr val="808080"/>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a:buClr>
                <a:srgbClr val="000000"/>
              </a:buClr>
              <a:buSzPct val="100000"/>
              <a:buFont typeface="Times New Roman" panose="02020603050405020304" pitchFamily="18" charset="0"/>
              <a:buNone/>
              <a:defRPr/>
            </a:pPr>
            <a:r>
              <a:rPr lang="en-US" sz="1400" dirty="0">
                <a:solidFill>
                  <a:srgbClr val="808080"/>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iomanip</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a:buClr>
                <a:srgbClr val="000000"/>
              </a:buClr>
              <a:buSzPct val="100000"/>
              <a:buFont typeface="Times New Roman" panose="02020603050405020304" pitchFamily="18" charset="0"/>
              <a:buNone/>
              <a:defRPr/>
            </a:pPr>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endParaRPr lang="en-US" sz="1400" dirty="0">
              <a:solidFill>
                <a:srgbClr val="0000FF"/>
              </a:solidFill>
              <a:highlight>
                <a:srgbClr val="FFFFFF"/>
              </a:highlight>
              <a:latin typeface="Consolas" panose="020B0609020204030204" pitchFamily="49" charset="0"/>
            </a:endParaRPr>
          </a:p>
          <a:p>
            <a:pPr>
              <a:buClr>
                <a:srgbClr val="000000"/>
              </a:buClr>
              <a:buSzPct val="100000"/>
              <a:buFont typeface="Times New Roman" panose="02020603050405020304" pitchFamily="18" charset="0"/>
              <a:buNone/>
              <a:defRPr/>
            </a:pP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main()</a:t>
            </a:r>
          </a:p>
          <a:p>
            <a:pPr>
              <a:buClr>
                <a:srgbClr val="000000"/>
              </a:buClr>
              <a:buSzPct val="100000"/>
              <a:buFont typeface="Times New Roman" panose="02020603050405020304" pitchFamily="18" charset="0"/>
              <a:buNone/>
              <a:defRPr/>
            </a:pPr>
            <a:r>
              <a:rPr lang="en-US" sz="1400" dirty="0">
                <a:solidFill>
                  <a:srgbClr val="000000"/>
                </a:solidFill>
                <a:highlight>
                  <a:srgbClr val="FFFFFF"/>
                </a:highlight>
                <a:latin typeface="Consolas" panose="020B0609020204030204" pitchFamily="49" charset="0"/>
              </a:rPr>
              <a:t>{</a:t>
            </a:r>
          </a:p>
          <a:p>
            <a:pPr>
              <a:buClr>
                <a:srgbClr val="000000"/>
              </a:buClr>
              <a:buSzPct val="100000"/>
              <a:buFont typeface="Times New Roman" panose="02020603050405020304" pitchFamily="18" charset="0"/>
              <a:buNone/>
              <a:defRPr/>
            </a:pP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**board; </a:t>
            </a:r>
            <a:r>
              <a:rPr lang="en-US" sz="1400" dirty="0">
                <a:solidFill>
                  <a:srgbClr val="008000"/>
                </a:solidFill>
                <a:highlight>
                  <a:srgbClr val="FFFFFF"/>
                </a:highlight>
                <a:latin typeface="Consolas" panose="020B0609020204030204" pitchFamily="49" charset="0"/>
              </a:rPr>
              <a:t>//Line 1</a:t>
            </a:r>
            <a:endParaRPr lang="en-US" sz="1400" dirty="0">
              <a:solidFill>
                <a:srgbClr val="000000"/>
              </a:solidFill>
              <a:highlight>
                <a:srgbClr val="FFFFFF"/>
              </a:highlight>
              <a:latin typeface="Consolas" panose="020B0609020204030204" pitchFamily="49" charset="0"/>
            </a:endParaRPr>
          </a:p>
          <a:p>
            <a:pPr>
              <a:buClr>
                <a:srgbClr val="000000"/>
              </a:buClr>
              <a:buSzPct val="100000"/>
              <a:buFont typeface="Times New Roman" panose="02020603050405020304" pitchFamily="18" charset="0"/>
              <a:buNone/>
              <a:defRPr/>
            </a:pP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rows; </a:t>
            </a:r>
            <a:r>
              <a:rPr lang="en-US" sz="1400" dirty="0">
                <a:solidFill>
                  <a:srgbClr val="008000"/>
                </a:solidFill>
                <a:highlight>
                  <a:srgbClr val="FFFFFF"/>
                </a:highlight>
                <a:latin typeface="Consolas" panose="020B0609020204030204" pitchFamily="49" charset="0"/>
              </a:rPr>
              <a:t>//Line 2</a:t>
            </a:r>
            <a:endParaRPr lang="en-US" sz="1400" dirty="0">
              <a:solidFill>
                <a:srgbClr val="000000"/>
              </a:solidFill>
              <a:highlight>
                <a:srgbClr val="FFFFFF"/>
              </a:highlight>
              <a:latin typeface="Consolas" panose="020B0609020204030204" pitchFamily="49" charset="0"/>
            </a:endParaRPr>
          </a:p>
          <a:p>
            <a:pPr>
              <a:buClr>
                <a:srgbClr val="000000"/>
              </a:buClr>
              <a:buSzPct val="100000"/>
              <a:buFont typeface="Times New Roman" panose="02020603050405020304" pitchFamily="18" charset="0"/>
              <a:buNone/>
              <a:defRPr/>
            </a:pP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columns; </a:t>
            </a:r>
            <a:r>
              <a:rPr lang="en-US" sz="1400" dirty="0">
                <a:solidFill>
                  <a:srgbClr val="008000"/>
                </a:solidFill>
                <a:highlight>
                  <a:srgbClr val="FFFFFF"/>
                </a:highlight>
                <a:latin typeface="Consolas" panose="020B0609020204030204" pitchFamily="49" charset="0"/>
              </a:rPr>
              <a:t>//Line 3</a:t>
            </a:r>
            <a:endParaRPr lang="en-US" sz="1400" dirty="0">
              <a:solidFill>
                <a:srgbClr val="000000"/>
              </a:solidFill>
              <a:highlight>
                <a:srgbClr val="FFFFFF"/>
              </a:highlight>
              <a:latin typeface="Consolas" panose="020B0609020204030204" pitchFamily="49" charset="0"/>
            </a:endParaRPr>
          </a:p>
          <a:p>
            <a:pPr>
              <a:buClr>
                <a:srgbClr val="000000"/>
              </a:buClr>
              <a:buSzPct val="100000"/>
              <a:buFont typeface="Times New Roman" panose="02020603050405020304" pitchFamily="18" charset="0"/>
              <a:buNone/>
              <a:defRPr/>
            </a:pPr>
            <a:r>
              <a:rPr lang="en-US" sz="1400" dirty="0" err="1">
                <a:solidFill>
                  <a:srgbClr val="00000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a:t>
            </a:r>
            <a:r>
              <a:rPr lang="en-US" sz="1400" dirty="0">
                <a:solidFill>
                  <a:srgbClr val="008080"/>
                </a:solidFill>
                <a:highlight>
                  <a:srgbClr val="FFFFFF"/>
                </a:highlight>
                <a:latin typeface="Consolas" panose="020B0609020204030204" pitchFamily="49" charset="0"/>
              </a:rPr>
              <a:t>&lt;&lt;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"Line 4: Enter the number of rows "</a:t>
            </a:r>
            <a:endParaRPr lang="en-US" sz="1400" dirty="0">
              <a:solidFill>
                <a:srgbClr val="000000"/>
              </a:solidFill>
              <a:highlight>
                <a:srgbClr val="FFFFFF"/>
              </a:highlight>
              <a:latin typeface="Consolas" panose="020B0609020204030204" pitchFamily="49" charset="0"/>
            </a:endParaRPr>
          </a:p>
          <a:p>
            <a:pPr>
              <a:buClr>
                <a:srgbClr val="000000"/>
              </a:buClr>
              <a:buSzPct val="100000"/>
              <a:buFont typeface="Times New Roman" panose="02020603050405020304" pitchFamily="18" charset="0"/>
              <a:buNone/>
              <a:defRPr/>
            </a:pPr>
            <a:r>
              <a:rPr lang="en-US" sz="1400" dirty="0">
                <a:solidFill>
                  <a:srgbClr val="008080"/>
                </a:solidFill>
                <a:highlight>
                  <a:srgbClr val="FFFFFF"/>
                </a:highlight>
                <a:latin typeface="Consolas" panose="020B0609020204030204" pitchFamily="49" charset="0"/>
              </a:rPr>
              <a:t>&lt;&lt;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"and columns: "</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//Line 4</a:t>
            </a:r>
            <a:endParaRPr lang="en-US" sz="1400" dirty="0">
              <a:solidFill>
                <a:srgbClr val="000000"/>
              </a:solidFill>
              <a:highlight>
                <a:srgbClr val="FFFFFF"/>
              </a:highlight>
              <a:latin typeface="Consolas" panose="020B0609020204030204" pitchFamily="49" charset="0"/>
            </a:endParaRPr>
          </a:p>
          <a:p>
            <a:pPr>
              <a:buClr>
                <a:srgbClr val="000000"/>
              </a:buClr>
              <a:buSzPct val="100000"/>
              <a:buFont typeface="Times New Roman" panose="02020603050405020304" pitchFamily="18" charset="0"/>
              <a:buNone/>
              <a:defRPr/>
            </a:pPr>
            <a:r>
              <a:rPr lang="en-US" sz="1400" dirty="0" err="1">
                <a:solidFill>
                  <a:srgbClr val="000000"/>
                </a:solidFill>
                <a:highlight>
                  <a:srgbClr val="FFFFFF"/>
                </a:highlight>
                <a:latin typeface="Consolas" panose="020B0609020204030204" pitchFamily="49" charset="0"/>
              </a:rPr>
              <a:t>cin</a:t>
            </a:r>
            <a:r>
              <a:rPr lang="en-US" sz="1400" dirty="0">
                <a:solidFill>
                  <a:srgbClr val="000000"/>
                </a:solidFill>
                <a:highlight>
                  <a:srgbClr val="FFFFFF"/>
                </a:highlight>
                <a:latin typeface="Consolas" panose="020B0609020204030204" pitchFamily="49" charset="0"/>
              </a:rPr>
              <a:t> </a:t>
            </a:r>
            <a:r>
              <a:rPr lang="en-US" sz="1400" dirty="0">
                <a:solidFill>
                  <a:srgbClr val="008080"/>
                </a:solidFill>
                <a:highlight>
                  <a:srgbClr val="FFFFFF"/>
                </a:highlight>
                <a:latin typeface="Consolas" panose="020B0609020204030204" pitchFamily="49" charset="0"/>
              </a:rPr>
              <a:t>&gt;&gt;</a:t>
            </a:r>
            <a:r>
              <a:rPr lang="en-US" sz="1400" dirty="0">
                <a:solidFill>
                  <a:srgbClr val="000000"/>
                </a:solidFill>
                <a:highlight>
                  <a:srgbClr val="FFFFFF"/>
                </a:highlight>
                <a:latin typeface="Consolas" panose="020B0609020204030204" pitchFamily="49" charset="0"/>
              </a:rPr>
              <a:t> rows </a:t>
            </a:r>
            <a:r>
              <a:rPr lang="en-US" sz="1400" dirty="0">
                <a:solidFill>
                  <a:srgbClr val="008080"/>
                </a:solidFill>
                <a:highlight>
                  <a:srgbClr val="FFFFFF"/>
                </a:highlight>
                <a:latin typeface="Consolas" panose="020B0609020204030204" pitchFamily="49" charset="0"/>
              </a:rPr>
              <a:t>&gt;&gt;</a:t>
            </a:r>
            <a:r>
              <a:rPr lang="en-US" sz="1400" dirty="0">
                <a:solidFill>
                  <a:srgbClr val="000000"/>
                </a:solidFill>
                <a:highlight>
                  <a:srgbClr val="FFFFFF"/>
                </a:highlight>
                <a:latin typeface="Consolas" panose="020B0609020204030204" pitchFamily="49" charset="0"/>
              </a:rPr>
              <a:t> columns; </a:t>
            </a:r>
            <a:r>
              <a:rPr lang="en-US" sz="1400" dirty="0">
                <a:solidFill>
                  <a:srgbClr val="008000"/>
                </a:solidFill>
                <a:highlight>
                  <a:srgbClr val="FFFFFF"/>
                </a:highlight>
                <a:latin typeface="Consolas" panose="020B0609020204030204" pitchFamily="49" charset="0"/>
              </a:rPr>
              <a:t>//Line 5</a:t>
            </a:r>
            <a:endParaRPr lang="en-US" sz="1400" dirty="0">
              <a:solidFill>
                <a:srgbClr val="000000"/>
              </a:solidFill>
              <a:highlight>
                <a:srgbClr val="FFFFFF"/>
              </a:highlight>
              <a:latin typeface="Consolas" panose="020B0609020204030204" pitchFamily="49" charset="0"/>
            </a:endParaRPr>
          </a:p>
          <a:p>
            <a:pPr>
              <a:buClr>
                <a:srgbClr val="000000"/>
              </a:buClr>
              <a:buSzPct val="100000"/>
              <a:buFont typeface="Times New Roman" panose="02020603050405020304" pitchFamily="18" charset="0"/>
              <a:buNone/>
              <a:defRPr/>
            </a:pPr>
            <a:r>
              <a:rPr lang="en-US" sz="1400" dirty="0" err="1">
                <a:solidFill>
                  <a:srgbClr val="00000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a:t>
            </a:r>
            <a:r>
              <a:rPr lang="en-US" sz="1400" dirty="0">
                <a:solidFill>
                  <a:srgbClr val="008080"/>
                </a:solidFill>
                <a:highlight>
                  <a:srgbClr val="FFFFFF"/>
                </a:highlight>
                <a:latin typeface="Consolas" panose="020B0609020204030204" pitchFamily="49" charset="0"/>
              </a:rPr>
              <a:t>&lt;&lt;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//Line 6</a:t>
            </a:r>
            <a:endParaRPr lang="en-US" sz="1400" dirty="0">
              <a:solidFill>
                <a:srgbClr val="000000"/>
              </a:solidFill>
              <a:highlight>
                <a:srgbClr val="FFFFFF"/>
              </a:highlight>
              <a:latin typeface="Consolas" panose="020B0609020204030204" pitchFamily="49" charset="0"/>
            </a:endParaRPr>
          </a:p>
          <a:p>
            <a:pPr>
              <a:buClr>
                <a:srgbClr val="000000"/>
              </a:buClr>
              <a:buSzPct val="100000"/>
              <a:buFont typeface="Times New Roman" panose="02020603050405020304" pitchFamily="18" charset="0"/>
              <a:buNone/>
              <a:defRPr/>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//Create the rows of board</a:t>
            </a:r>
            <a:endParaRPr lang="en-US" sz="1400" dirty="0">
              <a:solidFill>
                <a:srgbClr val="000000"/>
              </a:solidFill>
              <a:highlight>
                <a:srgbClr val="FFFFFF"/>
              </a:highlight>
              <a:latin typeface="Consolas" panose="020B0609020204030204" pitchFamily="49" charset="0"/>
            </a:endParaRPr>
          </a:p>
          <a:p>
            <a:pPr>
              <a:buClr>
                <a:srgbClr val="000000"/>
              </a:buClr>
              <a:buSzPct val="100000"/>
              <a:buFont typeface="Times New Roman" panose="02020603050405020304" pitchFamily="18" charset="0"/>
              <a:buNone/>
              <a:defRPr/>
            </a:pPr>
            <a:r>
              <a:rPr lang="en-US" sz="1400" dirty="0">
                <a:solidFill>
                  <a:srgbClr val="000000"/>
                </a:solidFill>
                <a:highlight>
                  <a:srgbClr val="FFFFFF"/>
                </a:highlight>
                <a:latin typeface="Consolas" panose="020B0609020204030204" pitchFamily="49" charset="0"/>
              </a:rPr>
              <a:t>board = </a:t>
            </a:r>
            <a:r>
              <a:rPr lang="en-US" sz="1400" dirty="0">
                <a:solidFill>
                  <a:srgbClr val="008080"/>
                </a:solidFill>
                <a:highlight>
                  <a:srgbClr val="FFFFFF"/>
                </a:highlight>
                <a:latin typeface="Consolas" panose="020B0609020204030204" pitchFamily="49" charset="0"/>
              </a:rPr>
              <a:t>new </a:t>
            </a:r>
            <a:r>
              <a:rPr lang="en-US" sz="1400" dirty="0" err="1">
                <a:solidFill>
                  <a:srgbClr val="008080"/>
                </a:solidFill>
                <a:highlight>
                  <a:srgbClr val="FFFFFF"/>
                </a:highlight>
                <a:latin typeface="Consolas" panose="020B0609020204030204" pitchFamily="49" charset="0"/>
              </a:rPr>
              <a:t>i</a:t>
            </a:r>
            <a:r>
              <a:rPr lang="en-US" sz="1400" dirty="0" err="1">
                <a:solidFill>
                  <a:srgbClr val="0000FF"/>
                </a:solidFill>
                <a:highlight>
                  <a:srgbClr val="FFFFFF"/>
                </a:highlight>
                <a:latin typeface="Consolas" panose="020B0609020204030204" pitchFamily="49" charset="0"/>
              </a:rPr>
              <a:t>nt</a:t>
            </a:r>
            <a:r>
              <a:rPr lang="en-US" sz="1400" dirty="0">
                <a:solidFill>
                  <a:srgbClr val="000000"/>
                </a:solidFill>
                <a:highlight>
                  <a:srgbClr val="FFFFFF"/>
                </a:highlight>
                <a:latin typeface="Consolas" panose="020B0609020204030204" pitchFamily="49" charset="0"/>
              </a:rPr>
              <a:t>*[rows]; </a:t>
            </a:r>
            <a:r>
              <a:rPr lang="en-US" sz="1400" dirty="0">
                <a:solidFill>
                  <a:srgbClr val="008000"/>
                </a:solidFill>
                <a:highlight>
                  <a:srgbClr val="FFFFFF"/>
                </a:highlight>
                <a:latin typeface="Consolas" panose="020B0609020204030204" pitchFamily="49" charset="0"/>
              </a:rPr>
              <a:t>//Line 7</a:t>
            </a:r>
            <a:endParaRPr lang="en-US" sz="1400" dirty="0">
              <a:solidFill>
                <a:srgbClr val="000000"/>
              </a:solidFill>
              <a:highlight>
                <a:srgbClr val="FFFFFF"/>
              </a:highlight>
              <a:latin typeface="Consolas" panose="020B0609020204030204" pitchFamily="49" charset="0"/>
            </a:endParaRPr>
          </a:p>
          <a:p>
            <a:pPr>
              <a:buClr>
                <a:srgbClr val="000000"/>
              </a:buClr>
              <a:buSzPct val="100000"/>
              <a:buFont typeface="Times New Roman" panose="02020603050405020304" pitchFamily="18" charset="0"/>
              <a:buNone/>
              <a:defRPr/>
            </a:pPr>
            <a:r>
              <a:rPr lang="en-US" sz="1400" dirty="0">
                <a:solidFill>
                  <a:srgbClr val="008000"/>
                </a:solidFill>
                <a:highlight>
                  <a:srgbClr val="FFFFFF"/>
                </a:highlight>
                <a:latin typeface="Consolas" panose="020B0609020204030204" pitchFamily="49" charset="0"/>
              </a:rPr>
              <a:t>//Create the columns of board</a:t>
            </a:r>
            <a:endParaRPr lang="en-US" sz="1400" dirty="0">
              <a:solidFill>
                <a:srgbClr val="000000"/>
              </a:solidFill>
              <a:highlight>
                <a:srgbClr val="FFFFFF"/>
              </a:highlight>
              <a:latin typeface="Consolas" panose="020B0609020204030204" pitchFamily="49" charset="0"/>
            </a:endParaRPr>
          </a:p>
          <a:p>
            <a:pPr>
              <a:buClr>
                <a:srgbClr val="000000"/>
              </a:buClr>
              <a:buSzPct val="100000"/>
              <a:buFont typeface="Times New Roman" panose="02020603050405020304" pitchFamily="18" charset="0"/>
              <a:buNone/>
              <a:defRPr/>
            </a:pP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row = 0; row &lt; rows; row++) </a:t>
            </a:r>
            <a:r>
              <a:rPr lang="en-US" sz="1400" dirty="0">
                <a:solidFill>
                  <a:srgbClr val="008000"/>
                </a:solidFill>
                <a:highlight>
                  <a:srgbClr val="FFFFFF"/>
                </a:highlight>
                <a:latin typeface="Consolas" panose="020B0609020204030204" pitchFamily="49" charset="0"/>
              </a:rPr>
              <a:t>//Line 8</a:t>
            </a:r>
            <a:endParaRPr lang="en-US" sz="1400" dirty="0">
              <a:solidFill>
                <a:srgbClr val="000000"/>
              </a:solidFill>
              <a:highlight>
                <a:srgbClr val="FFFFFF"/>
              </a:highlight>
              <a:latin typeface="Consolas" panose="020B0609020204030204" pitchFamily="49" charset="0"/>
            </a:endParaRPr>
          </a:p>
          <a:p>
            <a:pPr>
              <a:buClr>
                <a:srgbClr val="000000"/>
              </a:buClr>
              <a:buSzPct val="100000"/>
              <a:buFont typeface="Times New Roman" panose="02020603050405020304" pitchFamily="18" charset="0"/>
              <a:buNone/>
              <a:defRPr/>
            </a:pPr>
            <a:r>
              <a:rPr lang="en-US" sz="1400" dirty="0">
                <a:solidFill>
                  <a:srgbClr val="000000"/>
                </a:solidFill>
                <a:highlight>
                  <a:srgbClr val="FFFFFF"/>
                </a:highlight>
                <a:latin typeface="Consolas" panose="020B0609020204030204" pitchFamily="49" charset="0"/>
              </a:rPr>
              <a:t>board[row] = </a:t>
            </a:r>
            <a:r>
              <a:rPr lang="en-US" sz="1400" dirty="0">
                <a:solidFill>
                  <a:srgbClr val="008080"/>
                </a:solidFill>
                <a:highlight>
                  <a:srgbClr val="FFFFFF"/>
                </a:highlight>
                <a:latin typeface="Consolas" panose="020B0609020204030204" pitchFamily="49" charset="0"/>
              </a:rPr>
              <a:t>new </a:t>
            </a:r>
            <a:r>
              <a:rPr lang="en-US" sz="1400" dirty="0" err="1">
                <a:solidFill>
                  <a:srgbClr val="008080"/>
                </a:solidFill>
                <a:highlight>
                  <a:srgbClr val="FFFFFF"/>
                </a:highlight>
                <a:latin typeface="Consolas" panose="020B0609020204030204" pitchFamily="49" charset="0"/>
              </a:rPr>
              <a:t>i</a:t>
            </a:r>
            <a:r>
              <a:rPr lang="en-US" sz="1400" dirty="0" err="1">
                <a:solidFill>
                  <a:srgbClr val="0000FF"/>
                </a:solidFill>
                <a:highlight>
                  <a:srgbClr val="FFFFFF"/>
                </a:highlight>
                <a:latin typeface="Consolas" panose="020B0609020204030204" pitchFamily="49" charset="0"/>
              </a:rPr>
              <a:t>nt</a:t>
            </a:r>
            <a:r>
              <a:rPr lang="en-US" sz="1400" dirty="0">
                <a:solidFill>
                  <a:srgbClr val="000000"/>
                </a:solidFill>
                <a:highlight>
                  <a:srgbClr val="FFFFFF"/>
                </a:highlight>
                <a:latin typeface="Consolas" panose="020B0609020204030204" pitchFamily="49" charset="0"/>
              </a:rPr>
              <a:t>[columns]; </a:t>
            </a:r>
            <a:r>
              <a:rPr lang="en-US" sz="1400" dirty="0">
                <a:solidFill>
                  <a:srgbClr val="008000"/>
                </a:solidFill>
                <a:highlight>
                  <a:srgbClr val="FFFFFF"/>
                </a:highlight>
                <a:latin typeface="Consolas" panose="020B0609020204030204" pitchFamily="49" charset="0"/>
              </a:rPr>
              <a:t>//Line 9</a:t>
            </a:r>
            <a:endParaRPr lang="en-US" sz="1400" dirty="0">
              <a:solidFill>
                <a:srgbClr val="000000"/>
              </a:solidFill>
              <a:highlight>
                <a:srgbClr val="FFFFFF"/>
              </a:highlight>
              <a:latin typeface="Consolas" panose="020B0609020204030204" pitchFamily="49" charset="0"/>
            </a:endParaRPr>
          </a:p>
          <a:p>
            <a:pPr>
              <a:buClr>
                <a:srgbClr val="000000"/>
              </a:buClr>
              <a:buSzPct val="100000"/>
              <a:buFont typeface="Times New Roman" panose="02020603050405020304" pitchFamily="18" charset="0"/>
              <a:buNone/>
              <a:defRPr/>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//Insert elements into board</a:t>
            </a:r>
            <a:endParaRPr lang="en-US" sz="1400" dirty="0">
              <a:solidFill>
                <a:srgbClr val="000000"/>
              </a:solidFill>
              <a:highlight>
                <a:srgbClr val="FFFFFF"/>
              </a:highlight>
              <a:latin typeface="Consolas" panose="020B0609020204030204" pitchFamily="49" charset="0"/>
            </a:endParaRPr>
          </a:p>
          <a:p>
            <a:pPr>
              <a:buClr>
                <a:srgbClr val="000000"/>
              </a:buClr>
              <a:buSzPct val="100000"/>
              <a:buFont typeface="Times New Roman" panose="02020603050405020304" pitchFamily="18" charset="0"/>
              <a:buNone/>
              <a:defRPr/>
            </a:pPr>
            <a:r>
              <a:rPr lang="en-US" sz="1400" dirty="0">
                <a:solidFill>
                  <a:srgbClr val="000000"/>
                </a:solidFill>
                <a:highlight>
                  <a:srgbClr val="FFFFFF"/>
                </a:highlight>
                <a:latin typeface="Consolas" panose="020B0609020204030204" pitchFamily="49" charset="0"/>
              </a:rPr>
              <a:t>fill(board, rows, columns); </a:t>
            </a:r>
            <a:r>
              <a:rPr lang="en-US" sz="1400" dirty="0">
                <a:solidFill>
                  <a:srgbClr val="008000"/>
                </a:solidFill>
                <a:highlight>
                  <a:srgbClr val="FFFFFF"/>
                </a:highlight>
                <a:latin typeface="Consolas" panose="020B0609020204030204" pitchFamily="49" charset="0"/>
              </a:rPr>
              <a:t>//Line 10</a:t>
            </a:r>
            <a:endParaRPr lang="en-US" sz="1400" dirty="0">
              <a:solidFill>
                <a:srgbClr val="000000"/>
              </a:solidFill>
              <a:highlight>
                <a:srgbClr val="FFFFFF"/>
              </a:highlight>
              <a:latin typeface="Consolas" panose="020B0609020204030204" pitchFamily="49" charset="0"/>
            </a:endParaRPr>
          </a:p>
          <a:p>
            <a:pPr>
              <a:buClr>
                <a:srgbClr val="000000"/>
              </a:buClr>
              <a:buSzPct val="100000"/>
              <a:buFont typeface="Times New Roman" panose="02020603050405020304" pitchFamily="18" charset="0"/>
              <a:buNone/>
              <a:defRPr/>
            </a:pPr>
            <a:r>
              <a:rPr lang="en-US" sz="1400" dirty="0" err="1">
                <a:solidFill>
                  <a:srgbClr val="00000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a:t>
            </a:r>
            <a:r>
              <a:rPr lang="en-US" sz="1400" dirty="0">
                <a:solidFill>
                  <a:srgbClr val="008080"/>
                </a:solidFill>
                <a:highlight>
                  <a:srgbClr val="FFFFFF"/>
                </a:highlight>
                <a:latin typeface="Consolas" panose="020B0609020204030204" pitchFamily="49" charset="0"/>
              </a:rPr>
              <a:t>&lt;&lt;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"Line 11: Board:"</a:t>
            </a:r>
            <a:r>
              <a:rPr lang="en-US" sz="1400" dirty="0">
                <a:solidFill>
                  <a:srgbClr val="000000"/>
                </a:solidFill>
                <a:highlight>
                  <a:srgbClr val="FFFFFF"/>
                </a:highlight>
                <a:latin typeface="Consolas" panose="020B0609020204030204" pitchFamily="49" charset="0"/>
              </a:rPr>
              <a:t> </a:t>
            </a:r>
            <a:r>
              <a:rPr lang="en-US" sz="1400" dirty="0">
                <a:solidFill>
                  <a:srgbClr val="008080"/>
                </a:solidFill>
                <a:highlight>
                  <a:srgbClr val="FFFFFF"/>
                </a:highlight>
                <a:latin typeface="Consolas" panose="020B0609020204030204" pitchFamily="49" charset="0"/>
              </a:rPr>
              <a:t>&lt;&lt;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//Line 11</a:t>
            </a:r>
            <a:endParaRPr lang="en-US" sz="1400" dirty="0">
              <a:solidFill>
                <a:srgbClr val="000000"/>
              </a:solidFill>
              <a:highlight>
                <a:srgbClr val="FFFFFF"/>
              </a:highlight>
              <a:latin typeface="Consolas" panose="020B0609020204030204" pitchFamily="49" charset="0"/>
            </a:endParaRPr>
          </a:p>
          <a:p>
            <a:pPr>
              <a:buClr>
                <a:srgbClr val="000000"/>
              </a:buClr>
              <a:buSzPct val="100000"/>
              <a:buFont typeface="Times New Roman" panose="02020603050405020304" pitchFamily="18" charset="0"/>
              <a:buNone/>
              <a:defRPr/>
            </a:pPr>
            <a:r>
              <a:rPr lang="en-US" sz="1400" dirty="0">
                <a:solidFill>
                  <a:srgbClr val="000000"/>
                </a:solidFill>
                <a:highlight>
                  <a:srgbClr val="FFFFFF"/>
                </a:highlight>
                <a:latin typeface="Consolas" panose="020B0609020204030204" pitchFamily="49" charset="0"/>
              </a:rPr>
              <a:t>   </a:t>
            </a:r>
            <a:r>
              <a:rPr lang="en-US" sz="1400" dirty="0">
                <a:solidFill>
                  <a:srgbClr val="008000"/>
                </a:solidFill>
                <a:highlight>
                  <a:srgbClr val="FFFFFF"/>
                </a:highlight>
                <a:latin typeface="Consolas" panose="020B0609020204030204" pitchFamily="49" charset="0"/>
              </a:rPr>
              <a:t>//Output the elements of board</a:t>
            </a:r>
            <a:endParaRPr lang="en-US" sz="1400" dirty="0">
              <a:solidFill>
                <a:srgbClr val="000000"/>
              </a:solidFill>
              <a:highlight>
                <a:srgbClr val="FFFFFF"/>
              </a:highlight>
              <a:latin typeface="Consolas" panose="020B0609020204030204" pitchFamily="49" charset="0"/>
            </a:endParaRPr>
          </a:p>
          <a:p>
            <a:pPr>
              <a:buClr>
                <a:srgbClr val="000000"/>
              </a:buClr>
              <a:buSzPct val="100000"/>
              <a:buFont typeface="Times New Roman" panose="02020603050405020304" pitchFamily="18" charset="0"/>
              <a:buNone/>
              <a:defRPr/>
            </a:pPr>
            <a:r>
              <a:rPr lang="en-US" sz="1400" dirty="0">
                <a:solidFill>
                  <a:srgbClr val="000000"/>
                </a:solidFill>
                <a:highlight>
                  <a:srgbClr val="FFFFFF"/>
                </a:highlight>
                <a:latin typeface="Consolas" panose="020B0609020204030204" pitchFamily="49" charset="0"/>
              </a:rPr>
              <a:t>print(board, rows, columns); </a:t>
            </a:r>
            <a:r>
              <a:rPr lang="en-US" sz="1400" dirty="0">
                <a:solidFill>
                  <a:srgbClr val="008000"/>
                </a:solidFill>
                <a:highlight>
                  <a:srgbClr val="FFFFFF"/>
                </a:highlight>
                <a:latin typeface="Consolas" panose="020B0609020204030204" pitchFamily="49" charset="0"/>
              </a:rPr>
              <a:t>//Line 12</a:t>
            </a:r>
            <a:endParaRPr lang="en-US" sz="1400" dirty="0">
              <a:solidFill>
                <a:srgbClr val="000000"/>
              </a:solidFill>
              <a:highlight>
                <a:srgbClr val="FFFFFF"/>
              </a:highlight>
              <a:latin typeface="Consolas" panose="020B0609020204030204" pitchFamily="49" charset="0"/>
            </a:endParaRPr>
          </a:p>
          <a:p>
            <a:pPr>
              <a:buClr>
                <a:srgbClr val="000000"/>
              </a:buClr>
              <a:buSzPct val="100000"/>
              <a:buFont typeface="Times New Roman" panose="02020603050405020304" pitchFamily="18" charset="0"/>
              <a:buNone/>
              <a:defRPr/>
            </a:pP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0;</a:t>
            </a:r>
          </a:p>
          <a:p>
            <a:pPr>
              <a:buClr>
                <a:srgbClr val="000000"/>
              </a:buClr>
              <a:buSzPct val="100000"/>
              <a:buFont typeface="Times New Roman" panose="02020603050405020304" pitchFamily="18" charset="0"/>
              <a:buNone/>
              <a:defRPr/>
            </a:pPr>
            <a:r>
              <a:rPr lang="en-US" sz="1400" dirty="0">
                <a:solidFill>
                  <a:srgbClr val="000000"/>
                </a:solidFill>
                <a:highlight>
                  <a:srgbClr val="FFFFFF"/>
                </a:highlight>
                <a:latin typeface="Consolas" panose="020B0609020204030204" pitchFamily="49" charset="0"/>
              </a:rPr>
              <a:t>}</a:t>
            </a:r>
          </a:p>
        </p:txBody>
      </p:sp>
      <p:sp>
        <p:nvSpPr>
          <p:cNvPr id="4" name="Rectangle 3"/>
          <p:cNvSpPr/>
          <p:nvPr/>
        </p:nvSpPr>
        <p:spPr>
          <a:xfrm>
            <a:off x="25052" y="1485378"/>
            <a:ext cx="4419600" cy="5047536"/>
          </a:xfrm>
          <a:prstGeom prst="rect">
            <a:avLst/>
          </a:prstGeom>
          <a:ln>
            <a:solidFill>
              <a:schemeClr val="tx1"/>
            </a:solidFill>
          </a:ln>
        </p:spPr>
        <p:txBody>
          <a:bodyPr>
            <a:spAutoFit/>
          </a:bodyPr>
          <a:lstStyle/>
          <a:p>
            <a:pPr>
              <a:buClr>
                <a:srgbClr val="000000"/>
              </a:buClr>
              <a:buSzPct val="100000"/>
              <a:buFont typeface="Times New Roman" panose="02020603050405020304" pitchFamily="18" charset="0"/>
              <a:buNone/>
              <a:defRPr/>
            </a:pP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fill(</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p</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808080"/>
                </a:solidFill>
                <a:highlight>
                  <a:srgbClr val="FFFFFF"/>
                </a:highlight>
                <a:latin typeface="Consolas" panose="020B0609020204030204" pitchFamily="49" charset="0"/>
              </a:rPr>
              <a:t>rowSize</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808080"/>
                </a:solidFill>
                <a:highlight>
                  <a:srgbClr val="FFFFFF"/>
                </a:highlight>
                <a:latin typeface="Consolas" panose="020B0609020204030204" pitchFamily="49" charset="0"/>
              </a:rPr>
              <a:t>columnSize</a:t>
            </a:r>
            <a:r>
              <a:rPr lang="en-US" sz="1400" dirty="0">
                <a:solidFill>
                  <a:srgbClr val="000000"/>
                </a:solidFill>
                <a:highlight>
                  <a:srgbClr val="FFFFFF"/>
                </a:highlight>
                <a:latin typeface="Consolas" panose="020B0609020204030204" pitchFamily="49" charset="0"/>
              </a:rPr>
              <a:t>)</a:t>
            </a:r>
          </a:p>
          <a:p>
            <a:pPr>
              <a:buClr>
                <a:srgbClr val="000000"/>
              </a:buClr>
              <a:buSzPct val="100000"/>
              <a:buFont typeface="Times New Roman" panose="02020603050405020304" pitchFamily="18" charset="0"/>
              <a:buNone/>
              <a:defRPr/>
            </a:pPr>
            <a:r>
              <a:rPr lang="en-US" sz="1400" dirty="0">
                <a:solidFill>
                  <a:srgbClr val="000000"/>
                </a:solidFill>
                <a:highlight>
                  <a:srgbClr val="FFFFFF"/>
                </a:highlight>
                <a:latin typeface="Consolas" panose="020B0609020204030204" pitchFamily="49" charset="0"/>
              </a:rPr>
              <a:t>{</a:t>
            </a:r>
          </a:p>
          <a:p>
            <a:pPr>
              <a:buClr>
                <a:srgbClr val="000000"/>
              </a:buClr>
              <a:buSzPct val="100000"/>
              <a:buFont typeface="Times New Roman" panose="02020603050405020304" pitchFamily="18" charset="0"/>
              <a:buNone/>
              <a:defRPr/>
            </a:pP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row = 0; row &lt; </a:t>
            </a:r>
            <a:r>
              <a:rPr lang="en-US" sz="1400" dirty="0" err="1">
                <a:solidFill>
                  <a:srgbClr val="808080"/>
                </a:solidFill>
                <a:highlight>
                  <a:srgbClr val="FFFFFF"/>
                </a:highlight>
                <a:latin typeface="Consolas" panose="020B0609020204030204" pitchFamily="49" charset="0"/>
              </a:rPr>
              <a:t>rowSize</a:t>
            </a:r>
            <a:r>
              <a:rPr lang="en-US" sz="1400" dirty="0">
                <a:solidFill>
                  <a:srgbClr val="000000"/>
                </a:solidFill>
                <a:highlight>
                  <a:srgbClr val="FFFFFF"/>
                </a:highlight>
                <a:latin typeface="Consolas" panose="020B0609020204030204" pitchFamily="49" charset="0"/>
              </a:rPr>
              <a:t>; row++)</a:t>
            </a:r>
          </a:p>
          <a:p>
            <a:pPr>
              <a:buClr>
                <a:srgbClr val="000000"/>
              </a:buClr>
              <a:buSzPct val="100000"/>
              <a:buFont typeface="Times New Roman" panose="02020603050405020304" pitchFamily="18" charset="0"/>
              <a:buNone/>
              <a:defRPr/>
            </a:pPr>
            <a:r>
              <a:rPr lang="en-US" sz="1400" dirty="0">
                <a:solidFill>
                  <a:srgbClr val="000000"/>
                </a:solidFill>
                <a:highlight>
                  <a:srgbClr val="FFFFFF"/>
                </a:highlight>
                <a:latin typeface="Consolas" panose="020B0609020204030204" pitchFamily="49" charset="0"/>
              </a:rPr>
              <a:t>{</a:t>
            </a:r>
          </a:p>
          <a:p>
            <a:pPr>
              <a:buClr>
                <a:srgbClr val="000000"/>
              </a:buClr>
              <a:buSzPct val="100000"/>
              <a:buFont typeface="Times New Roman" panose="02020603050405020304" pitchFamily="18" charset="0"/>
              <a:buNone/>
              <a:defRPr/>
            </a:pPr>
            <a:r>
              <a:rPr lang="en-US" sz="1400" dirty="0" err="1">
                <a:solidFill>
                  <a:srgbClr val="00000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a:t>
            </a:r>
            <a:r>
              <a:rPr lang="en-US" sz="1400" dirty="0">
                <a:solidFill>
                  <a:srgbClr val="008080"/>
                </a:solidFill>
                <a:highlight>
                  <a:srgbClr val="FFFFFF"/>
                </a:highlight>
                <a:latin typeface="Consolas" panose="020B0609020204030204" pitchFamily="49" charset="0"/>
              </a:rPr>
              <a:t>&lt;&lt;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"Enter "</a:t>
            </a:r>
            <a:r>
              <a:rPr lang="en-US" sz="1400" dirty="0">
                <a:solidFill>
                  <a:srgbClr val="000000"/>
                </a:solidFill>
                <a:highlight>
                  <a:srgbClr val="FFFFFF"/>
                </a:highlight>
                <a:latin typeface="Consolas" panose="020B0609020204030204" pitchFamily="49" charset="0"/>
              </a:rPr>
              <a:t> </a:t>
            </a:r>
            <a:r>
              <a:rPr lang="en-US" sz="1400" dirty="0">
                <a:solidFill>
                  <a:srgbClr val="008080"/>
                </a:solidFill>
                <a:highlight>
                  <a:srgbClr val="FFFFFF"/>
                </a:highlight>
                <a:latin typeface="Consolas" panose="020B0609020204030204" pitchFamily="49" charset="0"/>
              </a:rPr>
              <a:t>&lt;&lt;</a:t>
            </a:r>
            <a:r>
              <a:rPr lang="en-US" sz="1400" dirty="0">
                <a:solidFill>
                  <a:srgbClr val="000000"/>
                </a:solidFill>
                <a:highlight>
                  <a:srgbClr val="FFFFFF"/>
                </a:highlight>
                <a:latin typeface="Consolas" panose="020B0609020204030204" pitchFamily="49" charset="0"/>
              </a:rPr>
              <a:t> </a:t>
            </a:r>
            <a:r>
              <a:rPr lang="en-US" sz="1400" dirty="0" err="1">
                <a:solidFill>
                  <a:srgbClr val="808080"/>
                </a:solidFill>
                <a:highlight>
                  <a:srgbClr val="FFFFFF"/>
                </a:highlight>
                <a:latin typeface="Consolas" panose="020B0609020204030204" pitchFamily="49" charset="0"/>
              </a:rPr>
              <a:t>columnSize</a:t>
            </a:r>
            <a:r>
              <a:rPr lang="en-US" sz="1400" dirty="0">
                <a:solidFill>
                  <a:srgbClr val="000000"/>
                </a:solidFill>
                <a:highlight>
                  <a:srgbClr val="FFFFFF"/>
                </a:highlight>
                <a:latin typeface="Consolas" panose="020B0609020204030204" pitchFamily="49" charset="0"/>
              </a:rPr>
              <a:t> </a:t>
            </a:r>
            <a:r>
              <a:rPr lang="en-US" sz="1400" dirty="0">
                <a:solidFill>
                  <a:srgbClr val="008080"/>
                </a:solidFill>
                <a:highlight>
                  <a:srgbClr val="FFFFFF"/>
                </a:highlight>
                <a:latin typeface="Consolas" panose="020B0609020204030204" pitchFamily="49" charset="0"/>
              </a:rPr>
              <a:t>&lt;&lt;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 number(s) for row "</a:t>
            </a:r>
            <a:endParaRPr lang="en-US" sz="1400" dirty="0">
              <a:solidFill>
                <a:srgbClr val="000000"/>
              </a:solidFill>
              <a:highlight>
                <a:srgbClr val="FFFFFF"/>
              </a:highlight>
              <a:latin typeface="Consolas" panose="020B0609020204030204" pitchFamily="49" charset="0"/>
            </a:endParaRPr>
          </a:p>
          <a:p>
            <a:pPr>
              <a:buClr>
                <a:srgbClr val="000000"/>
              </a:buClr>
              <a:buSzPct val="100000"/>
              <a:buFont typeface="Times New Roman" panose="02020603050405020304" pitchFamily="18" charset="0"/>
              <a:buNone/>
              <a:defRPr/>
            </a:pPr>
            <a:r>
              <a:rPr lang="en-US" sz="1400" dirty="0">
                <a:solidFill>
                  <a:srgbClr val="008080"/>
                </a:solidFill>
                <a:highlight>
                  <a:srgbClr val="FFFFFF"/>
                </a:highlight>
                <a:latin typeface="Consolas" panose="020B0609020204030204" pitchFamily="49" charset="0"/>
              </a:rPr>
              <a:t>&lt;&lt;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"number "</a:t>
            </a:r>
            <a:r>
              <a:rPr lang="en-US" sz="1400" dirty="0">
                <a:solidFill>
                  <a:srgbClr val="000000"/>
                </a:solidFill>
                <a:highlight>
                  <a:srgbClr val="FFFFFF"/>
                </a:highlight>
                <a:latin typeface="Consolas" panose="020B0609020204030204" pitchFamily="49" charset="0"/>
              </a:rPr>
              <a:t> </a:t>
            </a:r>
            <a:r>
              <a:rPr lang="en-US" sz="1400" dirty="0">
                <a:solidFill>
                  <a:srgbClr val="008080"/>
                </a:solidFill>
                <a:highlight>
                  <a:srgbClr val="FFFFFF"/>
                </a:highlight>
                <a:latin typeface="Consolas" panose="020B0609020204030204" pitchFamily="49" charset="0"/>
              </a:rPr>
              <a:t>&lt;&lt;</a:t>
            </a:r>
            <a:r>
              <a:rPr lang="en-US" sz="1400" dirty="0">
                <a:solidFill>
                  <a:srgbClr val="000000"/>
                </a:solidFill>
                <a:highlight>
                  <a:srgbClr val="FFFFFF"/>
                </a:highlight>
                <a:latin typeface="Consolas" panose="020B0609020204030204" pitchFamily="49" charset="0"/>
              </a:rPr>
              <a:t> row </a:t>
            </a:r>
            <a:r>
              <a:rPr lang="en-US" sz="1400" dirty="0">
                <a:solidFill>
                  <a:srgbClr val="008080"/>
                </a:solidFill>
                <a:highlight>
                  <a:srgbClr val="FFFFFF"/>
                </a:highlight>
                <a:latin typeface="Consolas" panose="020B0609020204030204" pitchFamily="49" charset="0"/>
              </a:rPr>
              <a:t>&lt;&lt;</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 "</a:t>
            </a:r>
            <a:r>
              <a:rPr lang="en-US" sz="1400" dirty="0">
                <a:solidFill>
                  <a:srgbClr val="000000"/>
                </a:solidFill>
                <a:highlight>
                  <a:srgbClr val="FFFFFF"/>
                </a:highlight>
                <a:latin typeface="Consolas" panose="020B0609020204030204" pitchFamily="49" charset="0"/>
              </a:rPr>
              <a:t>;</a:t>
            </a:r>
          </a:p>
          <a:p>
            <a:pPr>
              <a:buClr>
                <a:srgbClr val="000000"/>
              </a:buClr>
              <a:buSzPct val="100000"/>
              <a:buFont typeface="Times New Roman" panose="02020603050405020304" pitchFamily="18" charset="0"/>
              <a:buNone/>
              <a:defRPr/>
            </a:pPr>
            <a:r>
              <a:rPr lang="it-IT" sz="1400" dirty="0">
                <a:solidFill>
                  <a:srgbClr val="0000FF"/>
                </a:solidFill>
                <a:highlight>
                  <a:srgbClr val="FFFFFF"/>
                </a:highlight>
                <a:latin typeface="Consolas" panose="020B0609020204030204" pitchFamily="49" charset="0"/>
              </a:rPr>
              <a:t>for</a:t>
            </a:r>
            <a:r>
              <a:rPr lang="it-IT" sz="1400" dirty="0">
                <a:solidFill>
                  <a:srgbClr val="000000"/>
                </a:solidFill>
                <a:highlight>
                  <a:srgbClr val="FFFFFF"/>
                </a:highlight>
                <a:latin typeface="Consolas" panose="020B0609020204030204" pitchFamily="49" charset="0"/>
              </a:rPr>
              <a:t> (</a:t>
            </a:r>
            <a:r>
              <a:rPr lang="it-IT" sz="1400" dirty="0">
                <a:solidFill>
                  <a:srgbClr val="0000FF"/>
                </a:solidFill>
                <a:highlight>
                  <a:srgbClr val="FFFFFF"/>
                </a:highlight>
                <a:latin typeface="Consolas" panose="020B0609020204030204" pitchFamily="49" charset="0"/>
              </a:rPr>
              <a:t>int</a:t>
            </a:r>
            <a:r>
              <a:rPr lang="it-IT" sz="1400" dirty="0">
                <a:solidFill>
                  <a:srgbClr val="000000"/>
                </a:solidFill>
                <a:highlight>
                  <a:srgbClr val="FFFFFF"/>
                </a:highlight>
                <a:latin typeface="Consolas" panose="020B0609020204030204" pitchFamily="49" charset="0"/>
              </a:rPr>
              <a:t> col = 0; col &lt; </a:t>
            </a:r>
            <a:r>
              <a:rPr lang="it-IT" sz="1400" dirty="0">
                <a:solidFill>
                  <a:srgbClr val="808080"/>
                </a:solidFill>
                <a:highlight>
                  <a:srgbClr val="FFFFFF"/>
                </a:highlight>
                <a:latin typeface="Consolas" panose="020B0609020204030204" pitchFamily="49" charset="0"/>
              </a:rPr>
              <a:t>columnSize</a:t>
            </a:r>
            <a:r>
              <a:rPr lang="it-IT" sz="1400" dirty="0">
                <a:solidFill>
                  <a:srgbClr val="000000"/>
                </a:solidFill>
                <a:highlight>
                  <a:srgbClr val="FFFFFF"/>
                </a:highlight>
                <a:latin typeface="Consolas" panose="020B0609020204030204" pitchFamily="49" charset="0"/>
              </a:rPr>
              <a:t>; col++)</a:t>
            </a:r>
          </a:p>
          <a:p>
            <a:pPr>
              <a:buClr>
                <a:srgbClr val="000000"/>
              </a:buClr>
              <a:buSzPct val="100000"/>
              <a:buFont typeface="Times New Roman" panose="02020603050405020304" pitchFamily="18" charset="0"/>
              <a:buNone/>
              <a:defRPr/>
            </a:pPr>
            <a:r>
              <a:rPr lang="en-US" sz="1400" dirty="0" err="1">
                <a:solidFill>
                  <a:srgbClr val="000000"/>
                </a:solidFill>
                <a:highlight>
                  <a:srgbClr val="FFFFFF"/>
                </a:highlight>
                <a:latin typeface="Consolas" panose="020B0609020204030204" pitchFamily="49" charset="0"/>
              </a:rPr>
              <a:t>cin</a:t>
            </a:r>
            <a:r>
              <a:rPr lang="en-US" sz="1400" dirty="0">
                <a:solidFill>
                  <a:srgbClr val="000000"/>
                </a:solidFill>
                <a:highlight>
                  <a:srgbClr val="FFFFFF"/>
                </a:highlight>
                <a:latin typeface="Consolas" panose="020B0609020204030204" pitchFamily="49" charset="0"/>
              </a:rPr>
              <a:t> </a:t>
            </a:r>
            <a:r>
              <a:rPr lang="en-US" sz="1400" dirty="0">
                <a:solidFill>
                  <a:srgbClr val="008080"/>
                </a:solidFill>
                <a:highlight>
                  <a:srgbClr val="FFFFFF"/>
                </a:highlight>
                <a:latin typeface="Consolas" panose="020B0609020204030204" pitchFamily="49" charset="0"/>
              </a:rPr>
              <a:t>&gt;&gt;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p</a:t>
            </a:r>
            <a:r>
              <a:rPr lang="en-US" sz="1400" dirty="0">
                <a:solidFill>
                  <a:srgbClr val="000000"/>
                </a:solidFill>
                <a:highlight>
                  <a:srgbClr val="FFFFFF"/>
                </a:highlight>
                <a:latin typeface="Consolas" panose="020B0609020204030204" pitchFamily="49" charset="0"/>
              </a:rPr>
              <a:t>[row][col];</a:t>
            </a:r>
          </a:p>
          <a:p>
            <a:pPr>
              <a:buClr>
                <a:srgbClr val="000000"/>
              </a:buClr>
              <a:buSzPct val="100000"/>
              <a:buFont typeface="Times New Roman" panose="02020603050405020304" pitchFamily="18" charset="0"/>
              <a:buNone/>
              <a:defRPr/>
            </a:pPr>
            <a:r>
              <a:rPr lang="en-US" sz="1400" dirty="0" err="1">
                <a:solidFill>
                  <a:srgbClr val="00000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a:t>
            </a:r>
            <a:r>
              <a:rPr lang="en-US" sz="1400" dirty="0">
                <a:solidFill>
                  <a:srgbClr val="008080"/>
                </a:solidFill>
                <a:highlight>
                  <a:srgbClr val="FFFFFF"/>
                </a:highlight>
                <a:latin typeface="Consolas" panose="020B0609020204030204" pitchFamily="49" charset="0"/>
              </a:rPr>
              <a:t>&lt;&lt;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a:buClr>
                <a:srgbClr val="000000"/>
              </a:buClr>
              <a:buSzPct val="100000"/>
              <a:buFont typeface="Times New Roman" panose="02020603050405020304" pitchFamily="18" charset="0"/>
              <a:buNone/>
              <a:defRPr/>
            </a:pPr>
            <a:r>
              <a:rPr lang="en-US" sz="1400" dirty="0">
                <a:solidFill>
                  <a:srgbClr val="000000"/>
                </a:solidFill>
                <a:highlight>
                  <a:srgbClr val="FFFFFF"/>
                </a:highlight>
                <a:latin typeface="Consolas" panose="020B0609020204030204" pitchFamily="49" charset="0"/>
              </a:rPr>
              <a:t>}</a:t>
            </a:r>
          </a:p>
          <a:p>
            <a:pPr>
              <a:buClr>
                <a:srgbClr val="000000"/>
              </a:buClr>
              <a:buSzPct val="100000"/>
              <a:buFont typeface="Times New Roman" panose="02020603050405020304" pitchFamily="18" charset="0"/>
              <a:buNone/>
              <a:defRPr/>
            </a:pPr>
            <a:r>
              <a:rPr lang="en-US" sz="1400" dirty="0">
                <a:solidFill>
                  <a:srgbClr val="000000"/>
                </a:solidFill>
                <a:highlight>
                  <a:srgbClr val="FFFFFF"/>
                </a:highlight>
                <a:latin typeface="Consolas" panose="020B0609020204030204" pitchFamily="49" charset="0"/>
              </a:rPr>
              <a:t>}</a:t>
            </a:r>
          </a:p>
          <a:p>
            <a:pPr>
              <a:buClr>
                <a:srgbClr val="000000"/>
              </a:buClr>
              <a:buSzPct val="100000"/>
              <a:buFont typeface="Times New Roman" panose="02020603050405020304" pitchFamily="18" charset="0"/>
              <a:buNone/>
              <a:defRPr/>
            </a:pP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print(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p</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808080"/>
                </a:solidFill>
                <a:highlight>
                  <a:srgbClr val="FFFFFF"/>
                </a:highlight>
                <a:latin typeface="Consolas" panose="020B0609020204030204" pitchFamily="49" charset="0"/>
              </a:rPr>
              <a:t>rowSize</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808080"/>
                </a:solidFill>
                <a:highlight>
                  <a:srgbClr val="FFFFFF"/>
                </a:highlight>
                <a:latin typeface="Consolas" panose="020B0609020204030204" pitchFamily="49" charset="0"/>
              </a:rPr>
              <a:t>columnSize</a:t>
            </a:r>
            <a:r>
              <a:rPr lang="en-US" sz="1400" dirty="0">
                <a:solidFill>
                  <a:srgbClr val="000000"/>
                </a:solidFill>
                <a:highlight>
                  <a:srgbClr val="FFFFFF"/>
                </a:highlight>
                <a:latin typeface="Consolas" panose="020B0609020204030204" pitchFamily="49" charset="0"/>
              </a:rPr>
              <a:t>)</a:t>
            </a:r>
          </a:p>
          <a:p>
            <a:pPr>
              <a:buClr>
                <a:srgbClr val="000000"/>
              </a:buClr>
              <a:buSzPct val="100000"/>
              <a:buFont typeface="Times New Roman" panose="02020603050405020304" pitchFamily="18" charset="0"/>
              <a:buNone/>
              <a:defRPr/>
            </a:pPr>
            <a:r>
              <a:rPr lang="en-US" sz="1400" dirty="0">
                <a:solidFill>
                  <a:srgbClr val="000000"/>
                </a:solidFill>
                <a:highlight>
                  <a:srgbClr val="FFFFFF"/>
                </a:highlight>
                <a:latin typeface="Consolas" panose="020B0609020204030204" pitchFamily="49" charset="0"/>
              </a:rPr>
              <a:t>{</a:t>
            </a:r>
          </a:p>
          <a:p>
            <a:pPr>
              <a:buClr>
                <a:srgbClr val="000000"/>
              </a:buClr>
              <a:buSzPct val="100000"/>
              <a:buFont typeface="Times New Roman" panose="02020603050405020304" pitchFamily="18" charset="0"/>
              <a:buNone/>
              <a:defRPr/>
            </a:pP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row = 0; row &lt; </a:t>
            </a:r>
            <a:r>
              <a:rPr lang="en-US" sz="1400" dirty="0" err="1">
                <a:solidFill>
                  <a:srgbClr val="808080"/>
                </a:solidFill>
                <a:highlight>
                  <a:srgbClr val="FFFFFF"/>
                </a:highlight>
                <a:latin typeface="Consolas" panose="020B0609020204030204" pitchFamily="49" charset="0"/>
              </a:rPr>
              <a:t>rowSize</a:t>
            </a:r>
            <a:r>
              <a:rPr lang="en-US" sz="1400" dirty="0">
                <a:solidFill>
                  <a:srgbClr val="000000"/>
                </a:solidFill>
                <a:highlight>
                  <a:srgbClr val="FFFFFF"/>
                </a:highlight>
                <a:latin typeface="Consolas" panose="020B0609020204030204" pitchFamily="49" charset="0"/>
              </a:rPr>
              <a:t>; row++)</a:t>
            </a:r>
          </a:p>
          <a:p>
            <a:pPr>
              <a:buClr>
                <a:srgbClr val="000000"/>
              </a:buClr>
              <a:buSzPct val="100000"/>
              <a:buFont typeface="Times New Roman" panose="02020603050405020304" pitchFamily="18" charset="0"/>
              <a:buNone/>
              <a:defRPr/>
            </a:pPr>
            <a:r>
              <a:rPr lang="en-US" sz="1400" dirty="0">
                <a:solidFill>
                  <a:srgbClr val="000000"/>
                </a:solidFill>
                <a:highlight>
                  <a:srgbClr val="FFFFFF"/>
                </a:highlight>
                <a:latin typeface="Consolas" panose="020B0609020204030204" pitchFamily="49" charset="0"/>
              </a:rPr>
              <a:t>{</a:t>
            </a:r>
          </a:p>
          <a:p>
            <a:pPr>
              <a:buClr>
                <a:srgbClr val="000000"/>
              </a:buClr>
              <a:buSzPct val="100000"/>
              <a:buFont typeface="Times New Roman" panose="02020603050405020304" pitchFamily="18" charset="0"/>
              <a:buNone/>
              <a:defRPr/>
            </a:pPr>
            <a:r>
              <a:rPr lang="it-IT" sz="1400" dirty="0">
                <a:solidFill>
                  <a:srgbClr val="0000FF"/>
                </a:solidFill>
                <a:highlight>
                  <a:srgbClr val="FFFFFF"/>
                </a:highlight>
                <a:latin typeface="Consolas" panose="020B0609020204030204" pitchFamily="49" charset="0"/>
              </a:rPr>
              <a:t>for</a:t>
            </a:r>
            <a:r>
              <a:rPr lang="it-IT" sz="1400" dirty="0">
                <a:solidFill>
                  <a:srgbClr val="000000"/>
                </a:solidFill>
                <a:highlight>
                  <a:srgbClr val="FFFFFF"/>
                </a:highlight>
                <a:latin typeface="Consolas" panose="020B0609020204030204" pitchFamily="49" charset="0"/>
              </a:rPr>
              <a:t> (</a:t>
            </a:r>
            <a:r>
              <a:rPr lang="it-IT" sz="1400" dirty="0">
                <a:solidFill>
                  <a:srgbClr val="0000FF"/>
                </a:solidFill>
                <a:highlight>
                  <a:srgbClr val="FFFFFF"/>
                </a:highlight>
                <a:latin typeface="Consolas" panose="020B0609020204030204" pitchFamily="49" charset="0"/>
              </a:rPr>
              <a:t>int</a:t>
            </a:r>
            <a:r>
              <a:rPr lang="it-IT" sz="1400" dirty="0">
                <a:solidFill>
                  <a:srgbClr val="000000"/>
                </a:solidFill>
                <a:highlight>
                  <a:srgbClr val="FFFFFF"/>
                </a:highlight>
                <a:latin typeface="Consolas" panose="020B0609020204030204" pitchFamily="49" charset="0"/>
              </a:rPr>
              <a:t> col = 0; col &lt; </a:t>
            </a:r>
            <a:r>
              <a:rPr lang="it-IT" sz="1400" dirty="0">
                <a:solidFill>
                  <a:srgbClr val="808080"/>
                </a:solidFill>
                <a:highlight>
                  <a:srgbClr val="FFFFFF"/>
                </a:highlight>
                <a:latin typeface="Consolas" panose="020B0609020204030204" pitchFamily="49" charset="0"/>
              </a:rPr>
              <a:t>columnSize</a:t>
            </a:r>
            <a:r>
              <a:rPr lang="it-IT" sz="1400" dirty="0">
                <a:solidFill>
                  <a:srgbClr val="000000"/>
                </a:solidFill>
                <a:highlight>
                  <a:srgbClr val="FFFFFF"/>
                </a:highlight>
                <a:latin typeface="Consolas" panose="020B0609020204030204" pitchFamily="49" charset="0"/>
              </a:rPr>
              <a:t>; col++)</a:t>
            </a:r>
          </a:p>
          <a:p>
            <a:pPr>
              <a:buClr>
                <a:srgbClr val="000000"/>
              </a:buClr>
              <a:buSzPct val="100000"/>
              <a:buFont typeface="Times New Roman" panose="02020603050405020304" pitchFamily="18" charset="0"/>
              <a:buNone/>
              <a:defRPr/>
            </a:pPr>
            <a:r>
              <a:rPr lang="en-US" sz="1400" dirty="0" err="1">
                <a:solidFill>
                  <a:srgbClr val="00000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a:t>
            </a:r>
            <a:r>
              <a:rPr lang="en-US" sz="1400" dirty="0">
                <a:solidFill>
                  <a:srgbClr val="008080"/>
                </a:solidFill>
                <a:highlight>
                  <a:srgbClr val="FFFFFF"/>
                </a:highlight>
                <a:latin typeface="Consolas" panose="020B0609020204030204" pitchFamily="49" charset="0"/>
              </a:rPr>
              <a:t>&lt;&lt;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setw</a:t>
            </a:r>
            <a:r>
              <a:rPr lang="en-US" sz="1400" dirty="0">
                <a:solidFill>
                  <a:srgbClr val="000000"/>
                </a:solidFill>
                <a:highlight>
                  <a:srgbClr val="FFFFFF"/>
                </a:highlight>
                <a:latin typeface="Consolas" panose="020B0609020204030204" pitchFamily="49" charset="0"/>
              </a:rPr>
              <a:t>(5) </a:t>
            </a:r>
            <a:r>
              <a:rPr lang="en-US" sz="1400" dirty="0">
                <a:solidFill>
                  <a:srgbClr val="008080"/>
                </a:solidFill>
                <a:highlight>
                  <a:srgbClr val="FFFFFF"/>
                </a:highlight>
                <a:latin typeface="Consolas" panose="020B0609020204030204" pitchFamily="49" charset="0"/>
              </a:rPr>
              <a:t>&lt;&lt;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p</a:t>
            </a:r>
            <a:r>
              <a:rPr lang="en-US" sz="1400" dirty="0">
                <a:solidFill>
                  <a:srgbClr val="000000"/>
                </a:solidFill>
                <a:highlight>
                  <a:srgbClr val="FFFFFF"/>
                </a:highlight>
                <a:latin typeface="Consolas" panose="020B0609020204030204" pitchFamily="49" charset="0"/>
              </a:rPr>
              <a:t>[row][col];</a:t>
            </a:r>
          </a:p>
          <a:p>
            <a:pPr>
              <a:buClr>
                <a:srgbClr val="000000"/>
              </a:buClr>
              <a:buSzPct val="100000"/>
              <a:buFont typeface="Times New Roman" panose="02020603050405020304" pitchFamily="18" charset="0"/>
              <a:buNone/>
              <a:defRPr/>
            </a:pPr>
            <a:r>
              <a:rPr lang="en-US" sz="1400" dirty="0" err="1">
                <a:solidFill>
                  <a:srgbClr val="00000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a:t>
            </a:r>
            <a:r>
              <a:rPr lang="en-US" sz="1400" dirty="0">
                <a:solidFill>
                  <a:srgbClr val="008080"/>
                </a:solidFill>
                <a:highlight>
                  <a:srgbClr val="FFFFFF"/>
                </a:highlight>
                <a:latin typeface="Consolas" panose="020B0609020204030204" pitchFamily="49" charset="0"/>
              </a:rPr>
              <a:t>&lt;&lt;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a:buClr>
                <a:srgbClr val="000000"/>
              </a:buClr>
              <a:buSzPct val="100000"/>
              <a:buFont typeface="Times New Roman" panose="02020603050405020304" pitchFamily="18" charset="0"/>
              <a:buNone/>
              <a:defRPr/>
            </a:pPr>
            <a:r>
              <a:rPr lang="en-US" sz="1400" dirty="0">
                <a:solidFill>
                  <a:srgbClr val="000000"/>
                </a:solidFill>
                <a:highlight>
                  <a:srgbClr val="FFFFFF"/>
                </a:highlight>
                <a:latin typeface="Consolas" panose="020B0609020204030204" pitchFamily="49" charset="0"/>
              </a:rPr>
              <a:t>}</a:t>
            </a:r>
          </a:p>
          <a:p>
            <a:pPr>
              <a:buClr>
                <a:srgbClr val="000000"/>
              </a:buClr>
              <a:buSzPct val="100000"/>
              <a:buFont typeface="Times New Roman" panose="02020603050405020304" pitchFamily="18" charset="0"/>
              <a:buNone/>
              <a:defRPr/>
            </a:pPr>
            <a:r>
              <a:rPr lang="en-US" sz="1400" dirty="0">
                <a:solidFill>
                  <a:srgbClr val="000000"/>
                </a:solidFill>
                <a:highlight>
                  <a:srgbClr val="FFFFFF"/>
                </a:highlight>
                <a:latin typeface="Consolas" panose="020B0609020204030204" pitchFamily="49"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Shallow Versus Deep Copy and Pointers</a:t>
            </a:r>
          </a:p>
        </p:txBody>
      </p:sp>
      <p:sp>
        <p:nvSpPr>
          <p:cNvPr id="6553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buFont typeface="Arial" panose="020B0604020202020204" pitchFamily="34" charset="0"/>
              <a:buChar char="•"/>
            </a:pPr>
            <a:endParaRPr lang="en-US" altLang="en-US" sz="2800"/>
          </a:p>
        </p:txBody>
      </p:sp>
      <p:sp>
        <p:nvSpPr>
          <p:cNvPr id="65540"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1605C107-5306-4A7B-8BA7-B6172F394DC8}" type="slidenum">
              <a:rPr lang="en-US" altLang="en-US" sz="1200">
                <a:solidFill>
                  <a:srgbClr val="FFFFFF"/>
                </a:solidFill>
                <a:latin typeface="Arial" panose="020B0604020202020204" pitchFamily="34" charset="0"/>
              </a:rPr>
              <a:pPr algn="r" eaLnBrk="1" hangingPunct="1">
                <a:spcBef>
                  <a:spcPct val="0"/>
                </a:spcBef>
                <a:buClrTx/>
                <a:buFontTx/>
                <a:buNone/>
              </a:pPr>
              <a:t>32</a:t>
            </a:fld>
            <a:endParaRPr lang="en-US" altLang="en-US" sz="1200">
              <a:solidFill>
                <a:srgbClr val="FFFFFF"/>
              </a:solidFill>
              <a:latin typeface="Arial" panose="020B0604020202020204" pitchFamily="34" charset="0"/>
            </a:endParaRPr>
          </a:p>
        </p:txBody>
      </p:sp>
      <p:sp>
        <p:nvSpPr>
          <p:cNvPr id="65541"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
        <p:nvSpPr>
          <p:cNvPr id="2" name="Rectangle 1"/>
          <p:cNvSpPr/>
          <p:nvPr/>
        </p:nvSpPr>
        <p:spPr>
          <a:xfrm>
            <a:off x="304800" y="1454150"/>
            <a:ext cx="8839200" cy="4800600"/>
          </a:xfrm>
          <a:prstGeom prst="rect">
            <a:avLst/>
          </a:prstGeom>
        </p:spPr>
        <p:txBody>
          <a:bodyPr>
            <a:spAutoFit/>
          </a:bodyPr>
          <a:lstStyle/>
          <a:p>
            <a:pPr>
              <a:buClr>
                <a:srgbClr val="000000"/>
              </a:buClr>
              <a:buSzPct val="100000"/>
              <a:buFont typeface="Times New Roman" panose="02020603050405020304" pitchFamily="18" charset="0"/>
              <a:buNone/>
              <a:defRPr/>
            </a:pPr>
            <a:r>
              <a:rPr lang="en-US" dirty="0" err="1">
                <a:solidFill>
                  <a:schemeClr val="tx1"/>
                </a:solidFill>
                <a:latin typeface="AdvTT0688bc49.B"/>
              </a:rPr>
              <a:t>int</a:t>
            </a:r>
            <a:r>
              <a:rPr lang="en-US" dirty="0">
                <a:solidFill>
                  <a:schemeClr val="tx1"/>
                </a:solidFill>
                <a:latin typeface="AdvTT0688bc49.B"/>
              </a:rPr>
              <a:t> </a:t>
            </a:r>
            <a:r>
              <a:rPr lang="en-US" dirty="0">
                <a:solidFill>
                  <a:schemeClr val="tx1"/>
                </a:solidFill>
                <a:latin typeface="AdvTT825c8005"/>
              </a:rPr>
              <a:t>*first;		</a:t>
            </a:r>
          </a:p>
          <a:p>
            <a:pPr>
              <a:buClr>
                <a:srgbClr val="000000"/>
              </a:buClr>
              <a:buSzPct val="100000"/>
              <a:buFont typeface="Times New Roman" panose="02020603050405020304" pitchFamily="18" charset="0"/>
              <a:buNone/>
              <a:defRPr/>
            </a:pPr>
            <a:r>
              <a:rPr lang="en-US" dirty="0" err="1">
                <a:solidFill>
                  <a:schemeClr val="tx1"/>
                </a:solidFill>
                <a:latin typeface="AdvTT0688bc49.B"/>
              </a:rPr>
              <a:t>int</a:t>
            </a:r>
            <a:r>
              <a:rPr lang="en-US" dirty="0">
                <a:solidFill>
                  <a:schemeClr val="tx1"/>
                </a:solidFill>
                <a:latin typeface="AdvTT0688bc49.B"/>
              </a:rPr>
              <a:t> </a:t>
            </a:r>
            <a:r>
              <a:rPr lang="en-US" dirty="0">
                <a:solidFill>
                  <a:schemeClr val="tx1"/>
                </a:solidFill>
                <a:latin typeface="AdvTT825c8005"/>
              </a:rPr>
              <a:t>*second;</a:t>
            </a:r>
          </a:p>
          <a:p>
            <a:pPr>
              <a:buClr>
                <a:srgbClr val="000000"/>
              </a:buClr>
              <a:buSzPct val="100000"/>
              <a:buFont typeface="Times New Roman" panose="02020603050405020304" pitchFamily="18" charset="0"/>
              <a:buNone/>
              <a:defRPr/>
            </a:pPr>
            <a:r>
              <a:rPr lang="en-US" dirty="0">
                <a:solidFill>
                  <a:schemeClr val="tx1"/>
                </a:solidFill>
                <a:latin typeface="AdvTT825c8005"/>
              </a:rPr>
              <a:t>first = </a:t>
            </a:r>
            <a:r>
              <a:rPr lang="en-US" dirty="0">
                <a:solidFill>
                  <a:schemeClr val="tx1"/>
                </a:solidFill>
                <a:latin typeface="AdvTT0688bc49.B"/>
              </a:rPr>
              <a:t>new </a:t>
            </a:r>
            <a:r>
              <a:rPr lang="en-US" dirty="0" err="1">
                <a:solidFill>
                  <a:schemeClr val="tx1"/>
                </a:solidFill>
                <a:latin typeface="AdvTT0688bc49.B"/>
              </a:rPr>
              <a:t>int</a:t>
            </a:r>
            <a:r>
              <a:rPr lang="en-US" dirty="0">
                <a:solidFill>
                  <a:schemeClr val="tx1"/>
                </a:solidFill>
                <a:latin typeface="AdvTT7cf261fb"/>
              </a:rPr>
              <a:t>[</a:t>
            </a:r>
            <a:r>
              <a:rPr lang="en-US" dirty="0">
                <a:solidFill>
                  <a:schemeClr val="tx1"/>
                </a:solidFill>
                <a:latin typeface="AdvTT825c8005"/>
              </a:rPr>
              <a:t>10</a:t>
            </a:r>
            <a:r>
              <a:rPr lang="en-US" dirty="0">
                <a:solidFill>
                  <a:schemeClr val="tx1"/>
                </a:solidFill>
                <a:latin typeface="AdvTT7cf261fb"/>
              </a:rPr>
              <a:t>]</a:t>
            </a:r>
            <a:r>
              <a:rPr lang="en-US" dirty="0">
                <a:solidFill>
                  <a:schemeClr val="tx1"/>
                </a:solidFill>
                <a:latin typeface="AdvTT825c8005"/>
              </a:rPr>
              <a:t>; </a:t>
            </a:r>
            <a:r>
              <a:rPr lang="en-US" sz="1200" dirty="0">
                <a:solidFill>
                  <a:schemeClr val="accent1"/>
                </a:solidFill>
                <a:latin typeface="AdvTT825c8005"/>
              </a:rPr>
              <a:t>//</a:t>
            </a:r>
            <a:r>
              <a:rPr lang="en-US" sz="1200" dirty="0">
                <a:solidFill>
                  <a:schemeClr val="accent1"/>
                </a:solidFill>
              </a:rPr>
              <a:t>creates an array of 10 components, and the base address of the array is stored into first</a:t>
            </a:r>
          </a:p>
          <a:p>
            <a:pPr>
              <a:buClr>
                <a:srgbClr val="000000"/>
              </a:buClr>
              <a:buSzPct val="100000"/>
              <a:buFont typeface="Times New Roman" panose="02020603050405020304" pitchFamily="18" charset="0"/>
              <a:buNone/>
              <a:defRPr/>
            </a:pPr>
            <a:endParaRPr lang="en-US" dirty="0">
              <a:solidFill>
                <a:srgbClr val="231F20"/>
              </a:solidFill>
              <a:latin typeface="AdvP800D"/>
            </a:endParaRPr>
          </a:p>
          <a:p>
            <a:pPr>
              <a:buClr>
                <a:srgbClr val="000000"/>
              </a:buClr>
              <a:buSzPct val="100000"/>
              <a:buFont typeface="Times New Roman" panose="02020603050405020304" pitchFamily="18" charset="0"/>
              <a:buNone/>
              <a:defRPr/>
            </a:pPr>
            <a:r>
              <a:rPr lang="en-US" dirty="0">
                <a:solidFill>
                  <a:srgbClr val="231F20"/>
                </a:solidFill>
                <a:latin typeface="AdvP800D"/>
              </a:rPr>
              <a:t>Suppose that some meaningful data is stored in the array pointed to by </a:t>
            </a:r>
            <a:r>
              <a:rPr lang="en-US" dirty="0">
                <a:solidFill>
                  <a:srgbClr val="231F20"/>
                </a:solidFill>
                <a:latin typeface="AdvP69C5"/>
              </a:rPr>
              <a:t>first</a:t>
            </a:r>
            <a:r>
              <a:rPr lang="en-US" dirty="0">
                <a:solidFill>
                  <a:srgbClr val="231F20"/>
                </a:solidFill>
                <a:latin typeface="AdvP800D"/>
              </a:rPr>
              <a:t>.</a:t>
            </a:r>
          </a:p>
          <a:p>
            <a:pPr>
              <a:buClr>
                <a:srgbClr val="000000"/>
              </a:buClr>
              <a:buSzPct val="100000"/>
              <a:buFont typeface="Times New Roman" panose="02020603050405020304" pitchFamily="18" charset="0"/>
              <a:buNone/>
              <a:defRPr/>
            </a:pPr>
            <a:endParaRPr lang="en-US" dirty="0">
              <a:solidFill>
                <a:schemeClr val="accent1"/>
              </a:solidFill>
            </a:endParaRPr>
          </a:p>
          <a:p>
            <a:pPr>
              <a:buClr>
                <a:srgbClr val="000000"/>
              </a:buClr>
              <a:buSzPct val="100000"/>
              <a:buFont typeface="Times New Roman" panose="02020603050405020304" pitchFamily="18" charset="0"/>
              <a:buNone/>
              <a:defRPr/>
            </a:pPr>
            <a:r>
              <a:rPr lang="en-US" dirty="0">
                <a:solidFill>
                  <a:srgbClr val="231F20"/>
                </a:solidFill>
                <a:latin typeface="AdvTT825c8005"/>
              </a:rPr>
              <a:t>second = first; 	</a:t>
            </a:r>
            <a:r>
              <a:rPr lang="en-US" dirty="0">
                <a:solidFill>
                  <a:srgbClr val="00A87E"/>
                </a:solidFill>
                <a:latin typeface="AdvTT0688bc49.B"/>
              </a:rPr>
              <a:t>//Line A</a:t>
            </a:r>
          </a:p>
          <a:p>
            <a:pPr>
              <a:buClr>
                <a:srgbClr val="000000"/>
              </a:buClr>
              <a:buSzPct val="100000"/>
              <a:buFont typeface="Times New Roman" panose="02020603050405020304" pitchFamily="18" charset="0"/>
              <a:buNone/>
              <a:defRPr/>
            </a:pPr>
            <a:endParaRPr lang="en-US" dirty="0">
              <a:solidFill>
                <a:srgbClr val="00A87E"/>
              </a:solidFill>
              <a:latin typeface="AdvTT0688bc49.B"/>
            </a:endParaRPr>
          </a:p>
          <a:p>
            <a:pPr>
              <a:buClr>
                <a:srgbClr val="000000"/>
              </a:buClr>
              <a:buSzPct val="100000"/>
              <a:buFont typeface="Times New Roman" panose="02020603050405020304" pitchFamily="18" charset="0"/>
              <a:buNone/>
              <a:defRPr/>
            </a:pPr>
            <a:endParaRPr lang="en-US" dirty="0">
              <a:solidFill>
                <a:srgbClr val="00A87E"/>
              </a:solidFill>
              <a:latin typeface="AdvTT0688bc49.B"/>
            </a:endParaRPr>
          </a:p>
          <a:p>
            <a:pPr>
              <a:buClr>
                <a:srgbClr val="000000"/>
              </a:buClr>
              <a:buSzPct val="100000"/>
              <a:buFont typeface="Times New Roman" panose="02020603050405020304" pitchFamily="18" charset="0"/>
              <a:buNone/>
              <a:defRPr/>
            </a:pPr>
            <a:endParaRPr lang="en-US" dirty="0">
              <a:solidFill>
                <a:srgbClr val="00A87E"/>
              </a:solidFill>
              <a:latin typeface="AdvTT0688bc49.B"/>
            </a:endParaRPr>
          </a:p>
          <a:p>
            <a:pPr>
              <a:buClr>
                <a:srgbClr val="000000"/>
              </a:buClr>
              <a:buSzPct val="100000"/>
              <a:buFont typeface="Times New Roman" panose="02020603050405020304" pitchFamily="18" charset="0"/>
              <a:buNone/>
              <a:defRPr/>
            </a:pPr>
            <a:endParaRPr lang="en-US" dirty="0">
              <a:solidFill>
                <a:srgbClr val="00A87E"/>
              </a:solidFill>
              <a:latin typeface="AdvTT0688bc49.B"/>
            </a:endParaRPr>
          </a:p>
          <a:p>
            <a:pPr>
              <a:buClr>
                <a:srgbClr val="000000"/>
              </a:buClr>
              <a:buSzPct val="100000"/>
              <a:buFont typeface="Times New Roman" panose="02020603050405020304" pitchFamily="18" charset="0"/>
              <a:buNone/>
              <a:defRPr/>
            </a:pPr>
            <a:r>
              <a:rPr lang="en-US" dirty="0">
                <a:solidFill>
                  <a:srgbClr val="638EAF"/>
                </a:solidFill>
                <a:latin typeface="AdvTT0688bc49.B"/>
              </a:rPr>
              <a:t>delete </a:t>
            </a:r>
            <a:r>
              <a:rPr lang="en-US" dirty="0">
                <a:solidFill>
                  <a:srgbClr val="231F20"/>
                </a:solidFill>
                <a:latin typeface="AdvTT7cf261fb"/>
              </a:rPr>
              <a:t>[] </a:t>
            </a:r>
            <a:r>
              <a:rPr lang="en-US" dirty="0">
                <a:solidFill>
                  <a:srgbClr val="231F20"/>
                </a:solidFill>
                <a:latin typeface="AdvTT825c8005"/>
              </a:rPr>
              <a:t>second;</a:t>
            </a:r>
          </a:p>
          <a:p>
            <a:pPr>
              <a:buClr>
                <a:srgbClr val="000000"/>
              </a:buClr>
              <a:buSzPct val="100000"/>
              <a:buFont typeface="Times New Roman" panose="02020603050405020304" pitchFamily="18" charset="0"/>
              <a:buNone/>
              <a:defRPr/>
            </a:pPr>
            <a:endParaRPr lang="en-US" dirty="0">
              <a:solidFill>
                <a:srgbClr val="231F20"/>
              </a:solidFill>
              <a:latin typeface="AdvTT825c8005"/>
            </a:endParaRPr>
          </a:p>
          <a:p>
            <a:pPr>
              <a:buClr>
                <a:srgbClr val="000000"/>
              </a:buClr>
              <a:buSzPct val="100000"/>
              <a:buFont typeface="Times New Roman" panose="02020603050405020304" pitchFamily="18" charset="0"/>
              <a:buNone/>
              <a:defRPr/>
            </a:pPr>
            <a:endParaRPr lang="en-US" dirty="0">
              <a:solidFill>
                <a:srgbClr val="231F20"/>
              </a:solidFill>
              <a:latin typeface="AdvTT825c8005"/>
            </a:endParaRPr>
          </a:p>
          <a:p>
            <a:pPr marL="285750" indent="-285750">
              <a:buClr>
                <a:srgbClr val="000000"/>
              </a:buClr>
              <a:buSzPct val="100000"/>
              <a:buFont typeface="Arial" panose="020B0604020202020204" pitchFamily="34" charset="0"/>
              <a:buChar char="•"/>
              <a:defRPr/>
            </a:pPr>
            <a:r>
              <a:rPr lang="en-US" dirty="0">
                <a:solidFill>
                  <a:srgbClr val="231F20"/>
                </a:solidFill>
                <a:latin typeface="AdvP800D"/>
              </a:rPr>
              <a:t>to access the memory pointed to by </a:t>
            </a:r>
            <a:r>
              <a:rPr lang="en-US" sz="1600" dirty="0">
                <a:solidFill>
                  <a:srgbClr val="231F20"/>
                </a:solidFill>
                <a:latin typeface="AdvP69C5"/>
              </a:rPr>
              <a:t>first</a:t>
            </a:r>
            <a:r>
              <a:rPr lang="en-US" dirty="0">
                <a:solidFill>
                  <a:srgbClr val="231F20"/>
                </a:solidFill>
                <a:latin typeface="AdvP800D"/>
              </a:rPr>
              <a:t>,</a:t>
            </a:r>
          </a:p>
          <a:p>
            <a:pPr marL="1028700" lvl="1">
              <a:buClr>
                <a:srgbClr val="000000"/>
              </a:buClr>
              <a:buSzPct val="100000"/>
              <a:buFont typeface="Courier New" panose="02070309020205020404" pitchFamily="49" charset="0"/>
              <a:buChar char="o"/>
              <a:defRPr/>
            </a:pPr>
            <a:r>
              <a:rPr lang="en-US" dirty="0">
                <a:solidFill>
                  <a:srgbClr val="231F20"/>
                </a:solidFill>
                <a:latin typeface="AdvP800D"/>
              </a:rPr>
              <a:t>either the program will access the wrong memory or </a:t>
            </a:r>
          </a:p>
          <a:p>
            <a:pPr marL="1028700" lvl="1">
              <a:buClr>
                <a:srgbClr val="000000"/>
              </a:buClr>
              <a:buSzPct val="100000"/>
              <a:buFont typeface="Courier New" panose="02070309020205020404" pitchFamily="49" charset="0"/>
              <a:buChar char="o"/>
              <a:defRPr/>
            </a:pPr>
            <a:r>
              <a:rPr lang="en-US" dirty="0">
                <a:solidFill>
                  <a:srgbClr val="231F20"/>
                </a:solidFill>
                <a:latin typeface="AdvP800D"/>
              </a:rPr>
              <a:t>it will terminate in an error. </a:t>
            </a:r>
          </a:p>
        </p:txBody>
      </p:sp>
      <p:pic>
        <p:nvPicPr>
          <p:cNvPr id="6554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836738"/>
            <a:ext cx="37052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54300" y="2857500"/>
            <a:ext cx="3886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3454400"/>
            <a:ext cx="46863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6" name="Picture 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4564063"/>
            <a:ext cx="1143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Shallow Versus Deep Copy and Pointers</a:t>
            </a:r>
          </a:p>
        </p:txBody>
      </p:sp>
      <p:sp>
        <p:nvSpPr>
          <p:cNvPr id="6758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buFont typeface="Arial" panose="020B0604020202020204" pitchFamily="34" charset="0"/>
              <a:buChar char="•"/>
            </a:pPr>
            <a:r>
              <a:rPr lang="en-US" altLang="en-US" u="sng"/>
              <a:t>Shallow copy</a:t>
            </a:r>
            <a:r>
              <a:rPr lang="en-US" altLang="en-US"/>
              <a:t>: when two or more pointers of the same types point to the same memory </a:t>
            </a:r>
          </a:p>
          <a:p>
            <a:pPr lvl="1" eaLnBrk="1" hangingPunct="1">
              <a:buFont typeface="Arial" panose="020B0604020202020204" pitchFamily="34" charset="0"/>
              <a:buChar char="–"/>
            </a:pPr>
            <a:r>
              <a:rPr lang="en-US" altLang="en-US"/>
              <a:t>They point to the same data</a:t>
            </a:r>
          </a:p>
          <a:p>
            <a:pPr lvl="1" eaLnBrk="1" hangingPunct="1">
              <a:buFont typeface="Arial" panose="020B0604020202020204" pitchFamily="34" charset="0"/>
              <a:buChar char="–"/>
            </a:pPr>
            <a:r>
              <a:rPr lang="en-US" altLang="en-US"/>
              <a:t>Danger: deleting one deletes the data pointed to by all of them</a:t>
            </a:r>
          </a:p>
          <a:p>
            <a:pPr eaLnBrk="1" hangingPunct="1">
              <a:buFont typeface="Arial" panose="020B0604020202020204" pitchFamily="34" charset="0"/>
              <a:buChar char="•"/>
            </a:pPr>
            <a:r>
              <a:rPr lang="en-US" altLang="en-US" u="sng"/>
              <a:t>Deep copy</a:t>
            </a:r>
            <a:r>
              <a:rPr lang="en-US" altLang="en-US"/>
              <a:t>: when the contents of the memory pointed to by a pointer are copied to the memory location of another pointer</a:t>
            </a:r>
          </a:p>
          <a:p>
            <a:pPr lvl="1" eaLnBrk="1" hangingPunct="1">
              <a:buFont typeface="Arial" panose="020B0604020202020204" pitchFamily="34" charset="0"/>
              <a:buChar char="–"/>
            </a:pPr>
            <a:r>
              <a:rPr lang="en-US" altLang="en-US"/>
              <a:t>Two copies of the data</a:t>
            </a:r>
          </a:p>
        </p:txBody>
      </p:sp>
      <p:sp>
        <p:nvSpPr>
          <p:cNvPr id="67588"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12B1CDFD-4E77-45EF-A3D5-3FEAE3BA4CFB}" type="slidenum">
              <a:rPr lang="en-US" altLang="en-US" sz="1200">
                <a:solidFill>
                  <a:srgbClr val="FFFFFF"/>
                </a:solidFill>
                <a:latin typeface="Arial" panose="020B0604020202020204" pitchFamily="34" charset="0"/>
              </a:rPr>
              <a:pPr algn="r" eaLnBrk="1" hangingPunct="1">
                <a:spcBef>
                  <a:spcPct val="0"/>
                </a:spcBef>
                <a:buClrTx/>
                <a:buFontTx/>
                <a:buNone/>
              </a:pPr>
              <a:t>33</a:t>
            </a:fld>
            <a:endParaRPr lang="en-US" altLang="en-US" sz="1200">
              <a:solidFill>
                <a:srgbClr val="FFFFFF"/>
              </a:solidFill>
              <a:latin typeface="Arial" panose="020B0604020202020204" pitchFamily="34" charset="0"/>
            </a:endParaRPr>
          </a:p>
        </p:txBody>
      </p:sp>
      <p:sp>
        <p:nvSpPr>
          <p:cNvPr id="67589"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Shallow Versus Deep Copy and Pointers</a:t>
            </a:r>
          </a:p>
        </p:txBody>
      </p:sp>
      <p:sp>
        <p:nvSpPr>
          <p:cNvPr id="6963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buFont typeface="Arial" panose="020B0604020202020204" pitchFamily="34" charset="0"/>
              <a:buChar char="•"/>
            </a:pPr>
            <a:endParaRPr lang="en-US" altLang="en-US" sz="2800"/>
          </a:p>
        </p:txBody>
      </p:sp>
      <p:sp>
        <p:nvSpPr>
          <p:cNvPr id="69636"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95B09868-E5EB-47CA-AED4-37EEBE85C846}" type="slidenum">
              <a:rPr lang="en-US" altLang="en-US" sz="1200">
                <a:solidFill>
                  <a:srgbClr val="FFFFFF"/>
                </a:solidFill>
                <a:latin typeface="Arial" panose="020B0604020202020204" pitchFamily="34" charset="0"/>
              </a:rPr>
              <a:pPr algn="r" eaLnBrk="1" hangingPunct="1">
                <a:spcBef>
                  <a:spcPct val="0"/>
                </a:spcBef>
                <a:buClrTx/>
                <a:buFontTx/>
                <a:buNone/>
              </a:pPr>
              <a:t>34</a:t>
            </a:fld>
            <a:endParaRPr lang="en-US" altLang="en-US" sz="1200">
              <a:solidFill>
                <a:srgbClr val="FFFFFF"/>
              </a:solidFill>
              <a:latin typeface="Arial" panose="020B0604020202020204" pitchFamily="34" charset="0"/>
            </a:endParaRPr>
          </a:p>
        </p:txBody>
      </p:sp>
      <p:sp>
        <p:nvSpPr>
          <p:cNvPr id="69637"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pic>
        <p:nvPicPr>
          <p:cNvPr id="6963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836738"/>
            <a:ext cx="37052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9"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54300" y="2857500"/>
            <a:ext cx="38862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0"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81500" y="3967163"/>
            <a:ext cx="4533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9641" name="Group 9"/>
          <p:cNvGrpSpPr>
            <a:grpSpLocks/>
          </p:cNvGrpSpPr>
          <p:nvPr/>
        </p:nvGrpSpPr>
        <p:grpSpPr bwMode="auto">
          <a:xfrm>
            <a:off x="304800" y="1454150"/>
            <a:ext cx="8839200" cy="4246563"/>
            <a:chOff x="304800" y="1453672"/>
            <a:chExt cx="8839200" cy="4247317"/>
          </a:xfrm>
        </p:grpSpPr>
        <p:sp>
          <p:nvSpPr>
            <p:cNvPr id="69642" name="Rectangle 1"/>
            <p:cNvSpPr>
              <a:spLocks noChangeArrowheads="1"/>
            </p:cNvSpPr>
            <p:nvPr/>
          </p:nvSpPr>
          <p:spPr bwMode="auto">
            <a:xfrm>
              <a:off x="304800" y="1453672"/>
              <a:ext cx="88392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000000"/>
                </a:buClr>
                <a:buSzPct val="100000"/>
                <a:buFont typeface="Times New Roman" panose="02020603050405020304" pitchFamily="18" charset="0"/>
                <a:buNone/>
              </a:pPr>
              <a:r>
                <a:rPr lang="en-US" altLang="en-US">
                  <a:solidFill>
                    <a:schemeClr val="tx1"/>
                  </a:solidFill>
                  <a:latin typeface="AdvTT0688bc49.B"/>
                </a:rPr>
                <a:t>int </a:t>
              </a:r>
              <a:r>
                <a:rPr lang="en-US" altLang="en-US">
                  <a:solidFill>
                    <a:schemeClr val="tx1"/>
                  </a:solidFill>
                  <a:latin typeface="AdvTT825c8005"/>
                </a:rPr>
                <a:t>*first;		</a:t>
              </a:r>
            </a:p>
            <a:p>
              <a:pPr>
                <a:buClr>
                  <a:srgbClr val="000000"/>
                </a:buClr>
                <a:buSzPct val="100000"/>
                <a:buFont typeface="Times New Roman" panose="02020603050405020304" pitchFamily="18" charset="0"/>
                <a:buNone/>
              </a:pPr>
              <a:r>
                <a:rPr lang="en-US" altLang="en-US">
                  <a:solidFill>
                    <a:schemeClr val="tx1"/>
                  </a:solidFill>
                  <a:latin typeface="AdvTT0688bc49.B"/>
                </a:rPr>
                <a:t>int </a:t>
              </a:r>
              <a:r>
                <a:rPr lang="en-US" altLang="en-US">
                  <a:solidFill>
                    <a:schemeClr val="tx1"/>
                  </a:solidFill>
                  <a:latin typeface="AdvTT825c8005"/>
                </a:rPr>
                <a:t>*second;</a:t>
              </a:r>
            </a:p>
            <a:p>
              <a:pPr>
                <a:buClr>
                  <a:srgbClr val="000000"/>
                </a:buClr>
                <a:buSzPct val="100000"/>
                <a:buFont typeface="Times New Roman" panose="02020603050405020304" pitchFamily="18" charset="0"/>
                <a:buNone/>
              </a:pPr>
              <a:r>
                <a:rPr lang="en-US" altLang="en-US">
                  <a:solidFill>
                    <a:schemeClr val="tx1"/>
                  </a:solidFill>
                  <a:latin typeface="AdvTT825c8005"/>
                </a:rPr>
                <a:t>first = </a:t>
              </a:r>
              <a:r>
                <a:rPr lang="en-US" altLang="en-US">
                  <a:solidFill>
                    <a:schemeClr val="tx1"/>
                  </a:solidFill>
                  <a:latin typeface="AdvTT0688bc49.B"/>
                </a:rPr>
                <a:t>new int</a:t>
              </a:r>
              <a:r>
                <a:rPr lang="en-US" altLang="en-US">
                  <a:solidFill>
                    <a:schemeClr val="tx1"/>
                  </a:solidFill>
                  <a:latin typeface="AdvTT7cf261fb"/>
                </a:rPr>
                <a:t>[</a:t>
              </a:r>
              <a:r>
                <a:rPr lang="en-US" altLang="en-US">
                  <a:solidFill>
                    <a:schemeClr val="tx1"/>
                  </a:solidFill>
                  <a:latin typeface="AdvTT825c8005"/>
                </a:rPr>
                <a:t>10</a:t>
              </a:r>
              <a:r>
                <a:rPr lang="en-US" altLang="en-US">
                  <a:solidFill>
                    <a:schemeClr val="tx1"/>
                  </a:solidFill>
                  <a:latin typeface="AdvTT7cf261fb"/>
                </a:rPr>
                <a:t>]</a:t>
              </a:r>
              <a:r>
                <a:rPr lang="en-US" altLang="en-US">
                  <a:solidFill>
                    <a:schemeClr val="tx1"/>
                  </a:solidFill>
                  <a:latin typeface="AdvTT825c8005"/>
                </a:rPr>
                <a:t>; </a:t>
              </a:r>
              <a:r>
                <a:rPr lang="en-US" altLang="en-US" sz="1200">
                  <a:solidFill>
                    <a:schemeClr val="accent1"/>
                  </a:solidFill>
                  <a:latin typeface="AdvTT825c8005"/>
                </a:rPr>
                <a:t>//</a:t>
              </a:r>
              <a:r>
                <a:rPr lang="en-US" altLang="en-US" sz="1200">
                  <a:solidFill>
                    <a:schemeClr val="accent1"/>
                  </a:solidFill>
                </a:rPr>
                <a:t>creates an array of 10 components, and the base address of the array is stored into first</a:t>
              </a:r>
            </a:p>
            <a:p>
              <a:pPr>
                <a:buClr>
                  <a:srgbClr val="000000"/>
                </a:buClr>
                <a:buSzPct val="100000"/>
                <a:buFont typeface="Times New Roman" panose="02020603050405020304" pitchFamily="18" charset="0"/>
                <a:buNone/>
              </a:pPr>
              <a:endParaRPr lang="en-US" altLang="en-US">
                <a:solidFill>
                  <a:srgbClr val="231F20"/>
                </a:solidFill>
                <a:latin typeface="AdvP800D"/>
              </a:endParaRPr>
            </a:p>
            <a:p>
              <a:pPr>
                <a:buClr>
                  <a:srgbClr val="000000"/>
                </a:buClr>
                <a:buSzPct val="100000"/>
                <a:buFont typeface="Times New Roman" panose="02020603050405020304" pitchFamily="18" charset="0"/>
                <a:buNone/>
              </a:pPr>
              <a:r>
                <a:rPr lang="en-US" altLang="en-US">
                  <a:solidFill>
                    <a:srgbClr val="231F20"/>
                  </a:solidFill>
                  <a:latin typeface="AdvP800D"/>
                </a:rPr>
                <a:t>Suppose that some meaningful data is stored in the array pointed to by </a:t>
              </a:r>
              <a:r>
                <a:rPr lang="en-US" altLang="en-US">
                  <a:solidFill>
                    <a:srgbClr val="231F20"/>
                  </a:solidFill>
                  <a:latin typeface="AdvP69C5"/>
                </a:rPr>
                <a:t>first</a:t>
              </a:r>
              <a:r>
                <a:rPr lang="en-US" altLang="en-US">
                  <a:solidFill>
                    <a:srgbClr val="231F20"/>
                  </a:solidFill>
                  <a:latin typeface="AdvP800D"/>
                </a:rPr>
                <a:t>.</a:t>
              </a:r>
            </a:p>
            <a:p>
              <a:pPr>
                <a:buClr>
                  <a:srgbClr val="000000"/>
                </a:buClr>
                <a:buSzPct val="100000"/>
                <a:buFont typeface="Times New Roman" panose="02020603050405020304" pitchFamily="18" charset="0"/>
                <a:buNone/>
              </a:pPr>
              <a:endParaRPr lang="en-US" altLang="en-US">
                <a:solidFill>
                  <a:schemeClr val="accent1"/>
                </a:solidFill>
              </a:endParaRPr>
            </a:p>
            <a:p>
              <a:pPr>
                <a:buClr>
                  <a:srgbClr val="000000"/>
                </a:buClr>
                <a:buSzPct val="100000"/>
                <a:buFont typeface="Times New Roman" panose="02020603050405020304" pitchFamily="18" charset="0"/>
                <a:buNone/>
              </a:pPr>
              <a:r>
                <a:rPr lang="en-US" altLang="en-US">
                  <a:solidFill>
                    <a:srgbClr val="231F20"/>
                  </a:solidFill>
                  <a:latin typeface="AdvTT825c8005"/>
                </a:rPr>
                <a:t>second = </a:t>
              </a:r>
              <a:r>
                <a:rPr lang="en-US" altLang="en-US">
                  <a:solidFill>
                    <a:srgbClr val="638EAF"/>
                  </a:solidFill>
                  <a:latin typeface="AdvTT0688bc49.B"/>
                </a:rPr>
                <a:t>new int</a:t>
              </a:r>
              <a:r>
                <a:rPr lang="en-US" altLang="en-US">
                  <a:solidFill>
                    <a:srgbClr val="231F20"/>
                  </a:solidFill>
                  <a:latin typeface="AdvTT7cf261fb"/>
                </a:rPr>
                <a:t>[</a:t>
              </a:r>
              <a:r>
                <a:rPr lang="en-US" altLang="en-US">
                  <a:solidFill>
                    <a:srgbClr val="231F20"/>
                  </a:solidFill>
                  <a:latin typeface="AdvTT825c8005"/>
                </a:rPr>
                <a:t>10</a:t>
              </a:r>
              <a:r>
                <a:rPr lang="en-US" altLang="en-US">
                  <a:solidFill>
                    <a:srgbClr val="231F20"/>
                  </a:solidFill>
                  <a:latin typeface="AdvTT7cf261fb"/>
                </a:rPr>
                <a:t>]</a:t>
              </a:r>
              <a:r>
                <a:rPr lang="en-US" altLang="en-US">
                  <a:solidFill>
                    <a:srgbClr val="231F20"/>
                  </a:solidFill>
                  <a:latin typeface="AdvTT825c8005"/>
                </a:rPr>
                <a:t>; 	</a:t>
              </a:r>
              <a:r>
                <a:rPr lang="en-US" altLang="en-US">
                  <a:solidFill>
                    <a:srgbClr val="00A87E"/>
                  </a:solidFill>
                  <a:latin typeface="AdvTT0688bc49.B"/>
                </a:rPr>
                <a:t>//Line A</a:t>
              </a:r>
            </a:p>
            <a:p>
              <a:pPr>
                <a:buClr>
                  <a:srgbClr val="000000"/>
                </a:buClr>
                <a:buSzPct val="100000"/>
                <a:buFont typeface="Times New Roman" panose="02020603050405020304" pitchFamily="18" charset="0"/>
                <a:buNone/>
              </a:pPr>
              <a:endParaRPr lang="en-US" altLang="en-US">
                <a:solidFill>
                  <a:srgbClr val="00A87E"/>
                </a:solidFill>
                <a:latin typeface="AdvTT0688bc49.B"/>
              </a:endParaRPr>
            </a:p>
            <a:p>
              <a:pPr>
                <a:buClr>
                  <a:srgbClr val="000000"/>
                </a:buClr>
                <a:buSzPct val="100000"/>
                <a:buFont typeface="Times New Roman" panose="02020603050405020304" pitchFamily="18" charset="0"/>
                <a:buNone/>
              </a:pPr>
              <a:r>
                <a:rPr lang="en-US" altLang="en-US">
                  <a:solidFill>
                    <a:srgbClr val="638EAF"/>
                  </a:solidFill>
                  <a:latin typeface="AdvTT0688bc49.B"/>
                </a:rPr>
                <a:t>for </a:t>
              </a:r>
              <a:r>
                <a:rPr lang="en-US" altLang="en-US">
                  <a:solidFill>
                    <a:srgbClr val="231F20"/>
                  </a:solidFill>
                  <a:latin typeface="AdvTT825c8005"/>
                </a:rPr>
                <a:t>(</a:t>
              </a:r>
              <a:r>
                <a:rPr lang="en-US" altLang="en-US">
                  <a:solidFill>
                    <a:srgbClr val="638EAF"/>
                  </a:solidFill>
                  <a:latin typeface="AdvTT0688bc49.B"/>
                </a:rPr>
                <a:t>int </a:t>
              </a:r>
              <a:r>
                <a:rPr lang="en-US" altLang="en-US">
                  <a:solidFill>
                    <a:srgbClr val="231F20"/>
                  </a:solidFill>
                  <a:latin typeface="AdvTT825c8005"/>
                </a:rPr>
                <a:t>j = 0; j &lt; 10; j++)</a:t>
              </a:r>
            </a:p>
            <a:p>
              <a:pPr>
                <a:buClr>
                  <a:srgbClr val="000000"/>
                </a:buClr>
                <a:buSzPct val="100000"/>
                <a:buFont typeface="Times New Roman" panose="02020603050405020304" pitchFamily="18" charset="0"/>
                <a:buNone/>
              </a:pPr>
              <a:r>
                <a:rPr lang="en-US" altLang="en-US">
                  <a:solidFill>
                    <a:srgbClr val="231F20"/>
                  </a:solidFill>
                  <a:latin typeface="AdvTT825c8005"/>
                </a:rPr>
                <a:t>    second</a:t>
              </a:r>
              <a:r>
                <a:rPr lang="en-US" altLang="en-US">
                  <a:solidFill>
                    <a:srgbClr val="231F20"/>
                  </a:solidFill>
                  <a:latin typeface="AdvTT7cf261fb"/>
                </a:rPr>
                <a:t>[ </a:t>
              </a:r>
              <a:r>
                <a:rPr lang="en-US" altLang="en-US">
                  <a:solidFill>
                    <a:srgbClr val="231F20"/>
                  </a:solidFill>
                  <a:latin typeface="AdvTT825c8005"/>
                </a:rPr>
                <a:t>j </a:t>
              </a:r>
              <a:r>
                <a:rPr lang="en-US" altLang="en-US">
                  <a:solidFill>
                    <a:srgbClr val="231F20"/>
                  </a:solidFill>
                  <a:latin typeface="AdvTT7cf261fb"/>
                </a:rPr>
                <a:t>] </a:t>
              </a:r>
              <a:r>
                <a:rPr lang="en-US" altLang="en-US">
                  <a:solidFill>
                    <a:srgbClr val="231F20"/>
                  </a:solidFill>
                  <a:latin typeface="AdvTT825c8005"/>
                </a:rPr>
                <a:t>= first</a:t>
              </a:r>
              <a:r>
                <a:rPr lang="en-US" altLang="en-US">
                  <a:solidFill>
                    <a:srgbClr val="231F20"/>
                  </a:solidFill>
                  <a:latin typeface="AdvTT7cf261fb"/>
                </a:rPr>
                <a:t>[ </a:t>
              </a:r>
              <a:r>
                <a:rPr lang="en-US" altLang="en-US">
                  <a:solidFill>
                    <a:srgbClr val="231F20"/>
                  </a:solidFill>
                  <a:latin typeface="AdvTT825c8005"/>
                </a:rPr>
                <a:t>j </a:t>
              </a:r>
              <a:r>
                <a:rPr lang="en-US" altLang="en-US">
                  <a:solidFill>
                    <a:srgbClr val="231F20"/>
                  </a:solidFill>
                  <a:latin typeface="AdvTT7cf261fb"/>
                </a:rPr>
                <a:t>]</a:t>
              </a:r>
              <a:r>
                <a:rPr lang="en-US" altLang="en-US">
                  <a:solidFill>
                    <a:srgbClr val="231F20"/>
                  </a:solidFill>
                  <a:latin typeface="AdvTT825c8005"/>
                </a:rPr>
                <a:t>;</a:t>
              </a:r>
              <a:endParaRPr lang="en-US" altLang="en-US">
                <a:solidFill>
                  <a:srgbClr val="00A87E"/>
                </a:solidFill>
                <a:latin typeface="AdvTT0688bc49.B"/>
              </a:endParaRPr>
            </a:p>
            <a:p>
              <a:pPr>
                <a:buClr>
                  <a:srgbClr val="000000"/>
                </a:buClr>
                <a:buSzPct val="100000"/>
                <a:buFont typeface="Times New Roman" panose="02020603050405020304" pitchFamily="18" charset="0"/>
                <a:buNone/>
              </a:pPr>
              <a:endParaRPr lang="en-US" altLang="en-US">
                <a:solidFill>
                  <a:srgbClr val="00A87E"/>
                </a:solidFill>
                <a:latin typeface="AdvTT0688bc49.B"/>
              </a:endParaRPr>
            </a:p>
            <a:p>
              <a:pPr>
                <a:buClr>
                  <a:srgbClr val="000000"/>
                </a:buClr>
                <a:buSzPct val="100000"/>
                <a:buFont typeface="Times New Roman" panose="02020603050405020304" pitchFamily="18" charset="0"/>
                <a:buNone/>
              </a:pPr>
              <a:endParaRPr lang="en-US" altLang="en-US">
                <a:solidFill>
                  <a:srgbClr val="00A87E"/>
                </a:solidFill>
                <a:latin typeface="AdvTT0688bc49.B"/>
              </a:endParaRPr>
            </a:p>
            <a:p>
              <a:pPr>
                <a:buClr>
                  <a:srgbClr val="000000"/>
                </a:buClr>
                <a:buSzPct val="100000"/>
                <a:buFont typeface="Times New Roman" panose="02020603050405020304" pitchFamily="18" charset="0"/>
                <a:buNone/>
              </a:pPr>
              <a:r>
                <a:rPr lang="en-US" altLang="en-US">
                  <a:solidFill>
                    <a:srgbClr val="638EAF"/>
                  </a:solidFill>
                  <a:latin typeface="AdvTT0688bc49.B"/>
                </a:rPr>
                <a:t>delete </a:t>
              </a:r>
              <a:r>
                <a:rPr lang="en-US" altLang="en-US">
                  <a:solidFill>
                    <a:srgbClr val="231F20"/>
                  </a:solidFill>
                  <a:latin typeface="AdvTT7cf261fb"/>
                </a:rPr>
                <a:t>[] </a:t>
              </a:r>
              <a:r>
                <a:rPr lang="en-US" altLang="en-US">
                  <a:solidFill>
                    <a:srgbClr val="231F20"/>
                  </a:solidFill>
                  <a:latin typeface="AdvTT825c8005"/>
                </a:rPr>
                <a:t>second;   </a:t>
              </a:r>
              <a:r>
                <a:rPr lang="en-US" altLang="en-US">
                  <a:solidFill>
                    <a:srgbClr val="00A87E"/>
                  </a:solidFill>
                  <a:latin typeface="AdvTT0688bc49.B"/>
                </a:rPr>
                <a:t>// there is no effect on first.</a:t>
              </a:r>
            </a:p>
            <a:p>
              <a:pPr>
                <a:buClr>
                  <a:srgbClr val="000000"/>
                </a:buClr>
                <a:buSzPct val="100000"/>
                <a:buFont typeface="Times New Roman" panose="02020603050405020304" pitchFamily="18" charset="0"/>
                <a:buNone/>
              </a:pPr>
              <a:endParaRPr lang="en-US" altLang="en-US">
                <a:solidFill>
                  <a:srgbClr val="231F20"/>
                </a:solidFill>
                <a:latin typeface="AdvTT825c8005"/>
              </a:endParaRPr>
            </a:p>
            <a:p>
              <a:pPr>
                <a:buClr>
                  <a:srgbClr val="000000"/>
                </a:buClr>
                <a:buSzPct val="100000"/>
                <a:buFont typeface="Times New Roman" panose="02020603050405020304" pitchFamily="18" charset="0"/>
                <a:buNone/>
              </a:pPr>
              <a:endParaRPr lang="en-US" altLang="en-US">
                <a:solidFill>
                  <a:srgbClr val="231F20"/>
                </a:solidFill>
                <a:latin typeface="AdvTT825c8005"/>
              </a:endParaRPr>
            </a:p>
          </p:txBody>
        </p:sp>
        <p:pic>
          <p:nvPicPr>
            <p:cNvPr id="69643"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611921" y="3210930"/>
              <a:ext cx="65722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44" name="Picture 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242516" y="3124200"/>
              <a:ext cx="32004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Classes and Pointers: Some Peculiarities</a:t>
            </a:r>
          </a:p>
        </p:txBody>
      </p:sp>
      <p:sp>
        <p:nvSpPr>
          <p:cNvPr id="71683"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a:buFont typeface="Arial" panose="020B0604020202020204" pitchFamily="34" charset="0"/>
              <a:buChar char="•"/>
            </a:pPr>
            <a:r>
              <a:rPr lang="en-US" altLang="en-US"/>
              <a:t>Example class:</a:t>
            </a:r>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Char char="•"/>
            </a:pPr>
            <a:r>
              <a:rPr lang="en-US" altLang="en-US"/>
              <a:t>Example program statements:</a:t>
            </a:r>
          </a:p>
        </p:txBody>
      </p:sp>
      <p:sp>
        <p:nvSpPr>
          <p:cNvPr id="71684"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A510C7EB-8E94-4405-B792-B29F17DD3DC4}" type="slidenum">
              <a:rPr lang="en-US" altLang="en-US" sz="1200">
                <a:solidFill>
                  <a:srgbClr val="FFFFFF"/>
                </a:solidFill>
                <a:latin typeface="Arial" panose="020B0604020202020204" pitchFamily="34" charset="0"/>
              </a:rPr>
              <a:pPr algn="r" eaLnBrk="1" hangingPunct="1">
                <a:spcBef>
                  <a:spcPct val="0"/>
                </a:spcBef>
                <a:buClrTx/>
                <a:buFontTx/>
                <a:buNone/>
              </a:pPr>
              <a:t>35</a:t>
            </a:fld>
            <a:endParaRPr lang="en-US" altLang="en-US" sz="1200">
              <a:solidFill>
                <a:srgbClr val="FFFFFF"/>
              </a:solidFill>
              <a:latin typeface="Arial" panose="020B0604020202020204" pitchFamily="34" charset="0"/>
            </a:endParaRPr>
          </a:p>
        </p:txBody>
      </p:sp>
      <p:pic>
        <p:nvPicPr>
          <p:cNvPr id="7168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133600"/>
            <a:ext cx="3657600" cy="752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68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922588"/>
            <a:ext cx="1885950" cy="1238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68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3738" y="2667000"/>
            <a:ext cx="609600" cy="1524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688"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9625" y="5211763"/>
            <a:ext cx="34575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689"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2976563"/>
            <a:ext cx="5495925" cy="1333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90" name="Text Box 9"/>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600" b="1">
                <a:solidFill>
                  <a:srgbClr val="FFFFFF"/>
                </a:solidFill>
              </a:rPr>
              <a:t>Destructor</a:t>
            </a:r>
          </a:p>
        </p:txBody>
      </p:sp>
      <p:sp>
        <p:nvSpPr>
          <p:cNvPr id="7373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buFont typeface="Arial" panose="020B0604020202020204" pitchFamily="34" charset="0"/>
              <a:buChar char="•"/>
            </a:pPr>
            <a:r>
              <a:rPr lang="en-US" altLang="en-US"/>
              <a:t>If </a:t>
            </a:r>
            <a:r>
              <a:rPr lang="en-US" altLang="en-US">
                <a:latin typeface="Courier New" panose="02070309020205020404" pitchFamily="49" charset="0"/>
              </a:rPr>
              <a:t>objectOne</a:t>
            </a:r>
            <a:r>
              <a:rPr lang="en-US" altLang="en-US"/>
              <a:t> goes out of scope, its member variables are destroyed</a:t>
            </a:r>
          </a:p>
          <a:p>
            <a:pPr lvl="1" eaLnBrk="1" hangingPunct="1">
              <a:buFont typeface="Arial" panose="020B0604020202020204" pitchFamily="34" charset="0"/>
              <a:buChar char="–"/>
            </a:pPr>
            <a:r>
              <a:rPr lang="en-US" altLang="en-US"/>
              <a:t>Memory space of dynamic array stays marked as allocated, even though it cannot be accessed</a:t>
            </a:r>
          </a:p>
          <a:p>
            <a:pPr eaLnBrk="1" hangingPunct="1">
              <a:buFont typeface="Arial" panose="020B0604020202020204" pitchFamily="34" charset="0"/>
              <a:buChar char="•"/>
            </a:pPr>
            <a:r>
              <a:rPr lang="en-US" altLang="en-US"/>
              <a:t>Solution: in destructor, ensure that when </a:t>
            </a:r>
            <a:r>
              <a:rPr lang="en-US" altLang="en-US">
                <a:latin typeface="Courier New" panose="02070309020205020404" pitchFamily="49" charset="0"/>
              </a:rPr>
              <a:t>objectOne</a:t>
            </a:r>
            <a:r>
              <a:rPr lang="en-US" altLang="en-US"/>
              <a:t> goes out of scope, its array memory is deallocated:</a:t>
            </a:r>
          </a:p>
          <a:p>
            <a:pPr eaLnBrk="1" hangingPunct="1">
              <a:buFont typeface="Arial" panose="020B0604020202020204" pitchFamily="34" charset="0"/>
              <a:buNone/>
            </a:pPr>
            <a:endParaRPr lang="en-US" altLang="en-US"/>
          </a:p>
        </p:txBody>
      </p:sp>
      <p:sp>
        <p:nvSpPr>
          <p:cNvPr id="73732"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B5B31C6A-3B1E-4621-926B-A54A96239F09}" type="slidenum">
              <a:rPr lang="en-US" altLang="en-US" sz="1200">
                <a:solidFill>
                  <a:srgbClr val="FFFFFF"/>
                </a:solidFill>
                <a:latin typeface="Arial" panose="020B0604020202020204" pitchFamily="34" charset="0"/>
              </a:rPr>
              <a:pPr algn="r" eaLnBrk="1" hangingPunct="1">
                <a:spcBef>
                  <a:spcPct val="0"/>
                </a:spcBef>
                <a:buClrTx/>
                <a:buFontTx/>
                <a:buNone/>
              </a:pPr>
              <a:t>36</a:t>
            </a:fld>
            <a:endParaRPr lang="en-US" altLang="en-US" sz="1200">
              <a:solidFill>
                <a:srgbClr val="FFFFFF"/>
              </a:solidFill>
              <a:latin typeface="Arial" panose="020B0604020202020204" pitchFamily="34" charset="0"/>
            </a:endParaRPr>
          </a:p>
        </p:txBody>
      </p:sp>
      <p:pic>
        <p:nvPicPr>
          <p:cNvPr id="7373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538" y="5181600"/>
            <a:ext cx="5376862" cy="1066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4" name="Text Box 5"/>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Assignment Operator</a:t>
            </a:r>
          </a:p>
        </p:txBody>
      </p:sp>
      <p:sp>
        <p:nvSpPr>
          <p:cNvPr id="75779" name="Text Box 2"/>
          <p:cNvSpPr txBox="1">
            <a:spLocks noChangeArrowheads="1"/>
          </p:cNvSpPr>
          <p:nvPr/>
        </p:nvSpPr>
        <p:spPr bwMode="auto">
          <a:xfrm>
            <a:off x="152400" y="1489075"/>
            <a:ext cx="8991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buFont typeface="Arial" panose="020B0604020202020204" pitchFamily="34" charset="0"/>
              <a:buChar char="•"/>
            </a:pPr>
            <a:r>
              <a:rPr lang="en-US" altLang="en-US" sz="2800" b="1"/>
              <a:t>limitations</a:t>
            </a:r>
            <a:r>
              <a:rPr lang="en-US" altLang="en-US" sz="2800"/>
              <a:t> of the built-in assignment operators for classes with pointer member variables: </a:t>
            </a:r>
            <a:r>
              <a:rPr lang="en-US" altLang="en-US" sz="1800">
                <a:latin typeface="Arial" panose="020B0604020202020204" pitchFamily="34" charset="0"/>
              </a:rPr>
              <a:t>objectTwo = objectOne;</a:t>
            </a:r>
            <a:endParaRPr lang="en-US" altLang="en-US" sz="2800"/>
          </a:p>
          <a:p>
            <a:pPr eaLnBrk="1" hangingPunct="1">
              <a:buFont typeface="Arial" panose="020B0604020202020204" pitchFamily="34" charset="0"/>
              <a:buChar char="•"/>
            </a:pPr>
            <a:r>
              <a:rPr lang="en-US" altLang="en-US" sz="2800"/>
              <a:t>After a shallow copy: if </a:t>
            </a:r>
            <a:r>
              <a:rPr lang="en-US" altLang="en-US" sz="2800">
                <a:latin typeface="Courier New" panose="02070309020205020404" pitchFamily="49" charset="0"/>
              </a:rPr>
              <a:t>objectTwo.p</a:t>
            </a:r>
            <a:r>
              <a:rPr lang="en-US" altLang="en-US" sz="2800"/>
              <a:t> deallocates memory space to which it points, </a:t>
            </a:r>
            <a:r>
              <a:rPr lang="en-US" altLang="en-US" sz="2800">
                <a:latin typeface="Courier New" panose="02070309020205020404" pitchFamily="49" charset="0"/>
              </a:rPr>
              <a:t>objectOne.p</a:t>
            </a:r>
            <a:r>
              <a:rPr lang="en-US" altLang="en-US" sz="2800"/>
              <a:t> becomes invalid</a:t>
            </a:r>
          </a:p>
          <a:p>
            <a:pPr eaLnBrk="1" hangingPunct="1">
              <a:buFont typeface="Arial" panose="020B0604020202020204" pitchFamily="34" charset="0"/>
              <a:buNone/>
            </a:pPr>
            <a:endParaRPr lang="en-US" altLang="en-US" sz="2800"/>
          </a:p>
          <a:p>
            <a:pPr eaLnBrk="1" hangingPunct="1">
              <a:buFont typeface="Arial" panose="020B0604020202020204" pitchFamily="34" charset="0"/>
              <a:buNone/>
            </a:pPr>
            <a:endParaRPr lang="en-US" altLang="en-US" sz="2800"/>
          </a:p>
          <a:p>
            <a:pPr eaLnBrk="1" hangingPunct="1">
              <a:buFont typeface="Arial" panose="020B0604020202020204" pitchFamily="34" charset="0"/>
              <a:buNone/>
            </a:pPr>
            <a:endParaRPr lang="en-US" altLang="en-US" sz="2800"/>
          </a:p>
          <a:p>
            <a:pPr eaLnBrk="1" hangingPunct="1">
              <a:buFont typeface="Arial" panose="020B0604020202020204" pitchFamily="34" charset="0"/>
              <a:buChar char="•"/>
            </a:pPr>
            <a:r>
              <a:rPr lang="en-US" altLang="en-US" sz="2800"/>
              <a:t>Solution: extend definition of the assignment operator to avoid shallow copying of data (</a:t>
            </a:r>
            <a:r>
              <a:rPr lang="en-US" altLang="en-US" sz="2800">
                <a:latin typeface="Arial" panose="020B0604020202020204" pitchFamily="34" charset="0"/>
              </a:rPr>
              <a:t>overloading</a:t>
            </a:r>
            <a:r>
              <a:rPr lang="en-US" altLang="en-US" sz="1800">
                <a:latin typeface="Arial" panose="020B0604020202020204" pitchFamily="34" charset="0"/>
              </a:rPr>
              <a:t>)</a:t>
            </a:r>
            <a:endParaRPr lang="en-US" altLang="en-US" sz="2800"/>
          </a:p>
        </p:txBody>
      </p:sp>
      <p:sp>
        <p:nvSpPr>
          <p:cNvPr id="75780"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AF1E1C94-9959-4F28-925D-DA063EC3EEFC}" type="slidenum">
              <a:rPr lang="en-US" altLang="en-US" sz="1200">
                <a:solidFill>
                  <a:srgbClr val="FFFFFF"/>
                </a:solidFill>
                <a:latin typeface="Arial" panose="020B0604020202020204" pitchFamily="34" charset="0"/>
              </a:rPr>
              <a:pPr algn="r" eaLnBrk="1" hangingPunct="1">
                <a:spcBef>
                  <a:spcPct val="0"/>
                </a:spcBef>
                <a:buClrTx/>
                <a:buFontTx/>
                <a:buNone/>
              </a:pPr>
              <a:t>37</a:t>
            </a:fld>
            <a:endParaRPr lang="en-US" altLang="en-US" sz="1200">
              <a:solidFill>
                <a:srgbClr val="FFFFFF"/>
              </a:solidFill>
              <a:latin typeface="Arial" panose="020B0604020202020204" pitchFamily="34" charset="0"/>
            </a:endParaRPr>
          </a:p>
        </p:txBody>
      </p:sp>
      <p:pic>
        <p:nvPicPr>
          <p:cNvPr id="7578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8350" y="3546475"/>
            <a:ext cx="5664200" cy="1787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5782" name="Text Box 5"/>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Copy Constructor</a:t>
            </a:r>
          </a:p>
        </p:txBody>
      </p:sp>
      <p:sp>
        <p:nvSpPr>
          <p:cNvPr id="34818" name="Text Box 2"/>
          <p:cNvSpPr txBox="1">
            <a:spLocks noChangeArrowheads="1"/>
          </p:cNvSpPr>
          <p:nvPr/>
        </p:nvSpPr>
        <p:spPr bwMode="auto">
          <a:xfrm>
            <a:off x="457200" y="147955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9pPr>
          </a:lstStyle>
          <a:p>
            <a:pPr eaLnBrk="1" hangingPunct="1">
              <a:lnSpc>
                <a:spcPct val="90000"/>
              </a:lnSpc>
              <a:spcBef>
                <a:spcPts val="800"/>
              </a:spcBef>
              <a:buClr>
                <a:srgbClr val="000000"/>
              </a:buClr>
              <a:buSzPct val="100000"/>
              <a:buFont typeface="Arial" panose="020B0604020202020204" pitchFamily="34" charset="0"/>
              <a:buChar char="•"/>
              <a:defRPr/>
            </a:pPr>
            <a:r>
              <a:rPr lang="en-US" altLang="en-US" sz="3200" dirty="0">
                <a:latin typeface="Calibri" panose="020F0502020204030204" pitchFamily="34" charset="0"/>
              </a:rPr>
              <a:t>Default member-wise initialization:</a:t>
            </a:r>
          </a:p>
          <a:p>
            <a:pPr lvl="1" eaLnBrk="1" hangingPunct="1">
              <a:lnSpc>
                <a:spcPct val="90000"/>
              </a:lnSpc>
              <a:spcBef>
                <a:spcPts val="700"/>
              </a:spcBef>
              <a:buClr>
                <a:srgbClr val="000000"/>
              </a:buClr>
              <a:buSzPct val="100000"/>
              <a:buFont typeface="Arial" panose="020B0604020202020204" pitchFamily="34" charset="0"/>
              <a:buChar char="•"/>
              <a:defRPr/>
            </a:pPr>
            <a:r>
              <a:rPr lang="en-US" altLang="en-US" sz="2800" dirty="0">
                <a:latin typeface="Calibri" panose="020F0502020204030204" pitchFamily="34" charset="0"/>
              </a:rPr>
              <a:t>Initializing a class object by using the value of an existing object of the same type</a:t>
            </a:r>
          </a:p>
          <a:p>
            <a:pPr eaLnBrk="1" hangingPunct="1">
              <a:lnSpc>
                <a:spcPct val="90000"/>
              </a:lnSpc>
              <a:spcBef>
                <a:spcPts val="800"/>
              </a:spcBef>
              <a:buClr>
                <a:srgbClr val="000000"/>
              </a:buClr>
              <a:buSzPct val="100000"/>
              <a:buFont typeface="Arial" panose="020B0604020202020204" pitchFamily="34" charset="0"/>
              <a:buChar char="•"/>
              <a:defRPr/>
            </a:pPr>
            <a:r>
              <a:rPr lang="en-US" altLang="en-US" sz="3200" dirty="0">
                <a:latin typeface="Calibri" panose="020F0502020204030204" pitchFamily="34" charset="0"/>
              </a:rPr>
              <a:t>Example:</a:t>
            </a:r>
          </a:p>
          <a:p>
            <a:pPr marL="342900" eaLnBrk="1" hangingPunct="1">
              <a:lnSpc>
                <a:spcPct val="90000"/>
              </a:lnSpc>
              <a:spcBef>
                <a:spcPts val="600"/>
              </a:spcBef>
              <a:buSzPct val="100000"/>
              <a:defRPr/>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ptrMemberVarType</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objectThree</a:t>
            </a:r>
            <a:r>
              <a:rPr lang="en-US" altLang="en-US" sz="2400" dirty="0">
                <a:latin typeface="Courier New" panose="02070309020205020404" pitchFamily="49" charset="0"/>
                <a:cs typeface="Courier New" panose="02070309020205020404" pitchFamily="49" charset="0"/>
              </a:rPr>
              <a:t>(</a:t>
            </a:r>
            <a:r>
              <a:rPr lang="en-US" altLang="en-US" sz="2400" dirty="0" err="1">
                <a:latin typeface="Courier New" panose="02070309020205020404" pitchFamily="49" charset="0"/>
                <a:cs typeface="Courier New" panose="02070309020205020404" pitchFamily="49" charset="0"/>
              </a:rPr>
              <a:t>objectOne</a:t>
            </a:r>
            <a:r>
              <a:rPr lang="en-US" altLang="en-US" sz="2400" dirty="0">
                <a:latin typeface="Courier New" panose="02070309020205020404" pitchFamily="49" charset="0"/>
                <a:cs typeface="Courier New" panose="02070309020205020404" pitchFamily="49" charset="0"/>
              </a:rPr>
              <a:t>);</a:t>
            </a:r>
          </a:p>
          <a:p>
            <a:pPr marL="457200" indent="-457200" eaLnBrk="1" hangingPunct="1">
              <a:lnSpc>
                <a:spcPct val="90000"/>
              </a:lnSpc>
              <a:spcBef>
                <a:spcPts val="800"/>
              </a:spcBef>
              <a:buClr>
                <a:srgbClr val="000000"/>
              </a:buClr>
              <a:buSzPct val="100000"/>
              <a:buFont typeface="Courier New" panose="02070309020205020404" pitchFamily="49" charset="0"/>
              <a:buChar char="o"/>
              <a:defRPr/>
            </a:pPr>
            <a:r>
              <a:rPr lang="en-US" altLang="en-US" sz="2000" dirty="0">
                <a:latin typeface="Calibri" panose="020F0502020204030204" pitchFamily="34" charset="0"/>
              </a:rPr>
              <a:t>The object </a:t>
            </a:r>
            <a:r>
              <a:rPr lang="en-US" altLang="en-US" sz="2000" dirty="0" err="1">
                <a:latin typeface="Calibri" panose="020F0502020204030204" pitchFamily="34" charset="0"/>
              </a:rPr>
              <a:t>objectThree</a:t>
            </a:r>
            <a:r>
              <a:rPr lang="en-US" altLang="en-US" sz="2000" dirty="0">
                <a:latin typeface="Calibri" panose="020F0502020204030204" pitchFamily="34" charset="0"/>
              </a:rPr>
              <a:t> is being declared and is also being initialized by using the value of </a:t>
            </a:r>
            <a:r>
              <a:rPr lang="en-US" altLang="en-US" sz="2000" dirty="0" err="1">
                <a:latin typeface="Calibri" panose="020F0502020204030204" pitchFamily="34" charset="0"/>
              </a:rPr>
              <a:t>objectOne</a:t>
            </a:r>
            <a:r>
              <a:rPr lang="en-US" altLang="en-US" sz="2000" dirty="0">
                <a:latin typeface="Calibri" panose="020F0502020204030204" pitchFamily="34" charset="0"/>
              </a:rPr>
              <a:t>.</a:t>
            </a:r>
          </a:p>
          <a:p>
            <a:pPr eaLnBrk="1" hangingPunct="1">
              <a:lnSpc>
                <a:spcPct val="90000"/>
              </a:lnSpc>
              <a:spcBef>
                <a:spcPts val="800"/>
              </a:spcBef>
              <a:buClr>
                <a:srgbClr val="000000"/>
              </a:buClr>
              <a:buSzPct val="100000"/>
              <a:buFont typeface="Arial" panose="020B0604020202020204" pitchFamily="34" charset="0"/>
              <a:buChar char="•"/>
              <a:defRPr/>
            </a:pPr>
            <a:r>
              <a:rPr lang="en-US" altLang="en-US" sz="3200" u="sng" dirty="0">
                <a:latin typeface="Calibri" panose="020F0502020204030204" pitchFamily="34" charset="0"/>
              </a:rPr>
              <a:t>Copy constructor</a:t>
            </a:r>
            <a:r>
              <a:rPr lang="en-US" altLang="en-US" sz="3200" dirty="0">
                <a:latin typeface="Calibri" panose="020F0502020204030204" pitchFamily="34" charset="0"/>
              </a:rPr>
              <a:t>: provided by the compiler</a:t>
            </a:r>
          </a:p>
          <a:p>
            <a:pPr lvl="1" eaLnBrk="1" hangingPunct="1">
              <a:lnSpc>
                <a:spcPct val="90000"/>
              </a:lnSpc>
              <a:spcBef>
                <a:spcPts val="700"/>
              </a:spcBef>
              <a:buClr>
                <a:srgbClr val="000000"/>
              </a:buClr>
              <a:buSzPct val="100000"/>
              <a:buFont typeface="Arial" panose="020B0604020202020204" pitchFamily="34" charset="0"/>
              <a:buChar char="–"/>
              <a:defRPr/>
            </a:pPr>
            <a:r>
              <a:rPr lang="en-US" altLang="en-US" sz="2800" dirty="0">
                <a:latin typeface="Calibri" panose="020F0502020204030204" pitchFamily="34" charset="0"/>
              </a:rPr>
              <a:t>Performs this initialization</a:t>
            </a:r>
          </a:p>
          <a:p>
            <a:pPr lvl="1" eaLnBrk="1" hangingPunct="1">
              <a:lnSpc>
                <a:spcPct val="90000"/>
              </a:lnSpc>
              <a:spcBef>
                <a:spcPts val="700"/>
              </a:spcBef>
              <a:buClr>
                <a:srgbClr val="000000"/>
              </a:buClr>
              <a:buSzPct val="100000"/>
              <a:buFont typeface="Arial" panose="020B0604020202020204" pitchFamily="34" charset="0"/>
              <a:buChar char="–"/>
              <a:defRPr/>
            </a:pPr>
            <a:r>
              <a:rPr lang="en-US" altLang="en-US" sz="2800" dirty="0">
                <a:latin typeface="Calibri" panose="020F0502020204030204" pitchFamily="34" charset="0"/>
              </a:rPr>
              <a:t>Leads to a shallow copying of the data if class has pointer member variables</a:t>
            </a:r>
          </a:p>
        </p:txBody>
      </p:sp>
      <p:sp>
        <p:nvSpPr>
          <p:cNvPr id="77828"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A4D9AA22-DC0B-4C72-9258-AB09E6714B32}" type="slidenum">
              <a:rPr lang="en-US" altLang="en-US" sz="1200">
                <a:solidFill>
                  <a:srgbClr val="FFFFFF"/>
                </a:solidFill>
                <a:latin typeface="Arial" panose="020B0604020202020204" pitchFamily="34" charset="0"/>
              </a:rPr>
              <a:pPr algn="r" eaLnBrk="1" hangingPunct="1">
                <a:spcBef>
                  <a:spcPct val="0"/>
                </a:spcBef>
                <a:buClrTx/>
                <a:buFontTx/>
                <a:buNone/>
              </a:pPr>
              <a:t>38</a:t>
            </a:fld>
            <a:endParaRPr lang="en-US" altLang="en-US" sz="1200">
              <a:solidFill>
                <a:srgbClr val="FFFFFF"/>
              </a:solidFill>
              <a:latin typeface="Arial" panose="020B0604020202020204" pitchFamily="34" charset="0"/>
            </a:endParaRPr>
          </a:p>
        </p:txBody>
      </p:sp>
      <p:sp>
        <p:nvSpPr>
          <p:cNvPr id="77829"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Copy Constructor (cont’d.)</a:t>
            </a:r>
          </a:p>
        </p:txBody>
      </p:sp>
      <p:sp>
        <p:nvSpPr>
          <p:cNvPr id="7987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buFont typeface="Arial" panose="020B0604020202020204" pitchFamily="34" charset="0"/>
              <a:buChar char="•"/>
            </a:pPr>
            <a:r>
              <a:rPr lang="en-US" altLang="en-US"/>
              <a:t>Similar problem occurs when passing objects by value</a:t>
            </a:r>
          </a:p>
          <a:p>
            <a:pPr eaLnBrk="1" hangingPunct="1">
              <a:buFont typeface="Arial" panose="020B0604020202020204" pitchFamily="34" charset="0"/>
              <a:buChar char="•"/>
            </a:pPr>
            <a:r>
              <a:rPr lang="en-US" altLang="en-US"/>
              <a:t>Copy constructor automatically executes in three situations:</a:t>
            </a:r>
          </a:p>
          <a:p>
            <a:pPr lvl="1" eaLnBrk="1" hangingPunct="1">
              <a:buFont typeface="Arial" panose="020B0604020202020204" pitchFamily="34" charset="0"/>
              <a:buChar char="–"/>
            </a:pPr>
            <a:r>
              <a:rPr lang="en-US" altLang="en-US"/>
              <a:t>When an object is declared and initialized by using the value of another object</a:t>
            </a:r>
          </a:p>
          <a:p>
            <a:pPr lvl="1" eaLnBrk="1" hangingPunct="1">
              <a:buFont typeface="Arial" panose="020B0604020202020204" pitchFamily="34" charset="0"/>
              <a:buChar char="–"/>
            </a:pPr>
            <a:r>
              <a:rPr lang="en-US" altLang="en-US"/>
              <a:t>When an object is passed by value as a parameter</a:t>
            </a:r>
          </a:p>
          <a:p>
            <a:pPr lvl="1" eaLnBrk="1" hangingPunct="1">
              <a:buFont typeface="Arial" panose="020B0604020202020204" pitchFamily="34" charset="0"/>
              <a:buChar char="–"/>
            </a:pPr>
            <a:r>
              <a:rPr lang="en-US" altLang="en-US"/>
              <a:t>When the return value of a function is an object</a:t>
            </a:r>
          </a:p>
        </p:txBody>
      </p:sp>
      <p:sp>
        <p:nvSpPr>
          <p:cNvPr id="79876"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3DE126FE-3E85-4D22-9CAF-1C7C143B4C09}" type="slidenum">
              <a:rPr lang="en-US" altLang="en-US" sz="1200">
                <a:solidFill>
                  <a:srgbClr val="FFFFFF"/>
                </a:solidFill>
                <a:latin typeface="Arial" panose="020B0604020202020204" pitchFamily="34" charset="0"/>
              </a:rPr>
              <a:pPr algn="r" eaLnBrk="1" hangingPunct="1">
                <a:spcBef>
                  <a:spcPct val="0"/>
                </a:spcBef>
                <a:buClrTx/>
                <a:buFontTx/>
                <a:buNone/>
              </a:pPr>
              <a:t>39</a:t>
            </a:fld>
            <a:endParaRPr lang="en-US" altLang="en-US" sz="1200">
              <a:solidFill>
                <a:srgbClr val="FFFFFF"/>
              </a:solidFill>
              <a:latin typeface="Arial" panose="020B0604020202020204" pitchFamily="34" charset="0"/>
            </a:endParaRPr>
          </a:p>
        </p:txBody>
      </p:sp>
      <p:sp>
        <p:nvSpPr>
          <p:cNvPr id="79877"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000" b="1">
                <a:solidFill>
                  <a:srgbClr val="FFFFFF"/>
                </a:solidFill>
              </a:rPr>
              <a:t>Pointer Data Type and Pointer Variables</a:t>
            </a:r>
          </a:p>
        </p:txBody>
      </p:sp>
      <p:sp>
        <p:nvSpPr>
          <p:cNvPr id="10243"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buFont typeface="Arial" panose="020B0604020202020204" pitchFamily="34" charset="0"/>
              <a:buChar char="•"/>
            </a:pPr>
            <a:r>
              <a:rPr lang="en-US" altLang="en-US" u="sng"/>
              <a:t>Pointer variable</a:t>
            </a:r>
            <a:r>
              <a:rPr lang="en-US" altLang="en-US"/>
              <a:t>: content is a memory address</a:t>
            </a:r>
          </a:p>
          <a:p>
            <a:pPr eaLnBrk="1" hangingPunct="1">
              <a:buFont typeface="Arial" panose="020B0604020202020204" pitchFamily="34" charset="0"/>
              <a:buChar char="•"/>
            </a:pPr>
            <a:r>
              <a:rPr lang="en-US" altLang="en-US"/>
              <a:t>No name associated with the pointer data type in C++</a:t>
            </a:r>
          </a:p>
          <a:p>
            <a:pPr eaLnBrk="1" hangingPunct="1">
              <a:buFont typeface="Arial" panose="020B0604020202020204" pitchFamily="34" charset="0"/>
              <a:buNone/>
            </a:pPr>
            <a:endParaRPr lang="en-US" altLang="en-US"/>
          </a:p>
          <a:p>
            <a:pPr eaLnBrk="1" hangingPunct="1">
              <a:buFont typeface="Arial" panose="020B0604020202020204" pitchFamily="34" charset="0"/>
              <a:buNone/>
            </a:pPr>
            <a:endParaRPr lang="en-US" altLang="en-US"/>
          </a:p>
        </p:txBody>
      </p:sp>
      <p:sp>
        <p:nvSpPr>
          <p:cNvPr id="10244"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CEAF0CA5-E845-4149-993F-08B287D43D4F}" type="slidenum">
              <a:rPr lang="en-US" altLang="en-US" sz="1200">
                <a:solidFill>
                  <a:srgbClr val="FFFFFF"/>
                </a:solidFill>
                <a:latin typeface="Arial" panose="020B0604020202020204" pitchFamily="34" charset="0"/>
              </a:rPr>
              <a:pPr algn="r" eaLnBrk="1" hangingPunct="1">
                <a:spcBef>
                  <a:spcPct val="0"/>
                </a:spcBef>
                <a:buClrTx/>
                <a:buFontTx/>
                <a:buNone/>
              </a:pPr>
              <a:t>4</a:t>
            </a:fld>
            <a:endParaRPr lang="en-US" altLang="en-US" sz="1200">
              <a:solidFill>
                <a:srgbClr val="FFFFFF"/>
              </a:solidFill>
              <a:latin typeface="Arial" panose="020B0604020202020204" pitchFamily="34" charset="0"/>
            </a:endParaRPr>
          </a:p>
        </p:txBody>
      </p:sp>
      <p:sp>
        <p:nvSpPr>
          <p:cNvPr id="10245"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Copy Constructor (cont’d.)</a:t>
            </a:r>
          </a:p>
        </p:txBody>
      </p:sp>
      <p:sp>
        <p:nvSpPr>
          <p:cNvPr id="81923"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buFont typeface="Arial" panose="020B0604020202020204" pitchFamily="34" charset="0"/>
              <a:buChar char="•"/>
            </a:pPr>
            <a:r>
              <a:rPr lang="en-US" altLang="en-US"/>
              <a:t>Solution: override the copy constructor</a:t>
            </a:r>
          </a:p>
          <a:p>
            <a:pPr eaLnBrk="1" hangingPunct="1">
              <a:buFont typeface="Arial" panose="020B0604020202020204" pitchFamily="34" charset="0"/>
              <a:buNone/>
            </a:pPr>
            <a:endParaRPr lang="en-US" altLang="en-US"/>
          </a:p>
          <a:p>
            <a:pPr eaLnBrk="1" hangingPunct="1">
              <a:buFont typeface="Arial" panose="020B0604020202020204" pitchFamily="34" charset="0"/>
              <a:buChar char="•"/>
            </a:pPr>
            <a:r>
              <a:rPr lang="en-US" altLang="en-US"/>
              <a:t>For classes with pointer member variables, three things are normally done:</a:t>
            </a:r>
          </a:p>
          <a:p>
            <a:pPr lvl="1" eaLnBrk="1" hangingPunct="1">
              <a:buFont typeface="Arial" panose="020B0604020202020204" pitchFamily="34" charset="0"/>
              <a:buChar char="–"/>
            </a:pPr>
            <a:r>
              <a:rPr lang="en-US" altLang="en-US"/>
              <a:t>Include the destructor in the class</a:t>
            </a:r>
          </a:p>
          <a:p>
            <a:pPr lvl="1" eaLnBrk="1" hangingPunct="1">
              <a:buFont typeface="Arial" panose="020B0604020202020204" pitchFamily="34" charset="0"/>
              <a:buChar char="–"/>
            </a:pPr>
            <a:r>
              <a:rPr lang="en-US" altLang="en-US"/>
              <a:t>Overload the assignment operator for the class</a:t>
            </a:r>
          </a:p>
          <a:p>
            <a:pPr lvl="1" eaLnBrk="1" hangingPunct="1">
              <a:buFont typeface="Arial" panose="020B0604020202020204" pitchFamily="34" charset="0"/>
              <a:buChar char="–"/>
            </a:pPr>
            <a:r>
              <a:rPr lang="en-US" altLang="en-US"/>
              <a:t>Include the copy constructor</a:t>
            </a:r>
          </a:p>
          <a:p>
            <a:pPr eaLnBrk="1" hangingPunct="1">
              <a:buFont typeface="Arial" panose="020B0604020202020204" pitchFamily="34" charset="0"/>
              <a:buNone/>
            </a:pPr>
            <a:endParaRPr lang="en-US" altLang="en-US"/>
          </a:p>
        </p:txBody>
      </p:sp>
      <p:sp>
        <p:nvSpPr>
          <p:cNvPr id="81924"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ED3079D8-3342-4E4E-9658-E02FE03C0DB1}" type="slidenum">
              <a:rPr lang="en-US" altLang="en-US" sz="1200">
                <a:solidFill>
                  <a:srgbClr val="FFFFFF"/>
                </a:solidFill>
                <a:latin typeface="Arial" panose="020B0604020202020204" pitchFamily="34" charset="0"/>
              </a:rPr>
              <a:pPr algn="r" eaLnBrk="1" hangingPunct="1">
                <a:spcBef>
                  <a:spcPct val="0"/>
                </a:spcBef>
                <a:buClrTx/>
                <a:buFontTx/>
                <a:buNone/>
              </a:pPr>
              <a:t>40</a:t>
            </a:fld>
            <a:endParaRPr lang="en-US" altLang="en-US" sz="1200">
              <a:solidFill>
                <a:srgbClr val="FFFFFF"/>
              </a:solidFill>
              <a:latin typeface="Arial" panose="020B0604020202020204" pitchFamily="34" charset="0"/>
            </a:endParaRPr>
          </a:p>
        </p:txBody>
      </p:sp>
      <p:pic>
        <p:nvPicPr>
          <p:cNvPr id="8192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09800"/>
            <a:ext cx="6107113" cy="609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26" name="Text Box 5"/>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Copy Constructor (cont’d.)</a:t>
            </a:r>
          </a:p>
        </p:txBody>
      </p:sp>
      <p:sp>
        <p:nvSpPr>
          <p:cNvPr id="8397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buFont typeface="Arial" panose="020B0604020202020204" pitchFamily="34" charset="0"/>
              <a:buNone/>
            </a:pPr>
            <a:endParaRPr lang="en-US" altLang="en-US"/>
          </a:p>
        </p:txBody>
      </p:sp>
      <p:sp>
        <p:nvSpPr>
          <p:cNvPr id="83972"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D43E6F77-697B-4647-BC24-AA7856197DBD}" type="slidenum">
              <a:rPr lang="en-US" altLang="en-US" sz="1200">
                <a:solidFill>
                  <a:srgbClr val="FFFFFF"/>
                </a:solidFill>
                <a:latin typeface="Arial" panose="020B0604020202020204" pitchFamily="34" charset="0"/>
              </a:rPr>
              <a:pPr algn="r" eaLnBrk="1" hangingPunct="1">
                <a:spcBef>
                  <a:spcPct val="0"/>
                </a:spcBef>
                <a:buClrTx/>
                <a:buFontTx/>
                <a:buNone/>
              </a:pPr>
              <a:t>41</a:t>
            </a:fld>
            <a:endParaRPr lang="en-US" altLang="en-US" sz="1200">
              <a:solidFill>
                <a:srgbClr val="FFFFFF"/>
              </a:solidFill>
              <a:latin typeface="Arial" panose="020B0604020202020204" pitchFamily="34" charset="0"/>
            </a:endParaRPr>
          </a:p>
        </p:txBody>
      </p:sp>
      <p:sp>
        <p:nvSpPr>
          <p:cNvPr id="83973" name="Text Box 5"/>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
        <p:nvSpPr>
          <p:cNvPr id="83974" name="Rectangle 1"/>
          <p:cNvSpPr>
            <a:spLocks noChangeArrowheads="1"/>
          </p:cNvSpPr>
          <p:nvPr/>
        </p:nvSpPr>
        <p:spPr bwMode="auto">
          <a:xfrm>
            <a:off x="152400" y="1552575"/>
            <a:ext cx="8991600"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solidFill>
                  <a:srgbClr val="638EAF"/>
                </a:solidFill>
                <a:latin typeface="AdvTT0688bc49.B"/>
              </a:rPr>
              <a:t>class </a:t>
            </a:r>
            <a:r>
              <a:rPr lang="en-US" altLang="en-US">
                <a:solidFill>
                  <a:srgbClr val="231F20"/>
                </a:solidFill>
                <a:latin typeface="AdvTT825c8005"/>
              </a:rPr>
              <a:t>ptrMemberVarType</a:t>
            </a:r>
          </a:p>
          <a:p>
            <a:r>
              <a:rPr lang="en-US" altLang="en-US">
                <a:solidFill>
                  <a:srgbClr val="231F20"/>
                </a:solidFill>
                <a:latin typeface="AdvTT7cf261fb"/>
              </a:rPr>
              <a:t>{</a:t>
            </a:r>
          </a:p>
          <a:p>
            <a:r>
              <a:rPr lang="en-US" altLang="en-US">
                <a:solidFill>
                  <a:srgbClr val="638EAF"/>
                </a:solidFill>
                <a:latin typeface="AdvTT0688bc49.B"/>
              </a:rPr>
              <a:t>public</a:t>
            </a:r>
            <a:r>
              <a:rPr lang="en-US" altLang="en-US">
                <a:solidFill>
                  <a:srgbClr val="231F20"/>
                </a:solidFill>
                <a:latin typeface="AdvTT825c8005"/>
              </a:rPr>
              <a:t>:</a:t>
            </a:r>
          </a:p>
          <a:p>
            <a:r>
              <a:rPr lang="en-US" altLang="en-US">
                <a:solidFill>
                  <a:srgbClr val="638EAF"/>
                </a:solidFill>
                <a:latin typeface="AdvTT0688bc49.B"/>
              </a:rPr>
              <a:t>……</a:t>
            </a:r>
          </a:p>
          <a:p>
            <a:r>
              <a:rPr lang="en-US" altLang="en-US">
                <a:solidFill>
                  <a:srgbClr val="231F20"/>
                </a:solidFill>
                <a:latin typeface="AdvTT825c8005"/>
              </a:rPr>
              <a:t>ptrMemberVarType(</a:t>
            </a:r>
            <a:r>
              <a:rPr lang="en-US" altLang="en-US">
                <a:solidFill>
                  <a:srgbClr val="638EAF"/>
                </a:solidFill>
                <a:latin typeface="AdvTT0688bc49.B"/>
              </a:rPr>
              <a:t>const </a:t>
            </a:r>
            <a:r>
              <a:rPr lang="en-US" altLang="en-US">
                <a:solidFill>
                  <a:srgbClr val="231F20"/>
                </a:solidFill>
                <a:latin typeface="AdvTT825c8005"/>
              </a:rPr>
              <a:t>ptrMemberVarType&amp; otherObject) </a:t>
            </a:r>
            <a:r>
              <a:rPr lang="en-US" altLang="en-US">
                <a:solidFill>
                  <a:srgbClr val="00A87E"/>
                </a:solidFill>
                <a:latin typeface="AdvTT0688bc49.B"/>
              </a:rPr>
              <a:t>//Copy constructor</a:t>
            </a:r>
          </a:p>
          <a:p>
            <a:r>
              <a:rPr lang="en-US" altLang="en-US">
                <a:solidFill>
                  <a:srgbClr val="638EAF"/>
                </a:solidFill>
                <a:latin typeface="AdvTT0688bc49.B"/>
              </a:rPr>
              <a:t>{</a:t>
            </a:r>
          </a:p>
          <a:p>
            <a:r>
              <a:rPr lang="en-US" altLang="en-US">
                <a:solidFill>
                  <a:srgbClr val="231F20"/>
                </a:solidFill>
                <a:latin typeface="AdvTT825c8005"/>
              </a:rPr>
              <a:t>	maxSize = otherObject.maxSize;</a:t>
            </a:r>
          </a:p>
          <a:p>
            <a:r>
              <a:rPr lang="en-US" altLang="en-US">
                <a:solidFill>
                  <a:srgbClr val="231F20"/>
                </a:solidFill>
                <a:latin typeface="AdvTT825c8005"/>
              </a:rPr>
              <a:t>	length = otherObject.length;</a:t>
            </a:r>
          </a:p>
          <a:p>
            <a:r>
              <a:rPr lang="en-US" altLang="en-US">
                <a:solidFill>
                  <a:srgbClr val="231F20"/>
                </a:solidFill>
                <a:latin typeface="AdvTT825c8005"/>
              </a:rPr>
              <a:t>	p = </a:t>
            </a:r>
            <a:r>
              <a:rPr lang="en-US" altLang="en-US">
                <a:solidFill>
                  <a:srgbClr val="638EAF"/>
                </a:solidFill>
                <a:latin typeface="AdvTT0688bc49.B"/>
              </a:rPr>
              <a:t>new int</a:t>
            </a:r>
            <a:r>
              <a:rPr lang="en-US" altLang="en-US">
                <a:solidFill>
                  <a:srgbClr val="231F20"/>
                </a:solidFill>
                <a:latin typeface="AdvTT7cf261fb"/>
              </a:rPr>
              <a:t>[</a:t>
            </a:r>
            <a:r>
              <a:rPr lang="en-US" altLang="en-US">
                <a:solidFill>
                  <a:srgbClr val="231F20"/>
                </a:solidFill>
                <a:latin typeface="AdvTT825c8005"/>
              </a:rPr>
              <a:t>maxSize</a:t>
            </a:r>
            <a:r>
              <a:rPr lang="en-US" altLang="en-US">
                <a:solidFill>
                  <a:srgbClr val="231F20"/>
                </a:solidFill>
                <a:latin typeface="AdvTT7cf261fb"/>
              </a:rPr>
              <a:t>]</a:t>
            </a:r>
            <a:r>
              <a:rPr lang="en-US" altLang="en-US">
                <a:solidFill>
                  <a:srgbClr val="231F20"/>
                </a:solidFill>
                <a:latin typeface="AdvTT825c8005"/>
              </a:rPr>
              <a:t>;</a:t>
            </a:r>
          </a:p>
          <a:p>
            <a:r>
              <a:rPr lang="en-US" altLang="en-US">
                <a:solidFill>
                  <a:srgbClr val="638EAF"/>
                </a:solidFill>
                <a:latin typeface="AdvTT0688bc49.B"/>
              </a:rPr>
              <a:t>	for </a:t>
            </a:r>
            <a:r>
              <a:rPr lang="en-US" altLang="en-US">
                <a:solidFill>
                  <a:srgbClr val="231F20"/>
                </a:solidFill>
                <a:latin typeface="AdvTT825c8005"/>
              </a:rPr>
              <a:t>(</a:t>
            </a:r>
            <a:r>
              <a:rPr lang="en-US" altLang="en-US">
                <a:solidFill>
                  <a:srgbClr val="638EAF"/>
                </a:solidFill>
                <a:latin typeface="AdvTT0688bc49.B"/>
              </a:rPr>
              <a:t>int </a:t>
            </a:r>
            <a:r>
              <a:rPr lang="en-US" altLang="en-US">
                <a:solidFill>
                  <a:srgbClr val="231F20"/>
                </a:solidFill>
                <a:latin typeface="AdvTT825c8005"/>
              </a:rPr>
              <a:t>i = 0; i &lt; length; i++)</a:t>
            </a:r>
          </a:p>
          <a:p>
            <a:r>
              <a:rPr lang="en-US" altLang="en-US">
                <a:solidFill>
                  <a:srgbClr val="231F20"/>
                </a:solidFill>
                <a:latin typeface="AdvTT825c8005"/>
              </a:rPr>
              <a:t>		p</a:t>
            </a:r>
            <a:r>
              <a:rPr lang="en-US" altLang="en-US">
                <a:solidFill>
                  <a:srgbClr val="231F20"/>
                </a:solidFill>
                <a:latin typeface="AdvTT7cf261fb"/>
              </a:rPr>
              <a:t>[</a:t>
            </a:r>
            <a:r>
              <a:rPr lang="en-US" altLang="en-US">
                <a:solidFill>
                  <a:srgbClr val="231F20"/>
                </a:solidFill>
                <a:latin typeface="AdvTT825c8005"/>
              </a:rPr>
              <a:t>i</a:t>
            </a:r>
            <a:r>
              <a:rPr lang="en-US" altLang="en-US">
                <a:solidFill>
                  <a:srgbClr val="231F20"/>
                </a:solidFill>
                <a:latin typeface="AdvTT7cf261fb"/>
              </a:rPr>
              <a:t>] </a:t>
            </a:r>
            <a:r>
              <a:rPr lang="en-US" altLang="en-US">
                <a:solidFill>
                  <a:srgbClr val="231F20"/>
                </a:solidFill>
                <a:latin typeface="AdvTT825c8005"/>
              </a:rPr>
              <a:t>= otherObject.p</a:t>
            </a:r>
            <a:r>
              <a:rPr lang="en-US" altLang="en-US">
                <a:solidFill>
                  <a:srgbClr val="231F20"/>
                </a:solidFill>
                <a:latin typeface="AdvTT7cf261fb"/>
              </a:rPr>
              <a:t>[</a:t>
            </a:r>
            <a:r>
              <a:rPr lang="en-US" altLang="en-US">
                <a:solidFill>
                  <a:srgbClr val="231F20"/>
                </a:solidFill>
                <a:latin typeface="AdvTT825c8005"/>
              </a:rPr>
              <a:t>i</a:t>
            </a:r>
            <a:r>
              <a:rPr lang="en-US" altLang="en-US">
                <a:solidFill>
                  <a:srgbClr val="231F20"/>
                </a:solidFill>
                <a:latin typeface="AdvTT7cf261fb"/>
              </a:rPr>
              <a:t>]</a:t>
            </a:r>
            <a:r>
              <a:rPr lang="en-US" altLang="en-US">
                <a:solidFill>
                  <a:srgbClr val="231F20"/>
                </a:solidFill>
                <a:latin typeface="AdvTT825c8005"/>
              </a:rPr>
              <a:t>;</a:t>
            </a:r>
            <a:endParaRPr lang="en-US" altLang="en-US">
              <a:solidFill>
                <a:srgbClr val="638EAF"/>
              </a:solidFill>
              <a:latin typeface="AdvTT0688bc49.B"/>
            </a:endParaRPr>
          </a:p>
          <a:p>
            <a:r>
              <a:rPr lang="en-US" altLang="en-US">
                <a:solidFill>
                  <a:srgbClr val="638EAF"/>
                </a:solidFill>
                <a:latin typeface="AdvTT0688bc49.B"/>
              </a:rPr>
              <a:t>}</a:t>
            </a:r>
          </a:p>
          <a:p>
            <a:r>
              <a:rPr lang="en-US" altLang="en-US">
                <a:solidFill>
                  <a:srgbClr val="638EAF"/>
                </a:solidFill>
                <a:latin typeface="AdvTT0688bc49.B"/>
              </a:rPr>
              <a:t>private</a:t>
            </a:r>
            <a:r>
              <a:rPr lang="en-US" altLang="en-US">
                <a:solidFill>
                  <a:srgbClr val="231F20"/>
                </a:solidFill>
                <a:latin typeface="AdvTT825c8005"/>
              </a:rPr>
              <a:t>:</a:t>
            </a:r>
          </a:p>
          <a:p>
            <a:r>
              <a:rPr lang="en-US" altLang="en-US">
                <a:solidFill>
                  <a:srgbClr val="638EAF"/>
                </a:solidFill>
                <a:latin typeface="AdvTT0688bc49.B"/>
              </a:rPr>
              <a:t>int </a:t>
            </a:r>
            <a:r>
              <a:rPr lang="en-US" altLang="en-US">
                <a:solidFill>
                  <a:srgbClr val="231F20"/>
                </a:solidFill>
                <a:latin typeface="AdvTT825c8005"/>
              </a:rPr>
              <a:t>maxSize; </a:t>
            </a:r>
            <a:r>
              <a:rPr lang="en-US" altLang="en-US">
                <a:solidFill>
                  <a:srgbClr val="00A87E"/>
                </a:solidFill>
                <a:latin typeface="AdvTT0688bc49.B"/>
              </a:rPr>
              <a:t>//variable to store the maximum size of p</a:t>
            </a:r>
          </a:p>
          <a:p>
            <a:r>
              <a:rPr lang="en-US" altLang="en-US">
                <a:solidFill>
                  <a:srgbClr val="638EAF"/>
                </a:solidFill>
                <a:latin typeface="AdvTT0688bc49.B"/>
              </a:rPr>
              <a:t>int </a:t>
            </a:r>
            <a:r>
              <a:rPr lang="en-US" altLang="en-US">
                <a:solidFill>
                  <a:srgbClr val="231F20"/>
                </a:solidFill>
                <a:latin typeface="AdvTT825c8005"/>
              </a:rPr>
              <a:t>length; </a:t>
            </a:r>
            <a:r>
              <a:rPr lang="en-US" altLang="en-US">
                <a:solidFill>
                  <a:srgbClr val="00A87E"/>
                </a:solidFill>
                <a:latin typeface="AdvTT0688bc49.B"/>
              </a:rPr>
              <a:t>//variable to store the number elements in p</a:t>
            </a:r>
          </a:p>
          <a:p>
            <a:r>
              <a:rPr lang="en-US" altLang="en-US">
                <a:solidFill>
                  <a:srgbClr val="638EAF"/>
                </a:solidFill>
                <a:latin typeface="AdvTT0688bc49.B"/>
              </a:rPr>
              <a:t>int </a:t>
            </a:r>
            <a:r>
              <a:rPr lang="en-US" altLang="en-US">
                <a:solidFill>
                  <a:srgbClr val="231F20"/>
                </a:solidFill>
                <a:latin typeface="AdvTT825c8005"/>
              </a:rPr>
              <a:t>*p; </a:t>
            </a:r>
            <a:r>
              <a:rPr lang="en-US" altLang="en-US">
                <a:solidFill>
                  <a:srgbClr val="00A87E"/>
                </a:solidFill>
                <a:latin typeface="AdvTT0688bc49.B"/>
              </a:rPr>
              <a:t>//pointer to an int array</a:t>
            </a:r>
          </a:p>
          <a:p>
            <a:r>
              <a:rPr lang="en-US" altLang="en-US">
                <a:solidFill>
                  <a:srgbClr val="231F20"/>
                </a:solidFill>
                <a:latin typeface="AdvTT7cf261fb"/>
              </a:rPr>
              <a:t>}</a:t>
            </a:r>
            <a:r>
              <a:rPr lang="en-US" altLang="en-US">
                <a:solidFill>
                  <a:srgbClr val="231F20"/>
                </a:solidFill>
                <a:latin typeface="AdvTT825c8005"/>
              </a:rPr>
              <a:t>;</a:t>
            </a:r>
            <a:endParaRPr lang="en-US" altLang="en-US"/>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Polymorphim=‘one name multiple forms’ </a:t>
            </a:r>
          </a:p>
        </p:txBody>
      </p:sp>
      <p:sp>
        <p:nvSpPr>
          <p:cNvPr id="8601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lnSpc>
                <a:spcPct val="98000"/>
              </a:lnSpc>
              <a:spcBef>
                <a:spcPts val="713"/>
              </a:spcBef>
              <a:buFont typeface="Arial" panose="020B0604020202020204" pitchFamily="34" charset="0"/>
              <a:buChar char="•"/>
            </a:pPr>
            <a:endParaRPr lang="en-US" altLang="en-US"/>
          </a:p>
        </p:txBody>
      </p:sp>
      <p:sp>
        <p:nvSpPr>
          <p:cNvPr id="86020"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5EF0BE78-2E46-42C5-9568-E29FD39F3AF4}" type="slidenum">
              <a:rPr lang="en-US" altLang="en-US" sz="1200">
                <a:solidFill>
                  <a:srgbClr val="FFFFFF"/>
                </a:solidFill>
                <a:latin typeface="Arial" panose="020B0604020202020204" pitchFamily="34" charset="0"/>
              </a:rPr>
              <a:pPr algn="r" eaLnBrk="1" hangingPunct="1">
                <a:spcBef>
                  <a:spcPct val="0"/>
                </a:spcBef>
                <a:buClrTx/>
                <a:buFontTx/>
                <a:buNone/>
              </a:pPr>
              <a:t>42</a:t>
            </a:fld>
            <a:endParaRPr lang="en-US" altLang="en-US" sz="1200">
              <a:solidFill>
                <a:srgbClr val="FFFFFF"/>
              </a:solidFill>
              <a:latin typeface="Arial" panose="020B0604020202020204" pitchFamily="34" charset="0"/>
            </a:endParaRPr>
          </a:p>
        </p:txBody>
      </p:sp>
      <p:sp>
        <p:nvSpPr>
          <p:cNvPr id="86021"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pic>
        <p:nvPicPr>
          <p:cNvPr id="8602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966913"/>
            <a:ext cx="9212263"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3"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02450" y="2832100"/>
            <a:ext cx="2286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Inheritance, Pointers, and Virtual Functions</a:t>
            </a:r>
          </a:p>
        </p:txBody>
      </p:sp>
      <p:sp>
        <p:nvSpPr>
          <p:cNvPr id="8806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buFont typeface="Arial" panose="020B0604020202020204" pitchFamily="34" charset="0"/>
              <a:buChar char="•"/>
            </a:pPr>
            <a:r>
              <a:rPr lang="en-US" altLang="en-US"/>
              <a:t>Can pass an object of a derived class to a formal parameter of the base class type</a:t>
            </a:r>
          </a:p>
          <a:p>
            <a:pPr eaLnBrk="1" hangingPunct="1">
              <a:buFont typeface="Arial" panose="020B0604020202020204" pitchFamily="34" charset="0"/>
              <a:buChar char="•"/>
            </a:pPr>
            <a:r>
              <a:rPr lang="en-US" altLang="en-US" u="sng"/>
              <a:t>Compile-time binding</a:t>
            </a:r>
            <a:r>
              <a:rPr lang="en-US" altLang="en-US"/>
              <a:t>: the necessary code to call specific function is generated by compiler</a:t>
            </a:r>
          </a:p>
          <a:p>
            <a:pPr lvl="1" eaLnBrk="1" hangingPunct="1">
              <a:buFont typeface="Arial" panose="020B0604020202020204" pitchFamily="34" charset="0"/>
              <a:buChar char="–"/>
            </a:pPr>
            <a:r>
              <a:rPr lang="en-US" altLang="en-US"/>
              <a:t>Also known as </a:t>
            </a:r>
            <a:r>
              <a:rPr lang="en-US" altLang="en-US" u="sng"/>
              <a:t>static binding</a:t>
            </a:r>
            <a:r>
              <a:rPr lang="en-US" altLang="en-US"/>
              <a:t> or</a:t>
            </a:r>
            <a:r>
              <a:rPr lang="en-US" altLang="en-US" b="1"/>
              <a:t> </a:t>
            </a:r>
            <a:r>
              <a:rPr lang="en-US" altLang="en-US" u="sng"/>
              <a:t>early binding</a:t>
            </a:r>
          </a:p>
          <a:p>
            <a:pPr eaLnBrk="1" hangingPunct="1">
              <a:buFont typeface="Arial" panose="020B0604020202020204" pitchFamily="34" charset="0"/>
              <a:buChar char="•"/>
            </a:pPr>
            <a:r>
              <a:rPr lang="en-US" altLang="en-US" u="sng"/>
              <a:t>Virtual function</a:t>
            </a:r>
            <a:r>
              <a:rPr lang="en-US" altLang="en-US"/>
              <a:t>: binding occurs at program execution time, not at compile time</a:t>
            </a:r>
          </a:p>
          <a:p>
            <a:pPr lvl="1" eaLnBrk="1" hangingPunct="1">
              <a:buFont typeface="Arial" panose="020B0604020202020204" pitchFamily="34" charset="0"/>
              <a:buChar char="–"/>
            </a:pPr>
            <a:r>
              <a:rPr lang="en-US" altLang="en-US"/>
              <a:t>Declared with reserved word </a:t>
            </a:r>
            <a:r>
              <a:rPr lang="en-US" altLang="en-US">
                <a:latin typeface="Courier New" panose="02070309020205020404" pitchFamily="49" charset="0"/>
                <a:cs typeface="Courier New" panose="02070309020205020404" pitchFamily="49" charset="0"/>
              </a:rPr>
              <a:t>virtual</a:t>
            </a:r>
          </a:p>
        </p:txBody>
      </p:sp>
      <p:sp>
        <p:nvSpPr>
          <p:cNvPr id="88068"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657E678D-32F0-4D26-A91B-F4B3F0F8DACA}" type="slidenum">
              <a:rPr lang="en-US" altLang="en-US" sz="1200">
                <a:solidFill>
                  <a:srgbClr val="FFFFFF"/>
                </a:solidFill>
                <a:latin typeface="Arial" panose="020B0604020202020204" pitchFamily="34" charset="0"/>
              </a:rPr>
              <a:pPr algn="r" eaLnBrk="1" hangingPunct="1">
                <a:spcBef>
                  <a:spcPct val="0"/>
                </a:spcBef>
                <a:buClrTx/>
                <a:buFontTx/>
                <a:buNone/>
              </a:pPr>
              <a:t>43</a:t>
            </a:fld>
            <a:endParaRPr lang="en-US" altLang="en-US" sz="1200">
              <a:solidFill>
                <a:srgbClr val="FFFFFF"/>
              </a:solidFill>
              <a:latin typeface="Arial" panose="020B0604020202020204" pitchFamily="34" charset="0"/>
            </a:endParaRPr>
          </a:p>
        </p:txBody>
      </p:sp>
      <p:sp>
        <p:nvSpPr>
          <p:cNvPr id="88069"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1"/>
          <p:cNvSpPr txBox="1">
            <a:spLocks noChangeArrowheads="1"/>
          </p:cNvSpPr>
          <p:nvPr/>
        </p:nvSpPr>
        <p:spPr bwMode="auto">
          <a:xfrm>
            <a:off x="441325"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Without Virtual Function</a:t>
            </a:r>
          </a:p>
        </p:txBody>
      </p:sp>
      <p:sp>
        <p:nvSpPr>
          <p:cNvPr id="4" name="Rectangle 3"/>
          <p:cNvSpPr/>
          <p:nvPr/>
        </p:nvSpPr>
        <p:spPr>
          <a:xfrm>
            <a:off x="13136" y="1379476"/>
            <a:ext cx="4558864" cy="4031873"/>
          </a:xfrm>
          <a:prstGeom prst="rect">
            <a:avLst/>
          </a:prstGeom>
          <a:ln>
            <a:solidFill>
              <a:srgbClr val="FF0000"/>
            </a:solidFill>
          </a:ln>
        </p:spPr>
        <p:txBody>
          <a:bodyPr>
            <a:spAutoFit/>
          </a:bodyPr>
          <a:lstStyle/>
          <a:p>
            <a:pPr>
              <a:defRPr/>
            </a:pPr>
            <a:r>
              <a:rPr lang="en-US" sz="1600" dirty="0">
                <a:solidFill>
                  <a:srgbClr val="0000FF"/>
                </a:solidFill>
                <a:highlight>
                  <a:srgbClr val="FFFFFF"/>
                </a:highlight>
                <a:latin typeface="Consolas" panose="020B0609020204030204" pitchFamily="49" charset="0"/>
              </a:rPr>
              <a:t>class</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petType</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print();</a:t>
            </a:r>
          </a:p>
          <a:p>
            <a:pPr>
              <a:defRPr/>
            </a:pPr>
            <a:r>
              <a:rPr lang="en-US" sz="1600" dirty="0" err="1">
                <a:solidFill>
                  <a:srgbClr val="000000"/>
                </a:solidFill>
                <a:highlight>
                  <a:srgbClr val="FFFFFF"/>
                </a:highlight>
                <a:latin typeface="Consolas" panose="020B0609020204030204" pitchFamily="49" charset="0"/>
              </a:rPr>
              <a:t>petType</a:t>
            </a:r>
            <a:r>
              <a:rPr lang="en-US" sz="1600" dirty="0">
                <a:solidFill>
                  <a:srgbClr val="000000"/>
                </a:solidFill>
                <a:highlight>
                  <a:srgbClr val="FFFFFF"/>
                </a:highlight>
                <a:latin typeface="Consolas" panose="020B0609020204030204" pitchFamily="49" charset="0"/>
              </a:rPr>
              <a:t>(</a:t>
            </a:r>
            <a:r>
              <a:rPr lang="en-US" sz="1600" dirty="0">
                <a:solidFill>
                  <a:srgbClr val="2B91A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ring n = </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private</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2B91A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name;</a:t>
            </a:r>
          </a:p>
          <a:p>
            <a:pPr>
              <a:defRPr/>
            </a:pP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class</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dogType</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petType</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print();</a:t>
            </a:r>
          </a:p>
          <a:p>
            <a:pPr>
              <a:defRPr/>
            </a:pPr>
            <a:r>
              <a:rPr lang="en-US" sz="1600" dirty="0" err="1">
                <a:solidFill>
                  <a:srgbClr val="000000"/>
                </a:solidFill>
                <a:highlight>
                  <a:srgbClr val="FFFFFF"/>
                </a:highlight>
                <a:latin typeface="Consolas" panose="020B0609020204030204" pitchFamily="49" charset="0"/>
              </a:rPr>
              <a:t>dogType</a:t>
            </a:r>
            <a:r>
              <a:rPr lang="en-US" sz="1600" dirty="0">
                <a:solidFill>
                  <a:srgbClr val="000000"/>
                </a:solidFill>
                <a:highlight>
                  <a:srgbClr val="FFFFFF"/>
                </a:highlight>
                <a:latin typeface="Consolas" panose="020B0609020204030204" pitchFamily="49" charset="0"/>
              </a:rPr>
              <a:t>(</a:t>
            </a:r>
            <a:r>
              <a:rPr lang="en-US" sz="1600" dirty="0">
                <a:solidFill>
                  <a:srgbClr val="2B91A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n = </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b = </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private</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2B91A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breed;</a:t>
            </a:r>
          </a:p>
          <a:p>
            <a:pPr>
              <a:defRPr/>
            </a:pPr>
            <a:r>
              <a:rPr lang="en-US" sz="1600" dirty="0">
                <a:solidFill>
                  <a:srgbClr val="000000"/>
                </a:solidFill>
                <a:highlight>
                  <a:srgbClr val="FFFFFF"/>
                </a:highlight>
                <a:latin typeface="Consolas" panose="020B0609020204030204" pitchFamily="49" charset="0"/>
              </a:rPr>
              <a:t>};</a:t>
            </a:r>
            <a:endParaRPr lang="en-US" sz="4000" dirty="0"/>
          </a:p>
        </p:txBody>
      </p:sp>
      <p:sp>
        <p:nvSpPr>
          <p:cNvPr id="90116"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E1F9242D-6E2B-4EBB-98EC-C05067E62DEF}" type="slidenum">
              <a:rPr lang="en-US" altLang="en-US" sz="1200">
                <a:solidFill>
                  <a:srgbClr val="FFFFFF"/>
                </a:solidFill>
                <a:latin typeface="Arial" panose="020B0604020202020204" pitchFamily="34" charset="0"/>
              </a:rPr>
              <a:pPr algn="r" eaLnBrk="1" hangingPunct="1">
                <a:spcBef>
                  <a:spcPct val="0"/>
                </a:spcBef>
                <a:buClrTx/>
                <a:buFontTx/>
                <a:buNone/>
              </a:pPr>
              <a:t>44</a:t>
            </a:fld>
            <a:endParaRPr lang="en-US" altLang="en-US" sz="1200">
              <a:solidFill>
                <a:srgbClr val="FFFFFF"/>
              </a:solidFill>
              <a:latin typeface="Arial" panose="020B0604020202020204" pitchFamily="34" charset="0"/>
            </a:endParaRPr>
          </a:p>
        </p:txBody>
      </p:sp>
      <p:sp>
        <p:nvSpPr>
          <p:cNvPr id="90117"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
        <p:nvSpPr>
          <p:cNvPr id="7" name="Rectangle 6"/>
          <p:cNvSpPr/>
          <p:nvPr/>
        </p:nvSpPr>
        <p:spPr>
          <a:xfrm>
            <a:off x="4272446" y="1315155"/>
            <a:ext cx="5029200" cy="4770537"/>
          </a:xfrm>
          <a:prstGeom prst="rect">
            <a:avLst/>
          </a:prstGeom>
          <a:ln>
            <a:solidFill>
              <a:srgbClr val="002060"/>
            </a:solidFill>
          </a:ln>
        </p:spPr>
        <p:txBody>
          <a:bodyPr>
            <a:spAutoFit/>
          </a:bodyPr>
          <a:lstStyle/>
          <a:p>
            <a:pPr>
              <a:defRPr/>
            </a:pP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callPrint</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petType</a:t>
            </a:r>
            <a:r>
              <a:rPr lang="en-US" sz="1600" dirty="0">
                <a:solidFill>
                  <a:srgbClr val="000000"/>
                </a:solidFill>
                <a:highlight>
                  <a:srgbClr val="FFFFFF"/>
                </a:highlight>
                <a:latin typeface="Consolas" panose="020B0609020204030204" pitchFamily="49" charset="0"/>
              </a:rPr>
              <a:t>&amp; </a:t>
            </a:r>
            <a:r>
              <a:rPr lang="en-US" sz="1600" dirty="0">
                <a:solidFill>
                  <a:srgbClr val="808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00"/>
                </a:solidFill>
                <a:highlight>
                  <a:srgbClr val="FFFFFF"/>
                </a:highlight>
                <a:latin typeface="Consolas" panose="020B0609020204030204" pitchFamily="49" charset="0"/>
              </a:rPr>
              <a:t>{ </a:t>
            </a:r>
            <a:r>
              <a:rPr lang="en-US" sz="1600" dirty="0" err="1">
                <a:solidFill>
                  <a:srgbClr val="808080"/>
                </a:solidFill>
                <a:highlight>
                  <a:srgbClr val="FFFFFF"/>
                </a:highlight>
                <a:latin typeface="Consolas" panose="020B0609020204030204" pitchFamily="49" charset="0"/>
              </a:rPr>
              <a:t>p</a:t>
            </a:r>
            <a:r>
              <a:rPr lang="en-US" sz="1600" dirty="0" err="1">
                <a:solidFill>
                  <a:srgbClr val="000000"/>
                </a:solidFill>
                <a:highlight>
                  <a:srgbClr val="FFFFFF"/>
                </a:highlight>
                <a:latin typeface="Consolas" panose="020B0609020204030204" pitchFamily="49" charset="0"/>
              </a:rPr>
              <a:t>.print</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00"/>
                </a:solidFill>
                <a:highlight>
                  <a:srgbClr val="FFFFFF"/>
                </a:highlight>
                <a:latin typeface="Consolas" panose="020B0609020204030204" pitchFamily="49" charset="0"/>
              </a:rPr>
              <a:t>}</a:t>
            </a:r>
          </a:p>
          <a:p>
            <a:pPr>
              <a:defRPr/>
            </a:pP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main()</a:t>
            </a:r>
          </a:p>
          <a:p>
            <a:pPr>
              <a:defRPr/>
            </a:pP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2B91AF"/>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petType</a:t>
            </a:r>
            <a:r>
              <a:rPr lang="en-US" sz="1600" dirty="0">
                <a:solidFill>
                  <a:srgbClr val="000000"/>
                </a:solidFill>
                <a:highlight>
                  <a:srgbClr val="FFFFFF"/>
                </a:highlight>
                <a:latin typeface="Consolas" panose="020B0609020204030204" pitchFamily="49" charset="0"/>
              </a:rPr>
              <a:t> pet(</a:t>
            </a:r>
            <a:r>
              <a:rPr lang="en-US" sz="1600" dirty="0">
                <a:solidFill>
                  <a:srgbClr val="A31515"/>
                </a:solidFill>
                <a:highlight>
                  <a:srgbClr val="FFFFFF"/>
                </a:highlight>
                <a:latin typeface="Consolas" panose="020B0609020204030204" pitchFamily="49" charset="0"/>
              </a:rPr>
              <a:t>"Lucky"</a:t>
            </a: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//Line 1</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dogType</a:t>
            </a:r>
            <a:r>
              <a:rPr lang="en-US" sz="1600" dirty="0">
                <a:solidFill>
                  <a:srgbClr val="000000"/>
                </a:solidFill>
                <a:highlight>
                  <a:srgbClr val="FFFFFF"/>
                </a:highlight>
                <a:latin typeface="Consolas" panose="020B0609020204030204" pitchFamily="49" charset="0"/>
              </a:rPr>
              <a:t> dog(</a:t>
            </a:r>
            <a:r>
              <a:rPr lang="en-US" sz="1600" dirty="0">
                <a:solidFill>
                  <a:srgbClr val="A31515"/>
                </a:solidFill>
                <a:highlight>
                  <a:srgbClr val="FFFFFF"/>
                </a:highlight>
                <a:latin typeface="Consolas" panose="020B0609020204030204" pitchFamily="49" charset="0"/>
              </a:rPr>
              <a:t>"Tommy"</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"German Shepherd"</a:t>
            </a:r>
            <a:r>
              <a:rPr lang="en-US" sz="1600" dirty="0">
                <a:solidFill>
                  <a:srgbClr val="000000"/>
                </a:solidFill>
                <a:highlight>
                  <a:srgbClr val="FFFFFF"/>
                </a:highlight>
                <a:latin typeface="Consolas" panose="020B0609020204030204" pitchFamily="49" charset="0"/>
              </a:rPr>
              <a:t>); </a:t>
            </a:r>
          </a:p>
          <a:p>
            <a:pPr>
              <a:defRPr/>
            </a:pP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//Line 2</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pet.print</a:t>
            </a: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//Line 3</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a:t>
            </a:r>
            <a:r>
              <a:rPr lang="en-US" sz="1600" dirty="0">
                <a:solidFill>
                  <a:srgbClr val="008080"/>
                </a:solidFill>
                <a:highlight>
                  <a:srgbClr val="FFFFFF"/>
                </a:highlight>
                <a:latin typeface="Consolas" panose="020B0609020204030204" pitchFamily="49" charset="0"/>
              </a:rPr>
              <a:t>&lt;&lt;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//Line 4</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dog.print</a:t>
            </a: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//Line 5</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a:t>
            </a:r>
            <a:r>
              <a:rPr lang="en-US" sz="1600" dirty="0">
                <a:solidFill>
                  <a:srgbClr val="008080"/>
                </a:solidFill>
                <a:highlight>
                  <a:srgbClr val="FFFFFF"/>
                </a:highlight>
                <a:latin typeface="Consolas" panose="020B0609020204030204" pitchFamily="49" charset="0"/>
              </a:rPr>
              <a:t>&lt;&lt;</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"*Calling the function </a:t>
            </a:r>
            <a:r>
              <a:rPr lang="en-US" sz="1600" dirty="0" err="1">
                <a:solidFill>
                  <a:srgbClr val="A31515"/>
                </a:solidFill>
                <a:highlight>
                  <a:srgbClr val="FFFFFF"/>
                </a:highlight>
                <a:latin typeface="Consolas" panose="020B0609020204030204" pitchFamily="49" charset="0"/>
              </a:rPr>
              <a:t>callPrint</a:t>
            </a:r>
            <a:r>
              <a:rPr lang="en-US" sz="1600" dirty="0">
                <a:solidFill>
                  <a:srgbClr val="A31515"/>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8080"/>
                </a:solidFill>
                <a:highlight>
                  <a:srgbClr val="FFFFFF"/>
                </a:highlight>
                <a:latin typeface="Consolas" panose="020B0609020204030204" pitchFamily="49" charset="0"/>
              </a:rPr>
              <a:t>  &lt;&lt;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//Line 6</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callPrint</a:t>
            </a:r>
            <a:r>
              <a:rPr lang="en-US" sz="1600" dirty="0">
                <a:solidFill>
                  <a:srgbClr val="000000"/>
                </a:solidFill>
                <a:highlight>
                  <a:srgbClr val="FFFFFF"/>
                </a:highlight>
                <a:latin typeface="Consolas" panose="020B0609020204030204" pitchFamily="49" charset="0"/>
              </a:rPr>
              <a:t>(pet); </a:t>
            </a:r>
            <a:r>
              <a:rPr lang="en-US" sz="1600" dirty="0">
                <a:solidFill>
                  <a:srgbClr val="008000"/>
                </a:solidFill>
                <a:highlight>
                  <a:srgbClr val="FFFFFF"/>
                </a:highlight>
                <a:latin typeface="Consolas" panose="020B0609020204030204" pitchFamily="49" charset="0"/>
              </a:rPr>
              <a:t>//Line 7</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a:t>
            </a:r>
            <a:r>
              <a:rPr lang="en-US" sz="1600" dirty="0">
                <a:solidFill>
                  <a:srgbClr val="008080"/>
                </a:solidFill>
                <a:highlight>
                  <a:srgbClr val="FFFFFF"/>
                </a:highlight>
                <a:latin typeface="Consolas" panose="020B0609020204030204" pitchFamily="49" charset="0"/>
              </a:rPr>
              <a:t>&lt;&lt;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//Line 8</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callPrint</a:t>
            </a:r>
            <a:r>
              <a:rPr lang="en-US" sz="1600" dirty="0">
                <a:solidFill>
                  <a:srgbClr val="000000"/>
                </a:solidFill>
                <a:highlight>
                  <a:srgbClr val="FFFFFF"/>
                </a:highlight>
                <a:latin typeface="Consolas" panose="020B0609020204030204" pitchFamily="49" charset="0"/>
              </a:rPr>
              <a:t>(dog); </a:t>
            </a:r>
            <a:r>
              <a:rPr lang="en-US" sz="1600" dirty="0">
                <a:solidFill>
                  <a:srgbClr val="008000"/>
                </a:solidFill>
                <a:highlight>
                  <a:srgbClr val="FFFFFF"/>
                </a:highlight>
                <a:latin typeface="Consolas" panose="020B0609020204030204" pitchFamily="49" charset="0"/>
              </a:rPr>
              <a:t>//Line 9</a:t>
            </a:r>
            <a:endParaRPr lang="en-US" sz="1600" dirty="0">
              <a:solidFill>
                <a:srgbClr val="000000"/>
              </a:solidFill>
              <a:highlight>
                <a:srgbClr val="FFFFFF"/>
              </a:highlight>
              <a:latin typeface="Consolas" panose="020B0609020204030204" pitchFamily="49" charset="0"/>
            </a:endParaRPr>
          </a:p>
          <a:p>
            <a:pPr>
              <a:defRPr/>
            </a:pP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0;</a:t>
            </a:r>
          </a:p>
          <a:p>
            <a:pPr>
              <a:defRPr/>
            </a:pPr>
            <a:r>
              <a:rPr lang="en-US" sz="1600" dirty="0">
                <a:solidFill>
                  <a:srgbClr val="000000"/>
                </a:solidFill>
                <a:highlight>
                  <a:srgbClr val="FFFFFF"/>
                </a:highlight>
                <a:latin typeface="Consolas" panose="020B0609020204030204" pitchFamily="49" charset="0"/>
              </a:rPr>
              <a:t>}</a:t>
            </a:r>
          </a:p>
        </p:txBody>
      </p:sp>
      <p:sp>
        <p:nvSpPr>
          <p:cNvPr id="90119" name="Rectangle 7"/>
          <p:cNvSpPr>
            <a:spLocks noChangeArrowheads="1"/>
          </p:cNvSpPr>
          <p:nvPr/>
        </p:nvSpPr>
        <p:spPr bwMode="auto">
          <a:xfrm>
            <a:off x="550863" y="5175250"/>
            <a:ext cx="3695700" cy="11684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en-US" sz="1400">
                <a:solidFill>
                  <a:srgbClr val="231F20"/>
                </a:solidFill>
                <a:latin typeface="AdvTT825c8005"/>
              </a:rPr>
              <a:t>Name: Lucky</a:t>
            </a:r>
          </a:p>
          <a:p>
            <a:r>
              <a:rPr lang="en-US" altLang="en-US" sz="1400">
                <a:solidFill>
                  <a:srgbClr val="231F20"/>
                </a:solidFill>
                <a:latin typeface="AdvTT825c8005"/>
              </a:rPr>
              <a:t>Name: Tommy, Breed: German Shepherd</a:t>
            </a:r>
          </a:p>
          <a:p>
            <a:r>
              <a:rPr lang="en-US" altLang="en-US" sz="1400">
                <a:solidFill>
                  <a:srgbClr val="231F20"/>
                </a:solidFill>
                <a:latin typeface="AdvTT825c8005"/>
              </a:rPr>
              <a:t>*** Calling the function callPrint ***</a:t>
            </a:r>
          </a:p>
          <a:p>
            <a:r>
              <a:rPr lang="en-US" altLang="en-US" sz="1400">
                <a:solidFill>
                  <a:srgbClr val="231F20"/>
                </a:solidFill>
                <a:latin typeface="AdvTT825c8005"/>
              </a:rPr>
              <a:t>Name: Lucky</a:t>
            </a:r>
          </a:p>
          <a:p>
            <a:r>
              <a:rPr lang="en-US" altLang="en-US" sz="1400">
                <a:solidFill>
                  <a:srgbClr val="231F20"/>
                </a:solidFill>
                <a:latin typeface="AdvTT825c8005"/>
              </a:rPr>
              <a:t>Name: Tommy</a:t>
            </a:r>
            <a:endParaRPr lang="en-US" altLang="en-US" sz="1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1"/>
          <p:cNvSpPr txBox="1">
            <a:spLocks noChangeArrowheads="1"/>
          </p:cNvSpPr>
          <p:nvPr/>
        </p:nvSpPr>
        <p:spPr bwMode="auto">
          <a:xfrm>
            <a:off x="441325"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With Virtual Function</a:t>
            </a:r>
          </a:p>
        </p:txBody>
      </p:sp>
      <p:sp>
        <p:nvSpPr>
          <p:cNvPr id="4" name="Rectangle 3"/>
          <p:cNvSpPr/>
          <p:nvPr/>
        </p:nvSpPr>
        <p:spPr>
          <a:xfrm>
            <a:off x="13136" y="1379476"/>
            <a:ext cx="4558864" cy="4031873"/>
          </a:xfrm>
          <a:prstGeom prst="rect">
            <a:avLst/>
          </a:prstGeom>
          <a:ln>
            <a:solidFill>
              <a:srgbClr val="FF0000"/>
            </a:solidFill>
          </a:ln>
        </p:spPr>
        <p:txBody>
          <a:bodyPr>
            <a:spAutoFit/>
          </a:bodyPr>
          <a:lstStyle/>
          <a:p>
            <a:pPr>
              <a:defRPr/>
            </a:pPr>
            <a:r>
              <a:rPr lang="en-US" sz="1600" dirty="0">
                <a:solidFill>
                  <a:srgbClr val="0000FF"/>
                </a:solidFill>
                <a:highlight>
                  <a:srgbClr val="FFFFFF"/>
                </a:highlight>
                <a:latin typeface="Consolas" panose="020B0609020204030204" pitchFamily="49" charset="0"/>
              </a:rPr>
              <a:t>class</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petType</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virtual void</a:t>
            </a:r>
            <a:r>
              <a:rPr lang="en-US" sz="1600" dirty="0">
                <a:solidFill>
                  <a:srgbClr val="000000"/>
                </a:solidFill>
                <a:highlight>
                  <a:srgbClr val="FFFFFF"/>
                </a:highlight>
                <a:latin typeface="Consolas" panose="020B0609020204030204" pitchFamily="49" charset="0"/>
              </a:rPr>
              <a:t> print(); </a:t>
            </a:r>
            <a:r>
              <a:rPr lang="en-US" sz="1600" dirty="0">
                <a:solidFill>
                  <a:srgbClr val="00A87E"/>
                </a:solidFill>
                <a:latin typeface="AdvTT0688bc49.B"/>
              </a:rPr>
              <a:t>//virtual function</a:t>
            </a:r>
            <a:endParaRPr lang="en-US" sz="1600" dirty="0">
              <a:solidFill>
                <a:srgbClr val="000000"/>
              </a:solidFill>
              <a:highlight>
                <a:srgbClr val="FFFFFF"/>
              </a:highlight>
              <a:latin typeface="Consolas" panose="020B0609020204030204" pitchFamily="49" charset="0"/>
            </a:endParaRPr>
          </a:p>
          <a:p>
            <a:pPr>
              <a:defRPr/>
            </a:pPr>
            <a:r>
              <a:rPr lang="en-US" sz="1600" dirty="0" err="1">
                <a:solidFill>
                  <a:srgbClr val="000000"/>
                </a:solidFill>
                <a:highlight>
                  <a:srgbClr val="FFFFFF"/>
                </a:highlight>
                <a:latin typeface="Consolas" panose="020B0609020204030204" pitchFamily="49" charset="0"/>
              </a:rPr>
              <a:t>petType</a:t>
            </a:r>
            <a:r>
              <a:rPr lang="en-US" sz="1600" dirty="0">
                <a:solidFill>
                  <a:srgbClr val="000000"/>
                </a:solidFill>
                <a:highlight>
                  <a:srgbClr val="FFFFFF"/>
                </a:highlight>
                <a:latin typeface="Consolas" panose="020B0609020204030204" pitchFamily="49" charset="0"/>
              </a:rPr>
              <a:t>(</a:t>
            </a:r>
            <a:r>
              <a:rPr lang="en-US" sz="1600" dirty="0">
                <a:solidFill>
                  <a:srgbClr val="2B91A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ring n = </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private</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2B91A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name;</a:t>
            </a:r>
          </a:p>
          <a:p>
            <a:pPr>
              <a:defRPr/>
            </a:pP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class</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dogType</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petType</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print();</a:t>
            </a:r>
          </a:p>
          <a:p>
            <a:pPr>
              <a:defRPr/>
            </a:pPr>
            <a:r>
              <a:rPr lang="en-US" sz="1600" dirty="0" err="1">
                <a:solidFill>
                  <a:srgbClr val="000000"/>
                </a:solidFill>
                <a:highlight>
                  <a:srgbClr val="FFFFFF"/>
                </a:highlight>
                <a:latin typeface="Consolas" panose="020B0609020204030204" pitchFamily="49" charset="0"/>
              </a:rPr>
              <a:t>dogType</a:t>
            </a:r>
            <a:r>
              <a:rPr lang="en-US" sz="1600" dirty="0">
                <a:solidFill>
                  <a:srgbClr val="000000"/>
                </a:solidFill>
                <a:highlight>
                  <a:srgbClr val="FFFFFF"/>
                </a:highlight>
                <a:latin typeface="Consolas" panose="020B0609020204030204" pitchFamily="49" charset="0"/>
              </a:rPr>
              <a:t>(</a:t>
            </a:r>
            <a:r>
              <a:rPr lang="en-US" sz="1600" dirty="0">
                <a:solidFill>
                  <a:srgbClr val="2B91A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n = </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b = </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private</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2B91A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breed;</a:t>
            </a:r>
          </a:p>
          <a:p>
            <a:pPr>
              <a:defRPr/>
            </a:pPr>
            <a:r>
              <a:rPr lang="en-US" sz="1600" dirty="0">
                <a:solidFill>
                  <a:srgbClr val="000000"/>
                </a:solidFill>
                <a:highlight>
                  <a:srgbClr val="FFFFFF"/>
                </a:highlight>
                <a:latin typeface="Consolas" panose="020B0609020204030204" pitchFamily="49" charset="0"/>
              </a:rPr>
              <a:t>};</a:t>
            </a:r>
            <a:endParaRPr lang="en-US" sz="4000" dirty="0"/>
          </a:p>
        </p:txBody>
      </p:sp>
      <p:sp>
        <p:nvSpPr>
          <p:cNvPr id="91140"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FC9F9A1E-93AF-438E-A9F9-C4D39DBBF032}" type="slidenum">
              <a:rPr lang="en-US" altLang="en-US" sz="1200">
                <a:solidFill>
                  <a:srgbClr val="FFFFFF"/>
                </a:solidFill>
                <a:latin typeface="Arial" panose="020B0604020202020204" pitchFamily="34" charset="0"/>
              </a:rPr>
              <a:pPr algn="r" eaLnBrk="1" hangingPunct="1">
                <a:spcBef>
                  <a:spcPct val="0"/>
                </a:spcBef>
                <a:buClrTx/>
                <a:buFontTx/>
                <a:buNone/>
              </a:pPr>
              <a:t>45</a:t>
            </a:fld>
            <a:endParaRPr lang="en-US" altLang="en-US" sz="1200">
              <a:solidFill>
                <a:srgbClr val="FFFFFF"/>
              </a:solidFill>
              <a:latin typeface="Arial" panose="020B0604020202020204" pitchFamily="34" charset="0"/>
            </a:endParaRPr>
          </a:p>
        </p:txBody>
      </p:sp>
      <p:sp>
        <p:nvSpPr>
          <p:cNvPr id="91141"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
        <p:nvSpPr>
          <p:cNvPr id="7" name="Rectangle 6"/>
          <p:cNvSpPr/>
          <p:nvPr/>
        </p:nvSpPr>
        <p:spPr>
          <a:xfrm>
            <a:off x="4272446" y="1315155"/>
            <a:ext cx="5029200" cy="4770537"/>
          </a:xfrm>
          <a:prstGeom prst="rect">
            <a:avLst/>
          </a:prstGeom>
          <a:ln>
            <a:solidFill>
              <a:srgbClr val="002060"/>
            </a:solidFill>
          </a:ln>
        </p:spPr>
        <p:txBody>
          <a:bodyPr>
            <a:spAutoFit/>
          </a:bodyPr>
          <a:lstStyle/>
          <a:p>
            <a:pPr>
              <a:defRPr/>
            </a:pP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callPrint</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petType</a:t>
            </a:r>
            <a:r>
              <a:rPr lang="en-US" sz="1600" dirty="0">
                <a:solidFill>
                  <a:srgbClr val="000000"/>
                </a:solidFill>
                <a:highlight>
                  <a:srgbClr val="FFFFFF"/>
                </a:highlight>
                <a:latin typeface="Consolas" panose="020B0609020204030204" pitchFamily="49" charset="0"/>
              </a:rPr>
              <a:t>&amp; </a:t>
            </a:r>
            <a:r>
              <a:rPr lang="en-US" sz="1600" dirty="0">
                <a:solidFill>
                  <a:srgbClr val="808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00"/>
                </a:solidFill>
                <a:highlight>
                  <a:srgbClr val="FFFFFF"/>
                </a:highlight>
                <a:latin typeface="Consolas" panose="020B0609020204030204" pitchFamily="49" charset="0"/>
              </a:rPr>
              <a:t>{ </a:t>
            </a:r>
            <a:r>
              <a:rPr lang="en-US" sz="1600" dirty="0" err="1">
                <a:solidFill>
                  <a:srgbClr val="808080"/>
                </a:solidFill>
                <a:highlight>
                  <a:srgbClr val="FFFFFF"/>
                </a:highlight>
                <a:latin typeface="Consolas" panose="020B0609020204030204" pitchFamily="49" charset="0"/>
              </a:rPr>
              <a:t>p</a:t>
            </a:r>
            <a:r>
              <a:rPr lang="en-US" sz="1600" dirty="0" err="1">
                <a:solidFill>
                  <a:srgbClr val="000000"/>
                </a:solidFill>
                <a:highlight>
                  <a:srgbClr val="FFFFFF"/>
                </a:highlight>
                <a:latin typeface="Consolas" panose="020B0609020204030204" pitchFamily="49" charset="0"/>
              </a:rPr>
              <a:t>.print</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00"/>
                </a:solidFill>
                <a:highlight>
                  <a:srgbClr val="FFFFFF"/>
                </a:highlight>
                <a:latin typeface="Consolas" panose="020B0609020204030204" pitchFamily="49" charset="0"/>
              </a:rPr>
              <a:t>}</a:t>
            </a:r>
          </a:p>
          <a:p>
            <a:pPr>
              <a:defRPr/>
            </a:pP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main()</a:t>
            </a:r>
          </a:p>
          <a:p>
            <a:pPr>
              <a:defRPr/>
            </a:pP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2B91AF"/>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petType</a:t>
            </a:r>
            <a:r>
              <a:rPr lang="en-US" sz="1600" dirty="0">
                <a:solidFill>
                  <a:srgbClr val="000000"/>
                </a:solidFill>
                <a:highlight>
                  <a:srgbClr val="FFFFFF"/>
                </a:highlight>
                <a:latin typeface="Consolas" panose="020B0609020204030204" pitchFamily="49" charset="0"/>
              </a:rPr>
              <a:t> pet(</a:t>
            </a:r>
            <a:r>
              <a:rPr lang="en-US" sz="1600" dirty="0">
                <a:solidFill>
                  <a:srgbClr val="A31515"/>
                </a:solidFill>
                <a:highlight>
                  <a:srgbClr val="FFFFFF"/>
                </a:highlight>
                <a:latin typeface="Consolas" panose="020B0609020204030204" pitchFamily="49" charset="0"/>
              </a:rPr>
              <a:t>"Lucky"</a:t>
            </a: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//Line 1</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dogType</a:t>
            </a:r>
            <a:r>
              <a:rPr lang="en-US" sz="1600" dirty="0">
                <a:solidFill>
                  <a:srgbClr val="000000"/>
                </a:solidFill>
                <a:highlight>
                  <a:srgbClr val="FFFFFF"/>
                </a:highlight>
                <a:latin typeface="Consolas" panose="020B0609020204030204" pitchFamily="49" charset="0"/>
              </a:rPr>
              <a:t> dog(</a:t>
            </a:r>
            <a:r>
              <a:rPr lang="en-US" sz="1600" dirty="0">
                <a:solidFill>
                  <a:srgbClr val="A31515"/>
                </a:solidFill>
                <a:highlight>
                  <a:srgbClr val="FFFFFF"/>
                </a:highlight>
                <a:latin typeface="Consolas" panose="020B0609020204030204" pitchFamily="49" charset="0"/>
              </a:rPr>
              <a:t>"Tommy"</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"German Shepherd"</a:t>
            </a:r>
            <a:r>
              <a:rPr lang="en-US" sz="1600" dirty="0">
                <a:solidFill>
                  <a:srgbClr val="000000"/>
                </a:solidFill>
                <a:highlight>
                  <a:srgbClr val="FFFFFF"/>
                </a:highlight>
                <a:latin typeface="Consolas" panose="020B0609020204030204" pitchFamily="49" charset="0"/>
              </a:rPr>
              <a:t>); </a:t>
            </a:r>
          </a:p>
          <a:p>
            <a:pPr>
              <a:defRPr/>
            </a:pP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//Line 2</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pet.print</a:t>
            </a: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//Line 3</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a:t>
            </a:r>
            <a:r>
              <a:rPr lang="en-US" sz="1600" dirty="0">
                <a:solidFill>
                  <a:srgbClr val="008080"/>
                </a:solidFill>
                <a:highlight>
                  <a:srgbClr val="FFFFFF"/>
                </a:highlight>
                <a:latin typeface="Consolas" panose="020B0609020204030204" pitchFamily="49" charset="0"/>
              </a:rPr>
              <a:t>&lt;&lt;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//Line 4</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dog.print</a:t>
            </a: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//Line 5</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a:t>
            </a:r>
            <a:r>
              <a:rPr lang="en-US" sz="1600" dirty="0">
                <a:solidFill>
                  <a:srgbClr val="008080"/>
                </a:solidFill>
                <a:highlight>
                  <a:srgbClr val="FFFFFF"/>
                </a:highlight>
                <a:latin typeface="Consolas" panose="020B0609020204030204" pitchFamily="49" charset="0"/>
              </a:rPr>
              <a:t>&lt;&lt;</a:t>
            </a:r>
            <a:r>
              <a:rPr lang="en-US" sz="1600" dirty="0">
                <a:solidFill>
                  <a:srgbClr val="000000"/>
                </a:solidFill>
                <a:highlight>
                  <a:srgbClr val="FFFFFF"/>
                </a:highlight>
                <a:latin typeface="Consolas" panose="020B0609020204030204" pitchFamily="49" charset="0"/>
              </a:rPr>
              <a:t> </a:t>
            </a:r>
            <a:r>
              <a:rPr lang="en-US" sz="1600" dirty="0">
                <a:solidFill>
                  <a:srgbClr val="A31515"/>
                </a:solidFill>
                <a:highlight>
                  <a:srgbClr val="FFFFFF"/>
                </a:highlight>
                <a:latin typeface="Consolas" panose="020B0609020204030204" pitchFamily="49" charset="0"/>
              </a:rPr>
              <a:t>"*Calling the function </a:t>
            </a:r>
            <a:r>
              <a:rPr lang="en-US" sz="1600" dirty="0" err="1">
                <a:solidFill>
                  <a:srgbClr val="A31515"/>
                </a:solidFill>
                <a:highlight>
                  <a:srgbClr val="FFFFFF"/>
                </a:highlight>
                <a:latin typeface="Consolas" panose="020B0609020204030204" pitchFamily="49" charset="0"/>
              </a:rPr>
              <a:t>callPrint</a:t>
            </a:r>
            <a:r>
              <a:rPr lang="en-US" sz="1600" dirty="0">
                <a:solidFill>
                  <a:srgbClr val="A31515"/>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8080"/>
                </a:solidFill>
                <a:highlight>
                  <a:srgbClr val="FFFFFF"/>
                </a:highlight>
                <a:latin typeface="Consolas" panose="020B0609020204030204" pitchFamily="49" charset="0"/>
              </a:rPr>
              <a:t>  &lt;&lt;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//Line 6</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callPrint</a:t>
            </a:r>
            <a:r>
              <a:rPr lang="en-US" sz="1600" dirty="0">
                <a:solidFill>
                  <a:srgbClr val="000000"/>
                </a:solidFill>
                <a:highlight>
                  <a:srgbClr val="FFFFFF"/>
                </a:highlight>
                <a:latin typeface="Consolas" panose="020B0609020204030204" pitchFamily="49" charset="0"/>
              </a:rPr>
              <a:t>(pet); </a:t>
            </a:r>
            <a:r>
              <a:rPr lang="en-US" sz="1600" dirty="0">
                <a:solidFill>
                  <a:srgbClr val="008000"/>
                </a:solidFill>
                <a:highlight>
                  <a:srgbClr val="FFFFFF"/>
                </a:highlight>
                <a:latin typeface="Consolas" panose="020B0609020204030204" pitchFamily="49" charset="0"/>
              </a:rPr>
              <a:t>//Line 7</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a:t>
            </a:r>
            <a:r>
              <a:rPr lang="en-US" sz="1600" dirty="0">
                <a:solidFill>
                  <a:srgbClr val="008080"/>
                </a:solidFill>
                <a:highlight>
                  <a:srgbClr val="FFFFFF"/>
                </a:highlight>
                <a:latin typeface="Consolas" panose="020B0609020204030204" pitchFamily="49" charset="0"/>
              </a:rPr>
              <a:t>&lt;&lt;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 </a:t>
            </a:r>
            <a:r>
              <a:rPr lang="en-US" sz="1600" dirty="0">
                <a:solidFill>
                  <a:srgbClr val="008000"/>
                </a:solidFill>
                <a:highlight>
                  <a:srgbClr val="FFFFFF"/>
                </a:highlight>
                <a:latin typeface="Consolas" panose="020B0609020204030204" pitchFamily="49" charset="0"/>
              </a:rPr>
              <a:t>//Line 8</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callPrint</a:t>
            </a:r>
            <a:r>
              <a:rPr lang="en-US" sz="1600" dirty="0">
                <a:solidFill>
                  <a:srgbClr val="000000"/>
                </a:solidFill>
                <a:highlight>
                  <a:srgbClr val="FFFFFF"/>
                </a:highlight>
                <a:latin typeface="Consolas" panose="020B0609020204030204" pitchFamily="49" charset="0"/>
              </a:rPr>
              <a:t>(dog); </a:t>
            </a:r>
            <a:r>
              <a:rPr lang="en-US" sz="1600" dirty="0">
                <a:solidFill>
                  <a:srgbClr val="008000"/>
                </a:solidFill>
                <a:highlight>
                  <a:srgbClr val="FFFFFF"/>
                </a:highlight>
                <a:latin typeface="Consolas" panose="020B0609020204030204" pitchFamily="49" charset="0"/>
              </a:rPr>
              <a:t>//Line 9</a:t>
            </a:r>
            <a:endParaRPr lang="en-US" sz="1600" dirty="0">
              <a:solidFill>
                <a:srgbClr val="000000"/>
              </a:solidFill>
              <a:highlight>
                <a:srgbClr val="FFFFFF"/>
              </a:highlight>
              <a:latin typeface="Consolas" panose="020B0609020204030204" pitchFamily="49" charset="0"/>
            </a:endParaRPr>
          </a:p>
          <a:p>
            <a:pPr>
              <a:defRPr/>
            </a:pP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0;</a:t>
            </a:r>
          </a:p>
          <a:p>
            <a:pPr>
              <a:defRPr/>
            </a:pPr>
            <a:r>
              <a:rPr lang="en-US" sz="1600" dirty="0">
                <a:solidFill>
                  <a:srgbClr val="000000"/>
                </a:solidFill>
                <a:highlight>
                  <a:srgbClr val="FFFFFF"/>
                </a:highlight>
                <a:latin typeface="Consolas" panose="020B0609020204030204" pitchFamily="49" charset="0"/>
              </a:rPr>
              <a:t>}</a:t>
            </a:r>
          </a:p>
        </p:txBody>
      </p:sp>
      <p:sp>
        <p:nvSpPr>
          <p:cNvPr id="91143" name="Rectangle 7"/>
          <p:cNvSpPr>
            <a:spLocks noChangeArrowheads="1"/>
          </p:cNvSpPr>
          <p:nvPr/>
        </p:nvSpPr>
        <p:spPr bwMode="auto">
          <a:xfrm>
            <a:off x="550863" y="5175250"/>
            <a:ext cx="3695700" cy="11684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en-US" sz="1400">
                <a:solidFill>
                  <a:srgbClr val="231F20"/>
                </a:solidFill>
                <a:latin typeface="AdvTT825c8005"/>
              </a:rPr>
              <a:t>Name: Lucky</a:t>
            </a:r>
          </a:p>
          <a:p>
            <a:r>
              <a:rPr lang="en-US" altLang="en-US" sz="1400">
                <a:solidFill>
                  <a:srgbClr val="231F20"/>
                </a:solidFill>
                <a:latin typeface="AdvTT825c8005"/>
              </a:rPr>
              <a:t>Name: Tommy, Breed: German Shepherd</a:t>
            </a:r>
          </a:p>
          <a:p>
            <a:r>
              <a:rPr lang="en-US" altLang="en-US" sz="1400">
                <a:solidFill>
                  <a:srgbClr val="231F20"/>
                </a:solidFill>
                <a:latin typeface="AdvTT825c8005"/>
              </a:rPr>
              <a:t>*** Calling the function callPrint ***</a:t>
            </a:r>
          </a:p>
          <a:p>
            <a:r>
              <a:rPr lang="en-US" altLang="en-US" sz="1400">
                <a:solidFill>
                  <a:srgbClr val="231F20"/>
                </a:solidFill>
                <a:latin typeface="AdvTT825c8005"/>
              </a:rPr>
              <a:t>Name: Lucky</a:t>
            </a:r>
          </a:p>
          <a:p>
            <a:r>
              <a:rPr lang="en-US" altLang="en-US" sz="1400">
                <a:solidFill>
                  <a:srgbClr val="231F20"/>
                </a:solidFill>
                <a:latin typeface="AdvTT825c8005"/>
              </a:rPr>
              <a:t>Name: Tommy, Breed: German Shepherd</a:t>
            </a:r>
            <a:endParaRPr lang="en-US" altLang="en-US" sz="1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Inheritance, Pointers, and Virtual Functions (cont’d.)</a:t>
            </a:r>
          </a:p>
        </p:txBody>
      </p:sp>
      <p:sp>
        <p:nvSpPr>
          <p:cNvPr id="9318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lnSpc>
                <a:spcPct val="98000"/>
              </a:lnSpc>
              <a:spcBef>
                <a:spcPts val="713"/>
              </a:spcBef>
              <a:buFont typeface="Arial" panose="020B0604020202020204" pitchFamily="34" charset="0"/>
              <a:buChar char="•"/>
            </a:pPr>
            <a:r>
              <a:rPr lang="en-US" altLang="en-US"/>
              <a:t>Values of a derived class object can be copied into a base class object</a:t>
            </a:r>
          </a:p>
          <a:p>
            <a:pPr eaLnBrk="1" hangingPunct="1">
              <a:lnSpc>
                <a:spcPct val="98000"/>
              </a:lnSpc>
              <a:spcBef>
                <a:spcPts val="713"/>
              </a:spcBef>
              <a:buFont typeface="Arial" panose="020B0604020202020204" pitchFamily="34" charset="0"/>
              <a:buChar char="•"/>
            </a:pPr>
            <a:r>
              <a:rPr lang="en-US" altLang="en-US" u="sng"/>
              <a:t>Slicing problem</a:t>
            </a:r>
            <a:r>
              <a:rPr lang="en-US" altLang="en-US"/>
              <a:t>: if derived class has more data members than base class, some data could be lost</a:t>
            </a:r>
          </a:p>
          <a:p>
            <a:pPr eaLnBrk="1" hangingPunct="1">
              <a:lnSpc>
                <a:spcPct val="98000"/>
              </a:lnSpc>
              <a:spcBef>
                <a:spcPts val="713"/>
              </a:spcBef>
              <a:buFont typeface="Arial" panose="020B0604020202020204" pitchFamily="34" charset="0"/>
              <a:buChar char="•"/>
            </a:pPr>
            <a:r>
              <a:rPr lang="en-US" altLang="en-US"/>
              <a:t>Solution: use pointers for both base and derived class objects</a:t>
            </a:r>
          </a:p>
        </p:txBody>
      </p:sp>
      <p:sp>
        <p:nvSpPr>
          <p:cNvPr id="93188"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D12AE419-B9AA-4327-9388-0D77404B5432}" type="slidenum">
              <a:rPr lang="en-US" altLang="en-US" sz="1200">
                <a:solidFill>
                  <a:srgbClr val="FFFFFF"/>
                </a:solidFill>
                <a:latin typeface="Arial" panose="020B0604020202020204" pitchFamily="34" charset="0"/>
              </a:rPr>
              <a:pPr algn="r" eaLnBrk="1" hangingPunct="1">
                <a:spcBef>
                  <a:spcPct val="0"/>
                </a:spcBef>
                <a:buClrTx/>
                <a:buFontTx/>
                <a:buNone/>
              </a:pPr>
              <a:t>46</a:t>
            </a:fld>
            <a:endParaRPr lang="en-US" altLang="en-US" sz="1200">
              <a:solidFill>
                <a:srgbClr val="FFFFFF"/>
              </a:solidFill>
              <a:latin typeface="Arial" panose="020B0604020202020204" pitchFamily="34" charset="0"/>
            </a:endParaRPr>
          </a:p>
        </p:txBody>
      </p:sp>
      <p:sp>
        <p:nvSpPr>
          <p:cNvPr id="93189"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1"/>
          <p:cNvSpPr txBox="1">
            <a:spLocks noChangeArrowheads="1"/>
          </p:cNvSpPr>
          <p:nvPr/>
        </p:nvSpPr>
        <p:spPr bwMode="auto">
          <a:xfrm>
            <a:off x="441325" y="227013"/>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With Virtual Function</a:t>
            </a:r>
          </a:p>
        </p:txBody>
      </p:sp>
      <p:sp>
        <p:nvSpPr>
          <p:cNvPr id="4" name="Rectangle 3"/>
          <p:cNvSpPr/>
          <p:nvPr/>
        </p:nvSpPr>
        <p:spPr>
          <a:xfrm>
            <a:off x="-2630" y="1379476"/>
            <a:ext cx="4558864" cy="4031873"/>
          </a:xfrm>
          <a:prstGeom prst="rect">
            <a:avLst/>
          </a:prstGeom>
          <a:ln>
            <a:solidFill>
              <a:srgbClr val="FF0000"/>
            </a:solidFill>
          </a:ln>
        </p:spPr>
        <p:txBody>
          <a:bodyPr>
            <a:spAutoFit/>
          </a:bodyPr>
          <a:lstStyle/>
          <a:p>
            <a:pPr>
              <a:defRPr/>
            </a:pPr>
            <a:r>
              <a:rPr lang="en-US" sz="1600" dirty="0">
                <a:solidFill>
                  <a:srgbClr val="0000FF"/>
                </a:solidFill>
                <a:highlight>
                  <a:srgbClr val="FFFFFF"/>
                </a:highlight>
                <a:latin typeface="Consolas" panose="020B0609020204030204" pitchFamily="49" charset="0"/>
              </a:rPr>
              <a:t>class</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petType</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virtual void</a:t>
            </a:r>
            <a:r>
              <a:rPr lang="en-US" sz="1600" dirty="0">
                <a:solidFill>
                  <a:srgbClr val="000000"/>
                </a:solidFill>
                <a:highlight>
                  <a:srgbClr val="FFFFFF"/>
                </a:highlight>
                <a:latin typeface="Consolas" panose="020B0609020204030204" pitchFamily="49" charset="0"/>
              </a:rPr>
              <a:t> print(); </a:t>
            </a:r>
            <a:r>
              <a:rPr lang="en-US" sz="1600" dirty="0">
                <a:solidFill>
                  <a:srgbClr val="00A87E"/>
                </a:solidFill>
                <a:latin typeface="AdvTT0688bc49.B"/>
              </a:rPr>
              <a:t>//virtual function</a:t>
            </a:r>
            <a:endParaRPr lang="en-US" sz="1600" dirty="0">
              <a:solidFill>
                <a:srgbClr val="000000"/>
              </a:solidFill>
              <a:highlight>
                <a:srgbClr val="FFFFFF"/>
              </a:highlight>
              <a:latin typeface="Consolas" panose="020B0609020204030204" pitchFamily="49" charset="0"/>
            </a:endParaRPr>
          </a:p>
          <a:p>
            <a:pPr>
              <a:defRPr/>
            </a:pPr>
            <a:r>
              <a:rPr lang="en-US" sz="1600" dirty="0" err="1">
                <a:solidFill>
                  <a:srgbClr val="000000"/>
                </a:solidFill>
                <a:highlight>
                  <a:srgbClr val="FFFFFF"/>
                </a:highlight>
                <a:latin typeface="Consolas" panose="020B0609020204030204" pitchFamily="49" charset="0"/>
              </a:rPr>
              <a:t>petType</a:t>
            </a:r>
            <a:r>
              <a:rPr lang="en-US" sz="1600" dirty="0">
                <a:solidFill>
                  <a:srgbClr val="000000"/>
                </a:solidFill>
                <a:highlight>
                  <a:srgbClr val="FFFFFF"/>
                </a:highlight>
                <a:latin typeface="Consolas" panose="020B0609020204030204" pitchFamily="49" charset="0"/>
              </a:rPr>
              <a:t>(</a:t>
            </a:r>
            <a:r>
              <a:rPr lang="en-US" sz="1600" dirty="0">
                <a:solidFill>
                  <a:srgbClr val="2B91A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ring n = </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private</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2B91A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name;</a:t>
            </a:r>
          </a:p>
          <a:p>
            <a:pPr>
              <a:defRPr/>
            </a:pP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class</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dogType</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petType</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print();</a:t>
            </a:r>
          </a:p>
          <a:p>
            <a:pPr>
              <a:defRPr/>
            </a:pPr>
            <a:r>
              <a:rPr lang="en-US" sz="1600" dirty="0" err="1">
                <a:solidFill>
                  <a:srgbClr val="000000"/>
                </a:solidFill>
                <a:highlight>
                  <a:srgbClr val="FFFFFF"/>
                </a:highlight>
                <a:latin typeface="Consolas" panose="020B0609020204030204" pitchFamily="49" charset="0"/>
              </a:rPr>
              <a:t>dogType</a:t>
            </a:r>
            <a:r>
              <a:rPr lang="en-US" sz="1600" dirty="0">
                <a:solidFill>
                  <a:srgbClr val="000000"/>
                </a:solidFill>
                <a:highlight>
                  <a:srgbClr val="FFFFFF"/>
                </a:highlight>
                <a:latin typeface="Consolas" panose="020B0609020204030204" pitchFamily="49" charset="0"/>
              </a:rPr>
              <a:t>(</a:t>
            </a:r>
            <a:r>
              <a:rPr lang="en-US" sz="1600" dirty="0">
                <a:solidFill>
                  <a:srgbClr val="2B91A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n = </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b = </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private</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2B91A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breed;</a:t>
            </a:r>
          </a:p>
          <a:p>
            <a:pPr>
              <a:defRPr/>
            </a:pPr>
            <a:r>
              <a:rPr lang="en-US" sz="1600" dirty="0">
                <a:solidFill>
                  <a:srgbClr val="000000"/>
                </a:solidFill>
                <a:highlight>
                  <a:srgbClr val="FFFFFF"/>
                </a:highlight>
                <a:latin typeface="Consolas" panose="020B0609020204030204" pitchFamily="49" charset="0"/>
              </a:rPr>
              <a:t>};</a:t>
            </a:r>
            <a:endParaRPr lang="en-US" sz="4000" dirty="0"/>
          </a:p>
        </p:txBody>
      </p:sp>
      <p:sp>
        <p:nvSpPr>
          <p:cNvPr id="95236"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BD867687-4C15-4663-BABC-E0F5784F4A8E}" type="slidenum">
              <a:rPr lang="en-US" altLang="en-US" sz="1200">
                <a:solidFill>
                  <a:srgbClr val="FFFFFF"/>
                </a:solidFill>
                <a:latin typeface="Arial" panose="020B0604020202020204" pitchFamily="34" charset="0"/>
              </a:rPr>
              <a:pPr algn="r" eaLnBrk="1" hangingPunct="1">
                <a:spcBef>
                  <a:spcPct val="0"/>
                </a:spcBef>
                <a:buClrTx/>
                <a:buFontTx/>
                <a:buNone/>
              </a:pPr>
              <a:t>47</a:t>
            </a:fld>
            <a:endParaRPr lang="en-US" altLang="en-US" sz="1200">
              <a:solidFill>
                <a:srgbClr val="FFFFFF"/>
              </a:solidFill>
              <a:latin typeface="Arial" panose="020B0604020202020204" pitchFamily="34" charset="0"/>
            </a:endParaRPr>
          </a:p>
        </p:txBody>
      </p:sp>
      <p:sp>
        <p:nvSpPr>
          <p:cNvPr id="95237"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
        <p:nvSpPr>
          <p:cNvPr id="7" name="Rectangle 6"/>
          <p:cNvSpPr/>
          <p:nvPr/>
        </p:nvSpPr>
        <p:spPr>
          <a:xfrm>
            <a:off x="4272446" y="1315155"/>
            <a:ext cx="5100154" cy="4770537"/>
          </a:xfrm>
          <a:prstGeom prst="rect">
            <a:avLst/>
          </a:prstGeom>
          <a:ln>
            <a:solidFill>
              <a:srgbClr val="002060"/>
            </a:solidFill>
          </a:ln>
        </p:spPr>
        <p:txBody>
          <a:bodyPr>
            <a:spAutoFit/>
          </a:bodyPr>
          <a:lstStyle/>
          <a:p>
            <a:pPr>
              <a:defRPr/>
            </a:pP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callPrint</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petType</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-&gt;print();</a:t>
            </a:r>
          </a:p>
          <a:p>
            <a:pPr>
              <a:defRPr/>
            </a:pPr>
            <a:r>
              <a:rPr lang="en-US" sz="1600" dirty="0">
                <a:solidFill>
                  <a:srgbClr val="000000"/>
                </a:solidFill>
                <a:highlight>
                  <a:srgbClr val="FFFFFF"/>
                </a:highlight>
                <a:latin typeface="Consolas" panose="020B0609020204030204" pitchFamily="49" charset="0"/>
              </a:rPr>
              <a:t>}</a:t>
            </a:r>
          </a:p>
          <a:p>
            <a:pPr>
              <a:defRPr/>
            </a:pP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main()</a:t>
            </a:r>
          </a:p>
          <a:p>
            <a:pPr>
              <a:defRPr/>
            </a:pP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2B91AF"/>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petType</a:t>
            </a:r>
            <a:r>
              <a:rPr lang="en-US" sz="1600" dirty="0">
                <a:solidFill>
                  <a:srgbClr val="000000"/>
                </a:solidFill>
                <a:highlight>
                  <a:srgbClr val="FFFFFF"/>
                </a:highlight>
                <a:latin typeface="Consolas" panose="020B0609020204030204" pitchFamily="49" charset="0"/>
              </a:rPr>
              <a:t> *pet = </a:t>
            </a:r>
            <a:r>
              <a:rPr lang="en-US" sz="1600" dirty="0">
                <a:solidFill>
                  <a:srgbClr val="008080"/>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petType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"Lucky"</a:t>
            </a:r>
            <a:r>
              <a:rPr lang="en-US" sz="1600" dirty="0">
                <a:solidFill>
                  <a:srgbClr val="000000"/>
                </a:solidFill>
                <a:highlight>
                  <a:srgbClr val="FFFFFF"/>
                </a:highlight>
                <a:latin typeface="Consolas" panose="020B0609020204030204" pitchFamily="49" charset="0"/>
              </a:rPr>
              <a:t>);</a:t>
            </a:r>
          </a:p>
          <a:p>
            <a:pPr>
              <a:defRPr/>
            </a:pPr>
            <a:r>
              <a:rPr lang="en-US" sz="1600" dirty="0" err="1">
                <a:solidFill>
                  <a:srgbClr val="2B91AF"/>
                </a:solidFill>
                <a:highlight>
                  <a:srgbClr val="FFFFFF"/>
                </a:highlight>
                <a:latin typeface="Consolas" panose="020B0609020204030204" pitchFamily="49" charset="0"/>
              </a:rPr>
              <a:t>dogType</a:t>
            </a:r>
            <a:r>
              <a:rPr lang="en-US" sz="1600" dirty="0">
                <a:solidFill>
                  <a:srgbClr val="2B91AF"/>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*dog;</a:t>
            </a:r>
          </a:p>
          <a:p>
            <a:pPr>
              <a:defRPr/>
            </a:pPr>
            <a:r>
              <a:rPr lang="en-US" sz="1600" dirty="0">
                <a:solidFill>
                  <a:srgbClr val="000000"/>
                </a:solidFill>
                <a:highlight>
                  <a:srgbClr val="FFFFFF"/>
                </a:highlight>
                <a:latin typeface="Consolas" panose="020B0609020204030204" pitchFamily="49" charset="0"/>
              </a:rPr>
              <a:t>dog=</a:t>
            </a:r>
            <a:r>
              <a:rPr lang="en-US" sz="1600" dirty="0">
                <a:solidFill>
                  <a:srgbClr val="008080"/>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dogType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Tommy"</a:t>
            </a:r>
            <a:r>
              <a:rPr lang="en-US" sz="1600" dirty="0" err="1">
                <a:solidFill>
                  <a:srgbClr val="000000"/>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"German</a:t>
            </a:r>
            <a:r>
              <a:rPr lang="en-US" sz="1600" dirty="0">
                <a:solidFill>
                  <a:srgbClr val="A31515"/>
                </a:solidFill>
                <a:highlight>
                  <a:srgbClr val="FFFFFF"/>
                </a:highlight>
                <a:latin typeface="Consolas" panose="020B0609020204030204" pitchFamily="49" charset="0"/>
              </a:rPr>
              <a:t> Shepherd"</a:t>
            </a:r>
            <a:r>
              <a:rPr lang="en-US" sz="1600" dirty="0">
                <a:solidFill>
                  <a:srgbClr val="000000"/>
                </a:solidFill>
                <a:highlight>
                  <a:srgbClr val="FFFFFF"/>
                </a:highlight>
                <a:latin typeface="Consolas" panose="020B0609020204030204" pitchFamily="49" charset="0"/>
              </a:rPr>
              <a:t>);</a:t>
            </a:r>
          </a:p>
          <a:p>
            <a:pPr>
              <a:defRPr/>
            </a:pP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pet-&gt;print();</a:t>
            </a:r>
          </a:p>
          <a:p>
            <a:pPr>
              <a:defRPr/>
            </a:pPr>
            <a:r>
              <a:rPr lang="en-US" sz="1600" dirty="0" err="1">
                <a:solidFill>
                  <a:srgbClr val="00000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a:t>
            </a:r>
            <a:r>
              <a:rPr lang="en-US" sz="1600" dirty="0">
                <a:solidFill>
                  <a:srgbClr val="008080"/>
                </a:solidFill>
                <a:highlight>
                  <a:srgbClr val="FFFFFF"/>
                </a:highlight>
                <a:latin typeface="Consolas" panose="020B0609020204030204" pitchFamily="49" charset="0"/>
              </a:rPr>
              <a:t>&lt;&lt;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00"/>
                </a:solidFill>
                <a:highlight>
                  <a:srgbClr val="FFFFFF"/>
                </a:highlight>
                <a:latin typeface="Consolas" panose="020B0609020204030204" pitchFamily="49" charset="0"/>
              </a:rPr>
              <a:t>dog-&gt;print();</a:t>
            </a:r>
          </a:p>
          <a:p>
            <a:pPr>
              <a:defRPr/>
            </a:pPr>
            <a:r>
              <a:rPr lang="en-US" sz="1600" dirty="0" err="1">
                <a:solidFill>
                  <a:srgbClr val="00000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&lt;&lt; </a:t>
            </a:r>
            <a:r>
              <a:rPr lang="en-US" sz="1600" dirty="0">
                <a:solidFill>
                  <a:srgbClr val="A31515"/>
                </a:solidFill>
                <a:highlight>
                  <a:srgbClr val="FFFFFF"/>
                </a:highlight>
                <a:latin typeface="Consolas" panose="020B0609020204030204" pitchFamily="49" charset="0"/>
              </a:rPr>
              <a:t>"*Calling the function </a:t>
            </a:r>
            <a:r>
              <a:rPr lang="en-US" sz="1600" dirty="0" err="1">
                <a:solidFill>
                  <a:srgbClr val="A31515"/>
                </a:solidFill>
                <a:highlight>
                  <a:srgbClr val="FFFFFF"/>
                </a:highlight>
                <a:latin typeface="Consolas" panose="020B0609020204030204" pitchFamily="49" charset="0"/>
              </a:rPr>
              <a:t>callPrint</a:t>
            </a:r>
            <a:r>
              <a:rPr lang="en-US" sz="1600" dirty="0">
                <a:solidFill>
                  <a:srgbClr val="A31515"/>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&lt;&lt; </a:t>
            </a:r>
            <a:r>
              <a:rPr lang="en-US" sz="1600" dirty="0" err="1">
                <a:solidFill>
                  <a:srgbClr val="0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a:t>
            </a:r>
          </a:p>
          <a:p>
            <a:pPr>
              <a:defRPr/>
            </a:pPr>
            <a:r>
              <a:rPr lang="en-US" sz="1600" dirty="0" err="1">
                <a:solidFill>
                  <a:srgbClr val="000000"/>
                </a:solidFill>
                <a:highlight>
                  <a:srgbClr val="FFFFFF"/>
                </a:highlight>
                <a:latin typeface="Consolas" panose="020B0609020204030204" pitchFamily="49" charset="0"/>
              </a:rPr>
              <a:t>callPrint</a:t>
            </a:r>
            <a:r>
              <a:rPr lang="en-US" sz="1600" dirty="0">
                <a:solidFill>
                  <a:srgbClr val="000000"/>
                </a:solidFill>
                <a:highlight>
                  <a:srgbClr val="FFFFFF"/>
                </a:highlight>
                <a:latin typeface="Consolas" panose="020B0609020204030204" pitchFamily="49" charset="0"/>
              </a:rPr>
              <a:t>(pet);</a:t>
            </a:r>
          </a:p>
          <a:p>
            <a:pPr>
              <a:defRPr/>
            </a:pPr>
            <a:r>
              <a:rPr lang="en-US" sz="1600" dirty="0" err="1">
                <a:solidFill>
                  <a:srgbClr val="00000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a:t>
            </a:r>
            <a:r>
              <a:rPr lang="en-US" sz="1600" dirty="0">
                <a:solidFill>
                  <a:srgbClr val="008080"/>
                </a:solidFill>
                <a:highlight>
                  <a:srgbClr val="FFFFFF"/>
                </a:highlight>
                <a:latin typeface="Consolas" panose="020B0609020204030204" pitchFamily="49" charset="0"/>
              </a:rPr>
              <a:t>&lt;&lt;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a:t>
            </a:r>
          </a:p>
          <a:p>
            <a:pPr>
              <a:defRPr/>
            </a:pPr>
            <a:r>
              <a:rPr lang="en-US" sz="1600" dirty="0" err="1">
                <a:solidFill>
                  <a:srgbClr val="000000"/>
                </a:solidFill>
                <a:highlight>
                  <a:srgbClr val="FFFFFF"/>
                </a:highlight>
                <a:latin typeface="Consolas" panose="020B0609020204030204" pitchFamily="49" charset="0"/>
              </a:rPr>
              <a:t>callPrint</a:t>
            </a:r>
            <a:r>
              <a:rPr lang="en-US" sz="1600" dirty="0">
                <a:solidFill>
                  <a:srgbClr val="000000"/>
                </a:solidFill>
                <a:highlight>
                  <a:srgbClr val="FFFFFF"/>
                </a:highlight>
                <a:latin typeface="Consolas" panose="020B0609020204030204" pitchFamily="49" charset="0"/>
              </a:rPr>
              <a:t>(dog);</a:t>
            </a:r>
            <a:r>
              <a:rPr lang="en-US" sz="1600" dirty="0">
                <a:solidFill>
                  <a:srgbClr val="231F20"/>
                </a:solidFill>
                <a:latin typeface="Consolas" panose="020B0609020204030204" pitchFamily="49" charset="0"/>
              </a:rPr>
              <a:t> </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0;</a:t>
            </a:r>
          </a:p>
          <a:p>
            <a:pPr>
              <a:defRPr/>
            </a:pPr>
            <a:r>
              <a:rPr lang="en-US" sz="1600" dirty="0">
                <a:solidFill>
                  <a:srgbClr val="000000"/>
                </a:solidFill>
                <a:highlight>
                  <a:srgbClr val="FFFFFF"/>
                </a:highlight>
                <a:latin typeface="Consolas" panose="020B0609020204030204" pitchFamily="49" charset="0"/>
              </a:rPr>
              <a:t>}</a:t>
            </a:r>
          </a:p>
        </p:txBody>
      </p:sp>
      <p:sp>
        <p:nvSpPr>
          <p:cNvPr id="95239" name="Rectangle 7"/>
          <p:cNvSpPr>
            <a:spLocks noChangeArrowheads="1"/>
          </p:cNvSpPr>
          <p:nvPr/>
        </p:nvSpPr>
        <p:spPr bwMode="auto">
          <a:xfrm>
            <a:off x="550863" y="5175250"/>
            <a:ext cx="3695700" cy="11684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en-US" sz="1400">
                <a:solidFill>
                  <a:srgbClr val="231F20"/>
                </a:solidFill>
                <a:latin typeface="AdvTT825c8005"/>
              </a:rPr>
              <a:t>Name: Lucky</a:t>
            </a:r>
          </a:p>
          <a:p>
            <a:r>
              <a:rPr lang="en-US" altLang="en-US" sz="1400">
                <a:solidFill>
                  <a:srgbClr val="231F20"/>
                </a:solidFill>
                <a:latin typeface="AdvTT825c8005"/>
              </a:rPr>
              <a:t>Name: Tommy, Breed: German Shepherd</a:t>
            </a:r>
          </a:p>
          <a:p>
            <a:r>
              <a:rPr lang="en-US" altLang="en-US" sz="1400">
                <a:solidFill>
                  <a:srgbClr val="231F20"/>
                </a:solidFill>
                <a:latin typeface="AdvTT825c8005"/>
              </a:rPr>
              <a:t>*** Calling the function callPrint ***</a:t>
            </a:r>
          </a:p>
          <a:p>
            <a:r>
              <a:rPr lang="en-US" altLang="en-US" sz="1400">
                <a:solidFill>
                  <a:srgbClr val="231F20"/>
                </a:solidFill>
                <a:latin typeface="AdvTT825c8005"/>
              </a:rPr>
              <a:t>Name: Lucky</a:t>
            </a:r>
          </a:p>
          <a:p>
            <a:r>
              <a:rPr lang="en-US" altLang="en-US" sz="1400">
                <a:solidFill>
                  <a:srgbClr val="231F20"/>
                </a:solidFill>
                <a:latin typeface="AdvTT825c8005"/>
              </a:rPr>
              <a:t>Name: Tommy, Breed: German Shepherd</a:t>
            </a:r>
            <a:endParaRPr lang="en-US" altLang="en-US" sz="1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1"/>
          <p:cNvSpPr txBox="1">
            <a:spLocks noChangeArrowheads="1"/>
          </p:cNvSpPr>
          <p:nvPr/>
        </p:nvSpPr>
        <p:spPr bwMode="auto">
          <a:xfrm>
            <a:off x="441325" y="227013"/>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With Virtual Function</a:t>
            </a:r>
          </a:p>
        </p:txBody>
      </p:sp>
      <p:sp>
        <p:nvSpPr>
          <p:cNvPr id="4" name="Rectangle 3"/>
          <p:cNvSpPr/>
          <p:nvPr/>
        </p:nvSpPr>
        <p:spPr>
          <a:xfrm>
            <a:off x="-2630" y="1379476"/>
            <a:ext cx="4558864" cy="4031873"/>
          </a:xfrm>
          <a:prstGeom prst="rect">
            <a:avLst/>
          </a:prstGeom>
          <a:ln>
            <a:solidFill>
              <a:srgbClr val="FF0000"/>
            </a:solidFill>
          </a:ln>
        </p:spPr>
        <p:txBody>
          <a:bodyPr>
            <a:spAutoFit/>
          </a:bodyPr>
          <a:lstStyle/>
          <a:p>
            <a:pPr>
              <a:defRPr/>
            </a:pPr>
            <a:r>
              <a:rPr lang="en-US" sz="1600" dirty="0">
                <a:solidFill>
                  <a:srgbClr val="0000FF"/>
                </a:solidFill>
                <a:highlight>
                  <a:srgbClr val="FFFFFF"/>
                </a:highlight>
                <a:latin typeface="Consolas" panose="020B0609020204030204" pitchFamily="49" charset="0"/>
              </a:rPr>
              <a:t>class</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petType</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virtual void</a:t>
            </a:r>
            <a:r>
              <a:rPr lang="en-US" sz="1600" dirty="0">
                <a:solidFill>
                  <a:srgbClr val="000000"/>
                </a:solidFill>
                <a:highlight>
                  <a:srgbClr val="FFFFFF"/>
                </a:highlight>
                <a:latin typeface="Consolas" panose="020B0609020204030204" pitchFamily="49" charset="0"/>
              </a:rPr>
              <a:t> print(); </a:t>
            </a:r>
            <a:r>
              <a:rPr lang="en-US" sz="1600" dirty="0">
                <a:solidFill>
                  <a:srgbClr val="00A87E"/>
                </a:solidFill>
                <a:latin typeface="AdvTT0688bc49.B"/>
              </a:rPr>
              <a:t>//virtual function</a:t>
            </a:r>
            <a:endParaRPr lang="en-US" sz="1600" dirty="0">
              <a:solidFill>
                <a:srgbClr val="000000"/>
              </a:solidFill>
              <a:highlight>
                <a:srgbClr val="FFFFFF"/>
              </a:highlight>
              <a:latin typeface="Consolas" panose="020B0609020204030204" pitchFamily="49" charset="0"/>
            </a:endParaRPr>
          </a:p>
          <a:p>
            <a:pPr>
              <a:defRPr/>
            </a:pPr>
            <a:r>
              <a:rPr lang="en-US" sz="1600" dirty="0" err="1">
                <a:solidFill>
                  <a:srgbClr val="000000"/>
                </a:solidFill>
                <a:highlight>
                  <a:srgbClr val="FFFFFF"/>
                </a:highlight>
                <a:latin typeface="Consolas" panose="020B0609020204030204" pitchFamily="49" charset="0"/>
              </a:rPr>
              <a:t>petType</a:t>
            </a:r>
            <a:r>
              <a:rPr lang="en-US" sz="1600" dirty="0">
                <a:solidFill>
                  <a:srgbClr val="000000"/>
                </a:solidFill>
                <a:highlight>
                  <a:srgbClr val="FFFFFF"/>
                </a:highlight>
                <a:latin typeface="Consolas" panose="020B0609020204030204" pitchFamily="49" charset="0"/>
              </a:rPr>
              <a:t>(</a:t>
            </a:r>
            <a:r>
              <a:rPr lang="en-US" sz="1600" dirty="0">
                <a:solidFill>
                  <a:srgbClr val="2B91A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ring n = </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private</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2B91A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name;</a:t>
            </a:r>
          </a:p>
          <a:p>
            <a:pPr>
              <a:defRPr/>
            </a:pP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class</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dogType</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petType</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public</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print();</a:t>
            </a:r>
          </a:p>
          <a:p>
            <a:pPr>
              <a:defRPr/>
            </a:pPr>
            <a:r>
              <a:rPr lang="en-US" sz="1600" dirty="0" err="1">
                <a:solidFill>
                  <a:srgbClr val="000000"/>
                </a:solidFill>
                <a:highlight>
                  <a:srgbClr val="FFFFFF"/>
                </a:highlight>
                <a:latin typeface="Consolas" panose="020B0609020204030204" pitchFamily="49" charset="0"/>
              </a:rPr>
              <a:t>dogType</a:t>
            </a:r>
            <a:r>
              <a:rPr lang="en-US" sz="1600" dirty="0">
                <a:solidFill>
                  <a:srgbClr val="000000"/>
                </a:solidFill>
                <a:highlight>
                  <a:srgbClr val="FFFFFF"/>
                </a:highlight>
                <a:latin typeface="Consolas" panose="020B0609020204030204" pitchFamily="49" charset="0"/>
              </a:rPr>
              <a:t>(</a:t>
            </a:r>
            <a:r>
              <a:rPr lang="en-US" sz="1600" dirty="0">
                <a:solidFill>
                  <a:srgbClr val="2B91A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n = </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b = </a:t>
            </a:r>
            <a:r>
              <a:rPr lang="en-US" sz="1600" dirty="0">
                <a:solidFill>
                  <a:srgbClr val="A31515"/>
                </a:solidFill>
                <a:highlight>
                  <a:srgbClr val="FFFFFF"/>
                </a:highlight>
                <a:latin typeface="Consolas" panose="020B0609020204030204" pitchFamily="49" charset="0"/>
              </a:rPr>
              <a:t>""</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FF"/>
                </a:solidFill>
                <a:highlight>
                  <a:srgbClr val="FFFFFF"/>
                </a:highlight>
                <a:latin typeface="Consolas" panose="020B0609020204030204" pitchFamily="49" charset="0"/>
              </a:rPr>
              <a:t>private</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2B91AF"/>
                </a:solidFill>
                <a:highlight>
                  <a:srgbClr val="FFFFFF"/>
                </a:highlight>
                <a:latin typeface="Consolas" panose="020B0609020204030204" pitchFamily="49" charset="0"/>
              </a:rPr>
              <a:t>string</a:t>
            </a:r>
            <a:r>
              <a:rPr lang="en-US" sz="1600" dirty="0">
                <a:solidFill>
                  <a:srgbClr val="000000"/>
                </a:solidFill>
                <a:highlight>
                  <a:srgbClr val="FFFFFF"/>
                </a:highlight>
                <a:latin typeface="Consolas" panose="020B0609020204030204" pitchFamily="49" charset="0"/>
              </a:rPr>
              <a:t> breed;</a:t>
            </a:r>
          </a:p>
          <a:p>
            <a:pPr>
              <a:defRPr/>
            </a:pPr>
            <a:r>
              <a:rPr lang="en-US" sz="1600" dirty="0">
                <a:solidFill>
                  <a:srgbClr val="000000"/>
                </a:solidFill>
                <a:highlight>
                  <a:srgbClr val="FFFFFF"/>
                </a:highlight>
                <a:latin typeface="Consolas" panose="020B0609020204030204" pitchFamily="49" charset="0"/>
              </a:rPr>
              <a:t>};</a:t>
            </a:r>
            <a:endParaRPr lang="en-US" sz="4000" dirty="0"/>
          </a:p>
        </p:txBody>
      </p:sp>
      <p:sp>
        <p:nvSpPr>
          <p:cNvPr id="97284"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9DC75E3E-B529-489F-B709-07B532C31CA0}" type="slidenum">
              <a:rPr lang="en-US" altLang="en-US" sz="1200">
                <a:solidFill>
                  <a:srgbClr val="FFFFFF"/>
                </a:solidFill>
                <a:latin typeface="Arial" panose="020B0604020202020204" pitchFamily="34" charset="0"/>
              </a:rPr>
              <a:pPr algn="r" eaLnBrk="1" hangingPunct="1">
                <a:spcBef>
                  <a:spcPct val="0"/>
                </a:spcBef>
                <a:buClrTx/>
                <a:buFontTx/>
                <a:buNone/>
              </a:pPr>
              <a:t>48</a:t>
            </a:fld>
            <a:endParaRPr lang="en-US" altLang="en-US" sz="1200">
              <a:solidFill>
                <a:srgbClr val="FFFFFF"/>
              </a:solidFill>
              <a:latin typeface="Arial" panose="020B0604020202020204" pitchFamily="34" charset="0"/>
            </a:endParaRPr>
          </a:p>
        </p:txBody>
      </p:sp>
      <p:sp>
        <p:nvSpPr>
          <p:cNvPr id="97285"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
        <p:nvSpPr>
          <p:cNvPr id="7" name="Rectangle 6"/>
          <p:cNvSpPr/>
          <p:nvPr/>
        </p:nvSpPr>
        <p:spPr>
          <a:xfrm>
            <a:off x="4272446" y="1315155"/>
            <a:ext cx="5100154" cy="4770537"/>
          </a:xfrm>
          <a:prstGeom prst="rect">
            <a:avLst/>
          </a:prstGeom>
          <a:ln>
            <a:solidFill>
              <a:srgbClr val="002060"/>
            </a:solidFill>
          </a:ln>
        </p:spPr>
        <p:txBody>
          <a:bodyPr>
            <a:spAutoFit/>
          </a:bodyPr>
          <a:lstStyle/>
          <a:p>
            <a:pPr>
              <a:defRPr/>
            </a:pP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callPrint</a:t>
            </a:r>
            <a:r>
              <a:rPr lang="en-US" sz="1600" dirty="0">
                <a:solidFill>
                  <a:srgbClr val="000000"/>
                </a:solidFill>
                <a:highlight>
                  <a:srgbClr val="FFFFFF"/>
                </a:highlight>
                <a:latin typeface="Consolas" panose="020B0609020204030204" pitchFamily="49" charset="0"/>
              </a:rPr>
              <a:t>(</a:t>
            </a:r>
            <a:r>
              <a:rPr lang="en-US" sz="1600" dirty="0" err="1">
                <a:solidFill>
                  <a:srgbClr val="2B91AF"/>
                </a:solidFill>
                <a:highlight>
                  <a:srgbClr val="FFFFFF"/>
                </a:highlight>
                <a:latin typeface="Consolas" panose="020B0609020204030204" pitchFamily="49" charset="0"/>
              </a:rPr>
              <a:t>petType</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-&gt;print();</a:t>
            </a:r>
          </a:p>
          <a:p>
            <a:pPr>
              <a:defRPr/>
            </a:pPr>
            <a:r>
              <a:rPr lang="en-US" sz="1600" dirty="0">
                <a:solidFill>
                  <a:srgbClr val="000000"/>
                </a:solidFill>
                <a:highlight>
                  <a:srgbClr val="FFFFFF"/>
                </a:highlight>
                <a:latin typeface="Consolas" panose="020B0609020204030204" pitchFamily="49" charset="0"/>
              </a:rPr>
              <a:t>}</a:t>
            </a:r>
          </a:p>
          <a:p>
            <a:pPr>
              <a:defRPr/>
            </a:pP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main()</a:t>
            </a:r>
          </a:p>
          <a:p>
            <a:pPr>
              <a:defRPr/>
            </a:pP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2B91AF"/>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petType</a:t>
            </a:r>
            <a:r>
              <a:rPr lang="en-US" sz="1600" dirty="0">
                <a:solidFill>
                  <a:srgbClr val="000000"/>
                </a:solidFill>
                <a:highlight>
                  <a:srgbClr val="FFFFFF"/>
                </a:highlight>
                <a:latin typeface="Consolas" panose="020B0609020204030204" pitchFamily="49" charset="0"/>
              </a:rPr>
              <a:t> *pet = </a:t>
            </a:r>
            <a:r>
              <a:rPr lang="en-US" sz="1600" dirty="0">
                <a:solidFill>
                  <a:srgbClr val="008080"/>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petType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"Lucky"</a:t>
            </a:r>
            <a:r>
              <a:rPr lang="en-US" sz="1600" dirty="0">
                <a:solidFill>
                  <a:srgbClr val="000000"/>
                </a:solidFill>
                <a:highlight>
                  <a:srgbClr val="FFFFFF"/>
                </a:highlight>
                <a:latin typeface="Consolas" panose="020B0609020204030204" pitchFamily="49" charset="0"/>
              </a:rPr>
              <a:t>);</a:t>
            </a:r>
          </a:p>
          <a:p>
            <a:pPr>
              <a:defRPr/>
            </a:pPr>
            <a:r>
              <a:rPr lang="en-US" sz="1600" dirty="0" err="1">
                <a:solidFill>
                  <a:srgbClr val="2B91AF"/>
                </a:solidFill>
                <a:highlight>
                  <a:srgbClr val="FFFFFF"/>
                </a:highlight>
                <a:latin typeface="Consolas" panose="020B0609020204030204" pitchFamily="49" charset="0"/>
              </a:rPr>
              <a:t>dogType</a:t>
            </a:r>
            <a:r>
              <a:rPr lang="en-US" sz="1600" dirty="0">
                <a:solidFill>
                  <a:srgbClr val="2B91AF"/>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*dog;</a:t>
            </a:r>
          </a:p>
          <a:p>
            <a:pPr>
              <a:defRPr/>
            </a:pPr>
            <a:r>
              <a:rPr lang="en-US" sz="1600" dirty="0">
                <a:solidFill>
                  <a:srgbClr val="000000"/>
                </a:solidFill>
                <a:highlight>
                  <a:srgbClr val="FFFFFF"/>
                </a:highlight>
                <a:latin typeface="Consolas" panose="020B0609020204030204" pitchFamily="49" charset="0"/>
              </a:rPr>
              <a:t>dog=</a:t>
            </a:r>
            <a:r>
              <a:rPr lang="en-US" sz="1600" dirty="0">
                <a:solidFill>
                  <a:srgbClr val="008080"/>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2B91AF"/>
                </a:solidFill>
                <a:highlight>
                  <a:srgbClr val="FFFFFF"/>
                </a:highlight>
                <a:latin typeface="Consolas" panose="020B0609020204030204" pitchFamily="49" charset="0"/>
              </a:rPr>
              <a:t>dogType</a:t>
            </a:r>
            <a:r>
              <a:rPr lang="en-US" sz="1600" dirty="0">
                <a:solidFill>
                  <a:srgbClr val="000000"/>
                </a:solidFill>
                <a:highlight>
                  <a:srgbClr val="FFFFFF"/>
                </a:highlight>
                <a:latin typeface="Consolas" panose="020B0609020204030204" pitchFamily="49" charset="0"/>
              </a:rPr>
              <a:t>(</a:t>
            </a:r>
            <a:r>
              <a:rPr lang="en-US" sz="1600" dirty="0">
                <a:solidFill>
                  <a:srgbClr val="A31515"/>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Tommy"</a:t>
            </a:r>
            <a:r>
              <a:rPr lang="en-US" sz="1600" dirty="0" err="1">
                <a:solidFill>
                  <a:srgbClr val="000000"/>
                </a:solidFill>
                <a:highlight>
                  <a:srgbClr val="FFFFFF"/>
                </a:highlight>
                <a:latin typeface="Consolas" panose="020B0609020204030204" pitchFamily="49" charset="0"/>
              </a:rPr>
              <a:t>,</a:t>
            </a:r>
            <a:r>
              <a:rPr lang="en-US" sz="1600" dirty="0" err="1">
                <a:solidFill>
                  <a:srgbClr val="A31515"/>
                </a:solidFill>
                <a:highlight>
                  <a:srgbClr val="FFFFFF"/>
                </a:highlight>
                <a:latin typeface="Consolas" panose="020B0609020204030204" pitchFamily="49" charset="0"/>
              </a:rPr>
              <a:t>"German</a:t>
            </a:r>
            <a:r>
              <a:rPr lang="en-US" sz="1600" dirty="0">
                <a:solidFill>
                  <a:srgbClr val="A31515"/>
                </a:solidFill>
                <a:highlight>
                  <a:srgbClr val="FFFFFF"/>
                </a:highlight>
                <a:latin typeface="Consolas" panose="020B0609020204030204" pitchFamily="49" charset="0"/>
              </a:rPr>
              <a:t> Shepherd"</a:t>
            </a:r>
            <a:r>
              <a:rPr lang="en-US" sz="1600" dirty="0">
                <a:solidFill>
                  <a:srgbClr val="000000"/>
                </a:solidFill>
                <a:highlight>
                  <a:srgbClr val="FFFFFF"/>
                </a:highlight>
                <a:latin typeface="Consolas" panose="020B0609020204030204" pitchFamily="49" charset="0"/>
              </a:rPr>
              <a:t>);</a:t>
            </a:r>
          </a:p>
          <a:p>
            <a:pPr>
              <a:defRPr/>
            </a:pP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pet-&gt;print();</a:t>
            </a:r>
          </a:p>
          <a:p>
            <a:pPr>
              <a:defRPr/>
            </a:pPr>
            <a:r>
              <a:rPr lang="en-US" sz="1600" dirty="0" err="1">
                <a:solidFill>
                  <a:srgbClr val="00000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a:t>
            </a:r>
            <a:r>
              <a:rPr lang="en-US" sz="1600" dirty="0">
                <a:solidFill>
                  <a:srgbClr val="008080"/>
                </a:solidFill>
                <a:highlight>
                  <a:srgbClr val="FFFFFF"/>
                </a:highlight>
                <a:latin typeface="Consolas" panose="020B0609020204030204" pitchFamily="49" charset="0"/>
              </a:rPr>
              <a:t>&lt;&lt;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a:t>
            </a:r>
          </a:p>
          <a:p>
            <a:pPr>
              <a:defRPr/>
            </a:pPr>
            <a:r>
              <a:rPr lang="en-US" sz="1600" dirty="0">
                <a:solidFill>
                  <a:srgbClr val="000000"/>
                </a:solidFill>
                <a:highlight>
                  <a:srgbClr val="FFFFFF"/>
                </a:highlight>
                <a:latin typeface="Consolas" panose="020B0609020204030204" pitchFamily="49" charset="0"/>
              </a:rPr>
              <a:t>dog-&gt;print();</a:t>
            </a:r>
          </a:p>
          <a:p>
            <a:pPr>
              <a:defRPr/>
            </a:pPr>
            <a:r>
              <a:rPr lang="en-US" sz="1600" dirty="0" err="1">
                <a:solidFill>
                  <a:srgbClr val="00000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&lt;&lt; </a:t>
            </a:r>
            <a:r>
              <a:rPr lang="en-US" sz="1600" dirty="0">
                <a:solidFill>
                  <a:srgbClr val="A31515"/>
                </a:solidFill>
                <a:highlight>
                  <a:srgbClr val="FFFFFF"/>
                </a:highlight>
                <a:latin typeface="Consolas" panose="020B0609020204030204" pitchFamily="49" charset="0"/>
              </a:rPr>
              <a:t>"*Calling the function </a:t>
            </a:r>
            <a:r>
              <a:rPr lang="en-US" sz="1600" dirty="0" err="1">
                <a:solidFill>
                  <a:srgbClr val="A31515"/>
                </a:solidFill>
                <a:highlight>
                  <a:srgbClr val="FFFFFF"/>
                </a:highlight>
                <a:latin typeface="Consolas" panose="020B0609020204030204" pitchFamily="49" charset="0"/>
              </a:rPr>
              <a:t>callPrint</a:t>
            </a:r>
            <a:r>
              <a:rPr lang="en-US" sz="1600" dirty="0">
                <a:solidFill>
                  <a:srgbClr val="A31515"/>
                </a:solidFill>
                <a:highlight>
                  <a:srgbClr val="FFFFFF"/>
                </a:highlight>
                <a:latin typeface="Consolas" panose="020B0609020204030204" pitchFamily="49" charset="0"/>
              </a:rPr>
              <a:t>”</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00"/>
                </a:solidFill>
                <a:highlight>
                  <a:srgbClr val="FFFFFF"/>
                </a:highlight>
                <a:latin typeface="Consolas" panose="020B0609020204030204" pitchFamily="49" charset="0"/>
              </a:rPr>
              <a:t>&lt;&lt; </a:t>
            </a:r>
            <a:r>
              <a:rPr lang="en-US" sz="1600" dirty="0" err="1">
                <a:solidFill>
                  <a:srgbClr val="0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a:t>
            </a:r>
          </a:p>
          <a:p>
            <a:pPr>
              <a:defRPr/>
            </a:pPr>
            <a:r>
              <a:rPr lang="en-US" sz="1600" dirty="0" err="1">
                <a:solidFill>
                  <a:srgbClr val="000000"/>
                </a:solidFill>
                <a:highlight>
                  <a:srgbClr val="FFFFFF"/>
                </a:highlight>
                <a:latin typeface="Consolas" panose="020B0609020204030204" pitchFamily="49" charset="0"/>
              </a:rPr>
              <a:t>callPrint</a:t>
            </a:r>
            <a:r>
              <a:rPr lang="en-US" sz="1600" dirty="0">
                <a:solidFill>
                  <a:srgbClr val="000000"/>
                </a:solidFill>
                <a:highlight>
                  <a:srgbClr val="FFFFFF"/>
                </a:highlight>
                <a:latin typeface="Consolas" panose="020B0609020204030204" pitchFamily="49" charset="0"/>
              </a:rPr>
              <a:t>(pet);</a:t>
            </a:r>
          </a:p>
          <a:p>
            <a:pPr>
              <a:defRPr/>
            </a:pPr>
            <a:r>
              <a:rPr lang="en-US" sz="1600" dirty="0" err="1">
                <a:solidFill>
                  <a:srgbClr val="000000"/>
                </a:solidFill>
                <a:highlight>
                  <a:srgbClr val="FFFFFF"/>
                </a:highlight>
                <a:latin typeface="Consolas" panose="020B0609020204030204" pitchFamily="49" charset="0"/>
              </a:rPr>
              <a:t>cout</a:t>
            </a:r>
            <a:r>
              <a:rPr lang="en-US" sz="1600" dirty="0">
                <a:solidFill>
                  <a:srgbClr val="000000"/>
                </a:solidFill>
                <a:highlight>
                  <a:srgbClr val="FFFFFF"/>
                </a:highlight>
                <a:latin typeface="Consolas" panose="020B0609020204030204" pitchFamily="49" charset="0"/>
              </a:rPr>
              <a:t> </a:t>
            </a:r>
            <a:r>
              <a:rPr lang="en-US" sz="1600" dirty="0">
                <a:solidFill>
                  <a:srgbClr val="008080"/>
                </a:solidFill>
                <a:highlight>
                  <a:srgbClr val="FFFFFF"/>
                </a:highlight>
                <a:latin typeface="Consolas" panose="020B0609020204030204" pitchFamily="49" charset="0"/>
              </a:rPr>
              <a:t>&lt;&lt;</a:t>
            </a:r>
            <a:r>
              <a:rPr lang="en-US" sz="1600" dirty="0">
                <a:solidFill>
                  <a:srgbClr val="000000"/>
                </a:solidFill>
                <a:highlight>
                  <a:srgbClr val="FFFFFF"/>
                </a:highlight>
                <a:latin typeface="Consolas" panose="020B0609020204030204" pitchFamily="49" charset="0"/>
              </a:rPr>
              <a:t> </a:t>
            </a:r>
            <a:r>
              <a:rPr lang="en-US" sz="1600" dirty="0" err="1">
                <a:solidFill>
                  <a:srgbClr val="000000"/>
                </a:solidFill>
                <a:highlight>
                  <a:srgbClr val="FFFFFF"/>
                </a:highlight>
                <a:latin typeface="Consolas" panose="020B0609020204030204" pitchFamily="49" charset="0"/>
              </a:rPr>
              <a:t>endl</a:t>
            </a:r>
            <a:r>
              <a:rPr lang="en-US" sz="1600" dirty="0">
                <a:solidFill>
                  <a:srgbClr val="000000"/>
                </a:solidFill>
                <a:highlight>
                  <a:srgbClr val="FFFFFF"/>
                </a:highlight>
                <a:latin typeface="Consolas" panose="020B0609020204030204" pitchFamily="49" charset="0"/>
              </a:rPr>
              <a:t>;</a:t>
            </a:r>
          </a:p>
          <a:p>
            <a:pPr>
              <a:defRPr/>
            </a:pPr>
            <a:r>
              <a:rPr lang="en-US" sz="1600" dirty="0" err="1">
                <a:solidFill>
                  <a:srgbClr val="000000"/>
                </a:solidFill>
                <a:highlight>
                  <a:srgbClr val="FFFFFF"/>
                </a:highlight>
                <a:latin typeface="Consolas" panose="020B0609020204030204" pitchFamily="49" charset="0"/>
              </a:rPr>
              <a:t>callPrint</a:t>
            </a:r>
            <a:r>
              <a:rPr lang="en-US" sz="1600" dirty="0">
                <a:solidFill>
                  <a:srgbClr val="000000"/>
                </a:solidFill>
                <a:highlight>
                  <a:srgbClr val="FFFFFF"/>
                </a:highlight>
                <a:latin typeface="Consolas" panose="020B0609020204030204" pitchFamily="49" charset="0"/>
              </a:rPr>
              <a:t>(dog);</a:t>
            </a:r>
            <a:r>
              <a:rPr lang="en-US" sz="1600" dirty="0">
                <a:solidFill>
                  <a:srgbClr val="231F20"/>
                </a:solidFill>
                <a:latin typeface="Consolas" panose="020B0609020204030204" pitchFamily="49" charset="0"/>
              </a:rPr>
              <a:t> </a:t>
            </a:r>
            <a:endParaRPr lang="en-US" sz="1600" dirty="0">
              <a:solidFill>
                <a:srgbClr val="000000"/>
              </a:solidFill>
              <a:highlight>
                <a:srgbClr val="FFFFFF"/>
              </a:highlight>
              <a:latin typeface="Consolas" panose="020B0609020204030204" pitchFamily="49" charset="0"/>
            </a:endParaRPr>
          </a:p>
          <a:p>
            <a:pPr>
              <a:defRPr/>
            </a:pP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0;</a:t>
            </a:r>
          </a:p>
          <a:p>
            <a:pPr>
              <a:defRPr/>
            </a:pPr>
            <a:r>
              <a:rPr lang="en-US" sz="1600" dirty="0">
                <a:solidFill>
                  <a:srgbClr val="000000"/>
                </a:solidFill>
                <a:highlight>
                  <a:srgbClr val="FFFFFF"/>
                </a:highlight>
                <a:latin typeface="Consolas" panose="020B0609020204030204" pitchFamily="49" charset="0"/>
              </a:rPr>
              <a:t>}</a:t>
            </a:r>
          </a:p>
        </p:txBody>
      </p:sp>
      <p:sp>
        <p:nvSpPr>
          <p:cNvPr id="97287" name="Rectangle 7"/>
          <p:cNvSpPr>
            <a:spLocks noChangeArrowheads="1"/>
          </p:cNvSpPr>
          <p:nvPr/>
        </p:nvSpPr>
        <p:spPr bwMode="auto">
          <a:xfrm>
            <a:off x="550863" y="5175250"/>
            <a:ext cx="3695700" cy="11684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en-US" altLang="en-US" sz="1400">
                <a:solidFill>
                  <a:srgbClr val="231F20"/>
                </a:solidFill>
                <a:latin typeface="AdvTT825c8005"/>
              </a:rPr>
              <a:t>Name: Lucky</a:t>
            </a:r>
          </a:p>
          <a:p>
            <a:r>
              <a:rPr lang="en-US" altLang="en-US" sz="1400">
                <a:solidFill>
                  <a:srgbClr val="231F20"/>
                </a:solidFill>
                <a:latin typeface="AdvTT825c8005"/>
              </a:rPr>
              <a:t>Name: Tommy, Breed: German Shepherd</a:t>
            </a:r>
          </a:p>
          <a:p>
            <a:r>
              <a:rPr lang="en-US" altLang="en-US" sz="1400">
                <a:solidFill>
                  <a:srgbClr val="231F20"/>
                </a:solidFill>
                <a:latin typeface="AdvTT825c8005"/>
              </a:rPr>
              <a:t>*** Calling the function callPrint ***</a:t>
            </a:r>
          </a:p>
          <a:p>
            <a:r>
              <a:rPr lang="en-US" altLang="en-US" sz="1400">
                <a:solidFill>
                  <a:srgbClr val="231F20"/>
                </a:solidFill>
                <a:latin typeface="AdvTT825c8005"/>
              </a:rPr>
              <a:t>Name: Lucky</a:t>
            </a:r>
          </a:p>
          <a:p>
            <a:r>
              <a:rPr lang="en-US" altLang="en-US" sz="1400">
                <a:solidFill>
                  <a:srgbClr val="231F20"/>
                </a:solidFill>
                <a:latin typeface="AdvTT825c8005"/>
              </a:rPr>
              <a:t>Name: Tommy</a:t>
            </a:r>
            <a:endParaRPr lang="en-US" altLang="en-US" sz="1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7000875"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1"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E3EEF587-16A1-448B-9637-33D9E983FC73}" type="slidenum">
              <a:rPr lang="en-US" altLang="en-US" sz="1200">
                <a:solidFill>
                  <a:srgbClr val="FFFFFF"/>
                </a:solidFill>
                <a:latin typeface="Arial" panose="020B0604020202020204" pitchFamily="34" charset="0"/>
              </a:rPr>
              <a:pPr algn="r" eaLnBrk="1" hangingPunct="1">
                <a:spcBef>
                  <a:spcPct val="0"/>
                </a:spcBef>
                <a:buClrTx/>
                <a:buFontTx/>
                <a:buNone/>
              </a:pPr>
              <a:t>49</a:t>
            </a:fld>
            <a:endParaRPr lang="en-US" altLang="en-US" sz="1200">
              <a:solidFill>
                <a:srgbClr val="FFFFFF"/>
              </a:solidFill>
              <a:latin typeface="Arial" panose="020B0604020202020204" pitchFamily="34" charset="0"/>
            </a:endParaRPr>
          </a:p>
        </p:txBody>
      </p:sp>
      <p:sp>
        <p:nvSpPr>
          <p:cNvPr id="99332"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
        <p:nvSpPr>
          <p:cNvPr id="99333" name="Text Box 1"/>
          <p:cNvSpPr txBox="1">
            <a:spLocks noChangeArrowheads="1"/>
          </p:cNvSpPr>
          <p:nvPr/>
        </p:nvSpPr>
        <p:spPr bwMode="auto">
          <a:xfrm>
            <a:off x="441325" y="227013"/>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Passing derived class object as formal parameter to base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Declaring Pointer Variables</a:t>
            </a:r>
          </a:p>
        </p:txBody>
      </p:sp>
      <p:sp>
        <p:nvSpPr>
          <p:cNvPr id="8194"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9pPr>
          </a:lstStyle>
          <a:p>
            <a:pPr eaLnBrk="1" hangingPunct="1">
              <a:lnSpc>
                <a:spcPct val="90000"/>
              </a:lnSpc>
              <a:spcBef>
                <a:spcPts val="800"/>
              </a:spcBef>
              <a:buClr>
                <a:srgbClr val="000000"/>
              </a:buClr>
              <a:buSzPct val="100000"/>
              <a:buFont typeface="Arial" panose="020B0604020202020204" pitchFamily="34" charset="0"/>
              <a:buChar char="•"/>
              <a:defRPr/>
            </a:pPr>
            <a:r>
              <a:rPr lang="en-US" altLang="en-US" sz="3200">
                <a:latin typeface="Calibri" panose="020F0502020204030204" pitchFamily="34" charset="0"/>
              </a:rPr>
              <a:t>Syntax:</a:t>
            </a:r>
          </a:p>
          <a:p>
            <a:pPr lvl="1" eaLnBrk="1" hangingPunct="1">
              <a:lnSpc>
                <a:spcPct val="20000"/>
              </a:lnSpc>
              <a:spcBef>
                <a:spcPts val="700"/>
              </a:spcBef>
              <a:buSzPct val="100000"/>
              <a:defRPr/>
            </a:pPr>
            <a:endParaRPr lang="en-US" altLang="en-US" sz="2800">
              <a:latin typeface="Calibri" panose="020F0502020204030204" pitchFamily="34" charset="0"/>
            </a:endParaRPr>
          </a:p>
          <a:p>
            <a:pPr marL="741363" lvl="1" indent="-282575" eaLnBrk="1" hangingPunct="1">
              <a:lnSpc>
                <a:spcPct val="90000"/>
              </a:lnSpc>
              <a:spcBef>
                <a:spcPts val="700"/>
              </a:spcBef>
              <a:buClr>
                <a:srgbClr val="000000"/>
              </a:buClr>
              <a:buSzPct val="100000"/>
              <a:buFont typeface="Arial" panose="020B0604020202020204" pitchFamily="34" charset="0"/>
              <a:buNone/>
              <a:defRPr/>
            </a:pPr>
            <a:endParaRPr lang="en-US" altLang="en-US" sz="2800">
              <a:latin typeface="Calibri" panose="020F0502020204030204" pitchFamily="34" charset="0"/>
            </a:endParaRPr>
          </a:p>
          <a:p>
            <a:pPr eaLnBrk="1" hangingPunct="1">
              <a:lnSpc>
                <a:spcPct val="90000"/>
              </a:lnSpc>
              <a:spcBef>
                <a:spcPts val="800"/>
              </a:spcBef>
              <a:buClr>
                <a:srgbClr val="000000"/>
              </a:buClr>
              <a:buSzPct val="100000"/>
              <a:buFont typeface="Arial" panose="020B0604020202020204" pitchFamily="34" charset="0"/>
              <a:buChar char="•"/>
              <a:defRPr/>
            </a:pPr>
            <a:r>
              <a:rPr lang="en-US" altLang="en-US" sz="3200">
                <a:latin typeface="Calibri" panose="020F0502020204030204" pitchFamily="34" charset="0"/>
              </a:rPr>
              <a:t>Examples:</a:t>
            </a:r>
          </a:p>
          <a:p>
            <a:pPr lvl="1" eaLnBrk="1" hangingPunct="1">
              <a:lnSpc>
                <a:spcPct val="80000"/>
              </a:lnSpc>
              <a:spcBef>
                <a:spcPts val="700"/>
              </a:spcBef>
              <a:buSzPct val="100000"/>
              <a:defRPr/>
            </a:pPr>
            <a:r>
              <a:rPr lang="en-US" altLang="en-US" sz="2800">
                <a:latin typeface="Courier New" panose="02070309020205020404" pitchFamily="49" charset="0"/>
              </a:rPr>
              <a:t>int *p;</a:t>
            </a:r>
          </a:p>
          <a:p>
            <a:pPr lvl="1" eaLnBrk="1" hangingPunct="1">
              <a:lnSpc>
                <a:spcPct val="80000"/>
              </a:lnSpc>
              <a:spcBef>
                <a:spcPts val="700"/>
              </a:spcBef>
              <a:buSzPct val="100000"/>
              <a:defRPr/>
            </a:pPr>
            <a:r>
              <a:rPr lang="en-US" altLang="en-US" sz="2800">
                <a:latin typeface="Courier New" panose="02070309020205020404" pitchFamily="49" charset="0"/>
              </a:rPr>
              <a:t>char *ch;</a:t>
            </a:r>
          </a:p>
          <a:p>
            <a:pPr eaLnBrk="1" hangingPunct="1">
              <a:lnSpc>
                <a:spcPct val="90000"/>
              </a:lnSpc>
              <a:spcBef>
                <a:spcPts val="800"/>
              </a:spcBef>
              <a:buClr>
                <a:srgbClr val="000000"/>
              </a:buClr>
              <a:buSzPct val="100000"/>
              <a:buFont typeface="Arial" panose="020B0604020202020204" pitchFamily="34" charset="0"/>
              <a:buChar char="•"/>
              <a:defRPr/>
            </a:pPr>
            <a:r>
              <a:rPr lang="en-US" altLang="en-US" sz="3200">
                <a:latin typeface="Calibri" panose="020F0502020204030204" pitchFamily="34" charset="0"/>
              </a:rPr>
              <a:t>These statements are equivalent:</a:t>
            </a:r>
          </a:p>
          <a:p>
            <a:pPr lvl="1" eaLnBrk="1" hangingPunct="1">
              <a:lnSpc>
                <a:spcPct val="80000"/>
              </a:lnSpc>
              <a:spcBef>
                <a:spcPts val="700"/>
              </a:spcBef>
              <a:buSzPct val="100000"/>
              <a:defRPr/>
            </a:pPr>
            <a:r>
              <a:rPr lang="en-US" altLang="en-US" sz="2800">
                <a:latin typeface="Courier New" panose="02070309020205020404" pitchFamily="49" charset="0"/>
              </a:rPr>
              <a:t>int  *p;</a:t>
            </a:r>
          </a:p>
          <a:p>
            <a:pPr lvl="1" eaLnBrk="1" hangingPunct="1">
              <a:lnSpc>
                <a:spcPct val="80000"/>
              </a:lnSpc>
              <a:spcBef>
                <a:spcPts val="700"/>
              </a:spcBef>
              <a:buSzPct val="100000"/>
              <a:defRPr/>
            </a:pPr>
            <a:r>
              <a:rPr lang="en-US" altLang="en-US" sz="2800">
                <a:latin typeface="Courier New" panose="02070309020205020404" pitchFamily="49" charset="0"/>
              </a:rPr>
              <a:t>int*  p; </a:t>
            </a:r>
          </a:p>
          <a:p>
            <a:pPr lvl="1" eaLnBrk="1" hangingPunct="1">
              <a:lnSpc>
                <a:spcPct val="80000"/>
              </a:lnSpc>
              <a:spcBef>
                <a:spcPts val="700"/>
              </a:spcBef>
              <a:buSzPct val="100000"/>
              <a:defRPr/>
            </a:pPr>
            <a:r>
              <a:rPr lang="en-US" altLang="en-US" sz="2800">
                <a:latin typeface="Courier New" panose="02070309020205020404" pitchFamily="49" charset="0"/>
              </a:rPr>
              <a:t>int * p;</a:t>
            </a:r>
          </a:p>
        </p:txBody>
      </p:sp>
      <p:sp>
        <p:nvSpPr>
          <p:cNvPr id="12292"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20A61F6F-7C28-4EAD-81FC-87009970F664}" type="slidenum">
              <a:rPr lang="en-US" altLang="en-US" sz="1200">
                <a:solidFill>
                  <a:srgbClr val="FFFFFF"/>
                </a:solidFill>
                <a:latin typeface="Arial" panose="020B0604020202020204" pitchFamily="34" charset="0"/>
              </a:rPr>
              <a:pPr algn="r" eaLnBrk="1" hangingPunct="1">
                <a:spcBef>
                  <a:spcPct val="0"/>
                </a:spcBef>
                <a:buClrTx/>
                <a:buFontTx/>
                <a:buNone/>
              </a:pPr>
              <a:t>5</a:t>
            </a:fld>
            <a:endParaRPr lang="en-US" altLang="en-US" sz="1200">
              <a:solidFill>
                <a:srgbClr val="FFFFFF"/>
              </a:solidFill>
              <a:latin typeface="Arial" panose="020B0604020202020204" pitchFamily="34" charset="0"/>
            </a:endParaRPr>
          </a:p>
        </p:txBody>
      </p:sp>
      <p:pic>
        <p:nvPicPr>
          <p:cNvPr id="1229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33600"/>
            <a:ext cx="3657600" cy="6524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4" name="Text Box 5"/>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Classes and Virtual Destructors</a:t>
            </a:r>
          </a:p>
        </p:txBody>
      </p:sp>
      <p:sp>
        <p:nvSpPr>
          <p:cNvPr id="10035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lnSpc>
                <a:spcPct val="90000"/>
              </a:lnSpc>
              <a:spcBef>
                <a:spcPts val="750"/>
              </a:spcBef>
              <a:buFont typeface="Arial" panose="020B0604020202020204" pitchFamily="34" charset="0"/>
              <a:buChar char="•"/>
            </a:pPr>
            <a:r>
              <a:rPr lang="en-US" altLang="en-US" sz="3000"/>
              <a:t>Classes with pointer member variables should have the destructor</a:t>
            </a:r>
          </a:p>
          <a:p>
            <a:pPr lvl="1" eaLnBrk="1" hangingPunct="1">
              <a:lnSpc>
                <a:spcPct val="90000"/>
              </a:lnSpc>
              <a:spcBef>
                <a:spcPts val="650"/>
              </a:spcBef>
              <a:buFont typeface="Arial" panose="020B0604020202020204" pitchFamily="34" charset="0"/>
              <a:buChar char="–"/>
            </a:pPr>
            <a:r>
              <a:rPr lang="en-US" altLang="en-US" sz="2600"/>
              <a:t>Destructor should deallocate storage for dynamic objects</a:t>
            </a:r>
          </a:p>
          <a:p>
            <a:pPr eaLnBrk="1" hangingPunct="1">
              <a:lnSpc>
                <a:spcPct val="90000"/>
              </a:lnSpc>
              <a:spcBef>
                <a:spcPts val="750"/>
              </a:spcBef>
              <a:buFont typeface="Arial" panose="020B0604020202020204" pitchFamily="34" charset="0"/>
              <a:buChar char="•"/>
            </a:pPr>
            <a:r>
              <a:rPr lang="en-US" altLang="en-US" sz="3000"/>
              <a:t>If a derived class object is passed to a formal parameter of the base class type, destructor of the base class executes</a:t>
            </a:r>
          </a:p>
          <a:p>
            <a:pPr lvl="1" eaLnBrk="1" hangingPunct="1">
              <a:lnSpc>
                <a:spcPct val="90000"/>
              </a:lnSpc>
              <a:spcBef>
                <a:spcPts val="650"/>
              </a:spcBef>
              <a:buFont typeface="Arial" panose="020B0604020202020204" pitchFamily="34" charset="0"/>
              <a:buChar char="–"/>
            </a:pPr>
            <a:r>
              <a:rPr lang="en-US" altLang="en-US" sz="2600"/>
              <a:t>Regardless of whether object is passed by reference or by value</a:t>
            </a:r>
          </a:p>
          <a:p>
            <a:pPr eaLnBrk="1" hangingPunct="1">
              <a:lnSpc>
                <a:spcPct val="90000"/>
              </a:lnSpc>
              <a:spcBef>
                <a:spcPts val="750"/>
              </a:spcBef>
              <a:buFont typeface="Arial" panose="020B0604020202020204" pitchFamily="34" charset="0"/>
              <a:buChar char="•"/>
            </a:pPr>
            <a:r>
              <a:rPr lang="en-US" altLang="en-US" sz="3000"/>
              <a:t>Solution: use a </a:t>
            </a:r>
            <a:r>
              <a:rPr lang="en-US" altLang="en-US" sz="3000" u="sng"/>
              <a:t>virtual destructor</a:t>
            </a:r>
            <a:r>
              <a:rPr lang="en-US" altLang="en-US" sz="3000"/>
              <a:t> (base class)</a:t>
            </a:r>
          </a:p>
        </p:txBody>
      </p:sp>
      <p:sp>
        <p:nvSpPr>
          <p:cNvPr id="100356"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4D167B8B-55AF-43DB-9503-D88352982BE8}" type="slidenum">
              <a:rPr lang="en-US" altLang="en-US" sz="1200">
                <a:solidFill>
                  <a:srgbClr val="FFFFFF"/>
                </a:solidFill>
                <a:latin typeface="Arial" panose="020B0604020202020204" pitchFamily="34" charset="0"/>
              </a:rPr>
              <a:pPr algn="r" eaLnBrk="1" hangingPunct="1">
                <a:spcBef>
                  <a:spcPct val="0"/>
                </a:spcBef>
                <a:buClrTx/>
                <a:buFontTx/>
                <a:buNone/>
              </a:pPr>
              <a:t>50</a:t>
            </a:fld>
            <a:endParaRPr lang="en-US" altLang="en-US" sz="1200">
              <a:solidFill>
                <a:srgbClr val="FFFFFF"/>
              </a:solidFill>
              <a:latin typeface="Arial" panose="020B0604020202020204" pitchFamily="34" charset="0"/>
            </a:endParaRPr>
          </a:p>
        </p:txBody>
      </p:sp>
      <p:sp>
        <p:nvSpPr>
          <p:cNvPr id="100357"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Classes and Virtual Destructors</a:t>
            </a:r>
          </a:p>
        </p:txBody>
      </p:sp>
      <p:sp>
        <p:nvSpPr>
          <p:cNvPr id="102403"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lnSpc>
                <a:spcPct val="90000"/>
              </a:lnSpc>
              <a:spcBef>
                <a:spcPts val="750"/>
              </a:spcBef>
              <a:buFont typeface="Arial" panose="020B0604020202020204" pitchFamily="34" charset="0"/>
              <a:buChar char="•"/>
            </a:pPr>
            <a:endParaRPr lang="en-US" altLang="en-US" sz="3000"/>
          </a:p>
        </p:txBody>
      </p:sp>
      <p:sp>
        <p:nvSpPr>
          <p:cNvPr id="102404"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6C5AB99A-C2EA-4165-9F4A-70EB5922D0C7}" type="slidenum">
              <a:rPr lang="en-US" altLang="en-US" sz="1200">
                <a:solidFill>
                  <a:srgbClr val="FFFFFF"/>
                </a:solidFill>
                <a:latin typeface="Arial" panose="020B0604020202020204" pitchFamily="34" charset="0"/>
              </a:rPr>
              <a:pPr algn="r" eaLnBrk="1" hangingPunct="1">
                <a:spcBef>
                  <a:spcPct val="0"/>
                </a:spcBef>
                <a:buClrTx/>
                <a:buFontTx/>
                <a:buNone/>
              </a:pPr>
              <a:t>51</a:t>
            </a:fld>
            <a:endParaRPr lang="en-US" altLang="en-US" sz="1200">
              <a:solidFill>
                <a:srgbClr val="FFFFFF"/>
              </a:solidFill>
              <a:latin typeface="Arial" panose="020B0604020202020204" pitchFamily="34" charset="0"/>
            </a:endParaRPr>
          </a:p>
        </p:txBody>
      </p:sp>
      <p:sp>
        <p:nvSpPr>
          <p:cNvPr id="102405"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
        <p:nvSpPr>
          <p:cNvPr id="2" name="Rectangle 1"/>
          <p:cNvSpPr/>
          <p:nvPr/>
        </p:nvSpPr>
        <p:spPr>
          <a:xfrm>
            <a:off x="22412" y="1600200"/>
            <a:ext cx="5441576" cy="4247317"/>
          </a:xfrm>
          <a:prstGeom prst="rect">
            <a:avLst/>
          </a:prstGeom>
          <a:ln>
            <a:solidFill>
              <a:srgbClr val="00B0F0"/>
            </a:solidFill>
          </a:ln>
        </p:spPr>
        <p:txBody>
          <a:bodyPr>
            <a:spAutoFit/>
          </a:bodyPr>
          <a:lstStyle/>
          <a:p>
            <a:pPr>
              <a:defRPr/>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base</a:t>
            </a:r>
            <a:endParaRPr lang="en-US" dirty="0">
              <a:solidFill>
                <a:srgbClr val="000000"/>
              </a:solidFill>
              <a:highlight>
                <a:srgbClr val="FFFFFF"/>
              </a:highlight>
              <a:latin typeface="Consolas" panose="020B0609020204030204" pitchFamily="49" charset="0"/>
            </a:endParaRPr>
          </a:p>
          <a:p>
            <a:pPr>
              <a:defRPr/>
            </a:pPr>
            <a:r>
              <a:rPr lang="en-US" dirty="0">
                <a:solidFill>
                  <a:srgbClr val="000000"/>
                </a:solidFill>
                <a:highlight>
                  <a:srgbClr val="FFFFFF"/>
                </a:highlight>
                <a:latin typeface="Consolas" panose="020B0609020204030204" pitchFamily="49" charset="0"/>
              </a:rPr>
              <a:t>{</a:t>
            </a:r>
          </a:p>
          <a:p>
            <a:pPr>
              <a:defRPr/>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pPr>
              <a:defRPr/>
            </a:pPr>
            <a:r>
              <a:rPr lang="en-US" dirty="0">
                <a:solidFill>
                  <a:srgbClr val="000000"/>
                </a:solidFill>
                <a:highlight>
                  <a:srgbClr val="FFFFFF"/>
                </a:highlight>
                <a:latin typeface="Consolas" panose="020B0609020204030204" pitchFamily="49" charset="0"/>
              </a:rPr>
              <a:t> ~base()</a:t>
            </a:r>
          </a:p>
          <a:p>
            <a:pPr>
              <a:defRPr/>
            </a:pPr>
            <a:r>
              <a:rPr lang="en-US" dirty="0">
                <a:solidFill>
                  <a:srgbClr val="000000"/>
                </a:solidFill>
                <a:highlight>
                  <a:srgbClr val="FFFFFF"/>
                </a:highlight>
                <a:latin typeface="Consolas" panose="020B0609020204030204" pitchFamily="49" charset="0"/>
              </a:rPr>
              <a:t>  {</a:t>
            </a:r>
          </a:p>
          <a:p>
            <a:pPr>
              <a:defRPr/>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"Base destructor"</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a:defRPr/>
            </a:pPr>
            <a:r>
              <a:rPr lang="en-US" dirty="0">
                <a:solidFill>
                  <a:srgbClr val="000000"/>
                </a:solidFill>
                <a:highlight>
                  <a:srgbClr val="FFFFFF"/>
                </a:highlight>
                <a:latin typeface="Consolas" panose="020B0609020204030204" pitchFamily="49" charset="0"/>
              </a:rPr>
              <a:t>  }</a:t>
            </a:r>
          </a:p>
          <a:p>
            <a:pPr>
              <a:defRPr/>
            </a:pPr>
            <a:r>
              <a:rPr lang="en-US" dirty="0">
                <a:solidFill>
                  <a:srgbClr val="000000"/>
                </a:solidFill>
                <a:highlight>
                  <a:srgbClr val="FFFFFF"/>
                </a:highlight>
                <a:latin typeface="Consolas" panose="020B0609020204030204" pitchFamily="49" charset="0"/>
              </a:rPr>
              <a:t>};</a:t>
            </a:r>
          </a:p>
          <a:p>
            <a:pPr>
              <a:defRPr/>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derived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base</a:t>
            </a:r>
            <a:endParaRPr lang="en-US" dirty="0">
              <a:solidFill>
                <a:srgbClr val="000000"/>
              </a:solidFill>
              <a:highlight>
                <a:srgbClr val="FFFFFF"/>
              </a:highlight>
              <a:latin typeface="Consolas" panose="020B0609020204030204" pitchFamily="49" charset="0"/>
            </a:endParaRPr>
          </a:p>
          <a:p>
            <a:pPr>
              <a:defRPr/>
            </a:pPr>
            <a:r>
              <a:rPr lang="en-US" dirty="0">
                <a:solidFill>
                  <a:srgbClr val="000000"/>
                </a:solidFill>
                <a:highlight>
                  <a:srgbClr val="FFFFFF"/>
                </a:highlight>
                <a:latin typeface="Consolas" panose="020B0609020204030204" pitchFamily="49" charset="0"/>
              </a:rPr>
              <a:t>{</a:t>
            </a:r>
          </a:p>
          <a:p>
            <a:pPr>
              <a:defRPr/>
            </a:pPr>
            <a:r>
              <a:rPr lang="en-US" dirty="0">
                <a:solidFill>
                  <a:srgbClr val="000000"/>
                </a:solidFill>
                <a:highlight>
                  <a:srgbClr val="FFFFFF"/>
                </a:highlight>
                <a:latin typeface="Consolas" panose="020B0609020204030204" pitchFamily="49" charset="0"/>
              </a:rPr>
              <a:t>  ~derived()</a:t>
            </a:r>
          </a:p>
          <a:p>
            <a:pPr>
              <a:defRPr/>
            </a:pPr>
            <a:r>
              <a:rPr lang="en-US" dirty="0">
                <a:solidFill>
                  <a:srgbClr val="000000"/>
                </a:solidFill>
                <a:highlight>
                  <a:srgbClr val="FFFFFF"/>
                </a:highlight>
                <a:latin typeface="Consolas" panose="020B0609020204030204" pitchFamily="49" charset="0"/>
              </a:rPr>
              <a:t>  {</a:t>
            </a:r>
          </a:p>
          <a:p>
            <a:pPr>
              <a:defRPr/>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"Derived </a:t>
            </a:r>
            <a:r>
              <a:rPr lang="en-US" dirty="0" err="1">
                <a:solidFill>
                  <a:srgbClr val="A31515"/>
                </a:solidFill>
                <a:highlight>
                  <a:srgbClr val="FFFFFF"/>
                </a:highlight>
                <a:latin typeface="Consolas" panose="020B0609020204030204" pitchFamily="49" charset="0"/>
              </a:rPr>
              <a:t>destrcture</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a:defRPr/>
            </a:pPr>
            <a:r>
              <a:rPr lang="en-US" dirty="0">
                <a:solidFill>
                  <a:srgbClr val="000000"/>
                </a:solidFill>
                <a:highlight>
                  <a:srgbClr val="FFFFFF"/>
                </a:highlight>
                <a:latin typeface="Consolas" panose="020B0609020204030204" pitchFamily="49" charset="0"/>
              </a:rPr>
              <a:t>  }</a:t>
            </a:r>
          </a:p>
          <a:p>
            <a:pPr>
              <a:defRPr/>
            </a:pPr>
            <a:r>
              <a:rPr lang="en-US" dirty="0">
                <a:solidFill>
                  <a:srgbClr val="000000"/>
                </a:solidFill>
                <a:highlight>
                  <a:srgbClr val="FFFFFF"/>
                </a:highlight>
                <a:latin typeface="Consolas" panose="020B0609020204030204" pitchFamily="49" charset="0"/>
              </a:rPr>
              <a:t>};</a:t>
            </a:r>
          </a:p>
        </p:txBody>
      </p:sp>
      <p:sp>
        <p:nvSpPr>
          <p:cNvPr id="3" name="Rectangle 2"/>
          <p:cNvSpPr/>
          <p:nvPr/>
        </p:nvSpPr>
        <p:spPr>
          <a:xfrm>
            <a:off x="5638800" y="1883382"/>
            <a:ext cx="3222812" cy="2031325"/>
          </a:xfrm>
          <a:prstGeom prst="rect">
            <a:avLst/>
          </a:prstGeom>
          <a:ln>
            <a:solidFill>
              <a:srgbClr val="00B0F0"/>
            </a:solidFill>
          </a:ln>
        </p:spPr>
        <p:txBody>
          <a:bodyPr>
            <a:spAutoFit/>
          </a:bodyPr>
          <a:lstStyle/>
          <a:p>
            <a:pPr>
              <a:defRPr/>
            </a:pP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main()</a:t>
            </a:r>
          </a:p>
          <a:p>
            <a:pPr>
              <a:defRPr/>
            </a:pPr>
            <a:r>
              <a:rPr lang="en-US" dirty="0">
                <a:solidFill>
                  <a:srgbClr val="000000"/>
                </a:solidFill>
                <a:highlight>
                  <a:srgbClr val="FFFFFF"/>
                </a:highlight>
                <a:latin typeface="Consolas" panose="020B0609020204030204" pitchFamily="49" charset="0"/>
              </a:rPr>
              <a:t>{</a:t>
            </a:r>
          </a:p>
          <a:p>
            <a:pPr>
              <a:defRPr/>
            </a:pPr>
            <a:r>
              <a:rPr lang="en-US" dirty="0">
                <a:solidFill>
                  <a:srgbClr val="2B91AF"/>
                </a:solidFill>
                <a:highlight>
                  <a:srgbClr val="FFFFFF"/>
                </a:highlight>
                <a:latin typeface="Consolas" panose="020B0609020204030204" pitchFamily="49" charset="0"/>
              </a:rPr>
              <a:t>base</a:t>
            </a:r>
            <a:r>
              <a:rPr lang="en-US" dirty="0">
                <a:solidFill>
                  <a:srgbClr val="000000"/>
                </a:solidFill>
                <a:highlight>
                  <a:srgbClr val="FFFFFF"/>
                </a:highlight>
                <a:latin typeface="Consolas" panose="020B0609020204030204" pitchFamily="49" charset="0"/>
              </a:rPr>
              <a:t> *p = </a:t>
            </a:r>
            <a:r>
              <a:rPr lang="en-US" dirty="0">
                <a:solidFill>
                  <a:srgbClr val="008080"/>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derived</a:t>
            </a:r>
            <a:r>
              <a:rPr lang="en-US" dirty="0">
                <a:solidFill>
                  <a:srgbClr val="000000"/>
                </a:solidFill>
                <a:highlight>
                  <a:srgbClr val="FFFFFF"/>
                </a:highlight>
                <a:latin typeface="Consolas" panose="020B0609020204030204" pitchFamily="49" charset="0"/>
              </a:rPr>
              <a:t>;</a:t>
            </a:r>
          </a:p>
          <a:p>
            <a:pPr>
              <a:defRPr/>
            </a:pPr>
            <a:r>
              <a:rPr lang="en-US" dirty="0">
                <a:solidFill>
                  <a:srgbClr val="008080"/>
                </a:solidFill>
                <a:highlight>
                  <a:srgbClr val="FFFFFF"/>
                </a:highlight>
                <a:latin typeface="Consolas" panose="020B0609020204030204" pitchFamily="49" charset="0"/>
              </a:rPr>
              <a:t>delete</a:t>
            </a:r>
            <a:r>
              <a:rPr lang="en-US" dirty="0">
                <a:solidFill>
                  <a:srgbClr val="000000"/>
                </a:solidFill>
                <a:highlight>
                  <a:srgbClr val="FFFFFF"/>
                </a:highlight>
                <a:latin typeface="Consolas" panose="020B0609020204030204" pitchFamily="49" charset="0"/>
              </a:rPr>
              <a:t> p;</a:t>
            </a:r>
          </a:p>
          <a:p>
            <a:pPr>
              <a:defRPr/>
            </a:pPr>
            <a:endParaRPr lang="en-US" dirty="0">
              <a:solidFill>
                <a:srgbClr val="000000"/>
              </a:solidFill>
              <a:highlight>
                <a:srgbClr val="FFFFFF"/>
              </a:highlight>
              <a:latin typeface="Consolas" panose="020B0609020204030204" pitchFamily="49" charset="0"/>
            </a:endParaRPr>
          </a:p>
          <a:p>
            <a:pPr>
              <a:defRPr/>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0;</a:t>
            </a:r>
          </a:p>
          <a:p>
            <a:pPr>
              <a:defRPr/>
            </a:pPr>
            <a:r>
              <a:rPr lang="en-US" dirty="0">
                <a:solidFill>
                  <a:srgbClr val="000000"/>
                </a:solidFill>
                <a:highlight>
                  <a:srgbClr val="FFFFFF"/>
                </a:highlight>
                <a:latin typeface="Consolas" panose="020B0609020204030204" pitchFamily="49" charset="0"/>
              </a:rPr>
              <a:t>}</a:t>
            </a:r>
          </a:p>
        </p:txBody>
      </p:sp>
      <p:sp>
        <p:nvSpPr>
          <p:cNvPr id="4" name="Rectangle 3"/>
          <p:cNvSpPr/>
          <p:nvPr/>
        </p:nvSpPr>
        <p:spPr>
          <a:xfrm>
            <a:off x="5638800" y="4197889"/>
            <a:ext cx="3092824" cy="1200329"/>
          </a:xfrm>
          <a:prstGeom prst="rect">
            <a:avLst/>
          </a:prstGeom>
          <a:ln>
            <a:solidFill>
              <a:schemeClr val="tx1"/>
            </a:solidFill>
          </a:ln>
        </p:spPr>
        <p:txBody>
          <a:bodyPr>
            <a:spAutoFit/>
          </a:bodyPr>
          <a:lstStyle/>
          <a:p>
            <a:pPr>
              <a:defRPr/>
            </a:pPr>
            <a:r>
              <a:rPr lang="en-US" dirty="0">
                <a:solidFill>
                  <a:srgbClr val="008000"/>
                </a:solidFill>
                <a:highlight>
                  <a:srgbClr val="FFFFFF"/>
                </a:highlight>
                <a:latin typeface="Consolas" panose="020B0609020204030204" pitchFamily="49" charset="0"/>
              </a:rPr>
              <a:t>/*</a:t>
            </a:r>
          </a:p>
          <a:p>
            <a:pPr>
              <a:defRPr/>
            </a:pPr>
            <a:r>
              <a:rPr lang="en-US" dirty="0">
                <a:solidFill>
                  <a:srgbClr val="008000"/>
                </a:solidFill>
                <a:highlight>
                  <a:srgbClr val="FFFFFF"/>
                </a:highlight>
                <a:latin typeface="Consolas" panose="020B0609020204030204" pitchFamily="49" charset="0"/>
              </a:rPr>
              <a:t>Output:</a:t>
            </a:r>
            <a:endParaRPr lang="en-US" dirty="0">
              <a:solidFill>
                <a:srgbClr val="000000"/>
              </a:solidFill>
              <a:highlight>
                <a:srgbClr val="FFFFFF"/>
              </a:highlight>
              <a:latin typeface="Consolas" panose="020B0609020204030204" pitchFamily="49" charset="0"/>
            </a:endParaRPr>
          </a:p>
          <a:p>
            <a:pPr>
              <a:defRPr/>
            </a:pPr>
            <a:r>
              <a:rPr lang="en-US" dirty="0">
                <a:solidFill>
                  <a:srgbClr val="008000"/>
                </a:solidFill>
                <a:highlight>
                  <a:srgbClr val="FFFFFF"/>
                </a:highlight>
                <a:latin typeface="Consolas" panose="020B0609020204030204" pitchFamily="49" charset="0"/>
              </a:rPr>
              <a:t>Base destructor</a:t>
            </a:r>
            <a:endParaRPr lang="en-US" dirty="0">
              <a:solidFill>
                <a:srgbClr val="000000"/>
              </a:solidFill>
              <a:highlight>
                <a:srgbClr val="FFFFFF"/>
              </a:highlight>
              <a:latin typeface="Consolas" panose="020B0609020204030204" pitchFamily="49" charset="0"/>
            </a:endParaRPr>
          </a:p>
          <a:p>
            <a:pPr>
              <a:defRPr/>
            </a:pPr>
            <a:r>
              <a:rPr lang="en-US" dirty="0">
                <a:solidFill>
                  <a:srgbClr val="008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Tree>
  </p:cSld>
  <p:clrMapOvr>
    <a:masterClrMapping/>
  </p:clrMapOvr>
  <p:transition spd="med"/>
  <p:timing>
    <p:tnLst>
      <p:par>
        <p:cTn id="1" dur="indefinite" nodeType="tmRoot">
          <p:childTnLst>
            <p:seq concurrent="1" nextAc="seek">
              <p:cTn id="2" dur="0"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Classes and Virtual Destructors</a:t>
            </a:r>
          </a:p>
        </p:txBody>
      </p:sp>
      <p:sp>
        <p:nvSpPr>
          <p:cNvPr id="104451"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lnSpc>
                <a:spcPct val="90000"/>
              </a:lnSpc>
              <a:spcBef>
                <a:spcPts val="750"/>
              </a:spcBef>
              <a:buFont typeface="Arial" panose="020B0604020202020204" pitchFamily="34" charset="0"/>
              <a:buChar char="•"/>
            </a:pPr>
            <a:endParaRPr lang="en-US" altLang="en-US" sz="3000"/>
          </a:p>
        </p:txBody>
      </p:sp>
      <p:sp>
        <p:nvSpPr>
          <p:cNvPr id="104452"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CE7AE80C-AA39-4B09-B210-8275FC89D032}" type="slidenum">
              <a:rPr lang="en-US" altLang="en-US" sz="1200">
                <a:solidFill>
                  <a:srgbClr val="FFFFFF"/>
                </a:solidFill>
                <a:latin typeface="Arial" panose="020B0604020202020204" pitchFamily="34" charset="0"/>
              </a:rPr>
              <a:pPr algn="r" eaLnBrk="1" hangingPunct="1">
                <a:spcBef>
                  <a:spcPct val="0"/>
                </a:spcBef>
                <a:buClrTx/>
                <a:buFontTx/>
                <a:buNone/>
              </a:pPr>
              <a:t>52</a:t>
            </a:fld>
            <a:endParaRPr lang="en-US" altLang="en-US" sz="1200">
              <a:solidFill>
                <a:srgbClr val="FFFFFF"/>
              </a:solidFill>
              <a:latin typeface="Arial" panose="020B0604020202020204" pitchFamily="34" charset="0"/>
            </a:endParaRPr>
          </a:p>
        </p:txBody>
      </p:sp>
      <p:sp>
        <p:nvSpPr>
          <p:cNvPr id="104453"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
        <p:nvSpPr>
          <p:cNvPr id="2" name="Rectangle 1"/>
          <p:cNvSpPr/>
          <p:nvPr/>
        </p:nvSpPr>
        <p:spPr>
          <a:xfrm>
            <a:off x="22412" y="1600200"/>
            <a:ext cx="5441576" cy="4247317"/>
          </a:xfrm>
          <a:prstGeom prst="rect">
            <a:avLst/>
          </a:prstGeom>
          <a:ln>
            <a:solidFill>
              <a:srgbClr val="00B0F0"/>
            </a:solidFill>
          </a:ln>
        </p:spPr>
        <p:txBody>
          <a:bodyPr>
            <a:spAutoFit/>
          </a:bodyPr>
          <a:lstStyle/>
          <a:p>
            <a:pPr>
              <a:defRPr/>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base</a:t>
            </a:r>
            <a:endParaRPr lang="en-US" dirty="0">
              <a:solidFill>
                <a:srgbClr val="000000"/>
              </a:solidFill>
              <a:highlight>
                <a:srgbClr val="FFFFFF"/>
              </a:highlight>
              <a:latin typeface="Consolas" panose="020B0609020204030204" pitchFamily="49" charset="0"/>
            </a:endParaRPr>
          </a:p>
          <a:p>
            <a:pPr>
              <a:defRPr/>
            </a:pPr>
            <a:r>
              <a:rPr lang="en-US" dirty="0">
                <a:solidFill>
                  <a:srgbClr val="000000"/>
                </a:solidFill>
                <a:highlight>
                  <a:srgbClr val="FFFFFF"/>
                </a:highlight>
                <a:latin typeface="Consolas" panose="020B0609020204030204" pitchFamily="49" charset="0"/>
              </a:rPr>
              <a:t>{</a:t>
            </a:r>
          </a:p>
          <a:p>
            <a:pPr>
              <a:defRPr/>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pPr>
              <a:defRPr/>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virtual </a:t>
            </a:r>
            <a:r>
              <a:rPr lang="en-US" dirty="0">
                <a:solidFill>
                  <a:srgbClr val="000000"/>
                </a:solidFill>
                <a:highlight>
                  <a:srgbClr val="FFFFFF"/>
                </a:highlight>
                <a:latin typeface="Consolas" panose="020B0609020204030204" pitchFamily="49" charset="0"/>
              </a:rPr>
              <a:t>~base()</a:t>
            </a:r>
          </a:p>
          <a:p>
            <a:pPr>
              <a:defRPr/>
            </a:pPr>
            <a:r>
              <a:rPr lang="en-US" dirty="0">
                <a:solidFill>
                  <a:srgbClr val="000000"/>
                </a:solidFill>
                <a:highlight>
                  <a:srgbClr val="FFFFFF"/>
                </a:highlight>
                <a:latin typeface="Consolas" panose="020B0609020204030204" pitchFamily="49" charset="0"/>
              </a:rPr>
              <a:t>  {</a:t>
            </a:r>
          </a:p>
          <a:p>
            <a:pPr>
              <a:defRPr/>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"Base destructor"</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a:defRPr/>
            </a:pPr>
            <a:r>
              <a:rPr lang="en-US" dirty="0">
                <a:solidFill>
                  <a:srgbClr val="000000"/>
                </a:solidFill>
                <a:highlight>
                  <a:srgbClr val="FFFFFF"/>
                </a:highlight>
                <a:latin typeface="Consolas" panose="020B0609020204030204" pitchFamily="49" charset="0"/>
              </a:rPr>
              <a:t>  }</a:t>
            </a:r>
          </a:p>
          <a:p>
            <a:pPr>
              <a:defRPr/>
            </a:pPr>
            <a:r>
              <a:rPr lang="en-US" dirty="0">
                <a:solidFill>
                  <a:srgbClr val="000000"/>
                </a:solidFill>
                <a:highlight>
                  <a:srgbClr val="FFFFFF"/>
                </a:highlight>
                <a:latin typeface="Consolas" panose="020B0609020204030204" pitchFamily="49" charset="0"/>
              </a:rPr>
              <a:t>};</a:t>
            </a:r>
          </a:p>
          <a:p>
            <a:pPr>
              <a:defRPr/>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derived</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base</a:t>
            </a:r>
            <a:endParaRPr lang="en-US" dirty="0">
              <a:solidFill>
                <a:srgbClr val="000000"/>
              </a:solidFill>
              <a:highlight>
                <a:srgbClr val="FFFFFF"/>
              </a:highlight>
              <a:latin typeface="Consolas" panose="020B0609020204030204" pitchFamily="49" charset="0"/>
            </a:endParaRPr>
          </a:p>
          <a:p>
            <a:pPr>
              <a:defRPr/>
            </a:pPr>
            <a:r>
              <a:rPr lang="en-US" dirty="0">
                <a:solidFill>
                  <a:srgbClr val="000000"/>
                </a:solidFill>
                <a:highlight>
                  <a:srgbClr val="FFFFFF"/>
                </a:highlight>
                <a:latin typeface="Consolas" panose="020B0609020204030204" pitchFamily="49" charset="0"/>
              </a:rPr>
              <a:t>{</a:t>
            </a:r>
          </a:p>
          <a:p>
            <a:pPr>
              <a:defRPr/>
            </a:pPr>
            <a:r>
              <a:rPr lang="en-US" dirty="0">
                <a:solidFill>
                  <a:srgbClr val="000000"/>
                </a:solidFill>
                <a:highlight>
                  <a:srgbClr val="FFFFFF"/>
                </a:highlight>
                <a:latin typeface="Consolas" panose="020B0609020204030204" pitchFamily="49" charset="0"/>
              </a:rPr>
              <a:t>  ~derived()</a:t>
            </a:r>
          </a:p>
          <a:p>
            <a:pPr>
              <a:defRPr/>
            </a:pPr>
            <a:r>
              <a:rPr lang="en-US" dirty="0">
                <a:solidFill>
                  <a:srgbClr val="000000"/>
                </a:solidFill>
                <a:highlight>
                  <a:srgbClr val="FFFFFF"/>
                </a:highlight>
                <a:latin typeface="Consolas" panose="020B0609020204030204" pitchFamily="49" charset="0"/>
              </a:rPr>
              <a:t>  {</a:t>
            </a:r>
          </a:p>
          <a:p>
            <a:pPr>
              <a:defRPr/>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"Derived </a:t>
            </a:r>
            <a:r>
              <a:rPr lang="en-US" dirty="0" err="1">
                <a:solidFill>
                  <a:srgbClr val="A31515"/>
                </a:solidFill>
                <a:highlight>
                  <a:srgbClr val="FFFFFF"/>
                </a:highlight>
                <a:latin typeface="Consolas" panose="020B0609020204030204" pitchFamily="49" charset="0"/>
              </a:rPr>
              <a:t>destrcture</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t>
            </a:r>
            <a:r>
              <a:rPr lang="en-US" dirty="0">
                <a:solidFill>
                  <a:srgbClr val="008080"/>
                </a:solidFill>
                <a:highlight>
                  <a:srgbClr val="FFFFFF"/>
                </a:highlight>
                <a:latin typeface="Consolas" panose="020B0609020204030204" pitchFamily="49" charset="0"/>
              </a:rPr>
              <a:t>&lt;&lt;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a:defRPr/>
            </a:pPr>
            <a:r>
              <a:rPr lang="en-US" dirty="0">
                <a:solidFill>
                  <a:srgbClr val="000000"/>
                </a:solidFill>
                <a:highlight>
                  <a:srgbClr val="FFFFFF"/>
                </a:highlight>
                <a:latin typeface="Consolas" panose="020B0609020204030204" pitchFamily="49" charset="0"/>
              </a:rPr>
              <a:t>  }</a:t>
            </a:r>
          </a:p>
          <a:p>
            <a:pPr>
              <a:defRPr/>
            </a:pPr>
            <a:r>
              <a:rPr lang="en-US" dirty="0">
                <a:solidFill>
                  <a:srgbClr val="000000"/>
                </a:solidFill>
                <a:highlight>
                  <a:srgbClr val="FFFFFF"/>
                </a:highlight>
                <a:latin typeface="Consolas" panose="020B0609020204030204" pitchFamily="49" charset="0"/>
              </a:rPr>
              <a:t>};</a:t>
            </a:r>
          </a:p>
        </p:txBody>
      </p:sp>
      <p:sp>
        <p:nvSpPr>
          <p:cNvPr id="3" name="Rectangle 2"/>
          <p:cNvSpPr/>
          <p:nvPr/>
        </p:nvSpPr>
        <p:spPr>
          <a:xfrm>
            <a:off x="5638800" y="1883382"/>
            <a:ext cx="3222812" cy="2031325"/>
          </a:xfrm>
          <a:prstGeom prst="rect">
            <a:avLst/>
          </a:prstGeom>
          <a:ln>
            <a:solidFill>
              <a:srgbClr val="00B0F0"/>
            </a:solidFill>
          </a:ln>
        </p:spPr>
        <p:txBody>
          <a:bodyPr>
            <a:spAutoFit/>
          </a:bodyPr>
          <a:lstStyle/>
          <a:p>
            <a:pPr>
              <a:defRPr/>
            </a:pP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main()</a:t>
            </a:r>
          </a:p>
          <a:p>
            <a:pPr>
              <a:defRPr/>
            </a:pPr>
            <a:r>
              <a:rPr lang="en-US" dirty="0">
                <a:solidFill>
                  <a:srgbClr val="000000"/>
                </a:solidFill>
                <a:highlight>
                  <a:srgbClr val="FFFFFF"/>
                </a:highlight>
                <a:latin typeface="Consolas" panose="020B0609020204030204" pitchFamily="49" charset="0"/>
              </a:rPr>
              <a:t>{</a:t>
            </a:r>
          </a:p>
          <a:p>
            <a:pPr>
              <a:defRPr/>
            </a:pPr>
            <a:r>
              <a:rPr lang="en-US" dirty="0">
                <a:solidFill>
                  <a:srgbClr val="2B91AF"/>
                </a:solidFill>
                <a:highlight>
                  <a:srgbClr val="FFFFFF"/>
                </a:highlight>
                <a:latin typeface="Consolas" panose="020B0609020204030204" pitchFamily="49" charset="0"/>
              </a:rPr>
              <a:t>base</a:t>
            </a:r>
            <a:r>
              <a:rPr lang="en-US" dirty="0">
                <a:solidFill>
                  <a:srgbClr val="000000"/>
                </a:solidFill>
                <a:highlight>
                  <a:srgbClr val="FFFFFF"/>
                </a:highlight>
                <a:latin typeface="Consolas" panose="020B0609020204030204" pitchFamily="49" charset="0"/>
              </a:rPr>
              <a:t> *p = </a:t>
            </a:r>
            <a:r>
              <a:rPr lang="en-US" dirty="0">
                <a:solidFill>
                  <a:srgbClr val="008080"/>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derived</a:t>
            </a:r>
            <a:r>
              <a:rPr lang="en-US" dirty="0">
                <a:solidFill>
                  <a:srgbClr val="000000"/>
                </a:solidFill>
                <a:highlight>
                  <a:srgbClr val="FFFFFF"/>
                </a:highlight>
                <a:latin typeface="Consolas" panose="020B0609020204030204" pitchFamily="49" charset="0"/>
              </a:rPr>
              <a:t>;</a:t>
            </a:r>
          </a:p>
          <a:p>
            <a:pPr>
              <a:defRPr/>
            </a:pPr>
            <a:r>
              <a:rPr lang="en-US" dirty="0">
                <a:solidFill>
                  <a:srgbClr val="008080"/>
                </a:solidFill>
                <a:highlight>
                  <a:srgbClr val="FFFFFF"/>
                </a:highlight>
                <a:latin typeface="Consolas" panose="020B0609020204030204" pitchFamily="49" charset="0"/>
              </a:rPr>
              <a:t>delete</a:t>
            </a:r>
            <a:r>
              <a:rPr lang="en-US" dirty="0">
                <a:solidFill>
                  <a:srgbClr val="000000"/>
                </a:solidFill>
                <a:highlight>
                  <a:srgbClr val="FFFFFF"/>
                </a:highlight>
                <a:latin typeface="Consolas" panose="020B0609020204030204" pitchFamily="49" charset="0"/>
              </a:rPr>
              <a:t> p;</a:t>
            </a:r>
          </a:p>
          <a:p>
            <a:pPr>
              <a:defRPr/>
            </a:pPr>
            <a:endParaRPr lang="en-US" dirty="0">
              <a:solidFill>
                <a:srgbClr val="000000"/>
              </a:solidFill>
              <a:highlight>
                <a:srgbClr val="FFFFFF"/>
              </a:highlight>
              <a:latin typeface="Consolas" panose="020B0609020204030204" pitchFamily="49" charset="0"/>
            </a:endParaRPr>
          </a:p>
          <a:p>
            <a:pPr>
              <a:defRPr/>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0;</a:t>
            </a:r>
          </a:p>
          <a:p>
            <a:pPr>
              <a:defRPr/>
            </a:pPr>
            <a:r>
              <a:rPr lang="en-US" dirty="0">
                <a:solidFill>
                  <a:srgbClr val="000000"/>
                </a:solidFill>
                <a:highlight>
                  <a:srgbClr val="FFFFFF"/>
                </a:highlight>
                <a:latin typeface="Consolas" panose="020B0609020204030204" pitchFamily="49" charset="0"/>
              </a:rPr>
              <a:t>}</a:t>
            </a:r>
          </a:p>
        </p:txBody>
      </p:sp>
      <p:sp>
        <p:nvSpPr>
          <p:cNvPr id="4" name="Rectangle 3"/>
          <p:cNvSpPr/>
          <p:nvPr/>
        </p:nvSpPr>
        <p:spPr>
          <a:xfrm>
            <a:off x="5638800" y="4197889"/>
            <a:ext cx="3092824" cy="1477328"/>
          </a:xfrm>
          <a:prstGeom prst="rect">
            <a:avLst/>
          </a:prstGeom>
          <a:ln>
            <a:solidFill>
              <a:schemeClr val="tx1"/>
            </a:solidFill>
          </a:ln>
        </p:spPr>
        <p:txBody>
          <a:bodyPr>
            <a:spAutoFit/>
          </a:bodyPr>
          <a:lstStyle/>
          <a:p>
            <a:pPr>
              <a:defRPr/>
            </a:pPr>
            <a:r>
              <a:rPr lang="en-US" dirty="0">
                <a:solidFill>
                  <a:srgbClr val="008000"/>
                </a:solidFill>
                <a:highlight>
                  <a:srgbClr val="FFFFFF"/>
                </a:highlight>
                <a:latin typeface="Consolas" panose="020B0609020204030204" pitchFamily="49" charset="0"/>
              </a:rPr>
              <a:t>/*</a:t>
            </a:r>
          </a:p>
          <a:p>
            <a:pPr>
              <a:defRPr/>
            </a:pPr>
            <a:r>
              <a:rPr lang="en-US" dirty="0">
                <a:solidFill>
                  <a:srgbClr val="008000"/>
                </a:solidFill>
                <a:highlight>
                  <a:srgbClr val="FFFFFF"/>
                </a:highlight>
                <a:latin typeface="Consolas" panose="020B0609020204030204" pitchFamily="49" charset="0"/>
              </a:rPr>
              <a:t>Output:</a:t>
            </a:r>
            <a:endParaRPr lang="en-US" dirty="0">
              <a:solidFill>
                <a:srgbClr val="000000"/>
              </a:solidFill>
              <a:highlight>
                <a:srgbClr val="FFFFFF"/>
              </a:highlight>
              <a:latin typeface="Consolas" panose="020B0609020204030204" pitchFamily="49" charset="0"/>
            </a:endParaRPr>
          </a:p>
          <a:p>
            <a:pPr>
              <a:defRPr/>
            </a:pPr>
            <a:r>
              <a:rPr lang="en-US" dirty="0">
                <a:solidFill>
                  <a:srgbClr val="008000"/>
                </a:solidFill>
                <a:highlight>
                  <a:srgbClr val="FFFFFF"/>
                </a:highlight>
                <a:latin typeface="Consolas" panose="020B0609020204030204" pitchFamily="49" charset="0"/>
              </a:rPr>
              <a:t>Base destructor</a:t>
            </a:r>
            <a:endParaRPr lang="en-US" dirty="0">
              <a:solidFill>
                <a:srgbClr val="000000"/>
              </a:solidFill>
              <a:highlight>
                <a:srgbClr val="FFFFFF"/>
              </a:highlight>
              <a:latin typeface="Consolas" panose="020B0609020204030204" pitchFamily="49" charset="0"/>
            </a:endParaRPr>
          </a:p>
          <a:p>
            <a:pPr>
              <a:defRPr/>
            </a:pPr>
            <a:r>
              <a:rPr lang="en-US" dirty="0">
                <a:solidFill>
                  <a:srgbClr val="008000"/>
                </a:solidFill>
                <a:highlight>
                  <a:srgbClr val="FFFFFF"/>
                </a:highlight>
                <a:latin typeface="Consolas" panose="020B0609020204030204" pitchFamily="49" charset="0"/>
              </a:rPr>
              <a:t>Derived destructor</a:t>
            </a:r>
            <a:endParaRPr lang="en-US" dirty="0">
              <a:solidFill>
                <a:srgbClr val="000000"/>
              </a:solidFill>
              <a:highlight>
                <a:srgbClr val="FFFFFF"/>
              </a:highlight>
              <a:latin typeface="Consolas" panose="020B0609020204030204" pitchFamily="49" charset="0"/>
            </a:endParaRPr>
          </a:p>
          <a:p>
            <a:pPr>
              <a:defRPr/>
            </a:pPr>
            <a:r>
              <a:rPr lang="en-US" dirty="0">
                <a:solidFill>
                  <a:srgbClr val="008000"/>
                </a:solidFill>
                <a:highlight>
                  <a:srgbClr val="FFFFFF"/>
                </a:highlight>
                <a:latin typeface="Consolas" panose="020B0609020204030204" pitchFamily="49" charset="0"/>
              </a:rPr>
              <a:t>*/</a:t>
            </a:r>
            <a:endParaRPr lang="en-US" dirty="0">
              <a:solidFill>
                <a:srgbClr val="000000"/>
              </a:solidFill>
              <a:highlight>
                <a:srgbClr val="FFFFFF"/>
              </a:highlight>
              <a:latin typeface="Consolas" panose="020B0609020204030204" pitchFamily="49" charset="0"/>
            </a:endParaRPr>
          </a:p>
        </p:txBody>
      </p:sp>
    </p:spTree>
  </p:cSld>
  <p:clrMapOvr>
    <a:masterClrMapping/>
  </p:clrMapOvr>
  <p:transition spd="med"/>
  <p:timing>
    <p:tnLst>
      <p:par>
        <p:cTn id="1" dur="indefinite" nodeType="tmRoot">
          <p:childTnLst>
            <p:seq concurrent="1" nextAc="seek">
              <p:cTn id="2" dur="0"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Classes and Virtual Destructors (cont’d.)</a:t>
            </a:r>
          </a:p>
        </p:txBody>
      </p:sp>
      <p:sp>
        <p:nvSpPr>
          <p:cNvPr id="106499"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buFont typeface="Arial" panose="020B0604020202020204" pitchFamily="34" charset="0"/>
              <a:buChar char="•"/>
            </a:pPr>
            <a:r>
              <a:rPr lang="en-US" altLang="en-US"/>
              <a:t>Virtual destructor of a base class automatically makes the destructor of a derived class virtual</a:t>
            </a:r>
          </a:p>
          <a:p>
            <a:pPr lvl="1" eaLnBrk="1" hangingPunct="1">
              <a:buFont typeface="Arial" panose="020B0604020202020204" pitchFamily="34" charset="0"/>
              <a:buChar char="–"/>
            </a:pPr>
            <a:r>
              <a:rPr lang="en-US" altLang="en-US"/>
              <a:t>After executing the destructor of the derived class, the destructor of the base class executes</a:t>
            </a:r>
          </a:p>
          <a:p>
            <a:pPr eaLnBrk="1" hangingPunct="1">
              <a:buFont typeface="Arial" panose="020B0604020202020204" pitchFamily="34" charset="0"/>
              <a:buChar char="•"/>
            </a:pPr>
            <a:r>
              <a:rPr lang="en-US" altLang="en-US"/>
              <a:t>If a base class contains virtual functions, make the destructor of the base class virtual</a:t>
            </a:r>
          </a:p>
        </p:txBody>
      </p:sp>
      <p:sp>
        <p:nvSpPr>
          <p:cNvPr id="106500"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2960010F-A495-4165-AFF8-3EFE7BF6A3D6}" type="slidenum">
              <a:rPr lang="en-US" altLang="en-US" sz="1200">
                <a:solidFill>
                  <a:srgbClr val="FFFFFF"/>
                </a:solidFill>
                <a:latin typeface="Arial" panose="020B0604020202020204" pitchFamily="34" charset="0"/>
              </a:rPr>
              <a:pPr algn="r" eaLnBrk="1" hangingPunct="1">
                <a:spcBef>
                  <a:spcPct val="0"/>
                </a:spcBef>
                <a:buClrTx/>
                <a:buFontTx/>
                <a:buNone/>
              </a:pPr>
              <a:t>53</a:t>
            </a:fld>
            <a:endParaRPr lang="en-US" altLang="en-US" sz="1200">
              <a:solidFill>
                <a:srgbClr val="FFFFFF"/>
              </a:solidFill>
              <a:latin typeface="Arial" panose="020B0604020202020204" pitchFamily="34" charset="0"/>
            </a:endParaRPr>
          </a:p>
        </p:txBody>
      </p:sp>
      <p:sp>
        <p:nvSpPr>
          <p:cNvPr id="106501"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Abstract Classes </a:t>
            </a:r>
            <a:br>
              <a:rPr lang="en-US" altLang="en-US" sz="4400" b="1">
                <a:solidFill>
                  <a:srgbClr val="FFFFFF"/>
                </a:solidFill>
              </a:rPr>
            </a:br>
            <a:r>
              <a:rPr lang="en-US" altLang="en-US" sz="4400" b="1">
                <a:solidFill>
                  <a:srgbClr val="FFFFFF"/>
                </a:solidFill>
              </a:rPr>
              <a:t>and Pure Virtual Functions</a:t>
            </a:r>
          </a:p>
        </p:txBody>
      </p:sp>
      <p:sp>
        <p:nvSpPr>
          <p:cNvPr id="10854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lnSpc>
                <a:spcPct val="90000"/>
              </a:lnSpc>
              <a:spcBef>
                <a:spcPts val="750"/>
              </a:spcBef>
              <a:buFont typeface="Arial" panose="020B0604020202020204" pitchFamily="34" charset="0"/>
              <a:buChar char="•"/>
            </a:pPr>
            <a:r>
              <a:rPr lang="en-US" altLang="en-US" sz="3000"/>
              <a:t>New classes can be derived through inheritance without designing them from scratch</a:t>
            </a:r>
          </a:p>
          <a:p>
            <a:pPr lvl="1" eaLnBrk="1" hangingPunct="1">
              <a:lnSpc>
                <a:spcPct val="90000"/>
              </a:lnSpc>
              <a:spcBef>
                <a:spcPts val="650"/>
              </a:spcBef>
              <a:buFont typeface="Arial" panose="020B0604020202020204" pitchFamily="34" charset="0"/>
              <a:buChar char="–"/>
            </a:pPr>
            <a:r>
              <a:rPr lang="en-US" altLang="en-US" sz="2600"/>
              <a:t>Derived classes inherit existing members of base class</a:t>
            </a:r>
          </a:p>
          <a:p>
            <a:pPr lvl="1" eaLnBrk="1" hangingPunct="1">
              <a:lnSpc>
                <a:spcPct val="90000"/>
              </a:lnSpc>
              <a:spcBef>
                <a:spcPts val="650"/>
              </a:spcBef>
              <a:buFont typeface="Arial" panose="020B0604020202020204" pitchFamily="34" charset="0"/>
              <a:buChar char="–"/>
            </a:pPr>
            <a:r>
              <a:rPr lang="en-US" altLang="en-US" sz="2600"/>
              <a:t>Can add their own members</a:t>
            </a:r>
          </a:p>
          <a:p>
            <a:pPr lvl="1" eaLnBrk="1" hangingPunct="1">
              <a:lnSpc>
                <a:spcPct val="90000"/>
              </a:lnSpc>
              <a:spcBef>
                <a:spcPts val="650"/>
              </a:spcBef>
              <a:buFont typeface="Arial" panose="020B0604020202020204" pitchFamily="34" charset="0"/>
              <a:buChar char="–"/>
            </a:pPr>
            <a:r>
              <a:rPr lang="en-US" altLang="en-US" sz="2600"/>
              <a:t>Can redefine or override public and protected member functions</a:t>
            </a:r>
          </a:p>
          <a:p>
            <a:pPr eaLnBrk="1" hangingPunct="1">
              <a:lnSpc>
                <a:spcPct val="90000"/>
              </a:lnSpc>
              <a:spcBef>
                <a:spcPts val="750"/>
              </a:spcBef>
              <a:buFont typeface="Arial" panose="020B0604020202020204" pitchFamily="34" charset="0"/>
              <a:buChar char="•"/>
            </a:pPr>
            <a:r>
              <a:rPr lang="en-US" altLang="en-US" sz="3000"/>
              <a:t>Base class can contain functions that you would want each derived class to implement</a:t>
            </a:r>
          </a:p>
          <a:p>
            <a:pPr lvl="1" eaLnBrk="1" hangingPunct="1">
              <a:lnSpc>
                <a:spcPct val="90000"/>
              </a:lnSpc>
              <a:spcBef>
                <a:spcPts val="650"/>
              </a:spcBef>
              <a:buFont typeface="Arial" panose="020B0604020202020204" pitchFamily="34" charset="0"/>
              <a:buChar char="•"/>
            </a:pPr>
            <a:r>
              <a:rPr lang="en-US" altLang="en-US" sz="2600"/>
              <a:t>However, base class may contain functions that may not have meaningful definitions in the base class</a:t>
            </a:r>
          </a:p>
        </p:txBody>
      </p:sp>
      <p:sp>
        <p:nvSpPr>
          <p:cNvPr id="108548"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1CCDD9AB-5BE0-4B7D-B4CD-F0B79C1956C2}" type="slidenum">
              <a:rPr lang="en-US" altLang="en-US" sz="1200">
                <a:solidFill>
                  <a:srgbClr val="FFFFFF"/>
                </a:solidFill>
                <a:latin typeface="Arial" panose="020B0604020202020204" pitchFamily="34" charset="0"/>
              </a:rPr>
              <a:pPr algn="r" eaLnBrk="1" hangingPunct="1">
                <a:spcBef>
                  <a:spcPct val="0"/>
                </a:spcBef>
                <a:buClrTx/>
                <a:buFontTx/>
                <a:buNone/>
              </a:pPr>
              <a:t>54</a:t>
            </a:fld>
            <a:endParaRPr lang="en-US" altLang="en-US" sz="1200">
              <a:solidFill>
                <a:srgbClr val="FFFFFF"/>
              </a:solidFill>
              <a:latin typeface="Arial" panose="020B0604020202020204" pitchFamily="34" charset="0"/>
            </a:endParaRPr>
          </a:p>
        </p:txBody>
      </p:sp>
      <p:sp>
        <p:nvSpPr>
          <p:cNvPr id="108549"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Abstract Classes and Pure Virtual Functions (cont’d.)</a:t>
            </a:r>
          </a:p>
        </p:txBody>
      </p:sp>
      <p:sp>
        <p:nvSpPr>
          <p:cNvPr id="98307" name="Text Box 2"/>
          <p:cNvSpPr txBox="1">
            <a:spLocks noChangeArrowheads="1"/>
          </p:cNvSpPr>
          <p:nvPr/>
        </p:nvSpPr>
        <p:spPr bwMode="auto">
          <a:xfrm>
            <a:off x="457200" y="1379538"/>
            <a:ext cx="8229600"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buFont typeface="Arial" panose="020B0604020202020204" pitchFamily="34" charset="0"/>
              <a:buChar char="•"/>
              <a:defRPr/>
            </a:pPr>
            <a:r>
              <a:rPr lang="en-US" altLang="en-US" u="sng" dirty="0"/>
              <a:t>Pure virtual functions</a:t>
            </a:r>
            <a:r>
              <a:rPr lang="en-US" altLang="en-US" dirty="0"/>
              <a:t>: </a:t>
            </a:r>
          </a:p>
          <a:p>
            <a:pPr lvl="1" eaLnBrk="1" hangingPunct="1">
              <a:buFont typeface="Arial" panose="020B0604020202020204" pitchFamily="34" charset="0"/>
              <a:buChar char="–"/>
              <a:defRPr/>
            </a:pPr>
            <a:r>
              <a:rPr lang="en-US" altLang="en-US" dirty="0"/>
              <a:t>Do not have definitions (bodies have no code)</a:t>
            </a:r>
          </a:p>
          <a:p>
            <a:pPr eaLnBrk="1" hangingPunct="1">
              <a:spcBef>
                <a:spcPts val="600"/>
              </a:spcBef>
              <a:buFont typeface="Arial" panose="020B0604020202020204" pitchFamily="34" charset="0"/>
              <a:buChar char="•"/>
              <a:defRPr/>
            </a:pPr>
            <a:r>
              <a:rPr lang="en-US" altLang="en-US" dirty="0"/>
              <a:t>Example:  </a:t>
            </a:r>
            <a:r>
              <a:rPr lang="en-US" altLang="en-US" sz="2400" dirty="0">
                <a:latin typeface="Courier New" panose="02070309020205020404" pitchFamily="49" charset="0"/>
                <a:cs typeface="Courier New" panose="02070309020205020404" pitchFamily="49" charset="0"/>
              </a:rPr>
              <a:t>virtual void draw() = 0;</a:t>
            </a:r>
          </a:p>
          <a:p>
            <a:pPr eaLnBrk="1" hangingPunct="1">
              <a:buFont typeface="Arial" panose="020B0604020202020204" pitchFamily="34" charset="0"/>
              <a:buChar char="•"/>
              <a:defRPr/>
            </a:pPr>
            <a:r>
              <a:rPr lang="en-US" altLang="en-US" u="sng" dirty="0"/>
              <a:t>Abstract class</a:t>
            </a:r>
            <a:r>
              <a:rPr lang="en-US" altLang="en-US" dirty="0"/>
              <a:t>: a class with one or more virtual functions</a:t>
            </a:r>
          </a:p>
          <a:p>
            <a:pPr lvl="1" eaLnBrk="1" hangingPunct="1">
              <a:buFont typeface="Arial" panose="020B0604020202020204" pitchFamily="34" charset="0"/>
              <a:buChar char="–"/>
              <a:defRPr/>
            </a:pPr>
            <a:r>
              <a:rPr lang="en-US" altLang="en-US" dirty="0"/>
              <a:t>Can contain instance variables, constructors, and functions that are not pure virtual</a:t>
            </a:r>
          </a:p>
          <a:p>
            <a:pPr lvl="1" eaLnBrk="1" hangingPunct="1">
              <a:buFont typeface="Arial" panose="020B0604020202020204" pitchFamily="34" charset="0"/>
              <a:buChar char="–"/>
              <a:defRPr/>
            </a:pPr>
            <a:r>
              <a:rPr lang="en-US" altLang="en-US" dirty="0"/>
              <a:t>Class must provide the definitions of constructor/functions that are not pure virtual</a:t>
            </a:r>
          </a:p>
          <a:p>
            <a:pPr marL="457200" indent="-457200" eaLnBrk="1" hangingPunct="1">
              <a:buFont typeface="Wingdings" panose="05000000000000000000" pitchFamily="2" charset="2"/>
              <a:buChar char="q"/>
              <a:defRPr/>
            </a:pPr>
            <a:r>
              <a:rPr lang="en-US" altLang="en-US" sz="2800" dirty="0"/>
              <a:t>Note: - cannot create objects of that abstract class.</a:t>
            </a:r>
          </a:p>
          <a:p>
            <a:pPr eaLnBrk="1" hangingPunct="1">
              <a:buFont typeface="Arial" panose="020B0604020202020204" pitchFamily="34" charset="0"/>
              <a:buNone/>
              <a:defRPr/>
            </a:pPr>
            <a:endParaRPr lang="en-US" altLang="en-US" dirty="0"/>
          </a:p>
        </p:txBody>
      </p:sp>
      <p:sp>
        <p:nvSpPr>
          <p:cNvPr id="110596"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A1CA5472-582F-4D70-8B7C-F944E0147647}" type="slidenum">
              <a:rPr lang="en-US" altLang="en-US" sz="1200">
                <a:solidFill>
                  <a:srgbClr val="FFFFFF"/>
                </a:solidFill>
                <a:latin typeface="Arial" panose="020B0604020202020204" pitchFamily="34" charset="0"/>
              </a:rPr>
              <a:pPr algn="r" eaLnBrk="1" hangingPunct="1">
                <a:spcBef>
                  <a:spcPct val="0"/>
                </a:spcBef>
                <a:buClrTx/>
                <a:buFontTx/>
                <a:buNone/>
              </a:pPr>
              <a:t>55</a:t>
            </a:fld>
            <a:endParaRPr lang="en-US" altLang="en-US" sz="1200">
              <a:solidFill>
                <a:srgbClr val="FFFFFF"/>
              </a:solidFill>
              <a:latin typeface="Arial" panose="020B0604020202020204" pitchFamily="34" charset="0"/>
            </a:endParaRPr>
          </a:p>
        </p:txBody>
      </p:sp>
      <p:sp>
        <p:nvSpPr>
          <p:cNvPr id="110597"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Abstract Classes and Pure Virtual Functions (cont’d.)</a:t>
            </a:r>
          </a:p>
        </p:txBody>
      </p:sp>
      <p:sp>
        <p:nvSpPr>
          <p:cNvPr id="112643"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790FEBC8-CD2D-4DE1-8D5E-2889F071C040}" type="slidenum">
              <a:rPr lang="en-US" altLang="en-US" sz="1200">
                <a:solidFill>
                  <a:srgbClr val="FFFFFF"/>
                </a:solidFill>
                <a:latin typeface="Arial" panose="020B0604020202020204" pitchFamily="34" charset="0"/>
              </a:rPr>
              <a:pPr algn="r" eaLnBrk="1" hangingPunct="1">
                <a:spcBef>
                  <a:spcPct val="0"/>
                </a:spcBef>
                <a:buClrTx/>
                <a:buFontTx/>
                <a:buNone/>
              </a:pPr>
              <a:t>56</a:t>
            </a:fld>
            <a:endParaRPr lang="en-US" altLang="en-US" sz="1200">
              <a:solidFill>
                <a:srgbClr val="FFFFFF"/>
              </a:solidFill>
              <a:latin typeface="Arial" panose="020B0604020202020204" pitchFamily="34" charset="0"/>
            </a:endParaRPr>
          </a:p>
        </p:txBody>
      </p:sp>
      <p:sp>
        <p:nvSpPr>
          <p:cNvPr id="112644"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
        <p:nvSpPr>
          <p:cNvPr id="2" name="Rectangle 1"/>
          <p:cNvSpPr/>
          <p:nvPr/>
        </p:nvSpPr>
        <p:spPr>
          <a:xfrm>
            <a:off x="26688" y="1565565"/>
            <a:ext cx="3859512" cy="3139321"/>
          </a:xfrm>
          <a:prstGeom prst="rect">
            <a:avLst/>
          </a:prstGeom>
          <a:ln>
            <a:solidFill>
              <a:srgbClr val="00B0F0"/>
            </a:solidFill>
          </a:ln>
        </p:spPr>
        <p:txBody>
          <a:bodyPr>
            <a:spAutoFit/>
          </a:bodyPr>
          <a:lstStyle/>
          <a:p>
            <a:pPr>
              <a:defRPr/>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shape</a:t>
            </a:r>
            <a:endParaRPr lang="en-US" dirty="0">
              <a:solidFill>
                <a:srgbClr val="000000"/>
              </a:solidFill>
              <a:highlight>
                <a:srgbClr val="FFFFFF"/>
              </a:highlight>
              <a:latin typeface="Consolas" panose="020B0609020204030204" pitchFamily="49" charset="0"/>
            </a:endParaRPr>
          </a:p>
          <a:p>
            <a:pPr>
              <a:defRPr/>
            </a:pPr>
            <a:r>
              <a:rPr lang="en-US" dirty="0">
                <a:solidFill>
                  <a:srgbClr val="000000"/>
                </a:solidFill>
                <a:highlight>
                  <a:srgbClr val="FFFFFF"/>
                </a:highlight>
                <a:latin typeface="Consolas" panose="020B0609020204030204" pitchFamily="49" charset="0"/>
              </a:rPr>
              <a:t>{</a:t>
            </a:r>
          </a:p>
          <a:p>
            <a:pPr>
              <a:defRPr/>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pPr>
              <a:defRPr/>
            </a:pPr>
            <a:r>
              <a:rPr lang="en-US" dirty="0">
                <a:solidFill>
                  <a:srgbClr val="0000FF"/>
                </a:solidFill>
                <a:highlight>
                  <a:srgbClr val="FFFFFF"/>
                </a:highlight>
                <a:latin typeface="Consolas" panose="020B0609020204030204" pitchFamily="49" charset="0"/>
              </a:rPr>
              <a:t> virtual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draw() = 0;</a:t>
            </a:r>
          </a:p>
          <a:p>
            <a:pPr>
              <a:defRPr/>
            </a:pPr>
            <a:r>
              <a:rPr lang="en-US" dirty="0">
                <a:solidFill>
                  <a:srgbClr val="000000"/>
                </a:solidFill>
                <a:highlight>
                  <a:srgbClr val="FFFFFF"/>
                </a:highlight>
                <a:latin typeface="Consolas" panose="020B0609020204030204" pitchFamily="49" charset="0"/>
              </a:rPr>
              <a:t>};</a:t>
            </a:r>
          </a:p>
          <a:p>
            <a:pPr>
              <a:defRPr/>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rectangle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shape</a:t>
            </a:r>
            <a:endParaRPr lang="en-US" dirty="0">
              <a:solidFill>
                <a:srgbClr val="000000"/>
              </a:solidFill>
              <a:highlight>
                <a:srgbClr val="FFFFFF"/>
              </a:highlight>
              <a:latin typeface="Consolas" panose="020B0609020204030204" pitchFamily="49" charset="0"/>
            </a:endParaRPr>
          </a:p>
          <a:p>
            <a:pPr>
              <a:defRPr/>
            </a:pPr>
            <a:r>
              <a:rPr lang="en-US" dirty="0">
                <a:solidFill>
                  <a:srgbClr val="000000"/>
                </a:solidFill>
                <a:highlight>
                  <a:srgbClr val="FFFFFF"/>
                </a:highlight>
                <a:latin typeface="Consolas" panose="020B0609020204030204" pitchFamily="49" charset="0"/>
              </a:rPr>
              <a:t>{</a:t>
            </a:r>
          </a:p>
          <a:p>
            <a:pPr>
              <a:defRPr/>
            </a:pPr>
            <a:r>
              <a:rPr lang="en-US" dirty="0">
                <a:solidFill>
                  <a:srgbClr val="0000FF"/>
                </a:solidFill>
                <a:highlight>
                  <a:srgbClr val="FFFFFF"/>
                </a:highlight>
                <a:latin typeface="Consolas" panose="020B0609020204030204" pitchFamily="49" charset="0"/>
              </a:rPr>
              <a:t> void</a:t>
            </a:r>
            <a:r>
              <a:rPr lang="en-US" dirty="0">
                <a:solidFill>
                  <a:srgbClr val="000000"/>
                </a:solidFill>
                <a:highlight>
                  <a:srgbClr val="FFFFFF"/>
                </a:highlight>
                <a:latin typeface="Consolas" panose="020B0609020204030204" pitchFamily="49" charset="0"/>
              </a:rPr>
              <a:t> draw()</a:t>
            </a:r>
          </a:p>
          <a:p>
            <a:pPr>
              <a:defRPr/>
            </a:pPr>
            <a:r>
              <a:rPr lang="en-US" dirty="0">
                <a:solidFill>
                  <a:srgbClr val="000000"/>
                </a:solidFill>
                <a:highlight>
                  <a:srgbClr val="FFFFFF"/>
                </a:highlight>
                <a:latin typeface="Consolas" panose="020B0609020204030204" pitchFamily="49" charset="0"/>
              </a:rPr>
              <a:t> { }</a:t>
            </a:r>
          </a:p>
          <a:p>
            <a:pPr>
              <a:defRPr/>
            </a:pPr>
            <a:r>
              <a:rPr lang="en-US" dirty="0">
                <a:solidFill>
                  <a:srgbClr val="000000"/>
                </a:solidFill>
                <a:highlight>
                  <a:srgbClr val="FFFFFF"/>
                </a:highlight>
                <a:latin typeface="Consolas" panose="020B0609020204030204" pitchFamily="49" charset="0"/>
              </a:rPr>
              <a:t>};</a:t>
            </a:r>
          </a:p>
          <a:p>
            <a:pPr>
              <a:defRPr/>
            </a:pPr>
            <a:endParaRPr lang="en-US" dirty="0">
              <a:solidFill>
                <a:srgbClr val="000000"/>
              </a:solidFill>
              <a:highlight>
                <a:srgbClr val="FFFFFF"/>
              </a:highlight>
              <a:latin typeface="Consolas" panose="020B0609020204030204" pitchFamily="49" charset="0"/>
            </a:endParaRPr>
          </a:p>
        </p:txBody>
      </p:sp>
      <p:sp>
        <p:nvSpPr>
          <p:cNvPr id="3" name="Rectangle 2"/>
          <p:cNvSpPr/>
          <p:nvPr/>
        </p:nvSpPr>
        <p:spPr>
          <a:xfrm>
            <a:off x="3913910" y="1551710"/>
            <a:ext cx="5181600" cy="2708434"/>
          </a:xfrm>
          <a:prstGeom prst="rect">
            <a:avLst/>
          </a:prstGeom>
          <a:ln>
            <a:solidFill>
              <a:srgbClr val="00B0F0"/>
            </a:solidFill>
          </a:ln>
        </p:spPr>
        <p:txBody>
          <a:bodyPr>
            <a:spAutoFit/>
          </a:bodyPr>
          <a:lstStyle/>
          <a:p>
            <a:pPr>
              <a:defRPr/>
            </a:pPr>
            <a:r>
              <a:rPr lang="en-US" sz="1700" dirty="0" err="1">
                <a:solidFill>
                  <a:srgbClr val="0000FF"/>
                </a:solidFill>
                <a:highlight>
                  <a:srgbClr val="FFFFFF"/>
                </a:highlight>
                <a:latin typeface="Consolas" panose="020B0609020204030204" pitchFamily="49" charset="0"/>
              </a:rPr>
              <a:t>int</a:t>
            </a:r>
            <a:r>
              <a:rPr lang="en-US" sz="1700" dirty="0">
                <a:solidFill>
                  <a:srgbClr val="000000"/>
                </a:solidFill>
                <a:highlight>
                  <a:srgbClr val="FFFFFF"/>
                </a:highlight>
                <a:latin typeface="Consolas" panose="020B0609020204030204" pitchFamily="49" charset="0"/>
              </a:rPr>
              <a:t> main()</a:t>
            </a:r>
          </a:p>
          <a:p>
            <a:pPr>
              <a:defRPr/>
            </a:pPr>
            <a:r>
              <a:rPr lang="en-US" sz="1700" dirty="0">
                <a:solidFill>
                  <a:srgbClr val="000000"/>
                </a:solidFill>
                <a:highlight>
                  <a:srgbClr val="FFFFFF"/>
                </a:highlight>
                <a:latin typeface="Consolas" panose="020B0609020204030204" pitchFamily="49" charset="0"/>
              </a:rPr>
              <a:t>{</a:t>
            </a:r>
          </a:p>
          <a:p>
            <a:pPr>
              <a:defRPr/>
            </a:pPr>
            <a:r>
              <a:rPr lang="en-US" sz="1700" dirty="0">
                <a:solidFill>
                  <a:srgbClr val="2B91AF"/>
                </a:solidFill>
                <a:highlight>
                  <a:srgbClr val="FFFFFF"/>
                </a:highlight>
                <a:latin typeface="Consolas" panose="020B0609020204030204" pitchFamily="49" charset="0"/>
              </a:rPr>
              <a:t>shape</a:t>
            </a:r>
            <a:r>
              <a:rPr lang="en-US" sz="1700" dirty="0">
                <a:solidFill>
                  <a:srgbClr val="000000"/>
                </a:solidFill>
                <a:highlight>
                  <a:srgbClr val="FFFFFF"/>
                </a:highlight>
                <a:latin typeface="Consolas" panose="020B0609020204030204" pitchFamily="49" charset="0"/>
              </a:rPr>
              <a:t> shape1;</a:t>
            </a:r>
            <a:r>
              <a:rPr lang="en-US" sz="1700" dirty="0">
                <a:solidFill>
                  <a:srgbClr val="008000"/>
                </a:solidFill>
                <a:highlight>
                  <a:srgbClr val="FFFFFF"/>
                </a:highlight>
                <a:latin typeface="Consolas" panose="020B0609020204030204" pitchFamily="49" charset="0"/>
              </a:rPr>
              <a:t>// Error: Object of Abstract class type "shape is not allowed : </a:t>
            </a:r>
            <a:endParaRPr lang="en-US" sz="1700" dirty="0">
              <a:solidFill>
                <a:srgbClr val="000000"/>
              </a:solidFill>
              <a:highlight>
                <a:srgbClr val="FFFFFF"/>
              </a:highlight>
              <a:latin typeface="Consolas" panose="020B0609020204030204" pitchFamily="49" charset="0"/>
            </a:endParaRPr>
          </a:p>
          <a:p>
            <a:pPr>
              <a:defRPr/>
            </a:pPr>
            <a:r>
              <a:rPr lang="en-US" sz="1700" dirty="0">
                <a:solidFill>
                  <a:srgbClr val="008000"/>
                </a:solidFill>
                <a:highlight>
                  <a:srgbClr val="FFFFFF"/>
                </a:highlight>
                <a:latin typeface="Consolas" panose="020B0609020204030204" pitchFamily="49" charset="0"/>
              </a:rPr>
              <a:t>//function "shape::draw" is pure virtual function</a:t>
            </a:r>
            <a:endParaRPr lang="en-US" sz="1700" dirty="0">
              <a:solidFill>
                <a:srgbClr val="000000"/>
              </a:solidFill>
              <a:highlight>
                <a:srgbClr val="FFFFFF"/>
              </a:highlight>
              <a:latin typeface="Consolas" panose="020B0609020204030204" pitchFamily="49" charset="0"/>
            </a:endParaRPr>
          </a:p>
          <a:p>
            <a:pPr>
              <a:defRPr/>
            </a:pPr>
            <a:r>
              <a:rPr lang="en-US" sz="1700" dirty="0">
                <a:solidFill>
                  <a:srgbClr val="2B91AF"/>
                </a:solidFill>
                <a:highlight>
                  <a:srgbClr val="FFFFFF"/>
                </a:highlight>
                <a:latin typeface="Consolas" panose="020B0609020204030204" pitchFamily="49" charset="0"/>
              </a:rPr>
              <a:t>rectangle</a:t>
            </a:r>
            <a:r>
              <a:rPr lang="en-US" sz="1700" dirty="0">
                <a:solidFill>
                  <a:srgbClr val="000000"/>
                </a:solidFill>
                <a:highlight>
                  <a:srgbClr val="FFFFFF"/>
                </a:highlight>
                <a:latin typeface="Consolas" panose="020B0609020204030204" pitchFamily="49" charset="0"/>
              </a:rPr>
              <a:t> l;</a:t>
            </a:r>
          </a:p>
          <a:p>
            <a:pPr>
              <a:defRPr/>
            </a:pPr>
            <a:endParaRPr lang="en-US" sz="1700" dirty="0">
              <a:solidFill>
                <a:srgbClr val="0000FF"/>
              </a:solidFill>
              <a:highlight>
                <a:srgbClr val="FFFFFF"/>
              </a:highlight>
              <a:latin typeface="Consolas" panose="020B0609020204030204" pitchFamily="49" charset="0"/>
            </a:endParaRPr>
          </a:p>
          <a:p>
            <a:pPr>
              <a:defRPr/>
            </a:pPr>
            <a:r>
              <a:rPr lang="en-US" sz="1700" dirty="0">
                <a:solidFill>
                  <a:srgbClr val="0000FF"/>
                </a:solidFill>
                <a:highlight>
                  <a:srgbClr val="FFFFFF"/>
                </a:highlight>
                <a:latin typeface="Consolas" panose="020B0609020204030204" pitchFamily="49" charset="0"/>
              </a:rPr>
              <a:t>return</a:t>
            </a:r>
            <a:r>
              <a:rPr lang="en-US" sz="1700" dirty="0">
                <a:solidFill>
                  <a:srgbClr val="000000"/>
                </a:solidFill>
                <a:highlight>
                  <a:srgbClr val="FFFFFF"/>
                </a:highlight>
                <a:latin typeface="Consolas" panose="020B0609020204030204" pitchFamily="49" charset="0"/>
              </a:rPr>
              <a:t> 0;</a:t>
            </a:r>
          </a:p>
          <a:p>
            <a:pPr>
              <a:defRPr/>
            </a:pPr>
            <a:r>
              <a:rPr lang="en-US" sz="1700" dirty="0">
                <a:solidFill>
                  <a:srgbClr val="000000"/>
                </a:solidFill>
                <a:highlight>
                  <a:srgbClr val="FFFFFF"/>
                </a:highlight>
                <a:latin typeface="Consolas" panose="020B0609020204030204" pitchFamily="49" charset="0"/>
              </a:rPr>
              <a:t>}</a:t>
            </a:r>
            <a:endParaRPr lang="en-US" sz="17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Abstract Classes and Pure Virtual Functions (cont’d.)</a:t>
            </a:r>
          </a:p>
        </p:txBody>
      </p:sp>
      <p:sp>
        <p:nvSpPr>
          <p:cNvPr id="114691"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18D542A2-EF34-4811-A14D-EF270F83D162}" type="slidenum">
              <a:rPr lang="en-US" altLang="en-US" sz="1200">
                <a:solidFill>
                  <a:srgbClr val="FFFFFF"/>
                </a:solidFill>
                <a:latin typeface="Arial" panose="020B0604020202020204" pitchFamily="34" charset="0"/>
              </a:rPr>
              <a:pPr algn="r" eaLnBrk="1" hangingPunct="1">
                <a:spcBef>
                  <a:spcPct val="0"/>
                </a:spcBef>
                <a:buClrTx/>
                <a:buFontTx/>
                <a:buNone/>
              </a:pPr>
              <a:t>57</a:t>
            </a:fld>
            <a:endParaRPr lang="en-US" altLang="en-US" sz="1200">
              <a:solidFill>
                <a:srgbClr val="FFFFFF"/>
              </a:solidFill>
              <a:latin typeface="Arial" panose="020B0604020202020204" pitchFamily="34" charset="0"/>
            </a:endParaRPr>
          </a:p>
        </p:txBody>
      </p:sp>
      <p:sp>
        <p:nvSpPr>
          <p:cNvPr id="114692"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
        <p:nvSpPr>
          <p:cNvPr id="2" name="Rectangle 1"/>
          <p:cNvSpPr/>
          <p:nvPr/>
        </p:nvSpPr>
        <p:spPr>
          <a:xfrm>
            <a:off x="26688" y="1565565"/>
            <a:ext cx="3859512" cy="2862322"/>
          </a:xfrm>
          <a:prstGeom prst="rect">
            <a:avLst/>
          </a:prstGeom>
          <a:ln>
            <a:solidFill>
              <a:srgbClr val="00B0F0"/>
            </a:solidFill>
          </a:ln>
        </p:spPr>
        <p:txBody>
          <a:bodyPr>
            <a:spAutoFit/>
          </a:bodyPr>
          <a:lstStyle/>
          <a:p>
            <a:pPr>
              <a:defRPr/>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shape</a:t>
            </a:r>
            <a:endParaRPr lang="en-US" dirty="0">
              <a:solidFill>
                <a:srgbClr val="000000"/>
              </a:solidFill>
              <a:highlight>
                <a:srgbClr val="FFFFFF"/>
              </a:highlight>
              <a:latin typeface="Consolas" panose="020B0609020204030204" pitchFamily="49" charset="0"/>
            </a:endParaRPr>
          </a:p>
          <a:p>
            <a:pPr>
              <a:defRPr/>
            </a:pPr>
            <a:r>
              <a:rPr lang="en-US" dirty="0">
                <a:solidFill>
                  <a:srgbClr val="000000"/>
                </a:solidFill>
                <a:highlight>
                  <a:srgbClr val="FFFFFF"/>
                </a:highlight>
                <a:latin typeface="Consolas" panose="020B0609020204030204" pitchFamily="49" charset="0"/>
              </a:rPr>
              <a:t>{</a:t>
            </a:r>
          </a:p>
          <a:p>
            <a:pPr>
              <a:defRPr/>
            </a:pP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pPr>
              <a:defRPr/>
            </a:pPr>
            <a:r>
              <a:rPr lang="en-US" dirty="0">
                <a:solidFill>
                  <a:srgbClr val="0000FF"/>
                </a:solidFill>
                <a:highlight>
                  <a:srgbClr val="FFFFFF"/>
                </a:highlight>
                <a:latin typeface="Consolas" panose="020B0609020204030204" pitchFamily="49" charset="0"/>
              </a:rPr>
              <a:t> virtual</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draw() = 0;</a:t>
            </a:r>
          </a:p>
          <a:p>
            <a:pPr>
              <a:defRPr/>
            </a:pPr>
            <a:r>
              <a:rPr lang="en-US" dirty="0">
                <a:solidFill>
                  <a:srgbClr val="000000"/>
                </a:solidFill>
                <a:highlight>
                  <a:srgbClr val="FFFFFF"/>
                </a:highlight>
                <a:latin typeface="Consolas" panose="020B0609020204030204" pitchFamily="49" charset="0"/>
              </a:rPr>
              <a:t>};</a:t>
            </a:r>
          </a:p>
          <a:p>
            <a:pPr>
              <a:defRPr/>
            </a:pP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rectangle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shape</a:t>
            </a:r>
            <a:endParaRPr lang="en-US" dirty="0">
              <a:solidFill>
                <a:srgbClr val="000000"/>
              </a:solidFill>
              <a:highlight>
                <a:srgbClr val="FFFFFF"/>
              </a:highlight>
              <a:latin typeface="Consolas" panose="020B0609020204030204" pitchFamily="49" charset="0"/>
            </a:endParaRPr>
          </a:p>
          <a:p>
            <a:pPr>
              <a:defRPr/>
            </a:pPr>
            <a:r>
              <a:rPr lang="en-US" dirty="0">
                <a:solidFill>
                  <a:srgbClr val="000000"/>
                </a:solidFill>
                <a:highlight>
                  <a:srgbClr val="FFFFFF"/>
                </a:highlight>
                <a:latin typeface="Consolas" panose="020B0609020204030204" pitchFamily="49" charset="0"/>
              </a:rPr>
              <a:t>{</a:t>
            </a:r>
          </a:p>
          <a:p>
            <a:pPr>
              <a:defRPr/>
            </a:pPr>
            <a:endParaRPr lang="en-US" dirty="0">
              <a:solidFill>
                <a:srgbClr val="000000"/>
              </a:solidFill>
              <a:highlight>
                <a:srgbClr val="FFFFFF"/>
              </a:highlight>
              <a:latin typeface="Consolas" panose="020B0609020204030204" pitchFamily="49" charset="0"/>
            </a:endParaRPr>
          </a:p>
          <a:p>
            <a:pPr>
              <a:defRPr/>
            </a:pPr>
            <a:r>
              <a:rPr lang="en-US" dirty="0">
                <a:solidFill>
                  <a:srgbClr val="000000"/>
                </a:solidFill>
                <a:highlight>
                  <a:srgbClr val="FFFFFF"/>
                </a:highlight>
                <a:latin typeface="Consolas" panose="020B0609020204030204" pitchFamily="49" charset="0"/>
              </a:rPr>
              <a:t>};</a:t>
            </a:r>
          </a:p>
          <a:p>
            <a:pPr>
              <a:defRPr/>
            </a:pPr>
            <a:endParaRPr lang="en-US" dirty="0">
              <a:solidFill>
                <a:srgbClr val="000000"/>
              </a:solidFill>
              <a:highlight>
                <a:srgbClr val="FFFFFF"/>
              </a:highlight>
              <a:latin typeface="Consolas" panose="020B0609020204030204" pitchFamily="49" charset="0"/>
            </a:endParaRPr>
          </a:p>
        </p:txBody>
      </p:sp>
      <p:sp>
        <p:nvSpPr>
          <p:cNvPr id="3" name="Rectangle 2"/>
          <p:cNvSpPr/>
          <p:nvPr/>
        </p:nvSpPr>
        <p:spPr>
          <a:xfrm>
            <a:off x="3913910" y="1551710"/>
            <a:ext cx="5181600" cy="4539704"/>
          </a:xfrm>
          <a:prstGeom prst="rect">
            <a:avLst/>
          </a:prstGeom>
          <a:ln>
            <a:solidFill>
              <a:srgbClr val="00B0F0"/>
            </a:solidFill>
          </a:ln>
        </p:spPr>
        <p:txBody>
          <a:bodyPr>
            <a:spAutoFit/>
          </a:bodyPr>
          <a:lstStyle/>
          <a:p>
            <a:pPr>
              <a:defRPr/>
            </a:pPr>
            <a:r>
              <a:rPr lang="en-US" sz="1700" dirty="0" err="1">
                <a:solidFill>
                  <a:srgbClr val="0000FF"/>
                </a:solidFill>
                <a:highlight>
                  <a:srgbClr val="FFFFFF"/>
                </a:highlight>
                <a:latin typeface="Consolas" panose="020B0609020204030204" pitchFamily="49" charset="0"/>
              </a:rPr>
              <a:t>int</a:t>
            </a:r>
            <a:r>
              <a:rPr lang="en-US" sz="1700" dirty="0">
                <a:solidFill>
                  <a:srgbClr val="000000"/>
                </a:solidFill>
                <a:highlight>
                  <a:srgbClr val="FFFFFF"/>
                </a:highlight>
                <a:latin typeface="Consolas" panose="020B0609020204030204" pitchFamily="49" charset="0"/>
              </a:rPr>
              <a:t> main()</a:t>
            </a:r>
          </a:p>
          <a:p>
            <a:pPr>
              <a:defRPr/>
            </a:pPr>
            <a:r>
              <a:rPr lang="en-US" sz="1700" dirty="0">
                <a:solidFill>
                  <a:srgbClr val="000000"/>
                </a:solidFill>
                <a:highlight>
                  <a:srgbClr val="FFFFFF"/>
                </a:highlight>
                <a:latin typeface="Consolas" panose="020B0609020204030204" pitchFamily="49" charset="0"/>
              </a:rPr>
              <a:t>{</a:t>
            </a:r>
          </a:p>
          <a:p>
            <a:pPr>
              <a:defRPr/>
            </a:pPr>
            <a:r>
              <a:rPr lang="en-US" sz="1700" dirty="0">
                <a:solidFill>
                  <a:srgbClr val="2B91AF"/>
                </a:solidFill>
                <a:highlight>
                  <a:srgbClr val="FFFFFF"/>
                </a:highlight>
                <a:latin typeface="Consolas" panose="020B0609020204030204" pitchFamily="49" charset="0"/>
              </a:rPr>
              <a:t>shape</a:t>
            </a:r>
            <a:r>
              <a:rPr lang="en-US" sz="1700" dirty="0">
                <a:solidFill>
                  <a:srgbClr val="000000"/>
                </a:solidFill>
                <a:highlight>
                  <a:srgbClr val="FFFFFF"/>
                </a:highlight>
                <a:latin typeface="Consolas" panose="020B0609020204030204" pitchFamily="49" charset="0"/>
              </a:rPr>
              <a:t> shape1;</a:t>
            </a:r>
            <a:r>
              <a:rPr lang="en-US" sz="1700" dirty="0">
                <a:solidFill>
                  <a:srgbClr val="008000"/>
                </a:solidFill>
                <a:highlight>
                  <a:srgbClr val="FFFFFF"/>
                </a:highlight>
                <a:latin typeface="Consolas" panose="020B0609020204030204" pitchFamily="49" charset="0"/>
              </a:rPr>
              <a:t>// Error: Object of Abstract class type "shape is not allowed : </a:t>
            </a:r>
            <a:endParaRPr lang="en-US" sz="1700" dirty="0">
              <a:solidFill>
                <a:srgbClr val="000000"/>
              </a:solidFill>
              <a:highlight>
                <a:srgbClr val="FFFFFF"/>
              </a:highlight>
              <a:latin typeface="Consolas" panose="020B0609020204030204" pitchFamily="49" charset="0"/>
            </a:endParaRPr>
          </a:p>
          <a:p>
            <a:pPr>
              <a:defRPr/>
            </a:pPr>
            <a:r>
              <a:rPr lang="en-US" sz="1700" dirty="0">
                <a:solidFill>
                  <a:srgbClr val="008000"/>
                </a:solidFill>
                <a:highlight>
                  <a:srgbClr val="FFFFFF"/>
                </a:highlight>
                <a:latin typeface="Consolas" panose="020B0609020204030204" pitchFamily="49" charset="0"/>
              </a:rPr>
              <a:t>//function "shape::draw" is pure virtual function</a:t>
            </a:r>
            <a:endParaRPr lang="en-US" sz="1700" dirty="0">
              <a:solidFill>
                <a:srgbClr val="000000"/>
              </a:solidFill>
              <a:highlight>
                <a:srgbClr val="FFFFFF"/>
              </a:highlight>
              <a:latin typeface="Consolas" panose="020B0609020204030204" pitchFamily="49" charset="0"/>
            </a:endParaRPr>
          </a:p>
          <a:p>
            <a:pPr>
              <a:defRPr/>
            </a:pPr>
            <a:r>
              <a:rPr lang="en-US" sz="1700" dirty="0">
                <a:solidFill>
                  <a:srgbClr val="2B91AF"/>
                </a:solidFill>
                <a:highlight>
                  <a:srgbClr val="FFFFFF"/>
                </a:highlight>
                <a:latin typeface="Consolas" panose="020B0609020204030204" pitchFamily="49" charset="0"/>
              </a:rPr>
              <a:t>rectangle</a:t>
            </a:r>
            <a:r>
              <a:rPr lang="en-US" sz="1700" dirty="0">
                <a:solidFill>
                  <a:srgbClr val="000000"/>
                </a:solidFill>
                <a:highlight>
                  <a:srgbClr val="FFFFFF"/>
                </a:highlight>
                <a:latin typeface="Consolas" panose="020B0609020204030204" pitchFamily="49" charset="0"/>
              </a:rPr>
              <a:t> l;</a:t>
            </a:r>
          </a:p>
          <a:p>
            <a:pPr>
              <a:defRPr/>
            </a:pPr>
            <a:r>
              <a:rPr lang="en-US" sz="1700" dirty="0">
                <a:solidFill>
                  <a:srgbClr val="008000"/>
                </a:solidFill>
                <a:highlight>
                  <a:srgbClr val="FFFFFF"/>
                </a:highlight>
                <a:latin typeface="Consolas" panose="020B0609020204030204" pitchFamily="49" charset="0"/>
              </a:rPr>
              <a:t>//</a:t>
            </a:r>
            <a:r>
              <a:rPr lang="en-US" sz="1700" dirty="0" err="1">
                <a:solidFill>
                  <a:srgbClr val="008000"/>
                </a:solidFill>
                <a:highlight>
                  <a:srgbClr val="FFFFFF"/>
                </a:highlight>
                <a:latin typeface="Consolas" panose="020B0609020204030204" pitchFamily="49" charset="0"/>
              </a:rPr>
              <a:t>rectanglel</a:t>
            </a:r>
            <a:endParaRPr lang="en-US" sz="1700" dirty="0">
              <a:solidFill>
                <a:srgbClr val="000000"/>
              </a:solidFill>
              <a:highlight>
                <a:srgbClr val="FFFFFF"/>
              </a:highlight>
              <a:latin typeface="Consolas" panose="020B0609020204030204" pitchFamily="49" charset="0"/>
            </a:endParaRPr>
          </a:p>
          <a:p>
            <a:pPr>
              <a:defRPr/>
            </a:pPr>
            <a:r>
              <a:rPr lang="en-US" sz="1700" dirty="0">
                <a:solidFill>
                  <a:srgbClr val="008000"/>
                </a:solidFill>
                <a:highlight>
                  <a:srgbClr val="FFFFFF"/>
                </a:highlight>
                <a:latin typeface="Consolas" panose="020B0609020204030204" pitchFamily="49" charset="0"/>
              </a:rPr>
              <a:t>// function "shape::draw" is pure virtual function</a:t>
            </a:r>
            <a:endParaRPr lang="en-US" sz="1700" dirty="0">
              <a:solidFill>
                <a:srgbClr val="000000"/>
              </a:solidFill>
              <a:highlight>
                <a:srgbClr val="FFFFFF"/>
              </a:highlight>
              <a:latin typeface="Consolas" panose="020B0609020204030204" pitchFamily="49" charset="0"/>
            </a:endParaRPr>
          </a:p>
          <a:p>
            <a:pPr>
              <a:defRPr/>
            </a:pPr>
            <a:endParaRPr lang="en-US" sz="1700" dirty="0">
              <a:solidFill>
                <a:srgbClr val="000000"/>
              </a:solidFill>
              <a:highlight>
                <a:srgbClr val="FFFFFF"/>
              </a:highlight>
              <a:latin typeface="Consolas" panose="020B0609020204030204" pitchFamily="49" charset="0"/>
            </a:endParaRPr>
          </a:p>
          <a:p>
            <a:pPr>
              <a:defRPr/>
            </a:pPr>
            <a:r>
              <a:rPr lang="en-US" sz="1700" dirty="0">
                <a:solidFill>
                  <a:srgbClr val="008000"/>
                </a:solidFill>
                <a:highlight>
                  <a:srgbClr val="FFFFFF"/>
                </a:highlight>
                <a:latin typeface="Consolas" panose="020B0609020204030204" pitchFamily="49" charset="0"/>
              </a:rPr>
              <a:t>// Error: Object of Abstract class type "rectangle" is not allowed : </a:t>
            </a:r>
            <a:endParaRPr lang="en-US" sz="1700" dirty="0">
              <a:solidFill>
                <a:srgbClr val="000000"/>
              </a:solidFill>
              <a:highlight>
                <a:srgbClr val="FFFFFF"/>
              </a:highlight>
              <a:latin typeface="Consolas" panose="020B0609020204030204" pitchFamily="49" charset="0"/>
            </a:endParaRPr>
          </a:p>
          <a:p>
            <a:pPr>
              <a:defRPr/>
            </a:pPr>
            <a:r>
              <a:rPr lang="en-US" sz="1700" dirty="0">
                <a:solidFill>
                  <a:srgbClr val="008000"/>
                </a:solidFill>
                <a:highlight>
                  <a:srgbClr val="FFFFFF"/>
                </a:highlight>
                <a:latin typeface="Consolas" panose="020B0609020204030204" pitchFamily="49" charset="0"/>
              </a:rPr>
              <a:t>//function "shape::draw" is pure virtual function</a:t>
            </a:r>
            <a:endParaRPr lang="en-US" sz="1700" dirty="0">
              <a:solidFill>
                <a:srgbClr val="000000"/>
              </a:solidFill>
              <a:highlight>
                <a:srgbClr val="FFFFFF"/>
              </a:highlight>
              <a:latin typeface="Consolas" panose="020B0609020204030204" pitchFamily="49" charset="0"/>
            </a:endParaRPr>
          </a:p>
          <a:p>
            <a:pPr>
              <a:defRPr/>
            </a:pPr>
            <a:r>
              <a:rPr lang="en-US" sz="1700" dirty="0">
                <a:solidFill>
                  <a:srgbClr val="000000"/>
                </a:solidFill>
                <a:highlight>
                  <a:srgbClr val="FFFFFF"/>
                </a:highlight>
                <a:latin typeface="Consolas" panose="020B0609020204030204" pitchFamily="49" charset="0"/>
              </a:rPr>
              <a:t>    </a:t>
            </a:r>
            <a:r>
              <a:rPr lang="en-US" sz="1700" dirty="0">
                <a:solidFill>
                  <a:srgbClr val="0000FF"/>
                </a:solidFill>
                <a:highlight>
                  <a:srgbClr val="FFFFFF"/>
                </a:highlight>
                <a:latin typeface="Consolas" panose="020B0609020204030204" pitchFamily="49" charset="0"/>
              </a:rPr>
              <a:t>return</a:t>
            </a:r>
            <a:r>
              <a:rPr lang="en-US" sz="1700" dirty="0">
                <a:solidFill>
                  <a:srgbClr val="000000"/>
                </a:solidFill>
                <a:highlight>
                  <a:srgbClr val="FFFFFF"/>
                </a:highlight>
                <a:latin typeface="Consolas" panose="020B0609020204030204" pitchFamily="49" charset="0"/>
              </a:rPr>
              <a:t> 0;</a:t>
            </a:r>
          </a:p>
          <a:p>
            <a:pPr>
              <a:defRPr/>
            </a:pPr>
            <a:r>
              <a:rPr lang="en-US" sz="1700" dirty="0">
                <a:solidFill>
                  <a:srgbClr val="000000"/>
                </a:solidFill>
                <a:highlight>
                  <a:srgbClr val="FFFFFF"/>
                </a:highlight>
                <a:latin typeface="Consolas" panose="020B0609020204030204" pitchFamily="49" charset="0"/>
              </a:rPr>
              <a:t>}</a:t>
            </a:r>
            <a:endParaRPr lang="en-US" sz="1700"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Address of Operator and Classes</a:t>
            </a:r>
          </a:p>
        </p:txBody>
      </p:sp>
      <p:sp>
        <p:nvSpPr>
          <p:cNvPr id="4505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1pPr>
            <a:lvl2pPr marL="40005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9pPr>
          </a:lstStyle>
          <a:p>
            <a:pPr eaLnBrk="1" hangingPunct="1">
              <a:spcBef>
                <a:spcPts val="800"/>
              </a:spcBef>
              <a:buClr>
                <a:srgbClr val="000000"/>
              </a:buClr>
              <a:buSzPct val="100000"/>
              <a:buFont typeface="Arial" panose="020B0604020202020204" pitchFamily="34" charset="0"/>
              <a:buChar char="•"/>
              <a:defRPr/>
            </a:pPr>
            <a:r>
              <a:rPr lang="en-US" altLang="en-US" sz="3200">
                <a:latin typeface="Courier New" panose="02070309020205020404" pitchFamily="49" charset="0"/>
              </a:rPr>
              <a:t>&amp;</a:t>
            </a:r>
            <a:r>
              <a:rPr lang="en-US" altLang="en-US" sz="3200">
                <a:latin typeface="Calibri" panose="020F0502020204030204" pitchFamily="34" charset="0"/>
              </a:rPr>
              <a:t> operator can create aliases to an object</a:t>
            </a:r>
          </a:p>
          <a:p>
            <a:pPr eaLnBrk="1" hangingPunct="1">
              <a:spcBef>
                <a:spcPts val="800"/>
              </a:spcBef>
              <a:buClr>
                <a:srgbClr val="000000"/>
              </a:buClr>
              <a:buSzPct val="100000"/>
              <a:buFont typeface="Arial" panose="020B0604020202020204" pitchFamily="34" charset="0"/>
              <a:buChar char="•"/>
              <a:defRPr/>
            </a:pPr>
            <a:r>
              <a:rPr lang="en-US" altLang="en-US" sz="3200">
                <a:latin typeface="Calibri" panose="020F0502020204030204" pitchFamily="34" charset="0"/>
              </a:rPr>
              <a:t>Example:</a:t>
            </a:r>
          </a:p>
          <a:p>
            <a:pPr marL="342900" eaLnBrk="1" hangingPunct="1">
              <a:lnSpc>
                <a:spcPct val="80000"/>
              </a:lnSpc>
              <a:spcBef>
                <a:spcPts val="700"/>
              </a:spcBef>
              <a:buSzPct val="100000"/>
              <a:defRPr/>
            </a:pPr>
            <a:r>
              <a:rPr lang="en-US" altLang="en-US" sz="2800">
                <a:latin typeface="Calibri" panose="020F0502020204030204" pitchFamily="34" charset="0"/>
              </a:rPr>
              <a:t>		</a:t>
            </a:r>
            <a:r>
              <a:rPr lang="en-US" altLang="en-US" sz="2800">
                <a:latin typeface="Courier New" panose="02070309020205020404" pitchFamily="49" charset="0"/>
              </a:rPr>
              <a:t>int x;</a:t>
            </a:r>
          </a:p>
          <a:p>
            <a:pPr marL="342900" eaLnBrk="1" hangingPunct="1">
              <a:lnSpc>
                <a:spcPct val="80000"/>
              </a:lnSpc>
              <a:spcBef>
                <a:spcPts val="700"/>
              </a:spcBef>
              <a:buSzPct val="100000"/>
              <a:defRPr/>
            </a:pPr>
            <a:r>
              <a:rPr lang="en-US" altLang="en-US" sz="2800">
                <a:latin typeface="Courier New" panose="02070309020205020404" pitchFamily="49" charset="0"/>
              </a:rPr>
              <a:t>		int &amp;y = x;</a:t>
            </a:r>
          </a:p>
          <a:p>
            <a:pPr marL="342900" eaLnBrk="1" hangingPunct="1">
              <a:spcBef>
                <a:spcPts val="700"/>
              </a:spcBef>
              <a:buSzPct val="100000"/>
              <a:defRPr/>
            </a:pPr>
            <a:r>
              <a:rPr lang="en-US" altLang="en-US" sz="2800">
                <a:latin typeface="Calibri" panose="020F0502020204030204" pitchFamily="34" charset="0"/>
              </a:rPr>
              <a:t>	</a:t>
            </a:r>
            <a:r>
              <a:rPr lang="en-US" altLang="en-US" sz="2800">
                <a:latin typeface="Courier New" panose="02070309020205020404" pitchFamily="49" charset="0"/>
              </a:rPr>
              <a:t>x</a:t>
            </a:r>
            <a:r>
              <a:rPr lang="en-US" altLang="en-US" sz="2800">
                <a:latin typeface="Calibri" panose="020F0502020204030204" pitchFamily="34" charset="0"/>
              </a:rPr>
              <a:t> and </a:t>
            </a:r>
            <a:r>
              <a:rPr lang="en-US" altLang="en-US" sz="2800">
                <a:latin typeface="Courier New" panose="02070309020205020404" pitchFamily="49" charset="0"/>
              </a:rPr>
              <a:t>y</a:t>
            </a:r>
            <a:r>
              <a:rPr lang="en-US" altLang="en-US" sz="2800">
                <a:latin typeface="Calibri" panose="020F0502020204030204" pitchFamily="34" charset="0"/>
              </a:rPr>
              <a:t> refer to the same memory location</a:t>
            </a:r>
          </a:p>
          <a:p>
            <a:pPr marL="342900" eaLnBrk="1" hangingPunct="1">
              <a:spcBef>
                <a:spcPts val="700"/>
              </a:spcBef>
              <a:buSzPct val="100000"/>
              <a:defRPr/>
            </a:pPr>
            <a:r>
              <a:rPr lang="en-US" altLang="en-US" sz="2800">
                <a:latin typeface="Calibri" panose="020F0502020204030204" pitchFamily="34" charset="0"/>
              </a:rPr>
              <a:t>	</a:t>
            </a:r>
            <a:r>
              <a:rPr lang="en-US" altLang="en-US" sz="2800">
                <a:latin typeface="Courier New" panose="02070309020205020404" pitchFamily="49" charset="0"/>
              </a:rPr>
              <a:t>y</a:t>
            </a:r>
            <a:r>
              <a:rPr lang="en-US" altLang="en-US" sz="2800">
                <a:latin typeface="Calibri" panose="020F0502020204030204" pitchFamily="34" charset="0"/>
              </a:rPr>
              <a:t> is like a constant pointer variable</a:t>
            </a:r>
          </a:p>
          <a:p>
            <a:pPr lvl="1" indent="0" eaLnBrk="1" hangingPunct="1">
              <a:spcBef>
                <a:spcPts val="700"/>
              </a:spcBef>
              <a:buSzPct val="100000"/>
              <a:defRPr/>
            </a:pPr>
            <a:r>
              <a:rPr lang="en-US" altLang="en-US" sz="2800">
                <a:latin typeface="Courier New" panose="02070309020205020404" pitchFamily="49" charset="0"/>
              </a:rPr>
              <a:t>y = 25;</a:t>
            </a:r>
            <a:r>
              <a:rPr lang="en-US" altLang="en-US" sz="2800">
                <a:latin typeface="Calibri" panose="020F0502020204030204" pitchFamily="34" charset="0"/>
              </a:rPr>
              <a:t> sets the value of </a:t>
            </a:r>
            <a:r>
              <a:rPr lang="en-US" altLang="en-US" sz="2800">
                <a:latin typeface="Courier New" panose="02070309020205020404" pitchFamily="49" charset="0"/>
              </a:rPr>
              <a:t>y</a:t>
            </a:r>
            <a:r>
              <a:rPr lang="en-US" altLang="en-US" sz="2800">
                <a:latin typeface="Calibri" panose="020F0502020204030204" pitchFamily="34" charset="0"/>
              </a:rPr>
              <a:t> (and of </a:t>
            </a:r>
            <a:r>
              <a:rPr lang="en-US" altLang="en-US" sz="2800">
                <a:latin typeface="Courier New" panose="02070309020205020404" pitchFamily="49" charset="0"/>
              </a:rPr>
              <a:t>x</a:t>
            </a:r>
            <a:r>
              <a:rPr lang="en-US" altLang="en-US" sz="2800">
                <a:latin typeface="Calibri" panose="020F0502020204030204" pitchFamily="34" charset="0"/>
              </a:rPr>
              <a:t>) to </a:t>
            </a:r>
            <a:r>
              <a:rPr lang="en-US" altLang="en-US" sz="2800">
                <a:latin typeface="Courier New" panose="02070309020205020404" pitchFamily="49" charset="0"/>
              </a:rPr>
              <a:t>25</a:t>
            </a:r>
          </a:p>
          <a:p>
            <a:pPr lvl="1" indent="0" eaLnBrk="1" hangingPunct="1">
              <a:spcBef>
                <a:spcPts val="700"/>
              </a:spcBef>
              <a:buSzPct val="100000"/>
              <a:defRPr/>
            </a:pPr>
            <a:r>
              <a:rPr lang="en-US" altLang="en-US" sz="2800">
                <a:latin typeface="Courier New" panose="02070309020205020404" pitchFamily="49" charset="0"/>
              </a:rPr>
              <a:t>x = 2 * x + 30;</a:t>
            </a:r>
            <a:r>
              <a:rPr lang="en-US" altLang="en-US" sz="2800">
                <a:latin typeface="Calibri" panose="020F0502020204030204" pitchFamily="34" charset="0"/>
              </a:rPr>
              <a:t> updates value of </a:t>
            </a:r>
            <a:r>
              <a:rPr lang="en-US" altLang="en-US" sz="2800">
                <a:latin typeface="Courier New" panose="02070309020205020404" pitchFamily="49" charset="0"/>
              </a:rPr>
              <a:t>x</a:t>
            </a:r>
            <a:r>
              <a:rPr lang="en-US" altLang="en-US" sz="2800">
                <a:latin typeface="Calibri" panose="020F0502020204030204" pitchFamily="34" charset="0"/>
              </a:rPr>
              <a:t> and </a:t>
            </a:r>
            <a:r>
              <a:rPr lang="en-US" altLang="en-US" sz="2800">
                <a:latin typeface="Courier New" panose="02070309020205020404" pitchFamily="49" charset="0"/>
              </a:rPr>
              <a:t>y</a:t>
            </a:r>
          </a:p>
        </p:txBody>
      </p:sp>
      <p:sp>
        <p:nvSpPr>
          <p:cNvPr id="116740"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931F41C4-3131-4CC0-819F-41AB5B2E206F}" type="slidenum">
              <a:rPr lang="en-US" altLang="en-US" sz="1200">
                <a:solidFill>
                  <a:srgbClr val="FFFFFF"/>
                </a:solidFill>
                <a:latin typeface="Arial" panose="020B0604020202020204" pitchFamily="34" charset="0"/>
              </a:rPr>
              <a:pPr algn="r" eaLnBrk="1" hangingPunct="1">
                <a:spcBef>
                  <a:spcPct val="0"/>
                </a:spcBef>
                <a:buClrTx/>
                <a:buFontTx/>
                <a:buNone/>
              </a:pPr>
              <a:t>58</a:t>
            </a:fld>
            <a:endParaRPr lang="en-US" altLang="en-US" sz="1200">
              <a:solidFill>
                <a:srgbClr val="FFFFFF"/>
              </a:solidFill>
              <a:latin typeface="Arial" panose="020B0604020202020204" pitchFamily="34" charset="0"/>
            </a:endParaRPr>
          </a:p>
        </p:txBody>
      </p:sp>
      <p:sp>
        <p:nvSpPr>
          <p:cNvPr id="116741"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000" b="1">
                <a:solidFill>
                  <a:srgbClr val="FFFFFF"/>
                </a:solidFill>
              </a:rPr>
              <a:t>Address of Operator and Classes (cont’d.)</a:t>
            </a:r>
          </a:p>
        </p:txBody>
      </p:sp>
      <p:sp>
        <p:nvSpPr>
          <p:cNvPr id="118787"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buFont typeface="Arial" panose="020B0604020202020204" pitchFamily="34" charset="0"/>
              <a:buChar char="•"/>
            </a:pPr>
            <a:r>
              <a:rPr lang="en-US" altLang="en-US"/>
              <a:t>Address of operator can also be used to return the address of a private member variable of a class</a:t>
            </a:r>
          </a:p>
          <a:p>
            <a:pPr lvl="1" eaLnBrk="1" hangingPunct="1">
              <a:buFont typeface="Arial" panose="020B0604020202020204" pitchFamily="34" charset="0"/>
              <a:buChar char="–"/>
            </a:pPr>
            <a:r>
              <a:rPr lang="en-US" altLang="en-US"/>
              <a:t>However, if you are not careful, this operation can result in serious errors in the program</a:t>
            </a:r>
          </a:p>
          <a:p>
            <a:pPr eaLnBrk="1" hangingPunct="1">
              <a:buFont typeface="Arial" panose="020B0604020202020204" pitchFamily="34" charset="0"/>
              <a:buNone/>
            </a:pPr>
            <a:endParaRPr lang="en-US" altLang="en-US"/>
          </a:p>
        </p:txBody>
      </p:sp>
      <p:sp>
        <p:nvSpPr>
          <p:cNvPr id="118788"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D5330286-79D7-4A53-86F4-8EB7F78A950C}" type="slidenum">
              <a:rPr lang="en-US" altLang="en-US" sz="1200">
                <a:solidFill>
                  <a:srgbClr val="FFFFFF"/>
                </a:solidFill>
                <a:latin typeface="Arial" panose="020B0604020202020204" pitchFamily="34" charset="0"/>
              </a:rPr>
              <a:pPr algn="r" eaLnBrk="1" hangingPunct="1">
                <a:spcBef>
                  <a:spcPct val="0"/>
                </a:spcBef>
                <a:buClrTx/>
                <a:buFontTx/>
                <a:buNone/>
              </a:pPr>
              <a:t>59</a:t>
            </a:fld>
            <a:endParaRPr lang="en-US" altLang="en-US" sz="1200">
              <a:solidFill>
                <a:srgbClr val="FFFFFF"/>
              </a:solidFill>
              <a:latin typeface="Arial" panose="020B0604020202020204" pitchFamily="34" charset="0"/>
            </a:endParaRPr>
          </a:p>
        </p:txBody>
      </p:sp>
      <p:sp>
        <p:nvSpPr>
          <p:cNvPr id="118789"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Declaring Pointer Variables (cont’d.)</a:t>
            </a:r>
          </a:p>
        </p:txBody>
      </p:sp>
      <p:sp>
        <p:nvSpPr>
          <p:cNvPr id="9218"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1pPr>
            <a:lvl2pPr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9pPr>
          </a:lstStyle>
          <a:p>
            <a:pPr eaLnBrk="1" hangingPunct="1">
              <a:spcBef>
                <a:spcPts val="800"/>
              </a:spcBef>
              <a:buClr>
                <a:srgbClr val="000000"/>
              </a:buClr>
              <a:buSzPct val="100000"/>
              <a:buFont typeface="Arial" panose="020B0604020202020204" pitchFamily="34" charset="0"/>
              <a:buChar char="•"/>
              <a:defRPr/>
            </a:pPr>
            <a:r>
              <a:rPr lang="en-US" altLang="en-US" sz="3200">
                <a:latin typeface="Calibri" panose="020F0502020204030204" pitchFamily="34" charset="0"/>
              </a:rPr>
              <a:t>In the statement:</a:t>
            </a:r>
          </a:p>
          <a:p>
            <a:pPr lvl="1" eaLnBrk="1" hangingPunct="1">
              <a:spcBef>
                <a:spcPts val="700"/>
              </a:spcBef>
              <a:buSzPct val="100000"/>
              <a:defRPr/>
            </a:pPr>
            <a:r>
              <a:rPr lang="en-US" altLang="en-US" sz="2800">
                <a:latin typeface="Courier New" panose="02070309020205020404" pitchFamily="49" charset="0"/>
              </a:rPr>
              <a:t>int* p, q;</a:t>
            </a:r>
          </a:p>
          <a:p>
            <a:pPr marL="741363" lvl="1" indent="-282575" eaLnBrk="1" hangingPunct="1">
              <a:spcBef>
                <a:spcPts val="700"/>
              </a:spcBef>
              <a:buClr>
                <a:srgbClr val="000000"/>
              </a:buClr>
              <a:buSzPct val="100000"/>
              <a:buFont typeface="Arial" panose="020B0604020202020204" pitchFamily="34" charset="0"/>
              <a:buChar char="–"/>
              <a:defRPr/>
            </a:pPr>
            <a:r>
              <a:rPr lang="en-US" altLang="en-US" sz="2800">
                <a:latin typeface="Calibri" panose="020F0502020204030204" pitchFamily="34" charset="0"/>
              </a:rPr>
              <a:t>Only </a:t>
            </a:r>
            <a:r>
              <a:rPr lang="en-US" altLang="en-US" sz="2800">
                <a:latin typeface="Courier New" panose="02070309020205020404" pitchFamily="49" charset="0"/>
              </a:rPr>
              <a:t>p</a:t>
            </a:r>
            <a:r>
              <a:rPr lang="en-US" altLang="en-US" sz="2800">
                <a:latin typeface="Calibri" panose="020F0502020204030204" pitchFamily="34" charset="0"/>
              </a:rPr>
              <a:t> is a pointer variable</a:t>
            </a:r>
          </a:p>
          <a:p>
            <a:pPr marL="741363" lvl="1" indent="-282575" eaLnBrk="1" hangingPunct="1">
              <a:spcBef>
                <a:spcPts val="700"/>
              </a:spcBef>
              <a:buClr>
                <a:srgbClr val="000000"/>
              </a:buClr>
              <a:buSzPct val="100000"/>
              <a:buFont typeface="Arial" panose="020B0604020202020204" pitchFamily="34" charset="0"/>
              <a:buChar char="–"/>
              <a:defRPr/>
            </a:pPr>
            <a:r>
              <a:rPr lang="en-US" altLang="en-US" sz="2800">
                <a:latin typeface="Courier New" panose="02070309020205020404" pitchFamily="49" charset="0"/>
              </a:rPr>
              <a:t>q</a:t>
            </a:r>
            <a:r>
              <a:rPr lang="en-US" altLang="en-US" sz="2800">
                <a:latin typeface="Calibri" panose="020F0502020204030204" pitchFamily="34" charset="0"/>
              </a:rPr>
              <a:t> is an </a:t>
            </a:r>
            <a:r>
              <a:rPr lang="en-US" altLang="en-US" sz="2800">
                <a:latin typeface="Courier New" panose="02070309020205020404" pitchFamily="49" charset="0"/>
              </a:rPr>
              <a:t>int</a:t>
            </a:r>
            <a:r>
              <a:rPr lang="en-US" altLang="en-US" sz="2800">
                <a:latin typeface="Calibri" panose="020F0502020204030204" pitchFamily="34" charset="0"/>
              </a:rPr>
              <a:t> variable </a:t>
            </a:r>
          </a:p>
          <a:p>
            <a:pPr marL="342900" eaLnBrk="1" hangingPunct="1">
              <a:lnSpc>
                <a:spcPct val="10000"/>
              </a:lnSpc>
              <a:spcBef>
                <a:spcPts val="800"/>
              </a:spcBef>
              <a:buSzPct val="100000"/>
              <a:defRPr/>
            </a:pPr>
            <a:endParaRPr lang="en-US" altLang="en-US" sz="3200">
              <a:latin typeface="Calibri" panose="020F0502020204030204" pitchFamily="34" charset="0"/>
            </a:endParaRPr>
          </a:p>
          <a:p>
            <a:pPr eaLnBrk="1" hangingPunct="1">
              <a:spcBef>
                <a:spcPts val="800"/>
              </a:spcBef>
              <a:buClr>
                <a:srgbClr val="000000"/>
              </a:buClr>
              <a:buSzPct val="100000"/>
              <a:buFont typeface="Arial" panose="020B0604020202020204" pitchFamily="34" charset="0"/>
              <a:buChar char="•"/>
              <a:defRPr/>
            </a:pPr>
            <a:r>
              <a:rPr lang="en-US" altLang="en-US" sz="3200">
                <a:latin typeface="Calibri" panose="020F0502020204030204" pitchFamily="34" charset="0"/>
              </a:rPr>
              <a:t>To avoid confusion, attach the character </a:t>
            </a:r>
            <a:r>
              <a:rPr lang="en-US" altLang="en-US" sz="3200">
                <a:latin typeface="Courier New" panose="02070309020205020404" pitchFamily="49" charset="0"/>
              </a:rPr>
              <a:t>*</a:t>
            </a:r>
            <a:r>
              <a:rPr lang="en-US" altLang="en-US" sz="3200">
                <a:latin typeface="Calibri" panose="020F0502020204030204" pitchFamily="34" charset="0"/>
              </a:rPr>
              <a:t> to the variable name:</a:t>
            </a:r>
          </a:p>
          <a:p>
            <a:pPr marL="342900" eaLnBrk="1" hangingPunct="1">
              <a:spcBef>
                <a:spcPts val="600"/>
              </a:spcBef>
              <a:buSzPct val="100000"/>
              <a:defRPr/>
            </a:pPr>
            <a:r>
              <a:rPr lang="en-US" altLang="en-US" sz="3200">
                <a:latin typeface="Calibri" panose="020F0502020204030204" pitchFamily="34" charset="0"/>
              </a:rPr>
              <a:t>	</a:t>
            </a:r>
            <a:r>
              <a:rPr lang="en-US" altLang="en-US" sz="2600">
                <a:latin typeface="Courier New" panose="02070309020205020404" pitchFamily="49" charset="0"/>
              </a:rPr>
              <a:t>int</a:t>
            </a:r>
            <a:r>
              <a:rPr lang="en-US" altLang="en-US" sz="2400">
                <a:latin typeface="Courier New" panose="02070309020205020404" pitchFamily="49" charset="0"/>
              </a:rPr>
              <a:t> *p, q;</a:t>
            </a:r>
          </a:p>
          <a:p>
            <a:pPr marL="342900" eaLnBrk="1" hangingPunct="1">
              <a:spcBef>
                <a:spcPts val="650"/>
              </a:spcBef>
              <a:buSzPct val="100000"/>
              <a:defRPr/>
            </a:pPr>
            <a:r>
              <a:rPr lang="en-US" altLang="en-US" sz="3200">
                <a:latin typeface="Calibri" panose="020F0502020204030204" pitchFamily="34" charset="0"/>
              </a:rPr>
              <a:t>	</a:t>
            </a:r>
            <a:r>
              <a:rPr lang="en-US" altLang="en-US" sz="2600">
                <a:latin typeface="Courier New" panose="02070309020205020404" pitchFamily="49" charset="0"/>
              </a:rPr>
              <a:t>int *p, *q;</a:t>
            </a:r>
          </a:p>
        </p:txBody>
      </p:sp>
      <p:sp>
        <p:nvSpPr>
          <p:cNvPr id="14340"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978F0A7D-9877-4806-8936-3F1C7BECDBE0}" type="slidenum">
              <a:rPr lang="en-US" altLang="en-US" sz="1200">
                <a:solidFill>
                  <a:srgbClr val="FFFFFF"/>
                </a:solidFill>
                <a:latin typeface="Arial" panose="020B0604020202020204" pitchFamily="34" charset="0"/>
              </a:rPr>
              <a:pPr algn="r" eaLnBrk="1" hangingPunct="1">
                <a:spcBef>
                  <a:spcPct val="0"/>
                </a:spcBef>
                <a:buClrTx/>
                <a:buFontTx/>
                <a:buNone/>
              </a:pPr>
              <a:t>6</a:t>
            </a:fld>
            <a:endParaRPr lang="en-US" altLang="en-US" sz="1200">
              <a:solidFill>
                <a:srgbClr val="FFFFFF"/>
              </a:solidFill>
              <a:latin typeface="Arial" panose="020B0604020202020204" pitchFamily="34" charset="0"/>
            </a:endParaRPr>
          </a:p>
        </p:txBody>
      </p:sp>
      <p:sp>
        <p:nvSpPr>
          <p:cNvPr id="14341"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Summary</a:t>
            </a:r>
          </a:p>
        </p:txBody>
      </p:sp>
      <p:sp>
        <p:nvSpPr>
          <p:cNvPr id="12083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buFont typeface="Arial" panose="020B0604020202020204" pitchFamily="34" charset="0"/>
              <a:buChar char="•"/>
            </a:pPr>
            <a:r>
              <a:rPr lang="en-US" altLang="en-US"/>
              <a:t>Pointer variables contain the addresses of other variables as their values</a:t>
            </a:r>
          </a:p>
          <a:p>
            <a:pPr lvl="1" eaLnBrk="1" hangingPunct="1">
              <a:buFont typeface="Arial" panose="020B0604020202020204" pitchFamily="34" charset="0"/>
              <a:buChar char="•"/>
            </a:pPr>
            <a:r>
              <a:rPr lang="en-US" altLang="en-US"/>
              <a:t>Declare a pointer variable with an asterisk, </a:t>
            </a:r>
            <a:r>
              <a:rPr lang="en-US" altLang="en-US">
                <a:latin typeface="Courier New" panose="02070309020205020404" pitchFamily="49" charset="0"/>
              </a:rPr>
              <a:t>*</a:t>
            </a:r>
            <a:r>
              <a:rPr lang="en-US" altLang="en-US"/>
              <a:t>, between the data type and the variable</a:t>
            </a:r>
          </a:p>
          <a:p>
            <a:pPr lvl="1" eaLnBrk="1" hangingPunct="1">
              <a:buFont typeface="Arial" panose="020B0604020202020204" pitchFamily="34" charset="0"/>
              <a:buChar char="•"/>
            </a:pPr>
            <a:r>
              <a:rPr lang="en-US" altLang="en-US"/>
              <a:t>Address of operator (</a:t>
            </a:r>
            <a:r>
              <a:rPr lang="en-US" altLang="en-US">
                <a:latin typeface="Courier New" panose="02070309020205020404" pitchFamily="49" charset="0"/>
              </a:rPr>
              <a:t>&amp;</a:t>
            </a:r>
            <a:r>
              <a:rPr lang="en-US" altLang="en-US"/>
              <a:t>)returns the address of its operand</a:t>
            </a:r>
          </a:p>
          <a:p>
            <a:pPr lvl="1" eaLnBrk="1" hangingPunct="1">
              <a:buFont typeface="Arial" panose="020B0604020202020204" pitchFamily="34" charset="0"/>
              <a:buChar char="•"/>
            </a:pPr>
            <a:r>
              <a:rPr lang="en-US" altLang="en-US"/>
              <a:t>Unary operator </a:t>
            </a:r>
            <a:r>
              <a:rPr lang="en-US" altLang="en-US">
                <a:latin typeface="Courier New" panose="02070309020205020404" pitchFamily="49" charset="0"/>
              </a:rPr>
              <a:t>*</a:t>
            </a:r>
            <a:r>
              <a:rPr lang="en-US" altLang="en-US"/>
              <a:t> is the dereferencing operator</a:t>
            </a:r>
          </a:p>
          <a:p>
            <a:pPr lvl="1" eaLnBrk="1" hangingPunct="1">
              <a:buFont typeface="Arial" panose="020B0604020202020204" pitchFamily="34" charset="0"/>
              <a:buChar char="•"/>
            </a:pPr>
            <a:r>
              <a:rPr lang="en-US" altLang="en-US"/>
              <a:t>Member access operator (</a:t>
            </a:r>
            <a:r>
              <a:rPr lang="en-US" altLang="en-US">
                <a:latin typeface="Courier New" panose="02070309020205020404" pitchFamily="49" charset="0"/>
              </a:rPr>
              <a:t>-&gt;</a:t>
            </a:r>
            <a:r>
              <a:rPr lang="en-US" altLang="en-US"/>
              <a:t>)  accesses the object component pointed to by a pointer</a:t>
            </a:r>
          </a:p>
        </p:txBody>
      </p:sp>
      <p:sp>
        <p:nvSpPr>
          <p:cNvPr id="120836"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5D9C59CF-AA35-46E2-BCD1-377CFD14B9CD}" type="slidenum">
              <a:rPr lang="en-US" altLang="en-US" sz="1200">
                <a:solidFill>
                  <a:srgbClr val="FFFFFF"/>
                </a:solidFill>
                <a:latin typeface="Arial" panose="020B0604020202020204" pitchFamily="34" charset="0"/>
              </a:rPr>
              <a:pPr algn="r" eaLnBrk="1" hangingPunct="1">
                <a:spcBef>
                  <a:spcPct val="0"/>
                </a:spcBef>
                <a:buClrTx/>
                <a:buFontTx/>
                <a:buNone/>
              </a:pPr>
              <a:t>60</a:t>
            </a:fld>
            <a:endParaRPr lang="en-US" altLang="en-US" sz="1200">
              <a:solidFill>
                <a:srgbClr val="FFFFFF"/>
              </a:solidFill>
              <a:latin typeface="Arial" panose="020B0604020202020204" pitchFamily="34" charset="0"/>
            </a:endParaRPr>
          </a:p>
        </p:txBody>
      </p:sp>
      <p:sp>
        <p:nvSpPr>
          <p:cNvPr id="120837"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Summary (cont’d.)</a:t>
            </a:r>
          </a:p>
        </p:txBody>
      </p:sp>
      <p:sp>
        <p:nvSpPr>
          <p:cNvPr id="122883"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spcBef>
                <a:spcPts val="675"/>
              </a:spcBef>
              <a:buFont typeface="Arial" panose="020B0604020202020204" pitchFamily="34" charset="0"/>
              <a:buChar char="•"/>
            </a:pPr>
            <a:r>
              <a:rPr lang="en-US" altLang="en-US"/>
              <a:t>Dynamic variable: created during execution</a:t>
            </a:r>
          </a:p>
          <a:p>
            <a:pPr lvl="1" eaLnBrk="1" hangingPunct="1">
              <a:spcBef>
                <a:spcPts val="588"/>
              </a:spcBef>
              <a:buFont typeface="Arial" panose="020B0604020202020204" pitchFamily="34" charset="0"/>
              <a:buChar char="–"/>
            </a:pPr>
            <a:r>
              <a:rPr lang="en-US" altLang="en-US"/>
              <a:t>Created using </a:t>
            </a:r>
            <a:r>
              <a:rPr lang="en-US" altLang="en-US">
                <a:latin typeface="Courier New" panose="02070309020205020404" pitchFamily="49" charset="0"/>
              </a:rPr>
              <a:t>new</a:t>
            </a:r>
            <a:r>
              <a:rPr lang="en-US" altLang="en-US"/>
              <a:t>, deallocated using </a:t>
            </a:r>
            <a:r>
              <a:rPr lang="en-US" altLang="en-US">
                <a:latin typeface="Courier New" panose="02070309020205020404" pitchFamily="49" charset="0"/>
              </a:rPr>
              <a:t>delete</a:t>
            </a:r>
          </a:p>
          <a:p>
            <a:pPr eaLnBrk="1" hangingPunct="1">
              <a:spcBef>
                <a:spcPts val="675"/>
              </a:spcBef>
              <a:buFont typeface="Arial" panose="020B0604020202020204" pitchFamily="34" charset="0"/>
              <a:buChar char="•"/>
            </a:pPr>
            <a:r>
              <a:rPr lang="en-US" altLang="en-US"/>
              <a:t>Shallow copy: two or more pointers of the same type point to the same memory</a:t>
            </a:r>
          </a:p>
          <a:p>
            <a:pPr eaLnBrk="1" hangingPunct="1">
              <a:spcBef>
                <a:spcPts val="675"/>
              </a:spcBef>
              <a:buFont typeface="Arial" panose="020B0604020202020204" pitchFamily="34" charset="0"/>
              <a:buChar char="•"/>
            </a:pPr>
            <a:r>
              <a:rPr lang="en-US" altLang="en-US"/>
              <a:t>Deep copy: two or more pointers of the same type have their own copies of the data</a:t>
            </a:r>
          </a:p>
          <a:p>
            <a:pPr eaLnBrk="1" hangingPunct="1">
              <a:spcBef>
                <a:spcPts val="675"/>
              </a:spcBef>
              <a:buFont typeface="Arial" panose="020B0604020202020204" pitchFamily="34" charset="0"/>
              <a:buChar char="•"/>
            </a:pPr>
            <a:r>
              <a:rPr lang="en-US" altLang="en-US"/>
              <a:t>Binding of virtual functions occurs at execution time (dynamic or run-time binding)</a:t>
            </a:r>
          </a:p>
        </p:txBody>
      </p:sp>
      <p:sp>
        <p:nvSpPr>
          <p:cNvPr id="122884"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0B12C8C0-F939-4F22-9DF1-4B637A5539FF}" type="slidenum">
              <a:rPr lang="en-US" altLang="en-US" sz="1200">
                <a:solidFill>
                  <a:srgbClr val="FFFFFF"/>
                </a:solidFill>
                <a:latin typeface="Arial" panose="020B0604020202020204" pitchFamily="34" charset="0"/>
              </a:rPr>
              <a:pPr algn="r" eaLnBrk="1" hangingPunct="1">
                <a:spcBef>
                  <a:spcPct val="0"/>
                </a:spcBef>
                <a:buClrTx/>
                <a:buFontTx/>
                <a:buNone/>
              </a:pPr>
              <a:t>61</a:t>
            </a:fld>
            <a:endParaRPr lang="en-US" altLang="en-US" sz="1200">
              <a:solidFill>
                <a:srgbClr val="FFFFFF"/>
              </a:solidFill>
              <a:latin typeface="Arial" panose="020B0604020202020204" pitchFamily="34" charset="0"/>
            </a:endParaRPr>
          </a:p>
        </p:txBody>
      </p:sp>
      <p:sp>
        <p:nvSpPr>
          <p:cNvPr id="122885"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Address of Operator (</a:t>
            </a:r>
            <a:r>
              <a:rPr lang="en-US" altLang="en-US" sz="4400" b="1">
                <a:solidFill>
                  <a:srgbClr val="FFFFFF"/>
                </a:solidFill>
                <a:latin typeface="Courier New" panose="02070309020205020404" pitchFamily="49" charset="0"/>
              </a:rPr>
              <a:t>&amp;</a:t>
            </a:r>
            <a:r>
              <a:rPr lang="en-US" altLang="en-US" sz="4400" b="1">
                <a:solidFill>
                  <a:srgbClr val="FFFFFF"/>
                </a:solidFill>
              </a:rPr>
              <a:t>)</a:t>
            </a:r>
          </a:p>
        </p:txBody>
      </p:sp>
      <p:sp>
        <p:nvSpPr>
          <p:cNvPr id="10242"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9pPr>
          </a:lstStyle>
          <a:p>
            <a:pPr eaLnBrk="1" hangingPunct="1">
              <a:spcBef>
                <a:spcPts val="800"/>
              </a:spcBef>
              <a:buClr>
                <a:srgbClr val="000000"/>
              </a:buClr>
              <a:buSzPct val="100000"/>
              <a:buFont typeface="Arial" panose="020B0604020202020204" pitchFamily="34" charset="0"/>
              <a:buChar char="•"/>
              <a:defRPr/>
            </a:pPr>
            <a:r>
              <a:rPr lang="en-US" altLang="en-US" sz="3200" u="sng">
                <a:latin typeface="Calibri" panose="020F0502020204030204" pitchFamily="34" charset="0"/>
              </a:rPr>
              <a:t>Address of operator</a:t>
            </a:r>
            <a:r>
              <a:rPr lang="en-US" altLang="en-US" sz="3200">
                <a:latin typeface="Calibri" panose="020F0502020204030204" pitchFamily="34" charset="0"/>
              </a:rPr>
              <a:t> (</a:t>
            </a:r>
            <a:r>
              <a:rPr lang="en-US" altLang="en-US" sz="3200">
                <a:latin typeface="Courier New" panose="02070309020205020404" pitchFamily="49" charset="0"/>
              </a:rPr>
              <a:t>&amp;</a:t>
            </a:r>
            <a:r>
              <a:rPr lang="en-US" altLang="en-US" sz="3200">
                <a:latin typeface="Calibri" panose="020F0502020204030204" pitchFamily="34" charset="0"/>
              </a:rPr>
              <a:t>):</a:t>
            </a:r>
          </a:p>
          <a:p>
            <a:pPr lvl="1" eaLnBrk="1" hangingPunct="1">
              <a:spcBef>
                <a:spcPts val="700"/>
              </a:spcBef>
              <a:buClr>
                <a:srgbClr val="000000"/>
              </a:buClr>
              <a:buSzPct val="100000"/>
              <a:buFont typeface="Arial" panose="020B0604020202020204" pitchFamily="34" charset="0"/>
              <a:buChar char="–"/>
              <a:defRPr/>
            </a:pPr>
            <a:r>
              <a:rPr lang="en-US" altLang="en-US" sz="2800">
                <a:latin typeface="Calibri" panose="020F0502020204030204" pitchFamily="34" charset="0"/>
              </a:rPr>
              <a:t>A unary operator that returns the address of its operand</a:t>
            </a:r>
          </a:p>
          <a:p>
            <a:pPr eaLnBrk="1" hangingPunct="1">
              <a:spcBef>
                <a:spcPts val="800"/>
              </a:spcBef>
              <a:buClr>
                <a:srgbClr val="000000"/>
              </a:buClr>
              <a:buSzPct val="100000"/>
              <a:buFont typeface="Arial" panose="020B0604020202020204" pitchFamily="34" charset="0"/>
              <a:buChar char="•"/>
              <a:defRPr/>
            </a:pPr>
            <a:r>
              <a:rPr lang="en-US" altLang="en-US" sz="3200">
                <a:latin typeface="Calibri" panose="020F0502020204030204" pitchFamily="34" charset="0"/>
              </a:rPr>
              <a:t>Example:</a:t>
            </a:r>
          </a:p>
          <a:p>
            <a:pPr marL="342900" eaLnBrk="1" hangingPunct="1">
              <a:spcBef>
                <a:spcPts val="650"/>
              </a:spcBef>
              <a:buSzPct val="100000"/>
              <a:defRPr/>
            </a:pPr>
            <a:r>
              <a:rPr lang="en-US" altLang="en-US" sz="2600">
                <a:latin typeface="Courier New" panose="02070309020205020404" pitchFamily="49" charset="0"/>
              </a:rPr>
              <a:t>	int x;</a:t>
            </a:r>
          </a:p>
          <a:p>
            <a:pPr marL="342900" eaLnBrk="1" hangingPunct="1">
              <a:spcBef>
                <a:spcPts val="650"/>
              </a:spcBef>
              <a:buSzPct val="100000"/>
              <a:defRPr/>
            </a:pPr>
            <a:r>
              <a:rPr lang="en-US" altLang="en-US" sz="2600">
                <a:latin typeface="Courier New" panose="02070309020205020404" pitchFamily="49" charset="0"/>
              </a:rPr>
              <a:t>	int *p;</a:t>
            </a:r>
          </a:p>
          <a:p>
            <a:pPr marL="342900" eaLnBrk="1" hangingPunct="1">
              <a:spcBef>
                <a:spcPts val="650"/>
              </a:spcBef>
              <a:buSzPct val="100000"/>
              <a:defRPr/>
            </a:pPr>
            <a:r>
              <a:rPr lang="en-US" altLang="en-US" sz="2600">
                <a:latin typeface="Courier New" panose="02070309020205020404" pitchFamily="49" charset="0"/>
              </a:rPr>
              <a:t>	p = &amp;x;</a:t>
            </a:r>
          </a:p>
          <a:p>
            <a:pPr lvl="1" eaLnBrk="1" hangingPunct="1">
              <a:spcBef>
                <a:spcPts val="650"/>
              </a:spcBef>
              <a:buClr>
                <a:srgbClr val="000000"/>
              </a:buClr>
              <a:buSzPct val="100000"/>
              <a:buFont typeface="Arial" panose="020B0604020202020204" pitchFamily="34" charset="0"/>
              <a:buChar char="–"/>
              <a:defRPr/>
            </a:pPr>
            <a:r>
              <a:rPr lang="en-US" altLang="en-US" sz="2800">
                <a:latin typeface="Calibri" panose="020F0502020204030204" pitchFamily="34" charset="0"/>
              </a:rPr>
              <a:t>Assigns the address of </a:t>
            </a:r>
            <a:r>
              <a:rPr lang="en-US" altLang="en-US" sz="2600">
                <a:latin typeface="Courier New" panose="02070309020205020404" pitchFamily="49" charset="0"/>
              </a:rPr>
              <a:t>x</a:t>
            </a:r>
            <a:r>
              <a:rPr lang="en-US" altLang="en-US" sz="2800">
                <a:latin typeface="Calibri" panose="020F0502020204030204" pitchFamily="34" charset="0"/>
              </a:rPr>
              <a:t> to </a:t>
            </a:r>
            <a:r>
              <a:rPr lang="en-US" altLang="en-US" sz="2600">
                <a:latin typeface="Courier New" panose="02070309020205020404" pitchFamily="49" charset="0"/>
              </a:rPr>
              <a:t>p</a:t>
            </a:r>
          </a:p>
        </p:txBody>
      </p:sp>
      <p:sp>
        <p:nvSpPr>
          <p:cNvPr id="16388"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325216B7-54AF-4F5F-8039-1832AA20B233}" type="slidenum">
              <a:rPr lang="en-US" altLang="en-US" sz="1200">
                <a:solidFill>
                  <a:srgbClr val="FFFFFF"/>
                </a:solidFill>
                <a:latin typeface="Arial" panose="020B0604020202020204" pitchFamily="34" charset="0"/>
              </a:rPr>
              <a:pPr algn="r" eaLnBrk="1" hangingPunct="1">
                <a:spcBef>
                  <a:spcPct val="0"/>
                </a:spcBef>
                <a:buClrTx/>
                <a:buFontTx/>
                <a:buNone/>
              </a:pPr>
              <a:t>7</a:t>
            </a:fld>
            <a:endParaRPr lang="en-US" altLang="en-US" sz="1200">
              <a:solidFill>
                <a:srgbClr val="FFFFFF"/>
              </a:solidFill>
              <a:latin typeface="Arial" panose="020B0604020202020204" pitchFamily="34" charset="0"/>
            </a:endParaRPr>
          </a:p>
        </p:txBody>
      </p:sp>
      <p:sp>
        <p:nvSpPr>
          <p:cNvPr id="16389"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a:spcBef>
                <a:spcPct val="0"/>
              </a:spcBef>
              <a:buClrTx/>
              <a:buFontTx/>
              <a:buNone/>
            </a:pPr>
            <a:r>
              <a:rPr lang="en-US" altLang="en-US" sz="4400" b="1">
                <a:solidFill>
                  <a:srgbClr val="FFFFFF"/>
                </a:solidFill>
              </a:rPr>
              <a:t>Dereferencing Operator (*)</a:t>
            </a:r>
          </a:p>
        </p:txBody>
      </p:sp>
      <p:sp>
        <p:nvSpPr>
          <p:cNvPr id="11266"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anose="020B0604020202020204" pitchFamily="34" charset="0"/>
                <a:cs typeface="Droid Sans Fallback" charset="0"/>
              </a:defRPr>
            </a:lvl9pPr>
          </a:lstStyle>
          <a:p>
            <a:pPr>
              <a:spcBef>
                <a:spcPts val="800"/>
              </a:spcBef>
              <a:buClr>
                <a:srgbClr val="000000"/>
              </a:buClr>
              <a:buSzPct val="100000"/>
              <a:buFont typeface="Arial" panose="020B0604020202020204" pitchFamily="34" charset="0"/>
              <a:buChar char="•"/>
              <a:defRPr/>
            </a:pPr>
            <a:r>
              <a:rPr lang="en-US" altLang="en-US" sz="3200" u="sng">
                <a:latin typeface="Calibri" panose="020F0502020204030204" pitchFamily="34" charset="0"/>
              </a:rPr>
              <a:t>Dereferencing operator</a:t>
            </a:r>
            <a:r>
              <a:rPr lang="en-US" altLang="en-US" sz="3200">
                <a:latin typeface="Calibri" panose="020F0502020204030204" pitchFamily="34" charset="0"/>
              </a:rPr>
              <a:t> (or </a:t>
            </a:r>
            <a:r>
              <a:rPr lang="en-US" altLang="en-US" sz="3200" u="sng">
                <a:latin typeface="Calibri" panose="020F0502020204030204" pitchFamily="34" charset="0"/>
              </a:rPr>
              <a:t>indirection operator</a:t>
            </a:r>
            <a:r>
              <a:rPr lang="en-US" altLang="en-US" sz="3200">
                <a:latin typeface="Calibri" panose="020F0502020204030204" pitchFamily="34" charset="0"/>
              </a:rPr>
              <a:t>):</a:t>
            </a:r>
          </a:p>
          <a:p>
            <a:pPr lvl="1">
              <a:spcBef>
                <a:spcPts val="700"/>
              </a:spcBef>
              <a:buClr>
                <a:srgbClr val="000000"/>
              </a:buClr>
              <a:buSzPct val="100000"/>
              <a:buFont typeface="Arial" panose="020B0604020202020204" pitchFamily="34" charset="0"/>
              <a:buChar char="–"/>
              <a:defRPr/>
            </a:pPr>
            <a:r>
              <a:rPr lang="en-US" altLang="en-US" sz="2800">
                <a:latin typeface="Calibri" panose="020F0502020204030204" pitchFamily="34" charset="0"/>
              </a:rPr>
              <a:t>When used as a unary operator, * refers to object to which its operand points</a:t>
            </a:r>
          </a:p>
          <a:p>
            <a:pPr>
              <a:spcBef>
                <a:spcPts val="800"/>
              </a:spcBef>
              <a:buClr>
                <a:srgbClr val="000000"/>
              </a:buClr>
              <a:buSzPct val="100000"/>
              <a:buFont typeface="Arial" panose="020B0604020202020204" pitchFamily="34" charset="0"/>
              <a:buChar char="•"/>
              <a:defRPr/>
            </a:pPr>
            <a:r>
              <a:rPr lang="en-US" altLang="en-US" sz="3200">
                <a:latin typeface="Calibri" panose="020F0502020204030204" pitchFamily="34" charset="0"/>
              </a:rPr>
              <a:t>Example:</a:t>
            </a:r>
          </a:p>
          <a:p>
            <a:pPr marL="342900">
              <a:spcBef>
                <a:spcPts val="650"/>
              </a:spcBef>
              <a:buSzPct val="100000"/>
              <a:defRPr/>
            </a:pPr>
            <a:r>
              <a:rPr lang="en-US" altLang="en-US" sz="3200">
                <a:latin typeface="Calibri" panose="020F0502020204030204" pitchFamily="34" charset="0"/>
              </a:rPr>
              <a:t>	</a:t>
            </a:r>
            <a:r>
              <a:rPr lang="en-US" altLang="en-US" sz="2600">
                <a:latin typeface="Courier New" panose="02070309020205020404" pitchFamily="49" charset="0"/>
              </a:rPr>
              <a:t>cout &lt;&lt; *p &lt;&lt; endl;</a:t>
            </a:r>
          </a:p>
          <a:p>
            <a:pPr lvl="1">
              <a:spcBef>
                <a:spcPts val="650"/>
              </a:spcBef>
              <a:buClr>
                <a:srgbClr val="000000"/>
              </a:buClr>
              <a:buSzPct val="100000"/>
              <a:buFont typeface="Arial" panose="020B0604020202020204" pitchFamily="34" charset="0"/>
              <a:buChar char="–"/>
              <a:defRPr/>
            </a:pPr>
            <a:r>
              <a:rPr lang="en-US" altLang="en-US" sz="2800">
                <a:latin typeface="Calibri" panose="020F0502020204030204" pitchFamily="34" charset="0"/>
              </a:rPr>
              <a:t>Prints the value stored in the memory location pointed to by </a:t>
            </a:r>
            <a:r>
              <a:rPr lang="en-US" altLang="en-US" sz="2600">
                <a:latin typeface="Courier New" panose="02070309020205020404" pitchFamily="49" charset="0"/>
              </a:rPr>
              <a:t>p</a:t>
            </a:r>
          </a:p>
        </p:txBody>
      </p:sp>
      <p:sp>
        <p:nvSpPr>
          <p:cNvPr id="18436"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3CA7A60E-CDAE-40A9-8116-6518812383B2}" type="slidenum">
              <a:rPr lang="en-US" altLang="en-US" sz="1200">
                <a:solidFill>
                  <a:srgbClr val="FFFFFF"/>
                </a:solidFill>
                <a:latin typeface="Arial" panose="020B0604020202020204" pitchFamily="34" charset="0"/>
              </a:rPr>
              <a:pPr algn="r" eaLnBrk="1" hangingPunct="1">
                <a:spcBef>
                  <a:spcPct val="0"/>
                </a:spcBef>
                <a:buClrTx/>
                <a:buFontTx/>
                <a:buNone/>
              </a:pPr>
              <a:t>8</a:t>
            </a:fld>
            <a:endParaRPr lang="en-US" altLang="en-US" sz="1200">
              <a:solidFill>
                <a:srgbClr val="FFFFFF"/>
              </a:solidFill>
              <a:latin typeface="Arial" panose="020B0604020202020204" pitchFamily="34" charset="0"/>
            </a:endParaRPr>
          </a:p>
        </p:txBody>
      </p:sp>
      <p:sp>
        <p:nvSpPr>
          <p:cNvPr id="18437" name="Text Box 4"/>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4400" b="1">
                <a:solidFill>
                  <a:srgbClr val="FFFFFF"/>
                </a:solidFill>
              </a:rPr>
              <a:t>Classes, </a:t>
            </a:r>
            <a:r>
              <a:rPr lang="en-US" altLang="en-US" sz="4400" b="1">
                <a:solidFill>
                  <a:srgbClr val="FFFFFF"/>
                </a:solidFill>
                <a:latin typeface="Courier New" panose="02070309020205020404" pitchFamily="49" charset="0"/>
              </a:rPr>
              <a:t>struct</a:t>
            </a:r>
            <a:r>
              <a:rPr lang="en-US" altLang="en-US" sz="4400" b="1">
                <a:solidFill>
                  <a:srgbClr val="FFFFFF"/>
                </a:solidFill>
              </a:rPr>
              <a:t>s, and Pointer Variables</a:t>
            </a:r>
          </a:p>
        </p:txBody>
      </p:sp>
      <p:sp>
        <p:nvSpPr>
          <p:cNvPr id="20483"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Calibri" panose="020F0502020204030204" pitchFamily="34" charset="0"/>
                <a:cs typeface="Droid Sans Fallback" charset="0"/>
              </a:defRPr>
            </a:lvl1pPr>
            <a:lvl2pPr marL="741363" indent="-284163">
              <a:spcBef>
                <a:spcPts val="7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Calibri" panose="020F0502020204030204" pitchFamily="34" charset="0"/>
                <a:cs typeface="Droid Sans Fallback" charset="0"/>
              </a:defRPr>
            </a:lvl9pPr>
          </a:lstStyle>
          <a:p>
            <a:pPr eaLnBrk="1" hangingPunct="1">
              <a:lnSpc>
                <a:spcPct val="90000"/>
              </a:lnSpc>
              <a:spcBef>
                <a:spcPts val="750"/>
              </a:spcBef>
              <a:buFont typeface="Arial" panose="020B0604020202020204" pitchFamily="34" charset="0"/>
              <a:buChar char="•"/>
            </a:pPr>
            <a:r>
              <a:rPr lang="en-US" altLang="en-US" sz="3000"/>
              <a:t>You can declare pointers to other data types:</a:t>
            </a:r>
          </a:p>
          <a:p>
            <a:pPr eaLnBrk="1" hangingPunct="1">
              <a:lnSpc>
                <a:spcPct val="90000"/>
              </a:lnSpc>
              <a:spcBef>
                <a:spcPts val="750"/>
              </a:spcBef>
              <a:buFont typeface="Arial" panose="020B0604020202020204" pitchFamily="34" charset="0"/>
              <a:buNone/>
            </a:pPr>
            <a:endParaRPr lang="en-US" altLang="en-US" sz="3000"/>
          </a:p>
          <a:p>
            <a:pPr eaLnBrk="1" hangingPunct="1">
              <a:lnSpc>
                <a:spcPct val="90000"/>
              </a:lnSpc>
              <a:spcBef>
                <a:spcPts val="750"/>
              </a:spcBef>
              <a:buFont typeface="Arial" panose="020B0604020202020204" pitchFamily="34" charset="0"/>
              <a:buNone/>
            </a:pPr>
            <a:endParaRPr lang="en-US" altLang="en-US" sz="3000"/>
          </a:p>
          <a:p>
            <a:pPr eaLnBrk="1" hangingPunct="1">
              <a:lnSpc>
                <a:spcPct val="90000"/>
              </a:lnSpc>
              <a:spcBef>
                <a:spcPts val="750"/>
              </a:spcBef>
              <a:buFont typeface="Arial" panose="020B0604020202020204" pitchFamily="34" charset="0"/>
              <a:buNone/>
            </a:pPr>
            <a:endParaRPr lang="en-US" altLang="en-US" sz="3000"/>
          </a:p>
          <a:p>
            <a:pPr lvl="1" eaLnBrk="1" hangingPunct="1">
              <a:lnSpc>
                <a:spcPts val="7788"/>
              </a:lnSpc>
              <a:spcBef>
                <a:spcPts val="650"/>
              </a:spcBef>
              <a:buFont typeface="Arial" panose="020B0604020202020204" pitchFamily="34" charset="0"/>
              <a:buNone/>
            </a:pPr>
            <a:endParaRPr lang="en-US" altLang="en-US" sz="2600">
              <a:latin typeface="Courier New" panose="02070309020205020404" pitchFamily="49" charset="0"/>
            </a:endParaRPr>
          </a:p>
          <a:p>
            <a:pPr lvl="1" eaLnBrk="1" hangingPunct="1">
              <a:lnSpc>
                <a:spcPct val="90000"/>
              </a:lnSpc>
              <a:spcBef>
                <a:spcPts val="650"/>
              </a:spcBef>
              <a:buFont typeface="Arial" panose="020B0604020202020204" pitchFamily="34" charset="0"/>
              <a:buChar char="–"/>
            </a:pPr>
            <a:r>
              <a:rPr lang="en-US" altLang="en-US" sz="2600">
                <a:latin typeface="Courier New" panose="02070309020205020404" pitchFamily="49" charset="0"/>
              </a:rPr>
              <a:t>student</a:t>
            </a:r>
            <a:r>
              <a:rPr lang="en-US" altLang="en-US" sz="2600"/>
              <a:t> is an object of type </a:t>
            </a:r>
            <a:r>
              <a:rPr lang="en-US" altLang="en-US" sz="2600">
                <a:latin typeface="Courier New" panose="02070309020205020404" pitchFamily="49" charset="0"/>
              </a:rPr>
              <a:t>studentType</a:t>
            </a:r>
          </a:p>
          <a:p>
            <a:pPr lvl="1" eaLnBrk="1" hangingPunct="1">
              <a:lnSpc>
                <a:spcPct val="90000"/>
              </a:lnSpc>
              <a:spcBef>
                <a:spcPts val="650"/>
              </a:spcBef>
              <a:buFont typeface="Arial" panose="020B0604020202020204" pitchFamily="34" charset="0"/>
              <a:buChar char="–"/>
            </a:pPr>
            <a:r>
              <a:rPr lang="en-US" altLang="en-US" sz="2600">
                <a:latin typeface="Courier New" panose="02070309020205020404" pitchFamily="49" charset="0"/>
              </a:rPr>
              <a:t>studentPtr</a:t>
            </a:r>
            <a:r>
              <a:rPr lang="en-US" altLang="en-US" sz="2600"/>
              <a:t> is a pointer variable of type </a:t>
            </a:r>
            <a:r>
              <a:rPr lang="en-US" altLang="en-US" sz="2600">
                <a:latin typeface="Courier New" panose="02070309020205020404" pitchFamily="49" charset="0"/>
              </a:rPr>
              <a:t>studentType</a:t>
            </a:r>
          </a:p>
        </p:txBody>
      </p:sp>
      <p:sp>
        <p:nvSpPr>
          <p:cNvPr id="20484" name="Text Box 3"/>
          <p:cNvSpPr txBox="1">
            <a:spLocks noChangeArrowheads="1"/>
          </p:cNvSpPr>
          <p:nvPr/>
        </p:nvSpPr>
        <p:spPr bwMode="auto">
          <a:xfrm>
            <a:off x="6553200" y="6356350"/>
            <a:ext cx="21336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r" eaLnBrk="1" hangingPunct="1">
              <a:spcBef>
                <a:spcPct val="0"/>
              </a:spcBef>
              <a:buClrTx/>
              <a:buFontTx/>
              <a:buNone/>
            </a:pPr>
            <a:fld id="{1926FC15-074C-41F7-8C34-76CC3CB9DA36}" type="slidenum">
              <a:rPr lang="en-US" altLang="en-US" sz="1200">
                <a:solidFill>
                  <a:srgbClr val="FFFFFF"/>
                </a:solidFill>
                <a:latin typeface="Arial" panose="020B0604020202020204" pitchFamily="34" charset="0"/>
              </a:rPr>
              <a:pPr algn="r" eaLnBrk="1" hangingPunct="1">
                <a:spcBef>
                  <a:spcPct val="0"/>
                </a:spcBef>
                <a:buClrTx/>
                <a:buFontTx/>
                <a:buNone/>
              </a:pPr>
              <a:t>9</a:t>
            </a:fld>
            <a:endParaRPr lang="en-US" altLang="en-US" sz="1200">
              <a:solidFill>
                <a:srgbClr val="FFFFFF"/>
              </a:solidFill>
              <a:latin typeface="Arial" panose="020B0604020202020204" pitchFamily="34" charset="0"/>
            </a:endParaRPr>
          </a:p>
        </p:txBody>
      </p:sp>
      <p:pic>
        <p:nvPicPr>
          <p:cNvPr id="2048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057400"/>
            <a:ext cx="3581400" cy="2644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6" name="Text Box 5"/>
          <p:cNvSpPr txBox="1">
            <a:spLocks noChangeArrowheads="1"/>
          </p:cNvSpPr>
          <p:nvPr/>
        </p:nvSpPr>
        <p:spPr bwMode="auto">
          <a:xfrm>
            <a:off x="0" y="6356350"/>
            <a:ext cx="60198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Droid Sans Fallback" charset="0"/>
              </a:defRPr>
            </a:lvl9pPr>
          </a:lstStyle>
          <a:p>
            <a:pPr algn="ctr" eaLnBrk="1" hangingPunct="1">
              <a:spcBef>
                <a:spcPct val="0"/>
              </a:spcBef>
              <a:buClrTx/>
              <a:buFontTx/>
              <a:buNone/>
            </a:pPr>
            <a:r>
              <a:rPr lang="en-US" altLang="en-US" sz="1200">
                <a:solidFill>
                  <a:srgbClr val="FFFFFF"/>
                </a:solidFill>
                <a:latin typeface="Arial" panose="020B0604020202020204" pitchFamily="34" charset="0"/>
              </a:rPr>
              <a:t>C++ Programming: From Problem Analysis to Program Design, Sixth Edition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Droid Sans Fallback"/>
      </a:majorFont>
      <a:minorFont>
        <a:latin typeface="Calibri"/>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Droid Sans Fallback"/>
      </a:majorFont>
      <a:minorFont>
        <a:latin typeface="Calibri"/>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4499</TotalTime>
  <Words>5642</Words>
  <Application>Microsoft Office PowerPoint</Application>
  <PresentationFormat>On-screen Show (4:3)</PresentationFormat>
  <Paragraphs>1033</Paragraphs>
  <Slides>61</Slides>
  <Notes>59</Notes>
  <HiddenSlides>5</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61</vt:i4>
      </vt:variant>
    </vt:vector>
  </HeadingPairs>
  <TitlesOfParts>
    <vt:vector size="76" baseType="lpstr">
      <vt:lpstr>Arial</vt:lpstr>
      <vt:lpstr>Droid Sans Fallback</vt:lpstr>
      <vt:lpstr>Calibri</vt:lpstr>
      <vt:lpstr>Times New Roman</vt:lpstr>
      <vt:lpstr>DejaVu Sans</vt:lpstr>
      <vt:lpstr>Wingdings</vt:lpstr>
      <vt:lpstr>Courier New</vt:lpstr>
      <vt:lpstr>Arial Unicode MS</vt:lpstr>
      <vt:lpstr>AdvTT0688bc49.B</vt:lpstr>
      <vt:lpstr>AdvTT825c8005</vt:lpstr>
      <vt:lpstr>AdvTT7cf261fb</vt:lpstr>
      <vt:lpstr>AdvP800D</vt:lpstr>
      <vt:lpstr>AdvP69C5</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Program Design Including  Data Structures, Fifth Edition</dc:title>
  <dc:subject/>
  <dc:creator>Ang</dc:creator>
  <cp:keywords/>
  <dc:description/>
  <cp:lastModifiedBy>Shakir Shah</cp:lastModifiedBy>
  <cp:revision>360</cp:revision>
  <cp:lastPrinted>2009-04-22T19:24:48Z</cp:lastPrinted>
  <dcterms:created xsi:type="dcterms:W3CDTF">2002-08-17T04:45:29Z</dcterms:created>
  <dcterms:modified xsi:type="dcterms:W3CDTF">2016-06-27T09:00:57Z</dcterms:modified>
</cp:coreProperties>
</file>