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9144000" cy="5143500"/>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p>
            <a:endParaRPr lang="en-US" sz="3200" b="0" strike="noStrike" spc="-1">
              <a:latin typeface="Arial" panose="020B0604020202020204"/>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p>
            <a:endParaRPr lang="en-US" sz="3200" b="0" strike="noStrike" spc="-1">
              <a:latin typeface="Arial" panose="020B0604020202020204"/>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p>
            <a:endParaRPr lang="en-US" sz="3200" b="0" strike="noStrike" spc="-1">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p>
            <a:pPr algn="ctr"/>
            <a:endParaRPr lang="en-US" sz="4400" b="0" strike="noStrike" spc="-1">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p>
            <a:endParaRPr lang="en-US" sz="3200" b="0" strike="noStrike" spc="-1">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tIns="0" rIns="0" bIns="0" anchor="ctr"/>
          <a:p>
            <a:r>
              <a:rPr lang="en-US" sz="1800" b="0" strike="noStrike" spc="-1">
                <a:latin typeface="Arial" panose="020B0604020202020204"/>
              </a:rPr>
              <a:t>Click to edit the title text format</a:t>
            </a:r>
            <a:endParaRPr lang="en-US" sz="1800" b="0" strike="noStrike" spc="-1">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311760" y="444960"/>
            <a:ext cx="8519760" cy="572040"/>
          </a:xfrm>
          <a:prstGeom prst="rect">
            <a:avLst/>
          </a:prstGeom>
        </p:spPr>
        <p:txBody>
          <a:bodyPr lIns="0" tIns="0" rIns="0" bIns="0" anchor="ctr"/>
          <a:p>
            <a:r>
              <a:rPr lang="en-US" sz="1800" b="0" strike="noStrike" spc="-1">
                <a:latin typeface="Arial" panose="020B0604020202020204"/>
              </a:rPr>
              <a:t>Click to edit the title text format</a:t>
            </a:r>
            <a:endParaRPr lang="en-US" sz="1800" b="0" strike="noStrike" spc="-1">
              <a:latin typeface="Arial" panose="020B0604020202020204"/>
            </a:endParaRPr>
          </a:p>
        </p:txBody>
      </p:sp>
      <p:sp>
        <p:nvSpPr>
          <p:cNvPr id="77" name="PlaceHolder 2"/>
          <p:cNvSpPr>
            <a:spLocks noGrp="1"/>
          </p:cNvSpPr>
          <p:nvPr>
            <p:ph type="body"/>
          </p:nvPr>
        </p:nvSpPr>
        <p:spPr>
          <a:xfrm>
            <a:off x="311760" y="1152360"/>
            <a:ext cx="8519760" cy="34156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1800" b="0" strike="noStrike" spc="-1">
                <a:latin typeface="Arial" panose="020B0604020202020204"/>
              </a:rPr>
              <a:t>Click to edit the outline text format</a:t>
            </a:r>
            <a:endParaRPr lang="en-US" sz="18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800" b="0" strike="noStrike" spc="-1">
                <a:latin typeface="Arial" panose="020B0604020202020204"/>
              </a:rPr>
              <a:t>Second Outline Level</a:t>
            </a:r>
            <a:endParaRPr lang="en-US" sz="1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latin typeface="Arial" panose="020B0604020202020204"/>
              </a:rPr>
              <a:t>Third Outline Level</a:t>
            </a:r>
            <a:endParaRPr lang="en-US" sz="18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00" b="0" strike="noStrike" spc="-1">
                <a:latin typeface="Arial" panose="020B0604020202020204"/>
              </a:rPr>
              <a:t>Fourth Outline Level</a:t>
            </a:r>
            <a:endParaRPr lang="en-US" sz="18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Fifth Outline Level</a:t>
            </a:r>
            <a:endParaRPr lang="en-US" sz="18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Sixth Outline Level</a:t>
            </a:r>
            <a:endParaRPr lang="en-US" sz="18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800" b="0" strike="noStrike" spc="-1">
                <a:latin typeface="Arial" panose="020B0604020202020204"/>
              </a:rPr>
              <a:t>Seventh Outline Level</a:t>
            </a:r>
            <a:endParaRPr lang="en-US" sz="18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6840" y="204840"/>
            <a:ext cx="8228880" cy="858600"/>
          </a:xfrm>
          <a:prstGeom prst="rect">
            <a:avLst/>
          </a:prstGeom>
        </p:spPr>
        <p:txBody>
          <a:bodyPr lIns="0" tIns="0" rIns="0" bIns="0" anchor="ctr"/>
          <a:p>
            <a:pPr algn="ctr"/>
            <a:r>
              <a:rPr lang="en-US" sz="3750" b="0" strike="noStrike" spc="-1">
                <a:latin typeface="Arial" panose="020B0604020202020204"/>
              </a:rPr>
              <a:t>Click to edit the title text format</a:t>
            </a:r>
            <a:endParaRPr lang="en-US" sz="3750" b="0" strike="noStrike" spc="-1">
              <a:latin typeface="Arial" panose="020B0604020202020204"/>
            </a:endParaRPr>
          </a:p>
        </p:txBody>
      </p:sp>
      <p:sp>
        <p:nvSpPr>
          <p:cNvPr id="153" name="PlaceHolder 2"/>
          <p:cNvSpPr>
            <a:spLocks noGrp="1"/>
          </p:cNvSpPr>
          <p:nvPr>
            <p:ph type="body"/>
          </p:nvPr>
        </p:nvSpPr>
        <p:spPr>
          <a:xfrm>
            <a:off x="456840" y="1203120"/>
            <a:ext cx="8228880" cy="2982960"/>
          </a:xfrm>
          <a:prstGeom prst="rect">
            <a:avLst/>
          </a:prstGeom>
        </p:spPr>
        <p:txBody>
          <a:bodyPr lIns="0" tIns="0" rIns="0" bIns="0">
            <a:normAutofit/>
          </a:bodyPr>
          <a:p>
            <a:pPr marL="431800" indent="-323850">
              <a:spcBef>
                <a:spcPts val="1285"/>
              </a:spcBef>
              <a:buClr>
                <a:srgbClr val="000000"/>
              </a:buClr>
              <a:buSzPct val="45000"/>
              <a:buFont typeface="Wingdings" panose="05000000000000000000" pitchFamily="2" charset="2"/>
              <a:buChar char=""/>
            </a:pPr>
            <a:r>
              <a:rPr lang="en-US" sz="2900" b="0" strike="noStrike" spc="-1">
                <a:latin typeface="Arial" panose="020B0604020202020204"/>
              </a:rPr>
              <a:t>Click to edit the outline text format</a:t>
            </a:r>
            <a:endParaRPr lang="en-US" sz="2900" b="0" strike="noStrike" spc="-1">
              <a:latin typeface="Arial" panose="020B0604020202020204"/>
            </a:endParaRPr>
          </a:p>
          <a:p>
            <a:pPr marL="864235" lvl="1" indent="-323850">
              <a:spcBef>
                <a:spcPts val="1025"/>
              </a:spcBef>
              <a:buClr>
                <a:srgbClr val="000000"/>
              </a:buClr>
              <a:buSzPct val="75000"/>
              <a:buFont typeface="Symbol" panose="05050102010706020507" charset="2"/>
              <a:buChar char=""/>
            </a:pPr>
            <a:r>
              <a:rPr lang="en-US" sz="2540" b="0" strike="noStrike" spc="-1">
                <a:latin typeface="Arial" panose="020B0604020202020204"/>
              </a:rPr>
              <a:t>Second Outline Level</a:t>
            </a:r>
            <a:endParaRPr lang="en-US" sz="2540" b="0" strike="noStrike" spc="-1">
              <a:latin typeface="Arial" panose="020B0604020202020204"/>
            </a:endParaRPr>
          </a:p>
          <a:p>
            <a:pPr marL="1296035" lvl="2" indent="-288290">
              <a:spcBef>
                <a:spcPts val="770"/>
              </a:spcBef>
              <a:buClr>
                <a:srgbClr val="000000"/>
              </a:buClr>
              <a:buSzPct val="45000"/>
              <a:buFont typeface="Wingdings" panose="05000000000000000000" pitchFamily="2" charset="2"/>
              <a:buChar char=""/>
            </a:pPr>
            <a:r>
              <a:rPr lang="en-US" sz="2180" b="0" strike="noStrike" spc="-1">
                <a:latin typeface="Arial" panose="020B0604020202020204"/>
              </a:rPr>
              <a:t>Third Outline Level</a:t>
            </a:r>
            <a:endParaRPr lang="en-US" sz="2180" b="0" strike="noStrike" spc="-1">
              <a:latin typeface="Arial" panose="020B0604020202020204"/>
            </a:endParaRPr>
          </a:p>
          <a:p>
            <a:pPr marL="1727835" lvl="3" indent="-215900">
              <a:spcBef>
                <a:spcPts val="515"/>
              </a:spcBef>
              <a:buClr>
                <a:srgbClr val="000000"/>
              </a:buClr>
              <a:buSzPct val="75000"/>
              <a:buFont typeface="Symbol" panose="05050102010706020507" charset="2"/>
              <a:buChar char=""/>
            </a:pPr>
            <a:r>
              <a:rPr lang="en-US" sz="1810" b="0" strike="noStrike" spc="-1">
                <a:latin typeface="Arial" panose="020B0604020202020204"/>
              </a:rPr>
              <a:t>Fourth Outline Level</a:t>
            </a:r>
            <a:endParaRPr lang="en-US" sz="1810" b="0" strike="noStrike" spc="-1">
              <a:latin typeface="Arial" panose="020B0604020202020204"/>
            </a:endParaRPr>
          </a:p>
          <a:p>
            <a:pPr marL="2160270" lvl="4" indent="-215900">
              <a:spcBef>
                <a:spcPts val="255"/>
              </a:spcBef>
              <a:buClr>
                <a:srgbClr val="000000"/>
              </a:buClr>
              <a:buSzPct val="45000"/>
              <a:buFont typeface="Wingdings" panose="05000000000000000000" pitchFamily="2" charset="2"/>
              <a:buChar char=""/>
            </a:pPr>
            <a:r>
              <a:rPr lang="en-US" sz="1810" b="0" strike="noStrike" spc="-1">
                <a:latin typeface="Arial" panose="020B0604020202020204"/>
              </a:rPr>
              <a:t>Fifth Outline Level</a:t>
            </a:r>
            <a:endParaRPr lang="en-US" sz="1810" b="0" strike="noStrike" spc="-1">
              <a:latin typeface="Arial" panose="020B0604020202020204"/>
            </a:endParaRPr>
          </a:p>
          <a:p>
            <a:pPr marL="2592070" lvl="5" indent="-215900">
              <a:spcBef>
                <a:spcPts val="255"/>
              </a:spcBef>
              <a:buClr>
                <a:srgbClr val="000000"/>
              </a:buClr>
              <a:buSzPct val="45000"/>
              <a:buFont typeface="Wingdings" panose="05000000000000000000" pitchFamily="2" charset="2"/>
              <a:buChar char=""/>
            </a:pPr>
            <a:r>
              <a:rPr lang="en-US" sz="1810" b="0" strike="noStrike" spc="-1">
                <a:latin typeface="Arial" panose="020B0604020202020204"/>
              </a:rPr>
              <a:t>Sixth Outline Level</a:t>
            </a:r>
            <a:endParaRPr lang="en-US" sz="1810" b="0" strike="noStrike" spc="-1">
              <a:latin typeface="Arial" panose="020B0604020202020204"/>
            </a:endParaRPr>
          </a:p>
          <a:p>
            <a:pPr marL="3023870" lvl="6" indent="-215900">
              <a:spcBef>
                <a:spcPts val="255"/>
              </a:spcBef>
              <a:buClr>
                <a:srgbClr val="000000"/>
              </a:buClr>
              <a:buSzPct val="45000"/>
              <a:buFont typeface="Wingdings" panose="05000000000000000000" pitchFamily="2" charset="2"/>
              <a:buChar char=""/>
            </a:pPr>
            <a:r>
              <a:rPr lang="en-US" sz="1810" b="0" strike="noStrike" spc="-1">
                <a:latin typeface="Arial" panose="020B0604020202020204"/>
              </a:rPr>
              <a:t>Seventh Outline Level</a:t>
            </a:r>
            <a:endParaRPr lang="en-US" sz="181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image" Target="../media/image11.png"/><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image" Target="../media/image14.png"/><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image" Target="../media/image16.png"/><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11760" y="744480"/>
            <a:ext cx="8519760" cy="20520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rmAutofit/>
          </a:bodyPr>
          <a:p>
            <a:pPr algn="ctr">
              <a:lnSpc>
                <a:spcPct val="100000"/>
              </a:lnSpc>
            </a:pPr>
            <a:r>
              <a:rPr lang="en-US" sz="5200" b="0" strike="noStrike" spc="-1">
                <a:solidFill>
                  <a:srgbClr val="000000"/>
                </a:solidFill>
                <a:latin typeface="Arial" panose="020B0604020202020204"/>
              </a:rPr>
              <a:t>Computer Modeling and Simulation</a:t>
            </a:r>
            <a:endParaRPr lang="en-US" sz="5200" b="0" strike="noStrike" spc="-1">
              <a:latin typeface="Arial" panose="020B0604020202020204"/>
            </a:endParaRPr>
          </a:p>
        </p:txBody>
      </p:sp>
      <p:sp>
        <p:nvSpPr>
          <p:cNvPr id="191" name="CustomShape 2"/>
          <p:cNvSpPr/>
          <p:nvPr/>
        </p:nvSpPr>
        <p:spPr>
          <a:xfrm>
            <a:off x="311760" y="2834280"/>
            <a:ext cx="8519760" cy="7920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gn="ctr">
              <a:lnSpc>
                <a:spcPct val="100000"/>
              </a:lnSpc>
            </a:pPr>
            <a:r>
              <a:rPr lang="en-US" sz="2800" b="0" strike="noStrike" spc="-1">
                <a:solidFill>
                  <a:srgbClr val="595959"/>
                </a:solidFill>
                <a:latin typeface="Arial" panose="020B0604020202020204"/>
              </a:rPr>
              <a:t>Lectures 25-27</a:t>
            </a:r>
            <a:endParaRPr lang="en-US" sz="2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Calculating value of pi using Monte Carlo simulation</a:t>
            </a:r>
            <a:endParaRPr lang="en-US" sz="2800" b="0" strike="noStrike" spc="-1">
              <a:latin typeface="Arial" panose="020B0604020202020204"/>
            </a:endParaRPr>
          </a:p>
        </p:txBody>
      </p:sp>
      <p:sp>
        <p:nvSpPr>
          <p:cNvPr id="212"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285750" indent="-285115">
              <a:lnSpc>
                <a:spcPct val="115000"/>
              </a:lnSpc>
              <a:buClr>
                <a:srgbClr val="000000"/>
              </a:buClr>
              <a:buFont typeface="Arial" panose="020B0604020202020204"/>
              <a:buChar char="●"/>
            </a:pPr>
            <a:r>
              <a:rPr lang="en-US" sz="1800" b="1" strike="noStrike" spc="-1">
                <a:solidFill>
                  <a:srgbClr val="595959"/>
                </a:solidFill>
                <a:latin typeface="Arial" panose="020B0604020202020204"/>
                <a:ea typeface="Arial" panose="020B0604020202020204"/>
              </a:rPr>
              <a:t>Step 3</a:t>
            </a:r>
            <a:r>
              <a:rPr lang="en-US" sz="1800" b="0" strike="noStrike" spc="-1">
                <a:solidFill>
                  <a:srgbClr val="595959"/>
                </a:solidFill>
                <a:latin typeface="Arial" panose="020B0604020202020204"/>
                <a:ea typeface="Arial" panose="020B0604020202020204"/>
              </a:rPr>
              <a:t>: Repeat step 2 at a given number of times. </a:t>
            </a:r>
            <a:endParaRPr lang="en-US" sz="1800" b="0" strike="noStrike" spc="-1">
              <a:latin typeface="Arial" panose="020B0604020202020204"/>
            </a:endParaRPr>
          </a:p>
          <a:p>
            <a:pPr marL="285750" indent="-285115">
              <a:lnSpc>
                <a:spcPct val="115000"/>
              </a:lnSpc>
              <a:spcBef>
                <a:spcPts val="1200"/>
              </a:spcBef>
              <a:buClr>
                <a:srgbClr val="000000"/>
              </a:buClr>
              <a:buFont typeface="Arial" panose="020B0604020202020204"/>
              <a:buChar char="●"/>
            </a:pPr>
            <a:r>
              <a:rPr lang="en-US" sz="1800" b="1" strike="noStrike" spc="-1">
                <a:solidFill>
                  <a:srgbClr val="595959"/>
                </a:solidFill>
                <a:latin typeface="Arial" panose="020B0604020202020204"/>
                <a:ea typeface="Arial" panose="020B0604020202020204"/>
              </a:rPr>
              <a:t>Step 4: </a:t>
            </a:r>
            <a:r>
              <a:rPr lang="en-US" sz="1800" b="0" strike="noStrike" spc="-1">
                <a:solidFill>
                  <a:srgbClr val="595959"/>
                </a:solidFill>
                <a:latin typeface="Arial" panose="020B0604020202020204"/>
                <a:ea typeface="Arial" panose="020B0604020202020204"/>
              </a:rPr>
              <a:t>Count the total number of dots inside the square and the number of dots inside the quarter circle. </a:t>
            </a:r>
            <a:endParaRPr lang="en-US" sz="1800" b="0" strike="noStrike" spc="-1">
              <a:latin typeface="Arial" panose="020B0604020202020204"/>
            </a:endParaRPr>
          </a:p>
          <a:p>
            <a:pPr marL="285750" indent="-285115">
              <a:lnSpc>
                <a:spcPct val="115000"/>
              </a:lnSpc>
              <a:spcBef>
                <a:spcPts val="1200"/>
              </a:spcBef>
              <a:buClr>
                <a:srgbClr val="000000"/>
              </a:buClr>
              <a:buFont typeface="Arial" panose="020B0604020202020204"/>
              <a:buChar char="●"/>
            </a:pPr>
            <a:r>
              <a:rPr lang="en-US" sz="1800" b="1" strike="noStrike" spc="-1">
                <a:solidFill>
                  <a:srgbClr val="595959"/>
                </a:solidFill>
                <a:latin typeface="Arial" panose="020B0604020202020204"/>
                <a:ea typeface="Arial" panose="020B0604020202020204"/>
              </a:rPr>
              <a:t>Step 5</a:t>
            </a:r>
            <a:r>
              <a:rPr lang="en-US" sz="1800" b="0" strike="noStrike" spc="-1">
                <a:solidFill>
                  <a:srgbClr val="595959"/>
                </a:solidFill>
                <a:latin typeface="Arial" panose="020B0604020202020204"/>
                <a:ea typeface="Arial" panose="020B0604020202020204"/>
              </a:rPr>
              <a:t>: With a large number of dots generated, these values will approximate the area of the circle and the area of the square. </a:t>
            </a:r>
            <a:endParaRPr lang="en-US" sz="1800" b="0" strike="noStrike" spc="-1">
              <a:latin typeface="Arial" panose="020B0604020202020204"/>
            </a:endParaRPr>
          </a:p>
          <a:p>
            <a:pPr>
              <a:lnSpc>
                <a:spcPct val="115000"/>
              </a:lnSpc>
              <a:spcBef>
                <a:spcPts val="1200"/>
              </a:spcBef>
            </a:pPr>
            <a:r>
              <a:rPr lang="en-US" sz="1800" b="0" strike="noStrike" spc="-1">
                <a:solidFill>
                  <a:srgbClr val="595959"/>
                </a:solidFill>
                <a:latin typeface="Arial" panose="020B0604020202020204"/>
                <a:ea typeface="Arial" panose="020B0604020202020204"/>
              </a:rPr>
              <a:t>From mathematics, this result can be represented as</a:t>
            </a:r>
            <a:endParaRPr lang="en-US" sz="1800" b="0" strike="noStrike" spc="-1">
              <a:latin typeface="Arial" panose="020B0604020202020204"/>
            </a:endParaRPr>
          </a:p>
          <a:p>
            <a:pPr>
              <a:lnSpc>
                <a:spcPct val="115000"/>
              </a:lnSpc>
            </a:pPr>
            <a:endParaRPr lang="en-US" sz="1800" b="0" strike="noStrike" spc="-1">
              <a:latin typeface="Arial" panose="020B0604020202020204"/>
            </a:endParaRPr>
          </a:p>
        </p:txBody>
      </p:sp>
      <p:pic>
        <p:nvPicPr>
          <p:cNvPr id="213" name="Google Shape;83;p17"/>
          <p:cNvPicPr/>
          <p:nvPr/>
        </p:nvPicPr>
        <p:blipFill>
          <a:blip r:embed="rId1"/>
          <a:stretch>
            <a:fillRect/>
          </a:stretch>
        </p:blipFill>
        <p:spPr>
          <a:xfrm>
            <a:off x="1294200" y="3530520"/>
            <a:ext cx="5542920" cy="1037520"/>
          </a:xfrm>
          <a:prstGeom prst="rect">
            <a:avLst/>
          </a:prstGeom>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Definition of Monte Carlo Simulation</a:t>
            </a:r>
            <a:endParaRPr lang="en-US" sz="2800" b="0" strike="noStrike" spc="-1">
              <a:latin typeface="Arial" panose="020B0604020202020204"/>
            </a:endParaRPr>
          </a:p>
        </p:txBody>
      </p:sp>
      <p:sp>
        <p:nvSpPr>
          <p:cNvPr id="215"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456565">
              <a:lnSpc>
                <a:spcPct val="150000"/>
              </a:lnSpc>
              <a:buClr>
                <a:srgbClr val="595959"/>
              </a:buClr>
              <a:buFont typeface="Arial" panose="020B0604020202020204"/>
              <a:buChar char="●"/>
            </a:pPr>
            <a:r>
              <a:rPr lang="en-US" sz="1400" b="0" strike="noStrike" spc="-1">
                <a:solidFill>
                  <a:srgbClr val="000000"/>
                </a:solidFill>
                <a:latin typeface="Arial" panose="020B0604020202020204"/>
                <a:ea typeface="Arial" panose="020B0604020202020204"/>
              </a:rPr>
              <a:t>Monte Carlo Simulation </a:t>
            </a:r>
            <a:r>
              <a:rPr lang="en-US" sz="1400" b="0" strike="noStrike" spc="-1">
                <a:solidFill>
                  <a:srgbClr val="595959"/>
                </a:solidFill>
                <a:latin typeface="Arial" panose="020B0604020202020204"/>
                <a:ea typeface="Arial" panose="020B0604020202020204"/>
              </a:rPr>
              <a:t>is this concept of repeated random samples of model input variables over many simulation runs .</a:t>
            </a:r>
            <a:endParaRPr lang="en-US" sz="1400" b="0" strike="noStrike" spc="-1">
              <a:latin typeface="Arial" panose="020B0604020202020204"/>
            </a:endParaRPr>
          </a:p>
          <a:p>
            <a:pPr marL="457200" indent="-456565">
              <a:lnSpc>
                <a:spcPct val="150000"/>
              </a:lnSpc>
              <a:buClr>
                <a:srgbClr val="595959"/>
              </a:buClr>
              <a:buFont typeface="Arial" panose="020B0604020202020204"/>
              <a:buChar char="●"/>
            </a:pPr>
            <a:r>
              <a:rPr lang="en-US" sz="1400" b="0" strike="noStrike" spc="-1">
                <a:solidFill>
                  <a:srgbClr val="595959"/>
                </a:solidFill>
                <a:latin typeface="Arial" panose="020B0604020202020204"/>
                <a:ea typeface="Arial" panose="020B0604020202020204"/>
              </a:rPr>
              <a:t>When setting up a Monte Carlo simulation or employing the Monte Carlo Method, one follows a four - step process. </a:t>
            </a:r>
            <a:endParaRPr lang="en-US" sz="1400" b="0" strike="noStrike" spc="-1">
              <a:latin typeface="Arial" panose="020B0604020202020204"/>
            </a:endParaRPr>
          </a:p>
          <a:p>
            <a:pPr marL="457200" indent="-456565">
              <a:lnSpc>
                <a:spcPct val="150000"/>
              </a:lnSpc>
              <a:buClr>
                <a:srgbClr val="595959"/>
              </a:buClr>
              <a:buFont typeface="Arial" panose="020B0604020202020204"/>
              <a:buChar char="●"/>
            </a:pPr>
            <a:r>
              <a:rPr lang="en-US" sz="1400" b="1" strike="noStrike" spc="-1">
                <a:solidFill>
                  <a:srgbClr val="595959"/>
                </a:solidFill>
                <a:latin typeface="Arial" panose="020B0604020202020204"/>
                <a:ea typeface="Arial" panose="020B0604020202020204"/>
              </a:rPr>
              <a:t>Step 1 </a:t>
            </a:r>
            <a:r>
              <a:rPr lang="en-US" sz="1400" b="0" strike="noStrike" spc="-1">
                <a:solidFill>
                  <a:srgbClr val="595959"/>
                </a:solidFill>
                <a:latin typeface="Arial" panose="020B0604020202020204"/>
                <a:ea typeface="Arial" panose="020B0604020202020204"/>
              </a:rPr>
              <a:t>Define a distribution of possible inputs for each input random variable. </a:t>
            </a:r>
            <a:endParaRPr lang="en-US" sz="1400" b="0" strike="noStrike" spc="-1">
              <a:latin typeface="Arial" panose="020B0604020202020204"/>
            </a:endParaRPr>
          </a:p>
          <a:p>
            <a:pPr marL="457200" indent="-456565">
              <a:lnSpc>
                <a:spcPct val="150000"/>
              </a:lnSpc>
              <a:buClr>
                <a:srgbClr val="595959"/>
              </a:buClr>
              <a:buFont typeface="Arial" panose="020B0604020202020204"/>
              <a:buChar char="●"/>
            </a:pPr>
            <a:r>
              <a:rPr lang="en-US" sz="1400" b="1" strike="noStrike" spc="-1">
                <a:solidFill>
                  <a:srgbClr val="595959"/>
                </a:solidFill>
                <a:latin typeface="Arial" panose="020B0604020202020204"/>
                <a:ea typeface="Arial" panose="020B0604020202020204"/>
              </a:rPr>
              <a:t>Step 2</a:t>
            </a:r>
            <a:r>
              <a:rPr lang="en-US" sz="1400" b="0" strike="noStrike" spc="-1">
                <a:solidFill>
                  <a:srgbClr val="595959"/>
                </a:solidFill>
                <a:latin typeface="Arial" panose="020B0604020202020204"/>
                <a:ea typeface="Arial" panose="020B0604020202020204"/>
              </a:rPr>
              <a:t> Generate inputs randomly from those distributions.</a:t>
            </a:r>
            <a:endParaRPr lang="en-US" sz="1400" b="0" strike="noStrike" spc="-1">
              <a:latin typeface="Arial" panose="020B0604020202020204"/>
            </a:endParaRPr>
          </a:p>
          <a:p>
            <a:pPr marL="457200" indent="-456565">
              <a:lnSpc>
                <a:spcPct val="150000"/>
              </a:lnSpc>
              <a:buClr>
                <a:srgbClr val="595959"/>
              </a:buClr>
              <a:buFont typeface="Arial" panose="020B0604020202020204"/>
              <a:buChar char="●"/>
            </a:pPr>
            <a:r>
              <a:rPr lang="en-US" sz="1400" b="1" strike="noStrike" spc="-1">
                <a:solidFill>
                  <a:srgbClr val="595959"/>
                </a:solidFill>
                <a:latin typeface="Arial" panose="020B0604020202020204"/>
                <a:ea typeface="Arial" panose="020B0604020202020204"/>
              </a:rPr>
              <a:t>Step 3 </a:t>
            </a:r>
            <a:r>
              <a:rPr lang="en-US" sz="1400" b="0" strike="noStrike" spc="-1">
                <a:solidFill>
                  <a:srgbClr val="595959"/>
                </a:solidFill>
                <a:latin typeface="Arial" panose="020B0604020202020204"/>
                <a:ea typeface="Arial" panose="020B0604020202020204"/>
              </a:rPr>
              <a:t>Perform a deterministic computation using that set of inputs.</a:t>
            </a:r>
            <a:endParaRPr lang="en-US" sz="1400" b="0" strike="noStrike" spc="-1">
              <a:latin typeface="Arial" panose="020B0604020202020204"/>
            </a:endParaRPr>
          </a:p>
          <a:p>
            <a:pPr marL="457200" indent="-456565">
              <a:lnSpc>
                <a:spcPct val="150000"/>
              </a:lnSpc>
              <a:buClr>
                <a:srgbClr val="595959"/>
              </a:buClr>
              <a:buFont typeface="Arial" panose="020B0604020202020204"/>
              <a:buChar char="●"/>
            </a:pPr>
            <a:r>
              <a:rPr lang="en-US" sz="1400" b="1" strike="noStrike" spc="-1">
                <a:solidFill>
                  <a:srgbClr val="595959"/>
                </a:solidFill>
                <a:latin typeface="Arial" panose="020B0604020202020204"/>
                <a:ea typeface="Arial" panose="020B0604020202020204"/>
              </a:rPr>
              <a:t>Step 4</a:t>
            </a:r>
            <a:r>
              <a:rPr lang="en-US" sz="1400" b="0" strike="noStrike" spc="-1">
                <a:solidFill>
                  <a:srgbClr val="595959"/>
                </a:solidFill>
                <a:latin typeface="Arial" panose="020B0604020202020204"/>
                <a:ea typeface="Arial" panose="020B0604020202020204"/>
              </a:rPr>
              <a:t> Aggregate the results of the individual computations into the final result.</a:t>
            </a:r>
            <a:endParaRPr lang="en-US" sz="1400" b="0" strike="noStrike" spc="-1">
              <a:latin typeface="Arial" panose="020B0604020202020204"/>
            </a:endParaRPr>
          </a:p>
          <a:p>
            <a:pPr>
              <a:lnSpc>
                <a:spcPct val="150000"/>
              </a:lnSpc>
            </a:pPr>
            <a:endParaRPr lang="en-US" sz="1400" b="0" strike="noStrike" spc="-1">
              <a:latin typeface="Arial" panose="020B0604020202020204"/>
            </a:endParaRPr>
          </a:p>
          <a:p>
            <a:pPr>
              <a:lnSpc>
                <a:spcPct val="150000"/>
              </a:lnSpc>
              <a:spcBef>
                <a:spcPts val="1200"/>
              </a:spcBef>
              <a:spcAft>
                <a:spcPts val="1200"/>
              </a:spcAft>
            </a:pPr>
            <a:endParaRPr lang="en-US" sz="14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Step 1:</a:t>
            </a:r>
            <a:endParaRPr lang="en-US" sz="2800" b="0" strike="noStrike" spc="-1">
              <a:latin typeface="Arial" panose="020B0604020202020204"/>
            </a:endParaRPr>
          </a:p>
        </p:txBody>
      </p:sp>
      <p:sp>
        <p:nvSpPr>
          <p:cNvPr id="217"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914400" lvl="1" indent="-456565">
              <a:lnSpc>
                <a:spcPct val="100000"/>
              </a:lnSpc>
              <a:buClr>
                <a:srgbClr val="595959"/>
              </a:buClr>
              <a:buFont typeface="Arial" panose="020B0604020202020204"/>
              <a:buChar char="○"/>
            </a:pPr>
            <a:r>
              <a:rPr lang="en-US" sz="1400" b="1" strike="noStrike" spc="-1">
                <a:solidFill>
                  <a:srgbClr val="595959"/>
                </a:solidFill>
                <a:latin typeface="Arial" panose="020B0604020202020204"/>
                <a:ea typeface="Arial" panose="020B0604020202020204"/>
              </a:rPr>
              <a:t>Step 1 </a:t>
            </a:r>
            <a:r>
              <a:rPr lang="en-US" sz="1400" b="0" strike="noStrike" spc="-1">
                <a:solidFill>
                  <a:srgbClr val="595959"/>
                </a:solidFill>
                <a:latin typeface="Arial" panose="020B0604020202020204"/>
                <a:ea typeface="Arial" panose="020B0604020202020204"/>
              </a:rPr>
              <a:t>Define a distribution of possible inputs for each input random variable. </a:t>
            </a:r>
            <a:endParaRPr lang="en-US" sz="1400" b="0" strike="noStrike" spc="-1">
              <a:latin typeface="Arial" panose="020B0604020202020204"/>
            </a:endParaRPr>
          </a:p>
          <a:p>
            <a:pPr marL="914400" lvl="1" indent="-456565">
              <a:lnSpc>
                <a:spcPct val="100000"/>
              </a:lnSpc>
              <a:buClr>
                <a:srgbClr val="595959"/>
              </a:buClr>
              <a:buFont typeface="Arial" panose="020B0604020202020204"/>
              <a:buChar char="○"/>
            </a:pPr>
            <a:r>
              <a:rPr lang="en-US" sz="1400" b="0" strike="noStrike" spc="-1">
                <a:solidFill>
                  <a:srgbClr val="4D5156"/>
                </a:solidFill>
                <a:latin typeface="Arial" panose="020B0604020202020204"/>
                <a:ea typeface="Arial" panose="020B0604020202020204"/>
              </a:rPr>
              <a:t>Random variable is  a variable whose values depend on outcomes of a random phenomenon.</a:t>
            </a:r>
            <a:endParaRPr lang="en-US" sz="1400" b="0" strike="noStrike" spc="-1">
              <a:latin typeface="Arial" panose="020B0604020202020204"/>
            </a:endParaRPr>
          </a:p>
          <a:p>
            <a:pPr marL="914400" lvl="1" indent="-456565">
              <a:lnSpc>
                <a:spcPct val="100000"/>
              </a:lnSpc>
              <a:buClr>
                <a:srgbClr val="595959"/>
              </a:buClr>
              <a:buFont typeface="Arial" panose="020B0604020202020204"/>
              <a:buChar char="○"/>
            </a:pPr>
            <a:r>
              <a:rPr lang="en-US" sz="1400" b="0" strike="noStrike" spc="-1">
                <a:solidFill>
                  <a:srgbClr val="4D5156"/>
                </a:solidFill>
                <a:latin typeface="Arial" panose="020B0604020202020204"/>
                <a:ea typeface="Arial" panose="020B0604020202020204"/>
              </a:rPr>
              <a:t>For example: The outcome of a coin toss is a random variable with possible values of Head or Tail. </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marL="914400" lvl="1" indent="-456565">
              <a:lnSpc>
                <a:spcPct val="100000"/>
              </a:lnSpc>
              <a:buClr>
                <a:srgbClr val="595959"/>
              </a:buClr>
              <a:buFont typeface="Arial" panose="020B0604020202020204"/>
              <a:buChar char="○"/>
            </a:pPr>
            <a:r>
              <a:rPr lang="en-US" sz="1400" b="0" strike="noStrike" spc="-1">
                <a:solidFill>
                  <a:srgbClr val="595959"/>
                </a:solidFill>
                <a:latin typeface="Arial" panose="020B0604020202020204"/>
                <a:ea typeface="Arial" panose="020B0604020202020204"/>
              </a:rPr>
              <a:t>The </a:t>
            </a:r>
            <a:r>
              <a:rPr lang="en-US" sz="1400" b="1" strike="noStrike" spc="-1">
                <a:solidFill>
                  <a:srgbClr val="595959"/>
                </a:solidFill>
                <a:latin typeface="Arial" panose="020B0604020202020204"/>
                <a:ea typeface="Arial" panose="020B0604020202020204"/>
              </a:rPr>
              <a:t>distribution </a:t>
            </a:r>
            <a:r>
              <a:rPr lang="en-US" sz="1400" b="0" strike="noStrike" spc="-1">
                <a:solidFill>
                  <a:srgbClr val="595959"/>
                </a:solidFill>
                <a:latin typeface="Arial" panose="020B0604020202020204"/>
                <a:ea typeface="Arial" panose="020B0604020202020204"/>
              </a:rPr>
              <a:t>of these random numbers is a description of the portion of times each possible outcome or each possible range of outcomes occurs on the average over a great many trials. </a:t>
            </a:r>
            <a:endParaRPr lang="en-US" sz="1400" b="0" strike="noStrike" spc="-1">
              <a:latin typeface="Arial" panose="020B0604020202020204"/>
            </a:endParaRPr>
          </a:p>
          <a:p>
            <a:pPr marL="914400" lvl="1" indent="-456565">
              <a:lnSpc>
                <a:spcPct val="100000"/>
              </a:lnSpc>
              <a:buClr>
                <a:srgbClr val="595959"/>
              </a:buClr>
              <a:buFont typeface="Arial" panose="020B0604020202020204"/>
              <a:buChar char="○"/>
            </a:pPr>
            <a:r>
              <a:rPr lang="en-US" sz="1400" b="0" strike="noStrike" spc="-1">
                <a:solidFill>
                  <a:srgbClr val="595959"/>
                </a:solidFill>
                <a:latin typeface="Arial" panose="020B0604020202020204"/>
                <a:ea typeface="Arial" panose="020B0604020202020204"/>
              </a:rPr>
              <a:t>Different distributions: </a:t>
            </a:r>
            <a:endParaRPr lang="en-US" sz="1400" b="0" strike="noStrike" spc="-1">
              <a:latin typeface="Arial" panose="020B0604020202020204"/>
            </a:endParaRPr>
          </a:p>
          <a:p>
            <a:pPr marL="1371600" lvl="2" indent="-456565">
              <a:lnSpc>
                <a:spcPct val="100000"/>
              </a:lnSpc>
              <a:buClr>
                <a:srgbClr val="595959"/>
              </a:buClr>
              <a:buFont typeface="Arial" panose="020B0604020202020204"/>
              <a:buChar char="■"/>
            </a:pPr>
            <a:r>
              <a:rPr lang="en-US" sz="1400" b="1" strike="noStrike" spc="-1">
                <a:solidFill>
                  <a:srgbClr val="4D5156"/>
                </a:solidFill>
                <a:latin typeface="Arial" panose="020B0604020202020204"/>
                <a:ea typeface="Arial" panose="020B0604020202020204"/>
              </a:rPr>
              <a:t>Uniform distribution  </a:t>
            </a:r>
            <a:r>
              <a:rPr lang="en-US" sz="1400" b="0" strike="noStrike" spc="-1">
                <a:solidFill>
                  <a:srgbClr val="595959"/>
                </a:solidFill>
                <a:latin typeface="Arial" panose="020B0604020202020204"/>
                <a:ea typeface="Arial" panose="020B0604020202020204"/>
              </a:rPr>
              <a:t>Suppose a specified range is partitioned into intervals of the same length. With a uniform distribution, the generator is just as likely to return a value in any of the intervals. </a:t>
            </a:r>
            <a:endParaRPr lang="en-US" sz="1400" b="0" strike="noStrike" spc="-1">
              <a:latin typeface="Arial" panose="020B0604020202020204"/>
            </a:endParaRPr>
          </a:p>
          <a:p>
            <a:pPr marL="1371600" lvl="2" indent="-456565">
              <a:lnSpc>
                <a:spcPct val="100000"/>
              </a:lnSpc>
              <a:buClr>
                <a:srgbClr val="595959"/>
              </a:buClr>
              <a:buFont typeface="Arial" panose="020B0604020202020204"/>
              <a:buChar char="■"/>
            </a:pPr>
            <a:r>
              <a:rPr lang="en-US" sz="1400" b="0" strike="noStrike" spc="-1">
                <a:solidFill>
                  <a:srgbClr val="4D5156"/>
                </a:solidFill>
                <a:latin typeface="Arial" panose="020B0604020202020204"/>
                <a:ea typeface="Arial" panose="020B0604020202020204"/>
              </a:rPr>
              <a:t>Normal distribution</a:t>
            </a:r>
            <a:endParaRPr lang="en-US" sz="1400" b="0" strike="noStrike" spc="-1">
              <a:latin typeface="Arial" panose="020B0604020202020204"/>
            </a:endParaRPr>
          </a:p>
          <a:p>
            <a:pPr marL="1371600" lvl="2" indent="-456565">
              <a:lnSpc>
                <a:spcPct val="100000"/>
              </a:lnSpc>
              <a:buClr>
                <a:srgbClr val="595959"/>
              </a:buClr>
              <a:buFont typeface="Arial" panose="020B0604020202020204"/>
              <a:buChar char="■"/>
            </a:pPr>
            <a:r>
              <a:rPr lang="en-US" sz="1400" b="0" strike="noStrike" spc="-1">
                <a:solidFill>
                  <a:srgbClr val="4D5156"/>
                </a:solidFill>
                <a:latin typeface="Arial" panose="020B0604020202020204"/>
                <a:ea typeface="Arial" panose="020B0604020202020204"/>
              </a:rPr>
              <a:t>Exponential Distribution</a:t>
            </a:r>
            <a:endParaRPr lang="en-US" sz="1400" b="0" strike="noStrike" spc="-1">
              <a:latin typeface="Arial" panose="020B0604020202020204"/>
            </a:endParaRPr>
          </a:p>
          <a:p>
            <a:pPr marL="1371600" lvl="2" indent="-456565">
              <a:lnSpc>
                <a:spcPct val="100000"/>
              </a:lnSpc>
              <a:buClr>
                <a:srgbClr val="595959"/>
              </a:buClr>
              <a:buFont typeface="Arial" panose="020B0604020202020204"/>
              <a:buChar char="■"/>
            </a:pPr>
            <a:r>
              <a:rPr lang="en-US" sz="1400" b="0" strike="noStrike" spc="-1">
                <a:solidFill>
                  <a:srgbClr val="4D5156"/>
                </a:solidFill>
                <a:latin typeface="Arial" panose="020B0604020202020204"/>
                <a:ea typeface="Arial" panose="020B0604020202020204"/>
              </a:rPr>
              <a:t>Triangular Distribution etc. </a:t>
            </a:r>
            <a:endParaRPr lang="en-US" sz="14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Pseudorandom Numbers</a:t>
            </a:r>
            <a:endParaRPr lang="en-US" sz="2800" b="0" strike="noStrike" spc="-1">
              <a:latin typeface="Arial" panose="020B0604020202020204"/>
            </a:endParaRPr>
          </a:p>
        </p:txBody>
      </p:sp>
      <p:sp>
        <p:nvSpPr>
          <p:cNvPr id="219"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457200" indent="-342265">
              <a:lnSpc>
                <a:spcPct val="115000"/>
              </a:lnSpc>
              <a:buClr>
                <a:srgbClr val="595959"/>
              </a:buClr>
              <a:buFont typeface="Arial" panose="020B0604020202020204"/>
              <a:buChar char="●"/>
            </a:pPr>
            <a:r>
              <a:rPr lang="en-US" sz="1800" b="1" strike="noStrike" spc="-1">
                <a:solidFill>
                  <a:srgbClr val="595959"/>
                </a:solidFill>
                <a:latin typeface="Arial" panose="020B0604020202020204"/>
                <a:ea typeface="Arial" panose="020B0604020202020204"/>
              </a:rPr>
              <a:t>Pseudorandom</a:t>
            </a:r>
            <a:r>
              <a:rPr lang="en-US" sz="1800" b="0" strike="noStrike" spc="-1">
                <a:solidFill>
                  <a:srgbClr val="595959"/>
                </a:solidFill>
                <a:latin typeface="Arial" panose="020B0604020202020204"/>
                <a:ea typeface="Arial" panose="020B0604020202020204"/>
              </a:rPr>
              <a:t> numbers are generated by computers.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They are not truly random, because when a computer is functioning correctly, nothing it does is random.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Computers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Applications of Pseudorandom Numbers</a:t>
            </a:r>
            <a:endParaRPr lang="en-US" sz="2800" b="0" strike="noStrike" spc="-1">
              <a:latin typeface="Arial" panose="020B0604020202020204"/>
            </a:endParaRPr>
          </a:p>
        </p:txBody>
      </p:sp>
      <p:sp>
        <p:nvSpPr>
          <p:cNvPr id="221"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Pseudorandom numbers are essential to many computer applications, such as games and security. In games, random numbers provide unpredictable elements the player can respond to, such as dodging a random bullet or drawing a card from the top of a deck.</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In computer security, pseudorandomness is important in encryption algorithms, which create codes that must not be predicted or guessed.</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1" strike="noStrike" spc="-1">
                <a:solidFill>
                  <a:srgbClr val="000000"/>
                </a:solidFill>
                <a:latin typeface="Arial" panose="020B0604020202020204"/>
                <a:ea typeface="Arial" panose="020B0604020202020204"/>
              </a:rPr>
              <a:t>Pseudorandom number generator</a:t>
            </a:r>
            <a:endParaRPr lang="en-US" sz="2800" b="0" strike="noStrike" spc="-1">
              <a:latin typeface="Arial" panose="020B0604020202020204"/>
            </a:endParaRPr>
          </a:p>
        </p:txBody>
      </p:sp>
      <p:sp>
        <p:nvSpPr>
          <p:cNvPr id="223" name="CustomShape 2"/>
          <p:cNvSpPr/>
          <p:nvPr/>
        </p:nvSpPr>
        <p:spPr>
          <a:xfrm>
            <a:off x="628560" y="1369080"/>
            <a:ext cx="7886160" cy="33667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3830" b="0" strike="noStrike" spc="-1">
                <a:solidFill>
                  <a:srgbClr val="595959"/>
                </a:solidFill>
                <a:latin typeface="Arial" panose="020B0604020202020204"/>
                <a:ea typeface="Arial" panose="020B0604020202020204"/>
              </a:rPr>
              <a:t>A </a:t>
            </a:r>
            <a:r>
              <a:rPr lang="en-US" sz="3830" b="1" strike="noStrike" spc="-1">
                <a:solidFill>
                  <a:srgbClr val="595959"/>
                </a:solidFill>
                <a:latin typeface="Arial" panose="020B0604020202020204"/>
                <a:ea typeface="Arial" panose="020B0604020202020204"/>
              </a:rPr>
              <a:t>pseudorandom number generator</a:t>
            </a:r>
            <a:r>
              <a:rPr lang="en-US" sz="3830" b="0" strike="noStrike" spc="-1">
                <a:solidFill>
                  <a:srgbClr val="595959"/>
                </a:solidFill>
                <a:latin typeface="Arial" panose="020B0604020202020204"/>
                <a:ea typeface="Arial" panose="020B0604020202020204"/>
              </a:rPr>
              <a:t>, or </a:t>
            </a:r>
            <a:r>
              <a:rPr lang="en-US" sz="3830" b="1" strike="noStrike" spc="-1">
                <a:solidFill>
                  <a:srgbClr val="595959"/>
                </a:solidFill>
                <a:latin typeface="Arial" panose="020B0604020202020204"/>
                <a:ea typeface="Arial" panose="020B0604020202020204"/>
              </a:rPr>
              <a:t>PRNG</a:t>
            </a:r>
            <a:r>
              <a:rPr lang="en-US" sz="3830" b="0" strike="noStrike" spc="-1">
                <a:solidFill>
                  <a:srgbClr val="595959"/>
                </a:solidFill>
                <a:latin typeface="Arial" panose="020B0604020202020204"/>
                <a:ea typeface="Arial" panose="020B0604020202020204"/>
              </a:rPr>
              <a:t>, is any program, or function, which uses math to simulate randomness. It may also be called a </a:t>
            </a:r>
            <a:r>
              <a:rPr lang="en-US" sz="3830" b="1" strike="noStrike" spc="-1">
                <a:solidFill>
                  <a:srgbClr val="595959"/>
                </a:solidFill>
                <a:latin typeface="Arial" panose="020B0604020202020204"/>
                <a:ea typeface="Arial" panose="020B0604020202020204"/>
              </a:rPr>
              <a:t>DRNG</a:t>
            </a:r>
            <a:r>
              <a:rPr lang="en-US" sz="3830" b="0" strike="noStrike" spc="-1">
                <a:solidFill>
                  <a:srgbClr val="595959"/>
                </a:solidFill>
                <a:latin typeface="Arial" panose="020B0604020202020204"/>
                <a:ea typeface="Arial" panose="020B0604020202020204"/>
              </a:rPr>
              <a:t> (digital random number generator) or </a:t>
            </a:r>
            <a:r>
              <a:rPr lang="en-US" sz="3830" b="1" strike="noStrike" spc="-1">
                <a:solidFill>
                  <a:srgbClr val="595959"/>
                </a:solidFill>
                <a:latin typeface="Arial" panose="020B0604020202020204"/>
                <a:ea typeface="Arial" panose="020B0604020202020204"/>
              </a:rPr>
              <a:t>DRBG</a:t>
            </a:r>
            <a:r>
              <a:rPr lang="en-US" sz="3830" b="0" strike="noStrike" spc="-1">
                <a:solidFill>
                  <a:srgbClr val="595959"/>
                </a:solidFill>
                <a:latin typeface="Arial" panose="020B0604020202020204"/>
                <a:ea typeface="Arial" panose="020B0604020202020204"/>
              </a:rPr>
              <a:t> (deterministic random bit generator).</a:t>
            </a:r>
            <a:endParaRPr lang="en-US" sz="3830" b="0" strike="noStrike" spc="-1">
              <a:latin typeface="Arial" panose="020B0604020202020204"/>
            </a:endParaRPr>
          </a:p>
          <a:p>
            <a:pPr marL="457200" indent="-342265">
              <a:lnSpc>
                <a:spcPct val="115000"/>
              </a:lnSpc>
              <a:buClr>
                <a:srgbClr val="595959"/>
              </a:buClr>
              <a:buFont typeface="Arial" panose="020B0604020202020204"/>
              <a:buChar char="●"/>
            </a:pPr>
            <a:r>
              <a:rPr lang="en-US" sz="3830" b="0" strike="noStrike" spc="-1">
                <a:solidFill>
                  <a:srgbClr val="595959"/>
                </a:solidFill>
                <a:latin typeface="Arial" panose="020B0604020202020204"/>
                <a:ea typeface="Arial" panose="020B0604020202020204"/>
              </a:rPr>
              <a:t>The math can sometimes be complex, but in general, using a PRNG requires only two steps:</a:t>
            </a:r>
            <a:endParaRPr lang="en-US" sz="3830" b="0" strike="noStrike" spc="-1">
              <a:latin typeface="Arial" panose="020B0604020202020204"/>
            </a:endParaRPr>
          </a:p>
          <a:p>
            <a:pPr marL="914400" lvl="1" indent="-316865">
              <a:lnSpc>
                <a:spcPct val="115000"/>
              </a:lnSpc>
              <a:buClr>
                <a:srgbClr val="595959"/>
              </a:buClr>
              <a:buFont typeface="Arial" panose="020B0604020202020204"/>
              <a:buChar char="○"/>
            </a:pPr>
            <a:r>
              <a:rPr lang="en-US" sz="3830" b="0" strike="noStrike" spc="-1">
                <a:solidFill>
                  <a:srgbClr val="595959"/>
                </a:solidFill>
                <a:latin typeface="Arial" panose="020B0604020202020204"/>
                <a:ea typeface="Arial" panose="020B0604020202020204"/>
              </a:rPr>
              <a:t>Provide the PRNG with an arbitrary seed.</a:t>
            </a:r>
            <a:endParaRPr lang="en-US" sz="3830" b="0" strike="noStrike" spc="-1">
              <a:latin typeface="Arial" panose="020B0604020202020204"/>
            </a:endParaRPr>
          </a:p>
          <a:p>
            <a:pPr marL="914400" lvl="1" indent="-316865">
              <a:lnSpc>
                <a:spcPct val="115000"/>
              </a:lnSpc>
              <a:buClr>
                <a:srgbClr val="595959"/>
              </a:buClr>
              <a:buFont typeface="Arial" panose="020B0604020202020204"/>
              <a:buChar char="○"/>
            </a:pPr>
            <a:r>
              <a:rPr lang="en-US" sz="3830" b="0" strike="noStrike" spc="-1">
                <a:solidFill>
                  <a:srgbClr val="595959"/>
                </a:solidFill>
                <a:latin typeface="Arial" panose="020B0604020202020204"/>
                <a:ea typeface="Arial" panose="020B0604020202020204"/>
              </a:rPr>
              <a:t>Ask for the next random number.</a:t>
            </a:r>
            <a:endParaRPr lang="en-US" sz="3830" b="0" strike="noStrike" spc="-1">
              <a:latin typeface="Arial" panose="020B0604020202020204"/>
            </a:endParaRPr>
          </a:p>
          <a:p>
            <a:pPr marL="457200" indent="-342265">
              <a:lnSpc>
                <a:spcPct val="115000"/>
              </a:lnSpc>
              <a:buClr>
                <a:srgbClr val="595959"/>
              </a:buClr>
              <a:buFont typeface="Arial" panose="020B0604020202020204"/>
              <a:buChar char="●"/>
            </a:pPr>
            <a:r>
              <a:rPr lang="en-US" sz="3830" b="0" strike="noStrike" spc="-1">
                <a:solidFill>
                  <a:srgbClr val="595959"/>
                </a:solidFill>
                <a:latin typeface="Arial" panose="020B0604020202020204"/>
                <a:ea typeface="Arial" panose="020B0604020202020204"/>
              </a:rPr>
              <a:t>The seed value is a "starting point" for creating random numbers. The seed value is used when computing the numbers.</a:t>
            </a:r>
            <a:endParaRPr lang="en-US" sz="3830" b="0" strike="noStrike" spc="-1">
              <a:latin typeface="Arial" panose="020B0604020202020204"/>
            </a:endParaRPr>
          </a:p>
          <a:p>
            <a:pPr marL="457200" indent="-342265">
              <a:lnSpc>
                <a:spcPct val="115000"/>
              </a:lnSpc>
              <a:buClr>
                <a:srgbClr val="595959"/>
              </a:buClr>
              <a:buFont typeface="Arial" panose="020B0604020202020204"/>
              <a:buChar char="●"/>
            </a:pPr>
            <a:r>
              <a:rPr lang="en-US" sz="3830" b="0" strike="noStrike" spc="-1">
                <a:solidFill>
                  <a:srgbClr val="595959"/>
                </a:solidFill>
                <a:latin typeface="Arial" panose="020B0604020202020204"/>
                <a:ea typeface="Arial" panose="020B0604020202020204"/>
              </a:rPr>
              <a:t> </a:t>
            </a:r>
            <a:r>
              <a:rPr lang="en-US" sz="3830" b="0" strike="noStrike" spc="-1">
                <a:solidFill>
                  <a:srgbClr val="595959"/>
                </a:solidFill>
                <a:latin typeface="Arial" panose="020B0604020202020204"/>
                <a:ea typeface="Arial" panose="020B0604020202020204"/>
              </a:rPr>
              <a:t>If the seed value changes, the generated numbers also change, and a single seed value always produce the same numbers. For this reason, the numbers aren't really random, because true randomness could never be re-created.</a:t>
            </a:r>
            <a:endParaRPr lang="en-US" sz="3830" b="0" strike="noStrike" spc="-1">
              <a:latin typeface="Arial" panose="020B0604020202020204"/>
            </a:endParaRPr>
          </a:p>
          <a:p>
            <a:pPr marL="457200" indent="-342265">
              <a:lnSpc>
                <a:spcPct val="115000"/>
              </a:lnSpc>
              <a:buClr>
                <a:srgbClr val="595959"/>
              </a:buClr>
              <a:buFont typeface="Arial" panose="020B0604020202020204"/>
              <a:buChar char="●"/>
            </a:pPr>
            <a:r>
              <a:rPr lang="en-US" sz="3830" b="0" strike="noStrike" spc="-1">
                <a:solidFill>
                  <a:srgbClr val="595959"/>
                </a:solidFill>
                <a:latin typeface="Arial" panose="020B0604020202020204"/>
                <a:ea typeface="Arial" panose="020B0604020202020204"/>
              </a:rPr>
              <a:t>The current time is often used as a unique seed value. For instance, if it's March 5, 2018, at 5:03 P.M. and 7.01324 seconds UTC, that can be expressed as an integer. That precise time never occur again, so a PRNG with that seed should produce a unique set of random numbers.</a:t>
            </a:r>
            <a:endParaRPr lang="en-US" sz="383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Linear Congruential Method – A PRNG</a:t>
            </a:r>
            <a:endParaRPr lang="en-US" sz="2800" b="0" strike="noStrike" spc="-1">
              <a:latin typeface="Arial" panose="020B0604020202020204"/>
            </a:endParaRPr>
          </a:p>
        </p:txBody>
      </p:sp>
      <p:sp>
        <p:nvSpPr>
          <p:cNvPr id="225"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fontScale="90000" lnSpcReduction="20000"/>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In 1949, D. J. Lehmer presented one of the best techniques for generating uniformly distributed pseudorandom numbers, the </a:t>
            </a:r>
            <a:r>
              <a:rPr lang="en-US" sz="1800" b="1" strike="noStrike" spc="-1">
                <a:solidFill>
                  <a:srgbClr val="595959"/>
                </a:solidFill>
                <a:latin typeface="Arial" panose="020B0604020202020204"/>
                <a:ea typeface="Arial" panose="020B0604020202020204"/>
              </a:rPr>
              <a:t>linear congruential method</a:t>
            </a:r>
            <a:r>
              <a:rPr lang="en-US" sz="1800" b="0" strike="noStrike" spc="-1">
                <a:solidFill>
                  <a:srgbClr val="595959"/>
                </a:solidFill>
                <a:latin typeface="Arial" panose="020B0604020202020204"/>
                <a:ea typeface="Arial" panose="020B0604020202020204"/>
              </a:rPr>
              <a:t>.</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One simple linear congruential random number generator that generates values between 0 and 10, inclusive, is as follows:</a:t>
            </a:r>
            <a:endParaRPr lang="en-US" sz="1800" b="0" strike="noStrike" spc="-1">
              <a:latin typeface="Arial" panose="020B0604020202020204"/>
            </a:endParaRPr>
          </a:p>
          <a:p>
            <a:pPr algn="ctr">
              <a:lnSpc>
                <a:spcPct val="115000"/>
              </a:lnSpc>
            </a:pPr>
            <a:r>
              <a:rPr lang="en-US" sz="1800" b="0" i="1" strike="noStrike" spc="-1">
                <a:solidFill>
                  <a:srgbClr val="595959"/>
                </a:solidFill>
                <a:latin typeface="Arial" panose="020B0604020202020204"/>
                <a:ea typeface="Arial" panose="020B0604020202020204"/>
              </a:rPr>
              <a:t>r</a:t>
            </a:r>
            <a:r>
              <a:rPr lang="en-US" sz="1800" b="0" strike="noStrike" spc="-1" baseline="-25000">
                <a:solidFill>
                  <a:srgbClr val="595959"/>
                </a:solidFill>
                <a:latin typeface="Arial" panose="020B0604020202020204"/>
                <a:ea typeface="Arial" panose="020B0604020202020204"/>
              </a:rPr>
              <a:t>0</a:t>
            </a:r>
            <a:r>
              <a:rPr lang="en-US" sz="1800" b="0" strike="noStrike" spc="-1">
                <a:solidFill>
                  <a:srgbClr val="595959"/>
                </a:solidFill>
                <a:latin typeface="Arial" panose="020B0604020202020204"/>
                <a:ea typeface="Arial" panose="020B0604020202020204"/>
              </a:rPr>
              <a:t> = 10</a:t>
            </a:r>
            <a:endParaRPr lang="en-US" sz="1800" b="0" strike="noStrike" spc="-1">
              <a:latin typeface="Arial" panose="020B0604020202020204"/>
            </a:endParaRPr>
          </a:p>
          <a:p>
            <a:pPr algn="ctr">
              <a:lnSpc>
                <a:spcPct val="115000"/>
              </a:lnSpc>
            </a:pPr>
            <a:r>
              <a:rPr lang="en-US" sz="1800" b="0" i="1" strike="noStrike" spc="-1">
                <a:solidFill>
                  <a:srgbClr val="595959"/>
                </a:solidFill>
                <a:latin typeface="Arial" panose="020B0604020202020204"/>
                <a:ea typeface="Arial" panose="020B0604020202020204"/>
              </a:rPr>
              <a:t>r</a:t>
            </a:r>
            <a:r>
              <a:rPr lang="en-US" sz="1800" b="0" i="1" strike="noStrike" spc="-1" baseline="-25000">
                <a:solidFill>
                  <a:srgbClr val="595959"/>
                </a:solidFill>
                <a:latin typeface="Arial" panose="020B0604020202020204"/>
                <a:ea typeface="Arial" panose="020B0604020202020204"/>
              </a:rPr>
              <a:t>n</a:t>
            </a:r>
            <a:r>
              <a:rPr lang="en-US" sz="1800" b="0" i="1"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 (7</a:t>
            </a:r>
            <a:r>
              <a:rPr lang="en-US" sz="1800" b="0" i="1" strike="noStrike" spc="-1">
                <a:solidFill>
                  <a:srgbClr val="595959"/>
                </a:solidFill>
                <a:latin typeface="Arial" panose="020B0604020202020204"/>
                <a:ea typeface="Arial" panose="020B0604020202020204"/>
              </a:rPr>
              <a:t>r</a:t>
            </a:r>
            <a:r>
              <a:rPr lang="en-US" sz="1800" b="0" i="1" strike="noStrike" spc="-1" baseline="-25000">
                <a:solidFill>
                  <a:srgbClr val="595959"/>
                </a:solidFill>
                <a:latin typeface="Arial" panose="020B0604020202020204"/>
                <a:ea typeface="Arial" panose="020B0604020202020204"/>
              </a:rPr>
              <a:t>n</a:t>
            </a:r>
            <a:r>
              <a:rPr lang="en-US" sz="1800" b="0" strike="noStrike" spc="-1" baseline="-25000">
                <a:solidFill>
                  <a:srgbClr val="595959"/>
                </a:solidFill>
                <a:latin typeface="Arial" panose="020B0604020202020204"/>
                <a:ea typeface="Arial" panose="020B0604020202020204"/>
              </a:rPr>
              <a:t>–1</a:t>
            </a:r>
            <a:r>
              <a:rPr lang="en-US" sz="1800" b="0" strike="noStrike" spc="-1">
                <a:solidFill>
                  <a:srgbClr val="595959"/>
                </a:solidFill>
                <a:latin typeface="Arial" panose="020B0604020202020204"/>
                <a:ea typeface="Arial" panose="020B0604020202020204"/>
              </a:rPr>
              <a:t> + 1) mod 11, for </a:t>
            </a:r>
            <a:r>
              <a:rPr lang="en-US" sz="1800" b="0" i="1" strike="noStrike" spc="-1">
                <a:solidFill>
                  <a:srgbClr val="595959"/>
                </a:solidFill>
                <a:latin typeface="Arial" panose="020B0604020202020204"/>
                <a:ea typeface="Arial" panose="020B0604020202020204"/>
              </a:rPr>
              <a:t>n </a:t>
            </a:r>
            <a:r>
              <a:rPr lang="en-US" sz="1800" b="0" strike="noStrike" spc="-1">
                <a:solidFill>
                  <a:srgbClr val="595959"/>
                </a:solidFill>
                <a:latin typeface="Arial" panose="020B0604020202020204"/>
                <a:ea typeface="Arial" panose="020B0604020202020204"/>
              </a:rPr>
              <a:t>&gt; 0</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The initial value in the sequence of random numbers, </a:t>
            </a:r>
            <a:r>
              <a:rPr lang="en-US" sz="1800" b="0" i="1" strike="noStrike" spc="-1">
                <a:solidFill>
                  <a:srgbClr val="595959"/>
                </a:solidFill>
                <a:latin typeface="Arial" panose="020B0604020202020204"/>
                <a:ea typeface="Arial" panose="020B0604020202020204"/>
              </a:rPr>
              <a:t>r</a:t>
            </a:r>
            <a:r>
              <a:rPr lang="en-US" sz="1800" b="0" strike="noStrike" spc="-1" baseline="-25000">
                <a:solidFill>
                  <a:srgbClr val="595959"/>
                </a:solidFill>
                <a:latin typeface="Arial" panose="020B0604020202020204"/>
                <a:ea typeface="Arial" panose="020B0604020202020204"/>
              </a:rPr>
              <a:t>0</a:t>
            </a:r>
            <a:r>
              <a:rPr lang="en-US" sz="1800" b="0" strike="noStrike" spc="-1">
                <a:solidFill>
                  <a:srgbClr val="595959"/>
                </a:solidFill>
                <a:latin typeface="Arial" panose="020B0604020202020204"/>
                <a:ea typeface="Arial" panose="020B0604020202020204"/>
              </a:rPr>
              <a:t> = 10, is the </a:t>
            </a:r>
            <a:r>
              <a:rPr lang="en-US" sz="1800" b="1" strike="noStrike" spc="-1">
                <a:solidFill>
                  <a:srgbClr val="595959"/>
                </a:solidFill>
                <a:latin typeface="Arial" panose="020B0604020202020204"/>
                <a:ea typeface="Arial" panose="020B0604020202020204"/>
              </a:rPr>
              <a:t>seed</a:t>
            </a:r>
            <a:r>
              <a:rPr lang="en-US" sz="1800" b="0" strike="noStrike" spc="-1">
                <a:solidFill>
                  <a:srgbClr val="595959"/>
                </a:solidFill>
                <a:latin typeface="Arial" panose="020B0604020202020204"/>
                <a:ea typeface="Arial" panose="020B0604020202020204"/>
              </a:rPr>
              <a:t>. The </a:t>
            </a:r>
            <a:r>
              <a:rPr lang="en-US" sz="1800" b="1" strike="noStrike" spc="-1">
                <a:solidFill>
                  <a:srgbClr val="595959"/>
                </a:solidFill>
                <a:latin typeface="Arial" panose="020B0604020202020204"/>
                <a:ea typeface="Arial" panose="020B0604020202020204"/>
              </a:rPr>
              <a:t>mod </a:t>
            </a:r>
            <a:r>
              <a:rPr lang="en-US" sz="1800" b="0" strike="noStrike" spc="-1">
                <a:solidFill>
                  <a:srgbClr val="595959"/>
                </a:solidFill>
                <a:latin typeface="Arial" panose="020B0604020202020204"/>
                <a:ea typeface="Arial" panose="020B0604020202020204"/>
              </a:rPr>
              <a:t>function returns the remainder.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Thus, substituting </a:t>
            </a:r>
            <a:r>
              <a:rPr lang="en-US" sz="1800" b="0" i="1" strike="noStrike" spc="-1">
                <a:solidFill>
                  <a:srgbClr val="595959"/>
                </a:solidFill>
                <a:latin typeface="Arial" panose="020B0604020202020204"/>
                <a:ea typeface="Arial" panose="020B0604020202020204"/>
              </a:rPr>
              <a:t>r</a:t>
            </a:r>
            <a:r>
              <a:rPr lang="en-US" sz="1800" b="0" strike="noStrike" spc="-1" baseline="-25000">
                <a:solidFill>
                  <a:srgbClr val="595959"/>
                </a:solidFill>
                <a:latin typeface="Arial" panose="020B0604020202020204"/>
                <a:ea typeface="Arial" panose="020B0604020202020204"/>
              </a:rPr>
              <a:t>0</a:t>
            </a:r>
            <a:r>
              <a:rPr lang="en-US" sz="1800" b="0" strike="noStrike" spc="-1">
                <a:solidFill>
                  <a:srgbClr val="595959"/>
                </a:solidFill>
                <a:latin typeface="Arial" panose="020B0604020202020204"/>
                <a:ea typeface="Arial" panose="020B0604020202020204"/>
              </a:rPr>
              <a:t> = 10 on the right-hand side of the second line of the definition, the </a:t>
            </a:r>
            <a:r>
              <a:rPr lang="en-US" sz="1800" b="1" strike="noStrike" spc="-1">
                <a:solidFill>
                  <a:srgbClr val="595959"/>
                </a:solidFill>
                <a:latin typeface="Arial" panose="020B0604020202020204"/>
                <a:ea typeface="Arial" panose="020B0604020202020204"/>
              </a:rPr>
              <a:t>generating function</a:t>
            </a:r>
            <a:r>
              <a:rPr lang="en-US" sz="1800" b="0" strike="noStrike" spc="-1">
                <a:solidFill>
                  <a:srgbClr val="595959"/>
                </a:solidFill>
                <a:latin typeface="Arial" panose="020B0604020202020204"/>
                <a:ea typeface="Arial" panose="020B0604020202020204"/>
              </a:rPr>
              <a:t>, we calculate </a:t>
            </a:r>
            <a:r>
              <a:rPr lang="en-US" sz="1800" b="0" i="1" strike="noStrike" spc="-1">
                <a:solidFill>
                  <a:srgbClr val="595959"/>
                </a:solidFill>
                <a:latin typeface="Arial" panose="020B0604020202020204"/>
                <a:ea typeface="Arial" panose="020B0604020202020204"/>
              </a:rPr>
              <a:t>r</a:t>
            </a:r>
            <a:r>
              <a:rPr lang="en-US" sz="1800" b="0" strike="noStrike" spc="-1" baseline="-25000">
                <a:solidFill>
                  <a:srgbClr val="595959"/>
                </a:solidFill>
                <a:latin typeface="Arial" panose="020B0604020202020204"/>
                <a:ea typeface="Arial" panose="020B0604020202020204"/>
              </a:rPr>
              <a:t>1</a:t>
            </a:r>
            <a:r>
              <a:rPr lang="en-US" sz="1800" b="0" strike="noStrike" spc="-1">
                <a:solidFill>
                  <a:srgbClr val="595959"/>
                </a:solidFill>
                <a:latin typeface="Arial" panose="020B0604020202020204"/>
                <a:ea typeface="Arial" panose="020B0604020202020204"/>
              </a:rPr>
              <a:t> = (7 · 10 + 1) mod 11 = 5.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After we calculate one “random number,” to evaluate the next, we substitute that value into the expression on the right-hand side. Consequently, the next random number is </a:t>
            </a:r>
            <a:r>
              <a:rPr lang="en-US" sz="1800" b="0" i="1" strike="noStrike" spc="-1">
                <a:solidFill>
                  <a:srgbClr val="595959"/>
                </a:solidFill>
                <a:latin typeface="Arial" panose="020B0604020202020204"/>
                <a:ea typeface="Arial" panose="020B0604020202020204"/>
              </a:rPr>
              <a:t>r</a:t>
            </a:r>
            <a:r>
              <a:rPr lang="en-US" sz="1800" b="0" strike="noStrike" spc="-1" baseline="-25000">
                <a:solidFill>
                  <a:srgbClr val="595959"/>
                </a:solidFill>
                <a:latin typeface="Arial" panose="020B0604020202020204"/>
                <a:ea typeface="Arial" panose="020B0604020202020204"/>
              </a:rPr>
              <a:t>2 </a:t>
            </a:r>
            <a:r>
              <a:rPr lang="en-US" sz="1800" b="0" strike="noStrike" spc="-1">
                <a:solidFill>
                  <a:srgbClr val="595959"/>
                </a:solidFill>
                <a:latin typeface="Arial" panose="020B0604020202020204"/>
                <a:ea typeface="Arial" panose="020B0604020202020204"/>
              </a:rPr>
              <a:t>= (7 · </a:t>
            </a:r>
            <a:r>
              <a:rPr lang="en-US" sz="1800" b="1" strike="noStrike" spc="-1">
                <a:solidFill>
                  <a:srgbClr val="595959"/>
                </a:solidFill>
                <a:latin typeface="Arial" panose="020B0604020202020204"/>
                <a:ea typeface="Arial" panose="020B0604020202020204"/>
              </a:rPr>
              <a:t>5+1 mod 11)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Linear Congruential Method</a:t>
            </a:r>
            <a:endParaRPr lang="en-US" sz="2800" b="0" strike="noStrike" spc="-1">
              <a:latin typeface="Arial" panose="020B0604020202020204"/>
            </a:endParaRPr>
          </a:p>
        </p:txBody>
      </p:sp>
      <p:sp>
        <p:nvSpPr>
          <p:cNvPr id="227"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The general form for the </a:t>
            </a:r>
            <a:r>
              <a:rPr lang="en-US" sz="1800" b="1" strike="noStrike" spc="-1">
                <a:solidFill>
                  <a:srgbClr val="595959"/>
                </a:solidFill>
                <a:latin typeface="Arial" panose="020B0604020202020204"/>
                <a:ea typeface="Arial" panose="020B0604020202020204"/>
              </a:rPr>
              <a:t>linear congruential method </a:t>
            </a:r>
            <a:r>
              <a:rPr lang="en-US" sz="1800" b="0" strike="noStrike" spc="-1">
                <a:solidFill>
                  <a:srgbClr val="595959"/>
                </a:solidFill>
                <a:latin typeface="Arial" panose="020B0604020202020204"/>
                <a:ea typeface="Arial" panose="020B0604020202020204"/>
              </a:rPr>
              <a:t>to generate pseudorandom integers from 0 up to, but not including, </a:t>
            </a:r>
            <a:r>
              <a:rPr lang="en-US" sz="1800" b="0" i="1" strike="noStrike" spc="-1">
                <a:solidFill>
                  <a:srgbClr val="595959"/>
                </a:solidFill>
                <a:latin typeface="Arial" panose="020B0604020202020204"/>
                <a:ea typeface="Arial" panose="020B0604020202020204"/>
              </a:rPr>
              <a:t>modulus </a:t>
            </a:r>
            <a:r>
              <a:rPr lang="en-US" sz="1800" b="0" strike="noStrike" spc="-1">
                <a:solidFill>
                  <a:srgbClr val="595959"/>
                </a:solidFill>
                <a:latin typeface="Arial" panose="020B0604020202020204"/>
                <a:ea typeface="Arial" panose="020B0604020202020204"/>
              </a:rPr>
              <a:t>is as follows:</a:t>
            </a:r>
            <a:endParaRPr lang="en-US" sz="1800" b="0" strike="noStrike" spc="-1">
              <a:latin typeface="Arial" panose="020B0604020202020204"/>
            </a:endParaRPr>
          </a:p>
          <a:p>
            <a:pPr algn="ctr">
              <a:lnSpc>
                <a:spcPct val="115000"/>
              </a:lnSpc>
            </a:pPr>
            <a:r>
              <a:rPr lang="en-US" sz="1800" b="0" i="1" strike="noStrike" spc="-1">
                <a:solidFill>
                  <a:srgbClr val="595959"/>
                </a:solidFill>
                <a:latin typeface="Arial" panose="020B0604020202020204"/>
                <a:ea typeface="Arial" panose="020B0604020202020204"/>
              </a:rPr>
              <a:t>r</a:t>
            </a:r>
            <a:r>
              <a:rPr lang="en-US" sz="1800" b="0" strike="noStrike" spc="-1" baseline="-25000">
                <a:solidFill>
                  <a:srgbClr val="595959"/>
                </a:solidFill>
                <a:latin typeface="Arial" panose="020B0604020202020204"/>
                <a:ea typeface="Arial" panose="020B0604020202020204"/>
              </a:rPr>
              <a:t>0</a:t>
            </a:r>
            <a:r>
              <a:rPr lang="en-US" sz="1800" b="0" strike="noStrike" spc="-1">
                <a:solidFill>
                  <a:srgbClr val="595959"/>
                </a:solidFill>
                <a:latin typeface="Arial" panose="020B0604020202020204"/>
                <a:ea typeface="Arial" panose="020B0604020202020204"/>
              </a:rPr>
              <a:t> = </a:t>
            </a:r>
            <a:r>
              <a:rPr lang="en-US" sz="1800" b="0" i="1" strike="noStrike" spc="-1">
                <a:solidFill>
                  <a:srgbClr val="595959"/>
                </a:solidFill>
                <a:latin typeface="Arial" panose="020B0604020202020204"/>
                <a:ea typeface="Arial" panose="020B0604020202020204"/>
              </a:rPr>
              <a:t>seed</a:t>
            </a:r>
            <a:endParaRPr lang="en-US" sz="1800" b="0" strike="noStrike" spc="-1">
              <a:latin typeface="Arial" panose="020B0604020202020204"/>
            </a:endParaRPr>
          </a:p>
          <a:p>
            <a:pPr algn="ctr">
              <a:lnSpc>
                <a:spcPct val="115000"/>
              </a:lnSpc>
            </a:pPr>
            <a:r>
              <a:rPr lang="en-US" sz="1800" b="0" i="1" strike="noStrike" spc="-1">
                <a:solidFill>
                  <a:srgbClr val="595959"/>
                </a:solidFill>
                <a:latin typeface="Arial" panose="020B0604020202020204"/>
                <a:ea typeface="Arial" panose="020B0604020202020204"/>
              </a:rPr>
              <a:t>r</a:t>
            </a:r>
            <a:r>
              <a:rPr lang="en-US" sz="1800" b="0" i="1" strike="noStrike" spc="-1" baseline="-25000">
                <a:solidFill>
                  <a:srgbClr val="595959"/>
                </a:solidFill>
                <a:latin typeface="Arial" panose="020B0604020202020204"/>
                <a:ea typeface="Arial" panose="020B0604020202020204"/>
              </a:rPr>
              <a:t>n </a:t>
            </a:r>
            <a:r>
              <a:rPr lang="en-US" sz="1800" b="0" strike="noStrike" spc="-1">
                <a:solidFill>
                  <a:srgbClr val="595959"/>
                </a:solidFill>
                <a:latin typeface="Arial" panose="020B0604020202020204"/>
                <a:ea typeface="Arial" panose="020B0604020202020204"/>
              </a:rPr>
              <a:t>= (</a:t>
            </a:r>
            <a:r>
              <a:rPr lang="en-US" sz="1800" b="0" i="1" strike="noStrike" spc="-1">
                <a:solidFill>
                  <a:srgbClr val="595959"/>
                </a:solidFill>
                <a:latin typeface="Arial" panose="020B0604020202020204"/>
                <a:ea typeface="Arial" panose="020B0604020202020204"/>
              </a:rPr>
              <a:t>multiplier r</a:t>
            </a:r>
            <a:r>
              <a:rPr lang="en-US" sz="1800" b="0" i="1" strike="noStrike" spc="-1" baseline="-25000">
                <a:solidFill>
                  <a:srgbClr val="595959"/>
                </a:solidFill>
                <a:latin typeface="Arial" panose="020B0604020202020204"/>
                <a:ea typeface="Arial" panose="020B0604020202020204"/>
              </a:rPr>
              <a:t>n</a:t>
            </a:r>
            <a:r>
              <a:rPr lang="en-US" sz="1800" b="0" strike="noStrike" spc="-1" baseline="-25000">
                <a:solidFill>
                  <a:srgbClr val="595959"/>
                </a:solidFill>
                <a:latin typeface="Arial" panose="020B0604020202020204"/>
                <a:ea typeface="Arial" panose="020B0604020202020204"/>
              </a:rPr>
              <a:t>–1</a:t>
            </a:r>
            <a:r>
              <a:rPr lang="en-US" sz="1800" b="0" strike="noStrike" spc="-1">
                <a:solidFill>
                  <a:srgbClr val="595959"/>
                </a:solidFill>
                <a:latin typeface="Arial" panose="020B0604020202020204"/>
                <a:ea typeface="Arial" panose="020B0604020202020204"/>
              </a:rPr>
              <a:t> + </a:t>
            </a:r>
            <a:r>
              <a:rPr lang="en-US" sz="1800" b="0" i="1" strike="noStrike" spc="-1">
                <a:solidFill>
                  <a:srgbClr val="595959"/>
                </a:solidFill>
                <a:latin typeface="Arial" panose="020B0604020202020204"/>
                <a:ea typeface="Arial" panose="020B0604020202020204"/>
              </a:rPr>
              <a:t>increment</a:t>
            </a:r>
            <a:r>
              <a:rPr lang="en-US" sz="1800" b="0" strike="noStrike" spc="-1">
                <a:solidFill>
                  <a:srgbClr val="595959"/>
                </a:solidFill>
                <a:latin typeface="Arial" panose="020B0604020202020204"/>
                <a:ea typeface="Arial" panose="020B0604020202020204"/>
              </a:rPr>
              <a:t>) mod </a:t>
            </a:r>
            <a:r>
              <a:rPr lang="en-US" sz="1800" b="0" i="1" strike="noStrike" spc="-1">
                <a:solidFill>
                  <a:srgbClr val="595959"/>
                </a:solidFill>
                <a:latin typeface="Arial" panose="020B0604020202020204"/>
                <a:ea typeface="Arial" panose="020B0604020202020204"/>
              </a:rPr>
              <a:t>modulus</a:t>
            </a:r>
            <a:r>
              <a:rPr lang="en-US" sz="1800" b="0" strike="noStrike" spc="-1">
                <a:solidFill>
                  <a:srgbClr val="595959"/>
                </a:solidFill>
                <a:latin typeface="Arial" panose="020B0604020202020204"/>
                <a:ea typeface="Arial" panose="020B0604020202020204"/>
              </a:rPr>
              <a:t>, for </a:t>
            </a:r>
            <a:r>
              <a:rPr lang="en-US" sz="1800" b="0" i="1" strike="noStrike" spc="-1">
                <a:solidFill>
                  <a:srgbClr val="595959"/>
                </a:solidFill>
                <a:latin typeface="Arial" panose="020B0604020202020204"/>
                <a:ea typeface="Arial" panose="020B0604020202020204"/>
              </a:rPr>
              <a:t>n </a:t>
            </a:r>
            <a:r>
              <a:rPr lang="en-US" sz="1800" b="0" strike="noStrike" spc="-1">
                <a:solidFill>
                  <a:srgbClr val="595959"/>
                </a:solidFill>
                <a:latin typeface="Arial" panose="020B0604020202020204"/>
                <a:ea typeface="Arial" panose="020B0604020202020204"/>
              </a:rPr>
              <a:t>&gt; 0</a:t>
            </a:r>
            <a:endParaRPr lang="en-US" sz="1800" b="0" strike="noStrike" spc="-1">
              <a:latin typeface="Arial" panose="020B0604020202020204"/>
            </a:endParaRPr>
          </a:p>
          <a:p>
            <a:pPr marL="285750" indent="-28511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where </a:t>
            </a:r>
            <a:r>
              <a:rPr lang="en-US" sz="1800" b="0" i="1" strike="noStrike" spc="-1">
                <a:solidFill>
                  <a:srgbClr val="595959"/>
                </a:solidFill>
                <a:latin typeface="Arial" panose="020B0604020202020204"/>
                <a:ea typeface="Arial" panose="020B0604020202020204"/>
              </a:rPr>
              <a:t>seed</a:t>
            </a:r>
            <a:r>
              <a:rPr lang="en-US" sz="1800" b="0" strike="noStrike" spc="-1">
                <a:solidFill>
                  <a:srgbClr val="595959"/>
                </a:solidFill>
                <a:latin typeface="Arial" panose="020B0604020202020204"/>
                <a:ea typeface="Arial" panose="020B0604020202020204"/>
              </a:rPr>
              <a:t>, </a:t>
            </a:r>
            <a:r>
              <a:rPr lang="en-US" sz="1800" b="0" i="1" strike="noStrike" spc="-1">
                <a:solidFill>
                  <a:srgbClr val="595959"/>
                </a:solidFill>
                <a:latin typeface="Arial" panose="020B0604020202020204"/>
                <a:ea typeface="Arial" panose="020B0604020202020204"/>
              </a:rPr>
              <a:t>modulus</a:t>
            </a:r>
            <a:r>
              <a:rPr lang="en-US" sz="1800" b="0" strike="noStrike" spc="-1">
                <a:solidFill>
                  <a:srgbClr val="595959"/>
                </a:solidFill>
                <a:latin typeface="Arial" panose="020B0604020202020204"/>
                <a:ea typeface="Arial" panose="020B0604020202020204"/>
              </a:rPr>
              <a:t>, and </a:t>
            </a:r>
            <a:r>
              <a:rPr lang="en-US" sz="1800" b="0" i="1" strike="noStrike" spc="-1">
                <a:solidFill>
                  <a:srgbClr val="595959"/>
                </a:solidFill>
                <a:latin typeface="Arial" panose="020B0604020202020204"/>
                <a:ea typeface="Arial" panose="020B0604020202020204"/>
              </a:rPr>
              <a:t>multiplier </a:t>
            </a:r>
            <a:r>
              <a:rPr lang="en-US" sz="1800" b="0" strike="noStrike" spc="-1">
                <a:solidFill>
                  <a:srgbClr val="595959"/>
                </a:solidFill>
                <a:latin typeface="Arial" panose="020B0604020202020204"/>
                <a:ea typeface="Arial" panose="020B0604020202020204"/>
              </a:rPr>
              <a:t>are positive integers and </a:t>
            </a:r>
            <a:r>
              <a:rPr lang="en-US" sz="1800" b="0" i="1" strike="noStrike" spc="-1">
                <a:solidFill>
                  <a:srgbClr val="595959"/>
                </a:solidFill>
                <a:latin typeface="Arial" panose="020B0604020202020204"/>
                <a:ea typeface="Arial" panose="020B0604020202020204"/>
              </a:rPr>
              <a:t>increment </a:t>
            </a:r>
            <a:r>
              <a:rPr lang="en-US" sz="1800" b="0" strike="noStrike" spc="-1">
                <a:solidFill>
                  <a:srgbClr val="595959"/>
                </a:solidFill>
                <a:latin typeface="Arial" panose="020B0604020202020204"/>
                <a:ea typeface="Arial" panose="020B0604020202020204"/>
              </a:rPr>
              <a:t>is a nonnegative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Random Floating-point Number generation</a:t>
            </a:r>
            <a:endParaRPr lang="en-US" sz="2800" b="0" strike="noStrike" spc="-1">
              <a:latin typeface="Arial" panose="020B0604020202020204"/>
            </a:endParaRPr>
          </a:p>
        </p:txBody>
      </p:sp>
      <p:sp>
        <p:nvSpPr>
          <p:cNvPr id="229"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If we desire floating-point numbers between 0 and 1, we divide each number in the sequence by the </a:t>
            </a:r>
            <a:r>
              <a:rPr lang="en-US" sz="1800" b="1" strike="noStrike" spc="-1">
                <a:solidFill>
                  <a:srgbClr val="595959"/>
                </a:solidFill>
                <a:latin typeface="Arial" panose="020B0604020202020204"/>
                <a:ea typeface="Arial" panose="020B0604020202020204"/>
              </a:rPr>
              <a:t>modulus.</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For this computation, the smallest possible pseudorandom floating-point number is 0.0 and the largest is (</a:t>
            </a:r>
            <a:r>
              <a:rPr lang="en-US" sz="1800" b="0" i="1" strike="noStrike" spc="-1">
                <a:solidFill>
                  <a:srgbClr val="595959"/>
                </a:solidFill>
                <a:latin typeface="Arial" panose="020B0604020202020204"/>
                <a:ea typeface="Arial" panose="020B0604020202020204"/>
              </a:rPr>
              <a:t>modulus </a:t>
            </a:r>
            <a:r>
              <a:rPr lang="en-US" sz="1800" b="0" strike="noStrike" spc="-1">
                <a:solidFill>
                  <a:srgbClr val="595959"/>
                </a:solidFill>
                <a:latin typeface="Arial" panose="020B0604020202020204"/>
                <a:ea typeface="Arial" panose="020B0604020202020204"/>
              </a:rPr>
              <a:t>– 1)/</a:t>
            </a:r>
            <a:r>
              <a:rPr lang="en-US" sz="1800" b="0" i="1" strike="noStrike" spc="-1">
                <a:solidFill>
                  <a:srgbClr val="595959"/>
                </a:solidFill>
                <a:latin typeface="Arial" panose="020B0604020202020204"/>
                <a:ea typeface="Arial" panose="020B0604020202020204"/>
              </a:rPr>
              <a:t>modulus</a:t>
            </a:r>
            <a:r>
              <a:rPr lang="en-US" sz="1800" b="0" strike="noStrike" spc="-1">
                <a:solidFill>
                  <a:srgbClr val="595959"/>
                </a:solidFill>
                <a:latin typeface="Arial" panose="020B0604020202020204"/>
                <a:ea typeface="Arial" panose="020B0604020202020204"/>
              </a:rPr>
              <a:t>. Thus, floating-point numbers that we generate by dividing by the modulus are in the interval [0.0, 1.0), or the interval between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Possible values for multiplier and modulus</a:t>
            </a:r>
            <a:endParaRPr lang="en-US" sz="2800" b="0" strike="noStrike" spc="-1">
              <a:latin typeface="Arial" panose="020B0604020202020204"/>
            </a:endParaRPr>
          </a:p>
        </p:txBody>
      </p:sp>
      <p:sp>
        <p:nvSpPr>
          <p:cNvPr id="231"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Much research has been done to discover choices for </a:t>
            </a:r>
            <a:r>
              <a:rPr lang="en-US" sz="1800" b="0" i="1" strike="noStrike" spc="-1">
                <a:solidFill>
                  <a:srgbClr val="595959"/>
                </a:solidFill>
                <a:latin typeface="Arial" panose="020B0604020202020204"/>
                <a:ea typeface="Arial" panose="020B0604020202020204"/>
              </a:rPr>
              <a:t>multiplier </a:t>
            </a:r>
            <a:r>
              <a:rPr lang="en-US" sz="1800" b="0" strike="noStrike" spc="-1">
                <a:solidFill>
                  <a:srgbClr val="595959"/>
                </a:solidFill>
                <a:latin typeface="Arial" panose="020B0604020202020204"/>
                <a:ea typeface="Arial" panose="020B0604020202020204"/>
              </a:rPr>
              <a:t>and </a:t>
            </a:r>
            <a:r>
              <a:rPr lang="en-US" sz="1800" b="0" i="1" strike="noStrike" spc="-1">
                <a:solidFill>
                  <a:srgbClr val="595959"/>
                </a:solidFill>
                <a:latin typeface="Arial" panose="020B0604020202020204"/>
                <a:ea typeface="Arial" panose="020B0604020202020204"/>
              </a:rPr>
              <a:t>modulus </a:t>
            </a:r>
            <a:r>
              <a:rPr lang="en-US" sz="1800" b="0" strike="noStrike" spc="-1">
                <a:solidFill>
                  <a:srgbClr val="595959"/>
                </a:solidFill>
                <a:latin typeface="Arial" panose="020B0604020202020204"/>
                <a:ea typeface="Arial" panose="020B0604020202020204"/>
              </a:rPr>
              <a:t>that give the largest possible sequence that appears random.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For built-in random number generators, </a:t>
            </a:r>
            <a:r>
              <a:rPr lang="en-US" sz="1800" b="0" i="1" strike="noStrike" spc="-1">
                <a:solidFill>
                  <a:srgbClr val="595959"/>
                </a:solidFill>
                <a:latin typeface="Arial" panose="020B0604020202020204"/>
                <a:ea typeface="Arial" panose="020B0604020202020204"/>
              </a:rPr>
              <a:t>modulus </a:t>
            </a:r>
            <a:r>
              <a:rPr lang="en-US" sz="1800" b="0" strike="noStrike" spc="-1">
                <a:solidFill>
                  <a:srgbClr val="595959"/>
                </a:solidFill>
                <a:latin typeface="Arial" panose="020B0604020202020204"/>
                <a:ea typeface="Arial" panose="020B0604020202020204"/>
              </a:rPr>
              <a:t>is often the largest integer a computer can store, such as 2</a:t>
            </a:r>
            <a:r>
              <a:rPr lang="en-US" sz="1800" b="0" strike="noStrike" spc="-1" baseline="30000">
                <a:solidFill>
                  <a:srgbClr val="595959"/>
                </a:solidFill>
                <a:latin typeface="Arial" panose="020B0604020202020204"/>
                <a:ea typeface="Arial" panose="020B0604020202020204"/>
              </a:rPr>
              <a:t>31</a:t>
            </a:r>
            <a:r>
              <a:rPr lang="en-US" sz="1800" b="0" strike="noStrike" spc="-1">
                <a:solidFill>
                  <a:srgbClr val="595959"/>
                </a:solidFill>
                <a:latin typeface="Arial" panose="020B0604020202020204"/>
                <a:ea typeface="Arial" panose="020B0604020202020204"/>
              </a:rPr>
              <a:t> – 1 = 2,147,483,647 on some machines. For this modulus, a multiplier of 16,807 and an increment of 0 produce a sequence of 2</a:t>
            </a:r>
            <a:r>
              <a:rPr lang="en-US" sz="1800" b="0" strike="noStrike" spc="-1" baseline="30000">
                <a:solidFill>
                  <a:srgbClr val="595959"/>
                </a:solidFill>
                <a:latin typeface="Arial" panose="020B0604020202020204"/>
                <a:ea typeface="Arial" panose="020B0604020202020204"/>
              </a:rPr>
              <a:t>31</a:t>
            </a:r>
            <a:r>
              <a:rPr lang="en-US" sz="1800" b="0" strike="noStrike" spc="-1">
                <a:solidFill>
                  <a:srgbClr val="595959"/>
                </a:solidFill>
                <a:latin typeface="Arial" panose="020B0604020202020204"/>
                <a:ea typeface="Arial" panose="020B0604020202020204"/>
              </a:rPr>
              <a:t>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Monte Carlo Simulation</a:t>
            </a:r>
            <a:endParaRPr lang="en-US" sz="2800" b="0" strike="noStrike" spc="-1">
              <a:latin typeface="Arial" panose="020B0604020202020204"/>
            </a:endParaRPr>
          </a:p>
        </p:txBody>
      </p:sp>
      <p:sp>
        <p:nvSpPr>
          <p:cNvPr id="193"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i="1" strike="noStrike" spc="-1">
                <a:solidFill>
                  <a:srgbClr val="595959"/>
                </a:solidFill>
                <a:latin typeface="Arial" panose="020B0604020202020204"/>
                <a:ea typeface="Arial" panose="020B0604020202020204"/>
              </a:rPr>
              <a:t>Monte Carlo </a:t>
            </a:r>
            <a:r>
              <a:rPr lang="en-US" sz="1800" b="0" strike="noStrike" spc="-1">
                <a:solidFill>
                  <a:srgbClr val="595959"/>
                </a:solidFill>
                <a:latin typeface="Arial" panose="020B0604020202020204"/>
                <a:ea typeface="Arial" panose="020B0604020202020204"/>
              </a:rPr>
              <a:t>is the gambling locale in the country of Monaco. It is the home of the famous </a:t>
            </a:r>
            <a:r>
              <a:rPr lang="en-US" sz="1800" b="0" i="1" strike="noStrike" spc="-1">
                <a:solidFill>
                  <a:srgbClr val="595959"/>
                </a:solidFill>
                <a:latin typeface="Arial" panose="020B0604020202020204"/>
                <a:ea typeface="Arial" panose="020B0604020202020204"/>
              </a:rPr>
              <a:t>Le Grand Casino </a:t>
            </a:r>
            <a:r>
              <a:rPr lang="en-US" sz="1800" b="0" strike="noStrike" spc="-1">
                <a:solidFill>
                  <a:srgbClr val="595959"/>
                </a:solidFill>
                <a:latin typeface="Arial" panose="020B0604020202020204"/>
                <a:ea typeface="Arial" panose="020B0604020202020204"/>
              </a:rPr>
              <a:t>as well as many other gambling resorts.</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Monte Carlo simulation is about a concept that underlies gambling, that is,</a:t>
            </a:r>
            <a:r>
              <a:rPr lang="en-US" sz="1800" b="1" strike="noStrike" spc="-1">
                <a:solidFill>
                  <a:srgbClr val="595959"/>
                </a:solidFill>
                <a:latin typeface="Arial" panose="020B0604020202020204"/>
                <a:ea typeface="Arial" panose="020B0604020202020204"/>
              </a:rPr>
              <a:t> probability</a:t>
            </a:r>
            <a:r>
              <a:rPr lang="en-US" sz="1800" b="0" strike="noStrike" spc="-1">
                <a:solidFill>
                  <a:srgbClr val="595959"/>
                </a:solidFill>
                <a:latin typeface="Arial" panose="020B0604020202020204"/>
                <a:ea typeface="Arial" panose="020B0604020202020204"/>
              </a:rPr>
              <a:t>, hence, its association and designation with the well - known gambling region.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Gambling casinos rely on probability to ensure, over the long run, that they are profitable. </a:t>
            </a:r>
            <a:endParaRPr lang="en-US" sz="1800" b="0" strike="noStrike" spc="-1">
              <a:latin typeface="Arial" panose="020B0604020202020204"/>
            </a:endParaRPr>
          </a:p>
          <a:p>
            <a:pPr marL="914400" lvl="1" indent="-316865">
              <a:lnSpc>
                <a:spcPct val="115000"/>
              </a:lnSpc>
              <a:buClr>
                <a:srgbClr val="595959"/>
              </a:buClr>
              <a:buFont typeface="Arial" panose="020B0604020202020204"/>
              <a:buChar char="○"/>
            </a:pPr>
            <a:r>
              <a:rPr lang="en-US" sz="1400" b="0" strike="noStrike" spc="-1">
                <a:solidFill>
                  <a:srgbClr val="595959"/>
                </a:solidFill>
                <a:latin typeface="Arial" panose="020B0604020202020204"/>
                <a:ea typeface="Arial" panose="020B0604020202020204"/>
              </a:rPr>
              <a:t>For this to happen, the odds or  chance of the casino winning has to be in its favor.</a:t>
            </a:r>
            <a:endParaRPr lang="en-US" sz="1400" b="0" strike="noStrike" spc="-1">
              <a:latin typeface="Arial" panose="020B0604020202020204"/>
            </a:endParaRPr>
          </a:p>
          <a:p>
            <a:pPr marL="914400" lvl="1" indent="-316865">
              <a:lnSpc>
                <a:spcPct val="115000"/>
              </a:lnSpc>
              <a:buClr>
                <a:srgbClr val="595959"/>
              </a:buClr>
              <a:buFont typeface="Arial" panose="020B0604020202020204"/>
              <a:buChar char="○"/>
            </a:pPr>
            <a:r>
              <a:rPr lang="en-US" sz="1400" b="0" strike="noStrike" spc="-1">
                <a:solidFill>
                  <a:srgbClr val="595959"/>
                </a:solidFill>
                <a:latin typeface="Arial" panose="020B0604020202020204"/>
                <a:ea typeface="Arial" panose="020B0604020202020204"/>
              </a:rPr>
              <a:t> </a:t>
            </a:r>
            <a:r>
              <a:rPr lang="en-US" sz="1400" b="0" strike="noStrike" spc="-1">
                <a:solidFill>
                  <a:srgbClr val="595959"/>
                </a:solidFill>
                <a:latin typeface="Arial" panose="020B0604020202020204"/>
                <a:ea typeface="Arial" panose="020B0604020202020204"/>
              </a:rPr>
              <a:t>This is where probability comes into play because </a:t>
            </a:r>
            <a:r>
              <a:rPr lang="en-US" sz="1400" b="0" i="1" strike="noStrike" spc="-1">
                <a:solidFill>
                  <a:srgbClr val="595959"/>
                </a:solidFill>
                <a:latin typeface="Arial" panose="020B0604020202020204"/>
                <a:ea typeface="Arial" panose="020B0604020202020204"/>
              </a:rPr>
              <a:t>the theory of probability provides a mathematical way to set the rules for each one of its games to make sure the odds are in its favor </a:t>
            </a:r>
            <a:r>
              <a:rPr lang="en-US" sz="1400" b="0" strike="noStrike" spc="-1">
                <a:solidFill>
                  <a:srgbClr val="595959"/>
                </a:solidFill>
                <a:latin typeface="Arial" panose="020B0604020202020204"/>
                <a:ea typeface="Arial" panose="020B0604020202020204"/>
              </a:rPr>
              <a:t>.</a:t>
            </a:r>
            <a:endParaRPr lang="en-US" sz="14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As a simulation technique, Monte Carlo simulation relies very heavily on probability</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Different Ranges of Random Numbers</a:t>
            </a:r>
            <a:endParaRPr lang="en-US" sz="2800" b="0" strike="noStrike" spc="-1">
              <a:latin typeface="Arial" panose="020B0604020202020204"/>
            </a:endParaRPr>
          </a:p>
        </p:txBody>
      </p:sp>
      <p:sp>
        <p:nvSpPr>
          <p:cNvPr id="233"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The linear congruential method generated a random integer from 0 up to the modulus, where by up to we mean not including the modulus.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We can obtain a floating-point counterpart with value from 0.0 up to 1.0 by dividing by the modulus.</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We can obtain uniformly distributed integer or real random numbers in any range.</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Suppose that </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is a uniformly distributed random floating point number from 0.0 up to 1.0. Suppose, however, that we need a random floating point number from 0.0 up to 5.0. Because the length of this interval is 5.0, we multiply </a:t>
            </a:r>
            <a:r>
              <a:rPr lang="en-US" sz="1800" b="0" i="1" strike="noStrike" spc="-1">
                <a:solidFill>
                  <a:srgbClr val="595959"/>
                </a:solidFill>
                <a:latin typeface="Arial" panose="020B0604020202020204"/>
                <a:ea typeface="Arial" panose="020B0604020202020204"/>
              </a:rPr>
              <a:t>rand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Random numbers within any range</a:t>
            </a:r>
            <a:endParaRPr lang="en-US" sz="2800" b="0" strike="noStrike" spc="-1">
              <a:latin typeface="Arial" panose="020B0604020202020204"/>
            </a:endParaRPr>
          </a:p>
        </p:txBody>
      </p:sp>
      <p:sp>
        <p:nvSpPr>
          <p:cNvPr id="235"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Mathematically, we have the following: </a:t>
            </a:r>
            <a:endParaRPr lang="en-US" sz="1800" b="0" strike="noStrike" spc="-1">
              <a:latin typeface="Arial" panose="020B0604020202020204"/>
            </a:endParaRPr>
          </a:p>
          <a:p>
            <a:pPr algn="ctr">
              <a:lnSpc>
                <a:spcPct val="115000"/>
              </a:lnSpc>
            </a:pPr>
            <a:r>
              <a:rPr lang="en-US" sz="1800" b="0" strike="noStrike" spc="-1">
                <a:solidFill>
                  <a:srgbClr val="595959"/>
                </a:solidFill>
                <a:latin typeface="Arial" panose="020B0604020202020204"/>
                <a:ea typeface="Arial" panose="020B0604020202020204"/>
              </a:rPr>
              <a:t>0.0 ≤ </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&lt; 1.0</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Thus, multiplying by 5.0 throughout, we obtain the correct interval, as shown:</a:t>
            </a:r>
            <a:endParaRPr lang="en-US" sz="1800" b="0" strike="noStrike" spc="-1">
              <a:latin typeface="Arial" panose="020B0604020202020204"/>
            </a:endParaRPr>
          </a:p>
          <a:p>
            <a:pPr algn="ctr">
              <a:lnSpc>
                <a:spcPct val="115000"/>
              </a:lnSpc>
            </a:pPr>
            <a:r>
              <a:rPr lang="en-US" sz="1800" b="0" strike="noStrike" spc="-1">
                <a:solidFill>
                  <a:srgbClr val="595959"/>
                </a:solidFill>
                <a:latin typeface="Arial" panose="020B0604020202020204"/>
                <a:ea typeface="Arial" panose="020B0604020202020204"/>
              </a:rPr>
              <a:t>0.0 ≤ 5.0 </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&lt; 5.0</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If the lower bound of the range is different from 0, we add that bound. For example, if we need a random floating-point number from 2.0 up to 7.0, we multiply by the length of the interval, 7.0 – 2.0 = 5.0, to expand the range. Then, we add the lower bound, 2.0, to shift, or translate, the result so that the following inequalities hold:</a:t>
            </a:r>
            <a:endParaRPr lang="en-US" sz="1800" b="0" strike="noStrike" spc="-1">
              <a:latin typeface="Arial" panose="020B0604020202020204"/>
            </a:endParaRPr>
          </a:p>
          <a:p>
            <a:pPr algn="ctr">
              <a:lnSpc>
                <a:spcPct val="115000"/>
              </a:lnSpc>
            </a:pPr>
            <a:r>
              <a:rPr lang="en-US" sz="1800" b="0" strike="noStrike" spc="-1">
                <a:solidFill>
                  <a:srgbClr val="595959"/>
                </a:solidFill>
                <a:latin typeface="Arial" panose="020B0604020202020204"/>
                <a:ea typeface="Arial" panose="020B0604020202020204"/>
              </a:rPr>
              <a:t>2.0 ≤ (7.0 – 2.0) </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+ 2.0 &lt; 7.0</a:t>
            </a:r>
            <a:endParaRPr lang="en-US" sz="1800" b="0" strike="noStrike" spc="-1">
              <a:latin typeface="Arial" panose="020B0604020202020204"/>
            </a:endParaRPr>
          </a:p>
          <a:p>
            <a:pPr algn="ctr">
              <a:lnSpc>
                <a:spcPct val="115000"/>
              </a:lnSpc>
            </a:pPr>
            <a:r>
              <a:rPr lang="en-US" sz="1800" b="0" strike="noStrike" spc="-1">
                <a:solidFill>
                  <a:srgbClr val="595959"/>
                </a:solidFill>
                <a:latin typeface="Arial" panose="020B0604020202020204"/>
                <a:ea typeface="Arial" panose="020B0604020202020204"/>
              </a:rPr>
              <a:t>or</a:t>
            </a:r>
            <a:endParaRPr lang="en-US" sz="1800" b="0" strike="noStrike" spc="-1">
              <a:latin typeface="Arial" panose="020B0604020202020204"/>
            </a:endParaRPr>
          </a:p>
          <a:p>
            <a:pPr algn="ctr">
              <a:lnSpc>
                <a:spcPct val="115000"/>
              </a:lnSpc>
            </a:pPr>
            <a:r>
              <a:rPr lang="en-US" sz="1800" b="0" strike="noStrike" spc="-1">
                <a:solidFill>
                  <a:srgbClr val="595959"/>
                </a:solidFill>
                <a:latin typeface="Arial" panose="020B0604020202020204"/>
                <a:ea typeface="Arial" panose="020B0604020202020204"/>
              </a:rPr>
              <a:t>2.0 ≤ 5.0 </a:t>
            </a:r>
            <a:r>
              <a:rPr lang="en-US" sz="1800" b="0" i="1" strike="noStrike" spc="-1">
                <a:solidFill>
                  <a:srgbClr val="595959"/>
                </a:solidFill>
                <a:latin typeface="Arial" panose="020B0604020202020204"/>
                <a:ea typeface="Arial" panose="020B0604020202020204"/>
              </a:rPr>
              <a:t>rand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1" strike="noStrike" spc="-1">
                <a:solidFill>
                  <a:srgbClr val="000000"/>
                </a:solidFill>
                <a:latin typeface="Arial" panose="020B0604020202020204"/>
                <a:ea typeface="Arial" panose="020B0604020202020204"/>
              </a:rPr>
              <a:t>Specifying Random Floating-Point Numbers in Other Ranges</a:t>
            </a:r>
            <a:br>
              <a:rPr lang="en-US" sz="2800" b="1" strike="noStrike" spc="-1">
                <a:solidFill>
                  <a:srgbClr val="000000"/>
                </a:solidFill>
                <a:latin typeface="Arial" panose="020B0604020202020204"/>
                <a:ea typeface="Arial" panose="020B0604020202020204"/>
              </a:rPr>
            </a:br>
            <a:endParaRPr lang="en-US" sz="2800" b="0" strike="noStrike" spc="-1">
              <a:latin typeface="Arial" panose="020B0604020202020204"/>
            </a:endParaRPr>
          </a:p>
        </p:txBody>
      </p:sp>
      <p:sp>
        <p:nvSpPr>
          <p:cNvPr id="237"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If </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is a random floating-point number such that 0.0 ≤ </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&lt; 1.0, then </a:t>
            </a:r>
            <a:r>
              <a:rPr lang="en-US" sz="1800" b="1" strike="noStrike" spc="-1">
                <a:solidFill>
                  <a:srgbClr val="595959"/>
                </a:solidFill>
                <a:latin typeface="Arial" panose="020B0604020202020204"/>
                <a:ea typeface="Arial" panose="020B0604020202020204"/>
              </a:rPr>
              <a:t>(</a:t>
            </a:r>
            <a:r>
              <a:rPr lang="en-US" sz="1800" b="1" i="1" strike="noStrike" spc="-1">
                <a:solidFill>
                  <a:srgbClr val="595959"/>
                </a:solidFill>
                <a:latin typeface="Arial" panose="020B0604020202020204"/>
                <a:ea typeface="Arial" panose="020B0604020202020204"/>
              </a:rPr>
              <a:t>max </a:t>
            </a:r>
            <a:r>
              <a:rPr lang="en-US" sz="1800" b="1" strike="noStrike" spc="-1">
                <a:solidFill>
                  <a:srgbClr val="595959"/>
                </a:solidFill>
                <a:latin typeface="Arial" panose="020B0604020202020204"/>
                <a:ea typeface="Arial" panose="020B0604020202020204"/>
              </a:rPr>
              <a:t>– </a:t>
            </a:r>
            <a:r>
              <a:rPr lang="en-US" sz="1800" b="1" i="1" strike="noStrike" spc="-1">
                <a:solidFill>
                  <a:srgbClr val="595959"/>
                </a:solidFill>
                <a:latin typeface="Arial" panose="020B0604020202020204"/>
                <a:ea typeface="Arial" panose="020B0604020202020204"/>
              </a:rPr>
              <a:t>min</a:t>
            </a:r>
            <a:r>
              <a:rPr lang="en-US" sz="1800" b="1" strike="noStrike" spc="-1">
                <a:solidFill>
                  <a:srgbClr val="595959"/>
                </a:solidFill>
                <a:latin typeface="Arial" panose="020B0604020202020204"/>
                <a:ea typeface="Arial" panose="020B0604020202020204"/>
              </a:rPr>
              <a:t>)</a:t>
            </a:r>
            <a:r>
              <a:rPr lang="en-US" sz="1800" b="1" i="1" strike="noStrike" spc="-1">
                <a:solidFill>
                  <a:srgbClr val="595959"/>
                </a:solidFill>
                <a:latin typeface="Arial" panose="020B0604020202020204"/>
                <a:ea typeface="Arial" panose="020B0604020202020204"/>
              </a:rPr>
              <a:t>rand </a:t>
            </a:r>
            <a:r>
              <a:rPr lang="en-US" sz="1800" b="1" strike="noStrike" spc="-1">
                <a:solidFill>
                  <a:srgbClr val="595959"/>
                </a:solidFill>
                <a:latin typeface="Arial" panose="020B0604020202020204"/>
                <a:ea typeface="Arial" panose="020B0604020202020204"/>
              </a:rPr>
              <a:t>+ </a:t>
            </a:r>
            <a:r>
              <a:rPr lang="en-US" sz="1800" b="1" i="1" strike="noStrike" spc="-1">
                <a:solidFill>
                  <a:srgbClr val="595959"/>
                </a:solidFill>
                <a:latin typeface="Arial" panose="020B0604020202020204"/>
                <a:ea typeface="Arial" panose="020B0604020202020204"/>
              </a:rPr>
              <a:t>min </a:t>
            </a:r>
            <a:r>
              <a:rPr lang="en-US" sz="1800" b="0" strike="noStrike" spc="-1">
                <a:solidFill>
                  <a:srgbClr val="595959"/>
                </a:solidFill>
                <a:latin typeface="Arial" panose="020B0604020202020204"/>
                <a:ea typeface="Arial" panose="020B0604020202020204"/>
              </a:rPr>
              <a:t>is a random floating-point number from </a:t>
            </a:r>
            <a:r>
              <a:rPr lang="en-US" sz="1800" b="0" i="1" strike="noStrike" spc="-1">
                <a:solidFill>
                  <a:srgbClr val="595959"/>
                </a:solidFill>
                <a:latin typeface="Arial" panose="020B0604020202020204"/>
                <a:ea typeface="Arial" panose="020B0604020202020204"/>
              </a:rPr>
              <a:t>min </a:t>
            </a:r>
            <a:r>
              <a:rPr lang="en-US" sz="1800" b="0" strike="noStrike" spc="-1">
                <a:solidFill>
                  <a:srgbClr val="595959"/>
                </a:solidFill>
                <a:latin typeface="Arial" panose="020B0604020202020204"/>
                <a:ea typeface="Arial" panose="020B0604020202020204"/>
              </a:rPr>
              <a:t>up to </a:t>
            </a:r>
            <a:r>
              <a:rPr lang="en-US" sz="1800" b="0" i="1" strike="noStrike" spc="-1">
                <a:solidFill>
                  <a:srgbClr val="595959"/>
                </a:solidFill>
                <a:latin typeface="Arial" panose="020B0604020202020204"/>
                <a:ea typeface="Arial" panose="020B0604020202020204"/>
              </a:rPr>
              <a:t>max </a:t>
            </a:r>
            <a:r>
              <a:rPr lang="en-US" sz="1800" b="0" strike="noStrike" spc="-1">
                <a:solidFill>
                  <a:srgbClr val="595959"/>
                </a:solidFill>
                <a:latin typeface="Arial" panose="020B0604020202020204"/>
                <a:ea typeface="Arial" panose="020B0604020202020204"/>
              </a:rPr>
              <a:t>that satisfies the following inequality:</a:t>
            </a:r>
            <a:endParaRPr lang="en-US" sz="1800" b="0" strike="noStrike" spc="-1">
              <a:latin typeface="Arial" panose="020B0604020202020204"/>
            </a:endParaRPr>
          </a:p>
          <a:p>
            <a:pPr algn="ctr">
              <a:lnSpc>
                <a:spcPct val="115000"/>
              </a:lnSpc>
            </a:pPr>
            <a:r>
              <a:rPr lang="en-US" sz="1800" b="0" i="1" strike="noStrike" spc="-1">
                <a:solidFill>
                  <a:srgbClr val="595959"/>
                </a:solidFill>
                <a:latin typeface="Arial" panose="020B0604020202020204"/>
                <a:ea typeface="Arial" panose="020B0604020202020204"/>
              </a:rPr>
              <a:t>min </a:t>
            </a:r>
            <a:r>
              <a:rPr lang="en-US" sz="1800" b="0" strike="noStrike" spc="-1">
                <a:solidFill>
                  <a:srgbClr val="595959"/>
                </a:solidFill>
                <a:latin typeface="Arial" panose="020B0604020202020204"/>
                <a:ea typeface="Arial" panose="020B0604020202020204"/>
              </a:rPr>
              <a:t>≤ </a:t>
            </a:r>
            <a:r>
              <a:rPr lang="en-US" sz="1800" b="1" strike="noStrike" spc="-1">
                <a:solidFill>
                  <a:srgbClr val="595959"/>
                </a:solidFill>
                <a:latin typeface="Arial" panose="020B0604020202020204"/>
                <a:ea typeface="Arial" panose="020B0604020202020204"/>
              </a:rPr>
              <a:t>(</a:t>
            </a:r>
            <a:r>
              <a:rPr lang="en-US" sz="1800" b="1" i="1" strike="noStrike" spc="-1">
                <a:solidFill>
                  <a:srgbClr val="595959"/>
                </a:solidFill>
                <a:latin typeface="Arial" panose="020B0604020202020204"/>
                <a:ea typeface="Arial" panose="020B0604020202020204"/>
              </a:rPr>
              <a:t>max </a:t>
            </a:r>
            <a:r>
              <a:rPr lang="en-US" sz="1800" b="1" strike="noStrike" spc="-1">
                <a:solidFill>
                  <a:srgbClr val="595959"/>
                </a:solidFill>
                <a:latin typeface="Arial" panose="020B0604020202020204"/>
                <a:ea typeface="Arial" panose="020B0604020202020204"/>
              </a:rPr>
              <a:t>– </a:t>
            </a:r>
            <a:r>
              <a:rPr lang="en-US" sz="1800" b="1" i="1" strike="noStrike" spc="-1">
                <a:solidFill>
                  <a:srgbClr val="595959"/>
                </a:solidFill>
                <a:latin typeface="Arial" panose="020B0604020202020204"/>
                <a:ea typeface="Arial" panose="020B0604020202020204"/>
              </a:rPr>
              <a:t>min</a:t>
            </a:r>
            <a:r>
              <a:rPr lang="en-US" sz="1800" b="1" strike="noStrike" spc="-1">
                <a:solidFill>
                  <a:srgbClr val="595959"/>
                </a:solidFill>
                <a:latin typeface="Arial" panose="020B0604020202020204"/>
                <a:ea typeface="Arial" panose="020B0604020202020204"/>
              </a:rPr>
              <a:t>) </a:t>
            </a:r>
            <a:r>
              <a:rPr lang="en-US" sz="1800" b="1" i="1" strike="noStrike" spc="-1">
                <a:solidFill>
                  <a:srgbClr val="595959"/>
                </a:solidFill>
                <a:latin typeface="Arial" panose="020B0604020202020204"/>
                <a:ea typeface="Arial" panose="020B0604020202020204"/>
              </a:rPr>
              <a:t>rand </a:t>
            </a:r>
            <a:r>
              <a:rPr lang="en-US" sz="1800" b="1" strike="noStrike" spc="-1">
                <a:solidFill>
                  <a:srgbClr val="595959"/>
                </a:solidFill>
                <a:latin typeface="Arial" panose="020B0604020202020204"/>
                <a:ea typeface="Arial" panose="020B0604020202020204"/>
              </a:rPr>
              <a:t>+ </a:t>
            </a:r>
            <a:r>
              <a:rPr lang="en-US" sz="1800" b="1" i="1" strike="noStrike" spc="-1">
                <a:solidFill>
                  <a:srgbClr val="595959"/>
                </a:solidFill>
                <a:latin typeface="Arial" panose="020B0604020202020204"/>
                <a:ea typeface="Arial" panose="020B0604020202020204"/>
              </a:rPr>
              <a:t>min </a:t>
            </a:r>
            <a:r>
              <a:rPr lang="en-US" sz="1800" b="0" strike="noStrike" spc="-1">
                <a:solidFill>
                  <a:srgbClr val="595959"/>
                </a:solidFill>
                <a:latin typeface="Arial" panose="020B0604020202020204"/>
                <a:ea typeface="Arial" panose="020B0604020202020204"/>
              </a:rPr>
              <a:t>&lt; </a:t>
            </a:r>
            <a:r>
              <a:rPr lang="en-US" sz="1800" b="0" i="1" strike="noStrike" spc="-1">
                <a:solidFill>
                  <a:srgbClr val="595959"/>
                </a:solidFill>
                <a:latin typeface="Arial" panose="020B0604020202020204"/>
                <a:ea typeface="Arial" panose="020B0604020202020204"/>
              </a:rPr>
              <a:t>max</a:t>
            </a:r>
            <a:endParaRPr lang="en-US"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Random Integer numbers upto the modulus</a:t>
            </a:r>
            <a:endParaRPr lang="en-US" sz="2800" b="0" strike="noStrike" spc="-1">
              <a:latin typeface="Arial" panose="020B0604020202020204"/>
            </a:endParaRPr>
          </a:p>
        </p:txBody>
      </p:sp>
      <p:sp>
        <p:nvSpPr>
          <p:cNvPr id="239"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Frequently, we need a more-restricted range of random integers than from 0 up to </a:t>
            </a:r>
            <a:r>
              <a:rPr lang="en-US" sz="1800" b="0" i="1" strike="noStrike" spc="-1">
                <a:solidFill>
                  <a:srgbClr val="595959"/>
                </a:solidFill>
                <a:latin typeface="Arial" panose="020B0604020202020204"/>
                <a:ea typeface="Arial" panose="020B0604020202020204"/>
              </a:rPr>
              <a:t>modulus.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For example, a simulation might require random integer temperatures between 0 and 99, inclusive.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One method of restricting the range is to multiply a floating-point random number between 0.0 and 1.0 by 100 (the number of integers from 0 through 99, or 99 + 1) and then return the </a:t>
            </a:r>
            <a:r>
              <a:rPr lang="en-US" sz="1800" b="1" strike="noStrike" spc="-1">
                <a:solidFill>
                  <a:srgbClr val="595959"/>
                </a:solidFill>
                <a:latin typeface="Arial" panose="020B0604020202020204"/>
                <a:ea typeface="Arial" panose="020B0604020202020204"/>
              </a:rPr>
              <a:t>integer part </a:t>
            </a:r>
            <a:r>
              <a:rPr lang="en-US" sz="1800" b="0" strike="noStrike" spc="-1">
                <a:solidFill>
                  <a:srgbClr val="595959"/>
                </a:solidFill>
                <a:latin typeface="Arial" panose="020B0604020202020204"/>
                <a:ea typeface="Arial" panose="020B0604020202020204"/>
              </a:rPr>
              <a:t>(the number before the decimal point). For example, suppose </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is 0.692871. Multiplying by 100, we obtain 100 · 0.692871 = 69.2871. Truncating, we obtain an integer (69) between 0 and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564480" y="375120"/>
            <a:ext cx="7886160" cy="9936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Random Integer numbers with lower bound other than 0</a:t>
            </a:r>
            <a:endParaRPr lang="en-US" sz="2800" b="0" strike="noStrike" spc="-1">
              <a:latin typeface="Arial" panose="020B0604020202020204"/>
            </a:endParaRPr>
          </a:p>
        </p:txBody>
      </p:sp>
      <p:sp>
        <p:nvSpPr>
          <p:cNvPr id="241"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Sometimes we want the range of random integers to have a lower bound other than 0, for example, from 100 to 500, inclusive. Because we include 100 and 500 as options, the number of integers from 100 to 500 is one more than the difference in these values, (500 – 100 + 1) = 401.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As with the last example, we multiply this value by </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to expand the range. Then, we add the lower bound, 100, to the product to translate the range to start at 100 as follows:</a:t>
            </a:r>
            <a:endParaRPr lang="en-US" sz="1800" b="0" strike="noStrike" spc="-1">
              <a:latin typeface="Arial" panose="020B0604020202020204"/>
            </a:endParaRPr>
          </a:p>
          <a:p>
            <a:pPr algn="ctr">
              <a:lnSpc>
                <a:spcPct val="115000"/>
              </a:lnSpc>
            </a:pPr>
            <a:r>
              <a:rPr lang="en-US" sz="1800" b="0" strike="noStrike" spc="-1">
                <a:solidFill>
                  <a:srgbClr val="595959"/>
                </a:solidFill>
                <a:latin typeface="Arial" panose="020B0604020202020204"/>
                <a:ea typeface="Arial" panose="020B0604020202020204"/>
              </a:rPr>
              <a:t>100.0 ≤ 401</a:t>
            </a:r>
            <a:r>
              <a:rPr lang="en-US" sz="1800" b="0" i="1" strike="noStrike" spc="-1">
                <a:solidFill>
                  <a:srgbClr val="595959"/>
                </a:solidFill>
                <a:latin typeface="Arial" panose="020B0604020202020204"/>
                <a:ea typeface="Arial" panose="020B0604020202020204"/>
              </a:rPr>
              <a:t>rand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Random Integer numbers upto the modulus with lower bound other than 0</a:t>
            </a:r>
            <a:endParaRPr lang="en-US" sz="2800" b="0" strike="noStrike" spc="-1">
              <a:latin typeface="Arial" panose="020B0604020202020204"/>
            </a:endParaRPr>
          </a:p>
        </p:txBody>
      </p:sp>
      <p:sp>
        <p:nvSpPr>
          <p:cNvPr id="243"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Finally, we take the integer part of the result, which we write here as applying a function INT.</a:t>
            </a:r>
            <a:endParaRPr lang="en-US" sz="1800" b="0" strike="noStrike" spc="-1">
              <a:latin typeface="Arial" panose="020B0604020202020204"/>
            </a:endParaRPr>
          </a:p>
          <a:p>
            <a:pPr algn="ctr">
              <a:lnSpc>
                <a:spcPct val="115000"/>
              </a:lnSpc>
            </a:pPr>
            <a:r>
              <a:rPr lang="en-US" sz="1800" b="0" strike="noStrike" spc="-1">
                <a:solidFill>
                  <a:srgbClr val="595959"/>
                </a:solidFill>
                <a:latin typeface="Arial" panose="020B0604020202020204"/>
                <a:ea typeface="Arial" panose="020B0604020202020204"/>
              </a:rPr>
              <a:t>100 ≤ INT(401</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+ 100) &lt; 501</a:t>
            </a:r>
            <a:endParaRPr lang="en-US" sz="1800" b="0" strike="noStrike" spc="-1">
              <a:latin typeface="Arial" panose="020B0604020202020204"/>
            </a:endParaRPr>
          </a:p>
          <a:p>
            <a:pPr algn="ctr">
              <a:lnSpc>
                <a:spcPct val="115000"/>
              </a:lnSpc>
            </a:pPr>
            <a:r>
              <a:rPr lang="en-US" sz="1800" b="0" strike="noStrike" spc="-1">
                <a:solidFill>
                  <a:srgbClr val="595959"/>
                </a:solidFill>
                <a:latin typeface="Arial" panose="020B0604020202020204"/>
                <a:ea typeface="Arial" panose="020B0604020202020204"/>
              </a:rPr>
              <a:t>or</a:t>
            </a:r>
            <a:endParaRPr lang="en-US" sz="1800" b="0" strike="noStrike" spc="-1">
              <a:latin typeface="Arial" panose="020B0604020202020204"/>
            </a:endParaRPr>
          </a:p>
          <a:p>
            <a:pPr algn="ctr">
              <a:lnSpc>
                <a:spcPct val="115000"/>
              </a:lnSpc>
            </a:pPr>
            <a:r>
              <a:rPr lang="en-US" sz="1800" b="0" strike="noStrike" spc="-1">
                <a:solidFill>
                  <a:srgbClr val="595959"/>
                </a:solidFill>
                <a:latin typeface="Arial" panose="020B0604020202020204"/>
                <a:ea typeface="Arial" panose="020B0604020202020204"/>
              </a:rPr>
              <a:t>100 ≤ INT(401</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+ 100) </a:t>
            </a:r>
            <a:r>
              <a:rPr lang="en-US" sz="1800" b="1"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500</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Because the floating-point numbers (401</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+ 100) are less than 501.0, after truncation, the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1" strike="noStrike" spc="-1">
                <a:solidFill>
                  <a:srgbClr val="000000"/>
                </a:solidFill>
                <a:latin typeface="Arial" panose="020B0604020202020204"/>
                <a:ea typeface="Arial" panose="020B0604020202020204"/>
              </a:rPr>
              <a:t>Specifying Random Integers in Other Ranges</a:t>
            </a:r>
            <a:br>
              <a:rPr lang="en-US" sz="2800" b="1" strike="noStrike" spc="-1">
                <a:solidFill>
                  <a:srgbClr val="000000"/>
                </a:solidFill>
                <a:latin typeface="Arial" panose="020B0604020202020204"/>
                <a:ea typeface="Arial" panose="020B0604020202020204"/>
              </a:rPr>
            </a:br>
            <a:endParaRPr lang="en-US" sz="2800" b="0" strike="noStrike" spc="-1">
              <a:latin typeface="Arial" panose="020B0604020202020204"/>
            </a:endParaRPr>
          </a:p>
        </p:txBody>
      </p:sp>
      <p:sp>
        <p:nvSpPr>
          <p:cNvPr id="245"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If </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is a random floating-point number such that 0.0 ≤ </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&lt; 1.0, then INT((</a:t>
            </a:r>
            <a:r>
              <a:rPr lang="en-US" sz="1800" b="0" i="1" strike="noStrike" spc="-1">
                <a:solidFill>
                  <a:srgbClr val="595959"/>
                </a:solidFill>
                <a:latin typeface="Arial" panose="020B0604020202020204"/>
                <a:ea typeface="Arial" panose="020B0604020202020204"/>
              </a:rPr>
              <a:t>max </a:t>
            </a:r>
            <a:r>
              <a:rPr lang="en-US" sz="1800" b="0" strike="noStrike" spc="-1">
                <a:solidFill>
                  <a:srgbClr val="595959"/>
                </a:solidFill>
                <a:latin typeface="Arial" panose="020B0604020202020204"/>
                <a:ea typeface="Arial" panose="020B0604020202020204"/>
              </a:rPr>
              <a:t>– </a:t>
            </a:r>
            <a:r>
              <a:rPr lang="en-US" sz="1800" b="0" i="1" strike="noStrike" spc="-1">
                <a:solidFill>
                  <a:srgbClr val="595959"/>
                </a:solidFill>
                <a:latin typeface="Arial" panose="020B0604020202020204"/>
                <a:ea typeface="Arial" panose="020B0604020202020204"/>
              </a:rPr>
              <a:t>min </a:t>
            </a:r>
            <a:r>
              <a:rPr lang="en-US" sz="1800" b="0" strike="noStrike" spc="-1">
                <a:solidFill>
                  <a:srgbClr val="595959"/>
                </a:solidFill>
                <a:latin typeface="Arial" panose="020B0604020202020204"/>
                <a:ea typeface="Arial" panose="020B0604020202020204"/>
              </a:rPr>
              <a:t>+ 1)</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 </a:t>
            </a:r>
            <a:r>
              <a:rPr lang="en-US" sz="1800" b="0" i="1" strike="noStrike" spc="-1">
                <a:solidFill>
                  <a:srgbClr val="595959"/>
                </a:solidFill>
                <a:latin typeface="Arial" panose="020B0604020202020204"/>
                <a:ea typeface="Arial" panose="020B0604020202020204"/>
              </a:rPr>
              <a:t>min</a:t>
            </a:r>
            <a:r>
              <a:rPr lang="en-US" sz="1800" b="0" strike="noStrike" spc="-1">
                <a:solidFill>
                  <a:srgbClr val="595959"/>
                </a:solidFill>
                <a:latin typeface="Arial" panose="020B0604020202020204"/>
                <a:ea typeface="Arial" panose="020B0604020202020204"/>
              </a:rPr>
              <a:t>) is a random integer from </a:t>
            </a:r>
            <a:r>
              <a:rPr lang="en-US" sz="1800" b="0" i="1" strike="noStrike" spc="-1">
                <a:solidFill>
                  <a:srgbClr val="595959"/>
                </a:solidFill>
                <a:latin typeface="Arial" panose="020B0604020202020204"/>
                <a:ea typeface="Arial" panose="020B0604020202020204"/>
              </a:rPr>
              <a:t>min </a:t>
            </a:r>
            <a:r>
              <a:rPr lang="en-US" sz="1800" b="0" strike="noStrike" spc="-1">
                <a:solidFill>
                  <a:srgbClr val="595959"/>
                </a:solidFill>
                <a:latin typeface="Arial" panose="020B0604020202020204"/>
                <a:ea typeface="Arial" panose="020B0604020202020204"/>
              </a:rPr>
              <a:t>to </a:t>
            </a:r>
            <a:r>
              <a:rPr lang="en-US" sz="1800" b="0" i="1" strike="noStrike" spc="-1">
                <a:solidFill>
                  <a:srgbClr val="595959"/>
                </a:solidFill>
                <a:latin typeface="Arial" panose="020B0604020202020204"/>
                <a:ea typeface="Arial" panose="020B0604020202020204"/>
              </a:rPr>
              <a:t>max</a:t>
            </a:r>
            <a:r>
              <a:rPr lang="en-US" sz="1800" b="0" strike="noStrike" spc="-1">
                <a:solidFill>
                  <a:srgbClr val="595959"/>
                </a:solidFill>
                <a:latin typeface="Arial" panose="020B0604020202020204"/>
                <a:ea typeface="Arial" panose="020B0604020202020204"/>
              </a:rPr>
              <a:t>, inclusive, that satisfies the following inequality:</a:t>
            </a:r>
            <a:endParaRPr lang="en-US" sz="1800" b="0" strike="noStrike" spc="-1">
              <a:latin typeface="Arial" panose="020B0604020202020204"/>
            </a:endParaRPr>
          </a:p>
          <a:p>
            <a:pPr algn="ctr">
              <a:lnSpc>
                <a:spcPct val="115000"/>
              </a:lnSpc>
            </a:pPr>
            <a:r>
              <a:rPr lang="en-US" sz="1800" b="0" i="1" strike="noStrike" spc="-1">
                <a:solidFill>
                  <a:srgbClr val="595959"/>
                </a:solidFill>
                <a:latin typeface="Arial" panose="020B0604020202020204"/>
                <a:ea typeface="Arial" panose="020B0604020202020204"/>
              </a:rPr>
              <a:t>min </a:t>
            </a:r>
            <a:r>
              <a:rPr lang="en-US" sz="1800" b="0" strike="noStrike" spc="-1">
                <a:solidFill>
                  <a:srgbClr val="595959"/>
                </a:solidFill>
                <a:latin typeface="Arial" panose="020B0604020202020204"/>
                <a:ea typeface="Arial" panose="020B0604020202020204"/>
              </a:rPr>
              <a:t>≤ </a:t>
            </a:r>
            <a:r>
              <a:rPr lang="en-US" sz="1800" b="1" strike="noStrike" spc="-1">
                <a:solidFill>
                  <a:srgbClr val="595959"/>
                </a:solidFill>
                <a:latin typeface="Arial" panose="020B0604020202020204"/>
                <a:ea typeface="Arial" panose="020B0604020202020204"/>
              </a:rPr>
              <a:t>INT( (</a:t>
            </a:r>
            <a:r>
              <a:rPr lang="en-US" sz="1800" b="1" i="1" strike="noStrike" spc="-1">
                <a:solidFill>
                  <a:srgbClr val="595959"/>
                </a:solidFill>
                <a:latin typeface="Arial" panose="020B0604020202020204"/>
                <a:ea typeface="Arial" panose="020B0604020202020204"/>
              </a:rPr>
              <a:t>max </a:t>
            </a:r>
            <a:r>
              <a:rPr lang="en-US" sz="1800" b="1" strike="noStrike" spc="-1">
                <a:solidFill>
                  <a:srgbClr val="595959"/>
                </a:solidFill>
                <a:latin typeface="Arial" panose="020B0604020202020204"/>
                <a:ea typeface="Arial" panose="020B0604020202020204"/>
              </a:rPr>
              <a:t>– </a:t>
            </a:r>
            <a:r>
              <a:rPr lang="en-US" sz="1800" b="1" i="1" strike="noStrike" spc="-1">
                <a:solidFill>
                  <a:srgbClr val="595959"/>
                </a:solidFill>
                <a:latin typeface="Arial" panose="020B0604020202020204"/>
                <a:ea typeface="Arial" panose="020B0604020202020204"/>
              </a:rPr>
              <a:t>min </a:t>
            </a:r>
            <a:r>
              <a:rPr lang="en-US" sz="1800" b="1" strike="noStrike" spc="-1">
                <a:solidFill>
                  <a:srgbClr val="595959"/>
                </a:solidFill>
                <a:latin typeface="Arial" panose="020B0604020202020204"/>
                <a:ea typeface="Arial" panose="020B0604020202020204"/>
              </a:rPr>
              <a:t>+ 1</a:t>
            </a:r>
            <a:r>
              <a:rPr lang="en-US" sz="1800" b="0" strike="noStrike" spc="-1">
                <a:solidFill>
                  <a:srgbClr val="595959"/>
                </a:solidFill>
                <a:latin typeface="Arial" panose="020B0604020202020204"/>
                <a:ea typeface="Arial" panose="020B0604020202020204"/>
              </a:rPr>
              <a:t>)·</a:t>
            </a:r>
            <a:r>
              <a:rPr lang="en-US" sz="1800" b="1" i="1" strike="noStrike" spc="-1">
                <a:solidFill>
                  <a:srgbClr val="595959"/>
                </a:solidFill>
                <a:latin typeface="Arial" panose="020B0604020202020204"/>
                <a:ea typeface="Arial" panose="020B0604020202020204"/>
              </a:rPr>
              <a:t>rand </a:t>
            </a:r>
            <a:r>
              <a:rPr lang="en-US" sz="1800" b="1" strike="noStrike" spc="-1">
                <a:solidFill>
                  <a:srgbClr val="595959"/>
                </a:solidFill>
                <a:latin typeface="Arial" panose="020B0604020202020204"/>
                <a:ea typeface="Arial" panose="020B0604020202020204"/>
              </a:rPr>
              <a:t>+ </a:t>
            </a:r>
            <a:r>
              <a:rPr lang="en-US" sz="1800" b="1" i="1" strike="noStrike" spc="-1">
                <a:solidFill>
                  <a:srgbClr val="595959"/>
                </a:solidFill>
                <a:latin typeface="Arial" panose="020B0604020202020204"/>
                <a:ea typeface="Arial" panose="020B0604020202020204"/>
              </a:rPr>
              <a:t>min</a:t>
            </a:r>
            <a:r>
              <a:rPr lang="en-US" sz="1800" b="1"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 </a:t>
            </a:r>
            <a:r>
              <a:rPr lang="en-US" sz="1800" b="0" i="1" strike="noStrike" spc="-1">
                <a:solidFill>
                  <a:srgbClr val="595959"/>
                </a:solidFill>
                <a:latin typeface="Arial" panose="020B0604020202020204"/>
                <a:ea typeface="Arial" panose="020B0604020202020204"/>
              </a:rPr>
              <a:t>max</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1" strike="noStrike" spc="-1">
                <a:solidFill>
                  <a:srgbClr val="000000"/>
                </a:solidFill>
                <a:latin typeface="Arial" panose="020B0604020202020204"/>
                <a:ea typeface="Arial" panose="020B0604020202020204"/>
              </a:rPr>
              <a:t>Random Numbers from Various Distributions</a:t>
            </a:r>
            <a:endParaRPr lang="en-US" sz="2800" b="0" strike="noStrike" spc="-1">
              <a:latin typeface="Arial" panose="020B0604020202020204"/>
            </a:endParaRPr>
          </a:p>
        </p:txBody>
      </p:sp>
      <p:sp>
        <p:nvSpPr>
          <p:cNvPr id="247"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A Monte Carlo simulation requires the use of unbiased random numbers.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The </a:t>
            </a:r>
            <a:r>
              <a:rPr lang="en-US" sz="1800" b="1" strike="noStrike" spc="-1">
                <a:solidFill>
                  <a:srgbClr val="595959"/>
                </a:solidFill>
                <a:latin typeface="Arial" panose="020B0604020202020204"/>
                <a:ea typeface="Arial" panose="020B0604020202020204"/>
              </a:rPr>
              <a:t>distribution </a:t>
            </a:r>
            <a:r>
              <a:rPr lang="en-US" sz="1800" b="0" strike="noStrike" spc="-1">
                <a:solidFill>
                  <a:srgbClr val="595959"/>
                </a:solidFill>
                <a:latin typeface="Arial" panose="020B0604020202020204"/>
                <a:ea typeface="Arial" panose="020B0604020202020204"/>
              </a:rPr>
              <a:t>of these numbers is a description of the portion of times each possible outcome or each possible range of outcomes occurs on the average over a great many trials.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However, the distribution that a simulation requires depends on the problem. There are algorithms for generating random numbers from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Uniform Distribution</a:t>
            </a:r>
            <a:endParaRPr lang="en-US" sz="2800" b="0" strike="noStrike" spc="-1">
              <a:latin typeface="Arial" panose="020B0604020202020204"/>
            </a:endParaRPr>
          </a:p>
        </p:txBody>
      </p:sp>
      <p:sp>
        <p:nvSpPr>
          <p:cNvPr id="249"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Suppose a specified range is partitioned into intervals of the same length. With a </a:t>
            </a:r>
            <a:r>
              <a:rPr lang="en-US" sz="1800" b="1" strike="noStrike" spc="-1">
                <a:solidFill>
                  <a:srgbClr val="595959"/>
                </a:solidFill>
                <a:latin typeface="Arial" panose="020B0604020202020204"/>
                <a:ea typeface="Arial" panose="020B0604020202020204"/>
              </a:rPr>
              <a:t>uniform distribution</a:t>
            </a:r>
            <a:r>
              <a:rPr lang="en-US" sz="1800" b="0" strike="noStrike" spc="-1">
                <a:solidFill>
                  <a:srgbClr val="595959"/>
                </a:solidFill>
                <a:latin typeface="Arial" panose="020B0604020202020204"/>
                <a:ea typeface="Arial" panose="020B0604020202020204"/>
              </a:rPr>
              <a:t>, the generator is just as likely to return a value in any of the intervals.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Equivalently, in a list of many such random numbers, on the average each interval contains the same number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Uniform Distribution</a:t>
            </a:r>
            <a:endParaRPr lang="en-US" sz="2800" b="0" strike="noStrike" spc="-1">
              <a:latin typeface="Arial" panose="020B0604020202020204"/>
            </a:endParaRPr>
          </a:p>
        </p:txBody>
      </p:sp>
      <p:sp>
        <p:nvSpPr>
          <p:cNvPr id="251" name="CustomShape 2"/>
          <p:cNvSpPr/>
          <p:nvPr/>
        </p:nvSpPr>
        <p:spPr>
          <a:xfrm>
            <a:off x="628560" y="1369080"/>
            <a:ext cx="7886160" cy="16362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For example, figure on the left presents a histogram with 10 intervals of length 0.1 of a table of 10,000 random floating-point numbers, uniformly distributed from 0.0 up to 1.0.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As expected, approximately one-tenth of the 10,000, or 1000, numbers appears in each subdivision. Thus, the curve across the tops of the bars is virtually a horizontal line of height 1000. </a:t>
            </a:r>
            <a:endParaRPr lang="en-US" sz="1800" b="0" strike="noStrike" spc="-1">
              <a:latin typeface="Arial" panose="020B0604020202020204"/>
            </a:endParaRPr>
          </a:p>
        </p:txBody>
      </p:sp>
      <p:pic>
        <p:nvPicPr>
          <p:cNvPr id="252" name="Content Placeholder 3"/>
          <p:cNvPicPr/>
          <p:nvPr/>
        </p:nvPicPr>
        <p:blipFill>
          <a:blip r:embed="rId1"/>
          <a:stretch>
            <a:fillRect/>
          </a:stretch>
        </p:blipFill>
        <p:spPr>
          <a:xfrm>
            <a:off x="534600" y="2967840"/>
            <a:ext cx="3121560" cy="1848240"/>
          </a:xfrm>
          <a:prstGeom prst="rect">
            <a:avLst/>
          </a:prstGeom>
          <a:ln>
            <a:noFill/>
          </a:ln>
        </p:spPr>
      </p:pic>
      <p:pic>
        <p:nvPicPr>
          <p:cNvPr id="253" name="Picture 4"/>
          <p:cNvPicPr/>
          <p:nvPr/>
        </p:nvPicPr>
        <p:blipFill>
          <a:blip r:embed="rId2"/>
          <a:stretch>
            <a:fillRect/>
          </a:stretch>
        </p:blipFill>
        <p:spPr>
          <a:xfrm>
            <a:off x="4196160" y="3000960"/>
            <a:ext cx="3200760" cy="1812960"/>
          </a:xfrm>
          <a:prstGeom prst="rect">
            <a:avLst/>
          </a:prstGeom>
          <a:ln>
            <a:noFill/>
          </a:ln>
        </p:spPr>
      </p:pic>
      <p:sp>
        <p:nvSpPr>
          <p:cNvPr id="254" name="CustomShape 3"/>
          <p:cNvSpPr/>
          <p:nvPr/>
        </p:nvSpPr>
        <p:spPr>
          <a:xfrm>
            <a:off x="391680" y="4739040"/>
            <a:ext cx="4069800" cy="409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50" b="0" strike="noStrike" spc="-1">
                <a:solidFill>
                  <a:srgbClr val="000000"/>
                </a:solidFill>
                <a:latin typeface="Times New Roman" panose="02020603050405020304"/>
                <a:ea typeface="Arial" panose="020B0604020202020204"/>
              </a:rPr>
              <a:t>Fig. 3: Histogram of 10,000 random floating-point numbers, uniformly distributed from 0.0 up to 1.0</a:t>
            </a:r>
            <a:endParaRPr lang="en-US" sz="1050" b="0" strike="noStrike" spc="-1">
              <a:latin typeface="Arial" panose="020B0604020202020204"/>
            </a:endParaRPr>
          </a:p>
        </p:txBody>
      </p:sp>
      <p:sp>
        <p:nvSpPr>
          <p:cNvPr id="255" name="CustomShape 4"/>
          <p:cNvSpPr/>
          <p:nvPr/>
        </p:nvSpPr>
        <p:spPr>
          <a:xfrm>
            <a:off x="4462200" y="4739040"/>
            <a:ext cx="4571280" cy="409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50" b="0" strike="noStrike" spc="-1">
                <a:solidFill>
                  <a:srgbClr val="000000"/>
                </a:solidFill>
                <a:latin typeface="Times New Roman" panose="02020603050405020304"/>
                <a:ea typeface="Arial" panose="020B0604020202020204"/>
              </a:rPr>
              <a:t>Fig. 4: Horizontal line at height 1000 approximately goes across the top of the histogram</a:t>
            </a:r>
            <a:endParaRPr lang="en-US" sz="105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Monte Carlo Simulation – Coin Tossing example</a:t>
            </a:r>
            <a:endParaRPr lang="en-US" sz="2800" b="0" strike="noStrike" spc="-1">
              <a:latin typeface="Arial" panose="020B0604020202020204"/>
            </a:endParaRPr>
          </a:p>
        </p:txBody>
      </p:sp>
      <p:sp>
        <p:nvSpPr>
          <p:cNvPr id="195"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Consider you have a coin which you toss four times and you want to find the probability of having 3 heads and 1 tail.</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Using combinatorics, we’ll find the probability in the following way</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P(3 heads) = </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Discrete and Continuous Distribution</a:t>
            </a:r>
            <a:endParaRPr lang="en-US" sz="2800" b="0" strike="noStrike" spc="-1">
              <a:latin typeface="Arial" panose="020B0604020202020204"/>
            </a:endParaRPr>
          </a:p>
        </p:txBody>
      </p:sp>
      <p:sp>
        <p:nvSpPr>
          <p:cNvPr id="257"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A distribution can be </a:t>
            </a:r>
            <a:r>
              <a:rPr lang="en-US" sz="1800" b="1" strike="noStrike" spc="-1">
                <a:solidFill>
                  <a:srgbClr val="595959"/>
                </a:solidFill>
                <a:latin typeface="Arial" panose="020B0604020202020204"/>
                <a:ea typeface="Arial" panose="020B0604020202020204"/>
              </a:rPr>
              <a:t>discrete </a:t>
            </a:r>
            <a:r>
              <a:rPr lang="en-US" sz="1800" b="0" strike="noStrike" spc="-1">
                <a:solidFill>
                  <a:srgbClr val="595959"/>
                </a:solidFill>
                <a:latin typeface="Arial" panose="020B0604020202020204"/>
                <a:ea typeface="Arial" panose="020B0604020202020204"/>
              </a:rPr>
              <a:t>or </a:t>
            </a:r>
            <a:r>
              <a:rPr lang="en-US" sz="1800" b="1" strike="noStrike" spc="-1">
                <a:solidFill>
                  <a:srgbClr val="595959"/>
                </a:solidFill>
                <a:latin typeface="Arial" panose="020B0604020202020204"/>
                <a:ea typeface="Arial" panose="020B0604020202020204"/>
              </a:rPr>
              <a:t>continuous</a:t>
            </a:r>
            <a:r>
              <a:rPr lang="en-US" sz="1800" b="0" strike="noStrike" spc="-1">
                <a:solidFill>
                  <a:srgbClr val="595959"/>
                </a:solidFill>
                <a:latin typeface="Arial" panose="020B0604020202020204"/>
                <a:ea typeface="Arial" panose="020B0604020202020204"/>
              </a:rPr>
              <a:t>.</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A </a:t>
            </a:r>
            <a:r>
              <a:rPr lang="en-US" sz="1800" b="1" strike="noStrike" spc="-1">
                <a:solidFill>
                  <a:srgbClr val="595959"/>
                </a:solidFill>
                <a:latin typeface="Arial" panose="020B0604020202020204"/>
                <a:ea typeface="Arial" panose="020B0604020202020204"/>
              </a:rPr>
              <a:t>discrete distribution </a:t>
            </a:r>
            <a:r>
              <a:rPr lang="en-US" sz="1800" b="0" strike="noStrike" spc="-1">
                <a:solidFill>
                  <a:srgbClr val="595959"/>
                </a:solidFill>
                <a:latin typeface="Arial" panose="020B0604020202020204"/>
                <a:ea typeface="Arial" panose="020B0604020202020204"/>
              </a:rPr>
              <a:t>is a distribution with discrete values. A </a:t>
            </a:r>
            <a:r>
              <a:rPr lang="en-US" sz="1800" b="1" strike="noStrike" spc="-1">
                <a:solidFill>
                  <a:srgbClr val="595959"/>
                </a:solidFill>
                <a:latin typeface="Arial" panose="020B0604020202020204"/>
                <a:ea typeface="Arial" panose="020B0604020202020204"/>
              </a:rPr>
              <a:t>continuous distribution </a:t>
            </a:r>
            <a:r>
              <a:rPr lang="en-US" sz="1800" b="0" strike="noStrike" spc="-1">
                <a:solidFill>
                  <a:srgbClr val="595959"/>
                </a:solidFill>
                <a:latin typeface="Arial" panose="020B0604020202020204"/>
                <a:ea typeface="Arial" panose="020B0604020202020204"/>
              </a:rPr>
              <a:t>is a distribution with continuous values.</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Discrete data can only take certain values.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Continuous data can take any value (within a range).</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To illustrate the difference between the terms discrete and continuous, a digital clock shows time in a discrete manner, from one minute to the next, while a clock with two hands indicates time in a continuous, unbroken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Probability Density Function</a:t>
            </a:r>
            <a:endParaRPr lang="en-US" sz="2800" b="0" strike="noStrike" spc="-1">
              <a:latin typeface="Arial" panose="020B0604020202020204"/>
            </a:endParaRPr>
          </a:p>
        </p:txBody>
      </p:sp>
      <p:sp>
        <p:nvSpPr>
          <p:cNvPr id="259"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For a discrete distribution, a </a:t>
            </a:r>
            <a:r>
              <a:rPr lang="en-US" sz="1800" b="1" strike="noStrike" spc="-1">
                <a:solidFill>
                  <a:srgbClr val="595959"/>
                </a:solidFill>
                <a:latin typeface="Arial" panose="020B0604020202020204"/>
                <a:ea typeface="Arial" panose="020B0604020202020204"/>
              </a:rPr>
              <a:t>probability function </a:t>
            </a:r>
            <a:r>
              <a:rPr lang="en-US" sz="1800" b="0" strike="noStrike" spc="-1">
                <a:solidFill>
                  <a:srgbClr val="595959"/>
                </a:solidFill>
                <a:latin typeface="Arial" panose="020B0604020202020204"/>
                <a:ea typeface="Arial" panose="020B0604020202020204"/>
              </a:rPr>
              <a:t>(or </a:t>
            </a:r>
            <a:r>
              <a:rPr lang="en-US" sz="1800" b="1" strike="noStrike" spc="-1">
                <a:solidFill>
                  <a:srgbClr val="595959"/>
                </a:solidFill>
                <a:latin typeface="Arial" panose="020B0604020202020204"/>
                <a:ea typeface="Arial" panose="020B0604020202020204"/>
              </a:rPr>
              <a:t>density function</a:t>
            </a:r>
            <a:r>
              <a:rPr lang="en-US" sz="1800" b="0" strike="noStrike" spc="-1">
                <a:solidFill>
                  <a:srgbClr val="595959"/>
                </a:solidFill>
                <a:latin typeface="Arial" panose="020B0604020202020204"/>
                <a:ea typeface="Arial" panose="020B0604020202020204"/>
              </a:rPr>
              <a:t>, or </a:t>
            </a:r>
            <a:r>
              <a:rPr lang="en-US" sz="1800" b="1" strike="noStrike" spc="-1">
                <a:solidFill>
                  <a:srgbClr val="595959"/>
                </a:solidFill>
                <a:latin typeface="Arial" panose="020B0604020202020204"/>
                <a:ea typeface="Arial" panose="020B0604020202020204"/>
              </a:rPr>
              <a:t>probability density function</a:t>
            </a:r>
            <a:r>
              <a:rPr lang="en-US" sz="1800" b="0" strike="noStrike" spc="-1">
                <a:solidFill>
                  <a:srgbClr val="595959"/>
                </a:solidFill>
                <a:latin typeface="Arial" panose="020B0604020202020204"/>
                <a:ea typeface="Arial" panose="020B0604020202020204"/>
              </a:rPr>
              <a:t>) returns the probability of occurrence of a particular argument value.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For example, </a:t>
            </a:r>
            <a:r>
              <a:rPr lang="en-US" sz="1800" b="0" i="1" strike="noStrike" spc="-1">
                <a:solidFill>
                  <a:srgbClr val="595959"/>
                </a:solidFill>
                <a:latin typeface="Arial" panose="020B0604020202020204"/>
                <a:ea typeface="Arial" panose="020B0604020202020204"/>
              </a:rPr>
              <a:t>P</a:t>
            </a:r>
            <a:r>
              <a:rPr lang="en-US" sz="1800" b="0" strike="noStrike" spc="-1">
                <a:solidFill>
                  <a:srgbClr val="595959"/>
                </a:solidFill>
                <a:latin typeface="Arial" panose="020B0604020202020204"/>
                <a:ea typeface="Arial" panose="020B0604020202020204"/>
              </a:rPr>
              <a:t>(1382) might be the probability that the random number generator returns 1382.</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However, if a distribution is continuous, the probability of occurrence of any particular value is zero. Thus, for a continuous distribution, a probability function (or density function, or probability density function) indicates the probability that a given outcome falls inside a specific range of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Probability Density Function</a:t>
            </a:r>
            <a:endParaRPr lang="en-US" sz="2800" b="0" strike="noStrike" spc="-1">
              <a:latin typeface="Arial" panose="020B0604020202020204"/>
            </a:endParaRPr>
          </a:p>
        </p:txBody>
      </p:sp>
      <p:sp>
        <p:nvSpPr>
          <p:cNvPr id="261" name="CustomShape 2"/>
          <p:cNvSpPr/>
          <p:nvPr/>
        </p:nvSpPr>
        <p:spPr>
          <a:xfrm>
            <a:off x="628560" y="1369080"/>
            <a:ext cx="5171760" cy="3262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2700" b="0" strike="noStrike" spc="-1">
                <a:solidFill>
                  <a:srgbClr val="595959"/>
                </a:solidFill>
                <a:latin typeface="Arial" panose="020B0604020202020204"/>
                <a:ea typeface="Arial" panose="020B0604020202020204"/>
              </a:rPr>
              <a:t>The integral of the probability function from the lower to the upper bound of the range, which is the area under that portion of the curve, gives the probability that the outcome is in that range. </a:t>
            </a:r>
            <a:endParaRPr lang="en-US" sz="2700" b="0" strike="noStrike" spc="-1">
              <a:latin typeface="Arial" panose="020B0604020202020204"/>
            </a:endParaRPr>
          </a:p>
          <a:p>
            <a:pPr marL="457200" indent="-342265">
              <a:lnSpc>
                <a:spcPct val="115000"/>
              </a:lnSpc>
              <a:buClr>
                <a:srgbClr val="595959"/>
              </a:buClr>
              <a:buFont typeface="Arial" panose="020B0604020202020204"/>
              <a:buChar char="●"/>
            </a:pPr>
            <a:r>
              <a:rPr lang="en-US" sz="2700" b="0" strike="noStrike" spc="-1">
                <a:solidFill>
                  <a:srgbClr val="595959"/>
                </a:solidFill>
                <a:latin typeface="Arial" panose="020B0604020202020204"/>
                <a:ea typeface="Arial" panose="020B0604020202020204"/>
              </a:rPr>
              <a:t>For example, the probability that the random velocity in the </a:t>
            </a:r>
            <a:r>
              <a:rPr lang="en-US" sz="2700" b="0" i="1" strike="noStrike" spc="-1">
                <a:solidFill>
                  <a:srgbClr val="595959"/>
                </a:solidFill>
                <a:latin typeface="Arial" panose="020B0604020202020204"/>
                <a:ea typeface="Arial" panose="020B0604020202020204"/>
              </a:rPr>
              <a:t>x</a:t>
            </a:r>
            <a:r>
              <a:rPr lang="en-US" sz="2700" b="0" strike="noStrike" spc="-1">
                <a:solidFill>
                  <a:srgbClr val="595959"/>
                </a:solidFill>
                <a:latin typeface="Arial" panose="020B0604020202020204"/>
                <a:ea typeface="Arial" panose="020B0604020202020204"/>
              </a:rPr>
              <a:t>-direction of a dust particle is between 3.0 and 4.0 mm/s is the integral of the probability density function from 3.0 to 4.0. </a:t>
            </a:r>
            <a:endParaRPr lang="en-US" sz="2700" b="0" strike="noStrike" spc="-1">
              <a:latin typeface="Arial" panose="020B0604020202020204"/>
            </a:endParaRPr>
          </a:p>
          <a:p>
            <a:pPr marL="457200" indent="-342265">
              <a:lnSpc>
                <a:spcPct val="115000"/>
              </a:lnSpc>
              <a:buClr>
                <a:srgbClr val="595959"/>
              </a:buClr>
              <a:buFont typeface="Arial" panose="020B0604020202020204"/>
              <a:buChar char="●"/>
            </a:pPr>
            <a:r>
              <a:rPr lang="en-US" sz="2700" b="0" strike="noStrike" spc="-1">
                <a:solidFill>
                  <a:srgbClr val="595959"/>
                </a:solidFill>
                <a:latin typeface="Arial" panose="020B0604020202020204"/>
                <a:ea typeface="Arial" panose="020B0604020202020204"/>
              </a:rPr>
              <a:t>Figure presents a horizontal line of height 1 that is the graph of the probability density function (</a:t>
            </a:r>
            <a:r>
              <a:rPr lang="en-US" sz="2700" b="0" i="1" strike="noStrike" spc="-1">
                <a:solidFill>
                  <a:srgbClr val="595959"/>
                </a:solidFill>
                <a:latin typeface="Arial" panose="020B0604020202020204"/>
                <a:ea typeface="Arial" panose="020B0604020202020204"/>
              </a:rPr>
              <a:t>P</a:t>
            </a:r>
            <a:r>
              <a:rPr lang="en-US" sz="2700" b="0" strike="noStrike" spc="-1">
                <a:solidFill>
                  <a:srgbClr val="595959"/>
                </a:solidFill>
                <a:latin typeface="Arial" panose="020B0604020202020204"/>
                <a:ea typeface="Arial" panose="020B0604020202020204"/>
              </a:rPr>
              <a:t>(</a:t>
            </a:r>
            <a:r>
              <a:rPr lang="en-US" sz="2700" b="0" i="1" strike="noStrike" spc="-1">
                <a:solidFill>
                  <a:srgbClr val="595959"/>
                </a:solidFill>
                <a:latin typeface="Arial" panose="020B0604020202020204"/>
                <a:ea typeface="Arial" panose="020B0604020202020204"/>
              </a:rPr>
              <a:t>x</a:t>
            </a:r>
            <a:r>
              <a:rPr lang="en-US" sz="2700" b="0" strike="noStrike" spc="-1">
                <a:solidFill>
                  <a:srgbClr val="595959"/>
                </a:solidFill>
                <a:latin typeface="Arial" panose="020B0604020202020204"/>
                <a:ea typeface="Arial" panose="020B0604020202020204"/>
              </a:rPr>
              <a:t>) = 1) for uniformly generated random numbers with values from 0.0 up to 1.0. </a:t>
            </a:r>
            <a:endParaRPr lang="en-US" sz="2700" b="0" strike="noStrike" spc="-1">
              <a:latin typeface="Arial" panose="020B0604020202020204"/>
            </a:endParaRPr>
          </a:p>
          <a:p>
            <a:pPr marL="457200" indent="-342265">
              <a:lnSpc>
                <a:spcPct val="115000"/>
              </a:lnSpc>
              <a:buClr>
                <a:srgbClr val="595959"/>
              </a:buClr>
              <a:buFont typeface="Arial" panose="020B0604020202020204"/>
              <a:buChar char="●"/>
            </a:pPr>
            <a:r>
              <a:rPr lang="en-US" sz="2700" b="0" strike="noStrike" spc="-1">
                <a:solidFill>
                  <a:srgbClr val="595959"/>
                </a:solidFill>
                <a:latin typeface="Arial" panose="020B0604020202020204"/>
                <a:ea typeface="Arial" panose="020B0604020202020204"/>
              </a:rPr>
              <a:t>The probability that a uniform random floating-point number between 0.0 and 1.0 falls between 0.6 and 0.8 is the integral of the function </a:t>
            </a:r>
            <a:r>
              <a:rPr lang="en-US" sz="2700" b="0" i="1" strike="noStrike" spc="-1">
                <a:solidFill>
                  <a:srgbClr val="595959"/>
                </a:solidFill>
                <a:latin typeface="Arial" panose="020B0604020202020204"/>
                <a:ea typeface="Arial" panose="020B0604020202020204"/>
              </a:rPr>
              <a:t>f</a:t>
            </a:r>
            <a:r>
              <a:rPr lang="en-US" sz="2700" b="0" strike="noStrike" spc="-1">
                <a:solidFill>
                  <a:srgbClr val="595959"/>
                </a:solidFill>
                <a:latin typeface="Arial" panose="020B0604020202020204"/>
                <a:ea typeface="Arial" panose="020B0604020202020204"/>
              </a:rPr>
              <a:t>(</a:t>
            </a:r>
            <a:r>
              <a:rPr lang="en-US" sz="2700" b="0" i="1" strike="noStrike" spc="-1">
                <a:solidFill>
                  <a:srgbClr val="595959"/>
                </a:solidFill>
                <a:latin typeface="Arial" panose="020B0604020202020204"/>
                <a:ea typeface="Arial" panose="020B0604020202020204"/>
              </a:rPr>
              <a:t>x</a:t>
            </a:r>
            <a:r>
              <a:rPr lang="en-US" sz="2700" b="0" strike="noStrike" spc="-1">
                <a:solidFill>
                  <a:srgbClr val="595959"/>
                </a:solidFill>
                <a:latin typeface="Arial" panose="020B0604020202020204"/>
                <a:ea typeface="Arial" panose="020B0604020202020204"/>
              </a:rPr>
              <a:t>) = 1 from 0.6 to 0.8. Thus, the  probability is the area of the shaded region between 0.6 and 0.8, which is (0.8 – 0.6) (1.0) = 0.2. Such a random number is between 0.6 and 0.8 for 0.2 = 20% of the time.</a:t>
            </a:r>
            <a:endParaRPr lang="en-US" sz="2700" b="0" strike="noStrike" spc="-1">
              <a:latin typeface="Arial" panose="020B0604020202020204"/>
            </a:endParaRPr>
          </a:p>
        </p:txBody>
      </p:sp>
      <p:pic>
        <p:nvPicPr>
          <p:cNvPr id="262" name="Picture 3"/>
          <p:cNvPicPr/>
          <p:nvPr/>
        </p:nvPicPr>
        <p:blipFill>
          <a:blip r:embed="rId1"/>
          <a:stretch>
            <a:fillRect/>
          </a:stretch>
        </p:blipFill>
        <p:spPr>
          <a:xfrm>
            <a:off x="5880960" y="1759680"/>
            <a:ext cx="2633760" cy="2170080"/>
          </a:xfrm>
          <a:prstGeom prst="rect">
            <a:avLst/>
          </a:prstGeom>
          <a:ln>
            <a:noFill/>
          </a:ln>
        </p:spPr>
      </p:pic>
      <p:sp>
        <p:nvSpPr>
          <p:cNvPr id="263" name="CustomShape 3"/>
          <p:cNvSpPr/>
          <p:nvPr/>
        </p:nvSpPr>
        <p:spPr>
          <a:xfrm>
            <a:off x="5718600" y="4179600"/>
            <a:ext cx="3424680" cy="409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50" b="0" strike="noStrike" spc="-1">
                <a:solidFill>
                  <a:srgbClr val="000000"/>
                </a:solidFill>
                <a:latin typeface="Times New Roman" panose="02020603050405020304"/>
                <a:ea typeface="Arial" panose="020B0604020202020204"/>
              </a:rPr>
              <a:t>Fig. 5: Probability density function for the distribution with histogram in Fig. 3 </a:t>
            </a:r>
            <a:endParaRPr lang="en-US" sz="105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Discrete Distributions with equal probability of all events</a:t>
            </a:r>
            <a:endParaRPr lang="en-US" sz="2800" b="0" strike="noStrike" spc="-1">
              <a:latin typeface="Arial" panose="020B0604020202020204"/>
            </a:endParaRPr>
          </a:p>
        </p:txBody>
      </p:sp>
      <p:sp>
        <p:nvSpPr>
          <p:cNvPr id="265" name="CustomShape 2"/>
          <p:cNvSpPr/>
          <p:nvPr/>
        </p:nvSpPr>
        <p:spPr>
          <a:xfrm>
            <a:off x="311400" y="1152000"/>
            <a:ext cx="8519040" cy="3414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If an equal likelihood of each of several discrete events exists, in a simulation </a:t>
            </a:r>
            <a:r>
              <a:rPr lang="en-US" sz="1800" b="0" strike="noStrike" spc="-1">
                <a:solidFill>
                  <a:srgbClr val="595959"/>
                </a:solidFill>
                <a:latin typeface="Arial" panose="020B0604020202020204"/>
                <a:ea typeface="Arial" panose="020B0604020202020204"/>
              </a:rPr>
              <a:t>we can generate a random integer to indicate the choice.</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For example, in a simulation of a pollen grain moving in a fluid, suppose at the </a:t>
            </a:r>
            <a:r>
              <a:rPr lang="en-US" sz="1800" b="0" strike="noStrike" spc="-1">
                <a:solidFill>
                  <a:srgbClr val="595959"/>
                </a:solidFill>
                <a:latin typeface="Arial" panose="020B0604020202020204"/>
                <a:ea typeface="Arial" panose="020B0604020202020204"/>
              </a:rPr>
              <a:t>next time step the grain is just as likely to move in any direction—north, east, </a:t>
            </a:r>
            <a:r>
              <a:rPr lang="en-US" sz="1800" b="0" strike="noStrike" spc="-1">
                <a:solidFill>
                  <a:srgbClr val="595959"/>
                </a:solidFill>
                <a:latin typeface="Arial" panose="020B0604020202020204"/>
                <a:ea typeface="Arial" panose="020B0604020202020204"/>
              </a:rPr>
              <a:t>south, west, up, or down—in a three-dimensional (3D) grid.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A probability of 1/6 exists for the grain to move in any of the six directions.</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With these equal probabilities, we can generate a uniformly distributed integer </a:t>
            </a:r>
            <a:r>
              <a:rPr lang="en-US" sz="1800" b="0" strike="noStrike" spc="-1">
                <a:solidFill>
                  <a:srgbClr val="595959"/>
                </a:solidFill>
                <a:latin typeface="Arial" panose="020B0604020202020204"/>
                <a:ea typeface="Arial" panose="020B0604020202020204"/>
              </a:rPr>
              <a:t>between 1 and 6 to indicate the direction of movement.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Thus to simulate discrete distributions where every event has equal chance to </a:t>
            </a:r>
            <a:r>
              <a:rPr lang="en-US" sz="1800" b="0" strike="noStrike" spc="-1">
                <a:solidFill>
                  <a:srgbClr val="595959"/>
                </a:solidFill>
                <a:latin typeface="Arial" panose="020B0604020202020204"/>
                <a:ea typeface="Arial" panose="020B0604020202020204"/>
              </a:rPr>
              <a:t>exist, generate a uniform random integer from a sequence of </a:t>
            </a:r>
            <a:r>
              <a:rPr lang="en-US" sz="1800" b="0" i="1" strike="noStrike" spc="-1">
                <a:solidFill>
                  <a:srgbClr val="595959"/>
                </a:solidFill>
                <a:latin typeface="Arial" panose="020B0604020202020204"/>
                <a:ea typeface="Arial" panose="020B0604020202020204"/>
              </a:rPr>
              <a:t>n </a:t>
            </a:r>
            <a:r>
              <a:rPr lang="en-US" sz="1800" b="0" strike="noStrike" spc="-1">
                <a:solidFill>
                  <a:srgbClr val="595959"/>
                </a:solidFill>
                <a:latin typeface="Arial" panose="020B0604020202020204"/>
                <a:ea typeface="Arial" panose="020B0604020202020204"/>
              </a:rPr>
              <a:t>integers, </a:t>
            </a:r>
            <a:r>
              <a:rPr lang="en-US" sz="1800" b="0" strike="noStrike" spc="-1">
                <a:solidFill>
                  <a:srgbClr val="595959"/>
                </a:solidFill>
                <a:latin typeface="Arial" panose="020B0604020202020204"/>
                <a:ea typeface="Arial" panose="020B0604020202020204"/>
              </a:rPr>
              <a:t>where each integer corresponds to an event.</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Discrete Distributions with varying probability of events</a:t>
            </a:r>
            <a:endParaRPr lang="en-US" sz="2800" b="0" strike="noStrike" spc="-1">
              <a:latin typeface="Arial" panose="020B0604020202020204"/>
            </a:endParaRPr>
          </a:p>
        </p:txBody>
      </p:sp>
      <p:sp>
        <p:nvSpPr>
          <p:cNvPr id="267" name="CustomShape 2"/>
          <p:cNvSpPr/>
          <p:nvPr/>
        </p:nvSpPr>
        <p:spPr>
          <a:xfrm>
            <a:off x="311400" y="1152000"/>
            <a:ext cx="8519040" cy="3414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Frequently, however, the discrete choices do not carry equal probabilities.</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For example, in an initial 3D grid, suppose only 15% of the grid sites, or cells, </a:t>
            </a:r>
            <a:r>
              <a:rPr lang="en-US" sz="1800" b="0" strike="noStrike" spc="-1">
                <a:solidFill>
                  <a:srgbClr val="595959"/>
                </a:solidFill>
                <a:latin typeface="Arial" panose="020B0604020202020204"/>
                <a:ea typeface="Arial" panose="020B0604020202020204"/>
              </a:rPr>
              <a:t>contain pollen grains. Thus, a </a:t>
            </a:r>
            <a:r>
              <a:rPr lang="en-US" sz="1800" b="0" i="1" strike="noStrike" spc="-1">
                <a:solidFill>
                  <a:srgbClr val="595959"/>
                </a:solidFill>
                <a:latin typeface="Arial" panose="020B0604020202020204"/>
                <a:ea typeface="Arial" panose="020B0604020202020204"/>
              </a:rPr>
              <a:t>probPollen </a:t>
            </a:r>
            <a:r>
              <a:rPr lang="en-US" sz="1800" b="0" strike="noStrike" spc="-1">
                <a:solidFill>
                  <a:srgbClr val="595959"/>
                </a:solidFill>
                <a:latin typeface="Arial" panose="020B0604020202020204"/>
                <a:ea typeface="Arial" panose="020B0604020202020204"/>
              </a:rPr>
              <a:t>= 15% = 0.15 chance exists for a cell </a:t>
            </a:r>
            <a:r>
              <a:rPr lang="en-US" sz="1800" b="0" strike="noStrike" spc="-1">
                <a:solidFill>
                  <a:srgbClr val="595959"/>
                </a:solidFill>
                <a:latin typeface="Arial" panose="020B0604020202020204"/>
                <a:ea typeface="Arial" panose="020B0604020202020204"/>
              </a:rPr>
              <a:t>to contain a grain.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If the location is to contain a pollen grain, we make the cell’s value equal to </a:t>
            </a:r>
            <a:r>
              <a:rPr lang="en-US" sz="1800" b="0" i="1" strike="noStrike" spc="-1">
                <a:solidFill>
                  <a:srgbClr val="595959"/>
                </a:solidFill>
                <a:latin typeface="Arial" panose="020B0604020202020204"/>
                <a:ea typeface="Arial" panose="020B0604020202020204"/>
              </a:rPr>
              <a:t>POLLEN </a:t>
            </a:r>
            <a:r>
              <a:rPr lang="en-US" sz="1800" b="0" strike="noStrike" spc="-1">
                <a:solidFill>
                  <a:srgbClr val="595959"/>
                </a:solidFill>
                <a:latin typeface="Arial" panose="020B0604020202020204"/>
                <a:ea typeface="Arial" panose="020B0604020202020204"/>
              </a:rPr>
              <a:t>= 1; otherwise, the cell’s value becomes </a:t>
            </a:r>
            <a:r>
              <a:rPr lang="en-US" sz="1800" b="0" i="1" strike="noStrike" spc="-1">
                <a:solidFill>
                  <a:srgbClr val="595959"/>
                </a:solidFill>
                <a:latin typeface="Arial" panose="020B0604020202020204"/>
                <a:ea typeface="Arial" panose="020B0604020202020204"/>
              </a:rPr>
              <a:t>EMPTY </a:t>
            </a:r>
            <a:r>
              <a:rPr lang="en-US" sz="1800" b="0" strike="noStrike" spc="-1">
                <a:solidFill>
                  <a:srgbClr val="595959"/>
                </a:solidFill>
                <a:latin typeface="Arial" panose="020B0604020202020204"/>
                <a:ea typeface="Arial" panose="020B0604020202020204"/>
              </a:rPr>
              <a:t>= 0.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To initialize a grid for a simulation, we must designate for each cell if the </a:t>
            </a:r>
            <a:r>
              <a:rPr lang="en-US" sz="1800" b="0" strike="noStrike" spc="-1">
                <a:solidFill>
                  <a:srgbClr val="595959"/>
                </a:solidFill>
                <a:latin typeface="Arial" panose="020B0604020202020204"/>
                <a:ea typeface="Arial" panose="020B0604020202020204"/>
              </a:rPr>
              <a:t>location contains pollen or not.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For each cell, we need to generate a uniformly distributed random floating-</a:t>
            </a:r>
            <a:r>
              <a:rPr lang="en-US" sz="1800" b="0" strike="noStrike" spc="-1">
                <a:solidFill>
                  <a:srgbClr val="595959"/>
                </a:solidFill>
                <a:latin typeface="Arial" panose="020B0604020202020204"/>
                <a:ea typeface="Arial" panose="020B0604020202020204"/>
              </a:rPr>
              <a:t>point number from 0.0 up to 1.0. On the average, 15% of the time this random </a:t>
            </a:r>
            <a:r>
              <a:rPr lang="en-US" sz="1800" b="0" strike="noStrike" spc="-1">
                <a:solidFill>
                  <a:srgbClr val="595959"/>
                </a:solidFill>
                <a:latin typeface="Arial" panose="020B0604020202020204"/>
                <a:ea typeface="Arial" panose="020B0604020202020204"/>
              </a:rPr>
              <a:t>number is less than 0.15, while 85% of the time the number is greater than or </a:t>
            </a:r>
            <a:r>
              <a:rPr lang="en-US" sz="1800" b="0" strike="noStrike" spc="-1">
                <a:solidFill>
                  <a:srgbClr val="595959"/>
                </a:solidFill>
                <a:latin typeface="Arial" panose="020B0604020202020204"/>
                <a:ea typeface="Arial" panose="020B0604020202020204"/>
              </a:rPr>
              <a:t>equal to 0.15.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Thus, to initialize the cell, if the random number is less than 0.15, we make the </a:t>
            </a:r>
            <a:r>
              <a:rPr lang="en-US" sz="1800" b="0" strike="noStrike" spc="-1">
                <a:solidFill>
                  <a:srgbClr val="595959"/>
                </a:solidFill>
                <a:latin typeface="Arial" panose="020B0604020202020204"/>
                <a:ea typeface="Arial" panose="020B0604020202020204"/>
              </a:rPr>
              <a:t>cell’s value </a:t>
            </a:r>
            <a:r>
              <a:rPr lang="en-US" sz="1800" b="0" i="1" strike="noStrike" spc="-1">
                <a:solidFill>
                  <a:srgbClr val="595959"/>
                </a:solidFill>
                <a:latin typeface="Arial" panose="020B0604020202020204"/>
                <a:ea typeface="Arial" panose="020B0604020202020204"/>
              </a:rPr>
              <a:t>POLLEN</a:t>
            </a:r>
            <a:r>
              <a:rPr lang="en-US" sz="1800" b="0" strike="noStrike" spc="-1">
                <a:solidFill>
                  <a:srgbClr val="595959"/>
                </a:solidFill>
                <a:latin typeface="Arial" panose="020B0604020202020204"/>
                <a:ea typeface="Arial" panose="020B0604020202020204"/>
              </a:rPr>
              <a:t>; otherwise, we assign </a:t>
            </a:r>
            <a:r>
              <a:rPr lang="en-US" sz="1800" b="0" i="1" strike="noStrike" spc="-1">
                <a:solidFill>
                  <a:srgbClr val="595959"/>
                </a:solidFill>
                <a:latin typeface="Arial" panose="020B0604020202020204"/>
                <a:ea typeface="Arial" panose="020B0604020202020204"/>
              </a:rPr>
              <a:t>EMPTY </a:t>
            </a:r>
            <a:r>
              <a:rPr lang="en-US" sz="1800" b="0" strike="noStrike" spc="-1">
                <a:solidFill>
                  <a:srgbClr val="595959"/>
                </a:solidFill>
                <a:latin typeface="Arial" panose="020B0604020202020204"/>
                <a:ea typeface="Arial" panose="020B0604020202020204"/>
              </a:rPr>
              <a:t>to the cell’s value.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Discrete Distributions with varying probability of events</a:t>
            </a:r>
            <a:endParaRPr lang="en-US" sz="2800" b="0" strike="noStrike" spc="-1">
              <a:latin typeface="Arial" panose="020B0604020202020204"/>
            </a:endParaRPr>
          </a:p>
        </p:txBody>
      </p:sp>
      <p:sp>
        <p:nvSpPr>
          <p:cNvPr id="269" name="CustomShape 2"/>
          <p:cNvSpPr/>
          <p:nvPr/>
        </p:nvSpPr>
        <p:spPr>
          <a:xfrm>
            <a:off x="628200" y="1368720"/>
            <a:ext cx="7885080" cy="21934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Using the probabilities and cell values, employ the following logic is employed to initialize each cell in the grid: </a:t>
            </a:r>
            <a:endParaRPr lang="en-US" sz="1800" b="0" strike="noStrike" spc="-1">
              <a:latin typeface="Arial" panose="020B0604020202020204"/>
            </a:endParaRPr>
          </a:p>
          <a:p>
            <a:pPr>
              <a:lnSpc>
                <a:spcPct val="115000"/>
              </a:lnSpc>
            </a:pPr>
            <a:r>
              <a:rPr lang="en-US" sz="1800" b="0"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if a random number is less than </a:t>
            </a:r>
            <a:r>
              <a:rPr lang="en-US" sz="1800" b="0" i="1" strike="noStrike" spc="-1">
                <a:solidFill>
                  <a:srgbClr val="595959"/>
                </a:solidFill>
                <a:latin typeface="Arial" panose="020B0604020202020204"/>
                <a:ea typeface="Arial" panose="020B0604020202020204"/>
              </a:rPr>
              <a:t>probPollen </a:t>
            </a:r>
            <a:r>
              <a:rPr lang="en-US" sz="1800" b="0" strike="noStrike" spc="-1">
                <a:solidFill>
                  <a:srgbClr val="595959"/>
                </a:solidFill>
                <a:latin typeface="Arial" panose="020B0604020202020204"/>
                <a:ea typeface="Arial" panose="020B0604020202020204"/>
              </a:rPr>
              <a:t>(i.e., pollen grain at site)</a:t>
            </a:r>
            <a:endParaRPr lang="en-US" sz="1800" b="0" strike="noStrike" spc="-1">
              <a:latin typeface="Arial" panose="020B0604020202020204"/>
            </a:endParaRPr>
          </a:p>
          <a:p>
            <a:pPr>
              <a:lnSpc>
                <a:spcPct val="115000"/>
              </a:lnSpc>
            </a:pPr>
            <a:r>
              <a:rPr lang="en-US" sz="1800" b="0"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set the cell’s value to </a:t>
            </a:r>
            <a:r>
              <a:rPr lang="en-US" sz="1800" b="0" i="1" strike="noStrike" spc="-1">
                <a:solidFill>
                  <a:srgbClr val="595959"/>
                </a:solidFill>
                <a:latin typeface="Arial" panose="020B0604020202020204"/>
                <a:ea typeface="Arial" panose="020B0604020202020204"/>
              </a:rPr>
              <a:t>POLLEN</a:t>
            </a:r>
            <a:endParaRPr lang="en-US" sz="1800" b="0" strike="noStrike" spc="-1">
              <a:latin typeface="Arial" panose="020B0604020202020204"/>
            </a:endParaRPr>
          </a:p>
          <a:p>
            <a:pPr>
              <a:lnSpc>
                <a:spcPct val="115000"/>
              </a:lnSpc>
            </a:pPr>
            <a:r>
              <a:rPr lang="en-US" sz="1800" b="0"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else (i.e., no pollen grain at site)</a:t>
            </a:r>
            <a:endParaRPr lang="en-US" sz="1800" b="0" strike="noStrike" spc="-1">
              <a:latin typeface="Arial" panose="020B0604020202020204"/>
            </a:endParaRPr>
          </a:p>
          <a:p>
            <a:pPr>
              <a:lnSpc>
                <a:spcPct val="115000"/>
              </a:lnSpc>
            </a:pPr>
            <a:r>
              <a:rPr lang="en-US" sz="1800" b="0"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set the cell’s value to </a:t>
            </a:r>
            <a:r>
              <a:rPr lang="en-US" sz="1800" b="0" i="1" strike="noStrike" spc="-1">
                <a:solidFill>
                  <a:srgbClr val="595959"/>
                </a:solidFill>
                <a:latin typeface="Arial" panose="020B0604020202020204"/>
                <a:ea typeface="Arial" panose="020B0604020202020204"/>
              </a:rPr>
              <a:t>EMPTY</a:t>
            </a:r>
            <a:endParaRPr lang="en-US" sz="1800" b="0" strike="noStrike" spc="-1">
              <a:latin typeface="Arial" panose="020B0604020202020204"/>
            </a:endParaRPr>
          </a:p>
        </p:txBody>
      </p:sp>
      <p:pic>
        <p:nvPicPr>
          <p:cNvPr id="270" name="Content Placeholder 3"/>
          <p:cNvPicPr/>
          <p:nvPr/>
        </p:nvPicPr>
        <p:blipFill>
          <a:blip r:embed="rId1"/>
          <a:stretch>
            <a:fillRect/>
          </a:stretch>
        </p:blipFill>
        <p:spPr>
          <a:xfrm>
            <a:off x="1433880" y="3471120"/>
            <a:ext cx="4763520" cy="877680"/>
          </a:xfrm>
          <a:prstGeom prst="rect">
            <a:avLst/>
          </a:prstGeom>
          <a:ln>
            <a:noFill/>
          </a:ln>
        </p:spPr>
      </p:pic>
      <p:sp>
        <p:nvSpPr>
          <p:cNvPr id="271" name="CustomShape 3"/>
          <p:cNvSpPr/>
          <p:nvPr/>
        </p:nvSpPr>
        <p:spPr>
          <a:xfrm>
            <a:off x="1834920" y="4475880"/>
            <a:ext cx="4570560" cy="371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50" b="0" strike="noStrike" spc="-1">
                <a:solidFill>
                  <a:srgbClr val="000000"/>
                </a:solidFill>
                <a:latin typeface="Times New Roman" panose="02020603050405020304"/>
                <a:ea typeface="Arial" panose="020B0604020202020204"/>
              </a:rPr>
              <a:t>Fig: 15% of floating-point values between 0 and 1 are less than </a:t>
            </a:r>
            <a:r>
              <a:rPr lang="en-US" sz="1050" b="0" i="1" strike="noStrike" spc="-1">
                <a:solidFill>
                  <a:srgbClr val="000000"/>
                </a:solidFill>
                <a:latin typeface="Times-Italic"/>
                <a:ea typeface="Arial" panose="020B0604020202020204"/>
              </a:rPr>
              <a:t>probPollen </a:t>
            </a:r>
            <a:r>
              <a:rPr lang="en-US" sz="1050" b="0" strike="noStrike" spc="-1">
                <a:solidFill>
                  <a:srgbClr val="000000"/>
                </a:solidFill>
                <a:latin typeface="Times New Roman" panose="02020603050405020304"/>
                <a:ea typeface="Arial" panose="020B0604020202020204"/>
              </a:rPr>
              <a:t>= 0.15</a:t>
            </a:r>
            <a:endParaRPr lang="en-US" sz="105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Discrete Simulations with varying probabilities</a:t>
            </a:r>
            <a:endParaRPr lang="en-US" sz="2800" b="0" strike="noStrike" spc="-1">
              <a:latin typeface="Arial" panose="020B0604020202020204"/>
            </a:endParaRPr>
          </a:p>
        </p:txBody>
      </p:sp>
      <p:pic>
        <p:nvPicPr>
          <p:cNvPr id="273" name="Content Placeholder 3"/>
          <p:cNvPicPr/>
          <p:nvPr/>
        </p:nvPicPr>
        <p:blipFill>
          <a:blip r:embed="rId1"/>
          <a:stretch>
            <a:fillRect/>
          </a:stretch>
        </p:blipFill>
        <p:spPr>
          <a:xfrm>
            <a:off x="777240" y="1668240"/>
            <a:ext cx="6923160" cy="2692080"/>
          </a:xfrm>
          <a:prstGeom prst="rect">
            <a:avLst/>
          </a:prstGeom>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Normal Distribution</a:t>
            </a:r>
            <a:endParaRPr lang="en-US" sz="2800" b="0" strike="noStrike" spc="-1">
              <a:latin typeface="Arial" panose="020B0604020202020204"/>
            </a:endParaRPr>
          </a:p>
        </p:txBody>
      </p:sp>
      <p:sp>
        <p:nvSpPr>
          <p:cNvPr id="275" name="CustomShape 2"/>
          <p:cNvSpPr/>
          <p:nvPr/>
        </p:nvSpPr>
        <p:spPr>
          <a:xfrm>
            <a:off x="311400" y="1152000"/>
            <a:ext cx="8519040" cy="3414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A </a:t>
            </a:r>
            <a:r>
              <a:rPr lang="en-US" sz="1800" b="1" strike="noStrike" spc="-1">
                <a:solidFill>
                  <a:srgbClr val="595959"/>
                </a:solidFill>
                <a:latin typeface="Arial" panose="020B0604020202020204"/>
                <a:ea typeface="Arial" panose="020B0604020202020204"/>
              </a:rPr>
              <a:t>normal, </a:t>
            </a:r>
            <a:r>
              <a:rPr lang="en-US" sz="1800" b="0" strike="noStrike" spc="-1">
                <a:solidFill>
                  <a:srgbClr val="595959"/>
                </a:solidFill>
                <a:latin typeface="Arial" panose="020B0604020202020204"/>
                <a:ea typeface="Arial" panose="020B0604020202020204"/>
              </a:rPr>
              <a:t>or </a:t>
            </a:r>
            <a:r>
              <a:rPr lang="en-US" sz="1800" b="1" strike="noStrike" spc="-1">
                <a:solidFill>
                  <a:srgbClr val="595959"/>
                </a:solidFill>
                <a:latin typeface="Arial" panose="020B0604020202020204"/>
                <a:ea typeface="Arial" panose="020B0604020202020204"/>
              </a:rPr>
              <a:t>Gaussian, distribution</a:t>
            </a:r>
            <a:r>
              <a:rPr lang="en-US" sz="1800" b="0" strike="noStrike" spc="-1">
                <a:solidFill>
                  <a:srgbClr val="595959"/>
                </a:solidFill>
                <a:latin typeface="Arial" panose="020B0604020202020204"/>
                <a:ea typeface="Arial" panose="020B0604020202020204"/>
              </a:rPr>
              <a:t>, which statistics frequently employs, has a probability density function where </a:t>
            </a:r>
            <a:r>
              <a:rPr lang="en-US" sz="1800" b="0" i="1" strike="noStrike" spc="-1">
                <a:solidFill>
                  <a:srgbClr val="595959"/>
                </a:solidFill>
                <a:latin typeface="Arial" panose="020B0604020202020204"/>
                <a:ea typeface="Arial" panose="020B0604020202020204"/>
              </a:rPr>
              <a:t>μ </a:t>
            </a:r>
            <a:r>
              <a:rPr lang="en-US" sz="1800" b="0" strike="noStrike" spc="-1">
                <a:solidFill>
                  <a:srgbClr val="595959"/>
                </a:solidFill>
                <a:latin typeface="Arial" panose="020B0604020202020204"/>
                <a:ea typeface="Arial" panose="020B0604020202020204"/>
              </a:rPr>
              <a:t>is the mean and </a:t>
            </a:r>
            <a:r>
              <a:rPr lang="en-US" sz="1800" b="0" i="1" strike="noStrike" spc="-1">
                <a:solidFill>
                  <a:srgbClr val="595959"/>
                </a:solidFill>
                <a:latin typeface="Arial" panose="020B0604020202020204"/>
                <a:ea typeface="Arial" panose="020B0604020202020204"/>
              </a:rPr>
              <a:t>σ </a:t>
            </a:r>
            <a:r>
              <a:rPr lang="en-US" sz="1800" b="0" strike="noStrike" spc="-1">
                <a:solidFill>
                  <a:srgbClr val="595959"/>
                </a:solidFill>
                <a:latin typeface="Arial" panose="020B0604020202020204"/>
                <a:ea typeface="Arial" panose="020B0604020202020204"/>
              </a:rPr>
              <a:t>is the standard deviation of the form . </a:t>
            </a:r>
            <a:endParaRPr lang="en-US" sz="1800" b="0" strike="noStrike" spc="-1">
              <a:latin typeface="Arial" panose="020B0604020202020204"/>
            </a:endParaRPr>
          </a:p>
        </p:txBody>
      </p:sp>
      <p:pic>
        <p:nvPicPr>
          <p:cNvPr id="276" name="Picture 2"/>
          <p:cNvPicPr/>
          <p:nvPr/>
        </p:nvPicPr>
        <p:blipFill>
          <a:blip r:embed="rId1"/>
          <a:stretch>
            <a:fillRect/>
          </a:stretch>
        </p:blipFill>
        <p:spPr>
          <a:xfrm>
            <a:off x="2915975" y="2571920"/>
            <a:ext cx="966960" cy="353520"/>
          </a:xfrm>
          <a:prstGeom prst="rect">
            <a:avLst/>
          </a:prstGeom>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Normal Distribution</a:t>
            </a:r>
            <a:endParaRPr lang="en-US" sz="2800" b="0" strike="noStrike" spc="-1">
              <a:latin typeface="Arial" panose="020B0604020202020204"/>
            </a:endParaRPr>
          </a:p>
        </p:txBody>
      </p:sp>
      <p:sp>
        <p:nvSpPr>
          <p:cNvPr id="278" name="CustomShape 2"/>
          <p:cNvSpPr/>
          <p:nvPr/>
        </p:nvSpPr>
        <p:spPr>
          <a:xfrm>
            <a:off x="628200" y="1368720"/>
            <a:ext cx="7885080" cy="9057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Below figure displays a histogram of a set of 1000 random numbers in the Gaussian distribution with mean 0 and standard deviation 1.</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68.3% of the values in a normal distribution are within ±</a:t>
            </a:r>
            <a:r>
              <a:rPr lang="en-US" sz="1800" b="0" i="1" strike="noStrike" spc="-1">
                <a:solidFill>
                  <a:srgbClr val="595959"/>
                </a:solidFill>
                <a:latin typeface="Arial" panose="020B0604020202020204"/>
                <a:ea typeface="Arial" panose="020B0604020202020204"/>
              </a:rPr>
              <a:t>σ </a:t>
            </a:r>
            <a:r>
              <a:rPr lang="en-US" sz="1800" b="0" strike="noStrike" spc="-1">
                <a:solidFill>
                  <a:srgbClr val="595959"/>
                </a:solidFill>
                <a:latin typeface="Arial" panose="020B0604020202020204"/>
                <a:ea typeface="Arial" panose="020B0604020202020204"/>
              </a:rPr>
              <a:t>of the mean, </a:t>
            </a:r>
            <a:r>
              <a:rPr lang="en-US" sz="1800" b="0" i="1" strike="noStrike" spc="-1">
                <a:solidFill>
                  <a:srgbClr val="595959"/>
                </a:solidFill>
                <a:latin typeface="Arial" panose="020B0604020202020204"/>
                <a:ea typeface="Arial" panose="020B0604020202020204"/>
              </a:rPr>
              <a:t>μ</a:t>
            </a:r>
            <a:r>
              <a:rPr lang="en-US" sz="1800" b="0" strike="noStrike" spc="-1">
                <a:solidFill>
                  <a:srgbClr val="595959"/>
                </a:solidFill>
                <a:latin typeface="Arial" panose="020B0604020202020204"/>
                <a:ea typeface="Arial" panose="020B0604020202020204"/>
              </a:rPr>
              <a:t>; 95.5% are within ±2</a:t>
            </a:r>
            <a:r>
              <a:rPr lang="en-US" sz="1800" b="0" i="1" strike="noStrike" spc="-1">
                <a:solidFill>
                  <a:srgbClr val="595959"/>
                </a:solidFill>
                <a:latin typeface="Arial" panose="020B0604020202020204"/>
                <a:ea typeface="Arial" panose="020B0604020202020204"/>
              </a:rPr>
              <a:t>σ </a:t>
            </a:r>
            <a:r>
              <a:rPr lang="en-US" sz="1800" b="0" strike="noStrike" spc="-1">
                <a:solidFill>
                  <a:srgbClr val="595959"/>
                </a:solidFill>
                <a:latin typeface="Arial" panose="020B0604020202020204"/>
                <a:ea typeface="Arial" panose="020B0604020202020204"/>
              </a:rPr>
              <a:t>of </a:t>
            </a:r>
            <a:r>
              <a:rPr lang="en-US" sz="1800" b="0" i="1" strike="noStrike" spc="-1">
                <a:solidFill>
                  <a:srgbClr val="595959"/>
                </a:solidFill>
                <a:latin typeface="Arial" panose="020B0604020202020204"/>
                <a:ea typeface="Arial" panose="020B0604020202020204"/>
              </a:rPr>
              <a:t>μ</a:t>
            </a:r>
            <a:r>
              <a:rPr lang="en-US" sz="1800" b="0" strike="noStrike" spc="-1">
                <a:solidFill>
                  <a:srgbClr val="595959"/>
                </a:solidFill>
                <a:latin typeface="Arial" panose="020B0604020202020204"/>
                <a:ea typeface="Arial" panose="020B0604020202020204"/>
              </a:rPr>
              <a:t>; and 99.7% are within ±3</a:t>
            </a:r>
            <a:r>
              <a:rPr lang="en-US" sz="1800" b="0" i="1" strike="noStrike" spc="-1">
                <a:solidFill>
                  <a:srgbClr val="595959"/>
                </a:solidFill>
                <a:latin typeface="Arial" panose="020B0604020202020204"/>
                <a:ea typeface="Arial" panose="020B0604020202020204"/>
              </a:rPr>
              <a:t>σ </a:t>
            </a:r>
            <a:r>
              <a:rPr lang="en-US" sz="1800" b="0" strike="noStrike" spc="-1">
                <a:solidFill>
                  <a:srgbClr val="595959"/>
                </a:solidFill>
                <a:latin typeface="Arial" panose="020B0604020202020204"/>
                <a:ea typeface="Arial" panose="020B0604020202020204"/>
              </a:rPr>
              <a:t>of </a:t>
            </a:r>
            <a:r>
              <a:rPr lang="en-US" sz="1800" b="0" i="1" strike="noStrike" spc="-1">
                <a:solidFill>
                  <a:srgbClr val="595959"/>
                </a:solidFill>
                <a:latin typeface="Arial" panose="020B0604020202020204"/>
                <a:ea typeface="Arial" panose="020B0604020202020204"/>
              </a:rPr>
              <a:t>μ</a:t>
            </a:r>
            <a:r>
              <a:rPr lang="en-US" sz="1800" b="0" strike="noStrike" spc="-1">
                <a:solidFill>
                  <a:srgbClr val="595959"/>
                </a:solidFill>
                <a:latin typeface="Arial" panose="020B0604020202020204"/>
                <a:ea typeface="Arial" panose="020B0604020202020204"/>
              </a:rPr>
              <a:t>.</a:t>
            </a:r>
            <a:endParaRPr lang="en-US" sz="1800" b="0" strike="noStrike" spc="-1">
              <a:latin typeface="Arial" panose="020B0604020202020204"/>
            </a:endParaRPr>
          </a:p>
          <a:p>
            <a:pPr>
              <a:lnSpc>
                <a:spcPct val="115000"/>
              </a:lnSpc>
            </a:pPr>
            <a:endParaRPr lang="en-US" sz="1800" b="0" strike="noStrike" spc="-1">
              <a:latin typeface="Arial" panose="020B0604020202020204"/>
            </a:endParaRPr>
          </a:p>
        </p:txBody>
      </p:sp>
      <p:pic>
        <p:nvPicPr>
          <p:cNvPr id="279" name="Picture 3"/>
          <p:cNvPicPr/>
          <p:nvPr/>
        </p:nvPicPr>
        <p:blipFill>
          <a:blip r:embed="rId1"/>
          <a:stretch>
            <a:fillRect/>
          </a:stretch>
        </p:blipFill>
        <p:spPr>
          <a:xfrm>
            <a:off x="611690" y="3291225"/>
            <a:ext cx="3599280" cy="2327760"/>
          </a:xfrm>
          <a:prstGeom prst="rect">
            <a:avLst/>
          </a:prstGeom>
          <a:ln>
            <a:noFill/>
          </a:ln>
        </p:spPr>
      </p:pic>
      <p:pic>
        <p:nvPicPr>
          <p:cNvPr id="280" name="Picture 4"/>
          <p:cNvPicPr/>
          <p:nvPr/>
        </p:nvPicPr>
        <p:blipFill>
          <a:blip r:embed="rId2"/>
          <a:stretch>
            <a:fillRect/>
          </a:stretch>
        </p:blipFill>
        <p:spPr>
          <a:xfrm>
            <a:off x="4787990" y="3723635"/>
            <a:ext cx="3849480" cy="2491560"/>
          </a:xfrm>
          <a:prstGeom prst="rect">
            <a:avLst/>
          </a:prstGeom>
          <a:ln>
            <a:noFill/>
          </a:ln>
        </p:spPr>
      </p:pic>
      <p:sp>
        <p:nvSpPr>
          <p:cNvPr id="281" name="CustomShape 3"/>
          <p:cNvSpPr/>
          <p:nvPr/>
        </p:nvSpPr>
        <p:spPr>
          <a:xfrm>
            <a:off x="4446360" y="4658040"/>
            <a:ext cx="5035320" cy="2260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50" b="0" strike="noStrike" spc="-1">
                <a:solidFill>
                  <a:srgbClr val="000000"/>
                </a:solidFill>
                <a:latin typeface="Times New Roman" panose="02020603050405020304"/>
                <a:ea typeface="Arial" panose="020B0604020202020204"/>
              </a:rPr>
              <a:t>Fig: Histogram of a normal distribution with mean 0 and standard deviation 1</a:t>
            </a:r>
            <a:endParaRPr lang="en-US" sz="1050" b="0" strike="noStrike" spc="-1">
              <a:latin typeface="Arial" panose="020B0604020202020204"/>
            </a:endParaRPr>
          </a:p>
        </p:txBody>
      </p:sp>
      <p:sp>
        <p:nvSpPr>
          <p:cNvPr id="282" name="CustomShape 4"/>
          <p:cNvSpPr/>
          <p:nvPr/>
        </p:nvSpPr>
        <p:spPr>
          <a:xfrm>
            <a:off x="251280" y="4658040"/>
            <a:ext cx="4570560" cy="371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50" b="0" strike="noStrike" spc="-1">
                <a:solidFill>
                  <a:srgbClr val="000000"/>
                </a:solidFill>
                <a:latin typeface="Times New Roman" panose="02020603050405020304"/>
                <a:ea typeface="Arial" panose="020B0604020202020204"/>
              </a:rPr>
              <a:t>Fig: Probability density function for normal distribution</a:t>
            </a:r>
            <a:endParaRPr lang="en-US" sz="1050" b="0" strike="noStrike" spc="-1">
              <a:latin typeface="Arial" panose="020B0604020202020204"/>
            </a:endParaRPr>
          </a:p>
          <a:p>
            <a:pPr>
              <a:lnSpc>
                <a:spcPct val="100000"/>
              </a:lnSpc>
            </a:pPr>
            <a:r>
              <a:rPr lang="en-US" sz="1050" b="0" strike="noStrike" spc="-1">
                <a:solidFill>
                  <a:srgbClr val="000000"/>
                </a:solidFill>
                <a:latin typeface="Times New Roman" panose="02020603050405020304"/>
                <a:ea typeface="Arial" panose="020B0604020202020204"/>
              </a:rPr>
              <a:t> </a:t>
            </a:r>
            <a:r>
              <a:rPr lang="en-US" sz="1050" b="0" strike="noStrike" spc="-1">
                <a:solidFill>
                  <a:srgbClr val="000000"/>
                </a:solidFill>
                <a:latin typeface="Times New Roman" panose="02020603050405020304"/>
                <a:ea typeface="Arial" panose="020B0604020202020204"/>
              </a:rPr>
              <a:t>with mean 0 and standard deviation 1</a:t>
            </a:r>
            <a:endParaRPr lang="en-US" sz="105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Generating Random Numbers in Normal Distribution</a:t>
            </a:r>
            <a:endParaRPr lang="en-US" sz="2800" b="0" strike="noStrike" spc="-1">
              <a:latin typeface="Arial" panose="020B0604020202020204"/>
            </a:endParaRPr>
          </a:p>
        </p:txBody>
      </p:sp>
      <p:sp>
        <p:nvSpPr>
          <p:cNvPr id="284" name="CustomShape 2"/>
          <p:cNvSpPr/>
          <p:nvPr/>
        </p:nvSpPr>
        <p:spPr>
          <a:xfrm>
            <a:off x="311400" y="1152000"/>
            <a:ext cx="8519040" cy="3414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The</a:t>
            </a:r>
            <a:r>
              <a:rPr lang="en-US" sz="1800" b="1" strike="noStrike" spc="-1">
                <a:solidFill>
                  <a:srgbClr val="595959"/>
                </a:solidFill>
                <a:latin typeface="Arial" panose="020B0604020202020204"/>
                <a:ea typeface="Arial" panose="020B0604020202020204"/>
              </a:rPr>
              <a:t> Box-Muller-Gauss method </a:t>
            </a:r>
            <a:r>
              <a:rPr lang="en-US" sz="1800" b="0" strike="noStrike" spc="-1">
                <a:solidFill>
                  <a:srgbClr val="595959"/>
                </a:solidFill>
                <a:latin typeface="Arial" panose="020B0604020202020204"/>
                <a:ea typeface="Arial" panose="020B0604020202020204"/>
              </a:rPr>
              <a:t>can be employed to generate numbers in a normal distribution.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The method first generates a uniformly distributed random number, </a:t>
            </a:r>
            <a:r>
              <a:rPr lang="en-US" sz="1800" b="0" i="1" strike="noStrike" spc="-1">
                <a:solidFill>
                  <a:srgbClr val="595959"/>
                </a:solidFill>
                <a:latin typeface="Arial" panose="020B0604020202020204"/>
                <a:ea typeface="Arial" panose="020B0604020202020204"/>
              </a:rPr>
              <a:t>a</a:t>
            </a:r>
            <a:r>
              <a:rPr lang="en-US" sz="1800" b="0" strike="noStrike" spc="-1">
                <a:solidFill>
                  <a:srgbClr val="595959"/>
                </a:solidFill>
                <a:latin typeface="Arial" panose="020B0604020202020204"/>
                <a:ea typeface="Arial" panose="020B0604020202020204"/>
              </a:rPr>
              <a:t>, between 0 and 2π.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Then, the technique computes </a:t>
            </a:r>
            <a:r>
              <a:rPr lang="en-US" sz="1800" b="0" i="1" strike="noStrike" spc="-1">
                <a:solidFill>
                  <a:srgbClr val="595959"/>
                </a:solidFill>
                <a:latin typeface="Arial" panose="020B0604020202020204"/>
                <a:ea typeface="Arial" panose="020B0604020202020204"/>
              </a:rPr>
              <a:t>b</a:t>
            </a:r>
            <a:r>
              <a:rPr lang="en-US" sz="1800" b="0" strike="noStrike" spc="-1">
                <a:solidFill>
                  <a:srgbClr val="595959"/>
                </a:solidFill>
                <a:latin typeface="Arial" panose="020B0604020202020204"/>
                <a:ea typeface="Arial" panose="020B0604020202020204"/>
              </a:rPr>
              <a:t>, the product of the standard deviation (</a:t>
            </a:r>
            <a:r>
              <a:rPr lang="en-US" sz="1800" b="0" i="1" strike="noStrike" spc="-1">
                <a:solidFill>
                  <a:srgbClr val="595959"/>
                </a:solidFill>
                <a:latin typeface="Arial" panose="020B0604020202020204"/>
                <a:ea typeface="Arial" panose="020B0604020202020204"/>
              </a:rPr>
              <a:t>σ</a:t>
            </a:r>
            <a:r>
              <a:rPr lang="en-US" sz="1800" b="0" strike="noStrike" spc="-1">
                <a:solidFill>
                  <a:srgbClr val="595959"/>
                </a:solidFill>
                <a:latin typeface="Arial" panose="020B0604020202020204"/>
                <a:ea typeface="Arial" panose="020B0604020202020204"/>
              </a:rPr>
              <a:t>) and the square root of the negative natural logarithm of a uniformly distributed random number between 0.0 and 1.0.</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Monte Carlo Simulation – Coin Tossing example</a:t>
            </a:r>
            <a:endParaRPr lang="en-US" sz="2800" b="0" strike="noStrike" spc="-1">
              <a:latin typeface="Arial" panose="020B0604020202020204"/>
            </a:endParaRPr>
          </a:p>
        </p:txBody>
      </p:sp>
      <p:sp>
        <p:nvSpPr>
          <p:cNvPr id="197"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Simulation is repeatedly performing an experiment.</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In the example, being discussed, one experiment will consist of four coin tosses and then you repeatedly perform this experiment to see how many times of the total experiments, you get three heads and one tail.</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The more the number of experiments is, the closer will be this probability, determined by repeated experiments (simulation), to the actual probability (determined using combinatorics).</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1" strike="noStrike" spc="-1">
                <a:solidFill>
                  <a:srgbClr val="000000"/>
                </a:solidFill>
                <a:latin typeface="Arial" panose="020B0604020202020204"/>
                <a:ea typeface="Arial" panose="020B0604020202020204"/>
              </a:rPr>
              <a:t>Box-Muller-Gauss method</a:t>
            </a:r>
            <a:endParaRPr lang="en-US" sz="2800" b="0" strike="noStrike" spc="-1">
              <a:latin typeface="Arial" panose="020B0604020202020204"/>
            </a:endParaRPr>
          </a:p>
        </p:txBody>
      </p:sp>
      <p:sp>
        <p:nvSpPr>
          <p:cNvPr id="286" name="CustomShape 2"/>
          <p:cNvSpPr/>
          <p:nvPr/>
        </p:nvSpPr>
        <p:spPr>
          <a:xfrm>
            <a:off x="311400" y="1152000"/>
            <a:ext cx="8519040" cy="3414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The two values </a:t>
            </a:r>
            <a:r>
              <a:rPr lang="en-US" sz="1800" b="0" i="1" strike="noStrike" spc="-1">
                <a:solidFill>
                  <a:srgbClr val="595959"/>
                </a:solidFill>
                <a:latin typeface="Arial" panose="020B0604020202020204"/>
                <a:ea typeface="Arial" panose="020B0604020202020204"/>
              </a:rPr>
              <a:t>b </a:t>
            </a:r>
            <a:r>
              <a:rPr lang="en-US" sz="1800" b="0" strike="noStrike" spc="-1">
                <a:solidFill>
                  <a:srgbClr val="595959"/>
                </a:solidFill>
                <a:latin typeface="Arial" panose="020B0604020202020204"/>
                <a:ea typeface="Arial" panose="020B0604020202020204"/>
              </a:rPr>
              <a:t>· sin(</a:t>
            </a:r>
            <a:r>
              <a:rPr lang="en-US" sz="1800" b="0" i="1" strike="noStrike" spc="-1">
                <a:solidFill>
                  <a:srgbClr val="595959"/>
                </a:solidFill>
                <a:latin typeface="Arial" panose="020B0604020202020204"/>
                <a:ea typeface="Arial" panose="020B0604020202020204"/>
              </a:rPr>
              <a:t>a</a:t>
            </a:r>
            <a:r>
              <a:rPr lang="en-US" sz="1800" b="0" strike="noStrike" spc="-1">
                <a:solidFill>
                  <a:srgbClr val="595959"/>
                </a:solidFill>
                <a:latin typeface="Arial" panose="020B0604020202020204"/>
                <a:ea typeface="Arial" panose="020B0604020202020204"/>
              </a:rPr>
              <a:t>) + </a:t>
            </a:r>
            <a:r>
              <a:rPr lang="en-US" sz="1800" b="0" i="1" strike="noStrike" spc="-1">
                <a:solidFill>
                  <a:srgbClr val="595959"/>
                </a:solidFill>
                <a:latin typeface="Arial" panose="020B0604020202020204"/>
                <a:ea typeface="Arial" panose="020B0604020202020204"/>
              </a:rPr>
              <a:t>μ </a:t>
            </a:r>
            <a:r>
              <a:rPr lang="en-US" sz="1800" b="0" strike="noStrike" spc="-1">
                <a:solidFill>
                  <a:srgbClr val="595959"/>
                </a:solidFill>
                <a:latin typeface="Arial" panose="020B0604020202020204"/>
                <a:ea typeface="Arial" panose="020B0604020202020204"/>
              </a:rPr>
              <a:t>and </a:t>
            </a:r>
            <a:r>
              <a:rPr lang="en-US" sz="1800" b="0" i="1" strike="noStrike" spc="-1">
                <a:solidFill>
                  <a:srgbClr val="595959"/>
                </a:solidFill>
                <a:latin typeface="Arial" panose="020B0604020202020204"/>
                <a:ea typeface="Arial" panose="020B0604020202020204"/>
              </a:rPr>
              <a:t>b </a:t>
            </a:r>
            <a:r>
              <a:rPr lang="en-US" sz="1800" b="0" strike="noStrike" spc="-1">
                <a:solidFill>
                  <a:srgbClr val="595959"/>
                </a:solidFill>
                <a:latin typeface="Arial" panose="020B0604020202020204"/>
                <a:ea typeface="Arial" panose="020B0604020202020204"/>
              </a:rPr>
              <a:t>· cos(</a:t>
            </a:r>
            <a:r>
              <a:rPr lang="en-US" sz="1800" b="0" i="1" strike="noStrike" spc="-1">
                <a:solidFill>
                  <a:srgbClr val="595959"/>
                </a:solidFill>
                <a:latin typeface="Arial" panose="020B0604020202020204"/>
                <a:ea typeface="Arial" panose="020B0604020202020204"/>
              </a:rPr>
              <a:t>a</a:t>
            </a:r>
            <a:r>
              <a:rPr lang="en-US" sz="1800" b="0" strike="noStrike" spc="-1">
                <a:solidFill>
                  <a:srgbClr val="595959"/>
                </a:solidFill>
                <a:latin typeface="Arial" panose="020B0604020202020204"/>
                <a:ea typeface="Arial" panose="020B0604020202020204"/>
              </a:rPr>
              <a:t>) + </a:t>
            </a:r>
            <a:r>
              <a:rPr lang="en-US" sz="1800" b="0" i="1" strike="noStrike" spc="-1">
                <a:solidFill>
                  <a:srgbClr val="595959"/>
                </a:solidFill>
                <a:latin typeface="Arial" panose="020B0604020202020204"/>
                <a:ea typeface="Arial" panose="020B0604020202020204"/>
              </a:rPr>
              <a:t>μ </a:t>
            </a:r>
            <a:r>
              <a:rPr lang="en-US" sz="1800" b="0" strike="noStrike" spc="-1">
                <a:solidFill>
                  <a:srgbClr val="595959"/>
                </a:solidFill>
                <a:latin typeface="Arial" panose="020B0604020202020204"/>
                <a:ea typeface="Arial" panose="020B0604020202020204"/>
              </a:rPr>
              <a:t>are normally distributed with mean </a:t>
            </a:r>
            <a:r>
              <a:rPr lang="en-US" sz="1800" b="0" i="1" strike="noStrike" spc="-1">
                <a:solidFill>
                  <a:srgbClr val="595959"/>
                </a:solidFill>
                <a:latin typeface="Arial" panose="020B0604020202020204"/>
                <a:ea typeface="Arial" panose="020B0604020202020204"/>
              </a:rPr>
              <a:t>μ </a:t>
            </a:r>
            <a:r>
              <a:rPr lang="en-US" sz="1800" b="0" strike="noStrike" spc="-1">
                <a:solidFill>
                  <a:srgbClr val="595959"/>
                </a:solidFill>
                <a:latin typeface="Arial" panose="020B0604020202020204"/>
                <a:ea typeface="Arial" panose="020B0604020202020204"/>
              </a:rPr>
              <a:t>and standard deviation </a:t>
            </a:r>
            <a:r>
              <a:rPr lang="en-US" sz="1800" b="0" i="1" strike="noStrike" spc="-1">
                <a:solidFill>
                  <a:srgbClr val="595959"/>
                </a:solidFill>
                <a:latin typeface="Arial" panose="020B0604020202020204"/>
                <a:ea typeface="Arial" panose="020B0604020202020204"/>
              </a:rPr>
              <a:t>σ</a:t>
            </a:r>
            <a:r>
              <a:rPr lang="en-US" sz="1800" b="0" strike="noStrike" spc="-1">
                <a:solidFill>
                  <a:srgbClr val="595959"/>
                </a:solidFill>
                <a:latin typeface="Arial" panose="020B0604020202020204"/>
                <a:ea typeface="Arial" panose="020B0604020202020204"/>
              </a:rPr>
              <a:t>.</a:t>
            </a:r>
            <a:endParaRPr lang="en-US" sz="1800" b="0" strike="noStrike" spc="-1">
              <a:latin typeface="Arial" panose="020B0604020202020204"/>
            </a:endParaRPr>
          </a:p>
          <a:p>
            <a:pPr>
              <a:lnSpc>
                <a:spcPct val="115000"/>
              </a:lnSpc>
            </a:pPr>
            <a:endParaRPr lang="en-US" sz="1800" b="0" strike="noStrike" spc="-1">
              <a:latin typeface="Arial" panose="020B0604020202020204"/>
            </a:endParaRPr>
          </a:p>
        </p:txBody>
      </p:sp>
      <p:pic>
        <p:nvPicPr>
          <p:cNvPr id="287" name="Picture 3"/>
          <p:cNvPicPr/>
          <p:nvPr/>
        </p:nvPicPr>
        <p:blipFill>
          <a:blip r:embed="rId1"/>
          <a:stretch>
            <a:fillRect/>
          </a:stretch>
        </p:blipFill>
        <p:spPr>
          <a:xfrm>
            <a:off x="1246680" y="2364120"/>
            <a:ext cx="6168960" cy="1748880"/>
          </a:xfrm>
          <a:prstGeom prst="rect">
            <a:avLst/>
          </a:prstGeom>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Exponential Distribution</a:t>
            </a:r>
            <a:endParaRPr lang="en-US" sz="2800" b="0" strike="noStrike" spc="-1">
              <a:latin typeface="Arial" panose="020B0604020202020204"/>
            </a:endParaRPr>
          </a:p>
        </p:txBody>
      </p:sp>
      <p:sp>
        <p:nvSpPr>
          <p:cNvPr id="289" name="CustomShape 2"/>
          <p:cNvSpPr/>
          <p:nvPr/>
        </p:nvSpPr>
        <p:spPr>
          <a:xfrm>
            <a:off x="305280" y="992520"/>
            <a:ext cx="7885080" cy="15246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Functions of the form </a:t>
            </a:r>
            <a:r>
              <a:rPr lang="en-US" sz="1800" b="1" i="1" strike="noStrike" spc="-1">
                <a:solidFill>
                  <a:srgbClr val="595959"/>
                </a:solidFill>
                <a:latin typeface="Arial" panose="020B0604020202020204"/>
                <a:ea typeface="Arial" panose="020B0604020202020204"/>
              </a:rPr>
              <a:t>f</a:t>
            </a:r>
            <a:r>
              <a:rPr lang="en-US" sz="1800" b="1" strike="noStrike" spc="-1">
                <a:solidFill>
                  <a:srgbClr val="595959"/>
                </a:solidFill>
                <a:latin typeface="Arial" panose="020B0604020202020204"/>
                <a:ea typeface="Arial" panose="020B0604020202020204"/>
              </a:rPr>
              <a:t>(</a:t>
            </a:r>
            <a:r>
              <a:rPr lang="en-US" sz="1800" b="1" i="1" strike="noStrike" spc="-1">
                <a:solidFill>
                  <a:srgbClr val="595959"/>
                </a:solidFill>
                <a:latin typeface="Arial" panose="020B0604020202020204"/>
                <a:ea typeface="Arial" panose="020B0604020202020204"/>
              </a:rPr>
              <a:t>t</a:t>
            </a:r>
            <a:r>
              <a:rPr lang="en-US" sz="1800" b="1" strike="noStrike" spc="-1">
                <a:solidFill>
                  <a:srgbClr val="595959"/>
                </a:solidFill>
                <a:latin typeface="Arial" panose="020B0604020202020204"/>
                <a:ea typeface="Arial" panose="020B0604020202020204"/>
              </a:rPr>
              <a:t>) = |</a:t>
            </a:r>
            <a:r>
              <a:rPr lang="en-US" sz="1800" b="1" i="1" strike="noStrike" spc="-1">
                <a:solidFill>
                  <a:srgbClr val="595959"/>
                </a:solidFill>
                <a:latin typeface="Arial" panose="020B0604020202020204"/>
                <a:ea typeface="Arial" panose="020B0604020202020204"/>
              </a:rPr>
              <a:t>r</a:t>
            </a:r>
            <a:r>
              <a:rPr lang="en-US" sz="1800" b="1" strike="noStrike" spc="-1">
                <a:solidFill>
                  <a:srgbClr val="595959"/>
                </a:solidFill>
                <a:latin typeface="Arial" panose="020B0604020202020204"/>
                <a:ea typeface="Arial" panose="020B0604020202020204"/>
              </a:rPr>
              <a:t>|</a:t>
            </a:r>
            <a:r>
              <a:rPr lang="en-US" sz="1800" b="1" i="1" strike="noStrike" spc="-1">
                <a:solidFill>
                  <a:srgbClr val="595959"/>
                </a:solidFill>
                <a:latin typeface="Arial" panose="020B0604020202020204"/>
                <a:ea typeface="Arial" panose="020B0604020202020204"/>
              </a:rPr>
              <a:t>e</a:t>
            </a:r>
            <a:r>
              <a:rPr lang="en-US" sz="1800" b="1" i="1" strike="noStrike" spc="-1" baseline="30000">
                <a:solidFill>
                  <a:srgbClr val="595959"/>
                </a:solidFill>
                <a:latin typeface="Arial" panose="020B0604020202020204"/>
                <a:ea typeface="Arial" panose="020B0604020202020204"/>
              </a:rPr>
              <a:t>rt</a:t>
            </a:r>
            <a:r>
              <a:rPr lang="en-US" sz="1800" b="1" i="1" strike="noStrike" spc="-1">
                <a:solidFill>
                  <a:srgbClr val="595959"/>
                </a:solidFill>
                <a:latin typeface="Arial" panose="020B0604020202020204"/>
                <a:ea typeface="Arial" panose="020B0604020202020204"/>
              </a:rPr>
              <a:t> </a:t>
            </a:r>
            <a:r>
              <a:rPr lang="en-US" sz="1800" b="1" strike="noStrike" spc="-1">
                <a:solidFill>
                  <a:srgbClr val="595959"/>
                </a:solidFill>
                <a:latin typeface="Arial" panose="020B0604020202020204"/>
                <a:ea typeface="Arial" panose="020B0604020202020204"/>
              </a:rPr>
              <a:t>with </a:t>
            </a:r>
            <a:r>
              <a:rPr lang="en-US" sz="1800" b="1" i="1" strike="noStrike" spc="-1">
                <a:solidFill>
                  <a:srgbClr val="595959"/>
                </a:solidFill>
                <a:latin typeface="Arial" panose="020B0604020202020204"/>
                <a:ea typeface="Arial" panose="020B0604020202020204"/>
              </a:rPr>
              <a:t>r </a:t>
            </a:r>
            <a:r>
              <a:rPr lang="en-US" sz="1800" b="1" strike="noStrike" spc="-1">
                <a:solidFill>
                  <a:srgbClr val="595959"/>
                </a:solidFill>
                <a:latin typeface="Arial" panose="020B0604020202020204"/>
                <a:ea typeface="Arial" panose="020B0604020202020204"/>
              </a:rPr>
              <a:t>&lt; 0 and </a:t>
            </a:r>
            <a:r>
              <a:rPr lang="en-US" sz="1800" b="1" i="1" strike="noStrike" spc="-1">
                <a:solidFill>
                  <a:srgbClr val="595959"/>
                </a:solidFill>
                <a:latin typeface="Arial" panose="020B0604020202020204"/>
                <a:ea typeface="Arial" panose="020B0604020202020204"/>
              </a:rPr>
              <a:t>t </a:t>
            </a:r>
            <a:r>
              <a:rPr lang="en-US" sz="1800" b="1" strike="noStrike" spc="-1">
                <a:solidFill>
                  <a:srgbClr val="595959"/>
                </a:solidFill>
                <a:latin typeface="Arial" panose="020B0604020202020204"/>
                <a:ea typeface="Arial" panose="020B0604020202020204"/>
              </a:rPr>
              <a:t>&gt; 0, </a:t>
            </a:r>
            <a:r>
              <a:rPr lang="en-US" sz="1800" b="0" strike="noStrike" spc="-1">
                <a:solidFill>
                  <a:srgbClr val="595959"/>
                </a:solidFill>
                <a:latin typeface="Arial" panose="020B0604020202020204"/>
                <a:ea typeface="Arial" panose="020B0604020202020204"/>
              </a:rPr>
              <a:t>or </a:t>
            </a:r>
            <a:r>
              <a:rPr lang="en-US" sz="1800" b="1" i="1" strike="noStrike" spc="-1">
                <a:solidFill>
                  <a:srgbClr val="595959"/>
                </a:solidFill>
                <a:latin typeface="Arial" panose="020B0604020202020204"/>
                <a:ea typeface="Arial" panose="020B0604020202020204"/>
              </a:rPr>
              <a:t>f</a:t>
            </a:r>
            <a:r>
              <a:rPr lang="en-US" sz="1800" b="1" strike="noStrike" spc="-1">
                <a:solidFill>
                  <a:srgbClr val="595959"/>
                </a:solidFill>
                <a:latin typeface="Arial" panose="020B0604020202020204"/>
                <a:ea typeface="Arial" panose="020B0604020202020204"/>
              </a:rPr>
              <a:t>(</a:t>
            </a:r>
            <a:r>
              <a:rPr lang="en-US" sz="1800" b="1" i="1" strike="noStrike" spc="-1">
                <a:solidFill>
                  <a:srgbClr val="595959"/>
                </a:solidFill>
                <a:latin typeface="Arial" panose="020B0604020202020204"/>
                <a:ea typeface="Arial" panose="020B0604020202020204"/>
              </a:rPr>
              <a:t>t</a:t>
            </a:r>
            <a:r>
              <a:rPr lang="en-US" sz="1800" b="1" strike="noStrike" spc="-1">
                <a:solidFill>
                  <a:srgbClr val="595959"/>
                </a:solidFill>
                <a:latin typeface="Arial" panose="020B0604020202020204"/>
                <a:ea typeface="Arial" panose="020B0604020202020204"/>
              </a:rPr>
              <a:t>) = |</a:t>
            </a:r>
            <a:r>
              <a:rPr lang="en-US" sz="1800" b="1" i="1" strike="noStrike" spc="-1">
                <a:solidFill>
                  <a:srgbClr val="595959"/>
                </a:solidFill>
                <a:latin typeface="Arial" panose="020B0604020202020204"/>
                <a:ea typeface="Arial" panose="020B0604020202020204"/>
              </a:rPr>
              <a:t>r</a:t>
            </a:r>
            <a:r>
              <a:rPr lang="en-US" sz="1800" b="1" strike="noStrike" spc="-1">
                <a:solidFill>
                  <a:srgbClr val="595959"/>
                </a:solidFill>
                <a:latin typeface="Arial" panose="020B0604020202020204"/>
                <a:ea typeface="Arial" panose="020B0604020202020204"/>
              </a:rPr>
              <a:t>|</a:t>
            </a:r>
            <a:r>
              <a:rPr lang="en-US" sz="1800" b="1" i="1" strike="noStrike" spc="-1">
                <a:solidFill>
                  <a:srgbClr val="595959"/>
                </a:solidFill>
                <a:latin typeface="Arial" panose="020B0604020202020204"/>
                <a:ea typeface="Arial" panose="020B0604020202020204"/>
              </a:rPr>
              <a:t>e</a:t>
            </a:r>
            <a:r>
              <a:rPr lang="en-US" sz="1800" b="1" i="1" strike="noStrike" spc="-1" baseline="30000">
                <a:solidFill>
                  <a:srgbClr val="595959"/>
                </a:solidFill>
                <a:latin typeface="Arial" panose="020B0604020202020204"/>
                <a:ea typeface="Arial" panose="020B0604020202020204"/>
              </a:rPr>
              <a:t>rt </a:t>
            </a:r>
            <a:r>
              <a:rPr lang="en-US" sz="1800" b="1" strike="noStrike" spc="-1">
                <a:solidFill>
                  <a:srgbClr val="595959"/>
                </a:solidFill>
                <a:latin typeface="Arial" panose="020B0604020202020204"/>
                <a:ea typeface="Arial" panose="020B0604020202020204"/>
              </a:rPr>
              <a:t>with </a:t>
            </a:r>
            <a:r>
              <a:rPr lang="en-US" sz="1800" b="1" i="1" strike="noStrike" spc="-1">
                <a:solidFill>
                  <a:srgbClr val="595959"/>
                </a:solidFill>
                <a:latin typeface="Arial" panose="020B0604020202020204"/>
                <a:ea typeface="Arial" panose="020B0604020202020204"/>
              </a:rPr>
              <a:t>r </a:t>
            </a:r>
            <a:r>
              <a:rPr lang="en-US" sz="1800" b="1" strike="noStrike" spc="-1">
                <a:solidFill>
                  <a:srgbClr val="595959"/>
                </a:solidFill>
                <a:latin typeface="Arial" panose="020B0604020202020204"/>
                <a:ea typeface="Arial" panose="020B0604020202020204"/>
              </a:rPr>
              <a:t>&gt; 0 and </a:t>
            </a:r>
            <a:r>
              <a:rPr lang="en-US" sz="1800" b="1" i="1" strike="noStrike" spc="-1">
                <a:solidFill>
                  <a:srgbClr val="595959"/>
                </a:solidFill>
                <a:latin typeface="Arial" panose="020B0604020202020204"/>
                <a:ea typeface="Arial" panose="020B0604020202020204"/>
              </a:rPr>
              <a:t>t </a:t>
            </a:r>
            <a:r>
              <a:rPr lang="en-US" sz="1800" b="1" strike="noStrike" spc="-1">
                <a:solidFill>
                  <a:srgbClr val="595959"/>
                </a:solidFill>
                <a:latin typeface="Arial" panose="020B0604020202020204"/>
                <a:ea typeface="Arial" panose="020B0604020202020204"/>
              </a:rPr>
              <a:t>&lt; 0 </a:t>
            </a:r>
            <a:r>
              <a:rPr lang="en-US" sz="1800" b="0" strike="noStrike" spc="-1">
                <a:solidFill>
                  <a:srgbClr val="595959"/>
                </a:solidFill>
                <a:latin typeface="Arial" panose="020B0604020202020204"/>
                <a:ea typeface="Arial" panose="020B0604020202020204"/>
              </a:rPr>
              <a:t>are probability density functions in which the area under each curve is 1.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Figure on the left contains the graph of a function in this category, </a:t>
            </a:r>
            <a:r>
              <a:rPr lang="en-US" sz="1800" b="0" i="1" strike="noStrike" spc="-1">
                <a:solidFill>
                  <a:srgbClr val="595959"/>
                </a:solidFill>
                <a:latin typeface="Arial" panose="020B0604020202020204"/>
                <a:ea typeface="Arial" panose="020B0604020202020204"/>
              </a:rPr>
              <a:t>f</a:t>
            </a:r>
            <a:r>
              <a:rPr lang="en-US" sz="1800" b="0" strike="noStrike" spc="-1">
                <a:solidFill>
                  <a:srgbClr val="595959"/>
                </a:solidFill>
                <a:latin typeface="Arial" panose="020B0604020202020204"/>
                <a:ea typeface="Arial" panose="020B0604020202020204"/>
              </a:rPr>
              <a:t>(</a:t>
            </a:r>
            <a:r>
              <a:rPr lang="en-US" sz="1800" b="0" i="1" strike="noStrike" spc="-1">
                <a:solidFill>
                  <a:srgbClr val="595959"/>
                </a:solidFill>
                <a:latin typeface="Arial" panose="020B0604020202020204"/>
                <a:ea typeface="Arial" panose="020B0604020202020204"/>
              </a:rPr>
              <a:t>t</a:t>
            </a:r>
            <a:r>
              <a:rPr lang="en-US" sz="1800" b="0" strike="noStrike" spc="-1">
                <a:solidFill>
                  <a:srgbClr val="595959"/>
                </a:solidFill>
                <a:latin typeface="Arial" panose="020B0604020202020204"/>
                <a:ea typeface="Arial" panose="020B0604020202020204"/>
              </a:rPr>
              <a:t>) = 2</a:t>
            </a:r>
            <a:r>
              <a:rPr lang="en-US" sz="1800" b="0" i="1" strike="noStrike" spc="-1">
                <a:solidFill>
                  <a:srgbClr val="595959"/>
                </a:solidFill>
                <a:latin typeface="Arial" panose="020B0604020202020204"/>
                <a:ea typeface="Arial" panose="020B0604020202020204"/>
              </a:rPr>
              <a:t>e</a:t>
            </a:r>
            <a:r>
              <a:rPr lang="en-US" sz="1800" b="0" strike="noStrike" spc="-1">
                <a:solidFill>
                  <a:srgbClr val="595959"/>
                </a:solidFill>
                <a:latin typeface="Arial" panose="020B0604020202020204"/>
                <a:ea typeface="Arial" panose="020B0604020202020204"/>
              </a:rPr>
              <a:t>–2</a:t>
            </a:r>
            <a:r>
              <a:rPr lang="en-US" sz="1800" b="0" i="1" strike="noStrike" spc="-1">
                <a:solidFill>
                  <a:srgbClr val="595959"/>
                </a:solidFill>
                <a:latin typeface="Arial" panose="020B0604020202020204"/>
                <a:ea typeface="Arial" panose="020B0604020202020204"/>
              </a:rPr>
              <a:t>t</a:t>
            </a:r>
            <a:r>
              <a:rPr lang="en-US" sz="1800" b="0" strike="noStrike" spc="-1">
                <a:solidFill>
                  <a:srgbClr val="595959"/>
                </a:solidFill>
                <a:latin typeface="Arial" panose="020B0604020202020204"/>
                <a:ea typeface="Arial" panose="020B0604020202020204"/>
              </a:rPr>
              <a:t>. Figure on the right displays a histogram of 1000 such exponentially distributed random numbers. </a:t>
            </a:r>
            <a:endParaRPr lang="en-US" sz="1800" b="0" strike="noStrike" spc="-1">
              <a:latin typeface="Arial" panose="020B0604020202020204"/>
            </a:endParaRPr>
          </a:p>
          <a:p>
            <a:pPr>
              <a:lnSpc>
                <a:spcPct val="115000"/>
              </a:lnSpc>
            </a:pPr>
            <a:endParaRPr lang="en-US" sz="1800" b="0" strike="noStrike" spc="-1">
              <a:latin typeface="Arial" panose="020B0604020202020204"/>
            </a:endParaRPr>
          </a:p>
        </p:txBody>
      </p:sp>
      <p:pic>
        <p:nvPicPr>
          <p:cNvPr id="290" name="Picture 3"/>
          <p:cNvPicPr/>
          <p:nvPr/>
        </p:nvPicPr>
        <p:blipFill>
          <a:blip r:embed="rId1"/>
          <a:stretch>
            <a:fillRect/>
          </a:stretch>
        </p:blipFill>
        <p:spPr>
          <a:xfrm>
            <a:off x="395310" y="3147875"/>
            <a:ext cx="3777480" cy="2434680"/>
          </a:xfrm>
          <a:prstGeom prst="rect">
            <a:avLst/>
          </a:prstGeom>
          <a:ln>
            <a:noFill/>
          </a:ln>
        </p:spPr>
      </p:pic>
      <p:sp>
        <p:nvSpPr>
          <p:cNvPr id="291" name="CustomShape 3"/>
          <p:cNvSpPr/>
          <p:nvPr/>
        </p:nvSpPr>
        <p:spPr>
          <a:xfrm>
            <a:off x="290520" y="4865760"/>
            <a:ext cx="3247920" cy="2260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050" b="0" strike="noStrike" spc="-1">
                <a:solidFill>
                  <a:srgbClr val="000000"/>
                </a:solidFill>
                <a:latin typeface="Times New Roman" panose="02020603050405020304"/>
                <a:ea typeface="Arial" panose="020B0604020202020204"/>
              </a:rPr>
              <a:t>Fig. Probability density function </a:t>
            </a:r>
            <a:r>
              <a:rPr lang="en-US" sz="1050" b="0" i="1" strike="noStrike" spc="-1">
                <a:solidFill>
                  <a:srgbClr val="000000"/>
                </a:solidFill>
                <a:latin typeface="Times-Italic"/>
                <a:ea typeface="Arial" panose="020B0604020202020204"/>
              </a:rPr>
              <a:t>f</a:t>
            </a:r>
            <a:r>
              <a:rPr lang="en-US" sz="1050" b="0" strike="noStrike" spc="-1">
                <a:solidFill>
                  <a:srgbClr val="000000"/>
                </a:solidFill>
                <a:latin typeface="Times New Roman" panose="02020603050405020304"/>
                <a:ea typeface="Arial" panose="020B0604020202020204"/>
              </a:rPr>
              <a:t>(</a:t>
            </a:r>
            <a:r>
              <a:rPr lang="en-US" sz="1050" b="0" i="1" strike="noStrike" spc="-1">
                <a:solidFill>
                  <a:srgbClr val="000000"/>
                </a:solidFill>
                <a:latin typeface="Times-Italic"/>
                <a:ea typeface="Arial" panose="020B0604020202020204"/>
              </a:rPr>
              <a:t>t</a:t>
            </a:r>
            <a:r>
              <a:rPr lang="en-US" sz="1050" b="0" strike="noStrike" spc="-1">
                <a:solidFill>
                  <a:srgbClr val="000000"/>
                </a:solidFill>
                <a:latin typeface="Times New Roman" panose="02020603050405020304"/>
                <a:ea typeface="Arial" panose="020B0604020202020204"/>
              </a:rPr>
              <a:t>) = 2</a:t>
            </a:r>
            <a:r>
              <a:rPr lang="en-US" sz="1050" b="0" i="1" strike="noStrike" spc="-1">
                <a:solidFill>
                  <a:srgbClr val="000000"/>
                </a:solidFill>
                <a:latin typeface="Times-Italic"/>
                <a:ea typeface="Arial" panose="020B0604020202020204"/>
              </a:rPr>
              <a:t>e</a:t>
            </a:r>
            <a:r>
              <a:rPr lang="en-US" sz="600" b="1" strike="noStrike" spc="-1">
                <a:solidFill>
                  <a:srgbClr val="000000"/>
                </a:solidFill>
                <a:latin typeface="Times-Bold"/>
                <a:ea typeface="Arial" panose="020B0604020202020204"/>
              </a:rPr>
              <a:t>–</a:t>
            </a:r>
            <a:r>
              <a:rPr lang="en-US" sz="600" b="1" i="1" strike="noStrike" spc="-1">
                <a:solidFill>
                  <a:srgbClr val="000000"/>
                </a:solidFill>
                <a:latin typeface="Times-BoldItalic"/>
                <a:ea typeface="Arial" panose="020B0604020202020204"/>
              </a:rPr>
              <a:t>2t </a:t>
            </a:r>
            <a:r>
              <a:rPr lang="en-US" sz="1050" b="0" strike="noStrike" spc="-1">
                <a:solidFill>
                  <a:srgbClr val="000000"/>
                </a:solidFill>
                <a:latin typeface="Times New Roman" panose="02020603050405020304"/>
                <a:ea typeface="Arial" panose="020B0604020202020204"/>
              </a:rPr>
              <a:t>for </a:t>
            </a:r>
            <a:r>
              <a:rPr lang="en-US" sz="1050" b="0" i="1" strike="noStrike" spc="-1">
                <a:solidFill>
                  <a:srgbClr val="000000"/>
                </a:solidFill>
                <a:latin typeface="Times-Italic"/>
                <a:ea typeface="Arial" panose="020B0604020202020204"/>
              </a:rPr>
              <a:t>t </a:t>
            </a:r>
            <a:r>
              <a:rPr lang="en-US" sz="1050" b="0" strike="noStrike" spc="-1">
                <a:solidFill>
                  <a:srgbClr val="000000"/>
                </a:solidFill>
                <a:latin typeface="Times New Roman" panose="02020603050405020304"/>
                <a:ea typeface="Arial" panose="020B0604020202020204"/>
              </a:rPr>
              <a:t>&gt; 0</a:t>
            </a:r>
            <a:endParaRPr lang="en-US" sz="1050" b="0" strike="noStrike" spc="-1">
              <a:latin typeface="Arial" panose="020B0604020202020204"/>
            </a:endParaRPr>
          </a:p>
        </p:txBody>
      </p:sp>
      <p:pic>
        <p:nvPicPr>
          <p:cNvPr id="292" name="Picture 5"/>
          <p:cNvPicPr/>
          <p:nvPr/>
        </p:nvPicPr>
        <p:blipFill>
          <a:blip r:embed="rId2"/>
          <a:stretch>
            <a:fillRect/>
          </a:stretch>
        </p:blipFill>
        <p:spPr>
          <a:xfrm>
            <a:off x="3941755" y="3003290"/>
            <a:ext cx="4249080" cy="2270520"/>
          </a:xfrm>
          <a:prstGeom prst="rect">
            <a:avLst/>
          </a:prstGeom>
          <a:ln>
            <a:noFill/>
          </a:ln>
        </p:spPr>
      </p:pic>
      <p:sp>
        <p:nvSpPr>
          <p:cNvPr id="293" name="CustomShape 4"/>
          <p:cNvSpPr/>
          <p:nvPr/>
        </p:nvSpPr>
        <p:spPr>
          <a:xfrm>
            <a:off x="4571280" y="4498560"/>
            <a:ext cx="4570560" cy="371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50" b="0" strike="noStrike" spc="-1">
                <a:solidFill>
                  <a:srgbClr val="000000"/>
                </a:solidFill>
                <a:latin typeface="Times New Roman" panose="02020603050405020304"/>
                <a:ea typeface="Arial" panose="020B0604020202020204"/>
              </a:rPr>
              <a:t>Fig. Histogram of 1000 random numbers ln(</a:t>
            </a:r>
            <a:r>
              <a:rPr lang="en-US" sz="1050" b="0" i="1" strike="noStrike" spc="-1">
                <a:solidFill>
                  <a:srgbClr val="000000"/>
                </a:solidFill>
                <a:latin typeface="Times-Italic"/>
                <a:ea typeface="Arial" panose="020B0604020202020204"/>
              </a:rPr>
              <a:t>rand</a:t>
            </a:r>
            <a:r>
              <a:rPr lang="en-US" sz="1050" b="0" strike="noStrike" spc="-1">
                <a:solidFill>
                  <a:srgbClr val="000000"/>
                </a:solidFill>
                <a:latin typeface="Times New Roman" panose="02020603050405020304"/>
                <a:ea typeface="Arial" panose="020B0604020202020204"/>
              </a:rPr>
              <a:t>)/(–2), where </a:t>
            </a:r>
            <a:r>
              <a:rPr lang="en-US" sz="1050" b="0" i="1" strike="noStrike" spc="-1">
                <a:solidFill>
                  <a:srgbClr val="000000"/>
                </a:solidFill>
                <a:latin typeface="Times-Italic"/>
                <a:ea typeface="Arial" panose="020B0604020202020204"/>
              </a:rPr>
              <a:t>rand </a:t>
            </a:r>
            <a:r>
              <a:rPr lang="en-US" sz="1050" b="0" strike="noStrike" spc="-1">
                <a:solidFill>
                  <a:srgbClr val="000000"/>
                </a:solidFill>
                <a:latin typeface="Times New Roman" panose="02020603050405020304"/>
                <a:ea typeface="Arial" panose="020B0604020202020204"/>
              </a:rPr>
              <a:t>is a uniformly generated random number in [0.0, 1.0)</a:t>
            </a:r>
            <a:endParaRPr lang="en-US" sz="105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Generating Random Numbers in Normal Distribution</a:t>
            </a:r>
            <a:endParaRPr lang="en-US" sz="2800" b="0" strike="noStrike" spc="-1">
              <a:latin typeface="Arial" panose="020B0604020202020204"/>
            </a:endParaRPr>
          </a:p>
        </p:txBody>
      </p:sp>
      <p:sp>
        <p:nvSpPr>
          <p:cNvPr id="295" name="CustomShape 2"/>
          <p:cNvSpPr/>
          <p:nvPr/>
        </p:nvSpPr>
        <p:spPr>
          <a:xfrm>
            <a:off x="311400" y="1152000"/>
            <a:ext cx="8519040" cy="3414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To obtain a number in such a distribution, the </a:t>
            </a:r>
            <a:r>
              <a:rPr lang="en-US" sz="1800" b="1" strike="noStrike" spc="-1">
                <a:solidFill>
                  <a:srgbClr val="595959"/>
                </a:solidFill>
                <a:latin typeface="Arial" panose="020B0604020202020204"/>
                <a:ea typeface="Arial" panose="020B0604020202020204"/>
              </a:rPr>
              <a:t>exponential method </a:t>
            </a:r>
            <a:r>
              <a:rPr lang="en-US" sz="1800" b="0" strike="noStrike" spc="-1">
                <a:solidFill>
                  <a:srgbClr val="595959"/>
                </a:solidFill>
                <a:latin typeface="Arial" panose="020B0604020202020204"/>
                <a:ea typeface="Arial" panose="020B0604020202020204"/>
              </a:rPr>
              <a:t>divides the natural logarithm of a uniformly distributed random number from 0.0 to 1.0 by the rate constant (</a:t>
            </a:r>
            <a:r>
              <a:rPr lang="en-US" sz="1800" b="0" i="1" strike="noStrike" spc="-1">
                <a:solidFill>
                  <a:srgbClr val="595959"/>
                </a:solidFill>
                <a:latin typeface="Arial" panose="020B0604020202020204"/>
                <a:ea typeface="Arial" panose="020B0604020202020204"/>
              </a:rPr>
              <a:t>r</a:t>
            </a:r>
            <a:r>
              <a:rPr lang="en-US" sz="1800" b="0" strike="noStrike" spc="-1">
                <a:solidFill>
                  <a:srgbClr val="595959"/>
                </a:solidFill>
                <a:latin typeface="Arial" panose="020B0604020202020204"/>
                <a:ea typeface="Arial" panose="020B0604020202020204"/>
              </a:rPr>
              <a:t>), that is, ln(</a:t>
            </a:r>
            <a:r>
              <a:rPr lang="en-US" sz="1800" b="0" i="1" strike="noStrike" spc="-1">
                <a:solidFill>
                  <a:srgbClr val="595959"/>
                </a:solidFill>
                <a:latin typeface="Arial" panose="020B0604020202020204"/>
                <a:ea typeface="Arial" panose="020B0604020202020204"/>
              </a:rPr>
              <a:t>rand</a:t>
            </a:r>
            <a:r>
              <a:rPr lang="en-US" sz="1800" b="0" strike="noStrike" spc="-1">
                <a:solidFill>
                  <a:srgbClr val="595959"/>
                </a:solidFill>
                <a:latin typeface="Arial" panose="020B0604020202020204"/>
                <a:ea typeface="Arial" panose="020B0604020202020204"/>
              </a:rPr>
              <a:t>)/</a:t>
            </a:r>
            <a:r>
              <a:rPr lang="en-US" sz="1800" b="0" i="1" strike="noStrike" spc="-1">
                <a:solidFill>
                  <a:srgbClr val="595959"/>
                </a:solidFill>
                <a:latin typeface="Arial" panose="020B0604020202020204"/>
                <a:ea typeface="Arial" panose="020B0604020202020204"/>
              </a:rPr>
              <a:t>r</a:t>
            </a:r>
            <a:r>
              <a:rPr lang="en-US" sz="1800" b="0" strike="noStrike" spc="-1">
                <a:solidFill>
                  <a:srgbClr val="595959"/>
                </a:solidFill>
                <a:latin typeface="Arial" panose="020B0604020202020204"/>
                <a:ea typeface="Arial" panose="020B0604020202020204"/>
              </a:rPr>
              <a:t>, where </a:t>
            </a:r>
            <a:r>
              <a:rPr lang="en-US" sz="1800" b="0" i="1" strike="noStrike" spc="-1">
                <a:solidFill>
                  <a:srgbClr val="595959"/>
                </a:solidFill>
                <a:latin typeface="Arial" panose="020B0604020202020204"/>
                <a:ea typeface="Arial" panose="020B0604020202020204"/>
              </a:rPr>
              <a:t>rand </a:t>
            </a:r>
            <a:r>
              <a:rPr lang="en-US" sz="1800" b="0" strike="noStrike" spc="-1">
                <a:solidFill>
                  <a:srgbClr val="595959"/>
                </a:solidFill>
                <a:latin typeface="Arial" panose="020B0604020202020204"/>
                <a:ea typeface="Arial" panose="020B0604020202020204"/>
              </a:rPr>
              <a:t>is random between 0 and 1.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For example, to generate numbers in the distribution </a:t>
            </a:r>
            <a:r>
              <a:rPr lang="en-US" sz="1800" b="0" i="1" strike="noStrike" spc="-1">
                <a:solidFill>
                  <a:srgbClr val="595959"/>
                </a:solidFill>
                <a:latin typeface="Arial" panose="020B0604020202020204"/>
                <a:ea typeface="Arial" panose="020B0604020202020204"/>
              </a:rPr>
              <a:t>f</a:t>
            </a:r>
            <a:r>
              <a:rPr lang="en-US" sz="1800" b="0" strike="noStrike" spc="-1">
                <a:solidFill>
                  <a:srgbClr val="595959"/>
                </a:solidFill>
                <a:latin typeface="Arial" panose="020B0604020202020204"/>
                <a:ea typeface="Arial" panose="020B0604020202020204"/>
              </a:rPr>
              <a:t>(</a:t>
            </a:r>
            <a:r>
              <a:rPr lang="en-US" sz="1800" b="0" i="1" strike="noStrike" spc="-1">
                <a:solidFill>
                  <a:srgbClr val="595959"/>
                </a:solidFill>
                <a:latin typeface="Arial" panose="020B0604020202020204"/>
                <a:ea typeface="Arial" panose="020B0604020202020204"/>
              </a:rPr>
              <a:t>t</a:t>
            </a:r>
            <a:r>
              <a:rPr lang="en-US" sz="1800" b="0" strike="noStrike" spc="-1">
                <a:solidFill>
                  <a:srgbClr val="595959"/>
                </a:solidFill>
                <a:latin typeface="Arial" panose="020B0604020202020204"/>
                <a:ea typeface="Arial" panose="020B0604020202020204"/>
              </a:rPr>
              <a:t>) = 2</a:t>
            </a:r>
            <a:r>
              <a:rPr lang="en-US" sz="1800" b="0" i="1" strike="noStrike" spc="-1">
                <a:solidFill>
                  <a:srgbClr val="595959"/>
                </a:solidFill>
                <a:latin typeface="Arial" panose="020B0604020202020204"/>
                <a:ea typeface="Arial" panose="020B0604020202020204"/>
              </a:rPr>
              <a:t>e</a:t>
            </a:r>
            <a:r>
              <a:rPr lang="en-US" sz="1800" b="0" strike="noStrike" spc="-1" baseline="30000">
                <a:solidFill>
                  <a:srgbClr val="595959"/>
                </a:solidFill>
                <a:latin typeface="Arial" panose="020B0604020202020204"/>
                <a:ea typeface="Arial" panose="020B0604020202020204"/>
              </a:rPr>
              <a:t>–2</a:t>
            </a:r>
            <a:r>
              <a:rPr lang="en-US" sz="1800" b="0" i="1" strike="noStrike" spc="-1" baseline="30000">
                <a:solidFill>
                  <a:srgbClr val="595959"/>
                </a:solidFill>
                <a:latin typeface="Arial" panose="020B0604020202020204"/>
                <a:ea typeface="Arial" panose="020B0604020202020204"/>
              </a:rPr>
              <a:t>t</a:t>
            </a:r>
            <a:r>
              <a:rPr lang="en-US" sz="1800" b="0" strike="noStrike" spc="-1">
                <a:solidFill>
                  <a:srgbClr val="595959"/>
                </a:solidFill>
                <a:latin typeface="Arial" panose="020B0604020202020204"/>
                <a:ea typeface="Arial" panose="020B0604020202020204"/>
              </a:rPr>
              <a:t>, we calculate ln(</a:t>
            </a:r>
            <a:r>
              <a:rPr lang="en-US" sz="1800" b="0" i="1" strike="noStrike" spc="-1">
                <a:solidFill>
                  <a:srgbClr val="595959"/>
                </a:solidFill>
                <a:latin typeface="Arial" panose="020B0604020202020204"/>
                <a:ea typeface="Arial" panose="020B0604020202020204"/>
              </a:rPr>
              <a:t>rand</a:t>
            </a:r>
            <a:r>
              <a:rPr lang="en-US" sz="1800" b="0" strike="noStrike" spc="-1">
                <a:solidFill>
                  <a:srgbClr val="595959"/>
                </a:solidFill>
                <a:latin typeface="Arial" panose="020B0604020202020204"/>
                <a:ea typeface="Arial" panose="020B0604020202020204"/>
              </a:rPr>
              <a:t>)/(–2).</a:t>
            </a:r>
            <a:endParaRPr lang="en-US" sz="1800" b="0" strike="noStrike" spc="-1">
              <a:latin typeface="Arial" panose="020B0604020202020204"/>
            </a:endParaRPr>
          </a:p>
          <a:p>
            <a:pPr>
              <a:lnSpc>
                <a:spcPct val="115000"/>
              </a:lnSpc>
            </a:pP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Generating Random Numbers in Exponential Distribution</a:t>
            </a:r>
            <a:endParaRPr lang="en-US" sz="2800" b="0" strike="noStrike" spc="-1">
              <a:latin typeface="Arial" panose="020B0604020202020204"/>
            </a:endParaRPr>
          </a:p>
        </p:txBody>
      </p:sp>
      <p:sp>
        <p:nvSpPr>
          <p:cNvPr id="297" name="CustomShape 2"/>
          <p:cNvSpPr/>
          <p:nvPr/>
        </p:nvSpPr>
        <p:spPr>
          <a:xfrm>
            <a:off x="628200" y="1368720"/>
            <a:ext cx="7885080" cy="1507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The same algorithm is employed to generate random numbers from minus infinity to 0 for probability density function </a:t>
            </a:r>
            <a:r>
              <a:rPr lang="en-US" sz="1800" b="0" i="1" strike="noStrike" spc="-1">
                <a:solidFill>
                  <a:srgbClr val="595959"/>
                </a:solidFill>
                <a:latin typeface="Arial" panose="020B0604020202020204"/>
                <a:ea typeface="Arial" panose="020B0604020202020204"/>
              </a:rPr>
              <a:t>f</a:t>
            </a:r>
            <a:r>
              <a:rPr lang="en-US" sz="1800" b="0" strike="noStrike" spc="-1">
                <a:solidFill>
                  <a:srgbClr val="595959"/>
                </a:solidFill>
                <a:latin typeface="Arial" panose="020B0604020202020204"/>
                <a:ea typeface="Arial" panose="020B0604020202020204"/>
              </a:rPr>
              <a:t>(</a:t>
            </a:r>
            <a:r>
              <a:rPr lang="en-US" sz="1800" b="0" i="1" strike="noStrike" spc="-1">
                <a:solidFill>
                  <a:srgbClr val="595959"/>
                </a:solidFill>
                <a:latin typeface="Arial" panose="020B0604020202020204"/>
                <a:ea typeface="Arial" panose="020B0604020202020204"/>
              </a:rPr>
              <a:t>t</a:t>
            </a:r>
            <a:r>
              <a:rPr lang="en-US" sz="1800" b="0" strike="noStrike" spc="-1">
                <a:solidFill>
                  <a:srgbClr val="595959"/>
                </a:solidFill>
                <a:latin typeface="Arial" panose="020B0604020202020204"/>
                <a:ea typeface="Arial" panose="020B0604020202020204"/>
              </a:rPr>
              <a:t>) = |</a:t>
            </a:r>
            <a:r>
              <a:rPr lang="en-US" sz="1800" b="0" i="1" strike="noStrike" spc="-1">
                <a:solidFill>
                  <a:srgbClr val="595959"/>
                </a:solidFill>
                <a:latin typeface="Arial" panose="020B0604020202020204"/>
                <a:ea typeface="Arial" panose="020B0604020202020204"/>
              </a:rPr>
              <a:t>r</a:t>
            </a:r>
            <a:r>
              <a:rPr lang="en-US" sz="1800" b="0" strike="noStrike" spc="-1">
                <a:solidFill>
                  <a:srgbClr val="595959"/>
                </a:solidFill>
                <a:latin typeface="Arial" panose="020B0604020202020204"/>
                <a:ea typeface="Arial" panose="020B0604020202020204"/>
              </a:rPr>
              <a:t>|</a:t>
            </a:r>
            <a:r>
              <a:rPr lang="en-US" sz="1800" b="0" i="1" strike="noStrike" spc="-1">
                <a:solidFill>
                  <a:srgbClr val="595959"/>
                </a:solidFill>
                <a:latin typeface="Arial" panose="020B0604020202020204"/>
                <a:ea typeface="Arial" panose="020B0604020202020204"/>
              </a:rPr>
              <a:t>e</a:t>
            </a:r>
            <a:r>
              <a:rPr lang="en-US" sz="1800" b="0" i="1" strike="noStrike" spc="-1" baseline="30000">
                <a:solidFill>
                  <a:srgbClr val="595959"/>
                </a:solidFill>
                <a:latin typeface="Arial" panose="020B0604020202020204"/>
                <a:ea typeface="Arial" panose="020B0604020202020204"/>
              </a:rPr>
              <a:t>rt</a:t>
            </a:r>
            <a:r>
              <a:rPr lang="en-US" sz="1800" b="0" i="1"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 </a:t>
            </a:r>
            <a:r>
              <a:rPr lang="en-US" sz="1800" b="0" i="1" strike="noStrike" spc="-1">
                <a:solidFill>
                  <a:srgbClr val="595959"/>
                </a:solidFill>
                <a:latin typeface="Arial" panose="020B0604020202020204"/>
                <a:ea typeface="Arial" panose="020B0604020202020204"/>
              </a:rPr>
              <a:t>re</a:t>
            </a:r>
            <a:r>
              <a:rPr lang="en-US" sz="1800" b="0" i="1" strike="noStrike" spc="-1" baseline="30000">
                <a:solidFill>
                  <a:srgbClr val="595959"/>
                </a:solidFill>
                <a:latin typeface="Arial" panose="020B0604020202020204"/>
                <a:ea typeface="Arial" panose="020B0604020202020204"/>
              </a:rPr>
              <a:t>rt</a:t>
            </a:r>
            <a:r>
              <a:rPr lang="en-US" sz="1800" b="0" i="1"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with </a:t>
            </a:r>
            <a:r>
              <a:rPr lang="en-US" sz="1800" b="0" i="1" strike="noStrike" spc="-1">
                <a:solidFill>
                  <a:srgbClr val="595959"/>
                </a:solidFill>
                <a:latin typeface="Arial" panose="020B0604020202020204"/>
                <a:ea typeface="Arial" panose="020B0604020202020204"/>
              </a:rPr>
              <a:t>r </a:t>
            </a:r>
            <a:r>
              <a:rPr lang="en-US" sz="1800" b="0" strike="noStrike" spc="-1">
                <a:solidFill>
                  <a:srgbClr val="595959"/>
                </a:solidFill>
                <a:latin typeface="Arial" panose="020B0604020202020204"/>
                <a:ea typeface="Arial" panose="020B0604020202020204"/>
              </a:rPr>
              <a:t>&gt; 0. </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Figure on the left shows the graph of one such function, </a:t>
            </a:r>
            <a:r>
              <a:rPr lang="en-US" sz="1800" b="0" i="1" strike="noStrike" spc="-1">
                <a:solidFill>
                  <a:srgbClr val="595959"/>
                </a:solidFill>
                <a:latin typeface="Arial" panose="020B0604020202020204"/>
                <a:ea typeface="Arial" panose="020B0604020202020204"/>
              </a:rPr>
              <a:t>f</a:t>
            </a:r>
            <a:r>
              <a:rPr lang="en-US" sz="1800" b="0" strike="noStrike" spc="-1">
                <a:solidFill>
                  <a:srgbClr val="595959"/>
                </a:solidFill>
                <a:latin typeface="Arial" panose="020B0604020202020204"/>
                <a:ea typeface="Arial" panose="020B0604020202020204"/>
              </a:rPr>
              <a:t>(</a:t>
            </a:r>
            <a:r>
              <a:rPr lang="en-US" sz="1800" b="0" i="1" strike="noStrike" spc="-1">
                <a:solidFill>
                  <a:srgbClr val="595959"/>
                </a:solidFill>
                <a:latin typeface="Arial" panose="020B0604020202020204"/>
                <a:ea typeface="Arial" panose="020B0604020202020204"/>
              </a:rPr>
              <a:t>t</a:t>
            </a:r>
            <a:r>
              <a:rPr lang="en-US" sz="1800" b="0" strike="noStrike" spc="-1">
                <a:solidFill>
                  <a:srgbClr val="595959"/>
                </a:solidFill>
                <a:latin typeface="Arial" panose="020B0604020202020204"/>
                <a:ea typeface="Arial" panose="020B0604020202020204"/>
              </a:rPr>
              <a:t>) = 2</a:t>
            </a:r>
            <a:r>
              <a:rPr lang="en-US" sz="1800" b="0" i="1" strike="noStrike" spc="-1">
                <a:solidFill>
                  <a:srgbClr val="595959"/>
                </a:solidFill>
                <a:latin typeface="Arial" panose="020B0604020202020204"/>
                <a:ea typeface="Arial" panose="020B0604020202020204"/>
              </a:rPr>
              <a:t>e</a:t>
            </a:r>
            <a:r>
              <a:rPr lang="en-US" sz="1800" b="0" strike="noStrike" spc="-1" baseline="30000">
                <a:solidFill>
                  <a:srgbClr val="595959"/>
                </a:solidFill>
                <a:latin typeface="Arial" panose="020B0604020202020204"/>
                <a:ea typeface="Arial" panose="020B0604020202020204"/>
              </a:rPr>
              <a:t>2</a:t>
            </a:r>
            <a:r>
              <a:rPr lang="en-US" sz="1800" b="0" i="1" strike="noStrike" spc="-1" baseline="30000">
                <a:solidFill>
                  <a:srgbClr val="595959"/>
                </a:solidFill>
                <a:latin typeface="Arial" panose="020B0604020202020204"/>
                <a:ea typeface="Arial" panose="020B0604020202020204"/>
              </a:rPr>
              <a:t>t</a:t>
            </a:r>
            <a:r>
              <a:rPr lang="en-US" sz="1800" b="0" strike="noStrike" spc="-1">
                <a:solidFill>
                  <a:srgbClr val="595959"/>
                </a:solidFill>
                <a:latin typeface="Arial" panose="020B0604020202020204"/>
                <a:ea typeface="Arial" panose="020B0604020202020204"/>
              </a:rPr>
              <a:t>; and Figure on the right displays a histogram of 1000 pseudorandom numbers that the algorithm ln(</a:t>
            </a:r>
            <a:r>
              <a:rPr lang="en-US" sz="1800" b="0" i="1" strike="noStrike" spc="-1">
                <a:solidFill>
                  <a:srgbClr val="595959"/>
                </a:solidFill>
                <a:latin typeface="Arial" panose="020B0604020202020204"/>
                <a:ea typeface="Arial" panose="020B0604020202020204"/>
              </a:rPr>
              <a:t>rand</a:t>
            </a:r>
            <a:r>
              <a:rPr lang="en-US" sz="1800" b="0" strike="noStrike" spc="-1">
                <a:solidFill>
                  <a:srgbClr val="595959"/>
                </a:solidFill>
                <a:latin typeface="Arial" panose="020B0604020202020204"/>
                <a:ea typeface="Arial" panose="020B0604020202020204"/>
              </a:rPr>
              <a:t>)/2 generates.</a:t>
            </a:r>
            <a:endParaRPr lang="en-US" sz="1800" b="0" strike="noStrike" spc="-1">
              <a:latin typeface="Arial" panose="020B0604020202020204"/>
            </a:endParaRPr>
          </a:p>
          <a:p>
            <a:pPr>
              <a:lnSpc>
                <a:spcPct val="115000"/>
              </a:lnSpc>
            </a:pPr>
            <a:endParaRPr lang="en-US" sz="1800" b="0" strike="noStrike" spc="-1">
              <a:latin typeface="Arial" panose="020B0604020202020204"/>
            </a:endParaRPr>
          </a:p>
        </p:txBody>
      </p:sp>
      <p:pic>
        <p:nvPicPr>
          <p:cNvPr id="298" name="Content Placeholder 3"/>
          <p:cNvPicPr/>
          <p:nvPr/>
        </p:nvPicPr>
        <p:blipFill>
          <a:blip r:embed="rId1"/>
          <a:stretch>
            <a:fillRect/>
          </a:stretch>
        </p:blipFill>
        <p:spPr>
          <a:xfrm>
            <a:off x="628200" y="2978640"/>
            <a:ext cx="3297600" cy="1839240"/>
          </a:xfrm>
          <a:prstGeom prst="rect">
            <a:avLst/>
          </a:prstGeom>
          <a:ln>
            <a:noFill/>
          </a:ln>
        </p:spPr>
      </p:pic>
      <p:pic>
        <p:nvPicPr>
          <p:cNvPr id="299" name="Picture 4"/>
          <p:cNvPicPr/>
          <p:nvPr/>
        </p:nvPicPr>
        <p:blipFill>
          <a:blip r:embed="rId2"/>
          <a:stretch>
            <a:fillRect/>
          </a:stretch>
        </p:blipFill>
        <p:spPr>
          <a:xfrm>
            <a:off x="4881240" y="2542680"/>
            <a:ext cx="3324600" cy="2217960"/>
          </a:xfrm>
          <a:prstGeom prst="rect">
            <a:avLst/>
          </a:prstGeom>
          <a:ln>
            <a:noFill/>
          </a:ln>
        </p:spPr>
      </p:pic>
      <p:sp>
        <p:nvSpPr>
          <p:cNvPr id="300" name="CustomShape 3"/>
          <p:cNvSpPr/>
          <p:nvPr/>
        </p:nvSpPr>
        <p:spPr>
          <a:xfrm>
            <a:off x="462240" y="4865760"/>
            <a:ext cx="3204720" cy="2260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050" b="0" strike="noStrike" spc="-1">
                <a:solidFill>
                  <a:srgbClr val="000000"/>
                </a:solidFill>
                <a:latin typeface="Times New Roman" panose="02020603050405020304"/>
                <a:ea typeface="Arial" panose="020B0604020202020204"/>
              </a:rPr>
              <a:t>Fig: Probability density function </a:t>
            </a:r>
            <a:r>
              <a:rPr lang="en-US" sz="1050" b="0" i="1" strike="noStrike" spc="-1">
                <a:solidFill>
                  <a:srgbClr val="000000"/>
                </a:solidFill>
                <a:latin typeface="Times-Italic"/>
                <a:ea typeface="Arial" panose="020B0604020202020204"/>
              </a:rPr>
              <a:t>f</a:t>
            </a:r>
            <a:r>
              <a:rPr lang="en-US" sz="1050" b="0" strike="noStrike" spc="-1">
                <a:solidFill>
                  <a:srgbClr val="000000"/>
                </a:solidFill>
                <a:latin typeface="Times New Roman" panose="02020603050405020304"/>
                <a:ea typeface="Arial" panose="020B0604020202020204"/>
              </a:rPr>
              <a:t>(</a:t>
            </a:r>
            <a:r>
              <a:rPr lang="en-US" sz="1050" b="0" i="1" strike="noStrike" spc="-1">
                <a:solidFill>
                  <a:srgbClr val="000000"/>
                </a:solidFill>
                <a:latin typeface="Times-Italic"/>
                <a:ea typeface="Arial" panose="020B0604020202020204"/>
              </a:rPr>
              <a:t>t</a:t>
            </a:r>
            <a:r>
              <a:rPr lang="en-US" sz="1050" b="0" strike="noStrike" spc="-1">
                <a:solidFill>
                  <a:srgbClr val="000000"/>
                </a:solidFill>
                <a:latin typeface="Times New Roman" panose="02020603050405020304"/>
                <a:ea typeface="Arial" panose="020B0604020202020204"/>
              </a:rPr>
              <a:t>) = 2</a:t>
            </a:r>
            <a:r>
              <a:rPr lang="en-US" sz="1050" b="0" i="1" strike="noStrike" spc="-1">
                <a:solidFill>
                  <a:srgbClr val="000000"/>
                </a:solidFill>
                <a:latin typeface="Times-Italic"/>
                <a:ea typeface="Arial" panose="020B0604020202020204"/>
              </a:rPr>
              <a:t>e</a:t>
            </a:r>
            <a:r>
              <a:rPr lang="en-US" sz="600" b="0" strike="noStrike" spc="-1">
                <a:solidFill>
                  <a:srgbClr val="000000"/>
                </a:solidFill>
                <a:latin typeface="Times New Roman" panose="02020603050405020304"/>
                <a:ea typeface="Arial" panose="020B0604020202020204"/>
              </a:rPr>
              <a:t>2</a:t>
            </a:r>
            <a:r>
              <a:rPr lang="en-US" sz="600" b="0" i="1" strike="noStrike" spc="-1">
                <a:solidFill>
                  <a:srgbClr val="000000"/>
                </a:solidFill>
                <a:latin typeface="Times-Italic"/>
                <a:ea typeface="Arial" panose="020B0604020202020204"/>
              </a:rPr>
              <a:t>t </a:t>
            </a:r>
            <a:r>
              <a:rPr lang="en-US" sz="1050" b="0" strike="noStrike" spc="-1">
                <a:solidFill>
                  <a:srgbClr val="000000"/>
                </a:solidFill>
                <a:latin typeface="Times New Roman" panose="02020603050405020304"/>
                <a:ea typeface="Arial" panose="020B0604020202020204"/>
              </a:rPr>
              <a:t>for </a:t>
            </a:r>
            <a:r>
              <a:rPr lang="en-US" sz="1050" b="0" i="1" strike="noStrike" spc="-1">
                <a:solidFill>
                  <a:srgbClr val="000000"/>
                </a:solidFill>
                <a:latin typeface="Times-Italic"/>
                <a:ea typeface="Arial" panose="020B0604020202020204"/>
              </a:rPr>
              <a:t>t </a:t>
            </a:r>
            <a:r>
              <a:rPr lang="en-US" sz="1050" b="0" strike="noStrike" spc="-1">
                <a:solidFill>
                  <a:srgbClr val="000000"/>
                </a:solidFill>
                <a:latin typeface="Times New Roman" panose="02020603050405020304"/>
                <a:ea typeface="Arial" panose="020B0604020202020204"/>
              </a:rPr>
              <a:t>&lt; 0</a:t>
            </a:r>
            <a:endParaRPr lang="en-US" sz="1050" b="0" strike="noStrike" spc="-1">
              <a:latin typeface="Arial" panose="020B0604020202020204"/>
            </a:endParaRPr>
          </a:p>
        </p:txBody>
      </p:sp>
      <p:sp>
        <p:nvSpPr>
          <p:cNvPr id="301" name="CustomShape 4"/>
          <p:cNvSpPr/>
          <p:nvPr/>
        </p:nvSpPr>
        <p:spPr>
          <a:xfrm>
            <a:off x="4731120" y="4658040"/>
            <a:ext cx="4781880" cy="371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050" b="0" strike="noStrike" spc="-1">
                <a:solidFill>
                  <a:srgbClr val="000000"/>
                </a:solidFill>
                <a:latin typeface="Times New Roman" panose="02020603050405020304"/>
                <a:ea typeface="Arial" panose="020B0604020202020204"/>
              </a:rPr>
              <a:t>Fig: Histogram of 1000 numbers ln(</a:t>
            </a:r>
            <a:r>
              <a:rPr lang="en-US" sz="1050" b="0" i="1" strike="noStrike" spc="-1">
                <a:solidFill>
                  <a:srgbClr val="000000"/>
                </a:solidFill>
                <a:latin typeface="Times-Italic"/>
                <a:ea typeface="Arial" panose="020B0604020202020204"/>
              </a:rPr>
              <a:t>rand</a:t>
            </a:r>
            <a:r>
              <a:rPr lang="en-US" sz="1050" b="0" strike="noStrike" spc="-1">
                <a:solidFill>
                  <a:srgbClr val="000000"/>
                </a:solidFill>
                <a:latin typeface="Times New Roman" panose="02020603050405020304"/>
                <a:ea typeface="Arial" panose="020B0604020202020204"/>
              </a:rPr>
              <a:t>)/2, where </a:t>
            </a:r>
            <a:r>
              <a:rPr lang="en-US" sz="1050" b="0" i="1" strike="noStrike" spc="-1">
                <a:solidFill>
                  <a:srgbClr val="000000"/>
                </a:solidFill>
                <a:latin typeface="Times-Italic"/>
                <a:ea typeface="Arial" panose="020B0604020202020204"/>
              </a:rPr>
              <a:t>rand </a:t>
            </a:r>
            <a:r>
              <a:rPr lang="en-US" sz="1050" b="0" strike="noStrike" spc="-1">
                <a:solidFill>
                  <a:srgbClr val="000000"/>
                </a:solidFill>
                <a:latin typeface="Times New Roman" panose="02020603050405020304"/>
                <a:ea typeface="Arial" panose="020B0604020202020204"/>
              </a:rPr>
              <a:t>is a uniformly generated random number in [0.0, 1.0)</a:t>
            </a:r>
            <a:endParaRPr lang="en-US" sz="1050" b="0" strike="noStrike" spc="-1">
              <a:latin typeface="Arial" panose="020B0604020202020204"/>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Probability density function for Exponential Distribution</a:t>
            </a:r>
            <a:endParaRPr lang="en-US" sz="2800" b="0" strike="noStrike" spc="-1">
              <a:latin typeface="Arial" panose="020B0604020202020204"/>
            </a:endParaRPr>
          </a:p>
        </p:txBody>
      </p:sp>
      <p:pic>
        <p:nvPicPr>
          <p:cNvPr id="303" name="Content Placeholder 3"/>
          <p:cNvPicPr/>
          <p:nvPr/>
        </p:nvPicPr>
        <p:blipFill>
          <a:blip r:embed="rId1"/>
          <a:stretch>
            <a:fillRect/>
          </a:stretch>
        </p:blipFill>
        <p:spPr>
          <a:xfrm>
            <a:off x="1024560" y="2066400"/>
            <a:ext cx="6032520" cy="1259640"/>
          </a:xfrm>
          <a:prstGeom prst="rect">
            <a:avLst/>
          </a:prstGeom>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Step 1:</a:t>
            </a:r>
            <a:endParaRPr lang="en-US" sz="2800" b="0" strike="noStrike" spc="-1">
              <a:latin typeface="Arial" panose="020B0604020202020204"/>
            </a:endParaRPr>
          </a:p>
        </p:txBody>
      </p:sp>
      <p:sp>
        <p:nvSpPr>
          <p:cNvPr id="305" name="CustomShape 2"/>
          <p:cNvSpPr/>
          <p:nvPr/>
        </p:nvSpPr>
        <p:spPr>
          <a:xfrm>
            <a:off x="311400" y="1152000"/>
            <a:ext cx="8519040" cy="3414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285750" indent="-284480">
              <a:lnSpc>
                <a:spcPct val="115000"/>
              </a:lnSpc>
              <a:spcBef>
                <a:spcPts val="1200"/>
              </a:spcBef>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If this distribution is known or sufficient data exist to derive it, then this step is straightforward. </a:t>
            </a:r>
            <a:endParaRPr lang="en-US" sz="1800" b="0" strike="noStrike" spc="-1">
              <a:latin typeface="Arial" panose="020B0604020202020204"/>
            </a:endParaRPr>
          </a:p>
          <a:p>
            <a:pPr marL="285750" indent="-284480">
              <a:lnSpc>
                <a:spcPct val="115000"/>
              </a:lnSpc>
              <a:spcBef>
                <a:spcPts val="1200"/>
              </a:spcBef>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However, if the behavior of an input variable is not well understood, then the modeler might have to estimate this distribution based on empirical observation or subject matter expertise. </a:t>
            </a:r>
            <a:endParaRPr lang="en-US" sz="1800" b="0" strike="noStrike" spc="-1">
              <a:latin typeface="Arial" panose="020B0604020202020204"/>
            </a:endParaRPr>
          </a:p>
          <a:p>
            <a:pPr marL="285750" indent="-284480">
              <a:lnSpc>
                <a:spcPct val="115000"/>
              </a:lnSpc>
              <a:spcBef>
                <a:spcPts val="1200"/>
              </a:spcBef>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The modeler may also use a uniform distribution if he or she is lacking any specific knowledge of the variable ’ s characteristics.</a:t>
            </a:r>
            <a:endParaRPr lang="en-US" sz="1800" b="0" strike="noStrike" spc="-1">
              <a:latin typeface="Arial" panose="020B0604020202020204"/>
            </a:endParaRPr>
          </a:p>
          <a:p>
            <a:pPr marL="285750" indent="-284480">
              <a:lnSpc>
                <a:spcPct val="115000"/>
              </a:lnSpc>
              <a:spcBef>
                <a:spcPts val="1200"/>
              </a:spcBef>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When additional information is gathered to define the variable, then the uniform distribution can be replaced.</a:t>
            </a:r>
            <a:endParaRPr lang="en-US" sz="1800" b="0" strike="noStrike" spc="-1">
              <a:latin typeface="Arial" panose="020B0604020202020204"/>
            </a:endParaRPr>
          </a:p>
          <a:p>
            <a:pPr>
              <a:lnSpc>
                <a:spcPct val="115000"/>
              </a:lnSpc>
            </a:pP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Step 2:</a:t>
            </a:r>
            <a:endParaRPr lang="en-US" sz="2800" b="0" strike="noStrike" spc="-1">
              <a:latin typeface="Arial" panose="020B0604020202020204"/>
            </a:endParaRPr>
          </a:p>
        </p:txBody>
      </p:sp>
      <p:sp>
        <p:nvSpPr>
          <p:cNvPr id="307" name="CustomShape 2"/>
          <p:cNvSpPr/>
          <p:nvPr/>
        </p:nvSpPr>
        <p:spPr>
          <a:xfrm>
            <a:off x="311400" y="1152000"/>
            <a:ext cx="8519040" cy="3414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285750" indent="-284480">
              <a:lnSpc>
                <a:spcPct val="115000"/>
              </a:lnSpc>
              <a:buClr>
                <a:srgbClr val="000000"/>
              </a:buClr>
              <a:buSzPct val="61000"/>
              <a:buFont typeface="Arial" panose="020B0604020202020204"/>
              <a:buChar char="●"/>
            </a:pPr>
            <a:r>
              <a:rPr lang="en-US" sz="1800" b="1" strike="noStrike" spc="-1">
                <a:solidFill>
                  <a:srgbClr val="595959"/>
                </a:solidFill>
                <a:latin typeface="Arial" panose="020B0604020202020204"/>
                <a:ea typeface="Arial" panose="020B0604020202020204"/>
              </a:rPr>
              <a:t>Step 2</a:t>
            </a:r>
            <a:r>
              <a:rPr lang="en-US" sz="1800" b="0" strike="noStrike" spc="-1">
                <a:solidFill>
                  <a:srgbClr val="595959"/>
                </a:solidFill>
                <a:latin typeface="Arial" panose="020B0604020202020204"/>
                <a:ea typeface="Arial" panose="020B0604020202020204"/>
              </a:rPr>
              <a:t> Generate inputs randomly from those distributions.</a:t>
            </a:r>
            <a:endParaRPr lang="en-US" sz="1800" b="0" strike="noStrike" spc="-1">
              <a:latin typeface="Arial" panose="020B0604020202020204"/>
            </a:endParaRPr>
          </a:p>
          <a:p>
            <a:pPr marL="285750" indent="-284480">
              <a:lnSpc>
                <a:spcPct val="115000"/>
              </a:lnSpc>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Step 2 requires randomly sampling each input variable ’ s distribution many times to develop a vector of inputs for each variable. </a:t>
            </a:r>
            <a:endParaRPr lang="en-US" sz="1800" b="0" strike="noStrike" spc="-1">
              <a:latin typeface="Arial" panose="020B0604020202020204"/>
            </a:endParaRPr>
          </a:p>
          <a:p>
            <a:pPr marL="285750" indent="-284480">
              <a:lnSpc>
                <a:spcPct val="115000"/>
              </a:lnSpc>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Suppose we have two input random variables X and Z. </a:t>
            </a:r>
            <a:endParaRPr lang="en-US" sz="1800" b="0" strike="noStrike" spc="-1">
              <a:latin typeface="Arial" panose="020B0604020202020204"/>
            </a:endParaRPr>
          </a:p>
          <a:p>
            <a:pPr marL="285750" indent="-284480">
              <a:lnSpc>
                <a:spcPct val="115000"/>
              </a:lnSpc>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After sampling n times, we have X = (x</a:t>
            </a:r>
            <a:r>
              <a:rPr lang="en-US" sz="1800" b="0" strike="noStrike" spc="-1" baseline="-25000">
                <a:solidFill>
                  <a:srgbClr val="595959"/>
                </a:solidFill>
                <a:latin typeface="Arial" panose="020B0604020202020204"/>
                <a:ea typeface="Arial" panose="020B0604020202020204"/>
              </a:rPr>
              <a:t>1</a:t>
            </a:r>
            <a:r>
              <a:rPr lang="en-US" sz="1800" b="0" strike="noStrike" spc="-1">
                <a:solidFill>
                  <a:srgbClr val="595959"/>
                </a:solidFill>
                <a:latin typeface="Arial" panose="020B0604020202020204"/>
                <a:ea typeface="Arial" panose="020B0604020202020204"/>
              </a:rPr>
              <a:t>, x</a:t>
            </a:r>
            <a:r>
              <a:rPr lang="en-US" sz="1800" b="0" strike="noStrike" spc="-1" baseline="-25000">
                <a:solidFill>
                  <a:srgbClr val="595959"/>
                </a:solidFill>
                <a:latin typeface="Arial" panose="020B0604020202020204"/>
                <a:ea typeface="Arial" panose="020B0604020202020204"/>
              </a:rPr>
              <a:t>2</a:t>
            </a:r>
            <a:r>
              <a:rPr lang="en-US" sz="1800" b="0" strike="noStrike" spc="-1">
                <a:solidFill>
                  <a:srgbClr val="595959"/>
                </a:solidFill>
                <a:latin typeface="Arial" panose="020B0604020202020204"/>
                <a:ea typeface="Arial" panose="020B0604020202020204"/>
              </a:rPr>
              <a:t>,… , x</a:t>
            </a:r>
            <a:r>
              <a:rPr lang="en-US" sz="1800" b="0" strike="noStrike" spc="-1" baseline="-25000">
                <a:solidFill>
                  <a:srgbClr val="595959"/>
                </a:solidFill>
                <a:latin typeface="Arial" panose="020B0604020202020204"/>
                <a:ea typeface="Arial" panose="020B0604020202020204"/>
              </a:rPr>
              <a:t>n</a:t>
            </a:r>
            <a:r>
              <a:rPr lang="en-US" sz="1800" b="0" strike="noStrike" spc="-1">
                <a:solidFill>
                  <a:srgbClr val="595959"/>
                </a:solidFill>
                <a:latin typeface="Arial" panose="020B0604020202020204"/>
                <a:ea typeface="Arial" panose="020B0604020202020204"/>
              </a:rPr>
              <a:t>) and Z = (z</a:t>
            </a:r>
            <a:r>
              <a:rPr lang="en-US" sz="1800" b="0" strike="noStrike" spc="-1" baseline="-25000">
                <a:solidFill>
                  <a:srgbClr val="595959"/>
                </a:solidFill>
                <a:latin typeface="Arial" panose="020B0604020202020204"/>
                <a:ea typeface="Arial" panose="020B0604020202020204"/>
              </a:rPr>
              <a:t>1</a:t>
            </a:r>
            <a:r>
              <a:rPr lang="en-US" sz="1800" b="0" strike="noStrike" spc="-1">
                <a:solidFill>
                  <a:srgbClr val="595959"/>
                </a:solidFill>
                <a:latin typeface="Arial" panose="020B0604020202020204"/>
                <a:ea typeface="Arial" panose="020B0604020202020204"/>
              </a:rPr>
              <a:t>, z</a:t>
            </a:r>
            <a:r>
              <a:rPr lang="en-US" sz="1800" b="0" strike="noStrike" spc="-1" baseline="-25000">
                <a:solidFill>
                  <a:srgbClr val="595959"/>
                </a:solidFill>
                <a:latin typeface="Arial" panose="020B0604020202020204"/>
                <a:ea typeface="Arial" panose="020B0604020202020204"/>
              </a:rPr>
              <a:t>2</a:t>
            </a:r>
            <a:r>
              <a:rPr lang="en-US" sz="1800" b="0" strike="noStrike" spc="-1">
                <a:solidFill>
                  <a:srgbClr val="595959"/>
                </a:solidFill>
                <a:latin typeface="Arial" panose="020B0604020202020204"/>
                <a:ea typeface="Arial" panose="020B0604020202020204"/>
              </a:rPr>
              <a:t>, … , z</a:t>
            </a:r>
            <a:r>
              <a:rPr lang="en-US" sz="1800" b="0" strike="noStrike" spc="-1" baseline="-25000">
                <a:solidFill>
                  <a:srgbClr val="595959"/>
                </a:solidFill>
                <a:latin typeface="Arial" panose="020B0604020202020204"/>
                <a:ea typeface="Arial" panose="020B0604020202020204"/>
              </a:rPr>
              <a:t>n</a:t>
            </a:r>
            <a:r>
              <a:rPr lang="en-US" sz="1800" b="0" strike="noStrike" spc="-1">
                <a:solidFill>
                  <a:srgbClr val="595959"/>
                </a:solidFill>
                <a:latin typeface="Arial" panose="020B0604020202020204"/>
                <a:ea typeface="Arial" panose="020B0604020202020204"/>
              </a:rPr>
              <a:t>). </a:t>
            </a:r>
            <a:endParaRPr lang="en-US" sz="1800" b="0" strike="noStrike" spc="-1">
              <a:latin typeface="Arial" panose="020B0604020202020204"/>
            </a:endParaRPr>
          </a:p>
          <a:p>
            <a:pPr marL="285750" indent="-284480">
              <a:lnSpc>
                <a:spcPct val="115000"/>
              </a:lnSpc>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Elements from these vectors are then sequentially chosen as inputs to the function defining the model. </a:t>
            </a:r>
            <a:endParaRPr lang="en-US" sz="1800" b="0" strike="noStrike" spc="-1">
              <a:latin typeface="Arial" panose="020B0604020202020204"/>
            </a:endParaRPr>
          </a:p>
          <a:p>
            <a:pPr marL="285750" indent="-284480">
              <a:lnSpc>
                <a:spcPct val="115000"/>
              </a:lnSpc>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The question of how large n should be is an important one because the number of samples determines the power of the output test statistic. </a:t>
            </a:r>
            <a:endParaRPr lang="en-US" sz="1800" b="0" strike="noStrike" spc="-1">
              <a:latin typeface="Arial" panose="020B0604020202020204"/>
            </a:endParaRPr>
          </a:p>
          <a:p>
            <a:pPr marL="285750" indent="-284480">
              <a:lnSpc>
                <a:spcPct val="115000"/>
              </a:lnSpc>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As the number of samples increases, the standard deviation of the test statistic decreases. </a:t>
            </a:r>
            <a:endParaRPr lang="en-US" sz="1800" b="0" strike="noStrike" spc="-1">
              <a:latin typeface="Arial" panose="020B0604020202020204"/>
            </a:endParaRPr>
          </a:p>
          <a:p>
            <a:pPr marL="285750" indent="-284480">
              <a:lnSpc>
                <a:spcPct val="115000"/>
              </a:lnSpc>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In other words, there is less variance in the output with larger sample sizes. </a:t>
            </a:r>
            <a:endParaRPr lang="en-US" sz="1800" b="0" strike="noStrike" spc="-1">
              <a:latin typeface="Arial" panose="020B0604020202020204"/>
            </a:endParaRPr>
          </a:p>
          <a:p>
            <a:pPr marL="285750" indent="-284480">
              <a:lnSpc>
                <a:spcPct val="115000"/>
              </a:lnSpc>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However, the increase in power is not linear with the number of samples so there is a point when more sampling provides little improvement.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a:lnSpc>
                <a:spcPct val="90000"/>
              </a:lnSpc>
            </a:pPr>
            <a:r>
              <a:rPr lang="en-US" sz="4400" b="0" strike="noStrike" spc="-1">
                <a:solidFill>
                  <a:srgbClr val="000000"/>
                </a:solidFill>
                <a:latin typeface="Arial" panose="020B0604020202020204"/>
                <a:ea typeface="DejaVu Sans"/>
              </a:rPr>
              <a:t>Basic Monte Carlo Model</a:t>
            </a:r>
            <a:endParaRPr lang="en-US" sz="4400" b="0" strike="noStrike" spc="-1">
              <a:latin typeface="Arial" panose="020B0604020202020204"/>
            </a:endParaRPr>
          </a:p>
        </p:txBody>
      </p:sp>
      <p:pic>
        <p:nvPicPr>
          <p:cNvPr id="309" name="Picture 3"/>
          <p:cNvPicPr/>
          <p:nvPr/>
        </p:nvPicPr>
        <p:blipFill>
          <a:blip r:embed="rId1"/>
          <a:stretch>
            <a:fillRect/>
          </a:stretch>
        </p:blipFill>
        <p:spPr>
          <a:xfrm>
            <a:off x="1789560" y="1413720"/>
            <a:ext cx="5563440" cy="2314800"/>
          </a:xfrm>
          <a:prstGeom prst="rect">
            <a:avLst/>
          </a:prstGeom>
          <a:ln>
            <a:noFill/>
          </a:ln>
        </p:spPr>
      </p:pic>
      <p:sp>
        <p:nvSpPr>
          <p:cNvPr id="310" name="CustomShape 2"/>
          <p:cNvSpPr/>
          <p:nvPr/>
        </p:nvSpPr>
        <p:spPr>
          <a:xfrm>
            <a:off x="311400" y="1152000"/>
            <a:ext cx="8519040" cy="341496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Steps 3 and 4</a:t>
            </a:r>
            <a:endParaRPr lang="en-US" sz="2800" b="0" strike="noStrike" spc="-1">
              <a:latin typeface="Arial" panose="020B0604020202020204"/>
            </a:endParaRPr>
          </a:p>
        </p:txBody>
      </p:sp>
      <p:sp>
        <p:nvSpPr>
          <p:cNvPr id="312" name="CustomShape 2"/>
          <p:cNvSpPr/>
          <p:nvPr/>
        </p:nvSpPr>
        <p:spPr>
          <a:xfrm>
            <a:off x="311400" y="1152000"/>
            <a:ext cx="8519040" cy="3414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285750" indent="-284480">
              <a:lnSpc>
                <a:spcPct val="115000"/>
              </a:lnSpc>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Step 3 is straightforward. It involves sequentially choosing elements from the randomly generated input vectors and computing the value of the output variable or variables until all n outputs are generated for each output variable.</a:t>
            </a:r>
            <a:endParaRPr lang="en-US" sz="1800" b="0" strike="noStrike" spc="-1">
              <a:latin typeface="Arial" panose="020B0604020202020204"/>
            </a:endParaRPr>
          </a:p>
          <a:p>
            <a:pPr marL="285750" indent="-284480">
              <a:lnSpc>
                <a:spcPct val="115000"/>
              </a:lnSpc>
              <a:spcBef>
                <a:spcPts val="1200"/>
              </a:spcBef>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Step 4 involves aggregating all these outputs. Suppose we have one output variable Y. Then we would have as a result of step 4 an output vector Y = (y1,y2, … , yn). </a:t>
            </a:r>
            <a:endParaRPr lang="en-US" sz="1800" b="0" strike="noStrike" spc="-1">
              <a:latin typeface="Arial" panose="020B0604020202020204"/>
            </a:endParaRPr>
          </a:p>
          <a:p>
            <a:pPr marL="285750" indent="-284480">
              <a:lnSpc>
                <a:spcPct val="115000"/>
              </a:lnSpc>
              <a:spcBef>
                <a:spcPts val="1200"/>
              </a:spcBef>
              <a:buClr>
                <a:srgbClr val="000000"/>
              </a:buClr>
              <a:buSzPct val="61000"/>
              <a:buFont typeface="Arial" panose="020B0604020202020204"/>
              <a:buChar char="●"/>
            </a:pPr>
            <a:r>
              <a:rPr lang="en-US" sz="1800" b="0" strike="noStrike" spc="-1">
                <a:solidFill>
                  <a:srgbClr val="595959"/>
                </a:solidFill>
                <a:latin typeface="Arial" panose="020B0604020202020204"/>
                <a:ea typeface="Arial" panose="020B0604020202020204"/>
              </a:rPr>
              <a:t>We can then perform a variety of statistical tests on Y to analyze this output. </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311400" y="444600"/>
            <a:ext cx="8519040" cy="571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Components in Monte Carlo Simulation</a:t>
            </a:r>
            <a:endParaRPr lang="en-US" sz="2800" b="0" strike="noStrike" spc="-1">
              <a:latin typeface="Arial" panose="020B0604020202020204"/>
            </a:endParaRPr>
          </a:p>
        </p:txBody>
      </p:sp>
      <p:sp>
        <p:nvSpPr>
          <p:cNvPr id="314" name="CustomShape 2"/>
          <p:cNvSpPr/>
          <p:nvPr/>
        </p:nvSpPr>
        <p:spPr>
          <a:xfrm>
            <a:off x="311400" y="1152000"/>
            <a:ext cx="8519040" cy="3414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a:lnSpc>
                <a:spcPct val="95000"/>
              </a:lnSpc>
            </a:pPr>
            <a:r>
              <a:rPr lang="en-US" sz="1400" b="0" strike="noStrike" spc="-1">
                <a:solidFill>
                  <a:srgbClr val="595959"/>
                </a:solidFill>
                <a:latin typeface="Arial" panose="020B0604020202020204"/>
                <a:ea typeface="Arial" panose="020B0604020202020204"/>
              </a:rPr>
              <a:t>This four - step method requires having the necessary components in place to achieve the final result. These components may include:</a:t>
            </a:r>
            <a:endParaRPr lang="en-US" sz="1400" b="0" strike="noStrike" spc="-1">
              <a:latin typeface="Arial" panose="020B0604020202020204"/>
            </a:endParaRPr>
          </a:p>
          <a:p>
            <a:pPr>
              <a:lnSpc>
                <a:spcPct val="95000"/>
              </a:lnSpc>
              <a:spcBef>
                <a:spcPts val="1200"/>
              </a:spcBef>
            </a:pPr>
            <a:r>
              <a:rPr lang="en-US" sz="1400" b="0" strike="noStrike" spc="-1">
                <a:solidFill>
                  <a:srgbClr val="595959"/>
                </a:solidFill>
                <a:latin typeface="Arial" panose="020B0604020202020204"/>
                <a:ea typeface="Arial" panose="020B0604020202020204"/>
              </a:rPr>
              <a:t>(1) probability distribution functions (pdfs) for each random variable.</a:t>
            </a:r>
            <a:endParaRPr lang="en-US" sz="1400" b="0" strike="noStrike" spc="-1">
              <a:latin typeface="Arial" panose="020B0604020202020204"/>
            </a:endParaRPr>
          </a:p>
          <a:p>
            <a:pPr>
              <a:lnSpc>
                <a:spcPct val="95000"/>
              </a:lnSpc>
              <a:spcBef>
                <a:spcPts val="1200"/>
              </a:spcBef>
            </a:pPr>
            <a:r>
              <a:rPr lang="en-US" sz="1400" b="0" strike="noStrike" spc="-1">
                <a:solidFill>
                  <a:srgbClr val="595959"/>
                </a:solidFill>
                <a:latin typeface="Arial" panose="020B0604020202020204"/>
                <a:ea typeface="Arial" panose="020B0604020202020204"/>
              </a:rPr>
              <a:t>(2) a random number generator</a:t>
            </a:r>
            <a:endParaRPr lang="en-US" sz="1400" b="0" strike="noStrike" spc="-1">
              <a:latin typeface="Arial" panose="020B0604020202020204"/>
            </a:endParaRPr>
          </a:p>
          <a:p>
            <a:pPr>
              <a:lnSpc>
                <a:spcPct val="95000"/>
              </a:lnSpc>
              <a:spcBef>
                <a:spcPts val="1200"/>
              </a:spcBef>
            </a:pPr>
            <a:r>
              <a:rPr lang="en-US" sz="1400" b="0" strike="noStrike" spc="-1">
                <a:solidFill>
                  <a:srgbClr val="595959"/>
                </a:solidFill>
                <a:latin typeface="Arial" panose="020B0604020202020204"/>
                <a:ea typeface="Arial" panose="020B0604020202020204"/>
              </a:rPr>
              <a:t>(3) a sampling rule— a prescription for sampling from the pdfs</a:t>
            </a:r>
            <a:endParaRPr lang="en-US" sz="1400" b="0" strike="noStrike" spc="-1">
              <a:latin typeface="Arial" panose="020B0604020202020204"/>
            </a:endParaRPr>
          </a:p>
          <a:p>
            <a:pPr>
              <a:lnSpc>
                <a:spcPct val="95000"/>
              </a:lnSpc>
              <a:spcBef>
                <a:spcPts val="1200"/>
              </a:spcBef>
            </a:pPr>
            <a:r>
              <a:rPr lang="en-US" sz="1400" b="0" strike="noStrike" spc="-1">
                <a:solidFill>
                  <a:srgbClr val="595959"/>
                </a:solidFill>
                <a:latin typeface="Arial" panose="020B0604020202020204"/>
                <a:ea typeface="Arial" panose="020B0604020202020204"/>
              </a:rPr>
              <a:t>(4) scoring— a method for combining the results of each run into the final result</a:t>
            </a:r>
            <a:endParaRPr lang="en-US" sz="1400" b="0" strike="noStrike" spc="-1">
              <a:latin typeface="Arial" panose="020B0604020202020204"/>
            </a:endParaRPr>
          </a:p>
          <a:p>
            <a:pPr>
              <a:lnSpc>
                <a:spcPct val="95000"/>
              </a:lnSpc>
              <a:spcBef>
                <a:spcPts val="1200"/>
              </a:spcBef>
            </a:pPr>
            <a:r>
              <a:rPr lang="en-US" sz="1400" b="0" strike="noStrike" spc="-1">
                <a:solidFill>
                  <a:srgbClr val="595959"/>
                </a:solidFill>
                <a:latin typeface="Arial" panose="020B0604020202020204"/>
                <a:ea typeface="Arial" panose="020B0604020202020204"/>
              </a:rPr>
              <a:t>(5) error estimation— an estimate of the statistical error of the simulation</a:t>
            </a:r>
            <a:endParaRPr lang="en-US" sz="1400" b="0" strike="noStrike" spc="-1">
              <a:latin typeface="Arial" panose="020B0604020202020204"/>
            </a:endParaRPr>
          </a:p>
          <a:p>
            <a:pPr>
              <a:lnSpc>
                <a:spcPct val="95000"/>
              </a:lnSpc>
              <a:spcBef>
                <a:spcPts val="1200"/>
              </a:spcBef>
            </a:pPr>
            <a:r>
              <a:rPr lang="en-US" sz="1400" b="0" strike="noStrike" spc="-1">
                <a:solidFill>
                  <a:srgbClr val="595959"/>
                </a:solidFill>
                <a:latin typeface="Arial" panose="020B0604020202020204"/>
                <a:ea typeface="Arial" panose="020B0604020202020204"/>
              </a:rPr>
              <a:t>output as a function of the number of simulation runs and other</a:t>
            </a:r>
            <a:endParaRPr lang="en-US" sz="1400" b="0" strike="noStrike" spc="-1">
              <a:latin typeface="Arial" panose="020B0604020202020204"/>
            </a:endParaRPr>
          </a:p>
          <a:p>
            <a:pPr>
              <a:lnSpc>
                <a:spcPct val="95000"/>
              </a:lnSpc>
              <a:spcBef>
                <a:spcPts val="1200"/>
              </a:spcBef>
            </a:pPr>
            <a:r>
              <a:rPr lang="en-US" sz="1400" b="0" strike="noStrike" spc="-1">
                <a:solidFill>
                  <a:srgbClr val="595959"/>
                </a:solidFill>
                <a:latin typeface="Arial" panose="020B0604020202020204"/>
                <a:ea typeface="Arial" panose="020B0604020202020204"/>
              </a:rPr>
              <a:t>parameters.</a:t>
            </a:r>
            <a:endParaRPr lang="en-US" sz="1400" b="0" strike="noStrike" spc="-1">
              <a:latin typeface="Arial" panose="020B0604020202020204"/>
            </a:endParaRPr>
          </a:p>
          <a:p>
            <a:pPr>
              <a:lnSpc>
                <a:spcPct val="95000"/>
              </a:lnSpc>
              <a:spcBef>
                <a:spcPts val="1200"/>
              </a:spcBef>
              <a:spcAft>
                <a:spcPts val="1200"/>
              </a:spcAft>
            </a:pPr>
            <a:endParaRPr lang="en-US" sz="14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Monte Carlo Simulation – Python program for Coin tossing example</a:t>
            </a:r>
            <a:endParaRPr lang="en-US" sz="2800" b="0" strike="noStrike" spc="-1">
              <a:latin typeface="Arial" panose="020B0604020202020204"/>
            </a:endParaRPr>
          </a:p>
        </p:txBody>
      </p:sp>
      <p:sp>
        <p:nvSpPr>
          <p:cNvPr id="199"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a:lnSpc>
                <a:spcPct val="115000"/>
              </a:lnSpc>
            </a:pPr>
            <a:r>
              <a:rPr lang="en-US" sz="1800" b="0" strike="noStrike" spc="-1">
                <a:solidFill>
                  <a:srgbClr val="595959"/>
                </a:solidFill>
                <a:latin typeface="Arial" panose="020B0604020202020204"/>
              </a:rPr>
              <a:t>from random import randint</a:t>
            </a:r>
            <a:endParaRPr lang="en-US" sz="1800" b="0" strike="noStrike" spc="-1">
              <a:latin typeface="Arial" panose="020B0604020202020204"/>
            </a:endParaRPr>
          </a:p>
          <a:p>
            <a:pPr>
              <a:lnSpc>
                <a:spcPct val="115000"/>
              </a:lnSpc>
            </a:pPr>
            <a:r>
              <a:rPr lang="en-US" sz="1800" b="0" strike="noStrike" spc="-1">
                <a:solidFill>
                  <a:srgbClr val="595959"/>
                </a:solidFill>
                <a:latin typeface="Arial" panose="020B0604020202020204"/>
              </a:rPr>
              <a:t>successes = 0</a:t>
            </a:r>
            <a:endParaRPr lang="en-US" sz="1800" b="0" strike="noStrike" spc="-1">
              <a:latin typeface="Arial" panose="020B0604020202020204"/>
            </a:endParaRPr>
          </a:p>
          <a:p>
            <a:pPr>
              <a:lnSpc>
                <a:spcPct val="115000"/>
              </a:lnSpc>
            </a:pPr>
            <a:r>
              <a:rPr lang="en-US" sz="1800" b="0" strike="noStrike" spc="-1">
                <a:solidFill>
                  <a:srgbClr val="595959"/>
                </a:solidFill>
                <a:latin typeface="Arial" panose="020B0604020202020204"/>
              </a:rPr>
              <a:t>attempts = 10000</a:t>
            </a:r>
            <a:endParaRPr lang="en-US" sz="1800" b="0" strike="noStrike" spc="-1">
              <a:latin typeface="Arial" panose="020B0604020202020204"/>
            </a:endParaRPr>
          </a:p>
          <a:p>
            <a:pPr>
              <a:lnSpc>
                <a:spcPct val="115000"/>
              </a:lnSpc>
            </a:pPr>
            <a:r>
              <a:rPr lang="en-US" sz="1800" b="0" strike="noStrike" spc="-1">
                <a:solidFill>
                  <a:srgbClr val="595959"/>
                </a:solidFill>
                <a:latin typeface="Arial" panose="020B0604020202020204"/>
              </a:rPr>
              <a:t>for i in range(attempts):</a:t>
            </a:r>
            <a:endParaRPr lang="en-US" sz="1800" b="0" strike="noStrike" spc="-1">
              <a:latin typeface="Arial" panose="020B0604020202020204"/>
            </a:endParaRPr>
          </a:p>
          <a:p>
            <a:pPr>
              <a:lnSpc>
                <a:spcPct val="100000"/>
              </a:lnSpc>
            </a:pPr>
            <a:r>
              <a:rPr lang="en-US" sz="1400" b="0" strike="noStrike" spc="-1">
                <a:solidFill>
                  <a:srgbClr val="000000"/>
                </a:solidFill>
                <a:latin typeface="Arial" panose="020B0604020202020204"/>
                <a:ea typeface="Arial" panose="020B0604020202020204"/>
              </a:rPr>
              <a:t>        </a:t>
            </a:r>
            <a:r>
              <a:rPr lang="en-US" sz="1400" b="0" strike="noStrike" spc="-1">
                <a:solidFill>
                  <a:srgbClr val="000000"/>
                </a:solidFill>
                <a:latin typeface="Arial" panose="020B0604020202020204"/>
                <a:ea typeface="Arial" panose="020B0604020202020204"/>
              </a:rPr>
              <a:t>if randint(0,1)+randint(0,1)+randint(0,1)+randint(0,1) == 3:</a:t>
            </a:r>
            <a:endParaRPr lang="en-US" sz="1400" b="0" strike="noStrike" spc="-1">
              <a:latin typeface="Arial" panose="020B0604020202020204"/>
            </a:endParaRPr>
          </a:p>
          <a:p>
            <a:pPr>
              <a:lnSpc>
                <a:spcPct val="100000"/>
              </a:lnSpc>
            </a:pPr>
            <a:r>
              <a:rPr lang="en-US" sz="1400" b="0" strike="noStrike" spc="-1">
                <a:solidFill>
                  <a:srgbClr val="000000"/>
                </a:solidFill>
                <a:latin typeface="Arial" panose="020B0604020202020204"/>
                <a:ea typeface="Arial" panose="020B0604020202020204"/>
              </a:rPr>
              <a:t>                </a:t>
            </a:r>
            <a:r>
              <a:rPr lang="en-US" sz="1400" b="0" strike="noStrike" spc="-1">
                <a:solidFill>
                  <a:srgbClr val="000000"/>
                </a:solidFill>
                <a:latin typeface="Arial" panose="020B0604020202020204"/>
                <a:ea typeface="Arial" panose="020B0604020202020204"/>
              </a:rPr>
              <a:t>successes += 1</a:t>
            </a:r>
            <a:endParaRPr lang="en-US" sz="1400" b="0" strike="noStrike" spc="-1">
              <a:latin typeface="Arial" panose="020B0604020202020204"/>
            </a:endParaRPr>
          </a:p>
          <a:p>
            <a:pPr>
              <a:lnSpc>
                <a:spcPct val="100000"/>
              </a:lnSpc>
            </a:pPr>
            <a:r>
              <a:rPr lang="en-US" sz="1400" b="0" strike="noStrike" spc="-1">
                <a:solidFill>
                  <a:srgbClr val="000000"/>
                </a:solidFill>
                <a:latin typeface="Arial" panose="020B0604020202020204"/>
                <a:ea typeface="Arial" panose="020B0604020202020204"/>
              </a:rPr>
              <a:t>print(“No. Of attempts is”, = attempts)</a:t>
            </a:r>
            <a:endParaRPr lang="en-US" sz="1400" b="0" strike="noStrike" spc="-1">
              <a:latin typeface="Arial" panose="020B0604020202020204"/>
            </a:endParaRPr>
          </a:p>
          <a:p>
            <a:pPr>
              <a:lnSpc>
                <a:spcPct val="100000"/>
              </a:lnSpc>
            </a:pPr>
            <a:r>
              <a:rPr lang="en-US" sz="1400" b="0" strike="noStrike" spc="-1">
                <a:solidFill>
                  <a:srgbClr val="000000"/>
                </a:solidFill>
                <a:latin typeface="Arial" panose="020B0604020202020204"/>
                <a:ea typeface="Arial" panose="020B0604020202020204"/>
              </a:rPr>
              <a:t>print(“No. Of successes is”., = successes)</a:t>
            </a:r>
            <a:endParaRPr lang="en-US" sz="1400" b="0" strike="noStrike" spc="-1">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Monte Carlo Simulation – More difficult problems</a:t>
            </a:r>
            <a:endParaRPr lang="en-US" sz="2800" b="0" strike="noStrike" spc="-1">
              <a:latin typeface="Arial" panose="020B0604020202020204"/>
            </a:endParaRPr>
          </a:p>
        </p:txBody>
      </p:sp>
      <p:sp>
        <p:nvSpPr>
          <p:cNvPr id="201"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Consider the game of war.</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Description of war game. https://www.youtube.com/watch?v=yX-jOVer758</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How long will the game go i.e. on average, how many rounds will a game of war contain?</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The solution to this problem using combinatorics will be very difficult as we have to consider all the combinations of a cards in each deck as the entire game depends on that combination.</a:t>
            </a:r>
            <a:endParaRPr lang="en-US" sz="1800" b="0" strike="noStrike" spc="-1">
              <a:latin typeface="Arial" panose="020B0604020202020204"/>
            </a:endParaRPr>
          </a:p>
          <a:p>
            <a:pPr marL="457200" indent="-342265">
              <a:lnSpc>
                <a:spcPct val="115000"/>
              </a:lnSpc>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Using monte carlo</a:t>
            </a:r>
            <a:endParaRPr lang="en-US" sz="18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History of Monte Carlo Simulation</a:t>
            </a:r>
            <a:endParaRPr lang="en-US" sz="2800" b="0" strike="noStrike" spc="-1">
              <a:latin typeface="Arial" panose="020B0604020202020204"/>
            </a:endParaRPr>
          </a:p>
        </p:txBody>
      </p:sp>
      <p:sp>
        <p:nvSpPr>
          <p:cNvPr id="203" name="CustomShape 2"/>
          <p:cNvSpPr/>
          <p:nvPr/>
        </p:nvSpPr>
        <p:spPr>
          <a:xfrm>
            <a:off x="311760" y="1152360"/>
            <a:ext cx="8519760" cy="37270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285750" indent="-285115">
              <a:lnSpc>
                <a:spcPct val="115000"/>
              </a:lnSpc>
              <a:buClr>
                <a:srgbClr val="595959"/>
              </a:buClr>
              <a:buFont typeface="Arial" panose="020B0604020202020204"/>
              <a:buChar char="•"/>
            </a:pPr>
            <a:r>
              <a:rPr lang="en-US" sz="1900" b="0" strike="noStrike" spc="-1">
                <a:solidFill>
                  <a:srgbClr val="595959"/>
                </a:solidFill>
                <a:latin typeface="Arial" panose="020B0604020202020204"/>
                <a:ea typeface="Arial" panose="020B0604020202020204"/>
              </a:rPr>
              <a:t>The Monte Carlo simulation was invented in the way we just saw in the example of cards.</a:t>
            </a:r>
            <a:endParaRPr lang="en-US" sz="1900" b="0" strike="noStrike" spc="-1">
              <a:latin typeface="Arial" panose="020B0604020202020204"/>
            </a:endParaRPr>
          </a:p>
          <a:p>
            <a:pPr marL="285750" indent="-285115">
              <a:lnSpc>
                <a:spcPct val="115000"/>
              </a:lnSpc>
              <a:buClr>
                <a:srgbClr val="595959"/>
              </a:buClr>
              <a:buFont typeface="Arial" panose="020B0604020202020204"/>
              <a:buChar char="•"/>
            </a:pPr>
            <a:r>
              <a:rPr lang="en-US" sz="1900" b="0" strike="noStrike" spc="-1">
                <a:solidFill>
                  <a:srgbClr val="111111"/>
                </a:solidFill>
                <a:latin typeface="Arial" panose="020B0604020202020204"/>
                <a:ea typeface="Arial" panose="020B0604020202020204"/>
              </a:rPr>
              <a:t>The technique was first developed by Stanislaw Ulam, a mathematician who worked on the Manhattan Project.</a:t>
            </a:r>
            <a:endParaRPr lang="en-US" sz="1900" b="0" strike="noStrike" spc="-1">
              <a:latin typeface="Arial" panose="020B0604020202020204"/>
            </a:endParaRPr>
          </a:p>
          <a:p>
            <a:pPr marL="285750" indent="-285115">
              <a:lnSpc>
                <a:spcPct val="115000"/>
              </a:lnSpc>
              <a:buClr>
                <a:srgbClr val="595959"/>
              </a:buClr>
              <a:buFont typeface="Arial" panose="020B0604020202020204"/>
              <a:buChar char="•"/>
            </a:pPr>
            <a:r>
              <a:rPr lang="en-US" sz="1900" b="0" strike="noStrike" spc="-1">
                <a:solidFill>
                  <a:srgbClr val="111111"/>
                </a:solidFill>
                <a:latin typeface="Arial" panose="020B0604020202020204"/>
                <a:ea typeface="Arial" panose="020B0604020202020204"/>
              </a:rPr>
              <a:t> </a:t>
            </a:r>
            <a:r>
              <a:rPr lang="en-US" sz="1900" b="0" strike="noStrike" spc="-1">
                <a:solidFill>
                  <a:srgbClr val="111111"/>
                </a:solidFill>
                <a:latin typeface="Arial" panose="020B0604020202020204"/>
                <a:ea typeface="Arial" panose="020B0604020202020204"/>
              </a:rPr>
              <a:t>After the war, while recovering from brain surgery, Ulam entertained himself by playing countless games of solitaire. </a:t>
            </a:r>
            <a:endParaRPr lang="en-US" sz="1900" b="0" strike="noStrike" spc="-1">
              <a:latin typeface="Arial" panose="020B0604020202020204"/>
            </a:endParaRPr>
          </a:p>
          <a:p>
            <a:pPr marL="285750" indent="-285115">
              <a:lnSpc>
                <a:spcPct val="115000"/>
              </a:lnSpc>
              <a:buClr>
                <a:srgbClr val="595959"/>
              </a:buClr>
              <a:buFont typeface="Arial" panose="020B0604020202020204"/>
              <a:buChar char="•"/>
            </a:pPr>
            <a:r>
              <a:rPr lang="en-US" sz="1900" b="0" strike="noStrike" spc="-1">
                <a:solidFill>
                  <a:srgbClr val="111111"/>
                </a:solidFill>
                <a:latin typeface="Arial" panose="020B0604020202020204"/>
                <a:ea typeface="Arial" panose="020B0604020202020204"/>
              </a:rPr>
              <a:t>He became interested in plotting the outcome of each of these games in order to observe their distribution and determine the probability of winning.</a:t>
            </a:r>
            <a:endParaRPr lang="en-US" sz="1900" b="0" strike="noStrike" spc="-1">
              <a:latin typeface="Arial" panose="020B0604020202020204"/>
            </a:endParaRPr>
          </a:p>
          <a:p>
            <a:pPr marL="285750" indent="-285115">
              <a:lnSpc>
                <a:spcPct val="115000"/>
              </a:lnSpc>
              <a:buClr>
                <a:srgbClr val="595959"/>
              </a:buClr>
              <a:buFont typeface="Arial" panose="020B0604020202020204"/>
              <a:buChar char="•"/>
            </a:pPr>
            <a:r>
              <a:rPr lang="en-US" sz="1900" b="0" strike="noStrike" spc="-1">
                <a:solidFill>
                  <a:srgbClr val="111111"/>
                </a:solidFill>
                <a:latin typeface="Arial" panose="020B0604020202020204"/>
                <a:ea typeface="Arial" panose="020B0604020202020204"/>
              </a:rPr>
              <a:t> </a:t>
            </a:r>
            <a:r>
              <a:rPr lang="en-US" sz="1900" b="0" strike="noStrike" spc="-1">
                <a:solidFill>
                  <a:srgbClr val="111111"/>
                </a:solidFill>
                <a:latin typeface="Arial" panose="020B0604020202020204"/>
                <a:ea typeface="Arial" panose="020B0604020202020204"/>
              </a:rPr>
              <a:t>After he shared his idea with John Von Neumann (the brain behind the stored program computer), the two collaborated to develop the Monte Carlo simulation.</a:t>
            </a:r>
            <a:endParaRPr lang="en-US" sz="1900" b="0" strike="noStrike" spc="-1">
              <a:latin typeface="Arial" panose="020B0604020202020204"/>
            </a:endParaRPr>
          </a:p>
          <a:p>
            <a:pPr marL="285750" indent="-285115">
              <a:lnSpc>
                <a:spcPct val="115000"/>
              </a:lnSpc>
              <a:buClr>
                <a:srgbClr val="595959"/>
              </a:buClr>
              <a:buFont typeface="Arial" panose="020B0604020202020204"/>
              <a:buChar char="•"/>
            </a:pPr>
            <a:r>
              <a:rPr lang="en-US" sz="1900" b="0" strike="noStrike" spc="-1">
                <a:solidFill>
                  <a:srgbClr val="111111"/>
                </a:solidFill>
                <a:latin typeface="Arial" panose="020B0604020202020204"/>
                <a:ea typeface="Arial" panose="020B0604020202020204"/>
              </a:rPr>
              <a:t>While developing the nuclear weapons, scientists knew the behavior of one neutron, but they did not have a formula for how a system of neutrons would behave.</a:t>
            </a:r>
            <a:endParaRPr lang="en-US" sz="1900" b="0" strike="noStrike" spc="-1">
              <a:latin typeface="Arial" panose="020B0604020202020204"/>
            </a:endParaRPr>
          </a:p>
          <a:p>
            <a:pPr marL="285750" indent="-285115">
              <a:lnSpc>
                <a:spcPct val="115000"/>
              </a:lnSpc>
              <a:buClr>
                <a:srgbClr val="595959"/>
              </a:buClr>
              <a:buFont typeface="Arial" panose="020B0604020202020204"/>
              <a:buChar char="•"/>
            </a:pPr>
            <a:r>
              <a:rPr lang="en-US" sz="1900" b="0" strike="noStrike" spc="-1">
                <a:solidFill>
                  <a:srgbClr val="111111"/>
                </a:solidFill>
                <a:latin typeface="Arial" panose="020B0604020202020204"/>
                <a:ea typeface="Arial" panose="020B0604020202020204"/>
              </a:rPr>
              <a:t>Although they needed to understand such behavior to construct dampers and shields for the atomic bomb, experimentation was too time consuming and dangerous. </a:t>
            </a:r>
            <a:endParaRPr lang="en-US" sz="1900" b="0" strike="noStrike" spc="-1">
              <a:latin typeface="Arial" panose="020B0604020202020204"/>
            </a:endParaRPr>
          </a:p>
          <a:p>
            <a:pPr marL="285750" indent="-285115">
              <a:lnSpc>
                <a:spcPct val="115000"/>
              </a:lnSpc>
              <a:buClr>
                <a:srgbClr val="595959"/>
              </a:buClr>
              <a:buFont typeface="Arial" panose="020B0604020202020204"/>
              <a:buChar char="•"/>
            </a:pPr>
            <a:r>
              <a:rPr lang="en-US" sz="1900" b="0" strike="noStrike" spc="-1">
                <a:solidFill>
                  <a:srgbClr val="111111"/>
                </a:solidFill>
                <a:latin typeface="Arial" panose="020B0604020202020204"/>
                <a:ea typeface="Arial" panose="020B0604020202020204"/>
              </a:rPr>
              <a:t>John von Neumann and Stanislaus Ulam developed the technique of Monte Carlo simulation to solve the problem.</a:t>
            </a:r>
            <a:endParaRPr lang="en-US" sz="1900" b="0" strike="noStrike" spc="-1">
              <a:latin typeface="Arial" panose="020B0604020202020204"/>
            </a:endParaRPr>
          </a:p>
          <a:p>
            <a:pPr marL="457200">
              <a:lnSpc>
                <a:spcPct val="115000"/>
              </a:lnSpc>
              <a:spcBef>
                <a:spcPts val="2100"/>
              </a:spcBef>
            </a:pPr>
            <a:endParaRPr lang="en-US" sz="1900" b="0" strike="noStrike" spc="-1">
              <a:latin typeface="Arial" panose="020B0604020202020204"/>
            </a:endParaRPr>
          </a:p>
          <a:p>
            <a:pPr marL="457200">
              <a:lnSpc>
                <a:spcPct val="115000"/>
              </a:lnSpc>
              <a:spcBef>
                <a:spcPts val="2100"/>
              </a:spcBef>
            </a:pPr>
            <a:endParaRPr lang="en-US" sz="19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Calculating value of pi using Monte Carlo simulation</a:t>
            </a:r>
            <a:endParaRPr lang="en-US" sz="2800" b="0" strike="noStrike" spc="-1">
              <a:latin typeface="Arial" panose="020B0604020202020204"/>
            </a:endParaRPr>
          </a:p>
        </p:txBody>
      </p:sp>
      <p:sp>
        <p:nvSpPr>
          <p:cNvPr id="205"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285750" indent="-285115">
              <a:lnSpc>
                <a:spcPct val="115000"/>
              </a:lnSpc>
              <a:buClr>
                <a:srgbClr val="000000"/>
              </a:buClr>
              <a:buFont typeface="Arial" panose="020B0604020202020204"/>
              <a:buChar char="●"/>
            </a:pPr>
            <a:r>
              <a:rPr lang="en-US" sz="1800" b="0" strike="noStrike" spc="-1">
                <a:solidFill>
                  <a:srgbClr val="595959"/>
                </a:solidFill>
                <a:latin typeface="Arial" panose="020B0604020202020204"/>
                <a:ea typeface="Arial" panose="020B0604020202020204"/>
              </a:rPr>
              <a:t>Recall that the value of π is the ratio of a circle ’ s circumference to its diameter.</a:t>
            </a:r>
            <a:endParaRPr lang="en-US" sz="1800" b="0" strike="noStrike" spc="-1">
              <a:latin typeface="Arial" panose="020B0604020202020204"/>
            </a:endParaRPr>
          </a:p>
          <a:p>
            <a:pPr marL="285750" indent="-285115">
              <a:lnSpc>
                <a:spcPct val="115000"/>
              </a:lnSpc>
              <a:spcBef>
                <a:spcPts val="1200"/>
              </a:spcBef>
              <a:buClr>
                <a:srgbClr val="000000"/>
              </a:buClr>
              <a:buFont typeface="Arial" panose="020B0604020202020204"/>
              <a:buChar char="●"/>
            </a:pPr>
            <a:r>
              <a:rPr lang="en-US" sz="1800" b="0" strike="noStrike" spc="-1">
                <a:solidFill>
                  <a:srgbClr val="595959"/>
                </a:solidFill>
                <a:latin typeface="Arial" panose="020B0604020202020204"/>
                <a:ea typeface="Arial" panose="020B0604020202020204"/>
              </a:rPr>
              <a:t>To calculate this value, we can set up a Monte Carlo simulation that employs a geometric representation of the circle.</a:t>
            </a:r>
            <a:endParaRPr lang="en-US" sz="1800" b="0" strike="noStrike" spc="-1">
              <a:latin typeface="Arial" panose="020B0604020202020204"/>
            </a:endParaRPr>
          </a:p>
          <a:p>
            <a:pPr marL="285750" indent="-285115">
              <a:lnSpc>
                <a:spcPct val="115000"/>
              </a:lnSpc>
              <a:spcBef>
                <a:spcPts val="1200"/>
              </a:spcBef>
              <a:buClr>
                <a:srgbClr val="000000"/>
              </a:buClr>
              <a:buFont typeface="Arial" panose="020B0604020202020204"/>
              <a:buChar char="●"/>
            </a:pPr>
            <a:r>
              <a:rPr lang="en-US" sz="1800" b="0" strike="noStrike" spc="-1">
                <a:solidFill>
                  <a:srgbClr val="595959"/>
                </a:solidFill>
                <a:latin typeface="Arial" panose="020B0604020202020204"/>
                <a:ea typeface="Arial" panose="020B0604020202020204"/>
              </a:rPr>
              <a:t> </a:t>
            </a:r>
            <a:r>
              <a:rPr lang="en-US" sz="1800" b="0" strike="noStrike" spc="-1">
                <a:solidFill>
                  <a:srgbClr val="595959"/>
                </a:solidFill>
                <a:latin typeface="Arial" panose="020B0604020202020204"/>
                <a:ea typeface="Arial" panose="020B0604020202020204"/>
              </a:rPr>
              <a:t>Step 1: To start, draw a unit circle arc, that is, an arc of radius one circumscribed by a square as shown in the figure.</a:t>
            </a:r>
            <a:endParaRPr lang="en-US" sz="1800" b="0" strike="noStrike" spc="-1">
              <a:latin typeface="Arial" panose="020B0604020202020204"/>
            </a:endParaRPr>
          </a:p>
        </p:txBody>
      </p:sp>
      <p:sp>
        <p:nvSpPr>
          <p:cNvPr id="206" name="CustomShape 3"/>
          <p:cNvSpPr/>
          <p:nvPr/>
        </p:nvSpPr>
        <p:spPr>
          <a:xfrm>
            <a:off x="0" y="0"/>
            <a:ext cx="2999160" cy="3960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p>
            <a:pPr>
              <a:lnSpc>
                <a:spcPct val="100000"/>
              </a:lnSpc>
            </a:pPr>
            <a:r>
              <a:rPr lang="en-US" sz="1400" b="0" strike="noStrike" spc="-1">
                <a:solidFill>
                  <a:srgbClr val="000000"/>
                </a:solidFill>
                <a:latin typeface="Arial" panose="020B0604020202020204"/>
                <a:ea typeface="Arial" panose="020B0604020202020204"/>
              </a:rPr>
              <a:t>￼</a:t>
            </a:r>
            <a:endParaRPr lang="en-US" sz="1400" b="0" strike="noStrike" spc="-1">
              <a:latin typeface="Arial" panose="020B0604020202020204"/>
            </a:endParaRPr>
          </a:p>
        </p:txBody>
      </p:sp>
      <p:pic>
        <p:nvPicPr>
          <p:cNvPr id="207" name="Google Shape;76;p16"/>
          <p:cNvPicPr/>
          <p:nvPr/>
        </p:nvPicPr>
        <p:blipFill>
          <a:blip r:embed="rId1"/>
          <a:stretch>
            <a:fillRect/>
          </a:stretch>
        </p:blipFill>
        <p:spPr>
          <a:xfrm>
            <a:off x="4822200" y="3287880"/>
            <a:ext cx="2399760" cy="1855080"/>
          </a:xfrm>
          <a:prstGeom prst="rect">
            <a:avLst/>
          </a:prstGeom>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311760" y="444960"/>
            <a:ext cx="8519760" cy="572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a:lnSpc>
                <a:spcPct val="100000"/>
              </a:lnSpc>
            </a:pPr>
            <a:r>
              <a:rPr lang="en-US" sz="2800" b="0" strike="noStrike" spc="-1">
                <a:solidFill>
                  <a:srgbClr val="000000"/>
                </a:solidFill>
                <a:latin typeface="Arial" panose="020B0604020202020204"/>
                <a:ea typeface="Arial" panose="020B0604020202020204"/>
              </a:rPr>
              <a:t>Calculating value of pi using Monte Carlo simulation</a:t>
            </a:r>
            <a:endParaRPr lang="en-US" sz="2800" b="0" strike="noStrike" spc="-1">
              <a:latin typeface="Arial" panose="020B0604020202020204"/>
            </a:endParaRPr>
          </a:p>
        </p:txBody>
      </p:sp>
      <p:sp>
        <p:nvSpPr>
          <p:cNvPr id="209" name="CustomShape 2"/>
          <p:cNvSpPr/>
          <p:nvPr/>
        </p:nvSpPr>
        <p:spPr>
          <a:xfrm>
            <a:off x="311760" y="1152360"/>
            <a:ext cx="8519760" cy="34156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rmAutofit/>
          </a:bodyPr>
          <a:p>
            <a:pPr marL="285750" indent="-285115">
              <a:lnSpc>
                <a:spcPct val="115000"/>
              </a:lnSpc>
              <a:spcBef>
                <a:spcPts val="1200"/>
              </a:spcBef>
              <a:buClr>
                <a:srgbClr val="595959"/>
              </a:buClr>
              <a:buFont typeface="Arial" panose="020B0604020202020204"/>
              <a:buChar char="●"/>
            </a:pPr>
            <a:r>
              <a:rPr lang="en-US" sz="1800" b="0" strike="noStrike" spc="-1">
                <a:solidFill>
                  <a:srgbClr val="595959"/>
                </a:solidFill>
                <a:latin typeface="Arial" panose="020B0604020202020204"/>
                <a:ea typeface="Arial" panose="020B0604020202020204"/>
              </a:rPr>
              <a:t>Step 2: Then, randomly choose an x and y coordinate inside the square, and place a dot at that location.</a:t>
            </a:r>
            <a:endParaRPr lang="en-US" sz="1800" b="0" strike="noStrike" spc="-1">
              <a:latin typeface="Arial" panose="020B0604020202020204"/>
            </a:endParaRPr>
          </a:p>
          <a:p>
            <a:pPr>
              <a:lnSpc>
                <a:spcPct val="115000"/>
              </a:lnSpc>
              <a:spcBef>
                <a:spcPts val="1200"/>
              </a:spcBef>
            </a:pPr>
            <a:endParaRPr lang="en-US" sz="1800" b="0" strike="noStrike" spc="-1">
              <a:latin typeface="Arial" panose="020B0604020202020204"/>
            </a:endParaRPr>
          </a:p>
          <a:p>
            <a:pPr>
              <a:lnSpc>
                <a:spcPct val="115000"/>
              </a:lnSpc>
              <a:spcBef>
                <a:spcPts val="1200"/>
              </a:spcBef>
            </a:pP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a:lnSpc>
                <a:spcPct val="115000"/>
              </a:lnSpc>
            </a:pPr>
            <a:r>
              <a:rPr lang="en-US" sz="1800" b="0" strike="noStrike" spc="-1">
                <a:solidFill>
                  <a:srgbClr val="595959"/>
                </a:solidFill>
                <a:latin typeface="Arial" panose="020B0604020202020204"/>
                <a:ea typeface="Arial" panose="020B0604020202020204"/>
              </a:rPr>
              <a:t> </a:t>
            </a:r>
            <a:endParaRPr lang="en-US" sz="1800" b="0" strike="noStrike" spc="-1">
              <a:latin typeface="Arial" panose="020B0604020202020204"/>
            </a:endParaRPr>
          </a:p>
          <a:p>
            <a:pPr>
              <a:lnSpc>
                <a:spcPct val="115000"/>
              </a:lnSpc>
              <a:spcBef>
                <a:spcPts val="1200"/>
              </a:spcBef>
              <a:spcAft>
                <a:spcPts val="1200"/>
              </a:spcAft>
            </a:pPr>
            <a:endParaRPr lang="en-US" sz="1800" b="0" strike="noStrike" spc="-1">
              <a:latin typeface="Arial" panose="020B0604020202020204"/>
            </a:endParaRPr>
          </a:p>
        </p:txBody>
      </p:sp>
      <p:pic>
        <p:nvPicPr>
          <p:cNvPr id="210" name="Google Shape;68;p15"/>
          <p:cNvPicPr/>
          <p:nvPr/>
        </p:nvPicPr>
        <p:blipFill>
          <a:blip r:embed="rId1"/>
          <a:stretch>
            <a:fillRect/>
          </a:stretch>
        </p:blipFill>
        <p:spPr>
          <a:xfrm>
            <a:off x="3594600" y="2381760"/>
            <a:ext cx="2096280" cy="218664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23323</Words>
  <Application>WPS Presentation</Application>
  <PresentationFormat/>
  <Paragraphs>373</Paragraphs>
  <Slides>49</Slides>
  <Notes>0</Notes>
  <HiddenSlides>0</HiddenSlides>
  <MMClips>0</MMClips>
  <ScaleCrop>false</ScaleCrop>
  <HeadingPairs>
    <vt:vector size="6" baseType="variant">
      <vt:variant>
        <vt:lpstr>已用的字体</vt:lpstr>
      </vt:variant>
      <vt:variant>
        <vt:i4>14</vt:i4>
      </vt:variant>
      <vt:variant>
        <vt:lpstr>主题</vt:lpstr>
      </vt:variant>
      <vt:variant>
        <vt:i4>5</vt:i4>
      </vt:variant>
      <vt:variant>
        <vt:lpstr>幻灯片标题</vt:lpstr>
      </vt:variant>
      <vt:variant>
        <vt:i4>49</vt:i4>
      </vt:variant>
    </vt:vector>
  </HeadingPairs>
  <TitlesOfParts>
    <vt:vector size="68" baseType="lpstr">
      <vt:lpstr>Arial</vt:lpstr>
      <vt:lpstr>SimSun</vt:lpstr>
      <vt:lpstr>Wingdings</vt:lpstr>
      <vt:lpstr>Arial</vt:lpstr>
      <vt:lpstr>Symbol</vt:lpstr>
      <vt:lpstr>Microsoft YaHei</vt:lpstr>
      <vt:lpstr>Arial Unicode MS</vt:lpstr>
      <vt:lpstr>Calibri</vt:lpstr>
      <vt:lpstr>Times New Roman</vt:lpstr>
      <vt:lpstr>Times-Italic</vt:lpstr>
      <vt:lpstr>Segoe Print</vt:lpstr>
      <vt:lpstr>Times-Bold</vt:lpstr>
      <vt:lpstr>Times-BoldItalic</vt:lpstr>
      <vt:lpstr>DejaVu Sans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Rehmat</dc:creator>
  <cp:lastModifiedBy>hassa</cp:lastModifiedBy>
  <cp:revision>18</cp:revision>
  <dcterms:created xsi:type="dcterms:W3CDTF">2022-06-07T20:06:00Z</dcterms:created>
  <dcterms:modified xsi:type="dcterms:W3CDTF">2022-06-12T22:53:52Z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63</vt:i4>
  </property>
  <property fmtid="{D5CDD505-2E9C-101B-9397-08002B2CF9AE}" pid="12" name="ICV">
    <vt:lpwstr>FC0B2A56F0404945A490F1CD80B631B6</vt:lpwstr>
  </property>
  <property fmtid="{D5CDD505-2E9C-101B-9397-08002B2CF9AE}" pid="13" name="KSOProductBuildVer">
    <vt:lpwstr>1033-11.2.0.11156</vt:lpwstr>
  </property>
</Properties>
</file>