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304" r:id="rId10"/>
    <p:sldId id="300" r:id="rId11"/>
    <p:sldId id="298" r:id="rId12"/>
    <p:sldId id="265" r:id="rId13"/>
    <p:sldId id="301" r:id="rId14"/>
    <p:sldId id="302" r:id="rId15"/>
    <p:sldId id="303" r:id="rId16"/>
    <p:sldId id="305" r:id="rId17"/>
    <p:sldId id="306" r:id="rId18"/>
    <p:sldId id="307" r:id="rId19"/>
    <p:sldId id="30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9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86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46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72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7437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250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269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196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418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05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02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2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3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1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43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44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35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79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772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 (NLP)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6: Language Models</a:t>
            </a:r>
          </a:p>
          <a:p>
            <a:r>
              <a:rPr lang="en-US" dirty="0" smtClean="0"/>
              <a:t>Dr. Muhammad </a:t>
            </a:r>
            <a:r>
              <a:rPr lang="en-US" dirty="0" err="1" smtClean="0"/>
              <a:t>Taimoor</a:t>
            </a:r>
            <a:r>
              <a:rPr lang="en-US" dirty="0" smtClean="0"/>
              <a:t> Khan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52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Rule (Example)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P(Its, water, is, so, transparent, that)</a:t>
                </a:r>
              </a:p>
              <a:p>
                <a:r>
                  <a:rPr lang="en-US" b="1" dirty="0" smtClean="0"/>
                  <a:t>Intuition:</a:t>
                </a:r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:r>
                  <a:rPr lang="en-US" dirty="0" smtClean="0"/>
                  <a:t>Chain </a:t>
                </a:r>
                <a:r>
                  <a:rPr lang="en-US" dirty="0"/>
                  <a:t>rule of </a:t>
                </a:r>
                <a:r>
                  <a:rPr lang="en-US" dirty="0" smtClean="0"/>
                  <a:t>probability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P</a:t>
                </a:r>
                <a:r>
                  <a:rPr lang="en-US" dirty="0"/>
                  <a:t>(“its water is so transparent”) = </a:t>
                </a:r>
                <a:br>
                  <a:rPr lang="en-US" dirty="0"/>
                </a:br>
                <a:r>
                  <a:rPr lang="en-US" dirty="0"/>
                  <a:t> P(its) × P(</a:t>
                </a:r>
                <a:r>
                  <a:rPr lang="en-US" dirty="0" err="1"/>
                  <a:t>water|its</a:t>
                </a:r>
                <a:r>
                  <a:rPr lang="en-US" dirty="0"/>
                  <a:t>) ×  P(</a:t>
                </a:r>
                <a:r>
                  <a:rPr lang="en-US" dirty="0" err="1"/>
                  <a:t>is|its</a:t>
                </a:r>
                <a:r>
                  <a:rPr lang="en-US" dirty="0"/>
                  <a:t> water)  </a:t>
                </a:r>
                <a:br>
                  <a:rPr lang="en-US" dirty="0"/>
                </a:br>
                <a:r>
                  <a:rPr lang="en-US" dirty="0"/>
                  <a:t>           ×  P(</a:t>
                </a:r>
                <a:r>
                  <a:rPr lang="en-US" dirty="0" err="1"/>
                  <a:t>so|its</a:t>
                </a:r>
                <a:r>
                  <a:rPr lang="en-US" dirty="0"/>
                  <a:t> water is) ×  P(</a:t>
                </a:r>
                <a:r>
                  <a:rPr lang="en-US" dirty="0" err="1"/>
                  <a:t>transparent|its</a:t>
                </a:r>
                <a:r>
                  <a:rPr lang="en-US" dirty="0"/>
                  <a:t> water is so)  </a:t>
                </a:r>
                <a:br>
                  <a:rPr lang="en-US" dirty="0"/>
                </a:br>
                <a:endParaRPr lang="en-US" dirty="0"/>
              </a:p>
              <a:p>
                <a:pPr marL="426645" lvl="1" indent="0">
                  <a:buNone/>
                </a:pPr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1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84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chain rule shows the link between computing the joint probability of a sequence and computing the conditional probability of a word given previous words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However, probabilities of longer sequences face the same problem.</a:t>
            </a:r>
          </a:p>
          <a:p>
            <a:endParaRPr lang="en-US" dirty="0"/>
          </a:p>
          <a:p>
            <a:r>
              <a:rPr lang="en-US" dirty="0"/>
              <a:t>The intuition of the n-gram model is that instead of computing the probability </a:t>
            </a:r>
            <a:r>
              <a:rPr lang="en-US" dirty="0" smtClean="0"/>
              <a:t>of a </a:t>
            </a:r>
            <a:r>
              <a:rPr lang="en-US" dirty="0"/>
              <a:t>word given its entire history, we can </a:t>
            </a:r>
            <a:r>
              <a:rPr lang="en-US" b="1" dirty="0"/>
              <a:t>approximate </a:t>
            </a:r>
            <a:r>
              <a:rPr lang="en-US" dirty="0"/>
              <a:t>the history by just the last </a:t>
            </a:r>
            <a:r>
              <a:rPr lang="en-US" dirty="0" smtClean="0"/>
              <a:t>few words.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Simplifying assumption</a:t>
            </a:r>
          </a:p>
          <a:p>
            <a:pPr marL="0" indent="0">
              <a:buNone/>
            </a:pPr>
            <a:r>
              <a:rPr lang="en-US" i="1" dirty="0" smtClean="0"/>
              <a:t>	P</a:t>
            </a:r>
            <a:r>
              <a:rPr lang="en-US" dirty="0" smtClean="0"/>
              <a:t>(the </a:t>
            </a:r>
            <a:r>
              <a:rPr lang="en-US" dirty="0"/>
              <a:t>| its water is so transparent that) </a:t>
            </a:r>
            <a:r>
              <a:rPr lang="en-US" dirty="0" smtClean="0"/>
              <a:t>~ </a:t>
            </a:r>
            <a:r>
              <a:rPr lang="en-US" i="1" dirty="0"/>
              <a:t>P</a:t>
            </a:r>
            <a:r>
              <a:rPr lang="en-US" dirty="0"/>
              <a:t>(the | </a:t>
            </a:r>
            <a:r>
              <a:rPr lang="en-US" dirty="0" smtClean="0"/>
              <a:t>water is so transparent that</a:t>
            </a:r>
            <a:r>
              <a:rPr lang="en-US" dirty="0"/>
              <a:t>) </a:t>
            </a:r>
            <a:br>
              <a:rPr lang="en-US" dirty="0"/>
            </a:b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Or may be</a:t>
            </a:r>
          </a:p>
          <a:p>
            <a:pPr marL="0" indent="0">
              <a:buNone/>
            </a:pPr>
            <a:r>
              <a:rPr lang="en-US" i="1" dirty="0" smtClean="0"/>
              <a:t>	P</a:t>
            </a:r>
            <a:r>
              <a:rPr lang="en-US" dirty="0" smtClean="0"/>
              <a:t>(the </a:t>
            </a:r>
            <a:r>
              <a:rPr lang="en-US" dirty="0"/>
              <a:t>| its water is so transparent that) ~</a:t>
            </a:r>
            <a:r>
              <a:rPr lang="en-US" dirty="0" smtClean="0"/>
              <a:t> </a:t>
            </a:r>
            <a:r>
              <a:rPr lang="en-US" i="1" dirty="0"/>
              <a:t>P</a:t>
            </a:r>
            <a:r>
              <a:rPr lang="en-US" dirty="0"/>
              <a:t>(the | </a:t>
            </a:r>
            <a:r>
              <a:rPr lang="en-US" dirty="0" smtClean="0"/>
              <a:t>is so transparent </a:t>
            </a:r>
            <a:r>
              <a:rPr lang="en-US" dirty="0"/>
              <a:t>that)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2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Assumption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428286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P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FF0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sz="2800" i="1" baseline="-25000" dirty="0">
                          <a:solidFill>
                            <a:srgbClr val="FFFF00"/>
                          </a:solidFill>
                        </a:rPr>
                        <m:t>1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,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sz="2800" i="1" baseline="-25000" dirty="0">
                          <a:solidFill>
                            <a:srgbClr val="FFFF00"/>
                          </a:solidFill>
                        </a:rPr>
                        <m:t>2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,...,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sz="2800" i="1" baseline="-25000" dirty="0">
                          <a:solidFill>
                            <a:srgbClr val="FFFF00"/>
                          </a:solidFill>
                        </a:rPr>
                        <m:t>n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FF00"/>
                          </a:solidFill>
                        </a:rPr>
                        <m:t>)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Can be simplified as,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P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FF0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sz="2800" i="1" baseline="-25000" dirty="0">
                          <a:solidFill>
                            <a:srgbClr val="FFFF00"/>
                          </a:solidFill>
                        </a:rPr>
                        <m:t>1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,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sz="2800" i="1" baseline="-25000" dirty="0">
                          <a:solidFill>
                            <a:srgbClr val="FFFF00"/>
                          </a:solidFill>
                        </a:rPr>
                        <m:t>2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,...,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sz="2800" i="1" baseline="-25000" dirty="0">
                          <a:solidFill>
                            <a:srgbClr val="FFFF00"/>
                          </a:solidFill>
                        </a:rPr>
                        <m:t>n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FF00"/>
                          </a:solidFill>
                        </a:rPr>
                        <m:t>)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Or expanding it as,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P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FF0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sz="2800" i="1" baseline="-25000" dirty="0">
                          <a:solidFill>
                            <a:srgbClr val="FFFF00"/>
                          </a:solidFill>
                        </a:rPr>
                        <m:t>1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,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sz="2800" i="1" baseline="-25000" dirty="0">
                          <a:solidFill>
                            <a:srgbClr val="FFFF00"/>
                          </a:solidFill>
                        </a:rPr>
                        <m:t>2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,...,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sz="2800" i="1" baseline="-25000" dirty="0">
                          <a:solidFill>
                            <a:srgbClr val="FFFF00"/>
                          </a:solidFill>
                        </a:rPr>
                        <m:t>n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FF00"/>
                          </a:solidFill>
                        </a:rPr>
                        <m:t>)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4282869"/>
              </a:xfrm>
              <a:blipFill rotWithShape="0">
                <a:blip r:embed="rId2"/>
                <a:stretch>
                  <a:fillRect l="-824" t="-24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09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 Case: Unigram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3,…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𝑤𝑛</m:t>
                          </m:r>
                        </m:e>
                      </m:d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𝑤𝑖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Assuming history to be irrelevant, thus: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/>
                  <a:t>For the sentence </a:t>
                </a:r>
                <a:r>
                  <a:rPr lang="en-US" dirty="0" smtClean="0"/>
                  <a:t>“its </a:t>
                </a:r>
                <a:r>
                  <a:rPr lang="en-US" dirty="0"/>
                  <a:t>water is so transparent </a:t>
                </a:r>
                <a:r>
                  <a:rPr lang="en-US" dirty="0" smtClean="0"/>
                  <a:t>that” the probability of the next word is independent of the earlier strings.</a:t>
                </a:r>
              </a:p>
              <a:p>
                <a:r>
                  <a:rPr lang="en-US" dirty="0" smtClean="0"/>
                  <a:t>A word with high probability across the corpus would be repeatedly predicted as next word. 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r="-1141" b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93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Unigram Generative Model (Sample Text)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fifth</a:t>
            </a:r>
            <a:r>
              <a:rPr lang="en-US" dirty="0">
                <a:latin typeface="Bookman Old Style" panose="02050604050505020204" pitchFamily="18" charset="0"/>
              </a:rPr>
              <a:t>, an, of, futures, the, an, incorporated, a, a, the, inflation, most, dollars, quarter, in, is,</a:t>
            </a:r>
            <a:br>
              <a:rPr lang="en-US" dirty="0">
                <a:latin typeface="Bookman Old Style" panose="02050604050505020204" pitchFamily="18" charset="0"/>
              </a:rPr>
            </a:br>
            <a:r>
              <a:rPr lang="en-US" dirty="0">
                <a:latin typeface="Bookman Old Style" panose="02050604050505020204" pitchFamily="18" charset="0"/>
              </a:rPr>
              <a:t>mass. </a:t>
            </a:r>
            <a:br>
              <a:rPr lang="en-US" dirty="0">
                <a:latin typeface="Bookman Old Style" panose="02050604050505020204" pitchFamily="18" charset="0"/>
              </a:rPr>
            </a:br>
            <a:r>
              <a:rPr lang="en-US" dirty="0">
                <a:latin typeface="Bookman Old Style" panose="02050604050505020204" pitchFamily="18" charset="0"/>
              </a:rPr>
              <a:t>thrift, did, eighty, said, hard, 'm, </a:t>
            </a:r>
            <a:r>
              <a:rPr lang="en-US" dirty="0" err="1">
                <a:latin typeface="Bookman Old Style" panose="02050604050505020204" pitchFamily="18" charset="0"/>
              </a:rPr>
              <a:t>july</a:t>
            </a:r>
            <a:r>
              <a:rPr lang="en-US" dirty="0">
                <a:latin typeface="Bookman Old Style" panose="02050604050505020204" pitchFamily="18" charset="0"/>
              </a:rPr>
              <a:t>, bullish</a:t>
            </a:r>
            <a:br>
              <a:rPr lang="en-US" dirty="0">
                <a:latin typeface="Bookman Old Style" panose="02050604050505020204" pitchFamily="18" charset="0"/>
              </a:rPr>
            </a:br>
            <a:r>
              <a:rPr lang="en-US" dirty="0">
                <a:latin typeface="Bookman Old Style" panose="02050604050505020204" pitchFamily="18" charset="0"/>
              </a:rPr>
              <a:t>that, or, limited, the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86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Bigram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Conditioned on the previous word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3…,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b="1" dirty="0" smtClean="0"/>
                  <a:t>Text generated with bigram model</a:t>
                </a:r>
              </a:p>
              <a:p>
                <a:pPr marL="0" indent="0">
                  <a:buNone/>
                </a:pPr>
                <a:r>
                  <a:rPr lang="en-US" dirty="0" err="1">
                    <a:latin typeface="Bookman Old Style" panose="02050604050505020204" pitchFamily="18" charset="0"/>
                  </a:rPr>
                  <a:t>texaco</a:t>
                </a:r>
                <a:r>
                  <a:rPr lang="en-US" dirty="0">
                    <a:latin typeface="Bookman Old Style" panose="02050604050505020204" pitchFamily="18" charset="0"/>
                  </a:rPr>
                  <a:t>, rose, one, in, this, issue, is, pursuing, growth, in,</a:t>
                </a:r>
                <a:br>
                  <a:rPr lang="en-US" dirty="0">
                    <a:latin typeface="Bookman Old Style" panose="02050604050505020204" pitchFamily="18" charset="0"/>
                  </a:rPr>
                </a:br>
                <a:r>
                  <a:rPr lang="en-US" dirty="0">
                    <a:latin typeface="Bookman Old Style" panose="02050604050505020204" pitchFamily="18" charset="0"/>
                  </a:rPr>
                  <a:t>a, boiler, house, said, </a:t>
                </a:r>
                <a:r>
                  <a:rPr lang="en-US" dirty="0" err="1">
                    <a:latin typeface="Bookman Old Style" panose="02050604050505020204" pitchFamily="18" charset="0"/>
                  </a:rPr>
                  <a:t>mr.</a:t>
                </a:r>
                <a:r>
                  <a:rPr lang="en-US" dirty="0">
                    <a:latin typeface="Bookman Old Style" panose="02050604050505020204" pitchFamily="18" charset="0"/>
                  </a:rPr>
                  <a:t>, </a:t>
                </a:r>
                <a:r>
                  <a:rPr lang="en-US" dirty="0" err="1">
                    <a:latin typeface="Bookman Old Style" panose="02050604050505020204" pitchFamily="18" charset="0"/>
                  </a:rPr>
                  <a:t>gurria</a:t>
                </a:r>
                <a:r>
                  <a:rPr lang="en-US" dirty="0">
                    <a:latin typeface="Bookman Old Style" panose="02050604050505020204" pitchFamily="18" charset="0"/>
                  </a:rPr>
                  <a:t>, </a:t>
                </a:r>
                <a:r>
                  <a:rPr lang="en-US" dirty="0" err="1">
                    <a:latin typeface="Bookman Old Style" panose="02050604050505020204" pitchFamily="18" charset="0"/>
                  </a:rPr>
                  <a:t>mexico</a:t>
                </a:r>
                <a:r>
                  <a:rPr lang="en-US" dirty="0">
                    <a:latin typeface="Bookman Old Style" panose="02050604050505020204" pitchFamily="18" charset="0"/>
                  </a:rPr>
                  <a:t>, 's, motion,</a:t>
                </a:r>
                <a:br>
                  <a:rPr lang="en-US" dirty="0">
                    <a:latin typeface="Bookman Old Style" panose="02050604050505020204" pitchFamily="18" charset="0"/>
                  </a:rPr>
                </a:br>
                <a:r>
                  <a:rPr lang="en-US" dirty="0">
                    <a:latin typeface="Bookman Old Style" panose="02050604050505020204" pitchFamily="18" charset="0"/>
                  </a:rPr>
                  <a:t>control, proposal, without, permission, from, five, hundred,</a:t>
                </a:r>
                <a:br>
                  <a:rPr lang="en-US" dirty="0">
                    <a:latin typeface="Bookman Old Style" panose="02050604050505020204" pitchFamily="18" charset="0"/>
                  </a:rPr>
                </a:br>
                <a:r>
                  <a:rPr lang="en-US" dirty="0">
                    <a:latin typeface="Bookman Old Style" panose="02050604050505020204" pitchFamily="18" charset="0"/>
                  </a:rPr>
                  <a:t>fifty, five, </a:t>
                </a:r>
                <a:r>
                  <a:rPr lang="en-US" dirty="0" smtClean="0">
                    <a:latin typeface="Bookman Old Style" panose="02050604050505020204" pitchFamily="18" charset="0"/>
                  </a:rPr>
                  <a:t>yen</a:t>
                </a:r>
                <a:r>
                  <a:rPr lang="en-US" dirty="0">
                    <a:latin typeface="Bookman Old Style" panose="02050604050505020204" pitchFamily="18" charset="0"/>
                  </a:rPr>
                  <a:t/>
                </a:r>
                <a:br>
                  <a:rPr lang="en-US" dirty="0">
                    <a:latin typeface="Bookman Old Style" panose="02050604050505020204" pitchFamily="18" charset="0"/>
                  </a:rPr>
                </a:br>
                <a:r>
                  <a:rPr lang="en-US" dirty="0" smtClean="0">
                    <a:latin typeface="Bookman Old Style" panose="02050604050505020204" pitchFamily="18" charset="0"/>
                  </a:rPr>
                  <a:t>outside</a:t>
                </a:r>
                <a:r>
                  <a:rPr lang="en-US" dirty="0">
                    <a:latin typeface="Bookman Old Style" panose="02050604050505020204" pitchFamily="18" charset="0"/>
                  </a:rPr>
                  <a:t>, new, car, parking, lot, of, the, agreement, </a:t>
                </a:r>
                <a:r>
                  <a:rPr lang="en-US" dirty="0" smtClean="0">
                    <a:latin typeface="Bookman Old Style" panose="02050604050505020204" pitchFamily="18" charset="0"/>
                  </a:rPr>
                  <a:t>reached</a:t>
                </a:r>
                <a:r>
                  <a:rPr lang="en-US" dirty="0">
                    <a:latin typeface="Bookman Old Style" panose="02050604050505020204" pitchFamily="18" charset="0"/>
                  </a:rPr>
                  <a:t/>
                </a:r>
                <a:br>
                  <a:rPr lang="en-US" dirty="0">
                    <a:latin typeface="Bookman Old Style" panose="02050604050505020204" pitchFamily="18" charset="0"/>
                  </a:rPr>
                </a:br>
                <a:r>
                  <a:rPr lang="en-US" dirty="0">
                    <a:latin typeface="Bookman Old Style" panose="02050604050505020204" pitchFamily="18" charset="0"/>
                  </a:rPr>
                  <a:t>this, would, be, a, record, </a:t>
                </a:r>
                <a:r>
                  <a:rPr lang="en-US" dirty="0" err="1">
                    <a:latin typeface="Bookman Old Style" panose="02050604050505020204" pitchFamily="18" charset="0"/>
                  </a:rPr>
                  <a:t>november</a:t>
                </a:r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:br>
                  <a:rPr lang="en-US" dirty="0">
                    <a:latin typeface="Bookman Old Style" panose="02050604050505020204" pitchFamily="18" charset="0"/>
                  </a:rPr>
                </a:br>
                <a:endParaRPr lang="en-US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80" t="-2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25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Bigram counts for eight of the words (out of </a:t>
            </a:r>
            <a:r>
              <a:rPr lang="en-US" sz="2800" i="1" dirty="0"/>
              <a:t>V </a:t>
            </a:r>
            <a:r>
              <a:rPr lang="en-US" sz="2800" dirty="0"/>
              <a:t>= 1446) in the Berkeley Restaurant Project corpus of 9332 </a:t>
            </a:r>
            <a:r>
              <a:rPr lang="en-US" sz="2800" dirty="0" smtClean="0"/>
              <a:t>sentences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673" y="2230559"/>
            <a:ext cx="6268528" cy="8861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00" y="3513079"/>
            <a:ext cx="8951457" cy="303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26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Bigram Probabilities (Normalized </a:t>
            </a:r>
            <a:r>
              <a:rPr lang="en-US" sz="2800" smtClean="0"/>
              <a:t>with Unigrams)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004" y="2243438"/>
            <a:ext cx="6906270" cy="9762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0" y="3417530"/>
            <a:ext cx="9594237" cy="321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20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Tri-grams conditioned on the past two words</a:t>
            </a:r>
          </a:p>
          <a:p>
            <a:r>
              <a:rPr lang="en-US" dirty="0" smtClean="0"/>
              <a:t>4-grams are conditioned on the past three words</a:t>
            </a:r>
          </a:p>
          <a:p>
            <a:r>
              <a:rPr lang="en-US" dirty="0" smtClean="0"/>
              <a:t>Can go </a:t>
            </a:r>
            <a:r>
              <a:rPr lang="en-US" dirty="0" err="1" smtClean="0"/>
              <a:t>upto</a:t>
            </a:r>
            <a:r>
              <a:rPr lang="en-US" dirty="0" smtClean="0"/>
              <a:t> 5-gram, 6-gram etc.</a:t>
            </a:r>
          </a:p>
          <a:p>
            <a:endParaRPr lang="en-US" dirty="0"/>
          </a:p>
          <a:p>
            <a:r>
              <a:rPr lang="en-US" dirty="0" smtClean="0"/>
              <a:t>However, the probabilities tends to get close to zero for 4-grams and above (So practically they are not viable)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4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“You are uniformly charming!” cried he, with a smile of associating and </a:t>
            </a:r>
            <a:r>
              <a:rPr lang="en-US" i="1" dirty="0" smtClean="0"/>
              <a:t>now and </a:t>
            </a:r>
            <a:r>
              <a:rPr lang="en-US" i="1" dirty="0"/>
              <a:t>then I bowed and they perceived a chaise and four to wish for</a:t>
            </a:r>
            <a:r>
              <a:rPr lang="en-US" i="1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solidFill>
                  <a:srgbClr val="FFFF00"/>
                </a:solidFill>
              </a:rPr>
              <a:t>Random sentence generated from a Jane Austen trigram model</a:t>
            </a:r>
            <a:br>
              <a:rPr lang="en-US" sz="2000" dirty="0">
                <a:solidFill>
                  <a:srgbClr val="FFFF00"/>
                </a:solidFill>
              </a:rPr>
            </a:b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dirty="0"/>
              <a:t>Please turn your homework </a:t>
            </a:r>
            <a:r>
              <a:rPr lang="en-US" dirty="0" smtClean="0"/>
              <a:t>...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Predict the next work!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Or chose the correct sentence between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all </a:t>
            </a:r>
            <a:r>
              <a:rPr lang="en-US" dirty="0">
                <a:solidFill>
                  <a:srgbClr val="FFFF00"/>
                </a:solidFill>
              </a:rPr>
              <a:t>of a sudden I notice three guys standing on the </a:t>
            </a:r>
            <a:r>
              <a:rPr lang="en-US" dirty="0" smtClean="0">
                <a:solidFill>
                  <a:srgbClr val="FFFF00"/>
                </a:solidFill>
              </a:rPr>
              <a:t>sidewalk 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smtClean="0"/>
              <a:t>and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on guys all I of notice sidewalk three a sudden standing the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341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can extend to tri-grams, </a:t>
            </a:r>
            <a:r>
              <a:rPr lang="en-US" dirty="0" smtClean="0"/>
              <a:t>4-grams, 5-grams …</a:t>
            </a:r>
          </a:p>
          <a:p>
            <a:r>
              <a:rPr lang="en-US" dirty="0" smtClean="0"/>
              <a:t>In general this is an insufficient model for language because language has </a:t>
            </a:r>
            <a:r>
              <a:rPr lang="en-US" dirty="0" smtClean="0">
                <a:solidFill>
                  <a:srgbClr val="FFFF00"/>
                </a:solidFill>
              </a:rPr>
              <a:t>long distance dependencies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“The computer which I had just put into the machine room on </a:t>
            </a:r>
            <a:r>
              <a:rPr lang="en-US" sz="2000" dirty="0">
                <a:solidFill>
                  <a:srgbClr val="FFFF00"/>
                </a:solidFill>
              </a:rPr>
              <a:t/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 smtClean="0">
                <a:solidFill>
                  <a:srgbClr val="FFFF00"/>
                </a:solidFill>
              </a:rPr>
              <a:t>the fifth floor crashed.”  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But we can often get away with N-gram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05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Correcting spelling mistakes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rgbClr val="FFFF00"/>
                </a:solidFill>
              </a:rPr>
              <a:t>Their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i="1" dirty="0" smtClean="0">
                <a:solidFill>
                  <a:srgbClr val="FFFF00"/>
                </a:solidFill>
              </a:rPr>
              <a:t>are </a:t>
            </a:r>
            <a:r>
              <a:rPr lang="en-US" sz="2000" i="1" dirty="0">
                <a:solidFill>
                  <a:srgbClr val="FFFF00"/>
                </a:solidFill>
              </a:rPr>
              <a:t>two midterms in this </a:t>
            </a:r>
            <a:r>
              <a:rPr lang="en-US" sz="2000" i="1" dirty="0" smtClean="0">
                <a:solidFill>
                  <a:srgbClr val="FFFF00"/>
                </a:solidFill>
              </a:rPr>
              <a:t>class (their instead of there)</a:t>
            </a:r>
            <a:endParaRPr lang="en-US" sz="20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Machine Translation etc.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5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Models that assign probabilities to sequences of </a:t>
            </a:r>
            <a:r>
              <a:rPr lang="en-US" dirty="0" smtClean="0"/>
              <a:t>words</a:t>
            </a:r>
          </a:p>
          <a:p>
            <a:r>
              <a:rPr lang="en-US" dirty="0" smtClean="0"/>
              <a:t>The simplest of such models are galled N-grams</a:t>
            </a:r>
          </a:p>
          <a:p>
            <a:r>
              <a:rPr lang="en-US" dirty="0"/>
              <a:t>An n-gram is a sequence of </a:t>
            </a:r>
            <a:r>
              <a:rPr lang="en-US" i="1" dirty="0" smtClean="0"/>
              <a:t>N </a:t>
            </a:r>
            <a:r>
              <a:rPr lang="en-US" b="1" dirty="0" smtClean="0"/>
              <a:t>n-gram </a:t>
            </a:r>
            <a:r>
              <a:rPr lang="en-US" dirty="0"/>
              <a:t>words: a 2-gram (or </a:t>
            </a:r>
            <a:r>
              <a:rPr lang="en-US" b="1" dirty="0"/>
              <a:t>bigram</a:t>
            </a:r>
            <a:r>
              <a:rPr lang="en-US" dirty="0"/>
              <a:t>) is a two-word sequence of words like “please turn</a:t>
            </a:r>
            <a:r>
              <a:rPr lang="en-US" dirty="0" smtClean="0"/>
              <a:t>”, “</a:t>
            </a:r>
            <a:r>
              <a:rPr lang="en-US" dirty="0"/>
              <a:t>turn your”, or ”your homework”, and a 3-gram (or </a:t>
            </a:r>
            <a:r>
              <a:rPr lang="en-US" b="1" dirty="0"/>
              <a:t>trigram</a:t>
            </a:r>
            <a:r>
              <a:rPr lang="en-US" dirty="0"/>
              <a:t>) is a three-word sequence of words like “please turn your”, or “turn your homework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Using </a:t>
            </a:r>
            <a:r>
              <a:rPr lang="en-US" dirty="0"/>
              <a:t>n-gram models to estimate the probability of the last word of an n-gram </a:t>
            </a:r>
            <a:r>
              <a:rPr lang="en-US" dirty="0" smtClean="0"/>
              <a:t>given the </a:t>
            </a:r>
            <a:r>
              <a:rPr lang="en-US" dirty="0"/>
              <a:t>previous words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5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Assume </a:t>
                </a:r>
                <a:r>
                  <a:rPr lang="en-US" dirty="0"/>
                  <a:t>the task of computing </a:t>
                </a:r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 err="1"/>
                  <a:t>w|h</a:t>
                </a:r>
                <a:r>
                  <a:rPr lang="en-US" dirty="0"/>
                  <a:t>), the probability of a word </a:t>
                </a:r>
                <a:r>
                  <a:rPr lang="en-US" i="1" dirty="0"/>
                  <a:t>w </a:t>
                </a:r>
                <a:r>
                  <a:rPr lang="en-US" dirty="0" smtClean="0"/>
                  <a:t>given some </a:t>
                </a:r>
                <a:r>
                  <a:rPr lang="en-US" dirty="0"/>
                  <a:t>history </a:t>
                </a:r>
                <a:r>
                  <a:rPr lang="en-US" i="1" dirty="0"/>
                  <a:t>h</a:t>
                </a:r>
                <a:r>
                  <a:rPr lang="en-US" dirty="0"/>
                  <a:t>. Suppose the history </a:t>
                </a:r>
                <a:r>
                  <a:rPr lang="en-US" i="1" dirty="0"/>
                  <a:t>h </a:t>
                </a:r>
                <a:r>
                  <a:rPr lang="en-US" dirty="0"/>
                  <a:t>is “</a:t>
                </a:r>
                <a:r>
                  <a:rPr lang="en-US" i="1" dirty="0"/>
                  <a:t>its water is so transparent that</a:t>
                </a:r>
                <a:r>
                  <a:rPr lang="en-US" dirty="0"/>
                  <a:t>” and </a:t>
                </a:r>
                <a:r>
                  <a:rPr lang="en-US" dirty="0" smtClean="0"/>
                  <a:t>we want </a:t>
                </a:r>
                <a:r>
                  <a:rPr lang="en-US" dirty="0"/>
                  <a:t>to know the probability that the next word is </a:t>
                </a:r>
                <a:r>
                  <a:rPr lang="en-US" i="1" dirty="0" smtClean="0"/>
                  <a:t>the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en-US" sz="2000" i="1" dirty="0" smtClean="0">
                    <a:solidFill>
                      <a:srgbClr val="FFFF00"/>
                    </a:solidFill>
                  </a:rPr>
                  <a:t>P</a:t>
                </a:r>
                <a:r>
                  <a:rPr lang="en-US" sz="2000" dirty="0" smtClean="0">
                    <a:solidFill>
                      <a:srgbClr val="FFFF00"/>
                    </a:solidFill>
                  </a:rPr>
                  <a:t>(</a:t>
                </a:r>
                <a:r>
                  <a:rPr lang="en-US" sz="2000" i="1" dirty="0" err="1" smtClean="0">
                    <a:solidFill>
                      <a:srgbClr val="FFFF00"/>
                    </a:solidFill>
                  </a:rPr>
                  <a:t>the|its</a:t>
                </a:r>
                <a:r>
                  <a:rPr lang="en-US" sz="2000" i="1" dirty="0" smtClean="0">
                    <a:solidFill>
                      <a:srgbClr val="FFFF00"/>
                    </a:solidFill>
                  </a:rPr>
                  <a:t> </a:t>
                </a:r>
                <a:r>
                  <a:rPr lang="en-US" sz="2000" i="1" dirty="0">
                    <a:solidFill>
                      <a:srgbClr val="FFFF00"/>
                    </a:solidFill>
                  </a:rPr>
                  <a:t>water is so transparent that</a:t>
                </a:r>
                <a:r>
                  <a:rPr lang="en-US" sz="2000" dirty="0" smtClean="0">
                    <a:solidFill>
                      <a:srgbClr val="FFFF00"/>
                    </a:solidFill>
                  </a:rPr>
                  <a:t>)</a:t>
                </a:r>
                <a:endParaRPr lang="en-US" i="1" dirty="0" smtClean="0">
                  <a:solidFill>
                    <a:srgbClr val="FFFF00"/>
                  </a:solidFill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Considering a large corpus we can look for the history h and count the number of times it occurred and is followed by the word w i.e.,</a:t>
                </a:r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 i="1" smtClean="0">
                          <a:solidFill>
                            <a:srgbClr val="FFFF00"/>
                          </a:solidFill>
                        </a:rPr>
                        <m:t>P</m:t>
                      </m:r>
                      <m:r>
                        <m:rPr>
                          <m:nor/>
                        </m:rPr>
                        <a:rPr lang="en-US" sz="2200" smtClean="0">
                          <a:solidFill>
                            <a:srgbClr val="FFFF0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sz="2200" i="1" smtClean="0">
                          <a:solidFill>
                            <a:srgbClr val="FFFF00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sz="2200" i="1" smtClean="0">
                          <a:solidFill>
                            <a:srgbClr val="FFFF00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lang="en-US" sz="2200" i="1" smtClean="0">
                          <a:solidFill>
                            <a:srgbClr val="FFFF00"/>
                          </a:solidFill>
                        </a:rPr>
                        <m:t>its</m:t>
                      </m:r>
                      <m:r>
                        <m:rPr>
                          <m:nor/>
                        </m:rPr>
                        <a:rPr lang="en-US" sz="2200" i="1" smtClean="0">
                          <a:solidFill>
                            <a:srgbClr val="FFFF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 i="1" smtClean="0">
                          <a:solidFill>
                            <a:srgbClr val="FFFF00"/>
                          </a:solidFill>
                        </a:rPr>
                        <m:t>water</m:t>
                      </m:r>
                      <m:r>
                        <m:rPr>
                          <m:nor/>
                        </m:rPr>
                        <a:rPr lang="en-US" sz="2200" i="1" smtClean="0">
                          <a:solidFill>
                            <a:srgbClr val="FFFF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 i="1" smtClean="0">
                          <a:solidFill>
                            <a:srgbClr val="FFFF00"/>
                          </a:solidFill>
                        </a:rPr>
                        <m:t>is</m:t>
                      </m:r>
                      <m:r>
                        <m:rPr>
                          <m:nor/>
                        </m:rPr>
                        <a:rPr lang="en-US" sz="2200" i="1" smtClean="0">
                          <a:solidFill>
                            <a:srgbClr val="FFFF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 i="1" smtClean="0">
                          <a:solidFill>
                            <a:srgbClr val="FFFF00"/>
                          </a:solidFill>
                        </a:rPr>
                        <m:t>so</m:t>
                      </m:r>
                      <m:r>
                        <m:rPr>
                          <m:nor/>
                        </m:rPr>
                        <a:rPr lang="en-US" sz="2200" i="1" smtClean="0">
                          <a:solidFill>
                            <a:srgbClr val="FFFF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 i="1" smtClean="0">
                          <a:solidFill>
                            <a:srgbClr val="FFFF00"/>
                          </a:solidFill>
                        </a:rPr>
                        <m:t>transparent</m:t>
                      </m:r>
                      <m:r>
                        <m:rPr>
                          <m:nor/>
                        </m:rPr>
                        <a:rPr lang="en-US" sz="2200" i="1" smtClean="0">
                          <a:solidFill>
                            <a:srgbClr val="FFFF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 i="1" smtClean="0">
                          <a:solidFill>
                            <a:srgbClr val="FFFF00"/>
                          </a:solidFill>
                        </a:rPr>
                        <m:t>that</m:t>
                      </m:r>
                      <m:r>
                        <m:rPr>
                          <m:nor/>
                        </m:rPr>
                        <a:rPr lang="en-US" sz="2200" smtClean="0">
                          <a:solidFill>
                            <a:srgbClr val="FFFF00"/>
                          </a:solidFill>
                        </a:rPr>
                        <m:t>) =</m:t>
                      </m:r>
                      <m:f>
                        <m:fPr>
                          <m:ctrlPr>
                            <a:rPr lang="en-US" sz="22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srgbClr val="FFFF00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its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water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so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transparent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that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the</m:t>
                          </m:r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srgbClr val="FFFF00"/>
                              </a:solidFill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srgbClr val="FFFF00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its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water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so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transparent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200" i="1">
                              <a:solidFill>
                                <a:srgbClr val="FFFF00"/>
                              </a:solidFill>
                            </a:rPr>
                            <m:t>that</m:t>
                          </m:r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srgbClr val="FFFF00"/>
                              </a:solidFill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r>
                  <a:rPr lang="en-US" sz="2200" dirty="0">
                    <a:solidFill>
                      <a:srgbClr val="FFFF00"/>
                    </a:solidFill>
                  </a:rPr>
                  <a:t/>
                </a:r>
                <a:br>
                  <a:rPr lang="en-US" sz="2200" dirty="0">
                    <a:solidFill>
                      <a:srgbClr val="FFFF00"/>
                    </a:solidFill>
                  </a:rPr>
                </a:br>
                <a:endParaRPr lang="en-US" sz="2200" dirty="0" smtClean="0">
                  <a:solidFill>
                    <a:srgbClr val="FFFF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1" t="-2030" r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42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Counts are not enough!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While this method of estimating probabilities directly from counts works fine </a:t>
            </a:r>
            <a:r>
              <a:rPr lang="en-US" dirty="0" smtClean="0"/>
              <a:t>in many </a:t>
            </a:r>
            <a:r>
              <a:rPr lang="en-US" dirty="0"/>
              <a:t>cases, it turns out that even the </a:t>
            </a:r>
            <a:r>
              <a:rPr lang="en-US" b="1" dirty="0"/>
              <a:t>web</a:t>
            </a:r>
            <a:r>
              <a:rPr lang="en-US" dirty="0"/>
              <a:t> isn’t big enough to give us good </a:t>
            </a:r>
            <a:r>
              <a:rPr lang="en-US" dirty="0" smtClean="0"/>
              <a:t>estimates</a:t>
            </a:r>
            <a:r>
              <a:rPr lang="en-US" dirty="0"/>
              <a:t> in most cases. This is because language is creative; new sentences are created all </a:t>
            </a:r>
            <a:r>
              <a:rPr lang="en-US" dirty="0" smtClean="0"/>
              <a:t>the time</a:t>
            </a:r>
            <a:r>
              <a:rPr lang="en-US" dirty="0"/>
              <a:t>, and we won’t always be able to count entire sentences. </a:t>
            </a:r>
            <a:endParaRPr lang="en-US" dirty="0" smtClean="0"/>
          </a:p>
          <a:p>
            <a:r>
              <a:rPr lang="en-US" dirty="0" smtClean="0"/>
              <a:t>Even the simplest of sentences may have zero count.</a:t>
            </a:r>
          </a:p>
          <a:p>
            <a:endParaRPr lang="en-US" dirty="0"/>
          </a:p>
          <a:p>
            <a:r>
              <a:rPr lang="en-US" dirty="0" smtClean="0"/>
              <a:t>Moreover, counting the desired n word sequence and dividing it by all possible n word sequences in the corpus is not a feasible approach either.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3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Formulization as Probabilities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9867476" cy="359931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To represent the probability of a particular random variable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taking on the value “the”, or </a:t>
                </a:r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= “the”), we will </a:t>
                </a:r>
                <a:r>
                  <a:rPr lang="en-US" dirty="0" smtClean="0"/>
                  <a:t>use the </a:t>
                </a:r>
                <a:r>
                  <a:rPr lang="en-US" dirty="0"/>
                  <a:t>simplification </a:t>
                </a:r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the</a:t>
                </a:r>
                <a:r>
                  <a:rPr lang="en-US" dirty="0"/>
                  <a:t>). </a:t>
                </a:r>
                <a:endParaRPr lang="en-US" dirty="0" smtClean="0"/>
              </a:p>
              <a:p>
                <a:r>
                  <a:rPr lang="en-US" dirty="0" smtClean="0"/>
                  <a:t>We’ll </a:t>
                </a:r>
                <a:r>
                  <a:rPr lang="en-US" dirty="0"/>
                  <a:t>represent a sequence of </a:t>
                </a:r>
                <a:r>
                  <a:rPr lang="en-US" i="1" dirty="0"/>
                  <a:t>N </a:t>
                </a:r>
                <a:r>
                  <a:rPr lang="en-US" dirty="0"/>
                  <a:t>words either as </a:t>
                </a:r>
                <a:r>
                  <a:rPr lang="en-US" i="1" dirty="0"/>
                  <a:t>w</a:t>
                </a:r>
                <a:r>
                  <a:rPr lang="en-US" i="1" baseline="-25000" dirty="0"/>
                  <a:t>1</a:t>
                </a:r>
                <a:r>
                  <a:rPr lang="en-US" dirty="0"/>
                  <a:t> </a:t>
                </a:r>
                <a:r>
                  <a:rPr lang="en-US" i="1" dirty="0"/>
                  <a:t>...</a:t>
                </a:r>
                <a:r>
                  <a:rPr lang="en-US" i="1" dirty="0" err="1" smtClean="0"/>
                  <a:t>w</a:t>
                </a:r>
                <a:r>
                  <a:rPr lang="en-US" i="1" baseline="-25000" dirty="0" err="1" smtClean="0"/>
                  <a:t>n</a:t>
                </a:r>
                <a:r>
                  <a:rPr lang="en-US" i="1" baseline="-25000" dirty="0" smtClean="0"/>
                  <a:t> </a:t>
                </a:r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The joint probability for sequence </a:t>
                </a:r>
              </a:p>
              <a:p>
                <a:pPr marL="0" indent="0" algn="ctr">
                  <a:buNone/>
                </a:pPr>
                <a:r>
                  <a:rPr lang="pl-PL" i="1" dirty="0" smtClean="0">
                    <a:solidFill>
                      <a:srgbClr val="FFFF00"/>
                    </a:solidFill>
                  </a:rPr>
                  <a:t>P</a:t>
                </a:r>
                <a:r>
                  <a:rPr lang="pl-PL" dirty="0" smtClean="0">
                    <a:solidFill>
                      <a:srgbClr val="FFFF00"/>
                    </a:solidFill>
                  </a:rPr>
                  <a:t>(</a:t>
                </a:r>
                <a:r>
                  <a:rPr lang="pl-PL" i="1" dirty="0" smtClean="0">
                    <a:solidFill>
                      <a:srgbClr val="FFFF00"/>
                    </a:solidFill>
                  </a:rPr>
                  <a:t>X</a:t>
                </a:r>
                <a:r>
                  <a:rPr lang="en-US" i="1" baseline="-25000" dirty="0">
                    <a:solidFill>
                      <a:srgbClr val="FFFF00"/>
                    </a:solidFill>
                  </a:rPr>
                  <a:t>1</a:t>
                </a:r>
                <a:r>
                  <a:rPr lang="pl-PL" i="1" dirty="0" smtClean="0">
                    <a:solidFill>
                      <a:srgbClr val="FFFF00"/>
                    </a:solidFill>
                  </a:rPr>
                  <a:t> </a:t>
                </a:r>
                <a:r>
                  <a:rPr lang="pl-PL" dirty="0">
                    <a:solidFill>
                      <a:srgbClr val="FFFF00"/>
                    </a:solidFill>
                  </a:rPr>
                  <a:t>= </a:t>
                </a:r>
                <a:r>
                  <a:rPr lang="pl-PL" i="1" dirty="0" smtClean="0">
                    <a:solidFill>
                      <a:srgbClr val="FFFF00"/>
                    </a:solidFill>
                  </a:rPr>
                  <a:t>w</a:t>
                </a:r>
                <a:r>
                  <a:rPr lang="pl-PL" i="1" baseline="-25000" dirty="0" smtClean="0">
                    <a:solidFill>
                      <a:srgbClr val="FFFF00"/>
                    </a:solidFill>
                  </a:rPr>
                  <a:t>1</a:t>
                </a:r>
                <a:r>
                  <a:rPr lang="pl-PL" i="1" dirty="0" smtClean="0">
                    <a:solidFill>
                      <a:srgbClr val="FFFF00"/>
                    </a:solidFill>
                  </a:rPr>
                  <a:t>,</a:t>
                </a:r>
                <a:r>
                  <a:rPr lang="en-US" i="1" dirty="0" smtClean="0">
                    <a:solidFill>
                      <a:srgbClr val="FFFF00"/>
                    </a:solidFill>
                  </a:rPr>
                  <a:t> X</a:t>
                </a:r>
                <a:r>
                  <a:rPr lang="en-US" i="1" baseline="-25000" dirty="0">
                    <a:solidFill>
                      <a:srgbClr val="FFFF00"/>
                    </a:solidFill>
                  </a:rPr>
                  <a:t>2</a:t>
                </a:r>
                <a:r>
                  <a:rPr lang="pl-PL" i="1" dirty="0" smtClean="0">
                    <a:solidFill>
                      <a:srgbClr val="FFFF00"/>
                    </a:solidFill>
                  </a:rPr>
                  <a:t> </a:t>
                </a:r>
                <a:r>
                  <a:rPr lang="pl-PL" dirty="0">
                    <a:solidFill>
                      <a:srgbClr val="FFFF00"/>
                    </a:solidFill>
                  </a:rPr>
                  <a:t>= </a:t>
                </a:r>
                <a:r>
                  <a:rPr lang="pl-PL" i="1" dirty="0">
                    <a:solidFill>
                      <a:srgbClr val="FFFF00"/>
                    </a:solidFill>
                  </a:rPr>
                  <a:t>w</a:t>
                </a:r>
                <a:r>
                  <a:rPr lang="pl-PL" i="1" baseline="-25000" dirty="0">
                    <a:solidFill>
                      <a:srgbClr val="FFFF00"/>
                    </a:solidFill>
                  </a:rPr>
                  <a:t>2</a:t>
                </a:r>
                <a:r>
                  <a:rPr lang="pl-PL" i="1" dirty="0" smtClean="0">
                    <a:solidFill>
                      <a:srgbClr val="FFFF00"/>
                    </a:solidFill>
                  </a:rPr>
                  <a:t>,</a:t>
                </a:r>
                <a:r>
                  <a:rPr lang="en-US" i="1" dirty="0" smtClean="0">
                    <a:solidFill>
                      <a:srgbClr val="FFFF00"/>
                    </a:solidFill>
                  </a:rPr>
                  <a:t> X</a:t>
                </a:r>
                <a:r>
                  <a:rPr lang="en-US" i="1" baseline="-25000" dirty="0">
                    <a:solidFill>
                      <a:srgbClr val="FFFF00"/>
                    </a:solidFill>
                  </a:rPr>
                  <a:t>3</a:t>
                </a:r>
                <a:r>
                  <a:rPr lang="pl-PL" i="1" baseline="-25000" dirty="0">
                    <a:solidFill>
                      <a:srgbClr val="FFFF00"/>
                    </a:solidFill>
                  </a:rPr>
                  <a:t> </a:t>
                </a:r>
                <a:r>
                  <a:rPr lang="pl-PL" dirty="0" smtClean="0">
                    <a:solidFill>
                      <a:srgbClr val="FFFF00"/>
                    </a:solidFill>
                  </a:rPr>
                  <a:t>=</a:t>
                </a:r>
                <a:r>
                  <a:rPr lang="en-US" dirty="0" smtClean="0">
                    <a:solidFill>
                      <a:srgbClr val="FFFF00"/>
                    </a:solidFill>
                  </a:rPr>
                  <a:t> </a:t>
                </a:r>
                <a:r>
                  <a:rPr lang="pl-PL" i="1" dirty="0" smtClean="0">
                    <a:solidFill>
                      <a:srgbClr val="FFFF00"/>
                    </a:solidFill>
                  </a:rPr>
                  <a:t>w</a:t>
                </a:r>
                <a:r>
                  <a:rPr lang="pl-PL" i="1" baseline="-25000" dirty="0" smtClean="0">
                    <a:solidFill>
                      <a:srgbClr val="FFFF00"/>
                    </a:solidFill>
                  </a:rPr>
                  <a:t>3</a:t>
                </a:r>
                <a:r>
                  <a:rPr lang="pl-PL" i="1" dirty="0" smtClean="0">
                    <a:solidFill>
                      <a:srgbClr val="FFFF00"/>
                    </a:solidFill>
                  </a:rPr>
                  <a:t>,...,</a:t>
                </a:r>
                <a:r>
                  <a:rPr lang="en-US" i="1" dirty="0" smtClean="0">
                    <a:solidFill>
                      <a:srgbClr val="FFFF00"/>
                    </a:solidFill>
                  </a:rPr>
                  <a:t> </a:t>
                </a:r>
                <a:r>
                  <a:rPr lang="en-US" i="1" dirty="0" err="1" smtClean="0">
                    <a:solidFill>
                      <a:srgbClr val="FFFF00"/>
                    </a:solidFill>
                  </a:rPr>
                  <a:t>X</a:t>
                </a:r>
                <a:r>
                  <a:rPr lang="en-US" i="1" baseline="-25000" dirty="0" err="1">
                    <a:solidFill>
                      <a:srgbClr val="FFFF00"/>
                    </a:solidFill>
                  </a:rPr>
                  <a:t>n</a:t>
                </a:r>
                <a:r>
                  <a:rPr lang="pl-PL" i="1" dirty="0" smtClean="0">
                    <a:solidFill>
                      <a:srgbClr val="FFFF00"/>
                    </a:solidFill>
                  </a:rPr>
                  <a:t> </a:t>
                </a:r>
                <a:r>
                  <a:rPr lang="pl-PL" dirty="0">
                    <a:solidFill>
                      <a:srgbClr val="FFFF00"/>
                    </a:solidFill>
                  </a:rPr>
                  <a:t>= </a:t>
                </a:r>
                <a:r>
                  <a:rPr lang="pl-PL" i="1" dirty="0">
                    <a:solidFill>
                      <a:srgbClr val="FFFF00"/>
                    </a:solidFill>
                  </a:rPr>
                  <a:t>w</a:t>
                </a:r>
                <a:r>
                  <a:rPr lang="pl-PL" i="1" baseline="-25000" dirty="0">
                    <a:solidFill>
                      <a:srgbClr val="FFFF00"/>
                    </a:solidFill>
                  </a:rPr>
                  <a:t>n</a:t>
                </a:r>
                <a:r>
                  <a:rPr lang="pl-PL" dirty="0" smtClean="0">
                    <a:solidFill>
                      <a:srgbClr val="FFFF00"/>
                    </a:solidFill>
                  </a:rPr>
                  <a:t>)</a:t>
                </a:r>
                <a:endParaRPr lang="en-US" dirty="0" smtClean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r>
                  <a:rPr lang="pl-PL" dirty="0" smtClean="0"/>
                  <a:t> </a:t>
                </a:r>
                <a:r>
                  <a:rPr lang="en-US" dirty="0" smtClean="0"/>
                  <a:t>Can simply be represented as</a:t>
                </a:r>
              </a:p>
              <a:p>
                <a:pPr marL="0" indent="0" algn="ctr">
                  <a:buNone/>
                </a:pPr>
                <a:r>
                  <a:rPr lang="en-US" i="1" dirty="0">
                    <a:solidFill>
                      <a:srgbClr val="FFFF00"/>
                    </a:solidFill>
                  </a:rPr>
                  <a:t>P</a:t>
                </a:r>
                <a:r>
                  <a:rPr lang="en-US" dirty="0">
                    <a:solidFill>
                      <a:srgbClr val="FFFF00"/>
                    </a:solidFill>
                  </a:rPr>
                  <a:t>(</a:t>
                </a:r>
                <a:r>
                  <a:rPr lang="en-US" i="1" dirty="0">
                    <a:solidFill>
                      <a:srgbClr val="FFFF00"/>
                    </a:solidFill>
                  </a:rPr>
                  <a:t>w</a:t>
                </a:r>
                <a:r>
                  <a:rPr lang="en-US" sz="2800" i="1" baseline="-25000" dirty="0">
                    <a:solidFill>
                      <a:srgbClr val="FFFF00"/>
                    </a:solidFill>
                  </a:rPr>
                  <a:t>1</a:t>
                </a:r>
                <a:r>
                  <a:rPr lang="en-US" i="1" dirty="0">
                    <a:solidFill>
                      <a:srgbClr val="FFFF00"/>
                    </a:solidFill>
                  </a:rPr>
                  <a:t>,w</a:t>
                </a:r>
                <a:r>
                  <a:rPr lang="en-US" sz="2800" i="1" baseline="-25000" dirty="0">
                    <a:solidFill>
                      <a:srgbClr val="FFFF00"/>
                    </a:solidFill>
                  </a:rPr>
                  <a:t>2</a:t>
                </a:r>
                <a:r>
                  <a:rPr lang="en-US" i="1" dirty="0">
                    <a:solidFill>
                      <a:srgbClr val="FFFF00"/>
                    </a:solidFill>
                  </a:rPr>
                  <a:t>,...,</a:t>
                </a:r>
                <a:r>
                  <a:rPr lang="en-US" i="1" dirty="0" err="1">
                    <a:solidFill>
                      <a:srgbClr val="FFFF00"/>
                    </a:solidFill>
                  </a:rPr>
                  <a:t>w</a:t>
                </a:r>
                <a:r>
                  <a:rPr lang="en-US" sz="2800" i="1" baseline="-25000" dirty="0" err="1">
                    <a:solidFill>
                      <a:srgbClr val="FFFF00"/>
                    </a:solidFill>
                  </a:rPr>
                  <a:t>n</a:t>
                </a:r>
                <a:r>
                  <a:rPr lang="en-US" dirty="0" smtClean="0">
                    <a:solidFill>
                      <a:srgbClr val="FFFF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9867476" cy="3599316"/>
              </a:xfrm>
              <a:blipFill rotWithShape="0">
                <a:blip r:embed="rId2"/>
                <a:stretch>
                  <a:fillRect l="-865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23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Rule of 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7442" y="2336873"/>
                <a:ext cx="9613861" cy="359931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In order to compute probability for the entire sequence, we decompose its probability into chain rule of probability as,</a:t>
                </a:r>
              </a:p>
              <a:p>
                <a:pPr marL="0" indent="0" algn="ctr">
                  <a:buNone/>
                </a:pPr>
                <a:r>
                  <a:rPr lang="en-US" i="1" dirty="0" smtClean="0">
                    <a:solidFill>
                      <a:srgbClr val="FFFF00"/>
                    </a:solidFill>
                  </a:rPr>
                  <a:t>P</a:t>
                </a:r>
                <a:r>
                  <a:rPr lang="en-US" dirty="0" smtClean="0">
                    <a:solidFill>
                      <a:srgbClr val="FFFF00"/>
                    </a:solidFill>
                  </a:rPr>
                  <a:t>(</a:t>
                </a:r>
                <a:r>
                  <a:rPr lang="en-US" i="1" dirty="0" smtClean="0">
                    <a:solidFill>
                      <a:srgbClr val="FFFF00"/>
                    </a:solidFill>
                  </a:rPr>
                  <a:t>X</a:t>
                </a:r>
                <a:r>
                  <a:rPr lang="en-US" baseline="-25000" dirty="0" smtClean="0">
                    <a:solidFill>
                      <a:srgbClr val="FFFF00"/>
                    </a:solidFill>
                  </a:rPr>
                  <a:t>1</a:t>
                </a:r>
                <a:r>
                  <a:rPr lang="en-US" i="1" dirty="0" smtClean="0">
                    <a:solidFill>
                      <a:srgbClr val="FFFF00"/>
                    </a:solidFill>
                  </a:rPr>
                  <a:t>...</a:t>
                </a:r>
                <a:r>
                  <a:rPr lang="en-US" i="1" dirty="0" err="1" smtClean="0">
                    <a:solidFill>
                      <a:srgbClr val="FFFF00"/>
                    </a:solidFill>
                  </a:rPr>
                  <a:t>X</a:t>
                </a:r>
                <a:r>
                  <a:rPr lang="en-US" baseline="-25000" dirty="0" err="1" smtClean="0">
                    <a:solidFill>
                      <a:srgbClr val="FFFF00"/>
                    </a:solidFill>
                  </a:rPr>
                  <a:t>n</a:t>
                </a:r>
                <a:r>
                  <a:rPr lang="en-US" dirty="0" smtClean="0">
                    <a:solidFill>
                      <a:srgbClr val="FFFF00"/>
                    </a:solidFill>
                  </a:rPr>
                  <a:t>) = </a:t>
                </a:r>
                <a:r>
                  <a:rPr lang="en-US" i="1" dirty="0">
                    <a:solidFill>
                      <a:srgbClr val="FFFF00"/>
                    </a:solidFill>
                  </a:rPr>
                  <a:t>P</a:t>
                </a:r>
                <a:r>
                  <a:rPr lang="en-US" dirty="0">
                    <a:solidFill>
                      <a:srgbClr val="FFFF00"/>
                    </a:solidFill>
                  </a:rPr>
                  <a:t>(</a:t>
                </a:r>
                <a:r>
                  <a:rPr lang="en-US" i="1" dirty="0">
                    <a:solidFill>
                      <a:srgbClr val="FFFF00"/>
                    </a:solidFill>
                  </a:rPr>
                  <a:t>X</a:t>
                </a:r>
                <a:r>
                  <a:rPr lang="en-US" baseline="-25000" dirty="0">
                    <a:solidFill>
                      <a:srgbClr val="FFFF00"/>
                    </a:solidFill>
                  </a:rPr>
                  <a:t>1</a:t>
                </a:r>
                <a:r>
                  <a:rPr lang="en-US" dirty="0">
                    <a:solidFill>
                      <a:srgbClr val="FFFF00"/>
                    </a:solidFill>
                  </a:rPr>
                  <a:t>)</a:t>
                </a:r>
                <a:r>
                  <a:rPr lang="en-US" i="1" dirty="0">
                    <a:solidFill>
                      <a:srgbClr val="FFFF00"/>
                    </a:solidFill>
                  </a:rPr>
                  <a:t>P</a:t>
                </a:r>
                <a:r>
                  <a:rPr lang="en-US" dirty="0">
                    <a:solidFill>
                      <a:srgbClr val="FFFF00"/>
                    </a:solidFill>
                  </a:rPr>
                  <a:t>(</a:t>
                </a:r>
                <a:r>
                  <a:rPr lang="en-US" i="1" dirty="0">
                    <a:solidFill>
                      <a:srgbClr val="FFFF00"/>
                    </a:solidFill>
                  </a:rPr>
                  <a:t>X</a:t>
                </a:r>
                <a:r>
                  <a:rPr lang="en-US" baseline="-25000" dirty="0">
                    <a:solidFill>
                      <a:srgbClr val="FFFF00"/>
                    </a:solidFill>
                  </a:rPr>
                  <a:t>2</a:t>
                </a:r>
                <a:r>
                  <a:rPr lang="en-US" i="1" dirty="0">
                    <a:solidFill>
                      <a:srgbClr val="FFFF00"/>
                    </a:solidFill>
                  </a:rPr>
                  <a:t>|X</a:t>
                </a:r>
                <a:r>
                  <a:rPr lang="en-US" baseline="-25000" dirty="0">
                    <a:solidFill>
                      <a:srgbClr val="FFFF00"/>
                    </a:solidFill>
                  </a:rPr>
                  <a:t>1</a:t>
                </a:r>
                <a:r>
                  <a:rPr lang="en-US" dirty="0">
                    <a:solidFill>
                      <a:srgbClr val="FFFF00"/>
                    </a:solidFill>
                  </a:rPr>
                  <a:t>)</a:t>
                </a:r>
                <a:r>
                  <a:rPr lang="en-US" i="1" dirty="0">
                    <a:solidFill>
                      <a:srgbClr val="FFFF00"/>
                    </a:solidFill>
                  </a:rPr>
                  <a:t>P</a:t>
                </a:r>
                <a:r>
                  <a:rPr lang="en-US" dirty="0">
                    <a:solidFill>
                      <a:srgbClr val="FFFF00"/>
                    </a:solidFill>
                  </a:rPr>
                  <a:t>(</a:t>
                </a:r>
                <a:r>
                  <a:rPr lang="en-US" i="1" dirty="0">
                    <a:solidFill>
                      <a:srgbClr val="FFFF00"/>
                    </a:solidFill>
                  </a:rPr>
                  <a:t>X</a:t>
                </a:r>
                <a:r>
                  <a:rPr lang="en-US" baseline="-25000" dirty="0">
                    <a:solidFill>
                      <a:srgbClr val="FFFF00"/>
                    </a:solidFill>
                  </a:rPr>
                  <a:t>3</a:t>
                </a:r>
                <a:r>
                  <a:rPr lang="en-US" i="1" dirty="0">
                    <a:solidFill>
                      <a:srgbClr val="FFFF00"/>
                    </a:solidFill>
                  </a:rPr>
                  <a:t>|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rgbClr val="FFFF00"/>
                    </a:solidFill>
                  </a:rPr>
                  <a:t>)</a:t>
                </a:r>
                <a:r>
                  <a:rPr lang="en-US" i="1" dirty="0" smtClean="0">
                    <a:solidFill>
                      <a:srgbClr val="FFFF00"/>
                    </a:solidFill>
                  </a:rPr>
                  <a:t>...P</a:t>
                </a:r>
                <a:r>
                  <a:rPr lang="en-US" dirty="0" smtClean="0">
                    <a:solidFill>
                      <a:srgbClr val="FFFF00"/>
                    </a:solidFill>
                  </a:rPr>
                  <a:t>(</a:t>
                </a:r>
                <a:r>
                  <a:rPr lang="en-US" i="1" dirty="0" err="1" smtClean="0">
                    <a:solidFill>
                      <a:srgbClr val="FFFF00"/>
                    </a:solidFill>
                  </a:rPr>
                  <a:t>X</a:t>
                </a:r>
                <a:r>
                  <a:rPr lang="en-US" i="1" baseline="-25000" dirty="0" err="1" smtClean="0">
                    <a:solidFill>
                      <a:srgbClr val="FFFF00"/>
                    </a:solidFill>
                  </a:rPr>
                  <a:t>n</a:t>
                </a:r>
                <a:r>
                  <a:rPr lang="en-US" i="1" dirty="0" err="1" smtClean="0">
                    <a:solidFill>
                      <a:srgbClr val="FFFF00"/>
                    </a:solidFill>
                  </a:rPr>
                  <a:t>|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rgbClr val="FFFF00"/>
                    </a:solidFill>
                  </a:rPr>
                  <a:t>)</a:t>
                </a:r>
              </a:p>
              <a:p>
                <a:r>
                  <a:rPr lang="en-US" dirty="0" smtClean="0"/>
                  <a:t>Or simply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Applying chain rule to a sequence of words,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7442" y="2336873"/>
                <a:ext cx="9613861" cy="3599316"/>
              </a:xfrm>
              <a:blipFill rotWithShape="0">
                <a:blip r:embed="rId2"/>
                <a:stretch>
                  <a:fillRect l="-697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63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Maximization Likelihood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Normalize counts to represent probabilities i.e., likelihood of the next word is evaluated between 0 to 1.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It can be calculated as,</a:t>
                </a:r>
              </a:p>
              <a:p>
                <a:pPr marL="0" indent="0">
                  <a:buNone/>
                </a:pPr>
                <a:endParaRPr lang="en-US" b="0" i="1" dirty="0" smtClean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96187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746</Words>
  <Application>Microsoft Office PowerPoint</Application>
  <PresentationFormat>Widescreen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Bookman Old Style</vt:lpstr>
      <vt:lpstr>Cambria Math</vt:lpstr>
      <vt:lpstr>Trebuchet MS</vt:lpstr>
      <vt:lpstr>Berlin</vt:lpstr>
      <vt:lpstr>Natural Language Processing (NLP)</vt:lpstr>
      <vt:lpstr>PowerPoint Presentation</vt:lpstr>
      <vt:lpstr>PowerPoint Presentation</vt:lpstr>
      <vt:lpstr>Language Models</vt:lpstr>
      <vt:lpstr>N-grams</vt:lpstr>
      <vt:lpstr>Counts are not enough!</vt:lpstr>
      <vt:lpstr>Formulization as Probabilities</vt:lpstr>
      <vt:lpstr>Chain Rule of Probability</vt:lpstr>
      <vt:lpstr>Expectation Maximization Likelihood</vt:lpstr>
      <vt:lpstr>Chain Rule (Example)</vt:lpstr>
      <vt:lpstr>PowerPoint Presentation</vt:lpstr>
      <vt:lpstr>Markov Assumption</vt:lpstr>
      <vt:lpstr>Markov Assumption</vt:lpstr>
      <vt:lpstr>Simplest Case: Unigram</vt:lpstr>
      <vt:lpstr>Unigram Generative Model (Sample Text)</vt:lpstr>
      <vt:lpstr>Bigram Model</vt:lpstr>
      <vt:lpstr>Bigram counts for eight of the words (out of V = 1446) in the Berkeley Restaurant Project corpus of 9332 sentences</vt:lpstr>
      <vt:lpstr>Bigram Probabilities (Normalized with Unigrams)</vt:lpstr>
      <vt:lpstr>High N-grams</vt:lpstr>
      <vt:lpstr>N-gram Models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(NLP)</dc:title>
  <dc:creator>taimoorkhan003@outlook.com</dc:creator>
  <cp:lastModifiedBy>taimoorkhan003@outlook.com</cp:lastModifiedBy>
  <cp:revision>42</cp:revision>
  <dcterms:created xsi:type="dcterms:W3CDTF">2019-02-10T22:18:31Z</dcterms:created>
  <dcterms:modified xsi:type="dcterms:W3CDTF">2019-02-11T14:54:40Z</dcterms:modified>
</cp:coreProperties>
</file>