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6623" autoAdjust="0"/>
  </p:normalViewPr>
  <p:slideViewPr>
    <p:cSldViewPr snapToGrid="0">
      <p:cViewPr varScale="1">
        <p:scale>
          <a:sx n="51" d="100"/>
          <a:sy n="51" d="100"/>
        </p:scale>
        <p:origin x="150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B8536F-79A3-439F-98E6-F634C80F200E}" type="datetimeFigureOut">
              <a:rPr lang="en-US" smtClean="0"/>
              <a:t>9/14/2020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12EA2E-696A-4FC5-A224-76F2AC94A646}" type="slidenum">
              <a:rPr lang="en-US" smtClean="0"/>
              <a:t>‹#›</a:t>
            </a:fld>
            <a:endParaRPr lang="en-US"/>
          </a:p>
        </p:txBody>
      </p:sp>
    </p:spTree>
    <p:extLst>
      <p:ext uri="{BB962C8B-B14F-4D97-AF65-F5344CB8AC3E}">
        <p14:creationId xmlns:p14="http://schemas.microsoft.com/office/powerpoint/2010/main" val="634080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12EA2E-696A-4FC5-A224-76F2AC94A646}" type="slidenum">
              <a:rPr lang="en-US" smtClean="0"/>
              <a:t>14</a:t>
            </a:fld>
            <a:endParaRPr lang="en-US"/>
          </a:p>
        </p:txBody>
      </p:sp>
    </p:spTree>
    <p:extLst>
      <p:ext uri="{BB962C8B-B14F-4D97-AF65-F5344CB8AC3E}">
        <p14:creationId xmlns:p14="http://schemas.microsoft.com/office/powerpoint/2010/main" val="3051549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12EA2E-696A-4FC5-A224-76F2AC94A646}" type="slidenum">
              <a:rPr lang="en-US" smtClean="0"/>
              <a:t>19</a:t>
            </a:fld>
            <a:endParaRPr lang="en-US"/>
          </a:p>
        </p:txBody>
      </p:sp>
    </p:spTree>
    <p:extLst>
      <p:ext uri="{BB962C8B-B14F-4D97-AF65-F5344CB8AC3E}">
        <p14:creationId xmlns:p14="http://schemas.microsoft.com/office/powerpoint/2010/main" val="2467576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E3206F-F4F3-452B-B9F0-790BAD7C634F}" type="datetime1">
              <a:rPr lang="en-US" smtClean="0"/>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ADB5D-B3D6-4C2A-983D-0D491F8524FD}" type="slidenum">
              <a:rPr lang="en-US" smtClean="0"/>
              <a:t>‹#›</a:t>
            </a:fld>
            <a:endParaRPr lang="en-US"/>
          </a:p>
        </p:txBody>
      </p:sp>
    </p:spTree>
    <p:extLst>
      <p:ext uri="{BB962C8B-B14F-4D97-AF65-F5344CB8AC3E}">
        <p14:creationId xmlns:p14="http://schemas.microsoft.com/office/powerpoint/2010/main" val="3664919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8DA14E-B657-4B25-A5D1-DE93BCE21100}" type="datetime1">
              <a:rPr lang="en-US" smtClean="0"/>
              <a:t>9/14/2020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8ADB5D-B3D6-4C2A-983D-0D491F8524FD}" type="slidenum">
              <a:rPr lang="en-US" smtClean="0"/>
              <a:t>‹#›</a:t>
            </a:fld>
            <a:endParaRPr lang="en-US"/>
          </a:p>
        </p:txBody>
      </p:sp>
    </p:spTree>
    <p:extLst>
      <p:ext uri="{BB962C8B-B14F-4D97-AF65-F5344CB8AC3E}">
        <p14:creationId xmlns:p14="http://schemas.microsoft.com/office/powerpoint/2010/main" val="1810286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27148B-717C-4125-9A00-D4B576D1EEE2}" type="datetime1">
              <a:rPr lang="en-US" smtClean="0"/>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ADB5D-B3D6-4C2A-983D-0D491F8524FD}" type="slidenum">
              <a:rPr lang="en-US" smtClean="0"/>
              <a:t>‹#›</a:t>
            </a:fld>
            <a:endParaRPr lang="en-US"/>
          </a:p>
        </p:txBody>
      </p:sp>
    </p:spTree>
    <p:extLst>
      <p:ext uri="{BB962C8B-B14F-4D97-AF65-F5344CB8AC3E}">
        <p14:creationId xmlns:p14="http://schemas.microsoft.com/office/powerpoint/2010/main" val="1150489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011EC10-760B-47F2-B96B-D5D8DB0CEA62}" type="datetime1">
              <a:rPr lang="en-US" smtClean="0"/>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ADB5D-B3D6-4C2A-983D-0D491F8524F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2241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0A4EFD-979F-4664-B1FA-A36B45DD7E7C}" type="datetime1">
              <a:rPr lang="en-US" smtClean="0"/>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ADB5D-B3D6-4C2A-983D-0D491F8524FD}" type="slidenum">
              <a:rPr lang="en-US" smtClean="0"/>
              <a:t>‹#›</a:t>
            </a:fld>
            <a:endParaRPr lang="en-US"/>
          </a:p>
        </p:txBody>
      </p:sp>
    </p:spTree>
    <p:extLst>
      <p:ext uri="{BB962C8B-B14F-4D97-AF65-F5344CB8AC3E}">
        <p14:creationId xmlns:p14="http://schemas.microsoft.com/office/powerpoint/2010/main" val="2948812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2B63F4E-AE93-4D89-9EDD-450472F3EC89}" type="datetime1">
              <a:rPr lang="en-US" smtClean="0"/>
              <a:t>9/14/2020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ADB5D-B3D6-4C2A-983D-0D491F8524FD}" type="slidenum">
              <a:rPr lang="en-US" smtClean="0"/>
              <a:t>‹#›</a:t>
            </a:fld>
            <a:endParaRPr lang="en-US"/>
          </a:p>
        </p:txBody>
      </p:sp>
    </p:spTree>
    <p:extLst>
      <p:ext uri="{BB962C8B-B14F-4D97-AF65-F5344CB8AC3E}">
        <p14:creationId xmlns:p14="http://schemas.microsoft.com/office/powerpoint/2010/main" val="3425402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DDE8BB2-96AC-4D9D-8B2E-6DEA08388983}" type="datetime1">
              <a:rPr lang="en-US" smtClean="0"/>
              <a:t>9/14/2020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ADB5D-B3D6-4C2A-983D-0D491F8524FD}" type="slidenum">
              <a:rPr lang="en-US" smtClean="0"/>
              <a:t>‹#›</a:t>
            </a:fld>
            <a:endParaRPr lang="en-US"/>
          </a:p>
        </p:txBody>
      </p:sp>
    </p:spTree>
    <p:extLst>
      <p:ext uri="{BB962C8B-B14F-4D97-AF65-F5344CB8AC3E}">
        <p14:creationId xmlns:p14="http://schemas.microsoft.com/office/powerpoint/2010/main" val="1698370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46E041-8769-4016-9780-A03CACD1894E}" type="datetime1">
              <a:rPr lang="en-US" smtClean="0"/>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ADB5D-B3D6-4C2A-983D-0D491F8524FD}" type="slidenum">
              <a:rPr lang="en-US" smtClean="0"/>
              <a:t>‹#›</a:t>
            </a:fld>
            <a:endParaRPr lang="en-US"/>
          </a:p>
        </p:txBody>
      </p:sp>
    </p:spTree>
    <p:extLst>
      <p:ext uri="{BB962C8B-B14F-4D97-AF65-F5344CB8AC3E}">
        <p14:creationId xmlns:p14="http://schemas.microsoft.com/office/powerpoint/2010/main" val="23463104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5BF002-3A6A-49E1-BBF2-D678E5872806}" type="datetime1">
              <a:rPr lang="en-US" smtClean="0"/>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ADB5D-B3D6-4C2A-983D-0D491F8524FD}" type="slidenum">
              <a:rPr lang="en-US" smtClean="0"/>
              <a:t>‹#›</a:t>
            </a:fld>
            <a:endParaRPr lang="en-US"/>
          </a:p>
        </p:txBody>
      </p:sp>
    </p:spTree>
    <p:extLst>
      <p:ext uri="{BB962C8B-B14F-4D97-AF65-F5344CB8AC3E}">
        <p14:creationId xmlns:p14="http://schemas.microsoft.com/office/powerpoint/2010/main" val="2030315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43786E0-BF75-4AA1-A58B-0D700E8315DE}" type="datetime1">
              <a:rPr lang="en-US" smtClean="0"/>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ADB5D-B3D6-4C2A-983D-0D491F8524FD}" type="slidenum">
              <a:rPr lang="en-US" smtClean="0"/>
              <a:t>‹#›</a:t>
            </a:fld>
            <a:endParaRPr lang="en-US"/>
          </a:p>
        </p:txBody>
      </p:sp>
    </p:spTree>
    <p:extLst>
      <p:ext uri="{BB962C8B-B14F-4D97-AF65-F5344CB8AC3E}">
        <p14:creationId xmlns:p14="http://schemas.microsoft.com/office/powerpoint/2010/main" val="1924856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F2473C-4F78-4125-8382-B381FC9F2B4C}" type="datetime1">
              <a:rPr lang="en-US" smtClean="0"/>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ADB5D-B3D6-4C2A-983D-0D491F8524FD}" type="slidenum">
              <a:rPr lang="en-US" smtClean="0"/>
              <a:t>‹#›</a:t>
            </a:fld>
            <a:endParaRPr lang="en-US"/>
          </a:p>
        </p:txBody>
      </p:sp>
    </p:spTree>
    <p:extLst>
      <p:ext uri="{BB962C8B-B14F-4D97-AF65-F5344CB8AC3E}">
        <p14:creationId xmlns:p14="http://schemas.microsoft.com/office/powerpoint/2010/main" val="558833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B9F6B9-DD62-4C68-9EF2-F80C7FAACEBA}" type="datetime1">
              <a:rPr lang="en-US" smtClean="0"/>
              <a:t>9/14/2020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8ADB5D-B3D6-4C2A-983D-0D491F8524FD}" type="slidenum">
              <a:rPr lang="en-US" smtClean="0"/>
              <a:t>‹#›</a:t>
            </a:fld>
            <a:endParaRPr lang="en-US"/>
          </a:p>
        </p:txBody>
      </p:sp>
    </p:spTree>
    <p:extLst>
      <p:ext uri="{BB962C8B-B14F-4D97-AF65-F5344CB8AC3E}">
        <p14:creationId xmlns:p14="http://schemas.microsoft.com/office/powerpoint/2010/main" val="4222772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29CC67-A848-4573-B3FD-BEE826AE4B2B}" type="datetime1">
              <a:rPr lang="en-US" smtClean="0"/>
              <a:t>9/14/2020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8ADB5D-B3D6-4C2A-983D-0D491F8524FD}" type="slidenum">
              <a:rPr lang="en-US" smtClean="0"/>
              <a:t>‹#›</a:t>
            </a:fld>
            <a:endParaRPr lang="en-US"/>
          </a:p>
        </p:txBody>
      </p:sp>
    </p:spTree>
    <p:extLst>
      <p:ext uri="{BB962C8B-B14F-4D97-AF65-F5344CB8AC3E}">
        <p14:creationId xmlns:p14="http://schemas.microsoft.com/office/powerpoint/2010/main" val="3197042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C18BEE7-1D30-4BB2-AC84-89384EE4B024}" type="datetime1">
              <a:rPr lang="en-US" smtClean="0"/>
              <a:t>9/14/2020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F8ADB5D-B3D6-4C2A-983D-0D491F8524FD}" type="slidenum">
              <a:rPr lang="en-US" smtClean="0"/>
              <a:t>‹#›</a:t>
            </a:fld>
            <a:endParaRPr lang="en-US"/>
          </a:p>
        </p:txBody>
      </p:sp>
    </p:spTree>
    <p:extLst>
      <p:ext uri="{BB962C8B-B14F-4D97-AF65-F5344CB8AC3E}">
        <p14:creationId xmlns:p14="http://schemas.microsoft.com/office/powerpoint/2010/main" val="605099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68E800B-4E5D-4C4B-B993-E7045E949332}" type="datetime1">
              <a:rPr lang="en-US" smtClean="0"/>
              <a:t>9/14/2020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F8ADB5D-B3D6-4C2A-983D-0D491F8524FD}" type="slidenum">
              <a:rPr lang="en-US" smtClean="0"/>
              <a:t>‹#›</a:t>
            </a:fld>
            <a:endParaRPr lang="en-US"/>
          </a:p>
        </p:txBody>
      </p:sp>
    </p:spTree>
    <p:extLst>
      <p:ext uri="{BB962C8B-B14F-4D97-AF65-F5344CB8AC3E}">
        <p14:creationId xmlns:p14="http://schemas.microsoft.com/office/powerpoint/2010/main" val="1746824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05A75AE-5F56-415A-8686-146AD62CAAD8}" type="datetime1">
              <a:rPr lang="en-US" smtClean="0"/>
              <a:t>9/14/2020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F8ADB5D-B3D6-4C2A-983D-0D491F8524FD}" type="slidenum">
              <a:rPr lang="en-US" smtClean="0"/>
              <a:t>‹#›</a:t>
            </a:fld>
            <a:endParaRPr lang="en-US"/>
          </a:p>
        </p:txBody>
      </p:sp>
    </p:spTree>
    <p:extLst>
      <p:ext uri="{BB962C8B-B14F-4D97-AF65-F5344CB8AC3E}">
        <p14:creationId xmlns:p14="http://schemas.microsoft.com/office/powerpoint/2010/main" val="4077453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EDA6A4-2EDD-46B1-8ABE-1D214EACC971}" type="datetime1">
              <a:rPr lang="en-US" smtClean="0"/>
              <a:t>9/14/2020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8ADB5D-B3D6-4C2A-983D-0D491F8524FD}" type="slidenum">
              <a:rPr lang="en-US" smtClean="0"/>
              <a:t>‹#›</a:t>
            </a:fld>
            <a:endParaRPr lang="en-US"/>
          </a:p>
        </p:txBody>
      </p:sp>
    </p:spTree>
    <p:extLst>
      <p:ext uri="{BB962C8B-B14F-4D97-AF65-F5344CB8AC3E}">
        <p14:creationId xmlns:p14="http://schemas.microsoft.com/office/powerpoint/2010/main" val="3125256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85E9A37-9238-43A8-BD4D-907285CD7E98}" type="datetime1">
              <a:rPr lang="en-US" smtClean="0"/>
              <a:t>9/14/2020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F8ADB5D-B3D6-4C2A-983D-0D491F8524FD}" type="slidenum">
              <a:rPr lang="en-US" smtClean="0"/>
              <a:t>‹#›</a:t>
            </a:fld>
            <a:endParaRPr lang="en-US"/>
          </a:p>
        </p:txBody>
      </p:sp>
    </p:spTree>
    <p:extLst>
      <p:ext uri="{BB962C8B-B14F-4D97-AF65-F5344CB8AC3E}">
        <p14:creationId xmlns:p14="http://schemas.microsoft.com/office/powerpoint/2010/main" val="24571994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3E09-EF03-47D3-A338-CD9A0AF6E3E7}"/>
              </a:ext>
            </a:extLst>
          </p:cNvPr>
          <p:cNvSpPr>
            <a:spLocks noGrp="1"/>
          </p:cNvSpPr>
          <p:nvPr>
            <p:ph type="ctrTitle"/>
          </p:nvPr>
        </p:nvSpPr>
        <p:spPr/>
        <p:txBody>
          <a:bodyPr/>
          <a:lstStyle/>
          <a:p>
            <a:r>
              <a:rPr lang="en-US" dirty="0"/>
              <a:t>System Design &amp; Analysis	</a:t>
            </a:r>
          </a:p>
        </p:txBody>
      </p:sp>
      <p:sp>
        <p:nvSpPr>
          <p:cNvPr id="3" name="Subtitle 2">
            <a:extLst>
              <a:ext uri="{FF2B5EF4-FFF2-40B4-BE49-F238E27FC236}">
                <a16:creationId xmlns:a16="http://schemas.microsoft.com/office/drawing/2014/main" id="{4187D745-CC7D-4EC3-8D05-7EE8C5026011}"/>
              </a:ext>
            </a:extLst>
          </p:cNvPr>
          <p:cNvSpPr>
            <a:spLocks noGrp="1"/>
          </p:cNvSpPr>
          <p:nvPr>
            <p:ph type="subTitle" idx="1"/>
          </p:nvPr>
        </p:nvSpPr>
        <p:spPr/>
        <p:txBody>
          <a:bodyPr/>
          <a:lstStyle/>
          <a:p>
            <a:r>
              <a:rPr lang="en-US" dirty="0"/>
              <a:t>Lecture 05</a:t>
            </a:r>
          </a:p>
        </p:txBody>
      </p:sp>
      <p:sp>
        <p:nvSpPr>
          <p:cNvPr id="4" name="Slide Number Placeholder 3">
            <a:extLst>
              <a:ext uri="{FF2B5EF4-FFF2-40B4-BE49-F238E27FC236}">
                <a16:creationId xmlns:a16="http://schemas.microsoft.com/office/drawing/2014/main" id="{CA37CC46-2083-4272-9A46-483EF3531BFA}"/>
              </a:ext>
            </a:extLst>
          </p:cNvPr>
          <p:cNvSpPr>
            <a:spLocks noGrp="1"/>
          </p:cNvSpPr>
          <p:nvPr>
            <p:ph type="sldNum" sz="quarter" idx="12"/>
          </p:nvPr>
        </p:nvSpPr>
        <p:spPr/>
        <p:txBody>
          <a:bodyPr/>
          <a:lstStyle/>
          <a:p>
            <a:fld id="{8F8ADB5D-B3D6-4C2A-983D-0D491F8524FD}" type="slidenum">
              <a:rPr lang="en-US" smtClean="0"/>
              <a:t>1</a:t>
            </a:fld>
            <a:endParaRPr lang="en-US"/>
          </a:p>
        </p:txBody>
      </p:sp>
    </p:spTree>
    <p:extLst>
      <p:ext uri="{BB962C8B-B14F-4D97-AF65-F5344CB8AC3E}">
        <p14:creationId xmlns:p14="http://schemas.microsoft.com/office/powerpoint/2010/main" val="2679371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29125-0677-40E8-AAA8-DEDCAF26CFA4}"/>
              </a:ext>
            </a:extLst>
          </p:cNvPr>
          <p:cNvSpPr>
            <a:spLocks noGrp="1"/>
          </p:cNvSpPr>
          <p:nvPr>
            <p:ph type="title"/>
          </p:nvPr>
        </p:nvSpPr>
        <p:spPr/>
        <p:txBody>
          <a:bodyPr/>
          <a:lstStyle/>
          <a:p>
            <a:r>
              <a:rPr lang="en-US" dirty="0"/>
              <a:t>Why UML</a:t>
            </a:r>
          </a:p>
        </p:txBody>
      </p:sp>
      <p:sp>
        <p:nvSpPr>
          <p:cNvPr id="3" name="Content Placeholder 2">
            <a:extLst>
              <a:ext uri="{FF2B5EF4-FFF2-40B4-BE49-F238E27FC236}">
                <a16:creationId xmlns:a16="http://schemas.microsoft.com/office/drawing/2014/main" id="{2EA45349-F2C0-42B5-8A40-01E879FC51EB}"/>
              </a:ext>
            </a:extLst>
          </p:cNvPr>
          <p:cNvSpPr>
            <a:spLocks noGrp="1"/>
          </p:cNvSpPr>
          <p:nvPr>
            <p:ph idx="1"/>
          </p:nvPr>
        </p:nvSpPr>
        <p:spPr/>
        <p:txBody>
          <a:bodyPr/>
          <a:lstStyle/>
          <a:p>
            <a:r>
              <a:rPr lang="en-US" dirty="0"/>
              <a:t>Systems design on large scale is difficult</a:t>
            </a:r>
          </a:p>
          <a:p>
            <a:r>
              <a:rPr lang="en-US" dirty="0"/>
              <a:t>All kind of applications will have thousands of components that interact with each other</a:t>
            </a:r>
          </a:p>
          <a:p>
            <a:pPr lvl="1"/>
            <a:r>
              <a:rPr lang="en-US" dirty="0"/>
              <a:t>Components need to be tracked</a:t>
            </a:r>
          </a:p>
          <a:p>
            <a:pPr lvl="1"/>
            <a:r>
              <a:rPr lang="en-US" dirty="0"/>
              <a:t>Usefulness of a component for a system must be ascertained</a:t>
            </a:r>
          </a:p>
          <a:p>
            <a:pPr lvl="1"/>
            <a:r>
              <a:rPr lang="en-US" dirty="0"/>
              <a:t>Customer requirements must be considered</a:t>
            </a:r>
          </a:p>
          <a:p>
            <a:r>
              <a:rPr lang="en-US" dirty="0"/>
              <a:t>Designs need to be shared with stakeholders</a:t>
            </a:r>
          </a:p>
          <a:p>
            <a:r>
              <a:rPr lang="en-US" dirty="0"/>
              <a:t>UML helps model this kind of complexity</a:t>
            </a:r>
          </a:p>
          <a:p>
            <a:pPr lvl="1"/>
            <a:r>
              <a:rPr lang="en-US" dirty="0"/>
              <a:t>Captures, documents and helps communicate important aspects of the system’s deign</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4AB686C3-759D-452E-87E3-0D51A65C0371}"/>
              </a:ext>
            </a:extLst>
          </p:cNvPr>
          <p:cNvSpPr>
            <a:spLocks noGrp="1"/>
          </p:cNvSpPr>
          <p:nvPr>
            <p:ph type="sldNum" sz="quarter" idx="12"/>
          </p:nvPr>
        </p:nvSpPr>
        <p:spPr/>
        <p:txBody>
          <a:bodyPr/>
          <a:lstStyle/>
          <a:p>
            <a:fld id="{8F8ADB5D-B3D6-4C2A-983D-0D491F8524FD}" type="slidenum">
              <a:rPr lang="en-US" smtClean="0"/>
              <a:t>10</a:t>
            </a:fld>
            <a:endParaRPr lang="en-US"/>
          </a:p>
        </p:txBody>
      </p:sp>
    </p:spTree>
    <p:extLst>
      <p:ext uri="{BB962C8B-B14F-4D97-AF65-F5344CB8AC3E}">
        <p14:creationId xmlns:p14="http://schemas.microsoft.com/office/powerpoint/2010/main" val="1801182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91C5A-079E-49B3-B63D-EC8FDBE0A965}"/>
              </a:ext>
            </a:extLst>
          </p:cNvPr>
          <p:cNvSpPr>
            <a:spLocks noGrp="1"/>
          </p:cNvSpPr>
          <p:nvPr>
            <p:ph type="title"/>
          </p:nvPr>
        </p:nvSpPr>
        <p:spPr/>
        <p:txBody>
          <a:bodyPr/>
          <a:lstStyle/>
          <a:p>
            <a:r>
              <a:rPr lang="en-US" dirty="0"/>
              <a:t>UML Advantages</a:t>
            </a:r>
          </a:p>
        </p:txBody>
      </p:sp>
      <p:sp>
        <p:nvSpPr>
          <p:cNvPr id="3" name="Content Placeholder 2">
            <a:extLst>
              <a:ext uri="{FF2B5EF4-FFF2-40B4-BE49-F238E27FC236}">
                <a16:creationId xmlns:a16="http://schemas.microsoft.com/office/drawing/2014/main" id="{960A7B0F-1832-422F-A786-7A7C5972E3C9}"/>
              </a:ext>
            </a:extLst>
          </p:cNvPr>
          <p:cNvSpPr>
            <a:spLocks noGrp="1"/>
          </p:cNvSpPr>
          <p:nvPr>
            <p:ph idx="1"/>
          </p:nvPr>
        </p:nvSpPr>
        <p:spPr/>
        <p:txBody>
          <a:bodyPr/>
          <a:lstStyle/>
          <a:p>
            <a:r>
              <a:rPr lang="en-US" dirty="0"/>
              <a:t>Formal</a:t>
            </a:r>
          </a:p>
          <a:p>
            <a:r>
              <a:rPr lang="en-US" dirty="0"/>
              <a:t>Concise</a:t>
            </a:r>
          </a:p>
          <a:p>
            <a:r>
              <a:rPr lang="en-US" dirty="0"/>
              <a:t>Comprehensive</a:t>
            </a:r>
          </a:p>
          <a:p>
            <a:r>
              <a:rPr lang="en-US" dirty="0"/>
              <a:t>Scalable</a:t>
            </a:r>
          </a:p>
          <a:p>
            <a:r>
              <a:rPr lang="en-US" dirty="0"/>
              <a:t>Standard</a:t>
            </a:r>
          </a:p>
        </p:txBody>
      </p:sp>
      <p:sp>
        <p:nvSpPr>
          <p:cNvPr id="6" name="Slide Number Placeholder 5">
            <a:extLst>
              <a:ext uri="{FF2B5EF4-FFF2-40B4-BE49-F238E27FC236}">
                <a16:creationId xmlns:a16="http://schemas.microsoft.com/office/drawing/2014/main" id="{77638C8C-ED2C-4A15-8819-365A1AB98379}"/>
              </a:ext>
            </a:extLst>
          </p:cNvPr>
          <p:cNvSpPr>
            <a:spLocks noGrp="1"/>
          </p:cNvSpPr>
          <p:nvPr>
            <p:ph type="sldNum" sz="quarter" idx="12"/>
          </p:nvPr>
        </p:nvSpPr>
        <p:spPr/>
        <p:txBody>
          <a:bodyPr/>
          <a:lstStyle/>
          <a:p>
            <a:fld id="{8F8ADB5D-B3D6-4C2A-983D-0D491F8524FD}" type="slidenum">
              <a:rPr lang="en-US" smtClean="0"/>
              <a:t>11</a:t>
            </a:fld>
            <a:endParaRPr lang="en-US"/>
          </a:p>
        </p:txBody>
      </p:sp>
    </p:spTree>
    <p:extLst>
      <p:ext uri="{BB962C8B-B14F-4D97-AF65-F5344CB8AC3E}">
        <p14:creationId xmlns:p14="http://schemas.microsoft.com/office/powerpoint/2010/main" val="3476260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CC2D6-C304-4CF0-A80B-D9D38AE6D259}"/>
              </a:ext>
            </a:extLst>
          </p:cNvPr>
          <p:cNvSpPr>
            <a:spLocks noGrp="1"/>
          </p:cNvSpPr>
          <p:nvPr>
            <p:ph type="title"/>
          </p:nvPr>
        </p:nvSpPr>
        <p:spPr/>
        <p:txBody>
          <a:bodyPr/>
          <a:lstStyle/>
          <a:p>
            <a:r>
              <a:rPr lang="en-US" dirty="0"/>
              <a:t>View Model</a:t>
            </a:r>
          </a:p>
        </p:txBody>
      </p:sp>
      <p:sp>
        <p:nvSpPr>
          <p:cNvPr id="3" name="Content Placeholder 2">
            <a:extLst>
              <a:ext uri="{FF2B5EF4-FFF2-40B4-BE49-F238E27FC236}">
                <a16:creationId xmlns:a16="http://schemas.microsoft.com/office/drawing/2014/main" id="{1E88CBC2-70E8-4C99-9FEE-8BFB0EA839C3}"/>
              </a:ext>
            </a:extLst>
          </p:cNvPr>
          <p:cNvSpPr>
            <a:spLocks noGrp="1"/>
          </p:cNvSpPr>
          <p:nvPr>
            <p:ph idx="1"/>
          </p:nvPr>
        </p:nvSpPr>
        <p:spPr/>
        <p:txBody>
          <a:bodyPr/>
          <a:lstStyle/>
          <a:p>
            <a:r>
              <a:rPr lang="en-US" dirty="0"/>
              <a:t>You can get a big picture of different UML diagrams through the view model </a:t>
            </a:r>
          </a:p>
          <a:p>
            <a:r>
              <a:rPr lang="en-US" dirty="0"/>
              <a:t>Defines a coherent set of view that are used in construction of a software architecture</a:t>
            </a:r>
          </a:p>
          <a:p>
            <a:r>
              <a:rPr lang="en-US" dirty="0"/>
              <a:t>A view represents the whole system from perspective of a related set of concerns</a:t>
            </a:r>
          </a:p>
          <a:p>
            <a:r>
              <a:rPr lang="en-US" dirty="0"/>
              <a:t>This allows different stakeholder to view the system from their viewpoint</a:t>
            </a:r>
          </a:p>
          <a:p>
            <a:r>
              <a:rPr lang="en-US" dirty="0"/>
              <a:t>The view model is an effective approach for dealing with the inherent complexity of the large distributed systems</a:t>
            </a:r>
          </a:p>
          <a:p>
            <a:endParaRPr lang="en-US" dirty="0"/>
          </a:p>
        </p:txBody>
      </p:sp>
      <p:sp>
        <p:nvSpPr>
          <p:cNvPr id="4" name="Slide Number Placeholder 3">
            <a:extLst>
              <a:ext uri="{FF2B5EF4-FFF2-40B4-BE49-F238E27FC236}">
                <a16:creationId xmlns:a16="http://schemas.microsoft.com/office/drawing/2014/main" id="{EB8332E7-29F2-4EEE-8408-CD513EEF024F}"/>
              </a:ext>
            </a:extLst>
          </p:cNvPr>
          <p:cNvSpPr>
            <a:spLocks noGrp="1"/>
          </p:cNvSpPr>
          <p:nvPr>
            <p:ph type="sldNum" sz="quarter" idx="12"/>
          </p:nvPr>
        </p:nvSpPr>
        <p:spPr/>
        <p:txBody>
          <a:bodyPr/>
          <a:lstStyle/>
          <a:p>
            <a:fld id="{8F8ADB5D-B3D6-4C2A-983D-0D491F8524FD}" type="slidenum">
              <a:rPr lang="en-US" smtClean="0"/>
              <a:t>12</a:t>
            </a:fld>
            <a:endParaRPr lang="en-US"/>
          </a:p>
        </p:txBody>
      </p:sp>
    </p:spTree>
    <p:extLst>
      <p:ext uri="{BB962C8B-B14F-4D97-AF65-F5344CB8AC3E}">
        <p14:creationId xmlns:p14="http://schemas.microsoft.com/office/powerpoint/2010/main" val="2946899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62BC4-C6C3-486A-A3FD-84303E3EBCBB}"/>
              </a:ext>
            </a:extLst>
          </p:cNvPr>
          <p:cNvSpPr>
            <a:spLocks noGrp="1"/>
          </p:cNvSpPr>
          <p:nvPr>
            <p:ph type="title"/>
          </p:nvPr>
        </p:nvSpPr>
        <p:spPr/>
        <p:txBody>
          <a:bodyPr/>
          <a:lstStyle/>
          <a:p>
            <a:r>
              <a:rPr lang="en-US" dirty="0"/>
              <a:t>Intent</a:t>
            </a:r>
          </a:p>
        </p:txBody>
      </p:sp>
      <p:sp>
        <p:nvSpPr>
          <p:cNvPr id="3" name="Content Placeholder 2">
            <a:extLst>
              <a:ext uri="{FF2B5EF4-FFF2-40B4-BE49-F238E27FC236}">
                <a16:creationId xmlns:a16="http://schemas.microsoft.com/office/drawing/2014/main" id="{5AF0B98A-DC33-406A-81F7-B386FB18AF1E}"/>
              </a:ext>
            </a:extLst>
          </p:cNvPr>
          <p:cNvSpPr>
            <a:spLocks noGrp="1"/>
          </p:cNvSpPr>
          <p:nvPr>
            <p:ph idx="1"/>
          </p:nvPr>
        </p:nvSpPr>
        <p:spPr/>
        <p:txBody>
          <a:bodyPr/>
          <a:lstStyle/>
          <a:p>
            <a:r>
              <a:rPr lang="en-US" dirty="0"/>
              <a:t>The intent behind making view model is to:</a:t>
            </a:r>
          </a:p>
          <a:p>
            <a:pPr marL="0" indent="0">
              <a:buNone/>
            </a:pPr>
            <a:endParaRPr lang="en-US" dirty="0"/>
          </a:p>
          <a:p>
            <a:pPr lvl="1"/>
            <a:r>
              <a:rPr lang="en-US" dirty="0"/>
              <a:t>Use a mechanism that separates the different aspects of the software system into different views</a:t>
            </a:r>
          </a:p>
          <a:p>
            <a:pPr lvl="1"/>
            <a:endParaRPr lang="en-US" dirty="0"/>
          </a:p>
          <a:p>
            <a:pPr lvl="1"/>
            <a:r>
              <a:rPr lang="en-US" dirty="0"/>
              <a:t>Different stakeholders have different interest in the system </a:t>
            </a:r>
          </a:p>
          <a:p>
            <a:pPr lvl="2"/>
            <a:r>
              <a:rPr lang="en-US" dirty="0"/>
              <a:t>Programmers – Classes</a:t>
            </a:r>
          </a:p>
          <a:p>
            <a:pPr lvl="2"/>
            <a:r>
              <a:rPr lang="en-US" dirty="0"/>
              <a:t>Administrators – hardware, network, configuration, </a:t>
            </a:r>
            <a:r>
              <a:rPr lang="en-US" dirty="0" err="1"/>
              <a:t>etc</a:t>
            </a:r>
            <a:endParaRPr lang="en-US" dirty="0"/>
          </a:p>
          <a:p>
            <a:pPr lvl="2"/>
            <a:r>
              <a:rPr lang="en-US" dirty="0"/>
              <a:t>Customers - usability</a:t>
            </a:r>
          </a:p>
          <a:p>
            <a:endParaRPr lang="en-US" dirty="0"/>
          </a:p>
        </p:txBody>
      </p:sp>
      <p:sp>
        <p:nvSpPr>
          <p:cNvPr id="4" name="Slide Number Placeholder 3">
            <a:extLst>
              <a:ext uri="{FF2B5EF4-FFF2-40B4-BE49-F238E27FC236}">
                <a16:creationId xmlns:a16="http://schemas.microsoft.com/office/drawing/2014/main" id="{D734429D-FA15-4B68-8602-B0A1B2B82E9B}"/>
              </a:ext>
            </a:extLst>
          </p:cNvPr>
          <p:cNvSpPr>
            <a:spLocks noGrp="1"/>
          </p:cNvSpPr>
          <p:nvPr>
            <p:ph type="sldNum" sz="quarter" idx="12"/>
          </p:nvPr>
        </p:nvSpPr>
        <p:spPr/>
        <p:txBody>
          <a:bodyPr/>
          <a:lstStyle/>
          <a:p>
            <a:fld id="{8F8ADB5D-B3D6-4C2A-983D-0D491F8524FD}" type="slidenum">
              <a:rPr lang="en-US" smtClean="0"/>
              <a:t>13</a:t>
            </a:fld>
            <a:endParaRPr lang="en-US"/>
          </a:p>
        </p:txBody>
      </p:sp>
    </p:spTree>
    <p:extLst>
      <p:ext uri="{BB962C8B-B14F-4D97-AF65-F5344CB8AC3E}">
        <p14:creationId xmlns:p14="http://schemas.microsoft.com/office/powerpoint/2010/main" val="2642011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F433B-199F-4808-92E2-6DFE9E90C00D}"/>
              </a:ext>
            </a:extLst>
          </p:cNvPr>
          <p:cNvSpPr>
            <a:spLocks noGrp="1"/>
          </p:cNvSpPr>
          <p:nvPr>
            <p:ph type="title"/>
          </p:nvPr>
        </p:nvSpPr>
        <p:spPr/>
        <p:txBody>
          <a:bodyPr/>
          <a:lstStyle/>
          <a:p>
            <a:r>
              <a:rPr lang="en-US" dirty="0"/>
              <a:t>View of the model</a:t>
            </a:r>
          </a:p>
        </p:txBody>
      </p:sp>
      <p:sp>
        <p:nvSpPr>
          <p:cNvPr id="3" name="Content Placeholder 2">
            <a:extLst>
              <a:ext uri="{FF2B5EF4-FFF2-40B4-BE49-F238E27FC236}">
                <a16:creationId xmlns:a16="http://schemas.microsoft.com/office/drawing/2014/main" id="{A1B142D1-4888-4434-A073-F3FFCAE7A396}"/>
              </a:ext>
            </a:extLst>
          </p:cNvPr>
          <p:cNvSpPr>
            <a:spLocks noGrp="1"/>
          </p:cNvSpPr>
          <p:nvPr>
            <p:ph idx="1"/>
          </p:nvPr>
        </p:nvSpPr>
        <p:spPr/>
        <p:txBody>
          <a:bodyPr/>
          <a:lstStyle/>
          <a:p>
            <a:r>
              <a:rPr lang="en-US" dirty="0"/>
              <a:t>UML model diagrams can be broken into different perspective or view</a:t>
            </a:r>
          </a:p>
          <a:p>
            <a:r>
              <a:rPr lang="en-US" dirty="0"/>
              <a:t>Can be explained through </a:t>
            </a:r>
            <a:r>
              <a:rPr lang="en-US" dirty="0" err="1"/>
              <a:t>kruchen’s</a:t>
            </a:r>
            <a:r>
              <a:rPr lang="en-US" dirty="0"/>
              <a:t> 4+1 Model</a:t>
            </a:r>
          </a:p>
          <a:p>
            <a:endParaRPr lang="en-US" dirty="0"/>
          </a:p>
        </p:txBody>
      </p:sp>
      <p:sp>
        <p:nvSpPr>
          <p:cNvPr id="4" name="Rectangle 3">
            <a:extLst>
              <a:ext uri="{FF2B5EF4-FFF2-40B4-BE49-F238E27FC236}">
                <a16:creationId xmlns:a16="http://schemas.microsoft.com/office/drawing/2014/main" id="{A2ECDE04-A350-42C8-9DFA-5CE145F73C68}"/>
              </a:ext>
            </a:extLst>
          </p:cNvPr>
          <p:cNvSpPr/>
          <p:nvPr/>
        </p:nvSpPr>
        <p:spPr>
          <a:xfrm>
            <a:off x="3094897" y="3417653"/>
            <a:ext cx="2169525" cy="1178169"/>
          </a:xfrm>
          <a:prstGeom prst="rect">
            <a:avLst/>
          </a:prstGeom>
          <a:solidFill>
            <a:schemeClr val="accent2">
              <a:lumMod val="60000"/>
              <a:lumOff val="40000"/>
            </a:schemeClr>
          </a:solidFill>
          <a:ln>
            <a:noFill/>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dk1"/>
                </a:solidFill>
              </a:rPr>
              <a:t>Logical view</a:t>
            </a:r>
          </a:p>
          <a:p>
            <a:pPr algn="ctr"/>
            <a:endParaRPr lang="en-US" sz="2400" dirty="0">
              <a:solidFill>
                <a:schemeClr val="dk1"/>
              </a:solidFill>
            </a:endParaRPr>
          </a:p>
        </p:txBody>
      </p:sp>
      <p:sp>
        <p:nvSpPr>
          <p:cNvPr id="5" name="Rectangle 4">
            <a:extLst>
              <a:ext uri="{FF2B5EF4-FFF2-40B4-BE49-F238E27FC236}">
                <a16:creationId xmlns:a16="http://schemas.microsoft.com/office/drawing/2014/main" id="{F9EC631B-9813-4D05-B865-3ED16F3D09AA}"/>
              </a:ext>
            </a:extLst>
          </p:cNvPr>
          <p:cNvSpPr/>
          <p:nvPr/>
        </p:nvSpPr>
        <p:spPr>
          <a:xfrm>
            <a:off x="6176883" y="3417653"/>
            <a:ext cx="2317571" cy="1178169"/>
          </a:xfrm>
          <a:prstGeom prst="rect">
            <a:avLst/>
          </a:prstGeom>
          <a:solidFill>
            <a:schemeClr val="accent6">
              <a:lumMod val="60000"/>
              <a:lumOff val="4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Process</a:t>
            </a:r>
            <a:r>
              <a:rPr lang="en-US" sz="2400" b="1" dirty="0"/>
              <a:t> </a:t>
            </a:r>
            <a:r>
              <a:rPr lang="en-US" sz="2400" dirty="0"/>
              <a:t>view</a:t>
            </a:r>
          </a:p>
          <a:p>
            <a:pPr algn="ctr"/>
            <a:endParaRPr lang="en-US" dirty="0"/>
          </a:p>
        </p:txBody>
      </p:sp>
      <p:sp>
        <p:nvSpPr>
          <p:cNvPr id="6" name="Rectangle 5">
            <a:extLst>
              <a:ext uri="{FF2B5EF4-FFF2-40B4-BE49-F238E27FC236}">
                <a16:creationId xmlns:a16="http://schemas.microsoft.com/office/drawing/2014/main" id="{8AF8A360-472B-4486-8423-EA66D04E5DDF}"/>
              </a:ext>
            </a:extLst>
          </p:cNvPr>
          <p:cNvSpPr/>
          <p:nvPr/>
        </p:nvSpPr>
        <p:spPr>
          <a:xfrm>
            <a:off x="3018690" y="5352363"/>
            <a:ext cx="2259715" cy="1178169"/>
          </a:xfrm>
          <a:prstGeom prst="rect">
            <a:avLst/>
          </a:prstGeom>
          <a:solidFill>
            <a:schemeClr val="accent5"/>
          </a:solidFill>
          <a:ln>
            <a:no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400" dirty="0">
                <a:solidFill>
                  <a:schemeClr val="bg1"/>
                </a:solidFill>
              </a:rPr>
              <a:t>Physical view</a:t>
            </a:r>
          </a:p>
          <a:p>
            <a:pPr algn="ctr"/>
            <a:endParaRPr lang="en-US" dirty="0"/>
          </a:p>
        </p:txBody>
      </p:sp>
      <p:sp>
        <p:nvSpPr>
          <p:cNvPr id="8" name="Rectangle 7">
            <a:extLst>
              <a:ext uri="{FF2B5EF4-FFF2-40B4-BE49-F238E27FC236}">
                <a16:creationId xmlns:a16="http://schemas.microsoft.com/office/drawing/2014/main" id="{40EAB156-04A7-4B8C-8A19-E11B34EBF9D0}"/>
              </a:ext>
            </a:extLst>
          </p:cNvPr>
          <p:cNvSpPr/>
          <p:nvPr/>
        </p:nvSpPr>
        <p:spPr>
          <a:xfrm>
            <a:off x="6253090" y="5312425"/>
            <a:ext cx="2317571" cy="1350270"/>
          </a:xfrm>
          <a:prstGeom prst="rect">
            <a:avLst/>
          </a:prstGeom>
          <a:solidFill>
            <a:schemeClr val="tx1">
              <a:lumMod val="5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t>Development View</a:t>
            </a:r>
          </a:p>
        </p:txBody>
      </p:sp>
      <p:sp>
        <p:nvSpPr>
          <p:cNvPr id="10" name="Oval 9">
            <a:extLst>
              <a:ext uri="{FF2B5EF4-FFF2-40B4-BE49-F238E27FC236}">
                <a16:creationId xmlns:a16="http://schemas.microsoft.com/office/drawing/2014/main" id="{C640F228-8FA9-42C2-A264-EE31F8BF977F}"/>
              </a:ext>
            </a:extLst>
          </p:cNvPr>
          <p:cNvSpPr/>
          <p:nvPr/>
        </p:nvSpPr>
        <p:spPr>
          <a:xfrm>
            <a:off x="4395568" y="4119791"/>
            <a:ext cx="2798215" cy="1564342"/>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Use Case</a:t>
            </a:r>
          </a:p>
          <a:p>
            <a:pPr algn="ctr"/>
            <a:r>
              <a:rPr lang="en-US" sz="2800" dirty="0">
                <a:solidFill>
                  <a:schemeClr val="bg1"/>
                </a:solidFill>
              </a:rPr>
              <a:t>View</a:t>
            </a:r>
          </a:p>
        </p:txBody>
      </p:sp>
      <p:sp>
        <p:nvSpPr>
          <p:cNvPr id="11" name="Slide Number Placeholder 10">
            <a:extLst>
              <a:ext uri="{FF2B5EF4-FFF2-40B4-BE49-F238E27FC236}">
                <a16:creationId xmlns:a16="http://schemas.microsoft.com/office/drawing/2014/main" id="{454D7F9E-70A4-4791-BA3E-09EBC5E9B5A7}"/>
              </a:ext>
            </a:extLst>
          </p:cNvPr>
          <p:cNvSpPr>
            <a:spLocks noGrp="1"/>
          </p:cNvSpPr>
          <p:nvPr>
            <p:ph type="sldNum" sz="quarter" idx="12"/>
          </p:nvPr>
        </p:nvSpPr>
        <p:spPr/>
        <p:txBody>
          <a:bodyPr/>
          <a:lstStyle/>
          <a:p>
            <a:fld id="{8F8ADB5D-B3D6-4C2A-983D-0D491F8524FD}" type="slidenum">
              <a:rPr lang="en-US" smtClean="0"/>
              <a:t>14</a:t>
            </a:fld>
            <a:endParaRPr lang="en-US"/>
          </a:p>
        </p:txBody>
      </p:sp>
    </p:spTree>
    <p:extLst>
      <p:ext uri="{BB962C8B-B14F-4D97-AF65-F5344CB8AC3E}">
        <p14:creationId xmlns:p14="http://schemas.microsoft.com/office/powerpoint/2010/main" val="2566156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500B7-724F-4726-9639-7BBFFDF60BA1}"/>
              </a:ext>
            </a:extLst>
          </p:cNvPr>
          <p:cNvSpPr>
            <a:spLocks noGrp="1"/>
          </p:cNvSpPr>
          <p:nvPr>
            <p:ph type="title"/>
          </p:nvPr>
        </p:nvSpPr>
        <p:spPr/>
        <p:txBody>
          <a:bodyPr/>
          <a:lstStyle/>
          <a:p>
            <a:r>
              <a:rPr lang="en-US" dirty="0"/>
              <a:t>Logical view</a:t>
            </a:r>
          </a:p>
        </p:txBody>
      </p:sp>
      <p:sp>
        <p:nvSpPr>
          <p:cNvPr id="5" name="Content Placeholder 4">
            <a:extLst>
              <a:ext uri="{FF2B5EF4-FFF2-40B4-BE49-F238E27FC236}">
                <a16:creationId xmlns:a16="http://schemas.microsoft.com/office/drawing/2014/main" id="{4601DBED-F66D-42D0-AB36-C41D3AB4C5A5}"/>
              </a:ext>
            </a:extLst>
          </p:cNvPr>
          <p:cNvSpPr>
            <a:spLocks noGrp="1"/>
          </p:cNvSpPr>
          <p:nvPr>
            <p:ph idx="1"/>
          </p:nvPr>
        </p:nvSpPr>
        <p:spPr/>
        <p:txBody>
          <a:bodyPr/>
          <a:lstStyle/>
          <a:p>
            <a:r>
              <a:rPr lang="en-US" dirty="0"/>
              <a:t>The first one is the logical view </a:t>
            </a:r>
          </a:p>
          <a:p>
            <a:r>
              <a:rPr lang="en-US" dirty="0"/>
              <a:t>The logical view shows the parts that make up the system and how they interact with each other.</a:t>
            </a:r>
          </a:p>
          <a:p>
            <a:r>
              <a:rPr lang="en-US" dirty="0"/>
              <a:t>It represents the abstractions that are used in the problem domain </a:t>
            </a:r>
          </a:p>
          <a:p>
            <a:pPr lvl="1"/>
            <a:r>
              <a:rPr lang="en-US" dirty="0"/>
              <a:t>These abstractions are classes and objects</a:t>
            </a:r>
          </a:p>
          <a:p>
            <a:r>
              <a:rPr lang="en-US" dirty="0"/>
              <a:t>Different UML diagrams show the logical way such as class diagram state diagram sequence, diagram communication diagram and object diagram.</a:t>
            </a:r>
          </a:p>
          <a:p>
            <a:endParaRPr lang="en-US" dirty="0"/>
          </a:p>
        </p:txBody>
      </p:sp>
      <p:sp>
        <p:nvSpPr>
          <p:cNvPr id="9" name="Rectangle 8">
            <a:extLst>
              <a:ext uri="{FF2B5EF4-FFF2-40B4-BE49-F238E27FC236}">
                <a16:creationId xmlns:a16="http://schemas.microsoft.com/office/drawing/2014/main" id="{DA2373F8-9AD0-497F-A916-3D9EF1F5728E}"/>
              </a:ext>
            </a:extLst>
          </p:cNvPr>
          <p:cNvSpPr/>
          <p:nvPr/>
        </p:nvSpPr>
        <p:spPr>
          <a:xfrm>
            <a:off x="7684721" y="4793738"/>
            <a:ext cx="3956539" cy="1934307"/>
          </a:xfrm>
          <a:prstGeom prst="rect">
            <a:avLst/>
          </a:prstGeom>
          <a:solidFill>
            <a:schemeClr val="accent2">
              <a:lumMod val="60000"/>
              <a:lumOff val="40000"/>
            </a:schemeClr>
          </a:solidFill>
          <a:ln>
            <a:noFill/>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1"/>
                </a:solidFill>
              </a:rPr>
              <a:t>Logical view</a:t>
            </a:r>
          </a:p>
          <a:p>
            <a:pPr marL="285750" indent="-285750">
              <a:buFont typeface="Arial" panose="020B0604020202020204" pitchFamily="34" charset="0"/>
              <a:buChar char="•"/>
            </a:pPr>
            <a:r>
              <a:rPr lang="en-US" dirty="0">
                <a:solidFill>
                  <a:schemeClr val="bg1"/>
                </a:solidFill>
              </a:rPr>
              <a:t>class diagram </a:t>
            </a:r>
          </a:p>
          <a:p>
            <a:pPr marL="285750" indent="-285750">
              <a:buFont typeface="Arial" panose="020B0604020202020204" pitchFamily="34" charset="0"/>
              <a:buChar char="•"/>
            </a:pPr>
            <a:r>
              <a:rPr lang="en-US" dirty="0">
                <a:solidFill>
                  <a:schemeClr val="bg1"/>
                </a:solidFill>
              </a:rPr>
              <a:t>state diagram </a:t>
            </a:r>
          </a:p>
          <a:p>
            <a:pPr marL="285750" indent="-285750">
              <a:buFont typeface="Arial" panose="020B0604020202020204" pitchFamily="34" charset="0"/>
              <a:buChar char="•"/>
            </a:pPr>
            <a:r>
              <a:rPr lang="en-US" dirty="0">
                <a:solidFill>
                  <a:schemeClr val="bg1"/>
                </a:solidFill>
              </a:rPr>
              <a:t>Sequence diagram </a:t>
            </a:r>
          </a:p>
          <a:p>
            <a:pPr marL="285750" indent="-285750">
              <a:buFont typeface="Arial" panose="020B0604020202020204" pitchFamily="34" charset="0"/>
              <a:buChar char="•"/>
            </a:pPr>
            <a:r>
              <a:rPr lang="en-US" dirty="0">
                <a:solidFill>
                  <a:schemeClr val="bg1"/>
                </a:solidFill>
              </a:rPr>
              <a:t>communication diagram </a:t>
            </a:r>
          </a:p>
          <a:p>
            <a:pPr marL="285750" indent="-285750">
              <a:buFont typeface="Arial" panose="020B0604020202020204" pitchFamily="34" charset="0"/>
              <a:buChar char="•"/>
            </a:pPr>
            <a:r>
              <a:rPr lang="en-US" dirty="0">
                <a:solidFill>
                  <a:schemeClr val="bg1"/>
                </a:solidFill>
              </a:rPr>
              <a:t>object diagram</a:t>
            </a:r>
          </a:p>
        </p:txBody>
      </p:sp>
      <p:sp>
        <p:nvSpPr>
          <p:cNvPr id="10" name="Slide Number Placeholder 9">
            <a:extLst>
              <a:ext uri="{FF2B5EF4-FFF2-40B4-BE49-F238E27FC236}">
                <a16:creationId xmlns:a16="http://schemas.microsoft.com/office/drawing/2014/main" id="{784D86A7-12D7-4F27-87C0-40EBD43544DA}"/>
              </a:ext>
            </a:extLst>
          </p:cNvPr>
          <p:cNvSpPr>
            <a:spLocks noGrp="1"/>
          </p:cNvSpPr>
          <p:nvPr>
            <p:ph type="sldNum" sz="quarter" idx="12"/>
          </p:nvPr>
        </p:nvSpPr>
        <p:spPr/>
        <p:txBody>
          <a:bodyPr/>
          <a:lstStyle/>
          <a:p>
            <a:fld id="{8F8ADB5D-B3D6-4C2A-983D-0D491F8524FD}" type="slidenum">
              <a:rPr lang="en-US" smtClean="0"/>
              <a:t>15</a:t>
            </a:fld>
            <a:endParaRPr lang="en-US"/>
          </a:p>
        </p:txBody>
      </p:sp>
    </p:spTree>
    <p:extLst>
      <p:ext uri="{BB962C8B-B14F-4D97-AF65-F5344CB8AC3E}">
        <p14:creationId xmlns:p14="http://schemas.microsoft.com/office/powerpoint/2010/main" val="312772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74EBF-43EA-4E9F-BA9F-C293EAFCCB6B}"/>
              </a:ext>
            </a:extLst>
          </p:cNvPr>
          <p:cNvSpPr>
            <a:spLocks noGrp="1"/>
          </p:cNvSpPr>
          <p:nvPr>
            <p:ph type="title"/>
          </p:nvPr>
        </p:nvSpPr>
        <p:spPr/>
        <p:txBody>
          <a:bodyPr/>
          <a:lstStyle/>
          <a:p>
            <a:r>
              <a:rPr lang="en-US" dirty="0"/>
              <a:t>Process View</a:t>
            </a:r>
          </a:p>
        </p:txBody>
      </p:sp>
      <p:sp>
        <p:nvSpPr>
          <p:cNvPr id="3" name="Content Placeholder 2">
            <a:extLst>
              <a:ext uri="{FF2B5EF4-FFF2-40B4-BE49-F238E27FC236}">
                <a16:creationId xmlns:a16="http://schemas.microsoft.com/office/drawing/2014/main" id="{253BCA50-ACEF-4763-923B-879461272E5E}"/>
              </a:ext>
            </a:extLst>
          </p:cNvPr>
          <p:cNvSpPr>
            <a:spLocks noGrp="1"/>
          </p:cNvSpPr>
          <p:nvPr>
            <p:ph idx="1"/>
          </p:nvPr>
        </p:nvSpPr>
        <p:spPr/>
        <p:txBody>
          <a:bodyPr>
            <a:normAutofit/>
          </a:bodyPr>
          <a:lstStyle/>
          <a:p>
            <a:r>
              <a:rPr lang="en-US" dirty="0"/>
              <a:t>Then we have the process view </a:t>
            </a:r>
          </a:p>
          <a:p>
            <a:r>
              <a:rPr lang="en-US" dirty="0"/>
              <a:t>Through this view, we can describe the processes of the system and how they communicate with each other using process </a:t>
            </a:r>
          </a:p>
          <a:p>
            <a:r>
              <a:rPr lang="en-US" dirty="0"/>
              <a:t>Using process view, we can find out what needs to happen to the system </a:t>
            </a:r>
          </a:p>
          <a:p>
            <a:r>
              <a:rPr lang="en-US" dirty="0"/>
              <a:t>So using process view we can understand the overall functioning of the system </a:t>
            </a:r>
          </a:p>
          <a:p>
            <a:r>
              <a:rPr lang="en-US" dirty="0"/>
              <a:t>Activity diagram in UML represents the process view</a:t>
            </a:r>
          </a:p>
          <a:p>
            <a:endParaRPr lang="en-US" dirty="0"/>
          </a:p>
          <a:p>
            <a:endParaRPr lang="en-US" dirty="0"/>
          </a:p>
          <a:p>
            <a:endParaRPr lang="en-US" dirty="0"/>
          </a:p>
          <a:p>
            <a:endParaRPr lang="en-US" dirty="0"/>
          </a:p>
        </p:txBody>
      </p:sp>
      <p:sp>
        <p:nvSpPr>
          <p:cNvPr id="5" name="Rectangle 4">
            <a:extLst>
              <a:ext uri="{FF2B5EF4-FFF2-40B4-BE49-F238E27FC236}">
                <a16:creationId xmlns:a16="http://schemas.microsoft.com/office/drawing/2014/main" id="{AC02E4A0-0DA1-4281-8640-F546DD2AC7BB}"/>
              </a:ext>
            </a:extLst>
          </p:cNvPr>
          <p:cNvSpPr/>
          <p:nvPr/>
        </p:nvSpPr>
        <p:spPr>
          <a:xfrm>
            <a:off x="8387862" y="4677509"/>
            <a:ext cx="3217985" cy="2004646"/>
          </a:xfrm>
          <a:prstGeom prst="rect">
            <a:avLst/>
          </a:prstGeom>
          <a:solidFill>
            <a:schemeClr val="accent6">
              <a:lumMod val="60000"/>
              <a:lumOff val="4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800" b="1" dirty="0"/>
              <a:t>Process view</a:t>
            </a:r>
          </a:p>
          <a:p>
            <a:pPr algn="ctr"/>
            <a:endParaRPr lang="en-US" sz="2800" b="1" dirty="0"/>
          </a:p>
          <a:p>
            <a:pPr marL="285750" indent="-285750">
              <a:buFont typeface="Arial" panose="020B0604020202020204" pitchFamily="34" charset="0"/>
              <a:buChar char="•"/>
            </a:pPr>
            <a:r>
              <a:rPr lang="en-US" dirty="0">
                <a:solidFill>
                  <a:schemeClr val="bg1"/>
                </a:solidFill>
              </a:rPr>
              <a:t>Activity Diagram</a:t>
            </a:r>
          </a:p>
          <a:p>
            <a:pPr algn="ctr"/>
            <a:endParaRPr lang="en-US" dirty="0"/>
          </a:p>
        </p:txBody>
      </p:sp>
      <p:sp>
        <p:nvSpPr>
          <p:cNvPr id="6" name="Slide Number Placeholder 5">
            <a:extLst>
              <a:ext uri="{FF2B5EF4-FFF2-40B4-BE49-F238E27FC236}">
                <a16:creationId xmlns:a16="http://schemas.microsoft.com/office/drawing/2014/main" id="{03856B04-9F51-43E3-BB48-2C1BFD76B6A5}"/>
              </a:ext>
            </a:extLst>
          </p:cNvPr>
          <p:cNvSpPr>
            <a:spLocks noGrp="1"/>
          </p:cNvSpPr>
          <p:nvPr>
            <p:ph type="sldNum" sz="quarter" idx="12"/>
          </p:nvPr>
        </p:nvSpPr>
        <p:spPr/>
        <p:txBody>
          <a:bodyPr/>
          <a:lstStyle/>
          <a:p>
            <a:fld id="{8F8ADB5D-B3D6-4C2A-983D-0D491F8524FD}" type="slidenum">
              <a:rPr lang="en-US" smtClean="0"/>
              <a:t>16</a:t>
            </a:fld>
            <a:endParaRPr lang="en-US"/>
          </a:p>
        </p:txBody>
      </p:sp>
    </p:spTree>
    <p:extLst>
      <p:ext uri="{BB962C8B-B14F-4D97-AF65-F5344CB8AC3E}">
        <p14:creationId xmlns:p14="http://schemas.microsoft.com/office/powerpoint/2010/main" val="489574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0B212-D781-4CD2-8A76-F92437017E6A}"/>
              </a:ext>
            </a:extLst>
          </p:cNvPr>
          <p:cNvSpPr>
            <a:spLocks noGrp="1"/>
          </p:cNvSpPr>
          <p:nvPr>
            <p:ph type="title"/>
          </p:nvPr>
        </p:nvSpPr>
        <p:spPr/>
        <p:txBody>
          <a:bodyPr/>
          <a:lstStyle/>
          <a:p>
            <a:r>
              <a:rPr lang="en-US" dirty="0"/>
              <a:t>Physical View</a:t>
            </a:r>
          </a:p>
        </p:txBody>
      </p:sp>
      <p:sp>
        <p:nvSpPr>
          <p:cNvPr id="3" name="Content Placeholder 2">
            <a:extLst>
              <a:ext uri="{FF2B5EF4-FFF2-40B4-BE49-F238E27FC236}">
                <a16:creationId xmlns:a16="http://schemas.microsoft.com/office/drawing/2014/main" id="{48CA2BA6-484C-46CF-A356-A4BD17375D00}"/>
              </a:ext>
            </a:extLst>
          </p:cNvPr>
          <p:cNvSpPr>
            <a:spLocks noGrp="1"/>
          </p:cNvSpPr>
          <p:nvPr>
            <p:ph idx="1"/>
          </p:nvPr>
        </p:nvSpPr>
        <p:spPr/>
        <p:txBody>
          <a:bodyPr/>
          <a:lstStyle/>
          <a:p>
            <a:r>
              <a:rPr lang="en-US" dirty="0"/>
              <a:t>Next is physical view </a:t>
            </a:r>
          </a:p>
          <a:p>
            <a:r>
              <a:rPr lang="en-US" dirty="0"/>
              <a:t> The physical view is the view that models the execution environment of the system</a:t>
            </a:r>
          </a:p>
          <a:p>
            <a:r>
              <a:rPr lang="en-US" dirty="0"/>
              <a:t>Using this view, we can model the software entities onto the hardware that will host and run the entities </a:t>
            </a:r>
          </a:p>
          <a:p>
            <a:r>
              <a:rPr lang="en-US" dirty="0"/>
              <a:t>The physical view in UML is represented through deployment diagrams </a:t>
            </a:r>
          </a:p>
          <a:p>
            <a:endParaRPr lang="en-US" dirty="0"/>
          </a:p>
        </p:txBody>
      </p:sp>
      <p:sp>
        <p:nvSpPr>
          <p:cNvPr id="4" name="Rectangle 3">
            <a:extLst>
              <a:ext uri="{FF2B5EF4-FFF2-40B4-BE49-F238E27FC236}">
                <a16:creationId xmlns:a16="http://schemas.microsoft.com/office/drawing/2014/main" id="{C439180B-4BD6-46B5-8AEB-4E063B4532FE}"/>
              </a:ext>
            </a:extLst>
          </p:cNvPr>
          <p:cNvSpPr/>
          <p:nvPr/>
        </p:nvSpPr>
        <p:spPr>
          <a:xfrm>
            <a:off x="8036169" y="5047540"/>
            <a:ext cx="3052519" cy="1400529"/>
          </a:xfrm>
          <a:prstGeom prst="rect">
            <a:avLst/>
          </a:prstGeom>
          <a:solidFill>
            <a:schemeClr val="accent5"/>
          </a:solidFill>
          <a:ln>
            <a:no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400" b="1" dirty="0">
                <a:solidFill>
                  <a:schemeClr val="bg1"/>
                </a:solidFill>
              </a:rPr>
              <a:t>Physical view</a:t>
            </a:r>
          </a:p>
          <a:p>
            <a:pPr algn="ctr"/>
            <a:endParaRPr lang="en-US" dirty="0">
              <a:solidFill>
                <a:schemeClr val="bg1"/>
              </a:solidFill>
            </a:endParaRPr>
          </a:p>
          <a:p>
            <a:pPr marL="285750" indent="-285750">
              <a:buFont typeface="Arial" panose="020B0604020202020204" pitchFamily="34" charset="0"/>
              <a:buChar char="•"/>
            </a:pPr>
            <a:r>
              <a:rPr lang="en-US" dirty="0">
                <a:solidFill>
                  <a:schemeClr val="bg1"/>
                </a:solidFill>
              </a:rPr>
              <a:t>Deployment Diagrams</a:t>
            </a:r>
          </a:p>
        </p:txBody>
      </p:sp>
      <p:sp>
        <p:nvSpPr>
          <p:cNvPr id="5" name="Slide Number Placeholder 4">
            <a:extLst>
              <a:ext uri="{FF2B5EF4-FFF2-40B4-BE49-F238E27FC236}">
                <a16:creationId xmlns:a16="http://schemas.microsoft.com/office/drawing/2014/main" id="{ED9E6727-F73E-492E-842C-EE0C7E25770B}"/>
              </a:ext>
            </a:extLst>
          </p:cNvPr>
          <p:cNvSpPr>
            <a:spLocks noGrp="1"/>
          </p:cNvSpPr>
          <p:nvPr>
            <p:ph type="sldNum" sz="quarter" idx="12"/>
          </p:nvPr>
        </p:nvSpPr>
        <p:spPr/>
        <p:txBody>
          <a:bodyPr/>
          <a:lstStyle/>
          <a:p>
            <a:fld id="{8F8ADB5D-B3D6-4C2A-983D-0D491F8524FD}" type="slidenum">
              <a:rPr lang="en-US" smtClean="0"/>
              <a:t>17</a:t>
            </a:fld>
            <a:endParaRPr lang="en-US"/>
          </a:p>
        </p:txBody>
      </p:sp>
    </p:spTree>
    <p:extLst>
      <p:ext uri="{BB962C8B-B14F-4D97-AF65-F5344CB8AC3E}">
        <p14:creationId xmlns:p14="http://schemas.microsoft.com/office/powerpoint/2010/main" val="3878090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9E40C-3C3A-49CC-B3E1-ED57205AB221}"/>
              </a:ext>
            </a:extLst>
          </p:cNvPr>
          <p:cNvSpPr>
            <a:spLocks noGrp="1"/>
          </p:cNvSpPr>
          <p:nvPr>
            <p:ph type="title"/>
          </p:nvPr>
        </p:nvSpPr>
        <p:spPr/>
        <p:txBody>
          <a:bodyPr/>
          <a:lstStyle/>
          <a:p>
            <a:r>
              <a:rPr lang="en-US" dirty="0"/>
              <a:t>Development View</a:t>
            </a:r>
          </a:p>
        </p:txBody>
      </p:sp>
      <p:sp>
        <p:nvSpPr>
          <p:cNvPr id="3" name="Content Placeholder 2">
            <a:extLst>
              <a:ext uri="{FF2B5EF4-FFF2-40B4-BE49-F238E27FC236}">
                <a16:creationId xmlns:a16="http://schemas.microsoft.com/office/drawing/2014/main" id="{4DF5858E-6781-40B5-83B8-CE4ACE24352F}"/>
              </a:ext>
            </a:extLst>
          </p:cNvPr>
          <p:cNvSpPr>
            <a:spLocks noGrp="1"/>
          </p:cNvSpPr>
          <p:nvPr>
            <p:ph idx="1"/>
          </p:nvPr>
        </p:nvSpPr>
        <p:spPr/>
        <p:txBody>
          <a:bodyPr>
            <a:normAutofit lnSpcReduction="10000"/>
          </a:bodyPr>
          <a:lstStyle/>
          <a:p>
            <a:r>
              <a:rPr lang="en-US" dirty="0"/>
              <a:t>next view is the development view </a:t>
            </a:r>
          </a:p>
          <a:p>
            <a:r>
              <a:rPr lang="en-US" dirty="0"/>
              <a:t>the development view describes the modules are the components of the system.</a:t>
            </a:r>
          </a:p>
          <a:p>
            <a:r>
              <a:rPr lang="en-US" dirty="0"/>
              <a:t>This might include packages or libraries.</a:t>
            </a:r>
          </a:p>
          <a:p>
            <a:r>
              <a:rPr lang="en-US" dirty="0"/>
              <a:t>It gives a high-level view of the architecture of the system and helps in managing the layers of the  system.</a:t>
            </a:r>
          </a:p>
          <a:p>
            <a:r>
              <a:rPr lang="en-US" dirty="0"/>
              <a:t>UML provides two diagrams for development view.</a:t>
            </a:r>
          </a:p>
          <a:p>
            <a:pPr lvl="1"/>
            <a:r>
              <a:rPr lang="en-US" dirty="0"/>
              <a:t>component Diagram</a:t>
            </a:r>
          </a:p>
          <a:p>
            <a:pPr lvl="1"/>
            <a:r>
              <a:rPr lang="en-US" dirty="0"/>
              <a:t>package Diagrams</a:t>
            </a:r>
          </a:p>
          <a:p>
            <a:pPr marL="0" indent="0">
              <a:buNone/>
            </a:pPr>
            <a:endParaRPr lang="en-US" dirty="0"/>
          </a:p>
          <a:p>
            <a:r>
              <a:rPr lang="en-US" dirty="0"/>
              <a:t>All these four views are dependent on Use Case view</a:t>
            </a:r>
          </a:p>
          <a:p>
            <a:endParaRPr lang="en-US" dirty="0"/>
          </a:p>
        </p:txBody>
      </p:sp>
      <p:sp>
        <p:nvSpPr>
          <p:cNvPr id="4" name="Rectangle 3">
            <a:extLst>
              <a:ext uri="{FF2B5EF4-FFF2-40B4-BE49-F238E27FC236}">
                <a16:creationId xmlns:a16="http://schemas.microsoft.com/office/drawing/2014/main" id="{FE1309A8-4017-4896-AD18-53432F6823F5}"/>
              </a:ext>
            </a:extLst>
          </p:cNvPr>
          <p:cNvSpPr/>
          <p:nvPr/>
        </p:nvSpPr>
        <p:spPr>
          <a:xfrm>
            <a:off x="8133130" y="4783015"/>
            <a:ext cx="3833445" cy="1876069"/>
          </a:xfrm>
          <a:prstGeom prst="rect">
            <a:avLst/>
          </a:prstGeom>
          <a:solidFill>
            <a:schemeClr val="tx1">
              <a:lumMod val="5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Development View</a:t>
            </a:r>
            <a:endParaRPr lang="en-US" sz="2400" dirty="0"/>
          </a:p>
          <a:p>
            <a:pPr marL="342900" indent="-342900">
              <a:buFont typeface="Arial" panose="020B0604020202020204" pitchFamily="34" charset="0"/>
              <a:buChar char="•"/>
            </a:pPr>
            <a:r>
              <a:rPr lang="en-US" sz="2400" dirty="0"/>
              <a:t>Component Diagram</a:t>
            </a:r>
          </a:p>
          <a:p>
            <a:pPr marL="342900" indent="-342900">
              <a:buFont typeface="Arial" panose="020B0604020202020204" pitchFamily="34" charset="0"/>
              <a:buChar char="•"/>
            </a:pPr>
            <a:r>
              <a:rPr lang="en-US" sz="2400" dirty="0"/>
              <a:t>Packages Diagram</a:t>
            </a:r>
          </a:p>
        </p:txBody>
      </p:sp>
      <p:sp>
        <p:nvSpPr>
          <p:cNvPr id="5" name="Slide Number Placeholder 4">
            <a:extLst>
              <a:ext uri="{FF2B5EF4-FFF2-40B4-BE49-F238E27FC236}">
                <a16:creationId xmlns:a16="http://schemas.microsoft.com/office/drawing/2014/main" id="{5E4C5A50-5EB4-42BC-989B-976305E3B039}"/>
              </a:ext>
            </a:extLst>
          </p:cNvPr>
          <p:cNvSpPr>
            <a:spLocks noGrp="1"/>
          </p:cNvSpPr>
          <p:nvPr>
            <p:ph type="sldNum" sz="quarter" idx="12"/>
          </p:nvPr>
        </p:nvSpPr>
        <p:spPr/>
        <p:txBody>
          <a:bodyPr/>
          <a:lstStyle/>
          <a:p>
            <a:fld id="{8F8ADB5D-B3D6-4C2A-983D-0D491F8524FD}" type="slidenum">
              <a:rPr lang="en-US" smtClean="0"/>
              <a:t>18</a:t>
            </a:fld>
            <a:endParaRPr lang="en-US"/>
          </a:p>
        </p:txBody>
      </p:sp>
    </p:spTree>
    <p:extLst>
      <p:ext uri="{BB962C8B-B14F-4D97-AF65-F5344CB8AC3E}">
        <p14:creationId xmlns:p14="http://schemas.microsoft.com/office/powerpoint/2010/main" val="2606578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BA06E-0254-45F1-BE0E-4317DC433F22}"/>
              </a:ext>
            </a:extLst>
          </p:cNvPr>
          <p:cNvSpPr>
            <a:spLocks noGrp="1"/>
          </p:cNvSpPr>
          <p:nvPr>
            <p:ph type="title"/>
          </p:nvPr>
        </p:nvSpPr>
        <p:spPr/>
        <p:txBody>
          <a:bodyPr/>
          <a:lstStyle/>
          <a:p>
            <a:r>
              <a:rPr lang="en-US" dirty="0"/>
              <a:t>Use Case</a:t>
            </a:r>
          </a:p>
        </p:txBody>
      </p:sp>
      <p:sp>
        <p:nvSpPr>
          <p:cNvPr id="3" name="Content Placeholder 2">
            <a:extLst>
              <a:ext uri="{FF2B5EF4-FFF2-40B4-BE49-F238E27FC236}">
                <a16:creationId xmlns:a16="http://schemas.microsoft.com/office/drawing/2014/main" id="{7E1C1AB8-0F3A-4D47-AEBB-6F4CB6703DA9}"/>
              </a:ext>
            </a:extLst>
          </p:cNvPr>
          <p:cNvSpPr>
            <a:spLocks noGrp="1"/>
          </p:cNvSpPr>
          <p:nvPr>
            <p:ph idx="1"/>
          </p:nvPr>
        </p:nvSpPr>
        <p:spPr/>
        <p:txBody>
          <a:bodyPr>
            <a:normAutofit/>
          </a:bodyPr>
          <a:lstStyle/>
          <a:p>
            <a:pPr marL="0" indent="0">
              <a:buNone/>
            </a:pPr>
            <a:endParaRPr lang="en-US" dirty="0"/>
          </a:p>
          <a:p>
            <a:r>
              <a:rPr lang="en-US" dirty="0"/>
              <a:t>They use case view illustrates the functionality of the system </a:t>
            </a:r>
          </a:p>
          <a:p>
            <a:r>
              <a:rPr lang="en-US" dirty="0"/>
              <a:t>using use case we can capture the goals of the user or what the user expects from the system </a:t>
            </a:r>
          </a:p>
          <a:p>
            <a:r>
              <a:rPr lang="en-US" dirty="0"/>
              <a:t>In UML, Use Cases can be created through use case diagrams or use case descriptions (we will discuss later)</a:t>
            </a:r>
          </a:p>
          <a:p>
            <a:r>
              <a:rPr lang="en-US" dirty="0"/>
              <a:t>use cases can be created by analysts' architects or even by the users</a:t>
            </a:r>
          </a:p>
          <a:p>
            <a:pPr marL="0" indent="0">
              <a:buNone/>
            </a:pPr>
            <a:endParaRPr lang="en-US" dirty="0"/>
          </a:p>
        </p:txBody>
      </p:sp>
      <p:sp>
        <p:nvSpPr>
          <p:cNvPr id="8" name="Slide Number Placeholder 7">
            <a:extLst>
              <a:ext uri="{FF2B5EF4-FFF2-40B4-BE49-F238E27FC236}">
                <a16:creationId xmlns:a16="http://schemas.microsoft.com/office/drawing/2014/main" id="{2E74EA17-2B1B-43E2-A68D-09D358484073}"/>
              </a:ext>
            </a:extLst>
          </p:cNvPr>
          <p:cNvSpPr>
            <a:spLocks noGrp="1"/>
          </p:cNvSpPr>
          <p:nvPr>
            <p:ph type="sldNum" sz="quarter" idx="12"/>
          </p:nvPr>
        </p:nvSpPr>
        <p:spPr/>
        <p:txBody>
          <a:bodyPr/>
          <a:lstStyle/>
          <a:p>
            <a:fld id="{8F8ADB5D-B3D6-4C2A-983D-0D491F8524FD}" type="slidenum">
              <a:rPr lang="en-US" smtClean="0"/>
              <a:t>19</a:t>
            </a:fld>
            <a:endParaRPr lang="en-US"/>
          </a:p>
        </p:txBody>
      </p:sp>
    </p:spTree>
    <p:extLst>
      <p:ext uri="{BB962C8B-B14F-4D97-AF65-F5344CB8AC3E}">
        <p14:creationId xmlns:p14="http://schemas.microsoft.com/office/powerpoint/2010/main" val="3868129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99EC0-E5A9-49C7-9E3B-7FC03923048B}"/>
              </a:ext>
            </a:extLst>
          </p:cNvPr>
          <p:cNvSpPr>
            <a:spLocks noGrp="1"/>
          </p:cNvSpPr>
          <p:nvPr>
            <p:ph type="title"/>
          </p:nvPr>
        </p:nvSpPr>
        <p:spPr/>
        <p:txBody>
          <a:bodyPr/>
          <a:lstStyle/>
          <a:p>
            <a:r>
              <a:rPr lang="en-US" dirty="0"/>
              <a:t>UML</a:t>
            </a:r>
          </a:p>
        </p:txBody>
      </p:sp>
      <p:sp>
        <p:nvSpPr>
          <p:cNvPr id="3" name="Content Placeholder 2">
            <a:extLst>
              <a:ext uri="{FF2B5EF4-FFF2-40B4-BE49-F238E27FC236}">
                <a16:creationId xmlns:a16="http://schemas.microsoft.com/office/drawing/2014/main" id="{2AE28E53-DF0C-4CD5-8F19-A45E43500AA8}"/>
              </a:ext>
            </a:extLst>
          </p:cNvPr>
          <p:cNvSpPr>
            <a:spLocks noGrp="1"/>
          </p:cNvSpPr>
          <p:nvPr>
            <p:ph idx="1"/>
          </p:nvPr>
        </p:nvSpPr>
        <p:spPr/>
        <p:txBody>
          <a:bodyPr/>
          <a:lstStyle/>
          <a:p>
            <a:r>
              <a:rPr lang="en-US" dirty="0" err="1"/>
              <a:t>Uml</a:t>
            </a:r>
            <a:r>
              <a:rPr lang="en-US" dirty="0"/>
              <a:t> stands for Unified Modeling Language</a:t>
            </a:r>
          </a:p>
          <a:p>
            <a:r>
              <a:rPr lang="en-US" dirty="0"/>
              <a:t>The question rises, why we need modeling?</a:t>
            </a:r>
          </a:p>
        </p:txBody>
      </p:sp>
      <p:sp>
        <p:nvSpPr>
          <p:cNvPr id="4" name="Slide Number Placeholder 3">
            <a:extLst>
              <a:ext uri="{FF2B5EF4-FFF2-40B4-BE49-F238E27FC236}">
                <a16:creationId xmlns:a16="http://schemas.microsoft.com/office/drawing/2014/main" id="{5071A5B5-E8CE-4809-8675-043793290062}"/>
              </a:ext>
            </a:extLst>
          </p:cNvPr>
          <p:cNvSpPr>
            <a:spLocks noGrp="1"/>
          </p:cNvSpPr>
          <p:nvPr>
            <p:ph type="sldNum" sz="quarter" idx="12"/>
          </p:nvPr>
        </p:nvSpPr>
        <p:spPr/>
        <p:txBody>
          <a:bodyPr/>
          <a:lstStyle/>
          <a:p>
            <a:fld id="{8F8ADB5D-B3D6-4C2A-983D-0D491F8524FD}" type="slidenum">
              <a:rPr lang="en-US" smtClean="0"/>
              <a:t>2</a:t>
            </a:fld>
            <a:endParaRPr lang="en-US"/>
          </a:p>
        </p:txBody>
      </p:sp>
    </p:spTree>
    <p:extLst>
      <p:ext uri="{BB962C8B-B14F-4D97-AF65-F5344CB8AC3E}">
        <p14:creationId xmlns:p14="http://schemas.microsoft.com/office/powerpoint/2010/main" val="3738519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D6957-CFA4-4CF0-A3DC-4BFD2996E519}"/>
              </a:ext>
            </a:extLst>
          </p:cNvPr>
          <p:cNvSpPr>
            <a:spLocks noGrp="1"/>
          </p:cNvSpPr>
          <p:nvPr>
            <p:ph type="title"/>
          </p:nvPr>
        </p:nvSpPr>
        <p:spPr/>
        <p:txBody>
          <a:bodyPr/>
          <a:lstStyle/>
          <a:p>
            <a:r>
              <a:rPr lang="en-US" dirty="0"/>
              <a:t>Why Model Software System?</a:t>
            </a:r>
            <a:br>
              <a:rPr lang="en-US" dirty="0"/>
            </a:br>
            <a:endParaRPr lang="en-US" dirty="0"/>
          </a:p>
        </p:txBody>
      </p:sp>
      <p:sp>
        <p:nvSpPr>
          <p:cNvPr id="3" name="Content Placeholder 2">
            <a:extLst>
              <a:ext uri="{FF2B5EF4-FFF2-40B4-BE49-F238E27FC236}">
                <a16:creationId xmlns:a16="http://schemas.microsoft.com/office/drawing/2014/main" id="{06A2FB1F-0098-459C-9A5B-C64AB9D84A69}"/>
              </a:ext>
            </a:extLst>
          </p:cNvPr>
          <p:cNvSpPr>
            <a:spLocks noGrp="1"/>
          </p:cNvSpPr>
          <p:nvPr>
            <p:ph idx="1"/>
          </p:nvPr>
        </p:nvSpPr>
        <p:spPr/>
        <p:txBody>
          <a:bodyPr/>
          <a:lstStyle/>
          <a:p>
            <a:r>
              <a:rPr lang="en-US" dirty="0"/>
              <a:t>Software development is complex</a:t>
            </a:r>
          </a:p>
          <a:p>
            <a:r>
              <a:rPr lang="en-US" dirty="0"/>
              <a:t>Modeling can help build a system easily &amp; quickly</a:t>
            </a:r>
          </a:p>
          <a:p>
            <a:r>
              <a:rPr lang="en-US" dirty="0"/>
              <a:t>Useful in simulations</a:t>
            </a:r>
          </a:p>
          <a:p>
            <a:r>
              <a:rPr lang="en-US" dirty="0"/>
              <a:t>Can evolve when our understand of system increases</a:t>
            </a:r>
          </a:p>
          <a:p>
            <a:r>
              <a:rPr lang="en-US" dirty="0"/>
              <a:t>We can choose the details in the model</a:t>
            </a:r>
          </a:p>
          <a:p>
            <a:r>
              <a:rPr lang="en-US" dirty="0"/>
              <a:t>Simple view of the system</a:t>
            </a:r>
          </a:p>
          <a:p>
            <a:r>
              <a:rPr lang="en-US" dirty="0"/>
              <a:t>No need to dig into the system for details</a:t>
            </a:r>
          </a:p>
          <a:p>
            <a:r>
              <a:rPr lang="en-US" dirty="0"/>
              <a:t>A model can represent real or abstract things in any domain</a:t>
            </a:r>
          </a:p>
        </p:txBody>
      </p:sp>
      <p:sp>
        <p:nvSpPr>
          <p:cNvPr id="6" name="Slide Number Placeholder 5">
            <a:extLst>
              <a:ext uri="{FF2B5EF4-FFF2-40B4-BE49-F238E27FC236}">
                <a16:creationId xmlns:a16="http://schemas.microsoft.com/office/drawing/2014/main" id="{8DFBBC3F-35BE-4230-AA7B-D25898A6A003}"/>
              </a:ext>
            </a:extLst>
          </p:cNvPr>
          <p:cNvSpPr>
            <a:spLocks noGrp="1"/>
          </p:cNvSpPr>
          <p:nvPr>
            <p:ph type="sldNum" sz="quarter" idx="12"/>
          </p:nvPr>
        </p:nvSpPr>
        <p:spPr/>
        <p:txBody>
          <a:bodyPr/>
          <a:lstStyle/>
          <a:p>
            <a:fld id="{8F8ADB5D-B3D6-4C2A-983D-0D491F8524FD}" type="slidenum">
              <a:rPr lang="en-US" smtClean="0"/>
              <a:t>3</a:t>
            </a:fld>
            <a:endParaRPr lang="en-US"/>
          </a:p>
        </p:txBody>
      </p:sp>
    </p:spTree>
    <p:extLst>
      <p:ext uri="{BB962C8B-B14F-4D97-AF65-F5344CB8AC3E}">
        <p14:creationId xmlns:p14="http://schemas.microsoft.com/office/powerpoint/2010/main" val="369031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BAD11-67F0-4DFA-8A8E-ADDBD1DC3710}"/>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84CDD87F-ADA6-4CB9-9B82-6A1319B0A8A1}"/>
              </a:ext>
            </a:extLst>
          </p:cNvPr>
          <p:cNvSpPr>
            <a:spLocks noGrp="1"/>
          </p:cNvSpPr>
          <p:nvPr>
            <p:ph idx="1"/>
          </p:nvPr>
        </p:nvSpPr>
        <p:spPr/>
        <p:txBody>
          <a:bodyPr/>
          <a:lstStyle/>
          <a:p>
            <a:r>
              <a:rPr lang="en-US" dirty="0"/>
              <a:t>A model is an abstraction of something that exists in real life</a:t>
            </a:r>
          </a:p>
          <a:p>
            <a:pPr lvl="1"/>
            <a:endParaRPr lang="en-US" dirty="0"/>
          </a:p>
        </p:txBody>
      </p:sp>
      <p:sp>
        <p:nvSpPr>
          <p:cNvPr id="4" name="Rectangle: Rounded Corners 3">
            <a:extLst>
              <a:ext uri="{FF2B5EF4-FFF2-40B4-BE49-F238E27FC236}">
                <a16:creationId xmlns:a16="http://schemas.microsoft.com/office/drawing/2014/main" id="{81221E7A-9982-4361-9938-3CE99D934840}"/>
              </a:ext>
            </a:extLst>
          </p:cNvPr>
          <p:cNvSpPr/>
          <p:nvPr/>
        </p:nvSpPr>
        <p:spPr>
          <a:xfrm>
            <a:off x="1760220" y="3040380"/>
            <a:ext cx="7749540" cy="2560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model captures the view of a </a:t>
            </a:r>
            <a:r>
              <a:rPr lang="en-US" dirty="0" err="1"/>
              <a:t>partical</a:t>
            </a:r>
            <a:r>
              <a:rPr lang="en-US" dirty="0"/>
              <a:t> system. It is an  abstraction of the physical system, with a certain purpose. This purpose determines what is to be included in the model and what is irrelevant. Thus, the model completely describes those aspects of the physical system that are relevant to the purpose of the model, at an appropriate level of detail.”</a:t>
            </a:r>
          </a:p>
        </p:txBody>
      </p:sp>
      <p:sp>
        <p:nvSpPr>
          <p:cNvPr id="5" name="Slide Number Placeholder 4">
            <a:extLst>
              <a:ext uri="{FF2B5EF4-FFF2-40B4-BE49-F238E27FC236}">
                <a16:creationId xmlns:a16="http://schemas.microsoft.com/office/drawing/2014/main" id="{612A6433-70D3-48EB-B003-4F542D2C6078}"/>
              </a:ext>
            </a:extLst>
          </p:cNvPr>
          <p:cNvSpPr>
            <a:spLocks noGrp="1"/>
          </p:cNvSpPr>
          <p:nvPr>
            <p:ph type="sldNum" sz="quarter" idx="12"/>
          </p:nvPr>
        </p:nvSpPr>
        <p:spPr/>
        <p:txBody>
          <a:bodyPr/>
          <a:lstStyle/>
          <a:p>
            <a:fld id="{8F8ADB5D-B3D6-4C2A-983D-0D491F8524FD}" type="slidenum">
              <a:rPr lang="en-US" smtClean="0"/>
              <a:t>4</a:t>
            </a:fld>
            <a:endParaRPr lang="en-US"/>
          </a:p>
        </p:txBody>
      </p:sp>
    </p:spTree>
    <p:extLst>
      <p:ext uri="{BB962C8B-B14F-4D97-AF65-F5344CB8AC3E}">
        <p14:creationId xmlns:p14="http://schemas.microsoft.com/office/powerpoint/2010/main" val="3226711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14B7-CF1E-4346-A013-5019715E4AF6}"/>
              </a:ext>
            </a:extLst>
          </p:cNvPr>
          <p:cNvSpPr>
            <a:spLocks noGrp="1"/>
          </p:cNvSpPr>
          <p:nvPr>
            <p:ph type="title"/>
          </p:nvPr>
        </p:nvSpPr>
        <p:spPr/>
        <p:txBody>
          <a:bodyPr/>
          <a:lstStyle/>
          <a:p>
            <a:r>
              <a:rPr lang="en-US" dirty="0"/>
              <a:t>Modelling Language</a:t>
            </a:r>
          </a:p>
        </p:txBody>
      </p:sp>
      <p:sp>
        <p:nvSpPr>
          <p:cNvPr id="3" name="Content Placeholder 2">
            <a:extLst>
              <a:ext uri="{FF2B5EF4-FFF2-40B4-BE49-F238E27FC236}">
                <a16:creationId xmlns:a16="http://schemas.microsoft.com/office/drawing/2014/main" id="{963DF4F2-3F1C-45C6-9604-3A1140AB7A44}"/>
              </a:ext>
            </a:extLst>
          </p:cNvPr>
          <p:cNvSpPr>
            <a:spLocks noGrp="1"/>
          </p:cNvSpPr>
          <p:nvPr>
            <p:ph idx="1"/>
          </p:nvPr>
        </p:nvSpPr>
        <p:spPr/>
        <p:txBody>
          <a:bodyPr/>
          <a:lstStyle/>
          <a:p>
            <a:r>
              <a:rPr lang="en-US" dirty="0"/>
              <a:t>Made up of pseudo-code, pictures, comments, diagrams, etc.</a:t>
            </a:r>
          </a:p>
          <a:p>
            <a:r>
              <a:rPr lang="en-US" dirty="0"/>
              <a:t>These elements are made up a modelling language called notation</a:t>
            </a:r>
          </a:p>
          <a:p>
            <a:r>
              <a:rPr lang="en-US" dirty="0"/>
              <a:t>Code may be used for modelling</a:t>
            </a:r>
          </a:p>
          <a:p>
            <a:pPr lvl="1"/>
            <a:r>
              <a:rPr lang="en-US" dirty="0"/>
              <a:t>Too verbose </a:t>
            </a:r>
            <a:r>
              <a:rPr lang="en-US" dirty="0" err="1"/>
              <a:t>i</a:t>
            </a:r>
            <a:r>
              <a:rPr lang="en-US" dirty="0"/>
              <a:t>-e. information overloaded</a:t>
            </a:r>
          </a:p>
          <a:p>
            <a:pPr lvl="1"/>
            <a:r>
              <a:rPr lang="en-US" dirty="0"/>
              <a:t>Only models implementation, not design</a:t>
            </a:r>
          </a:p>
          <a:p>
            <a:pPr lvl="1"/>
            <a:r>
              <a:rPr lang="en-US" dirty="0"/>
              <a:t>Cannot be easily ported to other implementations</a:t>
            </a:r>
          </a:p>
          <a:p>
            <a:pPr lvl="1"/>
            <a:r>
              <a:rPr lang="en-US" dirty="0"/>
              <a:t>Does not give a bigger picture of the system</a:t>
            </a:r>
          </a:p>
          <a:p>
            <a:pPr lvl="1"/>
            <a:r>
              <a:rPr lang="en-US" dirty="0"/>
              <a:t>Clients may not understand code</a:t>
            </a:r>
          </a:p>
          <a:p>
            <a:pPr lvl="1"/>
            <a:endParaRPr lang="en-US" dirty="0"/>
          </a:p>
        </p:txBody>
      </p:sp>
      <p:sp>
        <p:nvSpPr>
          <p:cNvPr id="4" name="Slide Number Placeholder 3">
            <a:extLst>
              <a:ext uri="{FF2B5EF4-FFF2-40B4-BE49-F238E27FC236}">
                <a16:creationId xmlns:a16="http://schemas.microsoft.com/office/drawing/2014/main" id="{3A9DB15A-D645-443D-BABE-C90899664F81}"/>
              </a:ext>
            </a:extLst>
          </p:cNvPr>
          <p:cNvSpPr>
            <a:spLocks noGrp="1"/>
          </p:cNvSpPr>
          <p:nvPr>
            <p:ph type="sldNum" sz="quarter" idx="12"/>
          </p:nvPr>
        </p:nvSpPr>
        <p:spPr/>
        <p:txBody>
          <a:bodyPr/>
          <a:lstStyle/>
          <a:p>
            <a:fld id="{8F8ADB5D-B3D6-4C2A-983D-0D491F8524FD}" type="slidenum">
              <a:rPr lang="en-US" smtClean="0"/>
              <a:t>5</a:t>
            </a:fld>
            <a:endParaRPr lang="en-US"/>
          </a:p>
        </p:txBody>
      </p:sp>
    </p:spTree>
    <p:extLst>
      <p:ext uri="{BB962C8B-B14F-4D97-AF65-F5344CB8AC3E}">
        <p14:creationId xmlns:p14="http://schemas.microsoft.com/office/powerpoint/2010/main" val="1374621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FE04C-8F50-4EE7-B97B-2DA9499A8E1E}"/>
              </a:ext>
            </a:extLst>
          </p:cNvPr>
          <p:cNvSpPr>
            <a:spLocks noGrp="1"/>
          </p:cNvSpPr>
          <p:nvPr>
            <p:ph type="title"/>
          </p:nvPr>
        </p:nvSpPr>
        <p:spPr/>
        <p:txBody>
          <a:bodyPr/>
          <a:lstStyle/>
          <a:p>
            <a:r>
              <a:rPr lang="en-US" dirty="0"/>
              <a:t>Modeling in Informal Languages</a:t>
            </a:r>
          </a:p>
        </p:txBody>
      </p:sp>
      <p:sp>
        <p:nvSpPr>
          <p:cNvPr id="3" name="Content Placeholder 2">
            <a:extLst>
              <a:ext uri="{FF2B5EF4-FFF2-40B4-BE49-F238E27FC236}">
                <a16:creationId xmlns:a16="http://schemas.microsoft.com/office/drawing/2014/main" id="{3E9A32F7-540E-402B-84D8-2B1FD4DDDAF6}"/>
              </a:ext>
            </a:extLst>
          </p:cNvPr>
          <p:cNvSpPr>
            <a:spLocks noGrp="1"/>
          </p:cNvSpPr>
          <p:nvPr>
            <p:ph idx="1"/>
          </p:nvPr>
        </p:nvSpPr>
        <p:spPr/>
        <p:txBody>
          <a:bodyPr/>
          <a:lstStyle/>
          <a:p>
            <a:r>
              <a:rPr lang="en-US" dirty="0"/>
              <a:t>Informal languages don’t have formal notations</a:t>
            </a:r>
          </a:p>
          <a:p>
            <a:r>
              <a:rPr lang="en-US" dirty="0"/>
              <a:t>For example, we may use natural language, but</a:t>
            </a:r>
          </a:p>
          <a:p>
            <a:pPr lvl="1"/>
            <a:r>
              <a:rPr lang="en-US" dirty="0"/>
              <a:t>Difficult to express</a:t>
            </a:r>
          </a:p>
          <a:p>
            <a:pPr lvl="1"/>
            <a:r>
              <a:rPr lang="en-US" dirty="0"/>
              <a:t>Leads to ambiguity</a:t>
            </a:r>
          </a:p>
          <a:p>
            <a:pPr lvl="1"/>
            <a:r>
              <a:rPr lang="en-US" dirty="0"/>
              <a:t>No rules</a:t>
            </a:r>
          </a:p>
          <a:p>
            <a:pPr lvl="1"/>
            <a:r>
              <a:rPr lang="en-US" dirty="0"/>
              <a:t>Not suited for systems modelling</a:t>
            </a:r>
          </a:p>
          <a:p>
            <a:pPr lvl="1"/>
            <a:r>
              <a:rPr lang="en-US" dirty="0"/>
              <a:t>Non-standard notations</a:t>
            </a:r>
          </a:p>
        </p:txBody>
      </p:sp>
      <p:sp>
        <p:nvSpPr>
          <p:cNvPr id="4" name="Slide Number Placeholder 3">
            <a:extLst>
              <a:ext uri="{FF2B5EF4-FFF2-40B4-BE49-F238E27FC236}">
                <a16:creationId xmlns:a16="http://schemas.microsoft.com/office/drawing/2014/main" id="{89607BC1-7380-4A68-A23D-743B84E950C2}"/>
              </a:ext>
            </a:extLst>
          </p:cNvPr>
          <p:cNvSpPr>
            <a:spLocks noGrp="1"/>
          </p:cNvSpPr>
          <p:nvPr>
            <p:ph type="sldNum" sz="quarter" idx="12"/>
          </p:nvPr>
        </p:nvSpPr>
        <p:spPr/>
        <p:txBody>
          <a:bodyPr/>
          <a:lstStyle/>
          <a:p>
            <a:fld id="{8F8ADB5D-B3D6-4C2A-983D-0D491F8524FD}" type="slidenum">
              <a:rPr lang="en-US" smtClean="0"/>
              <a:t>6</a:t>
            </a:fld>
            <a:endParaRPr lang="en-US"/>
          </a:p>
        </p:txBody>
      </p:sp>
    </p:spTree>
    <p:extLst>
      <p:ext uri="{BB962C8B-B14F-4D97-AF65-F5344CB8AC3E}">
        <p14:creationId xmlns:p14="http://schemas.microsoft.com/office/powerpoint/2010/main" val="834357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E02C2-3672-48B6-AD49-268DA871BDFA}"/>
              </a:ext>
            </a:extLst>
          </p:cNvPr>
          <p:cNvSpPr>
            <a:spLocks noGrp="1"/>
          </p:cNvSpPr>
          <p:nvPr>
            <p:ph type="title"/>
          </p:nvPr>
        </p:nvSpPr>
        <p:spPr/>
        <p:txBody>
          <a:bodyPr/>
          <a:lstStyle/>
          <a:p>
            <a:r>
              <a:rPr lang="en-US" dirty="0"/>
              <a:t>What is UML</a:t>
            </a:r>
          </a:p>
        </p:txBody>
      </p:sp>
      <p:sp>
        <p:nvSpPr>
          <p:cNvPr id="3" name="Content Placeholder 2">
            <a:extLst>
              <a:ext uri="{FF2B5EF4-FFF2-40B4-BE49-F238E27FC236}">
                <a16:creationId xmlns:a16="http://schemas.microsoft.com/office/drawing/2014/main" id="{4F4551A8-56A5-4DD3-B168-BF39FE4C0F0B}"/>
              </a:ext>
            </a:extLst>
          </p:cNvPr>
          <p:cNvSpPr>
            <a:spLocks noGrp="1"/>
          </p:cNvSpPr>
          <p:nvPr>
            <p:ph idx="1"/>
          </p:nvPr>
        </p:nvSpPr>
        <p:spPr/>
        <p:txBody>
          <a:bodyPr/>
          <a:lstStyle/>
          <a:p>
            <a:r>
              <a:rPr lang="en-US" dirty="0"/>
              <a:t>UML is the “Unified” Modelling Language”</a:t>
            </a:r>
          </a:p>
          <a:p>
            <a:r>
              <a:rPr lang="en-US" dirty="0"/>
              <a:t>Standard modelling language for software development</a:t>
            </a:r>
          </a:p>
          <a:p>
            <a:r>
              <a:rPr lang="en-US" dirty="0"/>
              <a:t>Maintained by Object Management Group</a:t>
            </a:r>
          </a:p>
          <a:p>
            <a:r>
              <a:rPr lang="en-US" dirty="0"/>
              <a:t>Current version is 2.5</a:t>
            </a:r>
          </a:p>
          <a:p>
            <a:r>
              <a:rPr lang="en-US" dirty="0"/>
              <a:t>Bring together ideas of three modelling methods of Jacobson, Rumbaugh &amp; </a:t>
            </a:r>
            <a:r>
              <a:rPr lang="en-US" dirty="0" err="1"/>
              <a:t>Booch</a:t>
            </a:r>
            <a:endParaRPr lang="en-US" dirty="0"/>
          </a:p>
          <a:p>
            <a:endParaRPr lang="en-US" dirty="0"/>
          </a:p>
        </p:txBody>
      </p:sp>
      <p:sp>
        <p:nvSpPr>
          <p:cNvPr id="4" name="Slide Number Placeholder 3">
            <a:extLst>
              <a:ext uri="{FF2B5EF4-FFF2-40B4-BE49-F238E27FC236}">
                <a16:creationId xmlns:a16="http://schemas.microsoft.com/office/drawing/2014/main" id="{C6D3416A-B345-4668-93C8-AE36E8544CE2}"/>
              </a:ext>
            </a:extLst>
          </p:cNvPr>
          <p:cNvSpPr>
            <a:spLocks noGrp="1"/>
          </p:cNvSpPr>
          <p:nvPr>
            <p:ph type="sldNum" sz="quarter" idx="12"/>
          </p:nvPr>
        </p:nvSpPr>
        <p:spPr/>
        <p:txBody>
          <a:bodyPr/>
          <a:lstStyle/>
          <a:p>
            <a:fld id="{8F8ADB5D-B3D6-4C2A-983D-0D491F8524FD}" type="slidenum">
              <a:rPr lang="en-US" smtClean="0"/>
              <a:t>7</a:t>
            </a:fld>
            <a:endParaRPr lang="en-US"/>
          </a:p>
        </p:txBody>
      </p:sp>
    </p:spTree>
    <p:extLst>
      <p:ext uri="{BB962C8B-B14F-4D97-AF65-F5344CB8AC3E}">
        <p14:creationId xmlns:p14="http://schemas.microsoft.com/office/powerpoint/2010/main" val="980870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970A2-DCEA-4F33-A4D4-2D175AD6D500}"/>
              </a:ext>
            </a:extLst>
          </p:cNvPr>
          <p:cNvSpPr>
            <a:spLocks noGrp="1"/>
          </p:cNvSpPr>
          <p:nvPr>
            <p:ph type="title"/>
          </p:nvPr>
        </p:nvSpPr>
        <p:spPr/>
        <p:txBody>
          <a:bodyPr/>
          <a:lstStyle/>
          <a:p>
            <a:r>
              <a:rPr lang="en-US" dirty="0"/>
              <a:t>What is UML?</a:t>
            </a:r>
          </a:p>
        </p:txBody>
      </p:sp>
      <p:sp>
        <p:nvSpPr>
          <p:cNvPr id="3" name="Content Placeholder 2">
            <a:extLst>
              <a:ext uri="{FF2B5EF4-FFF2-40B4-BE49-F238E27FC236}">
                <a16:creationId xmlns:a16="http://schemas.microsoft.com/office/drawing/2014/main" id="{366D8C9C-5CE9-47C2-85E7-DA340A70FDD2}"/>
              </a:ext>
            </a:extLst>
          </p:cNvPr>
          <p:cNvSpPr>
            <a:spLocks noGrp="1"/>
          </p:cNvSpPr>
          <p:nvPr>
            <p:ph idx="1"/>
          </p:nvPr>
        </p:nvSpPr>
        <p:spPr/>
        <p:txBody>
          <a:bodyPr/>
          <a:lstStyle/>
          <a:p>
            <a:r>
              <a:rPr lang="en-US" dirty="0"/>
              <a:t>Made up pf pseudo-code, actual code, pictures, diagrams, etc.</a:t>
            </a:r>
          </a:p>
          <a:p>
            <a:r>
              <a:rPr lang="en-US" dirty="0"/>
              <a:t>Describes the system we want to develop</a:t>
            </a:r>
          </a:p>
          <a:p>
            <a:r>
              <a:rPr lang="en-US" dirty="0"/>
              <a:t>Depends mostly on notations to describe the system</a:t>
            </a:r>
          </a:p>
        </p:txBody>
      </p:sp>
      <p:sp>
        <p:nvSpPr>
          <p:cNvPr id="4" name="Slide Number Placeholder 3">
            <a:extLst>
              <a:ext uri="{FF2B5EF4-FFF2-40B4-BE49-F238E27FC236}">
                <a16:creationId xmlns:a16="http://schemas.microsoft.com/office/drawing/2014/main" id="{B61B0CF1-EEAC-45EC-82DD-DC7DDDA61E60}"/>
              </a:ext>
            </a:extLst>
          </p:cNvPr>
          <p:cNvSpPr>
            <a:spLocks noGrp="1"/>
          </p:cNvSpPr>
          <p:nvPr>
            <p:ph type="sldNum" sz="quarter" idx="12"/>
          </p:nvPr>
        </p:nvSpPr>
        <p:spPr/>
        <p:txBody>
          <a:bodyPr/>
          <a:lstStyle/>
          <a:p>
            <a:fld id="{8F8ADB5D-B3D6-4C2A-983D-0D491F8524FD}" type="slidenum">
              <a:rPr lang="en-US" smtClean="0"/>
              <a:t>8</a:t>
            </a:fld>
            <a:endParaRPr lang="en-US"/>
          </a:p>
        </p:txBody>
      </p:sp>
    </p:spTree>
    <p:extLst>
      <p:ext uri="{BB962C8B-B14F-4D97-AF65-F5344CB8AC3E}">
        <p14:creationId xmlns:p14="http://schemas.microsoft.com/office/powerpoint/2010/main" val="2030629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9EA28-F66B-45CA-93FA-3AC4276A3587}"/>
              </a:ext>
            </a:extLst>
          </p:cNvPr>
          <p:cNvSpPr>
            <a:spLocks noGrp="1"/>
          </p:cNvSpPr>
          <p:nvPr>
            <p:ph type="title"/>
          </p:nvPr>
        </p:nvSpPr>
        <p:spPr/>
        <p:txBody>
          <a:bodyPr/>
          <a:lstStyle/>
          <a:p>
            <a:r>
              <a:rPr lang="en-US" dirty="0"/>
              <a:t>What UML Is Not</a:t>
            </a:r>
          </a:p>
        </p:txBody>
      </p:sp>
      <p:sp>
        <p:nvSpPr>
          <p:cNvPr id="3" name="Content Placeholder 2">
            <a:extLst>
              <a:ext uri="{FF2B5EF4-FFF2-40B4-BE49-F238E27FC236}">
                <a16:creationId xmlns:a16="http://schemas.microsoft.com/office/drawing/2014/main" id="{D7ECE143-9D48-4985-9CC1-5F1215D4C329}"/>
              </a:ext>
            </a:extLst>
          </p:cNvPr>
          <p:cNvSpPr>
            <a:spLocks noGrp="1"/>
          </p:cNvSpPr>
          <p:nvPr>
            <p:ph idx="1"/>
          </p:nvPr>
        </p:nvSpPr>
        <p:spPr/>
        <p:txBody>
          <a:bodyPr/>
          <a:lstStyle/>
          <a:p>
            <a:r>
              <a:rPr lang="en-US" dirty="0"/>
              <a:t>It is not a modelling tool</a:t>
            </a:r>
          </a:p>
          <a:p>
            <a:pPr lvl="1"/>
            <a:r>
              <a:rPr lang="en-US" dirty="0"/>
              <a:t>It is just a way to model system</a:t>
            </a:r>
          </a:p>
          <a:p>
            <a:endParaRPr lang="en-US" dirty="0"/>
          </a:p>
          <a:p>
            <a:r>
              <a:rPr lang="en-US" dirty="0"/>
              <a:t>It is not a programming language</a:t>
            </a:r>
          </a:p>
          <a:p>
            <a:endParaRPr lang="en-US" dirty="0"/>
          </a:p>
          <a:p>
            <a:r>
              <a:rPr lang="en-US" dirty="0"/>
              <a:t>It is not a methodology or a process</a:t>
            </a:r>
          </a:p>
          <a:p>
            <a:pPr lvl="1"/>
            <a:r>
              <a:rPr lang="en-US" dirty="0"/>
              <a:t>Rather it helps document various stages of a process</a:t>
            </a:r>
          </a:p>
          <a:p>
            <a:pPr lvl="1"/>
            <a:endParaRPr lang="en-US" dirty="0"/>
          </a:p>
        </p:txBody>
      </p:sp>
      <p:sp>
        <p:nvSpPr>
          <p:cNvPr id="4" name="Slide Number Placeholder 3">
            <a:extLst>
              <a:ext uri="{FF2B5EF4-FFF2-40B4-BE49-F238E27FC236}">
                <a16:creationId xmlns:a16="http://schemas.microsoft.com/office/drawing/2014/main" id="{77EF1DD9-FAB0-4ADC-ABCB-C1195F0A19AF}"/>
              </a:ext>
            </a:extLst>
          </p:cNvPr>
          <p:cNvSpPr>
            <a:spLocks noGrp="1"/>
          </p:cNvSpPr>
          <p:nvPr>
            <p:ph type="sldNum" sz="quarter" idx="12"/>
          </p:nvPr>
        </p:nvSpPr>
        <p:spPr/>
        <p:txBody>
          <a:bodyPr/>
          <a:lstStyle/>
          <a:p>
            <a:fld id="{8F8ADB5D-B3D6-4C2A-983D-0D491F8524FD}" type="slidenum">
              <a:rPr lang="en-US" smtClean="0"/>
              <a:t>9</a:t>
            </a:fld>
            <a:endParaRPr lang="en-US"/>
          </a:p>
        </p:txBody>
      </p:sp>
    </p:spTree>
    <p:extLst>
      <p:ext uri="{BB962C8B-B14F-4D97-AF65-F5344CB8AC3E}">
        <p14:creationId xmlns:p14="http://schemas.microsoft.com/office/powerpoint/2010/main" val="6802145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378</TotalTime>
  <Words>981</Words>
  <Application>Microsoft Office PowerPoint</Application>
  <PresentationFormat>Widescreen</PresentationFormat>
  <Paragraphs>162</Paragraphs>
  <Slides>19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Wingdings 3</vt:lpstr>
      <vt:lpstr>Ion</vt:lpstr>
      <vt:lpstr>System Design &amp; Analysis </vt:lpstr>
      <vt:lpstr>UML</vt:lpstr>
      <vt:lpstr>Why Model Software System? </vt:lpstr>
      <vt:lpstr>Model</vt:lpstr>
      <vt:lpstr>Modelling Language</vt:lpstr>
      <vt:lpstr>Modeling in Informal Languages</vt:lpstr>
      <vt:lpstr>What is UML</vt:lpstr>
      <vt:lpstr>What is UML?</vt:lpstr>
      <vt:lpstr>What UML Is Not</vt:lpstr>
      <vt:lpstr>Why UML</vt:lpstr>
      <vt:lpstr>UML Advantages</vt:lpstr>
      <vt:lpstr>View Model</vt:lpstr>
      <vt:lpstr>Intent</vt:lpstr>
      <vt:lpstr>View of the model</vt:lpstr>
      <vt:lpstr>Logical view</vt:lpstr>
      <vt:lpstr>Process View</vt:lpstr>
      <vt:lpstr>Physical View</vt:lpstr>
      <vt:lpstr>Development View</vt:lpstr>
      <vt:lpstr>Use Case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Design &amp; Analysis </dc:title>
  <dc:creator>ayesha fatima</dc:creator>
  <cp:lastModifiedBy>ayesha fatima</cp:lastModifiedBy>
  <cp:revision>14</cp:revision>
  <dcterms:created xsi:type="dcterms:W3CDTF">2020-09-11T05:12:03Z</dcterms:created>
  <dcterms:modified xsi:type="dcterms:W3CDTF">2020-09-14T08:20:59Z</dcterms:modified>
</cp:coreProperties>
</file>