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6623" autoAdjust="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536F-79A3-439F-98E6-F634C80F200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EA2E-696A-4FC5-A224-76F2AC94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06F-F4F3-452B-B9F0-790BAD7C634F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74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49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712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34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93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E041-8769-4016-9780-A03CACD1894E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F002-3A6A-49E1-BBF2-D678E5872806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86E0-BF75-4AA1-A58B-0D700E8315DE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473C-4F78-4125-8382-B381FC9F2B4C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3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6B9-DD62-4C68-9EF2-F80C7FAACEBA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CC67-A848-4573-B3FD-BEE826AE4B2B}" type="datetime1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BEE7-1D30-4BB2-AC84-89384EE4B024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800B-4E5D-4C4B-B993-E7045E949332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5AE-5F56-415A-8686-146AD62CAAD8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A6A4-2EDD-46B1-8ABE-1D214EACC971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E9A37-9238-43A8-BD4D-907285CD7E98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E09-EF03-47D3-A338-CD9A0AF6E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 &amp;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7D745-CC7D-4EC3-8D05-7EE8C5026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06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7CC46-2083-4272-9A46-483EF35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object model builds </a:t>
            </a:r>
            <a:r>
              <a:rPr lang="en-US" dirty="0" smtClean="0"/>
              <a:t>upon three important concepts </a:t>
            </a:r>
          </a:p>
          <a:p>
            <a:r>
              <a:rPr lang="en-US" dirty="0" smtClean="0"/>
              <a:t>object </a:t>
            </a:r>
            <a:r>
              <a:rPr lang="en-US" dirty="0"/>
              <a:t>oriented </a:t>
            </a:r>
            <a:r>
              <a:rPr lang="en-US" dirty="0" smtClean="0"/>
              <a:t>analysis, </a:t>
            </a:r>
            <a:r>
              <a:rPr lang="en-US" dirty="0"/>
              <a:t>design and programming.</a:t>
            </a:r>
          </a:p>
          <a:p>
            <a:r>
              <a:rPr lang="en-US" dirty="0" smtClean="0"/>
              <a:t>Analysis </a:t>
            </a:r>
            <a:r>
              <a:rPr lang="en-US" dirty="0"/>
              <a:t>part focuses on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Design is about OO decomposition and expression of the design using some notations</a:t>
            </a:r>
          </a:p>
          <a:p>
            <a:r>
              <a:rPr lang="en-US" dirty="0" smtClean="0"/>
              <a:t>Programming is the implementation using OO </a:t>
            </a:r>
            <a:r>
              <a:rPr lang="en-US" dirty="0" err="1" smtClean="0"/>
              <a:t>languaes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Analysis- Use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 analysis focuses on the problem and requirements</a:t>
            </a:r>
          </a:p>
          <a:p>
            <a:r>
              <a:rPr lang="en-US" dirty="0" smtClean="0"/>
              <a:t>Focus in what the system supposed to do</a:t>
            </a:r>
          </a:p>
          <a:p>
            <a:r>
              <a:rPr lang="en-US" dirty="0" smtClean="0"/>
              <a:t>Implementation details are mostly ignores</a:t>
            </a:r>
          </a:p>
          <a:p>
            <a:r>
              <a:rPr lang="en-US" dirty="0" smtClean="0"/>
              <a:t>An analysis model is created</a:t>
            </a:r>
          </a:p>
          <a:p>
            <a:r>
              <a:rPr lang="en-US" dirty="0" smtClean="0"/>
              <a:t>Done through user stories or use cases</a:t>
            </a:r>
          </a:p>
          <a:p>
            <a:r>
              <a:rPr lang="en-US" dirty="0" smtClean="0"/>
              <a:t>Involves key abstraction fro the problem domain</a:t>
            </a:r>
          </a:p>
          <a:p>
            <a:r>
              <a:rPr lang="en-US" dirty="0" smtClean="0"/>
              <a:t>Constraints of technologies are ignored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 analysis we performed OO decomposition</a:t>
            </a:r>
          </a:p>
          <a:p>
            <a:pPr marL="0" indent="0">
              <a:buNone/>
            </a:pPr>
            <a:r>
              <a:rPr lang="en-US" dirty="0" smtClean="0"/>
              <a:t>Steps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87" y="2921848"/>
            <a:ext cx="7039589" cy="33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Car game(Reckless Driver)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Object: keep driving as long as you can &amp; earn money by smashing objects. Spend money on </a:t>
            </a:r>
            <a:r>
              <a:rPr lang="en-US" dirty="0" err="1" smtClean="0"/>
              <a:t>powerips</a:t>
            </a:r>
            <a:endParaRPr lang="en-US" dirty="0" smtClean="0"/>
          </a:p>
          <a:p>
            <a:r>
              <a:rPr lang="en-US" dirty="0" smtClean="0"/>
              <a:t>Smash into traffics, side objects (hydrant, phone booth, etc.)</a:t>
            </a:r>
          </a:p>
          <a:p>
            <a:r>
              <a:rPr lang="en-US" dirty="0" smtClean="0"/>
              <a:t>Each hit will damage the player car and reduce its health</a:t>
            </a:r>
          </a:p>
          <a:p>
            <a:r>
              <a:rPr lang="en-US" dirty="0" smtClean="0"/>
              <a:t>Repair through health pickups</a:t>
            </a:r>
          </a:p>
          <a:p>
            <a:r>
              <a:rPr lang="en-US" dirty="0" smtClean="0"/>
              <a:t>Amount if damage caused is accumulated by the player</a:t>
            </a:r>
          </a:p>
          <a:p>
            <a:r>
              <a:rPr lang="en-US" dirty="0" smtClean="0"/>
              <a:t>Smash anything, except trees &amp; police cars (causes instant player death)</a:t>
            </a:r>
          </a:p>
          <a:p>
            <a:r>
              <a:rPr lang="en-US" dirty="0" err="1" smtClean="0"/>
              <a:t>Powerups</a:t>
            </a:r>
            <a:r>
              <a:rPr lang="en-US" dirty="0" smtClean="0"/>
              <a:t> are available</a:t>
            </a:r>
          </a:p>
          <a:p>
            <a:r>
              <a:rPr lang="en-US" dirty="0"/>
              <a:t> </a:t>
            </a:r>
            <a:r>
              <a:rPr lang="en-US" dirty="0" smtClean="0"/>
              <a:t>heavy </a:t>
            </a:r>
            <a:r>
              <a:rPr lang="en-US" dirty="0" err="1" smtClean="0"/>
              <a:t>armour</a:t>
            </a:r>
            <a:r>
              <a:rPr lang="en-US" dirty="0" smtClean="0"/>
              <a:t>: protects players car from damage</a:t>
            </a:r>
          </a:p>
          <a:p>
            <a:r>
              <a:rPr lang="en-US" dirty="0" smtClean="0"/>
              <a:t>Bomb: destroys objects in the path of the player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6" y="4831094"/>
            <a:ext cx="2256588" cy="17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car</a:t>
            </a:r>
          </a:p>
          <a:p>
            <a:r>
              <a:rPr lang="en-US" dirty="0" smtClean="0"/>
              <a:t>Traffic cars</a:t>
            </a:r>
          </a:p>
          <a:p>
            <a:r>
              <a:rPr lang="en-US" dirty="0" smtClean="0"/>
              <a:t>Fire hydrant</a:t>
            </a:r>
          </a:p>
          <a:p>
            <a:r>
              <a:rPr lang="en-US" dirty="0" smtClean="0"/>
              <a:t>Phone booth</a:t>
            </a:r>
          </a:p>
          <a:p>
            <a:r>
              <a:rPr lang="en-US" dirty="0" err="1" smtClean="0"/>
              <a:t>Newpaper</a:t>
            </a:r>
            <a:r>
              <a:rPr lang="en-US" dirty="0" smtClean="0"/>
              <a:t> box</a:t>
            </a:r>
          </a:p>
          <a:p>
            <a:r>
              <a:rPr lang="en-US" dirty="0" smtClean="0"/>
              <a:t>Bus stand bench</a:t>
            </a:r>
          </a:p>
          <a:p>
            <a:r>
              <a:rPr lang="en-US" dirty="0" smtClean="0"/>
              <a:t>Hotdog </a:t>
            </a:r>
            <a:r>
              <a:rPr lang="en-US" dirty="0" err="1" smtClean="0"/>
              <a:t>vart</a:t>
            </a:r>
            <a:endParaRPr lang="en-US" dirty="0" smtClean="0"/>
          </a:p>
          <a:p>
            <a:r>
              <a:rPr lang="en-US" dirty="0" smtClean="0"/>
              <a:t>Tree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31" y="1578246"/>
            <a:ext cx="6541208" cy="46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car smashed into traffic car</a:t>
            </a:r>
          </a:p>
          <a:p>
            <a:r>
              <a:rPr lang="en-US" dirty="0" smtClean="0"/>
              <a:t>Show sparks at point of contact</a:t>
            </a:r>
          </a:p>
          <a:p>
            <a:r>
              <a:rPr lang="en-US" dirty="0" smtClean="0"/>
              <a:t>Play crash audio</a:t>
            </a:r>
          </a:p>
          <a:p>
            <a:r>
              <a:rPr lang="en-US" dirty="0" smtClean="0"/>
              <a:t>Apply damage to player car &amp; reduce health</a:t>
            </a:r>
          </a:p>
          <a:p>
            <a:r>
              <a:rPr lang="en-US" dirty="0" smtClean="0"/>
              <a:t>Computer damage caused to traffic car</a:t>
            </a:r>
          </a:p>
          <a:p>
            <a:r>
              <a:rPr lang="en-US" dirty="0" smtClean="0"/>
              <a:t>Accumulate damage as cash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model of a system behavior</a:t>
            </a:r>
          </a:p>
          <a:p>
            <a:r>
              <a:rPr lang="en-US" dirty="0" smtClean="0"/>
              <a:t>Uses natural language</a:t>
            </a:r>
          </a:p>
          <a:p>
            <a:r>
              <a:rPr lang="en-US" dirty="0" smtClean="0"/>
              <a:t>Designers and programmers use a common reference</a:t>
            </a:r>
          </a:p>
          <a:p>
            <a:r>
              <a:rPr lang="en-US" dirty="0" smtClean="0"/>
              <a:t>Decomposes layer system specification into small manageable parts</a:t>
            </a:r>
          </a:p>
          <a:p>
            <a:r>
              <a:rPr lang="en-US" dirty="0" smtClean="0"/>
              <a:t>Smaller parts are easily described, hence easily implemented </a:t>
            </a:r>
          </a:p>
          <a:p>
            <a:r>
              <a:rPr lang="en-US" dirty="0" smtClean="0"/>
              <a:t>Models functional behaviors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Description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4" y="1853248"/>
            <a:ext cx="10696165" cy="47484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4" t="13081" r="728" b="7757"/>
          <a:stretch/>
        </p:blipFill>
        <p:spPr>
          <a:xfrm>
            <a:off x="1379621" y="1796716"/>
            <a:ext cx="8454190" cy="3930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Object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early computer languages that </a:t>
            </a:r>
            <a:r>
              <a:rPr lang="en-US" dirty="0" smtClean="0"/>
              <a:t>were </a:t>
            </a:r>
            <a:r>
              <a:rPr lang="en-US" dirty="0"/>
              <a:t>used for mathematical and scientific operations </a:t>
            </a:r>
            <a:endParaRPr lang="en-US" dirty="0" smtClean="0"/>
          </a:p>
          <a:p>
            <a:pPr lvl="1"/>
            <a:r>
              <a:rPr lang="en-US" dirty="0" smtClean="0"/>
              <a:t>Freed the programmer  from complexities of assembly language </a:t>
            </a:r>
          </a:p>
          <a:p>
            <a:r>
              <a:rPr lang="en-US" dirty="0" smtClean="0"/>
              <a:t>Growth in size &amp; complexity to  evolution in languages to accommodate new features</a:t>
            </a:r>
          </a:p>
          <a:p>
            <a:pPr lvl="1"/>
            <a:r>
              <a:rPr lang="en-US" dirty="0" smtClean="0"/>
              <a:t>E.g. automation for business application 	</a:t>
            </a:r>
          </a:p>
          <a:p>
            <a:r>
              <a:rPr lang="en-US" dirty="0" smtClean="0"/>
              <a:t>Slowly, language evolved even more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moved closer to problem domain and further away from the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853248"/>
            <a:ext cx="8979152" cy="43550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14" y="2229853"/>
            <a:ext cx="8784941" cy="38180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discrete unit of behavior that has a clearly defined scope</a:t>
            </a:r>
          </a:p>
          <a:p>
            <a:r>
              <a:rPr lang="en-US" dirty="0" smtClean="0"/>
              <a:t>Illustrates what should be done to achieve the goal of the use case</a:t>
            </a:r>
          </a:p>
          <a:p>
            <a:r>
              <a:rPr lang="en-US" dirty="0" smtClean="0"/>
              <a:t>This ultimately maps into program code</a:t>
            </a:r>
          </a:p>
          <a:p>
            <a:r>
              <a:rPr lang="en-US" dirty="0" smtClean="0"/>
              <a:t>Shown as an oval shape with the description of the behavior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504" y="4166893"/>
            <a:ext cx="3130812" cy="14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entity that interacts with the system</a:t>
            </a:r>
          </a:p>
          <a:p>
            <a:r>
              <a:rPr lang="en-US" dirty="0" smtClean="0"/>
              <a:t>Could be a person, system or some external entity</a:t>
            </a:r>
          </a:p>
          <a:p>
            <a:r>
              <a:rPr lang="en-US" dirty="0" smtClean="0"/>
              <a:t>Maybe defined outside the system</a:t>
            </a:r>
          </a:p>
          <a:p>
            <a:r>
              <a:rPr lang="en-US" dirty="0" smtClean="0"/>
              <a:t>Acts as a black box and cannot be changed</a:t>
            </a:r>
          </a:p>
          <a:p>
            <a:r>
              <a:rPr lang="en-US" dirty="0" smtClean="0"/>
              <a:t>Appears as a stick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33" y="4517338"/>
            <a:ext cx="2095235" cy="17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Connects an actor and a use case</a:t>
            </a:r>
          </a:p>
          <a:p>
            <a:r>
              <a:rPr lang="en-US" dirty="0" smtClean="0"/>
              <a:t>Indicated participation of an actor</a:t>
            </a:r>
          </a:p>
          <a:p>
            <a:r>
              <a:rPr lang="en-US" dirty="0" smtClean="0"/>
              <a:t>Appears as a line between an actor &amp; the use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37" y="3750251"/>
            <a:ext cx="4458668" cy="20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Indicates separation between actors and use cases (internal to the system)</a:t>
            </a:r>
          </a:p>
          <a:p>
            <a:r>
              <a:rPr lang="en-US" dirty="0" smtClean="0"/>
              <a:t>Marked by a bounded box around the use cases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50" y="3685320"/>
            <a:ext cx="4731108" cy="21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674" y="2488137"/>
            <a:ext cx="6237276" cy="35597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Architect</a:t>
            </a:r>
          </a:p>
          <a:p>
            <a:r>
              <a:rPr lang="en-US" dirty="0" smtClean="0"/>
              <a:t>Microsoft Visio</a:t>
            </a:r>
          </a:p>
          <a:p>
            <a:r>
              <a:rPr lang="en-US" dirty="0" smtClean="0"/>
              <a:t>Star UML</a:t>
            </a:r>
          </a:p>
          <a:p>
            <a:r>
              <a:rPr lang="en-US" dirty="0" smtClean="0"/>
              <a:t>Papyrus</a:t>
            </a:r>
          </a:p>
          <a:p>
            <a:r>
              <a:rPr lang="en-US" dirty="0" smtClean="0"/>
              <a:t>Visual Paradigm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newer languages that </a:t>
            </a:r>
            <a:r>
              <a:rPr lang="en-US" dirty="0"/>
              <a:t>were created they used </a:t>
            </a:r>
            <a:r>
              <a:rPr lang="en-US" dirty="0" smtClean="0"/>
              <a:t>classes </a:t>
            </a:r>
            <a:r>
              <a:rPr lang="en-US" dirty="0"/>
              <a:t>and objects as building blocks instead of such programs and algorithms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languages build upon object model.</a:t>
            </a:r>
          </a:p>
          <a:p>
            <a:r>
              <a:rPr lang="en-US" dirty="0"/>
              <a:t>The object model </a:t>
            </a:r>
            <a:r>
              <a:rPr lang="en-US" dirty="0" smtClean="0"/>
              <a:t>is </a:t>
            </a:r>
            <a:r>
              <a:rPr lang="en-US" dirty="0"/>
              <a:t>based upon three important concepts </a:t>
            </a:r>
            <a:endParaRPr lang="en-US" dirty="0" smtClean="0"/>
          </a:p>
          <a:p>
            <a:pPr lvl="1"/>
            <a:r>
              <a:rPr lang="en-US" dirty="0" smtClean="0"/>
              <a:t>object </a:t>
            </a:r>
            <a:r>
              <a:rPr lang="en-US" dirty="0"/>
              <a:t>oriented analysis </a:t>
            </a:r>
            <a:endParaRPr lang="en-US" dirty="0" smtClean="0"/>
          </a:p>
          <a:p>
            <a:pPr lvl="1"/>
            <a:r>
              <a:rPr lang="en-US" dirty="0" smtClean="0"/>
              <a:t>object oriented Design</a:t>
            </a:r>
          </a:p>
          <a:p>
            <a:pPr lvl="1"/>
            <a:r>
              <a:rPr lang="en-US" dirty="0"/>
              <a:t>object oriented </a:t>
            </a:r>
            <a:r>
              <a:rPr lang="en-US" dirty="0" smtClean="0"/>
              <a:t>Programming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Oriented analysis is a method of analysis that examines the requirements from the </a:t>
            </a:r>
            <a:r>
              <a:rPr lang="en-US" dirty="0" smtClean="0"/>
              <a:t>perspective of </a:t>
            </a:r>
            <a:r>
              <a:rPr lang="en-US" dirty="0"/>
              <a:t>the classes and objects found in the vocabulary of the problem domain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r>
              <a:rPr lang="en-US" dirty="0" smtClean="0"/>
              <a:t>Grady </a:t>
            </a:r>
            <a:r>
              <a:rPr lang="en-US" dirty="0" err="1" smtClean="0"/>
              <a:t>Booch</a:t>
            </a:r>
            <a:endParaRPr lang="en-US" dirty="0"/>
          </a:p>
          <a:p>
            <a:r>
              <a:rPr lang="en-US" dirty="0" smtClean="0"/>
              <a:t>The is the first step for developing an object-oriented system</a:t>
            </a:r>
          </a:p>
          <a:p>
            <a:r>
              <a:rPr lang="en-US" dirty="0" smtClean="0"/>
              <a:t>Investigation of problem and requirements rather solution</a:t>
            </a:r>
          </a:p>
          <a:p>
            <a:r>
              <a:rPr lang="en-US" dirty="0" smtClean="0"/>
              <a:t>Focus at the behavior of the system independent of its domain</a:t>
            </a:r>
          </a:p>
          <a:p>
            <a:r>
              <a:rPr lang="en-US" dirty="0" smtClean="0"/>
              <a:t>Examines the real-world environment in which the system will operate</a:t>
            </a:r>
          </a:p>
          <a:p>
            <a:pPr lvl="1"/>
            <a:r>
              <a:rPr lang="en-US" dirty="0" smtClean="0"/>
              <a:t>Includes people and things that will interact to produce some results</a:t>
            </a:r>
          </a:p>
          <a:p>
            <a:pPr lvl="1"/>
            <a:r>
              <a:rPr lang="en-US" dirty="0" smtClean="0"/>
              <a:t>Analyzed in a basic abstract forms, in multiple iterations</a:t>
            </a:r>
          </a:p>
          <a:p>
            <a:pPr lvl="1"/>
            <a:r>
              <a:rPr lang="en-US" dirty="0" smtClean="0"/>
              <a:t>These abstractions later become classes in the problem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requests a book from the library </a:t>
            </a:r>
          </a:p>
          <a:p>
            <a:r>
              <a:rPr lang="en-US" dirty="0" smtClean="0"/>
              <a:t>Librarian will search for the book</a:t>
            </a:r>
          </a:p>
          <a:p>
            <a:r>
              <a:rPr lang="en-US" dirty="0" smtClean="0"/>
              <a:t>If found, the book is issued</a:t>
            </a:r>
          </a:p>
          <a:p>
            <a:pPr lvl="1"/>
            <a:r>
              <a:rPr lang="en-US" dirty="0" smtClean="0"/>
              <a:t>The dataset is updates with the issued book</a:t>
            </a:r>
          </a:p>
          <a:p>
            <a:r>
              <a:rPr lang="en-US" dirty="0" smtClean="0"/>
              <a:t>If unavailable, the request is placed in a queue</a:t>
            </a:r>
          </a:p>
          <a:p>
            <a:r>
              <a:rPr lang="en-US" dirty="0" smtClean="0"/>
              <a:t>If not found, an order may be placed for the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level analysis or abstraction</a:t>
            </a:r>
          </a:p>
          <a:p>
            <a:r>
              <a:rPr lang="en-US" dirty="0" smtClean="0"/>
              <a:t>This will continue until the objects are uniquely identified</a:t>
            </a:r>
          </a:p>
          <a:p>
            <a:r>
              <a:rPr lang="en-US" dirty="0" smtClean="0"/>
              <a:t>The objects are refined as abstractions with the key characteristics</a:t>
            </a:r>
          </a:p>
          <a:p>
            <a:r>
              <a:rPr lang="en-US" dirty="0" smtClean="0"/>
              <a:t>Emphasis on investigation rather than the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oriented design is a method of </a:t>
            </a:r>
            <a:r>
              <a:rPr lang="en-US" dirty="0" smtClean="0"/>
              <a:t>design encompassing </a:t>
            </a:r>
            <a:r>
              <a:rPr lang="en-US" dirty="0"/>
              <a:t>the process of object </a:t>
            </a:r>
            <a:r>
              <a:rPr lang="en-US" dirty="0" smtClean="0"/>
              <a:t>oriented </a:t>
            </a:r>
            <a:r>
              <a:rPr lang="en-US" dirty="0"/>
              <a:t>decomposition and a notation for depicting both logical </a:t>
            </a:r>
            <a:r>
              <a:rPr lang="en-US" dirty="0" smtClean="0"/>
              <a:t>and physical </a:t>
            </a:r>
            <a:r>
              <a:rPr lang="en-US" dirty="0"/>
              <a:t>as well as starting and dynamic models of a system under design object oriented </a:t>
            </a:r>
            <a:r>
              <a:rPr lang="en-US" dirty="0" smtClean="0"/>
              <a:t>design</a:t>
            </a:r>
          </a:p>
          <a:p>
            <a:pPr marL="0" indent="0" algn="r">
              <a:buNone/>
            </a:pPr>
            <a:r>
              <a:rPr lang="en-US" dirty="0"/>
              <a:t>Grady </a:t>
            </a:r>
            <a:r>
              <a:rPr lang="en-US" dirty="0" err="1" smtClean="0"/>
              <a:t>Booch</a:t>
            </a:r>
            <a:endParaRPr lang="en-US" dirty="0"/>
          </a:p>
          <a:p>
            <a:r>
              <a:rPr lang="en-US" dirty="0" smtClean="0"/>
              <a:t>Focus on OO decomposition</a:t>
            </a:r>
          </a:p>
          <a:p>
            <a:r>
              <a:rPr lang="en-US" dirty="0" smtClean="0"/>
              <a:t>Used different notation to express different models of the system</a:t>
            </a:r>
            <a:endParaRPr lang="en-US" dirty="0"/>
          </a:p>
          <a:p>
            <a:r>
              <a:rPr lang="en-US" dirty="0" smtClean="0"/>
              <a:t>High level concepts of analysis  are mapped onto classes</a:t>
            </a:r>
          </a:p>
          <a:p>
            <a:r>
              <a:rPr lang="en-US" dirty="0" smtClean="0"/>
              <a:t>Hierarchical association among the classes are designed </a:t>
            </a:r>
          </a:p>
          <a:p>
            <a:r>
              <a:rPr lang="en-US" dirty="0" smtClean="0"/>
              <a:t>Results in detail description that specifies how the system is to be built using different technologies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Library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9" y="1596796"/>
            <a:ext cx="6165551" cy="47157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method of implementation in which programs are organized as cooperate to collection of objects, each of which represents an instance of some class, and whose glosses are all members of a hierarchy of classes </a:t>
            </a:r>
            <a:r>
              <a:rPr lang="en-US" dirty="0"/>
              <a:t>u</a:t>
            </a:r>
            <a:r>
              <a:rPr lang="en-US" dirty="0" smtClean="0"/>
              <a:t>nited via inheritance relationships</a:t>
            </a:r>
            <a:endParaRPr lang="en-US" dirty="0"/>
          </a:p>
          <a:p>
            <a:r>
              <a:rPr lang="en-US" dirty="0" smtClean="0"/>
              <a:t>Uses objects as a fundamental blocks</a:t>
            </a:r>
          </a:p>
          <a:p>
            <a:r>
              <a:rPr lang="en-US" dirty="0" smtClean="0"/>
              <a:t>Classes &amp; Objects are related through relationships</a:t>
            </a:r>
          </a:p>
          <a:p>
            <a:r>
              <a:rPr lang="en-US" dirty="0" smtClean="0"/>
              <a:t>Requires programming language that supports</a:t>
            </a:r>
          </a:p>
          <a:p>
            <a:pPr lvl="1"/>
            <a:r>
              <a:rPr lang="en-US" dirty="0"/>
              <a:t>Object as abstraction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Generalization of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languages like Java or C++ C sharp can be used to write objects or into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641</TotalTime>
  <Words>945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System Design &amp; Analysis </vt:lpstr>
      <vt:lpstr>History of Object Model</vt:lpstr>
      <vt:lpstr>Object Model</vt:lpstr>
      <vt:lpstr>Object Oriented Analysis </vt:lpstr>
      <vt:lpstr>Example - Library</vt:lpstr>
      <vt:lpstr>Analysis </vt:lpstr>
      <vt:lpstr>Object Oriented Design</vt:lpstr>
      <vt:lpstr>Example - Library</vt:lpstr>
      <vt:lpstr>Object Oriented Programming </vt:lpstr>
      <vt:lpstr>Summary</vt:lpstr>
      <vt:lpstr>Object Oriented Analysis- Use Case </vt:lpstr>
      <vt:lpstr>Use case</vt:lpstr>
      <vt:lpstr>OO Analysis</vt:lpstr>
      <vt:lpstr>Example: Car game(Reckless Driver)</vt:lpstr>
      <vt:lpstr>Key Objects</vt:lpstr>
      <vt:lpstr>Example Gameplay</vt:lpstr>
      <vt:lpstr>Use Case </vt:lpstr>
      <vt:lpstr>Use case Description</vt:lpstr>
      <vt:lpstr>Gameplay</vt:lpstr>
      <vt:lpstr>Main Flow</vt:lpstr>
      <vt:lpstr>Alternate Flow</vt:lpstr>
      <vt:lpstr>Use Case Diagram</vt:lpstr>
      <vt:lpstr>Actor</vt:lpstr>
      <vt:lpstr>Communication line</vt:lpstr>
      <vt:lpstr>System Boundaries</vt:lpstr>
      <vt:lpstr>Example</vt:lpstr>
      <vt:lpstr>Modelling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&amp; Analysis</dc:title>
  <dc:creator>ayesha fatima</dc:creator>
  <cp:lastModifiedBy>Lenovo</cp:lastModifiedBy>
  <cp:revision>28</cp:revision>
  <dcterms:created xsi:type="dcterms:W3CDTF">2020-09-11T05:12:03Z</dcterms:created>
  <dcterms:modified xsi:type="dcterms:W3CDTF">2020-09-21T09:01:39Z</dcterms:modified>
</cp:coreProperties>
</file>