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6623" autoAdjust="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8536F-79A3-439F-98E6-F634C80F200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2EA2E-696A-4FC5-A224-76F2AC94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8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206F-F4F3-452B-B9F0-790BAD7C634F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1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9A37-9238-43A8-BD4D-907285CD7E98}" type="datetime1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674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9A37-9238-43A8-BD4D-907285CD7E98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498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9A37-9238-43A8-BD4D-907285CD7E98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47128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9A37-9238-43A8-BD4D-907285CD7E98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9341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9A37-9238-43A8-BD4D-907285CD7E98}" type="datetime1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38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9A37-9238-43A8-BD4D-907285CD7E98}" type="datetime1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6930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E041-8769-4016-9780-A03CACD1894E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3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F002-3A6A-49E1-BBF2-D678E5872806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2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86E0-BF75-4AA1-A58B-0D700E8315DE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4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473C-4F78-4125-8382-B381FC9F2B4C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3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F6B9-DD62-4C68-9EF2-F80C7FAACEBA}" type="datetime1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5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CC67-A848-4573-B3FD-BEE826AE4B2B}" type="datetime1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5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BEE7-1D30-4BB2-AC84-89384EE4B024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1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800B-4E5D-4C4B-B993-E7045E949332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6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75AE-5F56-415A-8686-146AD62CAAD8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8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A6A4-2EDD-46B1-8ABE-1D214EACC971}" type="datetime1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6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5E9A37-9238-43A8-BD4D-907285CD7E98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ADB5D-B3D6-4C2A-983D-0D491F85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26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3E09-EF03-47D3-A338-CD9A0AF6E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Design &amp; Analysis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7D745-CC7D-4EC3-8D05-7EE8C5026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07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7CC46-2083-4272-9A46-483EF353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Generalization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46" t="18807" r="29158" b="1732"/>
          <a:stretch/>
        </p:blipFill>
        <p:spPr>
          <a:xfrm>
            <a:off x="1940339" y="1435131"/>
            <a:ext cx="7302135" cy="52284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&lt;&lt;extend&gt;&gt;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used to specify an optional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This behavior appears as an extended use case</a:t>
            </a:r>
          </a:p>
          <a:p>
            <a:r>
              <a:rPr lang="en-US" dirty="0" smtClean="0"/>
              <a:t>Independent of the main use case, but owned by it</a:t>
            </a:r>
          </a:p>
          <a:p>
            <a:r>
              <a:rPr lang="en-US" dirty="0" smtClean="0"/>
              <a:t>Shown as a dashed arrow with &lt;&lt;extend&gt;&gt; label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behaviour</a:t>
            </a:r>
            <a:r>
              <a:rPr lang="en-US" dirty="0" smtClean="0"/>
              <a:t> is optional [whether it executes or not depends on some factor]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&lt;&lt;extend&gt;&gt;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12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20840" y="3682028"/>
            <a:ext cx="2468880" cy="9372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Extended use case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54029" y="3682028"/>
            <a:ext cx="2468880" cy="9372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use case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9" idx="6"/>
          </p:cNvCxnSpPr>
          <p:nvPr/>
        </p:nvCxnSpPr>
        <p:spPr>
          <a:xfrm flipH="1">
            <a:off x="4322909" y="4150658"/>
            <a:ext cx="239793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30260" y="3682028"/>
            <a:ext cx="209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&lt;&lt;extend&gt;&gt;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04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&lt;&lt;extend&gt;&gt;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403" y="2052638"/>
            <a:ext cx="7454969" cy="41957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&lt;&lt;extend&gt;&gt;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855" y="2052638"/>
            <a:ext cx="5584066" cy="41957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&lt;&lt;include&gt;&gt;</a:t>
            </a:r>
          </a:p>
          <a:p>
            <a:pPr lvl="1"/>
            <a:r>
              <a:rPr lang="en-US" dirty="0" smtClean="0"/>
              <a:t>Reuse steps from another use case mandatorily</a:t>
            </a:r>
          </a:p>
          <a:p>
            <a:endParaRPr lang="en-US" dirty="0"/>
          </a:p>
          <a:p>
            <a:r>
              <a:rPr lang="en-US" dirty="0" smtClean="0"/>
              <a:t>Generalization</a:t>
            </a:r>
          </a:p>
          <a:p>
            <a:pPr lvl="1"/>
            <a:r>
              <a:rPr lang="en-US" dirty="0" smtClean="0"/>
              <a:t>One use case is type of another with some change</a:t>
            </a:r>
          </a:p>
          <a:p>
            <a:endParaRPr lang="en-US" dirty="0"/>
          </a:p>
          <a:p>
            <a:r>
              <a:rPr lang="en-US" dirty="0" smtClean="0"/>
              <a:t>&lt;&lt;extend&gt;&gt;</a:t>
            </a:r>
          </a:p>
          <a:p>
            <a:pPr lvl="1"/>
            <a:r>
              <a:rPr lang="en-US" dirty="0" smtClean="0"/>
              <a:t>Optional behavior of a use 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216" y="1853248"/>
            <a:ext cx="3780009" cy="729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509" y="3253778"/>
            <a:ext cx="2063422" cy="1524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5329" t="74375" r="23060" b="19063"/>
          <a:stretch/>
        </p:blipFill>
        <p:spPr>
          <a:xfrm>
            <a:off x="7369647" y="5204798"/>
            <a:ext cx="3615146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435" y="452717"/>
            <a:ext cx="7414691" cy="60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Guideline: Use case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goal</a:t>
            </a:r>
          </a:p>
          <a:p>
            <a:r>
              <a:rPr lang="en-US" dirty="0" smtClean="0"/>
              <a:t>Write the use case as narratives[</a:t>
            </a:r>
            <a:r>
              <a:rPr lang="en-US" dirty="0" err="1" smtClean="0"/>
              <a:t>e.g</a:t>
            </a:r>
            <a:r>
              <a:rPr lang="en-US" dirty="0" smtClean="0"/>
              <a:t> like a story]</a:t>
            </a:r>
          </a:p>
          <a:p>
            <a:r>
              <a:rPr lang="en-US" dirty="0" smtClean="0"/>
              <a:t>Use simple language</a:t>
            </a:r>
          </a:p>
          <a:p>
            <a:r>
              <a:rPr lang="en-US" dirty="0" smtClean="0"/>
              <a:t>Keep the technology specific out</a:t>
            </a:r>
          </a:p>
          <a:p>
            <a:r>
              <a:rPr lang="en-US" dirty="0" smtClean="0"/>
              <a:t>Don’t include UI elements in use case</a:t>
            </a:r>
          </a:p>
          <a:p>
            <a:r>
              <a:rPr lang="en-US" dirty="0" smtClean="0"/>
              <a:t>Every use case should give one guarantee about the behavior of the system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Guideline: 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Actors are the black box</a:t>
            </a:r>
          </a:p>
          <a:p>
            <a:r>
              <a:rPr lang="en-US" dirty="0" smtClean="0"/>
              <a:t>Actors don’t interact with each other </a:t>
            </a:r>
          </a:p>
          <a:p>
            <a:r>
              <a:rPr lang="en-US" dirty="0" smtClean="0"/>
              <a:t>Primary actor on left side and secondary actor on right side </a:t>
            </a:r>
          </a:p>
          <a:p>
            <a:r>
              <a:rPr lang="en-US" dirty="0" smtClean="0"/>
              <a:t>Place use case in logical order</a:t>
            </a:r>
          </a:p>
          <a:p>
            <a:r>
              <a:rPr lang="en-US" dirty="0" smtClean="0"/>
              <a:t>Place included use case to right of the invoking use case</a:t>
            </a:r>
          </a:p>
          <a:p>
            <a:r>
              <a:rPr lang="en-US" dirty="0" smtClean="0"/>
              <a:t>Place inheriting use case below parent use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Customer types the pin number in the textbox on the screen</a:t>
            </a:r>
          </a:p>
          <a:p>
            <a:r>
              <a:rPr lang="en-US" dirty="0" smtClean="0"/>
              <a:t>Encrypt the pin and perform an exact match with the encrypted pin stored in the web server</a:t>
            </a:r>
          </a:p>
          <a:p>
            <a:r>
              <a:rPr lang="en-US" dirty="0" smtClean="0"/>
              <a:t>System will execute the </a:t>
            </a:r>
            <a:r>
              <a:rPr lang="en-US" dirty="0" err="1" smtClean="0"/>
              <a:t>sql</a:t>
            </a:r>
            <a:r>
              <a:rPr lang="en-US" dirty="0" smtClean="0"/>
              <a:t> query “insert into table records (…)” after transaction</a:t>
            </a:r>
          </a:p>
          <a:p>
            <a:r>
              <a:rPr lang="en-US" dirty="0" smtClean="0"/>
              <a:t>Customer will click the “checkout” button that will send HTTPS request to the server to prepare the system for presenting the payment options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Customer enter the pin</a:t>
            </a:r>
          </a:p>
          <a:p>
            <a:endParaRPr lang="en-US" dirty="0"/>
          </a:p>
          <a:p>
            <a:r>
              <a:rPr lang="en-US" dirty="0" smtClean="0"/>
              <a:t>Validate pin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System will update the database4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Customer will checkout the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use cases have similar step in their behavior</a:t>
            </a:r>
          </a:p>
          <a:p>
            <a:r>
              <a:rPr lang="en-US" dirty="0" smtClean="0"/>
              <a:t>Others may have different modes or special cases</a:t>
            </a:r>
          </a:p>
          <a:p>
            <a:r>
              <a:rPr lang="en-US" dirty="0" smtClean="0"/>
              <a:t>Describing such use cases may cause to repeat them in the diagrams</a:t>
            </a:r>
          </a:p>
          <a:p>
            <a:r>
              <a:rPr lang="en-US" dirty="0" smtClean="0"/>
              <a:t>This will lead to large and complicated diagrams</a:t>
            </a:r>
          </a:p>
          <a:p>
            <a:r>
              <a:rPr lang="en-US" dirty="0" smtClean="0"/>
              <a:t>UML provides different notations for representing these behaviors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&lt;&lt;include&gt;&gt;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  case may reuse all the steps from another use case</a:t>
            </a:r>
          </a:p>
          <a:p>
            <a:pPr lvl="1"/>
            <a:r>
              <a:rPr lang="en-US" dirty="0" smtClean="0"/>
              <a:t>It “includes” the steps from another use case</a:t>
            </a:r>
          </a:p>
          <a:p>
            <a:r>
              <a:rPr lang="en-US" dirty="0" smtClean="0"/>
              <a:t>This can be described through &lt;&lt;include&gt;&gt; relationship [also known as Gil maze]</a:t>
            </a:r>
          </a:p>
          <a:p>
            <a:r>
              <a:rPr lang="en-US" dirty="0" smtClean="0"/>
              <a:t>In diagram, shown as a dashed arrow between use case with &lt;&lt;include&gt;&gt; label</a:t>
            </a:r>
          </a:p>
          <a:p>
            <a:pPr lvl="1"/>
            <a:r>
              <a:rPr lang="en-US" dirty="0" smtClean="0"/>
              <a:t>Tail end it towards the use case that reuses the steps</a:t>
            </a:r>
          </a:p>
          <a:p>
            <a:pPr lvl="1"/>
            <a:r>
              <a:rPr lang="en-US" dirty="0" smtClean="0"/>
              <a:t>Arrow end points towards the use case that is reused</a:t>
            </a:r>
          </a:p>
          <a:p>
            <a:r>
              <a:rPr lang="en-US" dirty="0" smtClean="0"/>
              <a:t>Include use cases are mandatory and not optional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&lt;&lt;include&gt;&gt;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03120" y="3406140"/>
            <a:ext cx="2468880" cy="9372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Including use case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598920" y="3406140"/>
            <a:ext cx="2468880" cy="9372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Included use case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>
            <a:off x="4572000" y="3874770"/>
            <a:ext cx="2026920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6717" y="3394710"/>
            <a:ext cx="2948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&lt;&lt;include&gt;&gt;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0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&lt;&lt;include&gt;&gt;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27866"/>
            <a:ext cx="8947150" cy="38453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&lt;&lt;include&gt;&gt;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897" y="2276754"/>
            <a:ext cx="8947150" cy="38389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similar to inheritance in object oriented programming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to show that one use case is a type of another, but with some changes</a:t>
            </a:r>
          </a:p>
          <a:p>
            <a:r>
              <a:rPr lang="en-US" dirty="0" smtClean="0"/>
              <a:t>Depicted through the generalization arrow</a:t>
            </a:r>
          </a:p>
          <a:p>
            <a:r>
              <a:rPr lang="en-US" dirty="0" smtClean="0"/>
              <a:t>Arrow head points to generalized use case</a:t>
            </a:r>
          </a:p>
          <a:p>
            <a:r>
              <a:rPr lang="en-US" dirty="0" smtClean="0"/>
              <a:t>Tail point to specialized use 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Notation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4840" y="2606040"/>
            <a:ext cx="2560320" cy="9829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</a:t>
            </a:r>
          </a:p>
          <a:p>
            <a:pPr algn="ctr"/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87136" y="4294542"/>
            <a:ext cx="2560320" cy="9829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use case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294120" y="4294542"/>
            <a:ext cx="2560320" cy="9829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Child use case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  <a:endCxn id="5" idx="3"/>
          </p:cNvCxnSpPr>
          <p:nvPr/>
        </p:nvCxnSpPr>
        <p:spPr>
          <a:xfrm flipV="1">
            <a:off x="3767296" y="3445066"/>
            <a:ext cx="1042494" cy="849476"/>
          </a:xfrm>
          <a:prstGeom prst="straightConnector1">
            <a:avLst/>
          </a:prstGeom>
          <a:ln cmpd="sng"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5"/>
          </p:cNvCxnSpPr>
          <p:nvPr/>
        </p:nvCxnSpPr>
        <p:spPr>
          <a:xfrm flipH="1" flipV="1">
            <a:off x="6620210" y="3445066"/>
            <a:ext cx="954070" cy="849476"/>
          </a:xfrm>
          <a:prstGeom prst="straightConnector1">
            <a:avLst/>
          </a:prstGeom>
          <a:ln cmpd="sng"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Generalization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133" y="2068756"/>
            <a:ext cx="8874677" cy="44051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DB5D-B3D6-4C2A-983D-0D491F8524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1245</TotalTime>
  <Words>538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System Design &amp; Analysis </vt:lpstr>
      <vt:lpstr>Use case Relationship</vt:lpstr>
      <vt:lpstr>&lt;&lt;include&gt;&gt; Relationship</vt:lpstr>
      <vt:lpstr>&lt;&lt;include&gt;&gt; Notation</vt:lpstr>
      <vt:lpstr>Example: &lt;&lt;include&gt;&gt;</vt:lpstr>
      <vt:lpstr>Example: &lt;&lt;include&gt;&gt;</vt:lpstr>
      <vt:lpstr>Generalization</vt:lpstr>
      <vt:lpstr>Generalization Notation </vt:lpstr>
      <vt:lpstr>Example: Generalization</vt:lpstr>
      <vt:lpstr>Example: Generalization</vt:lpstr>
      <vt:lpstr>&lt;&lt;extend&gt;&gt; Relationship</vt:lpstr>
      <vt:lpstr>&lt;&lt;extend&gt;&gt; Notation</vt:lpstr>
      <vt:lpstr>Example: &lt;&lt;extend&gt;&gt;</vt:lpstr>
      <vt:lpstr>Example: &lt;&lt;extend&gt;&gt;</vt:lpstr>
      <vt:lpstr>Summary</vt:lpstr>
      <vt:lpstr>PowerPoint Presentation</vt:lpstr>
      <vt:lpstr>Guideline: Use case Description</vt:lpstr>
      <vt:lpstr>Guideline: Use case Diagram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&amp; Analysis</dc:title>
  <dc:creator>ayesha fatima</dc:creator>
  <cp:lastModifiedBy>Lenovo</cp:lastModifiedBy>
  <cp:revision>47</cp:revision>
  <dcterms:created xsi:type="dcterms:W3CDTF">2020-09-11T05:12:03Z</dcterms:created>
  <dcterms:modified xsi:type="dcterms:W3CDTF">2020-09-24T05:29:42Z</dcterms:modified>
</cp:coreProperties>
</file>