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23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536F-79A3-439F-98E6-F634C80F200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EA2E-696A-4FC5-A224-76F2AC94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60AA2E-451C-4E86-A144-A22424C7AA68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650875"/>
            <a:ext cx="5778500" cy="32512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7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464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5130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066800"/>
            <a:ext cx="5130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E09-EF03-47D3-A338-CD9A0AF6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&amp;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D745-CC7D-4EC3-8D05-7EE8C5026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2623"/>
            <a:ext cx="10464800" cy="533400"/>
          </a:xfrm>
        </p:spPr>
        <p:txBody>
          <a:bodyPr/>
          <a:lstStyle/>
          <a:p>
            <a:r>
              <a:rPr lang="en-US" altLang="en-US" smtClean="0"/>
              <a:t>Class Names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1177836" y="2081350"/>
            <a:ext cx="2057400" cy="2571750"/>
            <a:chOff x="576" y="1056"/>
            <a:chExt cx="1296" cy="1620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attributes</a:t>
              </a:r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operations</a:t>
              </a:r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844836" y="2005150"/>
            <a:ext cx="5486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name of the class is the only required tag in the graphical representation of a class.  It always appears in the top-most compartment.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  <a:endParaRPr lang="en-US" altLang="en-US" sz="2000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7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Attributes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1073331" y="2055227"/>
            <a:ext cx="2590800" cy="3048000"/>
            <a:chOff x="336" y="1056"/>
            <a:chExt cx="1536" cy="1920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3794305" y="2817227"/>
            <a:ext cx="6799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i="1" dirty="0"/>
              <a:t>attribute</a:t>
            </a:r>
            <a:r>
              <a:rPr lang="en-US" altLang="en-US" sz="2400" dirty="0"/>
              <a:t> is a named property of a </a:t>
            </a:r>
            <a:r>
              <a:rPr lang="en-US" altLang="en-US" sz="2400" dirty="0" smtClean="0"/>
              <a:t>class </a:t>
            </a:r>
            <a:r>
              <a:rPr lang="en-US" altLang="en-US" sz="2400" dirty="0"/>
              <a:t>that describes the object being </a:t>
            </a:r>
            <a:r>
              <a:rPr lang="en-US" altLang="en-US" sz="2400" dirty="0" smtClean="0"/>
              <a:t>modeled. In </a:t>
            </a:r>
            <a:r>
              <a:rPr lang="en-US" altLang="en-US" sz="2400" dirty="0"/>
              <a:t>the class diagram, attributes appear in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second compartment just below the </a:t>
            </a:r>
            <a:r>
              <a:rPr lang="en-US" altLang="en-US" sz="2400" dirty="0" smtClean="0"/>
              <a:t>name-compartment</a:t>
            </a:r>
            <a:r>
              <a:rPr lang="en-US" altLang="en-US" sz="2400" dirty="0"/>
              <a:t>.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1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90451" y="1846219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90451" y="2608219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/ age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ssn</a:t>
            </a:r>
            <a:r>
              <a:rPr lang="en-US" altLang="en-US" sz="2400" dirty="0"/>
              <a:t>          : Id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890451" y="4894219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796935" y="1718167"/>
            <a:ext cx="790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Attributes are usually listed in the form: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</a:t>
            </a:r>
            <a:r>
              <a:rPr lang="en-US" altLang="en-US" sz="2400" dirty="0" err="1"/>
              <a:t>attributeName</a:t>
            </a:r>
            <a:r>
              <a:rPr lang="en-US" altLang="en-US" sz="2400" dirty="0"/>
              <a:t> : 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i="1" dirty="0"/>
              <a:t>derived</a:t>
            </a:r>
            <a:r>
              <a:rPr lang="en-US" altLang="en-US" sz="2400" dirty="0"/>
              <a:t> attribute is one that can </a:t>
            </a:r>
            <a:r>
              <a:rPr lang="en-US" altLang="en-US" sz="2400" dirty="0" smtClean="0"/>
              <a:t>be computed </a:t>
            </a:r>
            <a:r>
              <a:rPr lang="en-US" altLang="en-US" sz="2400" dirty="0"/>
              <a:t>from other attributes, </a:t>
            </a:r>
            <a:r>
              <a:rPr lang="en-US" altLang="en-US" sz="2400" dirty="0" smtClean="0"/>
              <a:t>but doesn’t </a:t>
            </a:r>
            <a:r>
              <a:rPr lang="en-US" altLang="en-US" sz="2400" dirty="0"/>
              <a:t>actually exist. For </a:t>
            </a:r>
            <a:r>
              <a:rPr lang="en-US" altLang="en-US" sz="2400" dirty="0" smtClean="0"/>
              <a:t>example, a </a:t>
            </a:r>
            <a:r>
              <a:rPr lang="en-US" altLang="en-US" sz="2400" dirty="0"/>
              <a:t>Person’s age can be computed from </a:t>
            </a:r>
            <a:r>
              <a:rPr lang="en-US" altLang="en-US" sz="2400" dirty="0" smtClean="0"/>
              <a:t>his </a:t>
            </a:r>
            <a:r>
              <a:rPr lang="en-US" altLang="en-US" sz="2400" dirty="0"/>
              <a:t>birth date. A derived attribute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designated by a preceding ‘/’ as in: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/ age : Date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0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57101" y="1715589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857101" y="2477589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/ age   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ssn           : Id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857101" y="4763589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828902" y="2477589"/>
            <a:ext cx="23695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can be: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+ public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# protected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- 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/ derived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305608" y="6418221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Operations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1112518" y="1728652"/>
            <a:ext cx="2438400" cy="4114800"/>
            <a:chOff x="336" y="1056"/>
            <a:chExt cx="1536" cy="2592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779518" y="4167053"/>
            <a:ext cx="5027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Operations </a:t>
            </a:r>
            <a:r>
              <a:rPr lang="en-US" altLang="en-US" sz="2400"/>
              <a:t>describe the class behavior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and appear in the third compartment. 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75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Operations (Cont’d)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071154" y="1715590"/>
            <a:ext cx="8458200" cy="1922463"/>
            <a:chOff x="288" y="1333"/>
            <a:chExt cx="4944" cy="1211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PhoneBook</a:t>
              </a:r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err="1"/>
                <a:t>newEntry</a:t>
              </a:r>
              <a:r>
                <a:rPr lang="en-US" altLang="en-US" sz="2400" dirty="0"/>
                <a:t> (n : Name, a : Address, p : </a:t>
              </a:r>
              <a:r>
                <a:rPr lang="en-US" altLang="en-US" sz="2400" dirty="0" err="1"/>
                <a:t>PhoneNumber</a:t>
              </a:r>
              <a:r>
                <a:rPr lang="en-US" altLang="en-US" sz="2400" dirty="0"/>
                <a:t>, d : Description)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err="1"/>
                <a:t>getPhone</a:t>
              </a:r>
              <a:r>
                <a:rPr lang="en-US" altLang="en-US" sz="2400" dirty="0"/>
                <a:t> ( n : Name, a : Address) : </a:t>
              </a:r>
              <a:r>
                <a:rPr lang="en-US" altLang="en-US" sz="2400" dirty="0" err="1"/>
                <a:t>PhoneNumber</a:t>
              </a:r>
              <a:endParaRPr lang="en-US" altLang="en-US" sz="2400" dirty="0"/>
            </a:p>
          </p:txBody>
        </p:sp>
      </p:grp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071154" y="438259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You can specify an operation by stating its signature: listing the name, type, and default value of all parameters, and, in the case of functions, a return type. 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Depicting Classes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6818812" y="2538553"/>
            <a:ext cx="2438400" cy="3581400"/>
            <a:chOff x="3936" y="1296"/>
            <a:chExt cx="1536" cy="2256"/>
          </a:xfrm>
        </p:grpSpPr>
        <p:sp>
          <p:nvSpPr>
            <p:cNvPr id="12307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play()</a:t>
              </a:r>
            </a:p>
          </p:txBody>
        </p:sp>
      </p:grp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951413" y="1624154"/>
            <a:ext cx="8348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When drawing a class, you needn’t show attributes and operation in every diagram.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027612" y="2538553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1103812" y="3681553"/>
            <a:ext cx="2438400" cy="2438400"/>
            <a:chOff x="288" y="2400"/>
            <a:chExt cx="1536" cy="1536"/>
          </a:xfrm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</a:t>
              </a:r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296" name="Group 13"/>
          <p:cNvGrpSpPr>
            <a:grpSpLocks/>
          </p:cNvGrpSpPr>
          <p:nvPr/>
        </p:nvGrpSpPr>
        <p:grpSpPr bwMode="auto">
          <a:xfrm>
            <a:off x="3999412" y="4519753"/>
            <a:ext cx="2438400" cy="1600200"/>
            <a:chOff x="2208" y="2592"/>
            <a:chExt cx="1536" cy="1008"/>
          </a:xfrm>
        </p:grpSpPr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2302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3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grpSp>
        <p:nvGrpSpPr>
          <p:cNvPr id="12297" name="Group 17"/>
          <p:cNvGrpSpPr>
            <a:grpSpLocks/>
          </p:cNvGrpSpPr>
          <p:nvPr/>
        </p:nvGrpSpPr>
        <p:grpSpPr bwMode="auto">
          <a:xfrm>
            <a:off x="3999412" y="2538553"/>
            <a:ext cx="2438400" cy="1143000"/>
            <a:chOff x="2160" y="1488"/>
            <a:chExt cx="1536" cy="720"/>
          </a:xfrm>
        </p:grpSpPr>
        <p:sp>
          <p:nvSpPr>
            <p:cNvPr id="12298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2299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0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2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7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Responsibilities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957944" y="1347652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class may also include its responsibilities in a class diagram.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responsibility is a contract or obligation of a class to perform a particular service.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481944" y="3100252"/>
            <a:ext cx="4876800" cy="3048000"/>
            <a:chOff x="1104" y="2064"/>
            <a:chExt cx="3072" cy="1920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SmokeAlarm</a:t>
              </a:r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  Responsibilities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-- sound alert and notify guard station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    when smoke is detected.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-- indicate battery state</a:t>
              </a:r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1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1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Reckless Driver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6" t="20272" r="6489" b="2362"/>
          <a:stretch/>
        </p:blipFill>
        <p:spPr>
          <a:xfrm>
            <a:off x="845819" y="1853248"/>
            <a:ext cx="9506721" cy="4753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17" y="394062"/>
            <a:ext cx="10464800" cy="533400"/>
          </a:xfrm>
        </p:spPr>
        <p:txBody>
          <a:bodyPr/>
          <a:lstStyle/>
          <a:p>
            <a:r>
              <a:rPr lang="en-US" altLang="en-US" smtClean="0"/>
              <a:t>Relationships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27017" y="1602377"/>
            <a:ext cx="92855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In UML, object interconnections (logical or physical), </a:t>
            </a:r>
            <a:r>
              <a:rPr lang="en-US" altLang="en-US" sz="2400" dirty="0" smtClean="0"/>
              <a:t>are modeled </a:t>
            </a:r>
            <a:r>
              <a:rPr lang="en-US" altLang="en-US" sz="2400" dirty="0"/>
              <a:t>as relationships.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There are three kinds of relationships in UML: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 dependencies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 dirty="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 generalizations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 dirty="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 associations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9109667" y="6444346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47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28" y="2908535"/>
            <a:ext cx="9404723" cy="1400530"/>
          </a:xfrm>
        </p:spPr>
        <p:txBody>
          <a:bodyPr/>
          <a:lstStyle/>
          <a:p>
            <a:r>
              <a:rPr lang="en-US" dirty="0" smtClean="0"/>
              <a:t>	Object Oriented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803" y="511383"/>
            <a:ext cx="7848600" cy="533400"/>
          </a:xfrm>
        </p:spPr>
        <p:txBody>
          <a:bodyPr/>
          <a:lstStyle/>
          <a:p>
            <a:r>
              <a:rPr lang="en-US" altLang="en-US" dirty="0" smtClean="0"/>
              <a:t>Dependency Relationships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743200" y="3733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CourseSchedule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743200" y="4267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743200" y="46482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add(c : Course)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remove(c : Course)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934200" y="4191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181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892627" y="1354604"/>
            <a:ext cx="10067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i="1" dirty="0"/>
              <a:t>dependency</a:t>
            </a:r>
            <a:r>
              <a:rPr lang="en-US" altLang="en-US" sz="2400" dirty="0"/>
              <a:t> indicates a semantic relationship between two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more elements.  The dependency from </a:t>
            </a:r>
            <a:r>
              <a:rPr lang="en-US" altLang="en-US" sz="2400" i="1" dirty="0" err="1"/>
              <a:t>CourseSchedule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Course</a:t>
            </a:r>
            <a:r>
              <a:rPr lang="en-US" altLang="en-US" sz="2400" dirty="0"/>
              <a:t> exists because </a:t>
            </a:r>
            <a:r>
              <a:rPr lang="en-US" altLang="en-US" sz="2400" i="1" dirty="0"/>
              <a:t>Course</a:t>
            </a:r>
            <a:r>
              <a:rPr lang="en-US" altLang="en-US" sz="2400" dirty="0"/>
              <a:t> is used in both the </a:t>
            </a:r>
            <a:r>
              <a:rPr lang="en-US" altLang="en-US" sz="2400" b="1" dirty="0"/>
              <a:t>add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remove</a:t>
            </a:r>
            <a:r>
              <a:rPr lang="en-US" altLang="en-US" sz="2400" dirty="0"/>
              <a:t> operations of </a:t>
            </a:r>
            <a:r>
              <a:rPr lang="en-US" altLang="en-US" sz="2400" i="1" dirty="0" err="1"/>
              <a:t>CourseSchedule</a:t>
            </a:r>
            <a:r>
              <a:rPr lang="en-US" altLang="en-US" sz="24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</a:t>
            </a:r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Generalization Relationships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184400" y="1727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242561" y="2252008"/>
            <a:ext cx="58739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i="1" dirty="0"/>
              <a:t>generalization</a:t>
            </a:r>
            <a:r>
              <a:rPr lang="en-US" altLang="en-US" sz="2400" dirty="0"/>
              <a:t> connects a </a:t>
            </a:r>
            <a:r>
              <a:rPr lang="en-US" altLang="en-US" sz="2400" dirty="0" smtClean="0"/>
              <a:t>subclass to </a:t>
            </a:r>
            <a:r>
              <a:rPr lang="en-US" altLang="en-US" sz="2400" dirty="0"/>
              <a:t>its superclass. It denotes an </a:t>
            </a:r>
            <a:r>
              <a:rPr lang="en-US" altLang="en-US" sz="2400" dirty="0" smtClean="0"/>
              <a:t>inheritance </a:t>
            </a:r>
            <a:r>
              <a:rPr lang="en-US" altLang="en-US" sz="2400" dirty="0"/>
              <a:t>of attributes and </a:t>
            </a:r>
            <a:r>
              <a:rPr lang="en-US" altLang="en-US" sz="2400" dirty="0" smtClean="0"/>
              <a:t>behavior from </a:t>
            </a:r>
            <a:r>
              <a:rPr lang="en-US" altLang="en-US" sz="2400" dirty="0"/>
              <a:t>the superclass to the subclass </a:t>
            </a:r>
            <a:r>
              <a:rPr lang="en-US" altLang="en-US" sz="2400" dirty="0" smtClean="0"/>
              <a:t>and indicates </a:t>
            </a:r>
            <a:r>
              <a:rPr lang="en-US" altLang="en-US" sz="2400" dirty="0"/>
              <a:t>a specialization in the </a:t>
            </a:r>
            <a:r>
              <a:rPr lang="en-US" altLang="en-US" sz="2400" dirty="0" smtClean="0"/>
              <a:t>subclass of </a:t>
            </a:r>
            <a:r>
              <a:rPr lang="en-US" altLang="en-US" sz="2400" dirty="0"/>
              <a:t>the more general superclass.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209800" y="41910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grpSp>
        <p:nvGrpSpPr>
          <p:cNvPr id="17415" name="Group 6"/>
          <p:cNvGrpSpPr>
            <a:grpSpLocks/>
          </p:cNvGrpSpPr>
          <p:nvPr/>
        </p:nvGrpSpPr>
        <p:grpSpPr bwMode="auto">
          <a:xfrm>
            <a:off x="3200400" y="2514600"/>
            <a:ext cx="419100" cy="1676400"/>
            <a:chOff x="968" y="1584"/>
            <a:chExt cx="264" cy="1056"/>
          </a:xfrm>
        </p:grpSpPr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>
                <a:gd name="T0" fmla="*/ 70 w 336"/>
                <a:gd name="T1" fmla="*/ 0 h 240"/>
                <a:gd name="T2" fmla="*/ 0 w 336"/>
                <a:gd name="T3" fmla="*/ 240 h 240"/>
                <a:gd name="T4" fmla="*/ 163 w 336"/>
                <a:gd name="T5" fmla="*/ 240 h 240"/>
                <a:gd name="T6" fmla="*/ 70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40"/>
                <a:gd name="T14" fmla="*/ 336 w 33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8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4381" y="339728"/>
            <a:ext cx="9296400" cy="533400"/>
          </a:xfrm>
        </p:spPr>
        <p:txBody>
          <a:bodyPr/>
          <a:lstStyle/>
          <a:p>
            <a:r>
              <a:rPr lang="en-US" altLang="en-US" dirty="0" smtClean="0"/>
              <a:t>Generalization Relationships (Cont’d)</a:t>
            </a:r>
          </a:p>
        </p:txBody>
      </p:sp>
      <p:sp>
        <p:nvSpPr>
          <p:cNvPr id="18436" name="Rectangle 1027"/>
          <p:cNvSpPr>
            <a:spLocks noChangeArrowheads="1"/>
          </p:cNvSpPr>
          <p:nvPr/>
        </p:nvSpPr>
        <p:spPr bwMode="auto">
          <a:xfrm>
            <a:off x="2819400" y="3485606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944935" y="1846264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UML permits a class to inherit from multiple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, although some programming languages (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Java) do not permit multiple inheritance. </a:t>
            </a:r>
          </a:p>
        </p:txBody>
      </p:sp>
      <p:sp>
        <p:nvSpPr>
          <p:cNvPr id="18438" name="Rectangle 1029"/>
          <p:cNvSpPr>
            <a:spLocks noChangeArrowheads="1"/>
          </p:cNvSpPr>
          <p:nvPr/>
        </p:nvSpPr>
        <p:spPr bwMode="auto">
          <a:xfrm>
            <a:off x="4419600" y="5695406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TeachingAssistant</a:t>
            </a:r>
          </a:p>
        </p:txBody>
      </p:sp>
      <p:sp>
        <p:nvSpPr>
          <p:cNvPr id="18439" name="Line 1030"/>
          <p:cNvSpPr>
            <a:spLocks noChangeShapeType="1"/>
          </p:cNvSpPr>
          <p:nvPr/>
        </p:nvSpPr>
        <p:spPr bwMode="auto">
          <a:xfrm>
            <a:off x="5867400" y="51620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Freeform 1031"/>
          <p:cNvSpPr>
            <a:spLocks/>
          </p:cNvSpPr>
          <p:nvPr/>
        </p:nvSpPr>
        <p:spPr bwMode="auto">
          <a:xfrm>
            <a:off x="4279900" y="4285707"/>
            <a:ext cx="419100" cy="398463"/>
          </a:xfrm>
          <a:custGeom>
            <a:avLst/>
            <a:gdLst>
              <a:gd name="T0" fmla="*/ 2147483646 w 336"/>
              <a:gd name="T1" fmla="*/ 0 h 240"/>
              <a:gd name="T2" fmla="*/ 0 w 336"/>
              <a:gd name="T3" fmla="*/ 2147483646 h 240"/>
              <a:gd name="T4" fmla="*/ 2147483646 w 336"/>
              <a:gd name="T5" fmla="*/ 2147483646 h 240"/>
              <a:gd name="T6" fmla="*/ 2147483646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40"/>
              <a:gd name="T14" fmla="*/ 336 w 33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032"/>
          <p:cNvSpPr>
            <a:spLocks noChangeArrowheads="1"/>
          </p:cNvSpPr>
          <p:nvPr/>
        </p:nvSpPr>
        <p:spPr bwMode="auto">
          <a:xfrm>
            <a:off x="6248400" y="3561806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8442" name="Freeform 1033"/>
          <p:cNvSpPr>
            <a:spLocks/>
          </p:cNvSpPr>
          <p:nvPr/>
        </p:nvSpPr>
        <p:spPr bwMode="auto">
          <a:xfrm>
            <a:off x="7086600" y="4323807"/>
            <a:ext cx="419100" cy="398463"/>
          </a:xfrm>
          <a:custGeom>
            <a:avLst/>
            <a:gdLst>
              <a:gd name="T0" fmla="*/ 2147483646 w 336"/>
              <a:gd name="T1" fmla="*/ 0 h 240"/>
              <a:gd name="T2" fmla="*/ 0 w 336"/>
              <a:gd name="T3" fmla="*/ 2147483646 h 240"/>
              <a:gd name="T4" fmla="*/ 2147483646 w 336"/>
              <a:gd name="T5" fmla="*/ 2147483646 h 240"/>
              <a:gd name="T6" fmla="*/ 2147483646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40"/>
              <a:gd name="T14" fmla="*/ 336 w 33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Freeform 1034"/>
          <p:cNvSpPr>
            <a:spLocks/>
          </p:cNvSpPr>
          <p:nvPr/>
        </p:nvSpPr>
        <p:spPr bwMode="auto">
          <a:xfrm>
            <a:off x="4495800" y="4704806"/>
            <a:ext cx="2819400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2147483646 h 288"/>
              <a:gd name="T4" fmla="*/ 2147483646 w 1776"/>
              <a:gd name="T5" fmla="*/ 2147483646 h 288"/>
              <a:gd name="T6" fmla="*/ 2147483646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4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09748" y="422880"/>
            <a:ext cx="7848600" cy="533400"/>
          </a:xfrm>
        </p:spPr>
        <p:txBody>
          <a:bodyPr/>
          <a:lstStyle/>
          <a:p>
            <a:r>
              <a:rPr lang="en-US" altLang="en-US" dirty="0" smtClean="0"/>
              <a:t>Association Relationships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09748" y="1712610"/>
            <a:ext cx="90743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If two classes in a model need to communicate with each other, there must be link between them.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association</a:t>
            </a:r>
            <a:r>
              <a:rPr lang="en-US" altLang="en-US" sz="2400"/>
              <a:t> denotes that link. 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4267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848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209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23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1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899" y="376891"/>
            <a:ext cx="10601597" cy="1040675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11595" y="1833308"/>
            <a:ext cx="103742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indicate the </a:t>
            </a:r>
            <a:r>
              <a:rPr lang="en-US" altLang="en-US" sz="2400" i="1" dirty="0"/>
              <a:t>multiplicity</a:t>
            </a:r>
            <a:r>
              <a:rPr lang="en-US" altLang="en-US" sz="2400" dirty="0"/>
              <a:t> of an association by adding </a:t>
            </a:r>
            <a:r>
              <a:rPr lang="en-US" altLang="en-US" sz="2400" i="1" dirty="0"/>
              <a:t>multiplicity adornments</a:t>
            </a:r>
            <a:r>
              <a:rPr lang="en-US" altLang="en-US" sz="2400" dirty="0"/>
              <a:t> to the line denoting the association.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The example indicates that a </a:t>
            </a:r>
            <a:r>
              <a:rPr lang="en-US" altLang="en-US" sz="2400" i="1" dirty="0"/>
              <a:t>Student</a:t>
            </a:r>
            <a:r>
              <a:rPr lang="en-US" altLang="en-US" sz="2400" dirty="0"/>
              <a:t> has one or more </a:t>
            </a:r>
            <a:r>
              <a:rPr lang="en-US" altLang="en-US" sz="2400" i="1" dirty="0"/>
              <a:t>Instructors</a:t>
            </a:r>
            <a:r>
              <a:rPr lang="en-US" altLang="en-US" sz="2400" dirty="0"/>
              <a:t>: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3241766" y="4352109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888535" y="4085409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222375" y="4085409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202735" y="434508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1..*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7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49999"/>
            <a:ext cx="82296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08025" y="2242458"/>
            <a:ext cx="810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The example indicates that every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has one or more </a:t>
            </a:r>
            <a:r>
              <a:rPr lang="en-US" altLang="en-US" sz="2400" i="1" dirty="0"/>
              <a:t>Students</a:t>
            </a:r>
            <a:r>
              <a:rPr lang="en-US" altLang="en-US" sz="2400" dirty="0"/>
              <a:t>: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4267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7848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209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267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8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57202"/>
            <a:ext cx="82296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15950" y="2006910"/>
            <a:ext cx="810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also indicate the behavior of an object in an association (</a:t>
            </a:r>
            <a:r>
              <a:rPr lang="en-US" altLang="en-US" sz="2400" i="1"/>
              <a:t>i.e.,</a:t>
            </a:r>
            <a:r>
              <a:rPr lang="en-US" altLang="en-US" sz="2400"/>
              <a:t> the </a:t>
            </a:r>
            <a:r>
              <a:rPr lang="en-US" altLang="en-US" sz="2400" i="1"/>
              <a:t>role </a:t>
            </a:r>
            <a:r>
              <a:rPr lang="en-US" altLang="en-US" sz="2400"/>
              <a:t>of an object) using </a:t>
            </a:r>
            <a:r>
              <a:rPr lang="en-US" altLang="en-US" sz="2400" i="1"/>
              <a:t>rolenames.</a:t>
            </a:r>
            <a:endParaRPr lang="en-US" altLang="en-US" sz="2400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4267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7848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209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7239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4267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248400" y="3581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learns from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43434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teaches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4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1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25444" y="2286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also name the association.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4267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7848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209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334000" y="3581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membership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4267200" y="4038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7239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9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57201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817914" y="21717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specify dual associations.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4267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48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209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334000" y="3581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 of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4267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267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0" y="4876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president of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267200" y="4876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7239000" y="4876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7239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6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7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6401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53440" y="1955613"/>
            <a:ext cx="81089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constrain the association relationship by defining the </a:t>
            </a:r>
            <a:r>
              <a:rPr lang="en-US" altLang="en-US" sz="2400" i="1" dirty="0"/>
              <a:t>navigability</a:t>
            </a:r>
            <a:r>
              <a:rPr lang="en-US" altLang="en-US" sz="2400" dirty="0"/>
              <a:t> of the association. Here, a </a:t>
            </a:r>
            <a:r>
              <a:rPr lang="en-US" altLang="en-US" sz="2400" i="1" dirty="0"/>
              <a:t>Router</a:t>
            </a:r>
            <a:r>
              <a:rPr lang="en-US" altLang="en-US" sz="2400" dirty="0"/>
              <a:t> object requests services from a </a:t>
            </a:r>
            <a:r>
              <a:rPr lang="en-US" altLang="en-US" sz="2400" i="1" dirty="0"/>
              <a:t>DNS</a:t>
            </a:r>
            <a:r>
              <a:rPr lang="en-US" altLang="en-US" sz="2400" dirty="0"/>
              <a:t> object by sending messages to (invoking the operations of) the server. The direction of the association indicates that the server has no knowledge of the </a:t>
            </a:r>
            <a:r>
              <a:rPr lang="en-US" altLang="en-US" sz="2400" i="1" dirty="0"/>
              <a:t>Router</a:t>
            </a:r>
            <a:r>
              <a:rPr lang="en-US" altLang="en-US" sz="2400" dirty="0"/>
              <a:t>.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4648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514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Router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7010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DomainNameServer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5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Oriented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object oriented decomposition</a:t>
            </a:r>
          </a:p>
          <a:p>
            <a:r>
              <a:rPr lang="en-US" dirty="0"/>
              <a:t>Takes input from object oriented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Conceptual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Behavior </a:t>
            </a:r>
            <a:r>
              <a:rPr lang="en-US" dirty="0"/>
              <a:t>from use cases, activity diagram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/>
              <a:t>High </a:t>
            </a:r>
            <a:r>
              <a:rPr lang="en-US" dirty="0" smtClean="0"/>
              <a:t>level </a:t>
            </a:r>
            <a:r>
              <a:rPr lang="en-US" dirty="0"/>
              <a:t>abstractions from analysis and mapped onto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Association is formed between classes and objects</a:t>
            </a:r>
          </a:p>
          <a:p>
            <a:r>
              <a:rPr lang="en-US" dirty="0" smtClean="0"/>
              <a:t>Uses notations to express different models of the system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1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06301" y="1730622"/>
            <a:ext cx="810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Associations can also be objects themselves, called </a:t>
            </a:r>
            <a:r>
              <a:rPr lang="en-US" altLang="en-US" sz="2400" i="1" dirty="0"/>
              <a:t>link</a:t>
            </a:r>
            <a:r>
              <a:rPr lang="en-US" altLang="en-US" sz="2400" dirty="0"/>
              <a:t> </a:t>
            </a:r>
            <a:r>
              <a:rPr lang="en-US" altLang="en-US" sz="2400" i="1" dirty="0"/>
              <a:t>classes</a:t>
            </a:r>
            <a:r>
              <a:rPr lang="en-US" altLang="en-US" sz="2400" dirty="0"/>
              <a:t> or an </a:t>
            </a:r>
            <a:r>
              <a:rPr lang="en-US" altLang="en-US" sz="2400" i="1" dirty="0"/>
              <a:t>association classes</a:t>
            </a:r>
            <a:r>
              <a:rPr lang="en-US" altLang="en-US" sz="2400" dirty="0"/>
              <a:t>.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209800" y="5257800"/>
            <a:ext cx="7696200" cy="546100"/>
            <a:chOff x="432" y="3072"/>
            <a:chExt cx="4848" cy="344"/>
          </a:xfrm>
        </p:grpSpPr>
        <p:sp>
          <p:nvSpPr>
            <p:cNvPr id="26636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Warranty</a:t>
              </a:r>
            </a:p>
          </p:txBody>
        </p:sp>
        <p:sp>
          <p:nvSpPr>
            <p:cNvPr id="26638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Product</a:t>
              </a:r>
            </a:p>
          </p:txBody>
        </p:sp>
      </p:grp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6019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4991100" y="2286000"/>
            <a:ext cx="2057400" cy="1981200"/>
            <a:chOff x="2256" y="1344"/>
            <a:chExt cx="1296" cy="1248"/>
          </a:xfrm>
        </p:grpSpPr>
        <p:sp>
          <p:nvSpPr>
            <p:cNvPr id="26633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34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Registration</a:t>
              </a:r>
            </a:p>
          </p:txBody>
        </p:sp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modelNumber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serialNumber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warrentyCode</a:t>
              </a:r>
            </a:p>
          </p:txBody>
        </p:sp>
      </p:grpSp>
      <p:sp>
        <p:nvSpPr>
          <p:cNvPr id="26632" name="Text Box 13"/>
          <p:cNvSpPr txBox="1">
            <a:spLocks noChangeArrowheads="1"/>
          </p:cNvSpPr>
          <p:nvPr/>
        </p:nvSpPr>
        <p:spPr bwMode="auto">
          <a:xfrm>
            <a:off x="4267200" y="5486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6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2994" y="381000"/>
            <a:ext cx="81534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485900" y="1981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A class can have a </a:t>
            </a:r>
            <a:r>
              <a:rPr lang="en-US" altLang="en-US" sz="2400" i="1" dirty="0"/>
              <a:t>self association</a:t>
            </a:r>
            <a:r>
              <a:rPr lang="en-US" altLang="en-US" sz="2400" dirty="0"/>
              <a:t>.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4191000" y="3505200"/>
            <a:ext cx="3505200" cy="1585913"/>
            <a:chOff x="1680" y="2256"/>
            <a:chExt cx="2208" cy="999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LinkedListNode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next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dirty="0"/>
                <a:t>previous</a:t>
              </a:r>
            </a:p>
          </p:txBody>
        </p:sp>
      </p:grpSp>
      <p:sp>
        <p:nvSpPr>
          <p:cNvPr id="10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8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399" y="1763945"/>
            <a:ext cx="981238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We can model objects that contain other objects by way of special associations called </a:t>
            </a:r>
            <a:r>
              <a:rPr lang="en-US" altLang="en-US" sz="2400" i="1" dirty="0"/>
              <a:t>aggregations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compositions.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i="1" dirty="0"/>
              <a:t>aggregation</a:t>
            </a:r>
            <a:r>
              <a:rPr lang="en-US" altLang="en-US" sz="2400" dirty="0"/>
              <a:t> specifies a whole-part relationship between an aggregate (a whole) and a constituent part, where the part can exist independently from the aggregate. Aggregations are denoted by a </a:t>
            </a:r>
            <a:r>
              <a:rPr lang="en-US" altLang="en-US" sz="2400" b="1" dirty="0"/>
              <a:t>hollow-diamond </a:t>
            </a:r>
            <a:r>
              <a:rPr lang="en-US" altLang="en-US" sz="2400" dirty="0"/>
              <a:t>adornment on the association.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641566" y="4750526"/>
            <a:ext cx="7086600" cy="1447800"/>
            <a:chOff x="576" y="2496"/>
            <a:chExt cx="4464" cy="912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Car</a:t>
              </a:r>
            </a:p>
          </p:txBody>
        </p:sp>
        <p:grpSp>
          <p:nvGrpSpPr>
            <p:cNvPr id="28679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28684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Engine</a:t>
                </a:r>
              </a:p>
            </p:txBody>
          </p:sp>
          <p:grpSp>
            <p:nvGrpSpPr>
              <p:cNvPr id="28685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2868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87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96"/>
                    <a:gd name="T17" fmla="*/ 192 w 19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680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28681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Transmission</a:t>
                </a:r>
              </a:p>
            </p:txBody>
          </p:sp>
        </p:grpSp>
      </p:grpSp>
      <p:sp>
        <p:nvSpPr>
          <p:cNvPr id="16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17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7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8560"/>
            <a:ext cx="8077200" cy="533400"/>
          </a:xfrm>
        </p:spPr>
        <p:txBody>
          <a:bodyPr/>
          <a:lstStyle/>
          <a:p>
            <a:r>
              <a:rPr lang="en-US" altLang="en-US" dirty="0" smtClean="0"/>
              <a:t>Association Relationships (Cont’d)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723899" y="1741100"/>
            <a:ext cx="96871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i="1" dirty="0"/>
              <a:t>composition </a:t>
            </a:r>
            <a:r>
              <a:rPr lang="en-US" altLang="en-US" sz="2400" dirty="0"/>
              <a:t>indicates a strong ownership and coincident lifetime of parts by the whole (</a:t>
            </a:r>
            <a:r>
              <a:rPr lang="en-US" altLang="en-US" sz="2400" i="1" dirty="0"/>
              <a:t>i.e.,</a:t>
            </a:r>
            <a:r>
              <a:rPr lang="en-US" altLang="en-US" sz="2400" dirty="0"/>
              <a:t> they live and die as a whole). Compositions are denoted by a f</a:t>
            </a:r>
            <a:r>
              <a:rPr lang="en-US" altLang="en-US" sz="2400" b="1" dirty="0"/>
              <a:t>illed-diamond</a:t>
            </a:r>
            <a:r>
              <a:rPr lang="en-US" altLang="en-US" sz="2400" dirty="0"/>
              <a:t> adornment on the association.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86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Window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4419600" y="3352800"/>
            <a:ext cx="5562600" cy="685800"/>
            <a:chOff x="1824" y="2760"/>
            <a:chExt cx="3504" cy="432"/>
          </a:xfrm>
        </p:grpSpPr>
        <p:grpSp>
          <p:nvGrpSpPr>
            <p:cNvPr id="29719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9721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0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Scrollbar</a:t>
              </a:r>
            </a:p>
          </p:txBody>
        </p:sp>
      </p:grp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4419600" y="4191000"/>
            <a:ext cx="5562600" cy="685800"/>
            <a:chOff x="1824" y="2760"/>
            <a:chExt cx="3504" cy="432"/>
          </a:xfrm>
        </p:grpSpPr>
        <p:grpSp>
          <p:nvGrpSpPr>
            <p:cNvPr id="29715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9717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6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Titlebar</a:t>
              </a:r>
            </a:p>
          </p:txBody>
        </p:sp>
      </p:grpSp>
      <p:grpSp>
        <p:nvGrpSpPr>
          <p:cNvPr id="29704" name="Group 15"/>
          <p:cNvGrpSpPr>
            <a:grpSpLocks/>
          </p:cNvGrpSpPr>
          <p:nvPr/>
        </p:nvGrpSpPr>
        <p:grpSpPr bwMode="auto">
          <a:xfrm>
            <a:off x="4419600" y="5029200"/>
            <a:ext cx="5562600" cy="685800"/>
            <a:chOff x="1824" y="2760"/>
            <a:chExt cx="3504" cy="432"/>
          </a:xfrm>
        </p:grpSpPr>
        <p:grpSp>
          <p:nvGrpSpPr>
            <p:cNvPr id="29711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4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Menu</a:t>
              </a:r>
            </a:p>
          </p:txBody>
        </p:sp>
      </p:grpSp>
      <p:sp>
        <p:nvSpPr>
          <p:cNvPr id="29705" name="Text Box 20"/>
          <p:cNvSpPr txBox="1">
            <a:spLocks noChangeArrowheads="1"/>
          </p:cNvSpPr>
          <p:nvPr/>
        </p:nvSpPr>
        <p:spPr bwMode="auto">
          <a:xfrm>
            <a:off x="4724400" y="3733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9706" name="Text Box 21"/>
          <p:cNvSpPr txBox="1">
            <a:spLocks noChangeArrowheads="1"/>
          </p:cNvSpPr>
          <p:nvPr/>
        </p:nvSpPr>
        <p:spPr bwMode="auto">
          <a:xfrm>
            <a:off x="4724400" y="45720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9707" name="Text Box 22"/>
          <p:cNvSpPr txBox="1">
            <a:spLocks noChangeArrowheads="1"/>
          </p:cNvSpPr>
          <p:nvPr/>
        </p:nvSpPr>
        <p:spPr bwMode="auto">
          <a:xfrm>
            <a:off x="4724400" y="5410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9708" name="Text Box 23"/>
          <p:cNvSpPr txBox="1">
            <a:spLocks noChangeArrowheads="1"/>
          </p:cNvSpPr>
          <p:nvPr/>
        </p:nvSpPr>
        <p:spPr bwMode="auto">
          <a:xfrm>
            <a:off x="6858000" y="37338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9709" name="Text Box 24"/>
          <p:cNvSpPr txBox="1">
            <a:spLocks noChangeArrowheads="1"/>
          </p:cNvSpPr>
          <p:nvPr/>
        </p:nvSpPr>
        <p:spPr bwMode="auto">
          <a:xfrm>
            <a:off x="6858000" y="45720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29710" name="Text Box 25"/>
          <p:cNvSpPr txBox="1">
            <a:spLocks noChangeArrowheads="1"/>
          </p:cNvSpPr>
          <p:nvPr/>
        </p:nvSpPr>
        <p:spPr bwMode="auto">
          <a:xfrm>
            <a:off x="6553200" y="54102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 .. *</a:t>
            </a:r>
            <a:endParaRPr lang="en-US" altLang="en-US" sz="2400"/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6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486400" y="1676400"/>
            <a:ext cx="4953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interface</a:t>
            </a:r>
            <a:r>
              <a:rPr lang="en-US" altLang="en-US" sz="2400"/>
              <a:t> is a named set of operations that specifies the behavior of objects without showing their inner structure. It can be rendered in the model by a one- or two-compartment rectangle, with the </a:t>
            </a:r>
            <a:r>
              <a:rPr lang="en-US" altLang="en-US" sz="2400" i="1"/>
              <a:t>stereotype</a:t>
            </a:r>
            <a:r>
              <a:rPr lang="en-US" altLang="en-US" sz="2400"/>
              <a:t> &lt;&lt;interface&gt;&gt; above the interface name.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362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&lt;&lt;interface&gt;&gt;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ControlPanel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1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Services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19800" y="2286000"/>
            <a:ext cx="441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Interfaces do not get instantiated. They have no attributes or state. Rather, they specify the services offered by a related class.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2362200" y="2209800"/>
            <a:ext cx="3200400" cy="2362200"/>
            <a:chOff x="528" y="1152"/>
            <a:chExt cx="2304" cy="139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&lt;&lt;interface&gt;&gt;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ControlPanel</a:t>
              </a: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getChoices : Choice[]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makeChoice (c : Choice)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getSelection : Selection</a:t>
              </a:r>
            </a:p>
          </p:txBody>
        </p:sp>
      </p:grpSp>
      <p:sp>
        <p:nvSpPr>
          <p:cNvPr id="8" name="Footer Placeholder 4"/>
          <p:cNvSpPr txBox="1">
            <a:spLocks/>
          </p:cNvSpPr>
          <p:nvPr/>
        </p:nvSpPr>
        <p:spPr>
          <a:xfrm>
            <a:off x="9109667" y="6431283"/>
            <a:ext cx="3859795" cy="3048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har char="•"/>
              <a:defRPr sz="32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Software Design (UML)</a:t>
            </a:r>
            <a:endParaRPr lang="en-US" altLang="en-US" sz="2000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9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4" y="380999"/>
            <a:ext cx="10545285" cy="6256987"/>
          </a:xfrm>
          <a:prstGeom prst="rect">
            <a:avLst/>
          </a:prstGeom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0541001" y="476672"/>
            <a:ext cx="838199" cy="7187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40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classes in the problem domain</a:t>
            </a:r>
          </a:p>
          <a:p>
            <a:pPr lvl="1"/>
            <a:r>
              <a:rPr lang="en-US" dirty="0"/>
              <a:t>Look for nouns in use cases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/>
              <a:t>ATM, Bank, Account 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Find the operations</a:t>
            </a:r>
          </a:p>
          <a:p>
            <a:pPr lvl="1"/>
            <a:r>
              <a:rPr lang="en-US" dirty="0"/>
              <a:t>Appears as verbs in use case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Withdraw,CheckBalanace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Determine the responsible classes for the operations</a:t>
            </a:r>
          </a:p>
          <a:p>
            <a:r>
              <a:rPr lang="en-US" dirty="0" smtClean="0"/>
              <a:t>Requires a few iterations to locate the responsible classes</a:t>
            </a:r>
          </a:p>
          <a:p>
            <a:r>
              <a:rPr lang="en-US" dirty="0" smtClean="0"/>
              <a:t>Identify and model associations</a:t>
            </a:r>
          </a:p>
          <a:p>
            <a:r>
              <a:rPr lang="en-US" dirty="0" smtClean="0"/>
              <a:t>Build up the logical structure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Logical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describe the behavior of the system</a:t>
            </a:r>
          </a:p>
          <a:p>
            <a:r>
              <a:rPr lang="en-US" dirty="0" smtClean="0"/>
              <a:t>Activity diagram shows how to accomplish that behavior</a:t>
            </a:r>
          </a:p>
          <a:p>
            <a:r>
              <a:rPr lang="en-US" dirty="0" smtClean="0"/>
              <a:t>UML provides class diagram</a:t>
            </a:r>
          </a:p>
          <a:p>
            <a:pPr lvl="1"/>
            <a:r>
              <a:rPr lang="en-US" dirty="0" smtClean="0"/>
              <a:t>Provides information about class and their relationship</a:t>
            </a:r>
          </a:p>
          <a:p>
            <a:pPr lvl="1"/>
            <a:r>
              <a:rPr lang="en-US" dirty="0" smtClean="0"/>
              <a:t>From part of the model’s logical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structure of the system</a:t>
            </a:r>
          </a:p>
          <a:p>
            <a:r>
              <a:rPr lang="en-US" dirty="0" smtClean="0"/>
              <a:t>Represents a static view</a:t>
            </a:r>
          </a:p>
          <a:p>
            <a:r>
              <a:rPr lang="en-US" dirty="0" smtClean="0"/>
              <a:t>Structure is described at the level of classes along with their relationship</a:t>
            </a:r>
          </a:p>
          <a:p>
            <a:r>
              <a:rPr lang="en-US" dirty="0" smtClean="0"/>
              <a:t>The information is described without any particular implementation or object data</a:t>
            </a:r>
          </a:p>
          <a:p>
            <a:r>
              <a:rPr lang="en-US" dirty="0" smtClean="0"/>
              <a:t>Helps documents different aspects of a system</a:t>
            </a:r>
          </a:p>
          <a:p>
            <a:r>
              <a:rPr lang="en-US" dirty="0" smtClean="0"/>
              <a:t>Used to construct executable code for the application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type or blue print of an entity</a:t>
            </a:r>
          </a:p>
          <a:p>
            <a:r>
              <a:rPr lang="en-US" dirty="0" smtClean="0"/>
              <a:t>Its instance is called as objects</a:t>
            </a:r>
          </a:p>
          <a:p>
            <a:r>
              <a:rPr lang="en-US" dirty="0" smtClean="0"/>
              <a:t>An object of a class will represents a specific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64" t="48661" r="-3947" b="3124"/>
          <a:stretch/>
        </p:blipFill>
        <p:spPr>
          <a:xfrm>
            <a:off x="2037807" y="3931921"/>
            <a:ext cx="7906561" cy="22076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Shown as a rectangle split into three sections</a:t>
            </a:r>
          </a:p>
          <a:p>
            <a:pPr lvl="1"/>
            <a:r>
              <a:rPr lang="en-US" dirty="0" smtClean="0"/>
              <a:t>Top contains the name</a:t>
            </a:r>
          </a:p>
          <a:p>
            <a:pPr lvl="1"/>
            <a:r>
              <a:rPr lang="en-US" dirty="0" smtClean="0"/>
              <a:t>Middle contains attributes</a:t>
            </a:r>
          </a:p>
          <a:p>
            <a:pPr lvl="1"/>
            <a:r>
              <a:rPr lang="en-US" dirty="0" smtClean="0"/>
              <a:t>Bottom contains operations (methods)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3" y="3967778"/>
            <a:ext cx="2401357" cy="19730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868" y="2131289"/>
            <a:ext cx="2765212" cy="350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50" y="2131288"/>
            <a:ext cx="2634576" cy="35002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1404</Words>
  <Application>Microsoft Office PowerPoint</Application>
  <PresentationFormat>Widescreen</PresentationFormat>
  <Paragraphs>304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Times New Roman</vt:lpstr>
      <vt:lpstr>Wingdings 3</vt:lpstr>
      <vt:lpstr>Ion</vt:lpstr>
      <vt:lpstr>System Design &amp; Analysis </vt:lpstr>
      <vt:lpstr> Object Oriented Design </vt:lpstr>
      <vt:lpstr>Object Oriented Design</vt:lpstr>
      <vt:lpstr>Object Oriented Decomposition</vt:lpstr>
      <vt:lpstr>Modeling Logical Structure</vt:lpstr>
      <vt:lpstr>Class Diagram </vt:lpstr>
      <vt:lpstr>Class</vt:lpstr>
      <vt:lpstr>Classes in UML</vt:lpstr>
      <vt:lpstr>Example: Class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Class Responsibilities</vt:lpstr>
      <vt:lpstr>Objects in Reckless Driver</vt:lpstr>
      <vt:lpstr>Relationships</vt:lpstr>
      <vt:lpstr>Dependency Relationships</vt:lpstr>
      <vt:lpstr>Generalization Relationships</vt:lpstr>
      <vt:lpstr>Generalization Relationships (Cont’d)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Interfaces</vt:lpstr>
      <vt:lpstr>Interface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&amp; Analysis</dc:title>
  <dc:creator>ayesha fatima</dc:creator>
  <cp:lastModifiedBy>Lenovo</cp:lastModifiedBy>
  <cp:revision>88</cp:revision>
  <dcterms:created xsi:type="dcterms:W3CDTF">2020-09-11T05:12:03Z</dcterms:created>
  <dcterms:modified xsi:type="dcterms:W3CDTF">2020-10-08T03:02:49Z</dcterms:modified>
</cp:coreProperties>
</file>