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72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8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4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77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5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6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7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21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0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1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19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5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52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6FD5B2-B6EA-4A8E-B2FB-3E92B5F1A3B5}" type="datetimeFigureOut">
              <a:rPr lang="en-US" smtClean="0"/>
              <a:t>11/30/2020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57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8125158" cy="3329581"/>
          </a:xfrm>
        </p:spPr>
        <p:txBody>
          <a:bodyPr/>
          <a:lstStyle/>
          <a:p>
            <a:pPr algn="ctr"/>
            <a:r>
              <a:rPr lang="en-US" dirty="0" smtClean="0"/>
              <a:t>System sequence diagram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events:</a:t>
            </a:r>
            <a:r>
              <a:rPr lang="en-US" dirty="0" smtClean="0"/>
              <a:t> External input to system generated by actor</a:t>
            </a:r>
          </a:p>
          <a:p>
            <a:r>
              <a:rPr lang="en-US" b="1" dirty="0" smtClean="0"/>
              <a:t>System operation:</a:t>
            </a:r>
            <a:r>
              <a:rPr lang="en-US" dirty="0" smtClean="0"/>
              <a:t> Methods invoked in response to system events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events may have arguments</a:t>
            </a:r>
          </a:p>
          <a:p>
            <a:pPr lvl="1"/>
            <a:r>
              <a:rPr lang="en-GB" dirty="0" err="1" smtClean="0"/>
              <a:t>enterItem</a:t>
            </a:r>
            <a:r>
              <a:rPr lang="en-GB" dirty="0"/>
              <a:t>( UPC, quantity 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raise</a:t>
            </a:r>
            <a:r>
              <a:rPr lang="en-GB" dirty="0"/>
              <a:t>( money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227536"/>
            <a:ext cx="6711950" cy="384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system events and operations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54725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 shows the internal operations of the system triggered by events. </a:t>
            </a:r>
            <a:endParaRPr lang="en-US" dirty="0"/>
          </a:p>
          <a:p>
            <a:r>
              <a:rPr lang="en-US" dirty="0" smtClean="0"/>
              <a:t>It ignores the external events source</a:t>
            </a:r>
          </a:p>
          <a:p>
            <a:r>
              <a:rPr lang="en-US" dirty="0" smtClean="0"/>
              <a:t>Operations are drawn between different objects of the system</a:t>
            </a:r>
          </a:p>
          <a:p>
            <a:r>
              <a:rPr lang="en-US" dirty="0" smtClean="0"/>
              <a:t>The flow of messaging is maintained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Sequence Diagram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E18C-CE24-4C43-A20E-87453FB8CBB7}" type="slidenum">
              <a:rPr lang="he-IL"/>
              <a:pPr/>
              <a:t>14</a:t>
            </a:fld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447800" y="22098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114800" y="2209800"/>
            <a:ext cx="1600200" cy="3733800"/>
            <a:chOff x="2592" y="1392"/>
            <a:chExt cx="768" cy="2352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629400" y="2209800"/>
            <a:ext cx="1295400" cy="3733800"/>
            <a:chOff x="3744" y="1392"/>
            <a:chExt cx="816" cy="2352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744" y="13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 dirty="0" err="1" smtClean="0"/>
                <a:t>copy:Copy</a:t>
              </a:r>
              <a:endParaRPr lang="en-US" sz="1800" u="sng" dirty="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2819400" y="4876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2819400" y="4495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[ok] borrow(member)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SSD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561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way of modeling input and output events related to systems</a:t>
            </a:r>
          </a:p>
          <a:p>
            <a:r>
              <a:rPr lang="en-US" altLang="en-US" dirty="0" smtClean="0"/>
              <a:t>It is a picture that shows, for one particular use case scenario, the events an external actor generates and in what order</a:t>
            </a:r>
          </a:p>
          <a:p>
            <a:r>
              <a:rPr lang="en-US" altLang="en-US" dirty="0" smtClean="0"/>
              <a:t>Draw SSD for the main success scenario and complex alternatives</a:t>
            </a:r>
          </a:p>
          <a:p>
            <a:r>
              <a:rPr lang="en-US" altLang="en-US" dirty="0" smtClean="0"/>
              <a:t>They show the system as a black box</a:t>
            </a:r>
          </a:p>
          <a:p>
            <a:r>
              <a:rPr lang="en-US" altLang="en-US" dirty="0" smtClean="0"/>
              <a:t>There should be one for the main success scenario of a use case</a:t>
            </a:r>
          </a:p>
          <a:p>
            <a:r>
              <a:rPr lang="en-US" altLang="en-US" dirty="0" smtClean="0"/>
              <a:t>Like Domain Models – very high level with a lower level counterpart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9C4536CF-D038-4282-B614-72D1FD59347A}" type="slidenum">
              <a:rPr lang="en-US" altLang="en-US" smtClean="0"/>
              <a:pPr>
                <a:buFont typeface="Times New Roman" pitchFamily="18" charset="0"/>
                <a:buNone/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21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Sale Use Case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BA391BD3-9FA9-465C-8029-53BD2824C5B8}" type="slidenum">
              <a:rPr lang="en-US" altLang="en-US" smtClean="0"/>
              <a:pPr>
                <a:buFont typeface="Times New Roman" pitchFamily="18" charset="0"/>
                <a:buNone/>
              </a:pPr>
              <a:t>3</a:t>
            </a:fld>
            <a:endParaRPr lang="en-US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484710" y="1524000"/>
            <a:ext cx="6795044" cy="49552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Simple cash-only Process Sale scenario: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Customer </a:t>
            </a:r>
            <a:r>
              <a:rPr lang="en-US" sz="2000" dirty="0">
                <a:solidFill>
                  <a:schemeClr val="tx1"/>
                </a:solidFill>
              </a:rPr>
              <a:t>arrives at a POS checkout with </a:t>
            </a:r>
            <a:r>
              <a:rPr lang="en-US" sz="2000" dirty="0" smtClean="0">
                <a:solidFill>
                  <a:schemeClr val="tx1"/>
                </a:solidFill>
              </a:rPr>
              <a:t>goods and/or </a:t>
            </a:r>
            <a:r>
              <a:rPr lang="en-US" sz="2000" dirty="0">
                <a:solidFill>
                  <a:schemeClr val="tx1"/>
                </a:solidFill>
              </a:rPr>
              <a:t>services to </a:t>
            </a:r>
            <a:r>
              <a:rPr lang="en-US" sz="2000" dirty="0" smtClean="0">
                <a:solidFill>
                  <a:schemeClr val="tx1"/>
                </a:solidFill>
              </a:rPr>
              <a:t>purchase.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Cashier </a:t>
            </a:r>
            <a:r>
              <a:rPr lang="en-US" sz="2000" dirty="0">
                <a:solidFill>
                  <a:schemeClr val="tx1"/>
                </a:solidFill>
              </a:rPr>
              <a:t>starts a new </a:t>
            </a:r>
            <a:r>
              <a:rPr lang="en-US" sz="2000" dirty="0" smtClean="0">
                <a:solidFill>
                  <a:schemeClr val="tx1"/>
                </a:solidFill>
              </a:rPr>
              <a:t>sale.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Cashier </a:t>
            </a:r>
            <a:r>
              <a:rPr lang="en-US" sz="2000" dirty="0">
                <a:solidFill>
                  <a:schemeClr val="tx1"/>
                </a:solidFill>
              </a:rPr>
              <a:t>enters item </a:t>
            </a:r>
            <a:r>
              <a:rPr lang="en-US" sz="2000" dirty="0" smtClean="0">
                <a:solidFill>
                  <a:schemeClr val="tx1"/>
                </a:solidFill>
              </a:rPr>
              <a:t>identifier.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4. System records sale line item and presents item description, price, and running total. Cashier </a:t>
            </a:r>
            <a:r>
              <a:rPr lang="en-US" sz="2000" dirty="0">
                <a:solidFill>
                  <a:schemeClr val="tx1"/>
                </a:solidFill>
              </a:rPr>
              <a:t>repeats steps 3-4 until indicates </a:t>
            </a:r>
            <a:r>
              <a:rPr lang="en-US" sz="2000" dirty="0" smtClean="0">
                <a:solidFill>
                  <a:schemeClr val="tx1"/>
                </a:solidFill>
              </a:rPr>
              <a:t>done.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System presents total with taxes calculated.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Cashier </a:t>
            </a:r>
            <a:r>
              <a:rPr lang="en-US" sz="2000" dirty="0">
                <a:solidFill>
                  <a:schemeClr val="tx1"/>
                </a:solidFill>
              </a:rPr>
              <a:t>tells Customer the total, and asks for </a:t>
            </a:r>
            <a:r>
              <a:rPr lang="en-US" sz="2000" dirty="0" smtClean="0">
                <a:solidFill>
                  <a:schemeClr val="tx1"/>
                </a:solidFill>
              </a:rPr>
              <a:t>payment.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Customer </a:t>
            </a:r>
            <a:r>
              <a:rPr lang="en-US" sz="2000" dirty="0">
                <a:solidFill>
                  <a:schemeClr val="tx1"/>
                </a:solidFill>
              </a:rPr>
              <a:t>pays and System handles payment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...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140537"/>
              </p:ext>
            </p:extLst>
          </p:nvPr>
        </p:nvGraphicFramePr>
        <p:xfrm>
          <a:off x="381000" y="-61784"/>
          <a:ext cx="8534400" cy="691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6790680" imgH="5514120" progId="Visio.Drawing.11">
                  <p:embed/>
                </p:oleObj>
              </mc:Choice>
              <mc:Fallback>
                <p:oleObj name="Visio" r:id="rId3" imgW="6790680" imgH="5514120" progId="Visio.Drawing.11">
                  <p:embed/>
                  <p:pic>
                    <p:nvPicPr>
                      <p:cNvPr id="2150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-61784"/>
                        <a:ext cx="8534400" cy="6919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7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en-US" altLang="en-US" dirty="0" smtClean="0"/>
              <a:t>Why Draw SSDs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51325"/>
          </a:xfrm>
        </p:spPr>
        <p:txBody>
          <a:bodyPr/>
          <a:lstStyle/>
          <a:p>
            <a:r>
              <a:rPr lang="en-US" altLang="en-US" dirty="0" smtClean="0"/>
              <a:t>Easy way to capture external events like “customer arrives at </a:t>
            </a:r>
            <a:r>
              <a:rPr lang="en-US" altLang="en-US" dirty="0" err="1" smtClean="0"/>
              <a:t>CheckOut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A description of “what” the system does but with some time aspects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45B221BA-A859-484C-8A56-D5E30B3C06BE}" type="slidenum">
              <a:rPr lang="en-US" altLang="en-US" smtClean="0"/>
              <a:pPr>
                <a:buFont typeface="Times New Roman" pitchFamily="18" charset="0"/>
                <a:buNone/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7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How to Name System Events</a:t>
            </a:r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533795"/>
              </p:ext>
            </p:extLst>
          </p:nvPr>
        </p:nvGraphicFramePr>
        <p:xfrm>
          <a:off x="484710" y="1824422"/>
          <a:ext cx="81534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4360680" imgH="2065680" progId="Visio.Drawing.11">
                  <p:embed/>
                </p:oleObj>
              </mc:Choice>
              <mc:Fallback>
                <p:oleObj name="Visio" r:id="rId3" imgW="4360680" imgH="2065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10" y="1824422"/>
                        <a:ext cx="8153400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1C180CBC-45F8-420E-B9BF-1DC6921E55D3}" type="slidenum">
              <a:rPr lang="en-US" altLang="en-US" smtClean="0"/>
              <a:pPr>
                <a:buFont typeface="Times New Roman" pitchFamily="18" charset="0"/>
                <a:buNone/>
              </a:pPr>
              <a:t>6</a:t>
            </a:fld>
            <a:endParaRPr lang="en-US" altLang="en-US" smtClean="0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556125" y="5040313"/>
            <a:ext cx="1216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too physical</a:t>
            </a: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 flipH="1" flipV="1">
            <a:off x="4724400" y="4191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4708525" y="1230313"/>
            <a:ext cx="1668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abstract intention</a:t>
            </a:r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 flipH="1">
            <a:off x="4953000" y="1676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5715000"/>
            <a:ext cx="48768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System event names should be expressed at the abstract level of intention</a:t>
            </a:r>
          </a:p>
        </p:txBody>
      </p:sp>
    </p:spTree>
    <p:extLst>
      <p:ext uri="{BB962C8B-B14F-4D97-AF65-F5344CB8AC3E}">
        <p14:creationId xmlns:p14="http://schemas.microsoft.com/office/powerpoint/2010/main" val="3087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859100" cy="4195481"/>
          </a:xfrm>
        </p:spPr>
        <p:txBody>
          <a:bodyPr/>
          <a:lstStyle/>
          <a:p>
            <a:r>
              <a:rPr lang="en-US" dirty="0" smtClean="0"/>
              <a:t>SSD is a picture that shows for one particular scenario  of a use case, the events that external actors generate which trigger some inter-system events</a:t>
            </a:r>
          </a:p>
          <a:p>
            <a:r>
              <a:rPr lang="en-US" dirty="0" smtClean="0"/>
              <a:t>This diagram treats the system as black box and only emphasize on events that cross the system boundary from actor to system</a:t>
            </a:r>
          </a:p>
          <a:p>
            <a:r>
              <a:rPr lang="en-US" dirty="0" smtClean="0"/>
              <a:t>It illustrates inputs and outputs to the system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SSD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859100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The motivation behind SSD is to design a pattern for handling external system requests and producing proper response</a:t>
            </a:r>
          </a:p>
          <a:p>
            <a:r>
              <a:rPr lang="en-US" sz="2400" i="1" dirty="0" smtClean="0"/>
              <a:t>Events may be external (triggered by human or computer), time events or fault / exception events</a:t>
            </a:r>
          </a:p>
          <a:p>
            <a:r>
              <a:rPr lang="en-US" dirty="0" smtClean="0"/>
              <a:t>It is useful to investigate and define system’s behavior as “black box” before proceeding with the detailed design</a:t>
            </a:r>
          </a:p>
          <a:p>
            <a:r>
              <a:rPr lang="en-US" dirty="0" smtClean="0"/>
              <a:t>It shows events from one scenario of a use-case diagram and operations performed by system in response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363890" cy="1400530"/>
          </a:xfrm>
        </p:spPr>
        <p:txBody>
          <a:bodyPr/>
          <a:lstStyle/>
          <a:p>
            <a:r>
              <a:rPr lang="en-US" smtClean="0"/>
              <a:t>System </a:t>
            </a:r>
            <a:r>
              <a:rPr lang="en-US" dirty="0" smtClean="0"/>
              <a:t>sequence diagram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40512"/>
            <a:ext cx="6711950" cy="362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470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</vt:lpstr>
      <vt:lpstr>Visio</vt:lpstr>
      <vt:lpstr>System sequence diagram</vt:lpstr>
      <vt:lpstr>What is a SSD</vt:lpstr>
      <vt:lpstr>Process Sale Use Case</vt:lpstr>
      <vt:lpstr>PowerPoint Presentation</vt:lpstr>
      <vt:lpstr>Why Draw SSDs</vt:lpstr>
      <vt:lpstr>How to Name System Events</vt:lpstr>
      <vt:lpstr>System sequence diagram</vt:lpstr>
      <vt:lpstr>Motivation behind SSD</vt:lpstr>
      <vt:lpstr>System sequence diagram</vt:lpstr>
      <vt:lpstr>System events</vt:lpstr>
      <vt:lpstr>System sequence diagram</vt:lpstr>
      <vt:lpstr>Naming system events and operations</vt:lpstr>
      <vt:lpstr>Difference with sequence diagram</vt:lpstr>
      <vt:lpstr>A Sequence Diagram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taimoor</dc:creator>
  <cp:lastModifiedBy>Lenovo</cp:lastModifiedBy>
  <cp:revision>41</cp:revision>
  <dcterms:created xsi:type="dcterms:W3CDTF">2012-09-30T21:05:32Z</dcterms:created>
  <dcterms:modified xsi:type="dcterms:W3CDTF">2020-11-30T04:15:18Z</dcterms:modified>
</cp:coreProperties>
</file>