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1"/>
  </p:notesMasterIdLst>
  <p:sldIdLst>
    <p:sldId id="256" r:id="rId2"/>
    <p:sldId id="281" r:id="rId3"/>
    <p:sldId id="283" r:id="rId4"/>
    <p:sldId id="257" r:id="rId5"/>
    <p:sldId id="258" r:id="rId6"/>
    <p:sldId id="285" r:id="rId7"/>
    <p:sldId id="286" r:id="rId8"/>
    <p:sldId id="259" r:id="rId9"/>
    <p:sldId id="260" r:id="rId10"/>
    <p:sldId id="287" r:id="rId11"/>
    <p:sldId id="261" r:id="rId12"/>
    <p:sldId id="262" r:id="rId13"/>
    <p:sldId id="290" r:id="rId14"/>
    <p:sldId id="263" r:id="rId15"/>
    <p:sldId id="288" r:id="rId16"/>
    <p:sldId id="264" r:id="rId17"/>
    <p:sldId id="265" r:id="rId18"/>
    <p:sldId id="266" r:id="rId19"/>
    <p:sldId id="267" r:id="rId20"/>
    <p:sldId id="268" r:id="rId21"/>
    <p:sldId id="289" r:id="rId22"/>
    <p:sldId id="269" r:id="rId23"/>
    <p:sldId id="270" r:id="rId24"/>
    <p:sldId id="271" r:id="rId25"/>
    <p:sldId id="272" r:id="rId26"/>
    <p:sldId id="273" r:id="rId27"/>
    <p:sldId id="277" r:id="rId28"/>
    <p:sldId id="278" r:id="rId29"/>
    <p:sldId id="279" r:id="rId3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8000" autoAdjust="0"/>
  </p:normalViewPr>
  <p:slideViewPr>
    <p:cSldViewPr>
      <p:cViewPr varScale="1">
        <p:scale>
          <a:sx n="57" d="100"/>
          <a:sy n="57" d="100"/>
        </p:scale>
        <p:origin x="104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E9C7940-EA9E-4371-8C83-C3F243DC050E}" type="datetimeFigureOut">
              <a:rPr lang="en-US" smtClean="0"/>
              <a:t>12/3/2020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2405F71-26E0-48F8-88EF-9DAFFE5F0268}" type="slidenum">
              <a:rPr lang="en-US" smtClean="0"/>
              <a:t>‹#›</a:t>
            </a:fld>
            <a:endParaRPr lang="en-US"/>
          </a:p>
        </p:txBody>
      </p:sp>
    </p:spTree>
    <p:extLst>
      <p:ext uri="{BB962C8B-B14F-4D97-AF65-F5344CB8AC3E}">
        <p14:creationId xmlns:p14="http://schemas.microsoft.com/office/powerpoint/2010/main" val="387741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4414" y="8685894"/>
            <a:ext cx="2972098" cy="4565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4523C2-4C2C-4525-A393-4058D3D0BA08}" type="slidenum">
              <a:rPr lang="en-GB" altLang="en-US"/>
              <a:pPr/>
              <a:t>6</a:t>
            </a:fld>
            <a:endParaRPr lang="en-GB" altLang="en-US"/>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b="1" dirty="0" smtClean="0">
                <a:latin typeface="Times New Roman" pitchFamily="18" charset="0"/>
              </a:rPr>
              <a:t>It solves a problem:</a:t>
            </a:r>
            <a:r>
              <a:rPr lang="en-GB" altLang="en-US" dirty="0" smtClean="0">
                <a:latin typeface="Times New Roman" pitchFamily="18" charset="0"/>
              </a:rPr>
              <a:t> Patterns capture solutions, not just abstract principles or strategies. </a:t>
            </a:r>
          </a:p>
          <a:p>
            <a:pPr>
              <a:buFontTx/>
              <a:buChar char="•"/>
            </a:pPr>
            <a:r>
              <a:rPr lang="en-GB" altLang="en-US" b="1" dirty="0" smtClean="0">
                <a:latin typeface="Times New Roman" pitchFamily="18" charset="0"/>
              </a:rPr>
              <a:t>It is a proven concept:</a:t>
            </a:r>
            <a:r>
              <a:rPr lang="en-GB" altLang="en-US" dirty="0" smtClean="0">
                <a:latin typeface="Times New Roman" pitchFamily="18" charset="0"/>
              </a:rPr>
              <a:t> Patterns capture solutions with a track record, not theories or speculation. </a:t>
            </a:r>
          </a:p>
          <a:p>
            <a:pPr>
              <a:buFontTx/>
              <a:buChar char="•"/>
            </a:pPr>
            <a:r>
              <a:rPr lang="en-GB" altLang="en-US" b="1" dirty="0" smtClean="0">
                <a:latin typeface="Times New Roman" pitchFamily="18" charset="0"/>
              </a:rPr>
              <a:t>The solution isn't obvious:</a:t>
            </a:r>
            <a:r>
              <a:rPr lang="en-GB" altLang="en-US" dirty="0" smtClean="0">
                <a:latin typeface="Times New Roman" pitchFamily="18" charset="0"/>
              </a:rPr>
              <a:t> Many problem-solving techniques (such as software design paradigms or methods) try to derive solutions from first principles. The best patterns generate a solution to a problem indirectly -- a necessary approach for the most difficult problems of design. </a:t>
            </a:r>
          </a:p>
          <a:p>
            <a:pPr>
              <a:buFontTx/>
              <a:buChar char="•"/>
            </a:pPr>
            <a:r>
              <a:rPr lang="en-GB" altLang="en-US" b="1" dirty="0" smtClean="0">
                <a:latin typeface="Times New Roman" pitchFamily="18" charset="0"/>
              </a:rPr>
              <a:t>It describes a relationship:</a:t>
            </a:r>
            <a:r>
              <a:rPr lang="en-GB" altLang="en-US" dirty="0" smtClean="0">
                <a:latin typeface="Times New Roman" pitchFamily="18" charset="0"/>
              </a:rPr>
              <a:t> Patterns don't just describe modules, but describe deeper system structures and mechanisms. </a:t>
            </a:r>
          </a:p>
          <a:p>
            <a:pPr>
              <a:buFontTx/>
              <a:buChar char="•"/>
            </a:pPr>
            <a:r>
              <a:rPr lang="en-GB" altLang="en-US" b="1" dirty="0" smtClean="0">
                <a:latin typeface="Times New Roman" pitchFamily="18" charset="0"/>
              </a:rPr>
              <a:t>The pattern has a significant human component</a:t>
            </a:r>
            <a:r>
              <a:rPr lang="en-GB" altLang="en-US" dirty="0" smtClean="0">
                <a:latin typeface="Times New Roman" pitchFamily="18" charset="0"/>
              </a:rPr>
              <a:t> .... All software serves human comfort or quality of life; the best patterns explicitly appeal to aesthetics and utility. </a:t>
            </a:r>
          </a:p>
        </p:txBody>
      </p:sp>
    </p:spTree>
    <p:extLst>
      <p:ext uri="{BB962C8B-B14F-4D97-AF65-F5344CB8AC3E}">
        <p14:creationId xmlns:p14="http://schemas.microsoft.com/office/powerpoint/2010/main" val="124911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A4DEDB-209C-4E5B-96E1-BB235BA5192B}"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9666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5670DF-7227-4346-83E1-4926B331FFBE}" type="datetime1">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0571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B9583E-0A42-45C2-B5C0-A2466B5A672A}"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5630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4DB17E8-3295-4909-A8F5-BB55E6212228}"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3899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993AA3-6D84-456D-A2A9-819BAA8783FF}"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00950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D62680-330E-4EA0-9E58-272F042FFD98}" type="datetime1">
              <a:rPr lang="en-US" smtClean="0"/>
              <a:t>12/3/2020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4259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349F39-95BF-4AAC-B1FA-BB38336F5027}" type="datetime1">
              <a:rPr lang="en-US" smtClean="0"/>
              <a:t>12/3/2020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6179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1CF395-1AEB-40F0-9F8F-83CBEDDCC7AB}"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65444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FB786-20FE-48DF-A204-819A647BD177}"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1060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A6034B1-F113-42B2-9BD2-4633BE489AC9}"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7207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2E0C24-4823-465E-8A0E-F26A2E8CC58E}" type="datetime1">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9383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2E6C6-B7E0-4588-AD2F-A1B7118DAC2A}" type="datetime1">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83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A00C2A-0DB1-4E66-A9D5-FA685B1C9365}" type="datetime1">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9218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4874057-2953-4D9C-94DC-290175D78DFA}" type="datetime1">
              <a:rPr lang="en-US" smtClean="0"/>
              <a:t>12/3/2020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461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154AA1-587D-452E-B714-EC145E66BC83}" type="datetime1">
              <a:rPr lang="en-US" smtClean="0"/>
              <a:t>12/3/2020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285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08D3F75-1557-461F-AC51-0A6AC4E33FD1}" type="datetime1">
              <a:rPr lang="en-US" smtClean="0"/>
              <a:t>12/3/2020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8097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A32B89F-0425-4A53-8979-CC3560D480E1}" type="datetime1">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2726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D7BBF5-A296-464D-9509-30952F0F5125}" type="datetime1">
              <a:rPr lang="en-US" smtClean="0"/>
              <a:t>12/3/2020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311884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54955" y="3828147"/>
            <a:ext cx="8825658" cy="949234"/>
          </a:xfrm>
          <a:prstGeom prst="rect">
            <a:avLst/>
          </a:prstGeom>
        </p:spPr>
        <p:txBody>
          <a:bodyPr vert="horz" wrap="square" lIns="0" tIns="146685" rIns="0" bIns="0" rtlCol="0">
            <a:spAutoFit/>
          </a:bodyPr>
          <a:lstStyle/>
          <a:p>
            <a:pPr marL="12700" marR="5080">
              <a:lnSpc>
                <a:spcPts val="6180"/>
              </a:lnSpc>
              <a:spcBef>
                <a:spcPts val="1155"/>
              </a:spcBef>
            </a:pPr>
            <a:r>
              <a:rPr lang="en-US" spc="-5" dirty="0" smtClean="0"/>
              <a:t>Design </a:t>
            </a:r>
            <a:r>
              <a:rPr lang="en-US" spc="-120" dirty="0" smtClean="0"/>
              <a:t>Patterns</a:t>
            </a:r>
            <a:endParaRPr spc="-5" dirty="0"/>
          </a:p>
        </p:txBody>
      </p:sp>
      <p:sp>
        <p:nvSpPr>
          <p:cNvPr id="4" name="Subtitle 3"/>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
            </a:r>
            <a:r>
              <a:rPr lang="en-US" spc="-295" dirty="0"/>
              <a:t>A</a:t>
            </a:r>
            <a:r>
              <a:rPr lang="en-US" spc="-140" dirty="0"/>
              <a:t>T</a:t>
            </a:r>
            <a:r>
              <a:rPr lang="en-US" dirty="0"/>
              <a:t>OR</a:t>
            </a:r>
          </a:p>
        </p:txBody>
      </p:sp>
      <p:sp>
        <p:nvSpPr>
          <p:cNvPr id="3" name="Content Placeholder 2"/>
          <p:cNvSpPr>
            <a:spLocks noGrp="1"/>
          </p:cNvSpPr>
          <p:nvPr>
            <p:ph idx="1"/>
          </p:nvPr>
        </p:nvSpPr>
        <p:spPr/>
        <p:txBody>
          <a:bodyPr>
            <a:normAutofit/>
          </a:bodyPr>
          <a:lstStyle/>
          <a:p>
            <a:pPr>
              <a:lnSpc>
                <a:spcPct val="90000"/>
              </a:lnSpc>
              <a:buFontTx/>
              <a:buNone/>
            </a:pPr>
            <a:r>
              <a:rPr lang="en-US" altLang="en-US" sz="2800" spc="-20" dirty="0">
                <a:solidFill>
                  <a:srgbClr val="F1F1F1"/>
                </a:solidFill>
                <a:latin typeface="Arial"/>
                <a:ea typeface="+mn-ea"/>
                <a:cs typeface="Arial"/>
              </a:rPr>
              <a:t>Problem:</a:t>
            </a:r>
            <a:r>
              <a:rPr lang="en-GB" altLang="en-US" sz="2800" spc="-20" dirty="0">
                <a:solidFill>
                  <a:srgbClr val="F1F1F1"/>
                </a:solidFill>
                <a:latin typeface="Arial"/>
                <a:ea typeface="+mn-ea"/>
                <a:cs typeface="Arial"/>
              </a:rPr>
              <a:t> 	</a:t>
            </a:r>
            <a:endParaRPr lang="en-US" altLang="en-US" sz="2800" spc="-20" dirty="0">
              <a:solidFill>
                <a:srgbClr val="F1F1F1"/>
              </a:solidFill>
              <a:latin typeface="Arial"/>
              <a:ea typeface="+mn-ea"/>
              <a:cs typeface="Arial"/>
            </a:endParaRPr>
          </a:p>
          <a:p>
            <a:pPr>
              <a:lnSpc>
                <a:spcPct val="90000"/>
              </a:lnSpc>
              <a:buFontTx/>
              <a:buNone/>
            </a:pPr>
            <a:r>
              <a:rPr lang="en-US" altLang="en-US" sz="2800" spc="-20" dirty="0">
                <a:solidFill>
                  <a:srgbClr val="F1F1F1"/>
                </a:solidFill>
                <a:latin typeface="Arial"/>
                <a:ea typeface="+mn-ea"/>
                <a:cs typeface="Arial"/>
              </a:rPr>
              <a:t>	Assign responsibility for creating a new instance of some class?</a:t>
            </a:r>
          </a:p>
          <a:p>
            <a:pPr>
              <a:lnSpc>
                <a:spcPct val="90000"/>
              </a:lnSpc>
              <a:buFontTx/>
              <a:buNone/>
            </a:pPr>
            <a:r>
              <a:rPr lang="en-US" altLang="en-US" sz="2800" spc="-20" dirty="0">
                <a:solidFill>
                  <a:srgbClr val="F1F1F1"/>
                </a:solidFill>
                <a:latin typeface="Arial"/>
                <a:ea typeface="+mn-ea"/>
                <a:cs typeface="Arial"/>
              </a:rPr>
              <a:t>Solution:</a:t>
            </a:r>
          </a:p>
          <a:p>
            <a:pPr>
              <a:lnSpc>
                <a:spcPct val="90000"/>
              </a:lnSpc>
              <a:buFontTx/>
              <a:buNone/>
            </a:pPr>
            <a:r>
              <a:rPr lang="en-US" altLang="en-US" sz="2800" spc="-20" dirty="0">
                <a:solidFill>
                  <a:srgbClr val="F1F1F1"/>
                </a:solidFill>
                <a:latin typeface="Arial"/>
                <a:ea typeface="+mn-ea"/>
                <a:cs typeface="Arial"/>
              </a:rPr>
              <a:t>	</a:t>
            </a:r>
            <a:r>
              <a:rPr lang="en-GB" altLang="en-US" sz="2800" spc="-20" dirty="0">
                <a:solidFill>
                  <a:srgbClr val="F1F1F1"/>
                </a:solidFill>
                <a:latin typeface="Arial"/>
                <a:ea typeface="+mn-ea"/>
                <a:cs typeface="Arial"/>
              </a:rPr>
              <a:t>Determine which class should create instances of a class based on the relationship between potential creator classes and the class to be instantiated</a:t>
            </a:r>
            <a:endParaRPr lang="en-US" sz="2800" spc="-20" dirty="0">
              <a:solidFill>
                <a:srgbClr val="F1F1F1"/>
              </a:solidFill>
              <a:latin typeface="Arial"/>
              <a:ea typeface="+mn-ea"/>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328415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2845435" cy="665480"/>
          </a:xfrm>
          <a:prstGeom prst="rect">
            <a:avLst/>
          </a:prstGeom>
        </p:spPr>
        <p:txBody>
          <a:bodyPr vert="horz" wrap="square" lIns="0" tIns="12700" rIns="0" bIns="0" rtlCol="0">
            <a:spAutoFit/>
          </a:bodyPr>
          <a:lstStyle/>
          <a:p>
            <a:pPr marL="12700">
              <a:lnSpc>
                <a:spcPct val="100000"/>
              </a:lnSpc>
              <a:spcBef>
                <a:spcPts val="100"/>
              </a:spcBef>
            </a:pPr>
            <a:r>
              <a:rPr sz="4200" dirty="0"/>
              <a:t>CRE</a:t>
            </a:r>
            <a:r>
              <a:rPr sz="4200" spc="-295" dirty="0"/>
              <a:t>A</a:t>
            </a:r>
            <a:r>
              <a:rPr sz="4200" spc="-140" dirty="0"/>
              <a:t>T</a:t>
            </a:r>
            <a:r>
              <a:rPr sz="4200" dirty="0"/>
              <a:t>OR</a:t>
            </a:r>
          </a:p>
        </p:txBody>
      </p:sp>
      <p:sp>
        <p:nvSpPr>
          <p:cNvPr id="3" name="object 3"/>
          <p:cNvSpPr txBox="1"/>
          <p:nvPr/>
        </p:nvSpPr>
        <p:spPr>
          <a:xfrm>
            <a:off x="935990" y="1773579"/>
            <a:ext cx="8636000" cy="2916824"/>
          </a:xfrm>
          <a:prstGeom prst="rect">
            <a:avLst/>
          </a:prstGeom>
        </p:spPr>
        <p:txBody>
          <a:bodyPr vert="horz" wrap="square" lIns="0" tIns="13335" rIns="0" bIns="0" rtlCol="0">
            <a:spAutoFit/>
          </a:bodyPr>
          <a:lstStyle/>
          <a:p>
            <a:pPr marL="355600" indent="-342900">
              <a:spcBef>
                <a:spcPts val="105"/>
              </a:spcBef>
              <a:buFont typeface="Arial" panose="020B0604020202020204" pitchFamily="34" charset="0"/>
              <a:buChar char="•"/>
            </a:pPr>
            <a:r>
              <a:rPr sz="2500" spc="-20" dirty="0" smtClean="0">
                <a:solidFill>
                  <a:srgbClr val="F1F1F1"/>
                </a:solidFill>
                <a:latin typeface="Arial"/>
                <a:cs typeface="Arial"/>
              </a:rPr>
              <a:t>The </a:t>
            </a:r>
            <a:r>
              <a:rPr sz="2500" spc="-20" dirty="0">
                <a:solidFill>
                  <a:srgbClr val="F1F1F1"/>
                </a:solidFill>
                <a:latin typeface="Arial"/>
                <a:cs typeface="Arial"/>
              </a:rPr>
              <a:t>Creator defines WHO instantiates WHAT object. In object-oriented  design speech, we need to ask the question of who creates an object A. </a:t>
            </a:r>
            <a:r>
              <a:rPr sz="2500" spc="-20" dirty="0" smtClean="0">
                <a:solidFill>
                  <a:srgbClr val="F1F1F1"/>
                </a:solidFill>
                <a:latin typeface="Arial"/>
                <a:cs typeface="Arial"/>
              </a:rPr>
              <a:t>The</a:t>
            </a:r>
            <a:r>
              <a:rPr lang="en-US" sz="2500" spc="-20" dirty="0" smtClean="0">
                <a:solidFill>
                  <a:srgbClr val="F1F1F1"/>
                </a:solidFill>
                <a:latin typeface="Arial"/>
                <a:cs typeface="Arial"/>
              </a:rPr>
              <a:t> </a:t>
            </a:r>
            <a:r>
              <a:rPr lang="en-US" sz="2800" spc="20" dirty="0">
                <a:solidFill>
                  <a:srgbClr val="FFFFFF"/>
                </a:solidFill>
                <a:latin typeface="Arial"/>
                <a:cs typeface="Arial"/>
              </a:rPr>
              <a:t>solution </a:t>
            </a:r>
            <a:r>
              <a:rPr lang="en-US" sz="2800" spc="-60" dirty="0">
                <a:solidFill>
                  <a:srgbClr val="FFFFFF"/>
                </a:solidFill>
                <a:latin typeface="Arial"/>
                <a:cs typeface="Arial"/>
              </a:rPr>
              <a:t>is </a:t>
            </a:r>
            <a:r>
              <a:rPr lang="en-US" sz="2800" spc="45" dirty="0">
                <a:solidFill>
                  <a:srgbClr val="FFFFFF"/>
                </a:solidFill>
                <a:latin typeface="Arial"/>
                <a:cs typeface="Arial"/>
              </a:rPr>
              <a:t>that </a:t>
            </a:r>
            <a:r>
              <a:rPr lang="en-US" sz="2800" spc="-35" dirty="0">
                <a:solidFill>
                  <a:srgbClr val="FFFFFF"/>
                </a:solidFill>
                <a:latin typeface="Arial"/>
                <a:cs typeface="Arial"/>
              </a:rPr>
              <a:t>we </a:t>
            </a:r>
            <a:r>
              <a:rPr lang="en-US" sz="2800" spc="-5" dirty="0">
                <a:solidFill>
                  <a:srgbClr val="FFFFFF"/>
                </a:solidFill>
                <a:latin typeface="Arial"/>
                <a:cs typeface="Arial"/>
              </a:rPr>
              <a:t>give </a:t>
            </a:r>
            <a:r>
              <a:rPr lang="en-US" sz="2800" spc="-90" dirty="0">
                <a:solidFill>
                  <a:srgbClr val="FFFFFF"/>
                </a:solidFill>
                <a:latin typeface="Arial"/>
                <a:cs typeface="Arial"/>
              </a:rPr>
              <a:t>class </a:t>
            </a:r>
            <a:r>
              <a:rPr lang="en-US" sz="2800" spc="-190" dirty="0">
                <a:solidFill>
                  <a:srgbClr val="FFFFFF"/>
                </a:solidFill>
                <a:latin typeface="Arial"/>
                <a:cs typeface="Arial"/>
              </a:rPr>
              <a:t>B </a:t>
            </a:r>
            <a:r>
              <a:rPr lang="en-US" sz="2800" spc="25" dirty="0">
                <a:solidFill>
                  <a:srgbClr val="FFFFFF"/>
                </a:solidFill>
                <a:latin typeface="Arial"/>
                <a:cs typeface="Arial"/>
              </a:rPr>
              <a:t>the </a:t>
            </a:r>
            <a:r>
              <a:rPr lang="en-US" sz="2800" spc="15" dirty="0">
                <a:solidFill>
                  <a:srgbClr val="FFFFFF"/>
                </a:solidFill>
                <a:latin typeface="Arial"/>
                <a:cs typeface="Arial"/>
              </a:rPr>
              <a:t>role </a:t>
            </a:r>
            <a:r>
              <a:rPr lang="en-US" sz="2800" spc="65" dirty="0">
                <a:solidFill>
                  <a:srgbClr val="FFFFFF"/>
                </a:solidFill>
                <a:latin typeface="Arial"/>
                <a:cs typeface="Arial"/>
              </a:rPr>
              <a:t>of </a:t>
            </a:r>
            <a:r>
              <a:rPr lang="en-US" sz="2800" spc="20" dirty="0">
                <a:solidFill>
                  <a:srgbClr val="FFFFFF"/>
                </a:solidFill>
                <a:latin typeface="Arial"/>
                <a:cs typeface="Arial"/>
              </a:rPr>
              <a:t>instantiating </a:t>
            </a:r>
            <a:r>
              <a:rPr lang="en-US" sz="2800" spc="-5" dirty="0">
                <a:solidFill>
                  <a:srgbClr val="FFFFFF"/>
                </a:solidFill>
                <a:latin typeface="Arial"/>
                <a:cs typeface="Arial"/>
              </a:rPr>
              <a:t>(creating</a:t>
            </a:r>
            <a:r>
              <a:rPr lang="en-US" sz="2800" spc="-260" dirty="0">
                <a:solidFill>
                  <a:srgbClr val="FFFFFF"/>
                </a:solidFill>
                <a:latin typeface="Arial"/>
                <a:cs typeface="Arial"/>
              </a:rPr>
              <a:t> </a:t>
            </a:r>
            <a:r>
              <a:rPr lang="en-US" sz="2800" spc="-40" dirty="0">
                <a:solidFill>
                  <a:srgbClr val="FFFFFF"/>
                </a:solidFill>
                <a:latin typeface="Arial"/>
                <a:cs typeface="Arial"/>
              </a:rPr>
              <a:t>an </a:t>
            </a:r>
            <a:r>
              <a:rPr lang="en-US" sz="2800" spc="-20" dirty="0">
                <a:solidFill>
                  <a:srgbClr val="F1F1F1"/>
                </a:solidFill>
                <a:latin typeface="Arial"/>
                <a:cs typeface="Arial"/>
              </a:rPr>
              <a:t>instance of) a class A if:</a:t>
            </a:r>
          </a:p>
          <a:p>
            <a:pPr marL="12700">
              <a:lnSpc>
                <a:spcPct val="100000"/>
              </a:lnSpc>
              <a:spcBef>
                <a:spcPts val="105"/>
              </a:spcBef>
            </a:pPr>
            <a:endParaRPr lang="en-US" sz="2800" dirty="0">
              <a:latin typeface="Arial"/>
              <a:cs typeface="Arial"/>
            </a:endParaRPr>
          </a:p>
          <a:p>
            <a:pPr marL="355600" marR="5080" indent="-342900">
              <a:lnSpc>
                <a:spcPct val="100000"/>
              </a:lnSpc>
              <a:spcBef>
                <a:spcPts val="105"/>
              </a:spcBef>
              <a:tabLst>
                <a:tab pos="354965" algn="l"/>
              </a:tabLst>
            </a:pPr>
            <a:endParaRPr sz="2500" spc="-20" dirty="0">
              <a:solidFill>
                <a:srgbClr val="F1F1F1"/>
              </a:solidFill>
              <a:latin typeface="Arial"/>
              <a:cs typeface="Arial"/>
            </a:endParaRPr>
          </a:p>
        </p:txBody>
      </p:sp>
      <p:sp>
        <p:nvSpPr>
          <p:cNvPr id="5" name="object 5"/>
          <p:cNvSpPr txBox="1"/>
          <p:nvPr/>
        </p:nvSpPr>
        <p:spPr>
          <a:xfrm>
            <a:off x="1219200" y="3913908"/>
            <a:ext cx="5371084" cy="2065950"/>
          </a:xfrm>
          <a:prstGeom prst="rect">
            <a:avLst/>
          </a:prstGeom>
        </p:spPr>
        <p:txBody>
          <a:bodyPr vert="horz" wrap="square" lIns="0" tIns="140970" rIns="0" bIns="0" rtlCol="0">
            <a:spAutoFit/>
          </a:bodyPr>
          <a:lstStyle/>
          <a:p>
            <a:pPr marL="927100" lvl="1" indent="-457200">
              <a:spcBef>
                <a:spcPts val="1010"/>
              </a:spcBef>
              <a:buFont typeface="+mj-lt"/>
              <a:buAutoNum type="arabicPeriod"/>
              <a:tabLst>
                <a:tab pos="354965" algn="l"/>
              </a:tabLst>
            </a:pPr>
            <a:r>
              <a:rPr sz="2500" spc="-20" dirty="0" smtClean="0">
                <a:solidFill>
                  <a:srgbClr val="F1F1F1"/>
                </a:solidFill>
                <a:latin typeface="Arial"/>
                <a:cs typeface="Arial"/>
              </a:rPr>
              <a:t>B </a:t>
            </a:r>
            <a:r>
              <a:rPr lang="en-US" sz="2500" spc="-20" dirty="0" smtClean="0">
                <a:solidFill>
                  <a:srgbClr val="F1F1F1"/>
                </a:solidFill>
                <a:latin typeface="Arial"/>
                <a:cs typeface="Arial"/>
              </a:rPr>
              <a:t> </a:t>
            </a:r>
            <a:r>
              <a:rPr sz="2500" spc="-20" dirty="0">
                <a:solidFill>
                  <a:srgbClr val="F1F1F1"/>
                </a:solidFill>
                <a:latin typeface="Arial"/>
                <a:cs typeface="Arial"/>
              </a:rPr>
              <a:t>contains </a:t>
            </a:r>
            <a:r>
              <a:rPr lang="en-US" sz="2500" spc="-20" dirty="0">
                <a:solidFill>
                  <a:srgbClr val="F1F1F1"/>
                </a:solidFill>
                <a:latin typeface="Arial"/>
                <a:cs typeface="Arial"/>
              </a:rPr>
              <a:t> </a:t>
            </a:r>
            <a:r>
              <a:rPr sz="2500" spc="-20" dirty="0">
                <a:solidFill>
                  <a:srgbClr val="F1F1F1"/>
                </a:solidFill>
                <a:latin typeface="Arial"/>
                <a:cs typeface="Arial"/>
              </a:rPr>
              <a:t>A</a:t>
            </a:r>
          </a:p>
          <a:p>
            <a:pPr marL="927100" lvl="1" indent="-457200">
              <a:spcBef>
                <a:spcPts val="994"/>
              </a:spcBef>
              <a:buFont typeface="+mj-lt"/>
              <a:buAutoNum type="arabicPeriod"/>
              <a:tabLst>
                <a:tab pos="354965" algn="l"/>
              </a:tabLst>
            </a:pPr>
            <a:r>
              <a:rPr sz="2500" spc="-20" dirty="0" smtClean="0">
                <a:solidFill>
                  <a:srgbClr val="F1F1F1"/>
                </a:solidFill>
                <a:latin typeface="Arial"/>
                <a:cs typeface="Arial"/>
              </a:rPr>
              <a:t>B </a:t>
            </a:r>
            <a:r>
              <a:rPr sz="2500" spc="-20" dirty="0">
                <a:solidFill>
                  <a:srgbClr val="F1F1F1"/>
                </a:solidFill>
                <a:latin typeface="Arial"/>
                <a:cs typeface="Arial"/>
              </a:rPr>
              <a:t>uses most of </a:t>
            </a:r>
            <a:r>
              <a:rPr sz="2500" spc="-20" dirty="0" smtClean="0">
                <a:solidFill>
                  <a:srgbClr val="F1F1F1"/>
                </a:solidFill>
                <a:latin typeface="Arial"/>
                <a:cs typeface="Arial"/>
              </a:rPr>
              <a:t>A's</a:t>
            </a:r>
            <a:r>
              <a:rPr lang="en-US" sz="2500" spc="-20" dirty="0" smtClean="0">
                <a:solidFill>
                  <a:srgbClr val="F1F1F1"/>
                </a:solidFill>
                <a:latin typeface="Arial"/>
                <a:cs typeface="Arial"/>
              </a:rPr>
              <a:t> </a:t>
            </a:r>
            <a:r>
              <a:rPr sz="2500" spc="-20" dirty="0" smtClean="0">
                <a:solidFill>
                  <a:srgbClr val="F1F1F1"/>
                </a:solidFill>
                <a:latin typeface="Arial"/>
                <a:cs typeface="Arial"/>
              </a:rPr>
              <a:t>features</a:t>
            </a:r>
            <a:endParaRPr sz="2500" spc="-20" dirty="0">
              <a:solidFill>
                <a:srgbClr val="F1F1F1"/>
              </a:solidFill>
              <a:latin typeface="Arial"/>
              <a:cs typeface="Arial"/>
            </a:endParaRPr>
          </a:p>
          <a:p>
            <a:pPr marL="927100" lvl="1" indent="-457200">
              <a:spcBef>
                <a:spcPts val="994"/>
              </a:spcBef>
              <a:buFont typeface="+mj-lt"/>
              <a:buAutoNum type="arabicPeriod"/>
              <a:tabLst>
                <a:tab pos="354965" algn="l"/>
              </a:tabLst>
            </a:pPr>
            <a:r>
              <a:rPr sz="2500" spc="-20" dirty="0" smtClean="0">
                <a:solidFill>
                  <a:srgbClr val="F1F1F1"/>
                </a:solidFill>
                <a:latin typeface="Arial"/>
                <a:cs typeface="Arial"/>
              </a:rPr>
              <a:t>B </a:t>
            </a:r>
            <a:r>
              <a:rPr sz="2500" spc="-20" dirty="0">
                <a:solidFill>
                  <a:srgbClr val="F1F1F1"/>
                </a:solidFill>
                <a:latin typeface="Arial"/>
                <a:cs typeface="Arial"/>
              </a:rPr>
              <a:t>can initialize </a:t>
            </a:r>
            <a:r>
              <a:rPr sz="2500" spc="-20" dirty="0" smtClean="0">
                <a:solidFill>
                  <a:srgbClr val="F1F1F1"/>
                </a:solidFill>
                <a:latin typeface="Arial"/>
                <a:cs typeface="Arial"/>
              </a:rPr>
              <a:t>A</a:t>
            </a:r>
            <a:endParaRPr lang="en-US" sz="2500" spc="-20" dirty="0" smtClean="0">
              <a:solidFill>
                <a:srgbClr val="F1F1F1"/>
              </a:solidFill>
              <a:latin typeface="Arial"/>
              <a:cs typeface="Arial"/>
            </a:endParaRPr>
          </a:p>
          <a:p>
            <a:pPr marL="927100" lvl="1" indent="-457200">
              <a:spcBef>
                <a:spcPts val="994"/>
              </a:spcBef>
              <a:buFont typeface="+mj-lt"/>
              <a:buAutoNum type="arabicPeriod"/>
              <a:tabLst>
                <a:tab pos="354965" algn="l"/>
              </a:tabLst>
            </a:pPr>
            <a:r>
              <a:rPr lang="en-US" sz="2500" spc="-20" dirty="0" smtClean="0">
                <a:solidFill>
                  <a:srgbClr val="F1F1F1"/>
                </a:solidFill>
                <a:latin typeface="Arial"/>
                <a:cs typeface="Arial"/>
              </a:rPr>
              <a:t>B aggregates A</a:t>
            </a:r>
            <a:endParaRPr sz="2500" spc="-20" dirty="0">
              <a:solidFill>
                <a:srgbClr val="F1F1F1"/>
              </a:solidFill>
              <a:latin typeface="Arial"/>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3846" y="1001014"/>
            <a:ext cx="8719820" cy="803275"/>
          </a:xfrm>
          <a:prstGeom prst="rect">
            <a:avLst/>
          </a:prstGeom>
        </p:spPr>
        <p:txBody>
          <a:bodyPr vert="horz" wrap="square" lIns="0" tIns="35560" rIns="0" bIns="0" rtlCol="0">
            <a:spAutoFit/>
          </a:bodyPr>
          <a:lstStyle/>
          <a:p>
            <a:pPr marL="12700" marR="5080">
              <a:lnSpc>
                <a:spcPct val="91700"/>
              </a:lnSpc>
              <a:spcBef>
                <a:spcPts val="280"/>
              </a:spcBef>
            </a:pPr>
            <a:r>
              <a:rPr sz="1800" spc="-5" dirty="0">
                <a:solidFill>
                  <a:srgbClr val="F1F1F1"/>
                </a:solidFill>
                <a:latin typeface="Arial"/>
                <a:cs typeface="Arial"/>
              </a:rPr>
              <a:t>So </a:t>
            </a:r>
            <a:r>
              <a:rPr sz="1800" dirty="0">
                <a:solidFill>
                  <a:srgbClr val="F1F1F1"/>
                </a:solidFill>
                <a:latin typeface="Arial"/>
                <a:cs typeface="Arial"/>
              </a:rPr>
              <a:t>far </a:t>
            </a:r>
            <a:r>
              <a:rPr sz="1800" spc="-5" dirty="0">
                <a:solidFill>
                  <a:srgbClr val="F1F1F1"/>
                </a:solidFill>
                <a:latin typeface="Arial"/>
                <a:cs typeface="Arial"/>
              </a:rPr>
              <a:t>this doesn't really help us understand how </a:t>
            </a:r>
            <a:r>
              <a:rPr sz="1800" dirty="0">
                <a:solidFill>
                  <a:srgbClr val="F1F1F1"/>
                </a:solidFill>
                <a:latin typeface="Arial"/>
                <a:cs typeface="Arial"/>
              </a:rPr>
              <a:t>this </a:t>
            </a:r>
            <a:r>
              <a:rPr sz="1800" spc="-10" dirty="0">
                <a:solidFill>
                  <a:srgbClr val="F1F1F1"/>
                </a:solidFill>
                <a:latin typeface="Arial"/>
                <a:cs typeface="Arial"/>
              </a:rPr>
              <a:t>works. </a:t>
            </a:r>
            <a:r>
              <a:rPr sz="1800" spc="-5" dirty="0">
                <a:solidFill>
                  <a:srgbClr val="F1F1F1"/>
                </a:solidFill>
                <a:latin typeface="Arial"/>
                <a:cs typeface="Arial"/>
              </a:rPr>
              <a:t>Let's use a real-world  example </a:t>
            </a:r>
            <a:r>
              <a:rPr sz="1800" dirty="0">
                <a:solidFill>
                  <a:srgbClr val="F1F1F1"/>
                </a:solidFill>
                <a:latin typeface="Arial"/>
                <a:cs typeface="Arial"/>
              </a:rPr>
              <a:t>of </a:t>
            </a:r>
            <a:r>
              <a:rPr sz="1800" spc="-5" dirty="0">
                <a:solidFill>
                  <a:srgbClr val="F1F1F1"/>
                </a:solidFill>
                <a:latin typeface="Arial"/>
                <a:cs typeface="Arial"/>
              </a:rPr>
              <a:t>a chess game. </a:t>
            </a:r>
            <a:r>
              <a:rPr sz="1800" dirty="0">
                <a:solidFill>
                  <a:srgbClr val="F1F1F1"/>
                </a:solidFill>
                <a:latin typeface="Arial"/>
                <a:cs typeface="Arial"/>
              </a:rPr>
              <a:t>A </a:t>
            </a:r>
            <a:r>
              <a:rPr sz="1800" spc="-5" dirty="0">
                <a:solidFill>
                  <a:srgbClr val="F1F1F1"/>
                </a:solidFill>
                <a:latin typeface="Arial"/>
                <a:cs typeface="Arial"/>
              </a:rPr>
              <a:t>chess game includes 2 </a:t>
            </a:r>
            <a:r>
              <a:rPr sz="1800" spc="-10" dirty="0">
                <a:solidFill>
                  <a:srgbClr val="F1F1F1"/>
                </a:solidFill>
                <a:latin typeface="Arial"/>
                <a:cs typeface="Arial"/>
              </a:rPr>
              <a:t>players, </a:t>
            </a:r>
            <a:r>
              <a:rPr sz="1800" spc="-5" dirty="0">
                <a:solidFill>
                  <a:srgbClr val="F1F1F1"/>
                </a:solidFill>
                <a:latin typeface="Arial"/>
                <a:cs typeface="Arial"/>
              </a:rPr>
              <a:t>32 pieces (16 per </a:t>
            </a:r>
            <a:r>
              <a:rPr sz="1800" spc="-10" dirty="0">
                <a:solidFill>
                  <a:srgbClr val="F1F1F1"/>
                </a:solidFill>
                <a:latin typeface="Arial"/>
                <a:cs typeface="Arial"/>
              </a:rPr>
              <a:t>player)  and </a:t>
            </a:r>
            <a:r>
              <a:rPr sz="1800" dirty="0">
                <a:solidFill>
                  <a:srgbClr val="F1F1F1"/>
                </a:solidFill>
                <a:latin typeface="Arial"/>
                <a:cs typeface="Arial"/>
              </a:rPr>
              <a:t>a </a:t>
            </a:r>
            <a:r>
              <a:rPr sz="1800" spc="-5" dirty="0">
                <a:solidFill>
                  <a:srgbClr val="F1F1F1"/>
                </a:solidFill>
                <a:latin typeface="Arial"/>
                <a:cs typeface="Arial"/>
              </a:rPr>
              <a:t>game board </a:t>
            </a:r>
            <a:r>
              <a:rPr sz="1800" spc="-15" dirty="0">
                <a:solidFill>
                  <a:srgbClr val="F1F1F1"/>
                </a:solidFill>
                <a:latin typeface="Arial"/>
                <a:cs typeface="Arial"/>
              </a:rPr>
              <a:t>with </a:t>
            </a:r>
            <a:r>
              <a:rPr sz="1800" spc="-5" dirty="0">
                <a:solidFill>
                  <a:srgbClr val="F1F1F1"/>
                </a:solidFill>
                <a:latin typeface="Arial"/>
                <a:cs typeface="Arial"/>
              </a:rPr>
              <a:t>64</a:t>
            </a:r>
            <a:r>
              <a:rPr sz="1800" spc="60" dirty="0">
                <a:solidFill>
                  <a:srgbClr val="F1F1F1"/>
                </a:solidFill>
                <a:latin typeface="Arial"/>
                <a:cs typeface="Arial"/>
              </a:rPr>
              <a:t> </a:t>
            </a:r>
            <a:r>
              <a:rPr sz="1800" spc="-5" dirty="0">
                <a:solidFill>
                  <a:srgbClr val="F1F1F1"/>
                </a:solidFill>
                <a:latin typeface="Arial"/>
                <a:cs typeface="Arial"/>
              </a:rPr>
              <a:t>squares.</a:t>
            </a:r>
            <a:endParaRPr sz="1800">
              <a:latin typeface="Arial"/>
              <a:cs typeface="Arial"/>
            </a:endParaRPr>
          </a:p>
        </p:txBody>
      </p:sp>
      <p:sp>
        <p:nvSpPr>
          <p:cNvPr id="3" name="object 3"/>
          <p:cNvSpPr/>
          <p:nvPr/>
        </p:nvSpPr>
        <p:spPr>
          <a:xfrm>
            <a:off x="1981200" y="2895600"/>
            <a:ext cx="8001000" cy="3200400"/>
          </a:xfrm>
          <a:prstGeom prst="rect">
            <a:avLst/>
          </a:prstGeom>
          <a:blipFill>
            <a:blip r:embed="rId2" cstate="print"/>
            <a:srcRect/>
            <a:stretch>
              <a:fillRect l="-3238" t="-8190" r="-3620" b="-8333"/>
            </a:stretch>
          </a:blipFill>
        </p:spPr>
        <p:txBody>
          <a:bodyPr wrap="square" lIns="0" tIns="0" rIns="0" bIns="0" rtlCol="0"/>
          <a:lstStyle/>
          <a:p>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CONTROLLER</a:t>
            </a:r>
            <a:endParaRPr lang="en-US" dirty="0"/>
          </a:p>
        </p:txBody>
      </p:sp>
      <p:sp>
        <p:nvSpPr>
          <p:cNvPr id="3" name="Content Placeholder 2"/>
          <p:cNvSpPr>
            <a:spLocks noGrp="1"/>
          </p:cNvSpPr>
          <p:nvPr>
            <p:ph idx="1"/>
          </p:nvPr>
        </p:nvSpPr>
        <p:spPr/>
        <p:txBody>
          <a:bodyPr/>
          <a:lstStyle/>
          <a:p>
            <a:pPr algn="just">
              <a:lnSpc>
                <a:spcPct val="90000"/>
              </a:lnSpc>
              <a:buFontTx/>
              <a:buNone/>
              <a:defRPr/>
            </a:pPr>
            <a:r>
              <a:rPr lang="en-US" sz="2500" b="1" spc="-20" dirty="0">
                <a:solidFill>
                  <a:srgbClr val="F1F1F1"/>
                </a:solidFill>
                <a:latin typeface="Arial"/>
                <a:ea typeface="+mn-ea"/>
                <a:cs typeface="Arial"/>
              </a:rPr>
              <a:t>Problem:</a:t>
            </a:r>
          </a:p>
          <a:p>
            <a:pPr marL="0" indent="0" algn="just">
              <a:lnSpc>
                <a:spcPct val="90000"/>
              </a:lnSpc>
              <a:buFontTx/>
              <a:buNone/>
              <a:defRPr/>
            </a:pPr>
            <a:r>
              <a:rPr lang="en-US" sz="2500" spc="-20" dirty="0">
                <a:solidFill>
                  <a:srgbClr val="F1F1F1"/>
                </a:solidFill>
                <a:latin typeface="Arial"/>
                <a:ea typeface="+mn-ea"/>
                <a:cs typeface="Arial"/>
              </a:rPr>
              <a:t>	To assign responsibility for handling a system event?</a:t>
            </a:r>
            <a:r>
              <a:rPr lang="en-GB" sz="2500" spc="-20" dirty="0">
                <a:solidFill>
                  <a:srgbClr val="F1F1F1"/>
                </a:solidFill>
                <a:latin typeface="Arial"/>
                <a:ea typeface="+mn-ea"/>
                <a:cs typeface="Arial"/>
              </a:rPr>
              <a:t>	</a:t>
            </a:r>
            <a:endParaRPr lang="en-US" sz="2500" spc="-20" dirty="0">
              <a:solidFill>
                <a:srgbClr val="F1F1F1"/>
              </a:solidFill>
              <a:latin typeface="Arial"/>
              <a:ea typeface="+mn-ea"/>
              <a:cs typeface="Arial"/>
            </a:endParaRPr>
          </a:p>
          <a:p>
            <a:pPr algn="just">
              <a:lnSpc>
                <a:spcPct val="90000"/>
              </a:lnSpc>
              <a:buFontTx/>
              <a:buNone/>
              <a:defRPr/>
            </a:pPr>
            <a:endParaRPr lang="en-US" sz="2500" spc="-20" dirty="0">
              <a:solidFill>
                <a:srgbClr val="F1F1F1"/>
              </a:solidFill>
              <a:latin typeface="Arial"/>
              <a:ea typeface="+mn-ea"/>
              <a:cs typeface="Arial"/>
            </a:endParaRPr>
          </a:p>
          <a:p>
            <a:pPr algn="just">
              <a:lnSpc>
                <a:spcPct val="90000"/>
              </a:lnSpc>
              <a:buFontTx/>
              <a:buNone/>
              <a:defRPr/>
            </a:pPr>
            <a:r>
              <a:rPr lang="en-US" sz="2500" b="1" spc="-20" dirty="0">
                <a:solidFill>
                  <a:srgbClr val="F1F1F1"/>
                </a:solidFill>
                <a:latin typeface="Arial"/>
                <a:ea typeface="+mn-ea"/>
                <a:cs typeface="Arial"/>
              </a:rPr>
              <a:t>Solution:</a:t>
            </a:r>
          </a:p>
          <a:p>
            <a:pPr rtl="1">
              <a:lnSpc>
                <a:spcPct val="90000"/>
              </a:lnSpc>
              <a:buFontTx/>
              <a:buNone/>
              <a:defRPr/>
            </a:pPr>
            <a:r>
              <a:rPr lang="en-US" sz="2500" spc="-20" dirty="0">
                <a:solidFill>
                  <a:srgbClr val="F1F1F1"/>
                </a:solidFill>
                <a:latin typeface="Arial"/>
                <a:ea typeface="+mn-ea"/>
                <a:cs typeface="Arial"/>
              </a:rPr>
              <a:t>	</a:t>
            </a:r>
            <a:r>
              <a:rPr lang="en-GB" sz="2500" spc="-20" dirty="0">
                <a:solidFill>
                  <a:srgbClr val="F1F1F1"/>
                </a:solidFill>
                <a:latin typeface="Arial"/>
                <a:ea typeface="+mn-ea"/>
                <a:cs typeface="Arial"/>
              </a:rPr>
              <a:t>If a program receive events from external sources other than its graphical interface, add an event class to decouple the event source(s) from the objects that actually handle the events.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471572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4077970" cy="665480"/>
          </a:xfrm>
          <a:prstGeom prst="rect">
            <a:avLst/>
          </a:prstGeom>
        </p:spPr>
        <p:txBody>
          <a:bodyPr vert="horz" wrap="square" lIns="0" tIns="12700" rIns="0" bIns="0" rtlCol="0">
            <a:spAutoFit/>
          </a:bodyPr>
          <a:lstStyle/>
          <a:p>
            <a:pPr marL="12700">
              <a:lnSpc>
                <a:spcPct val="100000"/>
              </a:lnSpc>
              <a:spcBef>
                <a:spcPts val="100"/>
              </a:spcBef>
            </a:pPr>
            <a:r>
              <a:rPr sz="4200" spc="-10" dirty="0"/>
              <a:t>CONTROLLER</a:t>
            </a:r>
            <a:endParaRPr sz="4200" dirty="0"/>
          </a:p>
        </p:txBody>
      </p:sp>
      <p:sp>
        <p:nvSpPr>
          <p:cNvPr id="3" name="object 3"/>
          <p:cNvSpPr txBox="1"/>
          <p:nvPr/>
        </p:nvSpPr>
        <p:spPr>
          <a:xfrm>
            <a:off x="724001" y="1504569"/>
            <a:ext cx="10389870" cy="1552348"/>
          </a:xfrm>
          <a:prstGeom prst="rect">
            <a:avLst/>
          </a:prstGeom>
        </p:spPr>
        <p:txBody>
          <a:bodyPr vert="horz" wrap="square" lIns="0" tIns="13335" rIns="0" bIns="0" rtlCol="0">
            <a:spAutoFit/>
          </a:bodyPr>
          <a:lstStyle/>
          <a:p>
            <a:pPr marL="354965" marR="5080" indent="-342900">
              <a:lnSpc>
                <a:spcPct val="100000"/>
              </a:lnSpc>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In </a:t>
            </a:r>
            <a:r>
              <a:rPr sz="2500" spc="-20" dirty="0">
                <a:solidFill>
                  <a:srgbClr val="F1F1F1"/>
                </a:solidFill>
                <a:latin typeface="Arial"/>
                <a:cs typeface="Arial"/>
              </a:rPr>
              <a:t>our chess example, the end user is going to interact with our program through a user  interface (UI). The Controller is the FIRST object to receive a command from the UI. In  our case, when the user presses Play, the first object that should be triggered is the Chess  Game.</a:t>
            </a:r>
          </a:p>
        </p:txBody>
      </p:sp>
      <p:sp>
        <p:nvSpPr>
          <p:cNvPr id="4" name="object 4"/>
          <p:cNvSpPr/>
          <p:nvPr/>
        </p:nvSpPr>
        <p:spPr>
          <a:xfrm>
            <a:off x="3429000" y="3352800"/>
            <a:ext cx="4876800" cy="3200400"/>
          </a:xfrm>
          <a:prstGeom prst="rect">
            <a:avLst/>
          </a:prstGeom>
          <a:blipFill>
            <a:blip r:embed="rId2" cstate="print"/>
            <a:srcRect/>
            <a:stretch>
              <a:fillRect l="-4688" t="-5859" r="-5812" b="-9522"/>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5" dirty="0"/>
              <a:t>INFORMATION</a:t>
            </a:r>
            <a:r>
              <a:rPr lang="en-US" spc="-40" dirty="0"/>
              <a:t> </a:t>
            </a:r>
            <a:r>
              <a:rPr lang="en-US" spc="-10" dirty="0"/>
              <a:t>EXPERT</a:t>
            </a:r>
            <a:endParaRPr lang="en-US" dirty="0"/>
          </a:p>
        </p:txBody>
      </p:sp>
      <p:sp>
        <p:nvSpPr>
          <p:cNvPr id="3" name="Content Placeholder 2"/>
          <p:cNvSpPr>
            <a:spLocks noGrp="1"/>
          </p:cNvSpPr>
          <p:nvPr>
            <p:ph idx="1"/>
          </p:nvPr>
        </p:nvSpPr>
        <p:spPr/>
        <p:txBody>
          <a:bodyPr/>
          <a:lstStyle/>
          <a:p>
            <a:pPr marL="0" indent="0">
              <a:buFont typeface="Wingdings 3" pitchFamily="18" charset="2"/>
              <a:buNone/>
              <a:defRPr/>
            </a:pPr>
            <a:r>
              <a:rPr lang="en-US" sz="2500" b="1" spc="-20" dirty="0">
                <a:solidFill>
                  <a:srgbClr val="F1F1F1"/>
                </a:solidFill>
                <a:latin typeface="Arial"/>
                <a:ea typeface="+mn-ea"/>
                <a:cs typeface="Arial"/>
              </a:rPr>
              <a:t>Information Expert: </a:t>
            </a:r>
            <a:r>
              <a:rPr lang="en-US" sz="2500" spc="-20" dirty="0">
                <a:solidFill>
                  <a:srgbClr val="F1F1F1"/>
                </a:solidFill>
                <a:latin typeface="Arial"/>
                <a:ea typeface="+mn-ea"/>
                <a:cs typeface="Arial"/>
              </a:rPr>
              <a:t>Responsibility delegation principle/pattern</a:t>
            </a:r>
          </a:p>
          <a:p>
            <a:pPr marL="0" indent="0">
              <a:buFont typeface="Wingdings 3" pitchFamily="18" charset="2"/>
              <a:buNone/>
              <a:defRPr/>
            </a:pPr>
            <a:endParaRPr lang="en-US" sz="2500" spc="-20" dirty="0">
              <a:solidFill>
                <a:srgbClr val="F1F1F1"/>
              </a:solidFill>
              <a:latin typeface="Arial"/>
              <a:ea typeface="+mn-ea"/>
              <a:cs typeface="Arial"/>
            </a:endParaRPr>
          </a:p>
          <a:p>
            <a:pPr marL="0" indent="0">
              <a:buFont typeface="Wingdings 3" pitchFamily="18" charset="2"/>
              <a:buNone/>
              <a:defRPr/>
            </a:pPr>
            <a:r>
              <a:rPr lang="en-US" sz="2500" b="1" spc="-20" dirty="0">
                <a:solidFill>
                  <a:srgbClr val="F1F1F1"/>
                </a:solidFill>
                <a:latin typeface="Arial"/>
                <a:ea typeface="+mn-ea"/>
                <a:cs typeface="Arial"/>
              </a:rPr>
              <a:t>Problem: </a:t>
            </a:r>
            <a:r>
              <a:rPr lang="en-US" sz="2500" spc="-20" dirty="0">
                <a:solidFill>
                  <a:srgbClr val="F1F1F1"/>
                </a:solidFill>
                <a:latin typeface="Arial"/>
                <a:ea typeface="+mn-ea"/>
                <a:cs typeface="Arial"/>
              </a:rPr>
              <a:t>A system will have hundreds of classes. How do I begin to assign responsibilities to them?</a:t>
            </a:r>
          </a:p>
          <a:p>
            <a:pPr marL="0" indent="0">
              <a:buFont typeface="Wingdings 3" pitchFamily="18" charset="2"/>
              <a:buNone/>
              <a:defRPr/>
            </a:pPr>
            <a:r>
              <a:rPr lang="en-US" sz="2500" b="1" spc="-20" dirty="0">
                <a:solidFill>
                  <a:srgbClr val="F1F1F1"/>
                </a:solidFill>
                <a:latin typeface="Arial"/>
                <a:ea typeface="+mn-ea"/>
                <a:cs typeface="Arial"/>
              </a:rPr>
              <a:t>Solution: </a:t>
            </a:r>
            <a:r>
              <a:rPr lang="en-US" sz="2500" spc="-20" dirty="0">
                <a:solidFill>
                  <a:srgbClr val="F1F1F1"/>
                </a:solidFill>
                <a:latin typeface="Arial"/>
                <a:ea typeface="+mn-ea"/>
                <a:cs typeface="Arial"/>
              </a:rPr>
              <a:t>Assign responsibility to the </a:t>
            </a:r>
            <a:r>
              <a:rPr lang="en-US" sz="2500" b="1" spc="-20" dirty="0">
                <a:solidFill>
                  <a:srgbClr val="F1F1F1"/>
                </a:solidFill>
                <a:latin typeface="Arial"/>
                <a:ea typeface="+mn-ea"/>
                <a:cs typeface="Arial"/>
              </a:rPr>
              <a:t>Information Expert </a:t>
            </a:r>
            <a:r>
              <a:rPr lang="en-US" sz="2500" spc="-20" dirty="0">
                <a:solidFill>
                  <a:srgbClr val="F1F1F1"/>
                </a:solidFill>
                <a:latin typeface="Arial"/>
                <a:ea typeface="+mn-ea"/>
                <a:cs typeface="Arial"/>
              </a:rPr>
              <a:t>– the class that has the information necessary to fulfill the responsibility</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36662843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6798945" cy="665480"/>
          </a:xfrm>
          <a:prstGeom prst="rect">
            <a:avLst/>
          </a:prstGeom>
        </p:spPr>
        <p:txBody>
          <a:bodyPr vert="horz" wrap="square" lIns="0" tIns="12700" rIns="0" bIns="0" rtlCol="0">
            <a:spAutoFit/>
          </a:bodyPr>
          <a:lstStyle/>
          <a:p>
            <a:pPr marL="12700">
              <a:lnSpc>
                <a:spcPct val="100000"/>
              </a:lnSpc>
              <a:spcBef>
                <a:spcPts val="100"/>
              </a:spcBef>
            </a:pPr>
            <a:r>
              <a:rPr sz="4200" spc="-35" dirty="0"/>
              <a:t>INFORMATION</a:t>
            </a:r>
            <a:r>
              <a:rPr sz="4200" spc="-40" dirty="0"/>
              <a:t> </a:t>
            </a:r>
            <a:r>
              <a:rPr sz="4200" spc="-10" dirty="0"/>
              <a:t>EXPERT</a:t>
            </a:r>
            <a:endParaRPr sz="4200" dirty="0"/>
          </a:p>
        </p:txBody>
      </p:sp>
      <p:sp>
        <p:nvSpPr>
          <p:cNvPr id="3" name="object 3"/>
          <p:cNvSpPr txBox="1"/>
          <p:nvPr/>
        </p:nvSpPr>
        <p:spPr>
          <a:xfrm>
            <a:off x="1182116" y="2001138"/>
            <a:ext cx="9257284" cy="3732432"/>
          </a:xfrm>
          <a:prstGeom prst="rect">
            <a:avLst/>
          </a:prstGeom>
        </p:spPr>
        <p:txBody>
          <a:bodyPr vert="horz" wrap="square" lIns="0" tIns="13335" rIns="0" bIns="0" rtlCol="0">
            <a:spAutoFit/>
          </a:bodyPr>
          <a:lstStyle/>
          <a:p>
            <a:pPr marL="355600" marR="255270" indent="-342900">
              <a:lnSpc>
                <a:spcPct val="100000"/>
              </a:lnSpc>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Information </a:t>
            </a:r>
            <a:r>
              <a:rPr sz="2500" spc="-20" dirty="0">
                <a:solidFill>
                  <a:srgbClr val="F1F1F1"/>
                </a:solidFill>
                <a:latin typeface="Arial"/>
                <a:cs typeface="Arial"/>
              </a:rPr>
              <a:t>expert is a principle used to determine where </a:t>
            </a:r>
            <a:r>
              <a:rPr sz="2500" spc="-20" dirty="0" smtClean="0">
                <a:solidFill>
                  <a:srgbClr val="F1F1F1"/>
                </a:solidFill>
                <a:latin typeface="Arial"/>
                <a:cs typeface="Arial"/>
              </a:rPr>
              <a:t>to</a:t>
            </a:r>
            <a:r>
              <a:rPr lang="en-US" sz="2500" spc="-20" dirty="0" smtClean="0">
                <a:solidFill>
                  <a:srgbClr val="F1F1F1"/>
                </a:solidFill>
                <a:latin typeface="Arial"/>
                <a:cs typeface="Arial"/>
              </a:rPr>
              <a:t> </a:t>
            </a:r>
            <a:r>
              <a:rPr sz="2500" spc="-20" dirty="0" smtClean="0">
                <a:solidFill>
                  <a:srgbClr val="F1F1F1"/>
                </a:solidFill>
                <a:latin typeface="Arial"/>
                <a:cs typeface="Arial"/>
              </a:rPr>
              <a:t>delegate  </a:t>
            </a:r>
            <a:r>
              <a:rPr sz="2500" spc="-20" dirty="0">
                <a:solidFill>
                  <a:srgbClr val="F1F1F1"/>
                </a:solidFill>
                <a:latin typeface="Arial"/>
                <a:cs typeface="Arial"/>
              </a:rPr>
              <a:t>responsibilities. These responsibilities include methods, computed fields,  and so on.</a:t>
            </a:r>
          </a:p>
          <a:p>
            <a:pPr marL="355600" marR="5080" indent="-342900">
              <a:lnSpc>
                <a:spcPct val="100000"/>
              </a:lnSpc>
              <a:spcBef>
                <a:spcPts val="1005"/>
              </a:spcBef>
              <a:buFont typeface="Arial" panose="020B0604020202020204" pitchFamily="34" charset="0"/>
              <a:buChar char="•"/>
              <a:tabLst>
                <a:tab pos="354965" algn="l"/>
              </a:tabLst>
            </a:pPr>
            <a:r>
              <a:rPr sz="2500" spc="-20" dirty="0" smtClean="0">
                <a:solidFill>
                  <a:srgbClr val="F1F1F1"/>
                </a:solidFill>
                <a:latin typeface="Arial"/>
                <a:cs typeface="Arial"/>
              </a:rPr>
              <a:t>Using </a:t>
            </a:r>
            <a:r>
              <a:rPr sz="2500" spc="-20" dirty="0">
                <a:solidFill>
                  <a:srgbClr val="F1F1F1"/>
                </a:solidFill>
                <a:latin typeface="Arial"/>
                <a:cs typeface="Arial"/>
              </a:rPr>
              <a:t>the principle of information expert, a general approach to assigning  responsibilities is to look at a given responsibility, determine the  information needed to fulfill it, and then determine where that information  is stored.</a:t>
            </a:r>
          </a:p>
          <a:p>
            <a:pPr marL="355600" marR="177165" indent="-342900">
              <a:lnSpc>
                <a:spcPct val="100000"/>
              </a:lnSpc>
              <a:spcBef>
                <a:spcPts val="1000"/>
              </a:spcBef>
              <a:buFont typeface="Arial" panose="020B0604020202020204" pitchFamily="34" charset="0"/>
              <a:buChar char="•"/>
              <a:tabLst>
                <a:tab pos="354965" algn="l"/>
              </a:tabLst>
            </a:pPr>
            <a:r>
              <a:rPr sz="2500" spc="-20" dirty="0" smtClean="0">
                <a:solidFill>
                  <a:srgbClr val="F1F1F1"/>
                </a:solidFill>
                <a:latin typeface="Arial"/>
                <a:cs typeface="Arial"/>
              </a:rPr>
              <a:t>Information </a:t>
            </a:r>
            <a:r>
              <a:rPr sz="2500" spc="-20" dirty="0">
                <a:solidFill>
                  <a:srgbClr val="F1F1F1"/>
                </a:solidFill>
                <a:latin typeface="Arial"/>
                <a:cs typeface="Arial"/>
              </a:rPr>
              <a:t>expert will lead to placing the responsibility on the class with  the most information required to fulfill it</a:t>
            </a:r>
          </a:p>
        </p:txBody>
      </p:sp>
      <p:sp>
        <p:nvSpPr>
          <p:cNvPr id="4" name="Slide Number Placeholder 3"/>
          <p:cNvSpPr>
            <a:spLocks noGrp="1"/>
          </p:cNvSpPr>
          <p:nvPr>
            <p:ph type="sldNum" sz="quarter" idx="12"/>
          </p:nvPr>
        </p:nvSpPr>
        <p:spPr/>
        <p:txBody>
          <a:bodyPr/>
          <a:lstStyle/>
          <a:p>
            <a:fld id="{B6F15528-21DE-4FAA-801E-634DDDAF4B2B}"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8950" y="2122170"/>
            <a:ext cx="9332850" cy="1936428"/>
          </a:xfrm>
          <a:prstGeom prst="rect">
            <a:avLst/>
          </a:prstGeom>
        </p:spPr>
        <p:txBody>
          <a:bodyPr vert="horz" wrap="square" lIns="0" tIns="12700" rIns="0" bIns="0" rtlCol="0">
            <a:spAutoFit/>
          </a:bodyPr>
          <a:lstStyle/>
          <a:p>
            <a:pPr marL="354965" marR="5080" indent="-342900">
              <a:spcBef>
                <a:spcPts val="100"/>
              </a:spcBef>
              <a:buFont typeface="Arial" panose="020B0604020202020204" pitchFamily="34" charset="0"/>
              <a:buChar char="•"/>
              <a:tabLst>
                <a:tab pos="299720" algn="l"/>
              </a:tabLst>
            </a:pPr>
            <a:r>
              <a:rPr sz="2500" spc="-20" dirty="0">
                <a:solidFill>
                  <a:srgbClr val="F1F1F1"/>
                </a:solidFill>
                <a:latin typeface="Arial"/>
                <a:cs typeface="Arial"/>
              </a:rPr>
              <a:t>The </a:t>
            </a:r>
            <a:r>
              <a:rPr sz="2500" b="1" spc="-20" dirty="0">
                <a:solidFill>
                  <a:srgbClr val="F1F1F1"/>
                </a:solidFill>
                <a:latin typeface="Arial"/>
                <a:cs typeface="Arial"/>
              </a:rPr>
              <a:t>Information Expert </a:t>
            </a:r>
            <a:r>
              <a:rPr sz="2500" spc="-20" dirty="0">
                <a:solidFill>
                  <a:srgbClr val="F1F1F1"/>
                </a:solidFill>
                <a:latin typeface="Arial"/>
                <a:cs typeface="Arial"/>
              </a:rPr>
              <a:t>pattern states that we need to assign responsibilities to the right  expert. Is the game board itself the expert on how pieces can move or are the </a:t>
            </a:r>
            <a:r>
              <a:rPr sz="2500" spc="-20" dirty="0" smtClean="0">
                <a:solidFill>
                  <a:srgbClr val="F1F1F1"/>
                </a:solidFill>
                <a:latin typeface="Arial"/>
                <a:cs typeface="Arial"/>
              </a:rPr>
              <a:t>pieces</a:t>
            </a:r>
            <a:r>
              <a:rPr lang="en-US" sz="2500" spc="-20" dirty="0" smtClean="0">
                <a:solidFill>
                  <a:srgbClr val="F1F1F1"/>
                </a:solidFill>
                <a:latin typeface="Arial"/>
                <a:cs typeface="Arial"/>
              </a:rPr>
              <a:t> </a:t>
            </a:r>
            <a:r>
              <a:rPr sz="2500" spc="-20" dirty="0" smtClean="0">
                <a:solidFill>
                  <a:srgbClr val="F1F1F1"/>
                </a:solidFill>
                <a:latin typeface="Arial"/>
                <a:cs typeface="Arial"/>
              </a:rPr>
              <a:t>themselves </a:t>
            </a:r>
            <a:r>
              <a:rPr sz="2500" spc="-20" dirty="0">
                <a:solidFill>
                  <a:srgbClr val="F1F1F1"/>
                </a:solidFill>
                <a:latin typeface="Arial"/>
                <a:cs typeface="Arial"/>
              </a:rPr>
              <a:t>the experts at their moves? In the case of the chess board, the piece is the  expert on the possible move options for that piece.</a:t>
            </a:r>
          </a:p>
        </p:txBody>
      </p:sp>
      <p:sp>
        <p:nvSpPr>
          <p:cNvPr id="3" name="object 3"/>
          <p:cNvSpPr txBox="1">
            <a:spLocks noGrp="1"/>
          </p:cNvSpPr>
          <p:nvPr>
            <p:ph type="title"/>
          </p:nvPr>
        </p:nvSpPr>
        <p:spPr>
          <a:xfrm>
            <a:off x="1110792" y="741629"/>
            <a:ext cx="6474460" cy="635000"/>
          </a:xfrm>
          <a:prstGeom prst="rect">
            <a:avLst/>
          </a:prstGeom>
        </p:spPr>
        <p:txBody>
          <a:bodyPr vert="horz" wrap="square" lIns="0" tIns="12065" rIns="0" bIns="0" rtlCol="0">
            <a:spAutoFit/>
          </a:bodyPr>
          <a:lstStyle/>
          <a:p>
            <a:pPr marL="12700">
              <a:lnSpc>
                <a:spcPct val="100000"/>
              </a:lnSpc>
              <a:spcBef>
                <a:spcPts val="95"/>
              </a:spcBef>
            </a:pPr>
            <a:r>
              <a:rPr sz="4000" spc="-35" dirty="0">
                <a:solidFill>
                  <a:srgbClr val="FFFFFF"/>
                </a:solidFill>
              </a:rPr>
              <a:t>INFORMATION</a:t>
            </a:r>
            <a:r>
              <a:rPr sz="4000" dirty="0">
                <a:solidFill>
                  <a:srgbClr val="FFFFFF"/>
                </a:solidFill>
              </a:rPr>
              <a:t> </a:t>
            </a:r>
            <a:r>
              <a:rPr sz="4000" spc="-15" dirty="0">
                <a:solidFill>
                  <a:srgbClr val="FFFFFF"/>
                </a:solidFill>
              </a:rPr>
              <a:t>EXPERT</a:t>
            </a:r>
            <a:endParaRPr sz="4000"/>
          </a:p>
        </p:txBody>
      </p:sp>
      <p:sp>
        <p:nvSpPr>
          <p:cNvPr id="4" name="Slide Number Placeholder 3"/>
          <p:cNvSpPr>
            <a:spLocks noGrp="1"/>
          </p:cNvSpPr>
          <p:nvPr>
            <p:ph type="sldNum" sz="quarter" idx="12"/>
          </p:nvPr>
        </p:nvSpPr>
        <p:spPr/>
        <p:txBody>
          <a:bodyPr/>
          <a:lstStyle/>
          <a:p>
            <a:fld id="{B6F15528-21DE-4FAA-801E-634DDDAF4B2B}" type="slidenum">
              <a:rPr lang="en-US" smtClean="0"/>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4660265" cy="665480"/>
          </a:xfrm>
          <a:prstGeom prst="rect">
            <a:avLst/>
          </a:prstGeom>
        </p:spPr>
        <p:txBody>
          <a:bodyPr vert="horz" wrap="square" lIns="0" tIns="12700" rIns="0" bIns="0" rtlCol="0">
            <a:spAutoFit/>
          </a:bodyPr>
          <a:lstStyle/>
          <a:p>
            <a:pPr marL="12700">
              <a:lnSpc>
                <a:spcPct val="100000"/>
              </a:lnSpc>
              <a:spcBef>
                <a:spcPts val="100"/>
              </a:spcBef>
            </a:pPr>
            <a:r>
              <a:rPr sz="4200" spc="-50" dirty="0"/>
              <a:t>LOW</a:t>
            </a:r>
            <a:r>
              <a:rPr sz="4200" spc="-80" dirty="0"/>
              <a:t> </a:t>
            </a:r>
            <a:r>
              <a:rPr sz="4200" spc="-5" dirty="0"/>
              <a:t>COUPLING</a:t>
            </a:r>
            <a:endParaRPr sz="4200"/>
          </a:p>
        </p:txBody>
      </p:sp>
      <p:sp>
        <p:nvSpPr>
          <p:cNvPr id="5" name="object 5"/>
          <p:cNvSpPr txBox="1">
            <a:spLocks noGrp="1"/>
          </p:cNvSpPr>
          <p:nvPr>
            <p:ph idx="1"/>
          </p:nvPr>
        </p:nvSpPr>
        <p:spPr>
          <a:xfrm>
            <a:off x="910995" y="1905000"/>
            <a:ext cx="9909405" cy="2834109"/>
          </a:xfrm>
          <a:prstGeom prst="rect">
            <a:avLst/>
          </a:prstGeom>
        </p:spPr>
        <p:txBody>
          <a:bodyPr vert="horz" wrap="square" lIns="0" tIns="139700" rIns="0" bIns="0" rtlCol="0">
            <a:spAutoFit/>
          </a:bodyPr>
          <a:lstStyle/>
          <a:p>
            <a:pPr marL="12700" indent="0">
              <a:spcBef>
                <a:spcPts val="1100"/>
              </a:spcBef>
              <a:buNone/>
            </a:pPr>
            <a:r>
              <a:rPr lang="en-US" sz="2500" spc="-20" dirty="0">
                <a:solidFill>
                  <a:srgbClr val="F1F1F1"/>
                </a:solidFill>
                <a:latin typeface="Arial"/>
                <a:ea typeface="+mn-ea"/>
                <a:cs typeface="Arial"/>
              </a:rPr>
              <a:t>Coupling is a measure of how strongly one element is connected to, has knowledge of, or relies on other elements. Low coupling is an evaluative </a:t>
            </a:r>
            <a:r>
              <a:rPr sz="2500" spc="-20" dirty="0">
                <a:solidFill>
                  <a:srgbClr val="F1F1F1"/>
                </a:solidFill>
                <a:latin typeface="Arial"/>
                <a:ea typeface="+mn-ea"/>
                <a:cs typeface="Arial"/>
              </a:rPr>
              <a:t>pattern that dictates how to assign responsibilities to support</a:t>
            </a:r>
          </a:p>
          <a:p>
            <a:pPr marL="12700">
              <a:spcBef>
                <a:spcPts val="1010"/>
              </a:spcBef>
              <a:tabLst>
                <a:tab pos="354965" algn="l"/>
              </a:tabLst>
            </a:pPr>
            <a:r>
              <a:rPr sz="2500" spc="-20" dirty="0">
                <a:solidFill>
                  <a:srgbClr val="F1F1F1"/>
                </a:solidFill>
                <a:latin typeface="Arial"/>
                <a:ea typeface="+mn-ea"/>
                <a:cs typeface="Arial"/>
              </a:rPr>
              <a:t>lower dependency between the classes,</a:t>
            </a:r>
          </a:p>
          <a:p>
            <a:pPr marL="12700">
              <a:spcBef>
                <a:spcPts val="1000"/>
              </a:spcBef>
              <a:tabLst>
                <a:tab pos="354965" algn="l"/>
              </a:tabLst>
            </a:pPr>
            <a:r>
              <a:rPr sz="2500" spc="-20" dirty="0">
                <a:solidFill>
                  <a:srgbClr val="F1F1F1"/>
                </a:solidFill>
                <a:latin typeface="Arial"/>
                <a:ea typeface="+mn-ea"/>
                <a:cs typeface="Arial"/>
              </a:rPr>
              <a:t>change in one class having lower impact on other classes,</a:t>
            </a:r>
          </a:p>
          <a:p>
            <a:pPr marL="12700">
              <a:spcBef>
                <a:spcPts val="994"/>
              </a:spcBef>
              <a:tabLst>
                <a:tab pos="354965" algn="l"/>
              </a:tabLst>
            </a:pPr>
            <a:r>
              <a:rPr sz="2500" spc="-20" dirty="0">
                <a:solidFill>
                  <a:srgbClr val="F1F1F1"/>
                </a:solidFill>
                <a:latin typeface="Arial"/>
                <a:ea typeface="+mn-ea"/>
                <a:cs typeface="Arial"/>
              </a:rPr>
              <a:t>higher reuse potential.</a:t>
            </a:r>
          </a:p>
        </p:txBody>
      </p:sp>
      <p:sp>
        <p:nvSpPr>
          <p:cNvPr id="3" name="Slide Number Placeholder 2"/>
          <p:cNvSpPr>
            <a:spLocks noGrp="1"/>
          </p:cNvSpPr>
          <p:nvPr>
            <p:ph type="sldNum" sz="quarter" idx="12"/>
          </p:nvPr>
        </p:nvSpPr>
        <p:spPr/>
        <p:txBody>
          <a:bodyPr/>
          <a:lstStyle/>
          <a:p>
            <a:fld id="{B6F15528-21DE-4FAA-801E-634DDDAF4B2B}"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609600"/>
            <a:ext cx="8534400" cy="5638800"/>
          </a:xfrm>
          <a:prstGeom prst="rect">
            <a:avLst/>
          </a:prstGeom>
          <a:blipFill>
            <a:blip r:embed="rId2" cstate="print"/>
            <a:srcRect/>
            <a:stretch>
              <a:fillRect l="-2751" t="-4919" r="-5447" b="-5919"/>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914400" y="457200"/>
            <a:ext cx="7848600" cy="990600"/>
          </a:xfrm>
        </p:spPr>
        <p:txBody>
          <a:bodyPr/>
          <a:lstStyle/>
          <a:p>
            <a:r>
              <a:rPr lang="en-GB" altLang="en-US" sz="4400" dirty="0"/>
              <a:t>What are patterns?</a:t>
            </a:r>
            <a:endParaRPr lang="en-GB" altLang="en-US" sz="4000" dirty="0"/>
          </a:p>
        </p:txBody>
      </p:sp>
      <p:sp>
        <p:nvSpPr>
          <p:cNvPr id="24580" name="Rectangle 3"/>
          <p:cNvSpPr>
            <a:spLocks noGrp="1" noChangeArrowheads="1"/>
          </p:cNvSpPr>
          <p:nvPr>
            <p:ph idx="1"/>
          </p:nvPr>
        </p:nvSpPr>
        <p:spPr>
          <a:xfrm>
            <a:off x="761999" y="1676400"/>
            <a:ext cx="10428739" cy="4953000"/>
          </a:xfrm>
        </p:spPr>
        <p:txBody>
          <a:bodyPr>
            <a:normAutofit/>
          </a:bodyPr>
          <a:lstStyle/>
          <a:p>
            <a:r>
              <a:rPr lang="en-GB" altLang="en-US" sz="2500" spc="-20" dirty="0">
                <a:solidFill>
                  <a:srgbClr val="F1F1F1"/>
                </a:solidFill>
                <a:latin typeface="Arial"/>
                <a:ea typeface="+mn-ea"/>
                <a:cs typeface="Arial"/>
              </a:rPr>
              <a:t>Design </a:t>
            </a:r>
            <a:r>
              <a:rPr lang="en-GB" altLang="en-US" sz="2500" b="1" spc="-20" dirty="0">
                <a:solidFill>
                  <a:srgbClr val="F1F1F1"/>
                </a:solidFill>
                <a:latin typeface="Arial"/>
                <a:ea typeface="+mn-ea"/>
                <a:cs typeface="Arial"/>
              </a:rPr>
              <a:t>principles</a:t>
            </a:r>
            <a:r>
              <a:rPr lang="en-GB" altLang="en-US" sz="2500" spc="-20" dirty="0">
                <a:solidFill>
                  <a:srgbClr val="F1F1F1"/>
                </a:solidFill>
                <a:latin typeface="Arial"/>
                <a:ea typeface="+mn-ea"/>
                <a:cs typeface="Arial"/>
              </a:rPr>
              <a:t> and </a:t>
            </a:r>
            <a:r>
              <a:rPr lang="en-GB" altLang="en-US" sz="2500" b="1" spc="-20" dirty="0">
                <a:solidFill>
                  <a:srgbClr val="F1F1F1"/>
                </a:solidFill>
                <a:latin typeface="Arial"/>
                <a:ea typeface="+mn-ea"/>
                <a:cs typeface="Arial"/>
              </a:rPr>
              <a:t>solutions</a:t>
            </a:r>
            <a:r>
              <a:rPr lang="en-GB" altLang="en-US" sz="2500" spc="-20" dirty="0">
                <a:solidFill>
                  <a:srgbClr val="F1F1F1"/>
                </a:solidFill>
                <a:latin typeface="Arial"/>
                <a:ea typeface="+mn-ea"/>
                <a:cs typeface="Arial"/>
              </a:rPr>
              <a:t> written in a structured format describing a problem and a solution</a:t>
            </a:r>
          </a:p>
          <a:p>
            <a:r>
              <a:rPr lang="en-GB" altLang="en-US" sz="2500" spc="-20" dirty="0">
                <a:solidFill>
                  <a:srgbClr val="F1F1F1"/>
                </a:solidFill>
                <a:latin typeface="Arial"/>
                <a:ea typeface="+mn-ea"/>
                <a:cs typeface="Arial"/>
              </a:rPr>
              <a:t>A named problem/solution pair that can be applied in new contexts of software design.</a:t>
            </a:r>
          </a:p>
          <a:p>
            <a:r>
              <a:rPr lang="en-GB" altLang="en-US" sz="2500" spc="-20" dirty="0">
                <a:solidFill>
                  <a:srgbClr val="F1F1F1"/>
                </a:solidFill>
                <a:latin typeface="Arial"/>
                <a:ea typeface="+mn-ea"/>
                <a:cs typeface="Arial"/>
              </a:rPr>
              <a:t>It is an advice from previous designers to help designers in new situations</a:t>
            </a:r>
          </a:p>
        </p:txBody>
      </p:sp>
      <p:sp>
        <p:nvSpPr>
          <p:cNvPr id="24578" name="Slide Number Placeholder 5"/>
          <p:cNvSpPr>
            <a:spLocks noGrp="1"/>
          </p:cNvSpPr>
          <p:nvPr>
            <p:ph type="sldNum" sz="quarter" idx="12"/>
          </p:nvPr>
        </p:nvSpPr>
        <p:spPr bwMode="auto">
          <a:xfrm>
            <a:off x="10352539" y="568656"/>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a:buFont typeface="Times New Roman" pitchFamily="18" charset="0"/>
              <a:buNone/>
            </a:pPr>
            <a:fld id="{37CA9CD1-90DD-4996-9EB3-2C25A05EC8A9}" type="slidenum">
              <a:rPr lang="en-GB" altLang="en-US" smtClean="0"/>
              <a:pPr>
                <a:buFont typeface="Times New Roman" pitchFamily="18" charset="0"/>
                <a:buNone/>
              </a:pPr>
              <a:t>2</a:t>
            </a:fld>
            <a:endParaRPr lang="en-GB" altLang="en-US" smtClean="0"/>
          </a:p>
        </p:txBody>
      </p:sp>
    </p:spTree>
    <p:extLst>
      <p:ext uri="{BB962C8B-B14F-4D97-AF65-F5344CB8AC3E}">
        <p14:creationId xmlns:p14="http://schemas.microsoft.com/office/powerpoint/2010/main" val="284807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676400"/>
            <a:ext cx="9136889" cy="3500958"/>
          </a:xfrm>
          <a:prstGeom prst="rect">
            <a:avLst/>
          </a:prstGeom>
        </p:spPr>
        <p:txBody>
          <a:bodyPr vert="horz" wrap="square" lIns="0" tIns="12700" rIns="0" bIns="0" rtlCol="0">
            <a:spAutoFit/>
          </a:bodyPr>
          <a:lstStyle/>
          <a:p>
            <a:pPr marL="354965" marR="5080" indent="-342900">
              <a:spcBef>
                <a:spcPts val="100"/>
              </a:spcBef>
              <a:buFont typeface="Arial" panose="020B0604020202020204" pitchFamily="34" charset="0"/>
              <a:buChar char="•"/>
              <a:tabLst>
                <a:tab pos="299720" algn="l"/>
              </a:tabLst>
            </a:pPr>
            <a:r>
              <a:rPr sz="2500" b="1" spc="-20" dirty="0">
                <a:solidFill>
                  <a:srgbClr val="F1F1F1"/>
                </a:solidFill>
                <a:latin typeface="Arial"/>
                <a:cs typeface="Arial"/>
              </a:rPr>
              <a:t>Low Coupling </a:t>
            </a:r>
            <a:r>
              <a:rPr sz="2500" spc="-20" dirty="0">
                <a:solidFill>
                  <a:srgbClr val="F1F1F1"/>
                </a:solidFill>
                <a:latin typeface="Arial"/>
                <a:cs typeface="Arial"/>
              </a:rPr>
              <a:t>can be described as following the path of least resistance.  </a:t>
            </a:r>
            <a:endParaRPr lang="en-US" sz="2500" spc="-20" dirty="0" smtClean="0">
              <a:solidFill>
                <a:srgbClr val="F1F1F1"/>
              </a:solidFill>
              <a:latin typeface="Arial"/>
              <a:cs typeface="Arial"/>
            </a:endParaRPr>
          </a:p>
          <a:p>
            <a:pPr marL="354965" marR="5080" indent="-342900">
              <a:spcBef>
                <a:spcPts val="100"/>
              </a:spcBef>
              <a:buFont typeface="Arial" panose="020B0604020202020204" pitchFamily="34" charset="0"/>
              <a:buChar char="•"/>
              <a:tabLst>
                <a:tab pos="299720" algn="l"/>
              </a:tabLst>
            </a:pPr>
            <a:r>
              <a:rPr sz="2500" spc="-20" dirty="0" smtClean="0">
                <a:solidFill>
                  <a:srgbClr val="F1F1F1"/>
                </a:solidFill>
                <a:latin typeface="Arial"/>
                <a:cs typeface="Arial"/>
              </a:rPr>
              <a:t>Coupling </a:t>
            </a:r>
            <a:r>
              <a:rPr sz="2500" spc="-20" dirty="0">
                <a:solidFill>
                  <a:srgbClr val="F1F1F1"/>
                </a:solidFill>
                <a:latin typeface="Arial"/>
                <a:cs typeface="Arial"/>
              </a:rPr>
              <a:t>is a measure of how much objects are tied to one another. We  can follow the information expert for the lowest level of coupling. So, to  get the moves available to a piece, we start with the information expert,  and not some other class</a:t>
            </a:r>
            <a:r>
              <a:rPr sz="2500" spc="-20" dirty="0" smtClean="0">
                <a:solidFill>
                  <a:srgbClr val="F1F1F1"/>
                </a:solidFill>
                <a:latin typeface="Arial"/>
                <a:cs typeface="Arial"/>
              </a:rPr>
              <a:t>.</a:t>
            </a:r>
            <a:endParaRPr lang="en-US" sz="2500" spc="-20" dirty="0" smtClean="0">
              <a:solidFill>
                <a:srgbClr val="F1F1F1"/>
              </a:solidFill>
              <a:latin typeface="Arial"/>
              <a:cs typeface="Arial"/>
            </a:endParaRPr>
          </a:p>
          <a:p>
            <a:pPr marL="354965" marR="5080" indent="-342900">
              <a:spcBef>
                <a:spcPts val="100"/>
              </a:spcBef>
              <a:buFont typeface="Arial" panose="020B0604020202020204" pitchFamily="34" charset="0"/>
              <a:buChar char="•"/>
              <a:tabLst>
                <a:tab pos="299720" algn="l"/>
              </a:tabLst>
            </a:pPr>
            <a:r>
              <a:rPr sz="2500" spc="-20" dirty="0" smtClean="0">
                <a:solidFill>
                  <a:srgbClr val="F1F1F1"/>
                </a:solidFill>
                <a:latin typeface="Arial"/>
                <a:cs typeface="Arial"/>
              </a:rPr>
              <a:t> </a:t>
            </a:r>
            <a:r>
              <a:rPr sz="2500" spc="-20" dirty="0">
                <a:solidFill>
                  <a:srgbClr val="F1F1F1"/>
                </a:solidFill>
                <a:latin typeface="Arial"/>
                <a:cs typeface="Arial"/>
              </a:rPr>
              <a:t>In the chess game, the </a:t>
            </a:r>
            <a:r>
              <a:rPr sz="2500" b="1" spc="-20" dirty="0" err="1">
                <a:solidFill>
                  <a:srgbClr val="F1F1F1"/>
                </a:solidFill>
                <a:latin typeface="Arial"/>
                <a:cs typeface="Arial"/>
              </a:rPr>
              <a:t>MovePiece</a:t>
            </a:r>
            <a:r>
              <a:rPr sz="2500" spc="-20" dirty="0">
                <a:solidFill>
                  <a:srgbClr val="F1F1F1"/>
                </a:solidFill>
                <a:latin typeface="Arial"/>
                <a:cs typeface="Arial"/>
              </a:rPr>
              <a:t> </a:t>
            </a:r>
            <a:r>
              <a:rPr sz="2500" spc="-20" dirty="0" smtClean="0">
                <a:solidFill>
                  <a:srgbClr val="F1F1F1"/>
                </a:solidFill>
                <a:latin typeface="Arial"/>
                <a:cs typeface="Arial"/>
              </a:rPr>
              <a:t>class</a:t>
            </a:r>
            <a:r>
              <a:rPr lang="en-US" sz="2500" spc="-20" dirty="0" smtClean="0">
                <a:solidFill>
                  <a:srgbClr val="F1F1F1"/>
                </a:solidFill>
                <a:latin typeface="Arial"/>
                <a:cs typeface="Arial"/>
              </a:rPr>
              <a:t> </a:t>
            </a:r>
            <a:r>
              <a:rPr sz="2500" spc="-20" dirty="0" smtClean="0">
                <a:solidFill>
                  <a:srgbClr val="F1F1F1"/>
                </a:solidFill>
                <a:latin typeface="Arial"/>
                <a:cs typeface="Arial"/>
              </a:rPr>
              <a:t>needs </a:t>
            </a:r>
            <a:r>
              <a:rPr sz="2500" spc="-20" dirty="0">
                <a:solidFill>
                  <a:srgbClr val="F1F1F1"/>
                </a:solidFill>
                <a:latin typeface="Arial"/>
                <a:cs typeface="Arial"/>
              </a:rPr>
              <a:t>to get information from the board and the place it intends to move  to. We can couple all of this together in one flow:</a:t>
            </a:r>
          </a:p>
        </p:txBody>
      </p:sp>
      <p:sp>
        <p:nvSpPr>
          <p:cNvPr id="3" name="object 3"/>
          <p:cNvSpPr txBox="1">
            <a:spLocks noGrp="1"/>
          </p:cNvSpPr>
          <p:nvPr>
            <p:ph type="title"/>
          </p:nvPr>
        </p:nvSpPr>
        <p:spPr>
          <a:xfrm>
            <a:off x="762000" y="533400"/>
            <a:ext cx="4434840" cy="635000"/>
          </a:xfrm>
          <a:prstGeom prst="rect">
            <a:avLst/>
          </a:prstGeom>
        </p:spPr>
        <p:txBody>
          <a:bodyPr vert="horz" wrap="square" lIns="0" tIns="12065" rIns="0" bIns="0" rtlCol="0">
            <a:spAutoFit/>
          </a:bodyPr>
          <a:lstStyle/>
          <a:p>
            <a:pPr marL="12700">
              <a:lnSpc>
                <a:spcPct val="100000"/>
              </a:lnSpc>
              <a:spcBef>
                <a:spcPts val="95"/>
              </a:spcBef>
            </a:pPr>
            <a:r>
              <a:rPr sz="4000" spc="-55" dirty="0">
                <a:solidFill>
                  <a:srgbClr val="FFFFFF"/>
                </a:solidFill>
              </a:rPr>
              <a:t>LOW </a:t>
            </a:r>
            <a:r>
              <a:rPr sz="4000" spc="-10" dirty="0">
                <a:solidFill>
                  <a:srgbClr val="FFFFFF"/>
                </a:solidFill>
              </a:rPr>
              <a:t>COUPLING</a:t>
            </a:r>
            <a:endParaRPr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altLang="en-US" sz="2500" spc="-20" dirty="0">
                <a:solidFill>
                  <a:srgbClr val="F1F1F1"/>
                </a:solidFill>
                <a:latin typeface="Arial"/>
                <a:ea typeface="+mn-ea"/>
                <a:cs typeface="Arial"/>
              </a:rPr>
              <a:t>Inheritance is a strong form of coupling.  Any decision to create an inheritance relationship between two classes should be considered carefully.</a:t>
            </a:r>
          </a:p>
          <a:p>
            <a:r>
              <a:rPr lang="en-US" altLang="en-US" sz="2500" spc="-20" dirty="0">
                <a:solidFill>
                  <a:srgbClr val="F1F1F1"/>
                </a:solidFill>
                <a:latin typeface="Arial"/>
                <a:ea typeface="+mn-ea"/>
                <a:cs typeface="Arial"/>
              </a:rPr>
              <a:t>Is no coupling between classes a good thing?</a:t>
            </a:r>
          </a:p>
          <a:p>
            <a:pPr lvl="1"/>
            <a:r>
              <a:rPr lang="en-US" altLang="en-US" sz="2500" spc="-20" dirty="0">
                <a:solidFill>
                  <a:srgbClr val="F1F1F1"/>
                </a:solidFill>
                <a:latin typeface="Arial"/>
                <a:ea typeface="+mn-ea"/>
                <a:cs typeface="Arial"/>
              </a:rPr>
              <a:t>An object-oriented system is a system of collaborating objects. Some moderate degree of coupling between classes is normal and necessary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3112027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4915535" cy="665480"/>
          </a:xfrm>
          <a:prstGeom prst="rect">
            <a:avLst/>
          </a:prstGeom>
        </p:spPr>
        <p:txBody>
          <a:bodyPr vert="horz" wrap="square" lIns="0" tIns="12700" rIns="0" bIns="0" rtlCol="0">
            <a:spAutoFit/>
          </a:bodyPr>
          <a:lstStyle/>
          <a:p>
            <a:pPr marL="12700">
              <a:lnSpc>
                <a:spcPct val="100000"/>
              </a:lnSpc>
              <a:spcBef>
                <a:spcPts val="100"/>
              </a:spcBef>
            </a:pPr>
            <a:r>
              <a:rPr sz="4200" dirty="0"/>
              <a:t>HIGH</a:t>
            </a:r>
            <a:r>
              <a:rPr sz="4200" spc="-90" dirty="0"/>
              <a:t> </a:t>
            </a:r>
            <a:r>
              <a:rPr sz="4200" dirty="0"/>
              <a:t>COHESION</a:t>
            </a:r>
            <a:endParaRPr sz="4200"/>
          </a:p>
        </p:txBody>
      </p:sp>
      <p:sp>
        <p:nvSpPr>
          <p:cNvPr id="3" name="object 3"/>
          <p:cNvSpPr txBox="1"/>
          <p:nvPr/>
        </p:nvSpPr>
        <p:spPr>
          <a:xfrm>
            <a:off x="1182116" y="2001138"/>
            <a:ext cx="8759190" cy="4283865"/>
          </a:xfrm>
          <a:prstGeom prst="rect">
            <a:avLst/>
          </a:prstGeom>
        </p:spPr>
        <p:txBody>
          <a:bodyPr vert="horz" wrap="square" lIns="0" tIns="13335" rIns="0" bIns="0" rtlCol="0">
            <a:spAutoFit/>
          </a:bodyPr>
          <a:lstStyle/>
          <a:p>
            <a:pPr marL="355600" marR="121920" indent="-342900">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It </a:t>
            </a:r>
            <a:r>
              <a:rPr sz="2500" spc="-20" dirty="0">
                <a:solidFill>
                  <a:srgbClr val="F1F1F1"/>
                </a:solidFill>
                <a:latin typeface="Arial"/>
                <a:cs typeface="Arial"/>
              </a:rPr>
              <a:t>is important to have code that is clean. </a:t>
            </a:r>
            <a:endParaRPr lang="en-US" sz="2500" spc="-20" dirty="0" smtClean="0">
              <a:solidFill>
                <a:srgbClr val="F1F1F1"/>
              </a:solidFill>
              <a:latin typeface="Arial"/>
              <a:cs typeface="Arial"/>
            </a:endParaRPr>
          </a:p>
          <a:p>
            <a:pPr marL="355600" marR="121920" indent="-342900">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Objects </a:t>
            </a:r>
            <a:r>
              <a:rPr sz="2500" spc="-20" dirty="0">
                <a:solidFill>
                  <a:srgbClr val="F1F1F1"/>
                </a:solidFill>
                <a:latin typeface="Arial"/>
                <a:cs typeface="Arial"/>
              </a:rPr>
              <a:t>need to be manageable,  easy to maintain and have clearly-stated properties and objectives. </a:t>
            </a:r>
            <a:endParaRPr lang="en-US" sz="2500" spc="-20" dirty="0" smtClean="0">
              <a:solidFill>
                <a:srgbClr val="F1F1F1"/>
              </a:solidFill>
              <a:latin typeface="Arial"/>
              <a:cs typeface="Arial"/>
            </a:endParaRPr>
          </a:p>
          <a:p>
            <a:pPr marL="355600" marR="121920" indent="-342900">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This</a:t>
            </a:r>
            <a:r>
              <a:rPr lang="en-US" sz="2500" spc="-20" dirty="0" smtClean="0">
                <a:solidFill>
                  <a:srgbClr val="F1F1F1"/>
                </a:solidFill>
                <a:latin typeface="Arial"/>
                <a:cs typeface="Arial"/>
              </a:rPr>
              <a:t> </a:t>
            </a:r>
            <a:r>
              <a:rPr sz="2500" spc="-20" dirty="0" smtClean="0">
                <a:solidFill>
                  <a:srgbClr val="F1F1F1"/>
                </a:solidFill>
                <a:latin typeface="Arial"/>
                <a:cs typeface="Arial"/>
              </a:rPr>
              <a:t>is </a:t>
            </a:r>
            <a:r>
              <a:rPr sz="2500" spc="-20" dirty="0">
                <a:solidFill>
                  <a:srgbClr val="F1F1F1"/>
                </a:solidFill>
                <a:latin typeface="Arial"/>
                <a:cs typeface="Arial"/>
              </a:rPr>
              <a:t>High Cohesion which includes defined purposes of classes, ability to  reuse code, and </a:t>
            </a:r>
            <a:r>
              <a:rPr sz="2500" b="1" spc="-20" dirty="0">
                <a:solidFill>
                  <a:srgbClr val="F1F1F1"/>
                </a:solidFill>
                <a:latin typeface="Arial"/>
                <a:cs typeface="Arial"/>
              </a:rPr>
              <a:t>keeping responsibility to one unit. </a:t>
            </a:r>
            <a:endParaRPr lang="en-US" sz="2500" b="1" spc="-20" dirty="0" smtClean="0">
              <a:solidFill>
                <a:srgbClr val="F1F1F1"/>
              </a:solidFill>
              <a:latin typeface="Arial"/>
              <a:cs typeface="Arial"/>
            </a:endParaRPr>
          </a:p>
          <a:p>
            <a:pPr marL="355600" marR="121920" indent="-342900">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High </a:t>
            </a:r>
            <a:r>
              <a:rPr sz="2500" spc="-20" dirty="0">
                <a:solidFill>
                  <a:srgbClr val="F1F1F1"/>
                </a:solidFill>
                <a:latin typeface="Arial"/>
                <a:cs typeface="Arial"/>
              </a:rPr>
              <a:t>Cohesion, Low  Coupling, and clearly defined responsibilities go together. </a:t>
            </a:r>
            <a:endParaRPr lang="en-US" sz="2500" spc="-20" dirty="0" smtClean="0">
              <a:solidFill>
                <a:srgbClr val="F1F1F1"/>
              </a:solidFill>
              <a:latin typeface="Arial"/>
              <a:cs typeface="Arial"/>
            </a:endParaRPr>
          </a:p>
          <a:p>
            <a:pPr marL="355600" marR="121920" indent="-342900">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To </a:t>
            </a:r>
            <a:r>
              <a:rPr sz="2500" spc="-20" dirty="0">
                <a:solidFill>
                  <a:srgbClr val="F1F1F1"/>
                </a:solidFill>
                <a:latin typeface="Arial"/>
                <a:cs typeface="Arial"/>
              </a:rPr>
              <a:t>achieve High  Cohesion, a class should have ONE job. </a:t>
            </a:r>
            <a:endParaRPr lang="en-US" sz="2500" spc="-20" dirty="0" smtClean="0">
              <a:solidFill>
                <a:srgbClr val="F1F1F1"/>
              </a:solidFill>
              <a:latin typeface="Arial"/>
              <a:cs typeface="Arial"/>
            </a:endParaRPr>
          </a:p>
          <a:p>
            <a:pPr marL="355600" marR="121920" indent="-342900">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A </a:t>
            </a:r>
            <a:r>
              <a:rPr sz="2500" spc="-20" dirty="0">
                <a:solidFill>
                  <a:srgbClr val="F1F1F1"/>
                </a:solidFill>
                <a:latin typeface="Arial"/>
                <a:cs typeface="Arial"/>
              </a:rPr>
              <a:t>game piece should move across  the board. It should not need to setup the board or define moves for other  players.</a:t>
            </a:r>
          </a:p>
        </p:txBody>
      </p:sp>
      <p:sp>
        <p:nvSpPr>
          <p:cNvPr id="4" name="Slide Number Placeholder 3"/>
          <p:cNvSpPr>
            <a:spLocks noGrp="1"/>
          </p:cNvSpPr>
          <p:nvPr>
            <p:ph type="sldNum" sz="quarter" idx="12"/>
          </p:nvPr>
        </p:nvSpPr>
        <p:spPr/>
        <p:txBody>
          <a:bodyPr/>
          <a:lstStyle/>
          <a:p>
            <a:fld id="{B6F15528-21DE-4FAA-801E-634DDDAF4B2B}"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3995420" cy="665480"/>
          </a:xfrm>
          <a:prstGeom prst="rect">
            <a:avLst/>
          </a:prstGeom>
        </p:spPr>
        <p:txBody>
          <a:bodyPr vert="horz" wrap="square" lIns="0" tIns="12700" rIns="0" bIns="0" rtlCol="0">
            <a:spAutoFit/>
          </a:bodyPr>
          <a:lstStyle/>
          <a:p>
            <a:pPr marL="12700">
              <a:lnSpc>
                <a:spcPct val="100000"/>
              </a:lnSpc>
              <a:spcBef>
                <a:spcPts val="100"/>
              </a:spcBef>
            </a:pPr>
            <a:r>
              <a:rPr sz="4200" spc="-5" dirty="0"/>
              <a:t>INDIRECTION</a:t>
            </a:r>
            <a:endParaRPr sz="4200" dirty="0"/>
          </a:p>
        </p:txBody>
      </p:sp>
      <p:sp>
        <p:nvSpPr>
          <p:cNvPr id="3" name="object 3"/>
          <p:cNvSpPr txBox="1"/>
          <p:nvPr/>
        </p:nvSpPr>
        <p:spPr>
          <a:xfrm>
            <a:off x="1093786" y="1501966"/>
            <a:ext cx="8731885" cy="1949893"/>
          </a:xfrm>
          <a:prstGeom prst="rect">
            <a:avLst/>
          </a:prstGeom>
        </p:spPr>
        <p:txBody>
          <a:bodyPr vert="horz" wrap="square" lIns="0" tIns="13335" rIns="0" bIns="0" rtlCol="0">
            <a:spAutoFit/>
          </a:bodyPr>
          <a:lstStyle/>
          <a:p>
            <a:pPr marL="355600" indent="-342900">
              <a:lnSpc>
                <a:spcPct val="100000"/>
              </a:lnSpc>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In </a:t>
            </a:r>
            <a:r>
              <a:rPr sz="2500" spc="-20" dirty="0">
                <a:solidFill>
                  <a:srgbClr val="F1F1F1"/>
                </a:solidFill>
                <a:latin typeface="Arial"/>
                <a:cs typeface="Arial"/>
              </a:rPr>
              <a:t>order to support lower coupling between objects, we </a:t>
            </a:r>
            <a:r>
              <a:rPr sz="2500" spc="-20" dirty="0" smtClean="0">
                <a:solidFill>
                  <a:srgbClr val="F1F1F1"/>
                </a:solidFill>
                <a:latin typeface="Arial"/>
                <a:cs typeface="Arial"/>
              </a:rPr>
              <a:t>look</a:t>
            </a:r>
            <a:r>
              <a:rPr lang="en-US" sz="2500" spc="-20" dirty="0" smtClean="0">
                <a:solidFill>
                  <a:srgbClr val="F1F1F1"/>
                </a:solidFill>
                <a:latin typeface="Arial"/>
                <a:cs typeface="Arial"/>
              </a:rPr>
              <a:t> </a:t>
            </a:r>
            <a:r>
              <a:rPr sz="2500" spc="-20" dirty="0" smtClean="0">
                <a:solidFill>
                  <a:srgbClr val="F1F1F1"/>
                </a:solidFill>
                <a:latin typeface="Arial"/>
                <a:cs typeface="Arial"/>
              </a:rPr>
              <a:t>for </a:t>
            </a:r>
            <a:r>
              <a:rPr sz="2500" spc="-20" dirty="0">
                <a:solidFill>
                  <a:srgbClr val="F1F1F1"/>
                </a:solidFill>
                <a:latin typeface="Arial"/>
                <a:cs typeface="Arial"/>
              </a:rPr>
              <a:t>Indirection, that is creating an intersection object between </a:t>
            </a:r>
            <a:r>
              <a:rPr sz="2500" spc="-20" dirty="0" smtClean="0">
                <a:solidFill>
                  <a:srgbClr val="F1F1F1"/>
                </a:solidFill>
                <a:latin typeface="Arial"/>
                <a:cs typeface="Arial"/>
              </a:rPr>
              <a:t>two</a:t>
            </a:r>
            <a:r>
              <a:rPr lang="en-US" sz="2500" spc="-20" dirty="0" smtClean="0">
                <a:solidFill>
                  <a:srgbClr val="F1F1F1"/>
                </a:solidFill>
                <a:latin typeface="Arial"/>
                <a:cs typeface="Arial"/>
              </a:rPr>
              <a:t> </a:t>
            </a:r>
            <a:r>
              <a:rPr sz="2500" spc="-20" dirty="0" smtClean="0">
                <a:solidFill>
                  <a:srgbClr val="F1F1F1"/>
                </a:solidFill>
                <a:latin typeface="Arial"/>
                <a:cs typeface="Arial"/>
              </a:rPr>
              <a:t>or </a:t>
            </a:r>
            <a:r>
              <a:rPr sz="2500" spc="-20" dirty="0">
                <a:solidFill>
                  <a:srgbClr val="F1F1F1"/>
                </a:solidFill>
                <a:latin typeface="Arial"/>
                <a:cs typeface="Arial"/>
              </a:rPr>
              <a:t>more  objects so they aren't connected to each other. </a:t>
            </a:r>
            <a:endParaRPr lang="en-US" sz="2500" spc="-20" dirty="0" smtClean="0">
              <a:solidFill>
                <a:srgbClr val="F1F1F1"/>
              </a:solidFill>
              <a:latin typeface="Arial"/>
              <a:cs typeface="Arial"/>
            </a:endParaRPr>
          </a:p>
          <a:p>
            <a:pPr marL="355600" indent="-342900">
              <a:lnSpc>
                <a:spcPct val="100000"/>
              </a:lnSpc>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Indirection </a:t>
            </a:r>
            <a:r>
              <a:rPr sz="2500" spc="-20" dirty="0">
                <a:solidFill>
                  <a:srgbClr val="F1F1F1"/>
                </a:solidFill>
                <a:latin typeface="Arial"/>
                <a:cs typeface="Arial"/>
              </a:rPr>
              <a:t>and  Polymorphism go hand in hand.</a:t>
            </a:r>
          </a:p>
        </p:txBody>
      </p:sp>
      <p:sp>
        <p:nvSpPr>
          <p:cNvPr id="4" name="object 4"/>
          <p:cNvSpPr/>
          <p:nvPr/>
        </p:nvSpPr>
        <p:spPr>
          <a:xfrm>
            <a:off x="2743199" y="3810000"/>
            <a:ext cx="5410201" cy="2743200"/>
          </a:xfrm>
          <a:prstGeom prst="rect">
            <a:avLst/>
          </a:prstGeom>
          <a:blipFill>
            <a:blip r:embed="rId2" cstate="print"/>
            <a:srcRect/>
            <a:stretch>
              <a:fillRect l="-6337" t="-13055" r="-6762" b="-6277"/>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64540"/>
            <a:ext cx="4873625" cy="666115"/>
          </a:xfrm>
          <a:prstGeom prst="rect">
            <a:avLst/>
          </a:prstGeom>
        </p:spPr>
        <p:txBody>
          <a:bodyPr vert="horz" wrap="square" lIns="0" tIns="12700" rIns="0" bIns="0" rtlCol="0">
            <a:spAutoFit/>
          </a:bodyPr>
          <a:lstStyle/>
          <a:p>
            <a:pPr marL="12700">
              <a:lnSpc>
                <a:spcPct val="100000"/>
              </a:lnSpc>
              <a:spcBef>
                <a:spcPts val="100"/>
              </a:spcBef>
            </a:pPr>
            <a:r>
              <a:rPr sz="4200" spc="-5" dirty="0"/>
              <a:t>PO</a:t>
            </a:r>
            <a:r>
              <a:rPr sz="4200" spc="-330" dirty="0"/>
              <a:t>L</a:t>
            </a:r>
            <a:r>
              <a:rPr sz="4200" dirty="0"/>
              <a:t>YMO</a:t>
            </a:r>
            <a:r>
              <a:rPr sz="4200" spc="-15" dirty="0"/>
              <a:t>R</a:t>
            </a:r>
            <a:r>
              <a:rPr sz="4200" spc="-5" dirty="0"/>
              <a:t>PHISM</a:t>
            </a:r>
            <a:endParaRPr sz="4200" dirty="0"/>
          </a:p>
        </p:txBody>
      </p:sp>
      <p:sp>
        <p:nvSpPr>
          <p:cNvPr id="3" name="object 3"/>
          <p:cNvSpPr txBox="1"/>
          <p:nvPr/>
        </p:nvSpPr>
        <p:spPr>
          <a:xfrm>
            <a:off x="1066800" y="1905000"/>
            <a:ext cx="9426259" cy="1168269"/>
          </a:xfrm>
          <a:prstGeom prst="rect">
            <a:avLst/>
          </a:prstGeom>
        </p:spPr>
        <p:txBody>
          <a:bodyPr vert="horz" wrap="square" lIns="0" tIns="13970" rIns="0" bIns="0" rtlCol="0">
            <a:spAutoFit/>
          </a:bodyPr>
          <a:lstStyle/>
          <a:p>
            <a:pPr marL="355600" marR="5080" indent="-342900">
              <a:lnSpc>
                <a:spcPct val="99700"/>
              </a:lnSpc>
              <a:spcBef>
                <a:spcPts val="110"/>
              </a:spcBef>
              <a:buFont typeface="Arial" panose="020B0604020202020204" pitchFamily="34" charset="0"/>
              <a:buChar char="•"/>
              <a:tabLst>
                <a:tab pos="354965" algn="l"/>
              </a:tabLst>
            </a:pPr>
            <a:r>
              <a:rPr sz="2500" spc="-20" dirty="0" smtClean="0">
                <a:solidFill>
                  <a:srgbClr val="F1F1F1"/>
                </a:solidFill>
                <a:latin typeface="Arial"/>
                <a:cs typeface="Arial"/>
              </a:rPr>
              <a:t>This </a:t>
            </a:r>
            <a:r>
              <a:rPr sz="2500" spc="-20" dirty="0">
                <a:solidFill>
                  <a:srgbClr val="F1F1F1"/>
                </a:solidFill>
                <a:latin typeface="Arial"/>
                <a:cs typeface="Arial"/>
              </a:rPr>
              <a:t>sounds like a science fiction term, but </a:t>
            </a:r>
            <a:r>
              <a:rPr lang="en-US" sz="2500" spc="-20" dirty="0" smtClean="0">
                <a:solidFill>
                  <a:srgbClr val="F1F1F1"/>
                </a:solidFill>
                <a:latin typeface="Arial"/>
                <a:cs typeface="Arial"/>
              </a:rPr>
              <a:t>p</a:t>
            </a:r>
            <a:r>
              <a:rPr sz="2500" b="1" spc="-20" dirty="0" smtClean="0">
                <a:solidFill>
                  <a:srgbClr val="F1F1F1"/>
                </a:solidFill>
                <a:latin typeface="Arial"/>
                <a:cs typeface="Arial"/>
              </a:rPr>
              <a:t>olymorphism</a:t>
            </a:r>
            <a:r>
              <a:rPr sz="2500" spc="-20" dirty="0" smtClean="0">
                <a:solidFill>
                  <a:srgbClr val="F1F1F1"/>
                </a:solidFill>
                <a:latin typeface="Arial"/>
                <a:cs typeface="Arial"/>
              </a:rPr>
              <a:t> </a:t>
            </a:r>
            <a:r>
              <a:rPr sz="2500" spc="-20" dirty="0">
                <a:solidFill>
                  <a:srgbClr val="F1F1F1"/>
                </a:solidFill>
                <a:latin typeface="Arial"/>
                <a:cs typeface="Arial"/>
              </a:rPr>
              <a:t>really means  that one thing can be performed in different ways. All chess pieces can  move, but each has a special way of moving.</a:t>
            </a:r>
          </a:p>
        </p:txBody>
      </p:sp>
      <p:sp>
        <p:nvSpPr>
          <p:cNvPr id="4" name="object 4"/>
          <p:cNvSpPr/>
          <p:nvPr/>
        </p:nvSpPr>
        <p:spPr>
          <a:xfrm>
            <a:off x="2743201" y="3352799"/>
            <a:ext cx="5105400" cy="2971801"/>
          </a:xfrm>
          <a:prstGeom prst="rect">
            <a:avLst/>
          </a:prstGeom>
          <a:blipFill>
            <a:blip r:embed="rId2" cstate="print"/>
            <a:srcRect/>
            <a:stretch>
              <a:fillRect l="-6447" t="-6360" r="-5702" b="-12154"/>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7076440" cy="665480"/>
          </a:xfrm>
          <a:prstGeom prst="rect">
            <a:avLst/>
          </a:prstGeom>
        </p:spPr>
        <p:txBody>
          <a:bodyPr vert="horz" wrap="square" lIns="0" tIns="12700" rIns="0" bIns="0" rtlCol="0">
            <a:spAutoFit/>
          </a:bodyPr>
          <a:lstStyle/>
          <a:p>
            <a:pPr marL="12700">
              <a:lnSpc>
                <a:spcPct val="100000"/>
              </a:lnSpc>
              <a:spcBef>
                <a:spcPts val="100"/>
              </a:spcBef>
            </a:pPr>
            <a:r>
              <a:rPr sz="4200" spc="-25" dirty="0"/>
              <a:t>PROTECTED</a:t>
            </a:r>
            <a:r>
              <a:rPr sz="4200" spc="-60" dirty="0"/>
              <a:t> </a:t>
            </a:r>
            <a:r>
              <a:rPr sz="4200" spc="-65" dirty="0"/>
              <a:t>VARIATION</a:t>
            </a:r>
            <a:endParaRPr sz="4200" dirty="0"/>
          </a:p>
        </p:txBody>
      </p:sp>
      <p:sp>
        <p:nvSpPr>
          <p:cNvPr id="3" name="object 3"/>
          <p:cNvSpPr txBox="1"/>
          <p:nvPr/>
        </p:nvSpPr>
        <p:spPr>
          <a:xfrm>
            <a:off x="1182116" y="2001138"/>
            <a:ext cx="9257284" cy="1937069"/>
          </a:xfrm>
          <a:prstGeom prst="rect">
            <a:avLst/>
          </a:prstGeom>
        </p:spPr>
        <p:txBody>
          <a:bodyPr vert="horz" wrap="square" lIns="0" tIns="13335" rIns="0" bIns="0" rtlCol="0">
            <a:spAutoFit/>
          </a:bodyPr>
          <a:lstStyle/>
          <a:p>
            <a:pPr marL="355600" marR="5080" indent="-342900">
              <a:lnSpc>
                <a:spcPct val="100000"/>
              </a:lnSpc>
              <a:spcBef>
                <a:spcPts val="105"/>
              </a:spcBef>
              <a:buFont typeface="Arial" panose="020B0604020202020204" pitchFamily="34" charset="0"/>
              <a:buChar char="•"/>
              <a:tabLst>
                <a:tab pos="354965" algn="l"/>
              </a:tabLst>
            </a:pPr>
            <a:r>
              <a:rPr sz="2500" spc="-20" dirty="0" smtClean="0">
                <a:solidFill>
                  <a:srgbClr val="F1F1F1"/>
                </a:solidFill>
                <a:latin typeface="Arial"/>
                <a:cs typeface="Arial"/>
              </a:rPr>
              <a:t>The </a:t>
            </a:r>
            <a:r>
              <a:rPr sz="2500" spc="-20" dirty="0">
                <a:solidFill>
                  <a:srgbClr val="F1F1F1"/>
                </a:solidFill>
                <a:latin typeface="Arial"/>
                <a:cs typeface="Arial"/>
              </a:rPr>
              <a:t>protected variations pattern protects elements from the variations on  other elements (objects, systems, subsystems) by wrapping the focus of  instability with an interface and using polymorphism to create various  implementations of this interface.</a:t>
            </a:r>
          </a:p>
        </p:txBody>
      </p:sp>
      <p:sp>
        <p:nvSpPr>
          <p:cNvPr id="4" name="Slide Number Placeholder 3"/>
          <p:cNvSpPr>
            <a:spLocks noGrp="1"/>
          </p:cNvSpPr>
          <p:nvPr>
            <p:ph type="sldNum" sz="quarter" idx="12"/>
          </p:nvPr>
        </p:nvSpPr>
        <p:spPr/>
        <p:txBody>
          <a:bodyPr/>
          <a:lstStyle/>
          <a:p>
            <a:fld id="{B6F15528-21DE-4FAA-801E-634DDDAF4B2B}"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5862320" cy="665480"/>
          </a:xfrm>
          <a:prstGeom prst="rect">
            <a:avLst/>
          </a:prstGeom>
        </p:spPr>
        <p:txBody>
          <a:bodyPr vert="horz" wrap="square" lIns="0" tIns="12700" rIns="0" bIns="0" rtlCol="0">
            <a:spAutoFit/>
          </a:bodyPr>
          <a:lstStyle/>
          <a:p>
            <a:pPr marL="12700">
              <a:lnSpc>
                <a:spcPct val="100000"/>
              </a:lnSpc>
              <a:spcBef>
                <a:spcPts val="100"/>
              </a:spcBef>
            </a:pPr>
            <a:r>
              <a:rPr sz="4200" spc="-5" dirty="0"/>
              <a:t>PURE</a:t>
            </a:r>
            <a:r>
              <a:rPr sz="4200" spc="-55" dirty="0"/>
              <a:t> </a:t>
            </a:r>
            <a:r>
              <a:rPr sz="4200" spc="-70" dirty="0"/>
              <a:t>FABRICATION</a:t>
            </a:r>
            <a:endParaRPr sz="4200" dirty="0"/>
          </a:p>
        </p:txBody>
      </p:sp>
      <p:sp>
        <p:nvSpPr>
          <p:cNvPr id="3" name="object 3"/>
          <p:cNvSpPr txBox="1"/>
          <p:nvPr/>
        </p:nvSpPr>
        <p:spPr>
          <a:xfrm>
            <a:off x="1182116" y="2001138"/>
            <a:ext cx="8704580" cy="2695610"/>
          </a:xfrm>
          <a:prstGeom prst="rect">
            <a:avLst/>
          </a:prstGeom>
        </p:spPr>
        <p:txBody>
          <a:bodyPr vert="horz" wrap="square" lIns="0" tIns="16510" rIns="0" bIns="0" rtlCol="0">
            <a:spAutoFit/>
          </a:bodyPr>
          <a:lstStyle/>
          <a:p>
            <a:pPr marL="355600" marR="5080" indent="-342900">
              <a:lnSpc>
                <a:spcPct val="98800"/>
              </a:lnSpc>
              <a:spcBef>
                <a:spcPts val="130"/>
              </a:spcBef>
              <a:buFont typeface="Arial" panose="020B0604020202020204" pitchFamily="34" charset="0"/>
              <a:buChar char="•"/>
              <a:tabLst>
                <a:tab pos="354965" algn="l"/>
              </a:tabLst>
            </a:pPr>
            <a:r>
              <a:rPr sz="2500" spc="-20" dirty="0" smtClean="0">
                <a:solidFill>
                  <a:srgbClr val="F1F1F1"/>
                </a:solidFill>
                <a:latin typeface="Arial"/>
                <a:cs typeface="Arial"/>
              </a:rPr>
              <a:t>A </a:t>
            </a:r>
            <a:r>
              <a:rPr sz="2500" spc="-20" dirty="0">
                <a:solidFill>
                  <a:srgbClr val="F1F1F1"/>
                </a:solidFill>
                <a:latin typeface="Arial"/>
                <a:cs typeface="Arial"/>
              </a:rPr>
              <a:t>pure fabrication is a class that does not represent </a:t>
            </a:r>
            <a:r>
              <a:rPr sz="2500" spc="-20" dirty="0" smtClean="0">
                <a:solidFill>
                  <a:srgbClr val="F1F1F1"/>
                </a:solidFill>
                <a:latin typeface="Arial"/>
                <a:cs typeface="Arial"/>
              </a:rPr>
              <a:t>a</a:t>
            </a:r>
            <a:r>
              <a:rPr lang="en-US" sz="2500" spc="-20" dirty="0" smtClean="0">
                <a:solidFill>
                  <a:srgbClr val="F1F1F1"/>
                </a:solidFill>
                <a:latin typeface="Arial"/>
                <a:cs typeface="Arial"/>
              </a:rPr>
              <a:t> </a:t>
            </a:r>
            <a:r>
              <a:rPr sz="2500" spc="-20" dirty="0" smtClean="0">
                <a:solidFill>
                  <a:srgbClr val="F1F1F1"/>
                </a:solidFill>
                <a:latin typeface="Arial"/>
                <a:cs typeface="Arial"/>
              </a:rPr>
              <a:t>concept </a:t>
            </a:r>
            <a:r>
              <a:rPr sz="2500" spc="-20" dirty="0">
                <a:solidFill>
                  <a:srgbClr val="F1F1F1"/>
                </a:solidFill>
                <a:latin typeface="Arial"/>
                <a:cs typeface="Arial"/>
              </a:rPr>
              <a:t>in the  problem domain, specially made up to achieve low coupling, high  cohesion, and the reuse potential thereof derived (when a solution  presented by the information expert pattern does not). </a:t>
            </a:r>
            <a:endParaRPr lang="en-US" sz="2500" spc="-20" dirty="0" smtClean="0">
              <a:solidFill>
                <a:srgbClr val="F1F1F1"/>
              </a:solidFill>
              <a:latin typeface="Arial"/>
              <a:cs typeface="Arial"/>
            </a:endParaRPr>
          </a:p>
          <a:p>
            <a:pPr marL="355600" marR="5080" indent="-342900">
              <a:lnSpc>
                <a:spcPct val="98800"/>
              </a:lnSpc>
              <a:spcBef>
                <a:spcPts val="130"/>
              </a:spcBef>
              <a:buFont typeface="Arial" panose="020B0604020202020204" pitchFamily="34" charset="0"/>
              <a:buChar char="•"/>
              <a:tabLst>
                <a:tab pos="354965" algn="l"/>
              </a:tabLst>
            </a:pPr>
            <a:r>
              <a:rPr sz="2500" spc="-20" dirty="0" smtClean="0">
                <a:solidFill>
                  <a:srgbClr val="F1F1F1"/>
                </a:solidFill>
                <a:latin typeface="Arial"/>
                <a:cs typeface="Arial"/>
              </a:rPr>
              <a:t>This </a:t>
            </a:r>
            <a:r>
              <a:rPr sz="2500" spc="-20" dirty="0">
                <a:solidFill>
                  <a:srgbClr val="F1F1F1"/>
                </a:solidFill>
                <a:latin typeface="Arial"/>
                <a:cs typeface="Arial"/>
              </a:rPr>
              <a:t>kind of class is  called a "service" in domain-driven design.</a:t>
            </a:r>
          </a:p>
        </p:txBody>
      </p:sp>
      <p:sp>
        <p:nvSpPr>
          <p:cNvPr id="4" name="Slide Number Placeholder 3"/>
          <p:cNvSpPr>
            <a:spLocks noGrp="1"/>
          </p:cNvSpPr>
          <p:nvPr>
            <p:ph type="sldNum" sz="quarter" idx="12"/>
          </p:nvPr>
        </p:nvSpPr>
        <p:spPr/>
        <p:txBody>
          <a:bodyPr/>
          <a:lstStyle/>
          <a:p>
            <a:fld id="{B6F15528-21DE-4FAA-801E-634DDDAF4B2B}"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200400" cy="808869"/>
          </a:xfrm>
        </p:spPr>
        <p:txBody>
          <a:bodyPr/>
          <a:lstStyle/>
          <a:p>
            <a:r>
              <a:rPr lang="en-US" sz="4000" spc="-35" dirty="0">
                <a:solidFill>
                  <a:srgbClr val="FFFFFF"/>
                </a:solidFill>
              </a:rPr>
              <a:t>OVERVIEW</a:t>
            </a:r>
            <a:endParaRPr lang="en-US" dirty="0"/>
          </a:p>
        </p:txBody>
      </p:sp>
      <p:graphicFrame>
        <p:nvGraphicFramePr>
          <p:cNvPr id="5" name="object 12"/>
          <p:cNvGraphicFramePr>
            <a:graphicFrameLocks noGrp="1"/>
          </p:cNvGraphicFramePr>
          <p:nvPr>
            <p:extLst>
              <p:ext uri="{D42A27DB-BD31-4B8C-83A1-F6EECF244321}">
                <p14:modId xmlns:p14="http://schemas.microsoft.com/office/powerpoint/2010/main" val="1041821763"/>
              </p:ext>
            </p:extLst>
          </p:nvPr>
        </p:nvGraphicFramePr>
        <p:xfrm>
          <a:off x="304800" y="1219200"/>
          <a:ext cx="11658600" cy="5403701"/>
        </p:xfrm>
        <a:graphic>
          <a:graphicData uri="http://schemas.openxmlformats.org/drawingml/2006/table">
            <a:tbl>
              <a:tblPr firstRow="1" bandRow="1">
                <a:tableStyleId>{2D5ABB26-0587-4C30-8999-92F81FD0307C}</a:tableStyleId>
              </a:tblPr>
              <a:tblGrid>
                <a:gridCol w="5087662">
                  <a:extLst>
                    <a:ext uri="{9D8B030D-6E8A-4147-A177-3AD203B41FA5}">
                      <a16:colId xmlns:a16="http://schemas.microsoft.com/office/drawing/2014/main" val="20000"/>
                    </a:ext>
                  </a:extLst>
                </a:gridCol>
                <a:gridCol w="6570938">
                  <a:extLst>
                    <a:ext uri="{9D8B030D-6E8A-4147-A177-3AD203B41FA5}">
                      <a16:colId xmlns:a16="http://schemas.microsoft.com/office/drawing/2014/main" val="20001"/>
                    </a:ext>
                  </a:extLst>
                </a:gridCol>
              </a:tblGrid>
              <a:tr h="527725">
                <a:tc>
                  <a:txBody>
                    <a:bodyPr/>
                    <a:lstStyle/>
                    <a:p>
                      <a:pPr marL="91440">
                        <a:lnSpc>
                          <a:spcPct val="100000"/>
                        </a:lnSpc>
                        <a:spcBef>
                          <a:spcPts val="295"/>
                        </a:spcBef>
                      </a:pPr>
                      <a:r>
                        <a:rPr sz="2000" spc="20" dirty="0"/>
                        <a:t>Informational</a:t>
                      </a:r>
                      <a:r>
                        <a:rPr sz="2000" spc="-25" dirty="0"/>
                        <a:t> </a:t>
                      </a:r>
                      <a:r>
                        <a:rPr sz="2000" spc="-30" dirty="0"/>
                        <a:t>Expert</a:t>
                      </a:r>
                      <a:endParaRPr sz="200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2075" marR="234950">
                        <a:lnSpc>
                          <a:spcPct val="100000"/>
                        </a:lnSpc>
                        <a:spcBef>
                          <a:spcPts val="300"/>
                        </a:spcBef>
                      </a:pPr>
                      <a:r>
                        <a:rPr sz="1800" spc="-75" dirty="0"/>
                        <a:t>Assign </a:t>
                      </a:r>
                      <a:r>
                        <a:rPr sz="1800" spc="-35" dirty="0"/>
                        <a:t>a </a:t>
                      </a:r>
                      <a:r>
                        <a:rPr sz="1800" spc="-25" dirty="0"/>
                        <a:t>responsibility </a:t>
                      </a:r>
                      <a:r>
                        <a:rPr sz="1800" spc="45" dirty="0"/>
                        <a:t>to </a:t>
                      </a:r>
                      <a:r>
                        <a:rPr sz="1800" spc="10" dirty="0"/>
                        <a:t>the </a:t>
                      </a:r>
                      <a:r>
                        <a:rPr sz="1800" spc="-114" dirty="0"/>
                        <a:t>class </a:t>
                      </a:r>
                      <a:r>
                        <a:rPr sz="1800" spc="30" dirty="0"/>
                        <a:t>that </a:t>
                      </a:r>
                      <a:r>
                        <a:rPr sz="1800" spc="-90" dirty="0"/>
                        <a:t>has </a:t>
                      </a:r>
                      <a:r>
                        <a:rPr sz="1800" spc="10" dirty="0"/>
                        <a:t>the </a:t>
                      </a:r>
                      <a:r>
                        <a:rPr sz="1800" spc="20" dirty="0"/>
                        <a:t>information  </a:t>
                      </a:r>
                      <a:r>
                        <a:rPr sz="1800" spc="-15" dirty="0"/>
                        <a:t>needed </a:t>
                      </a:r>
                      <a:r>
                        <a:rPr sz="1800" spc="45" dirty="0"/>
                        <a:t>to </a:t>
                      </a:r>
                      <a:r>
                        <a:rPr sz="1800" spc="30" dirty="0"/>
                        <a:t>fulfill</a:t>
                      </a:r>
                      <a:r>
                        <a:rPr sz="1800" spc="-70" dirty="0"/>
                        <a:t> </a:t>
                      </a:r>
                      <a:r>
                        <a:rPr sz="1800" spc="15" dirty="0"/>
                        <a:t>it..</a:t>
                      </a:r>
                      <a:endParaRPr sz="180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26838">
                <a:tc>
                  <a:txBody>
                    <a:bodyPr/>
                    <a:lstStyle/>
                    <a:p>
                      <a:pPr marL="91440">
                        <a:lnSpc>
                          <a:spcPct val="100000"/>
                        </a:lnSpc>
                        <a:spcBef>
                          <a:spcPts val="295"/>
                        </a:spcBef>
                      </a:pPr>
                      <a:r>
                        <a:rPr sz="2000" spc="-20" dirty="0"/>
                        <a:t>Creator</a:t>
                      </a:r>
                      <a:endParaRPr sz="200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2075">
                        <a:lnSpc>
                          <a:spcPct val="100000"/>
                        </a:lnSpc>
                        <a:spcBef>
                          <a:spcPts val="295"/>
                        </a:spcBef>
                      </a:pPr>
                      <a:r>
                        <a:rPr sz="2000" spc="-90" dirty="0"/>
                        <a:t>Assign </a:t>
                      </a:r>
                      <a:r>
                        <a:rPr sz="2000" spc="-135" dirty="0"/>
                        <a:t>class </a:t>
                      </a:r>
                      <a:r>
                        <a:rPr sz="2000" spc="-160" dirty="0"/>
                        <a:t>B </a:t>
                      </a:r>
                      <a:r>
                        <a:rPr sz="2000" spc="15" dirty="0"/>
                        <a:t>the </a:t>
                      </a:r>
                      <a:r>
                        <a:rPr sz="2000" spc="-30" dirty="0"/>
                        <a:t>responsibility </a:t>
                      </a:r>
                      <a:r>
                        <a:rPr sz="2000" spc="55" dirty="0"/>
                        <a:t>to </a:t>
                      </a:r>
                      <a:r>
                        <a:rPr sz="2000" spc="-20" dirty="0"/>
                        <a:t>create </a:t>
                      </a:r>
                      <a:r>
                        <a:rPr sz="2000" spc="-25" dirty="0"/>
                        <a:t>an</a:t>
                      </a:r>
                      <a:r>
                        <a:rPr sz="2000" spc="-114" dirty="0"/>
                        <a:t> </a:t>
                      </a:r>
                      <a:r>
                        <a:rPr sz="2000" spc="-50" dirty="0"/>
                        <a:t>instance</a:t>
                      </a:r>
                      <a:endParaRPr sz="2000" dirty="0"/>
                    </a:p>
                    <a:p>
                      <a:pPr marL="92075">
                        <a:lnSpc>
                          <a:spcPct val="100000"/>
                        </a:lnSpc>
                      </a:pPr>
                      <a:r>
                        <a:rPr sz="2000" spc="-135" dirty="0"/>
                        <a:t>class </a:t>
                      </a:r>
                      <a:r>
                        <a:rPr sz="2000" spc="-40" dirty="0"/>
                        <a:t>A </a:t>
                      </a:r>
                      <a:r>
                        <a:rPr sz="2000" spc="55" dirty="0"/>
                        <a:t>if </a:t>
                      </a:r>
                      <a:r>
                        <a:rPr sz="2000" spc="-15" dirty="0"/>
                        <a:t>one </a:t>
                      </a:r>
                      <a:r>
                        <a:rPr sz="2000" spc="50" dirty="0"/>
                        <a:t>of </a:t>
                      </a:r>
                      <a:r>
                        <a:rPr sz="2000" spc="-45" dirty="0"/>
                        <a:t>these </a:t>
                      </a:r>
                      <a:r>
                        <a:rPr sz="2000" spc="-114" dirty="0"/>
                        <a:t>is </a:t>
                      </a:r>
                      <a:r>
                        <a:rPr sz="2000" spc="20" dirty="0"/>
                        <a:t>true </a:t>
                      </a:r>
                      <a:r>
                        <a:rPr sz="2000" spc="30" dirty="0"/>
                        <a:t>(the </a:t>
                      </a:r>
                      <a:r>
                        <a:rPr sz="2000" spc="10" dirty="0"/>
                        <a:t>more </a:t>
                      </a:r>
                      <a:r>
                        <a:rPr sz="2000" spc="20" dirty="0"/>
                        <a:t>the</a:t>
                      </a:r>
                      <a:r>
                        <a:rPr sz="2000" spc="40" dirty="0"/>
                        <a:t> </a:t>
                      </a:r>
                      <a:r>
                        <a:rPr sz="2000" spc="10" dirty="0"/>
                        <a:t>better):</a:t>
                      </a:r>
                      <a:endParaRPr sz="2000" dirty="0"/>
                    </a:p>
                    <a:p>
                      <a:pPr marL="378460" indent="-287020">
                        <a:lnSpc>
                          <a:spcPct val="100000"/>
                        </a:lnSpc>
                        <a:buFont typeface="Arial"/>
                        <a:buChar char="•"/>
                        <a:tabLst>
                          <a:tab pos="378460" algn="l"/>
                          <a:tab pos="379095" algn="l"/>
                        </a:tabLst>
                      </a:pPr>
                      <a:r>
                        <a:rPr sz="2000" spc="-160" dirty="0"/>
                        <a:t>B </a:t>
                      </a:r>
                      <a:r>
                        <a:rPr sz="2000" spc="-40" dirty="0"/>
                        <a:t>”contains” </a:t>
                      </a:r>
                      <a:r>
                        <a:rPr sz="2000" spc="5" dirty="0"/>
                        <a:t>or </a:t>
                      </a:r>
                      <a:r>
                        <a:rPr sz="2000" spc="-25" dirty="0"/>
                        <a:t>compositely aggregates</a:t>
                      </a:r>
                      <a:r>
                        <a:rPr sz="2000" spc="-229" dirty="0"/>
                        <a:t> </a:t>
                      </a:r>
                      <a:r>
                        <a:rPr sz="2000" spc="-30" dirty="0"/>
                        <a:t>A.</a:t>
                      </a:r>
                      <a:endParaRPr sz="2000" dirty="0"/>
                    </a:p>
                    <a:p>
                      <a:pPr marL="378460" indent="-287020">
                        <a:lnSpc>
                          <a:spcPct val="100000"/>
                        </a:lnSpc>
                        <a:buFont typeface="Arial"/>
                        <a:buChar char="•"/>
                        <a:tabLst>
                          <a:tab pos="378460" algn="l"/>
                          <a:tab pos="379095" algn="l"/>
                        </a:tabLst>
                      </a:pPr>
                      <a:r>
                        <a:rPr sz="2000" spc="-160" dirty="0"/>
                        <a:t>B </a:t>
                      </a:r>
                      <a:r>
                        <a:rPr sz="2000" spc="-60" dirty="0"/>
                        <a:t>records</a:t>
                      </a:r>
                      <a:r>
                        <a:rPr sz="2000" spc="-240" dirty="0"/>
                        <a:t> </a:t>
                      </a:r>
                      <a:r>
                        <a:rPr sz="2000" spc="-30" dirty="0"/>
                        <a:t>A.</a:t>
                      </a:r>
                      <a:endParaRPr sz="2000" dirty="0"/>
                    </a:p>
                    <a:p>
                      <a:pPr marL="378460" indent="-287020">
                        <a:lnSpc>
                          <a:spcPct val="100000"/>
                        </a:lnSpc>
                        <a:buFont typeface="Arial"/>
                        <a:buChar char="•"/>
                        <a:tabLst>
                          <a:tab pos="378460" algn="l"/>
                          <a:tab pos="379095" algn="l"/>
                        </a:tabLst>
                      </a:pPr>
                      <a:r>
                        <a:rPr sz="2000" spc="-160" dirty="0"/>
                        <a:t>B </a:t>
                      </a:r>
                      <a:r>
                        <a:rPr sz="2000" spc="-65" dirty="0"/>
                        <a:t>closely </a:t>
                      </a:r>
                      <a:r>
                        <a:rPr sz="2000" spc="-130" dirty="0"/>
                        <a:t>uses</a:t>
                      </a:r>
                      <a:r>
                        <a:rPr sz="2000" spc="-195" dirty="0"/>
                        <a:t> </a:t>
                      </a:r>
                      <a:r>
                        <a:rPr sz="2000" spc="-30" dirty="0"/>
                        <a:t>A.</a:t>
                      </a:r>
                      <a:endParaRPr sz="2000" dirty="0"/>
                    </a:p>
                    <a:p>
                      <a:pPr marL="378460" indent="-287020">
                        <a:lnSpc>
                          <a:spcPct val="100000"/>
                        </a:lnSpc>
                        <a:buFont typeface="Arial"/>
                        <a:buChar char="•"/>
                        <a:tabLst>
                          <a:tab pos="378460" algn="l"/>
                          <a:tab pos="379095" algn="l"/>
                        </a:tabLst>
                      </a:pPr>
                      <a:r>
                        <a:rPr sz="2000" spc="-160" dirty="0"/>
                        <a:t>B </a:t>
                      </a:r>
                      <a:r>
                        <a:rPr sz="2000" spc="-100" dirty="0"/>
                        <a:t>has </a:t>
                      </a:r>
                      <a:r>
                        <a:rPr sz="2000" spc="20" dirty="0"/>
                        <a:t>the </a:t>
                      </a:r>
                      <a:r>
                        <a:rPr sz="2000" dirty="0"/>
                        <a:t>initializing </a:t>
                      </a:r>
                      <a:r>
                        <a:rPr sz="2000" spc="10" dirty="0"/>
                        <a:t>data </a:t>
                      </a:r>
                      <a:r>
                        <a:rPr sz="2000" spc="35" dirty="0"/>
                        <a:t>for </a:t>
                      </a:r>
                      <a:r>
                        <a:rPr sz="2000" spc="-35" dirty="0"/>
                        <a:t>A </a:t>
                      </a:r>
                      <a:r>
                        <a:rPr sz="2000" spc="40" dirty="0"/>
                        <a:t>that </a:t>
                      </a:r>
                      <a:r>
                        <a:rPr sz="2000" spc="15" dirty="0"/>
                        <a:t>will </a:t>
                      </a:r>
                      <a:r>
                        <a:rPr sz="2000" spc="-5" dirty="0"/>
                        <a:t>be </a:t>
                      </a:r>
                      <a:r>
                        <a:rPr sz="2000" spc="-85" dirty="0"/>
                        <a:t>passed</a:t>
                      </a:r>
                      <a:endParaRPr sz="2000" dirty="0"/>
                    </a:p>
                    <a:p>
                      <a:pPr marL="378460" marR="970280">
                        <a:lnSpc>
                          <a:spcPct val="100000"/>
                        </a:lnSpc>
                      </a:pPr>
                      <a:r>
                        <a:rPr sz="2000" spc="-40" dirty="0"/>
                        <a:t>A </a:t>
                      </a:r>
                      <a:r>
                        <a:rPr sz="2000" spc="-10" dirty="0"/>
                        <a:t>when </a:t>
                      </a:r>
                      <a:r>
                        <a:rPr sz="2000" spc="60" dirty="0"/>
                        <a:t>it </a:t>
                      </a:r>
                      <a:r>
                        <a:rPr sz="2000" spc="-120" dirty="0"/>
                        <a:t>is </a:t>
                      </a:r>
                      <a:r>
                        <a:rPr sz="2000" spc="-20" dirty="0"/>
                        <a:t>created. </a:t>
                      </a:r>
                      <a:r>
                        <a:rPr sz="2000" spc="-75" dirty="0"/>
                        <a:t>Thus </a:t>
                      </a:r>
                      <a:r>
                        <a:rPr sz="2000" spc="-160" dirty="0"/>
                        <a:t>B </a:t>
                      </a:r>
                      <a:r>
                        <a:rPr sz="2000" spc="-114" dirty="0"/>
                        <a:t>is </a:t>
                      </a:r>
                      <a:r>
                        <a:rPr sz="2000" spc="-25" dirty="0"/>
                        <a:t>an </a:t>
                      </a:r>
                      <a:r>
                        <a:rPr sz="2000" spc="-30" dirty="0"/>
                        <a:t>Expert </a:t>
                      </a:r>
                      <a:r>
                        <a:rPr sz="2000" spc="30" dirty="0"/>
                        <a:t>with  </a:t>
                      </a:r>
                      <a:r>
                        <a:rPr sz="2000" spc="55" dirty="0"/>
                        <a:t>to </a:t>
                      </a:r>
                      <a:r>
                        <a:rPr sz="2000" spc="-10" dirty="0"/>
                        <a:t>creating</a:t>
                      </a:r>
                      <a:r>
                        <a:rPr sz="2000" spc="-85" dirty="0"/>
                        <a:t> </a:t>
                      </a:r>
                      <a:r>
                        <a:rPr sz="2000" spc="-30" dirty="0"/>
                        <a:t>A.</a:t>
                      </a:r>
                      <a:endParaRPr sz="200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04410">
                <a:tc>
                  <a:txBody>
                    <a:bodyPr/>
                    <a:lstStyle/>
                    <a:p>
                      <a:pPr marL="91440">
                        <a:lnSpc>
                          <a:spcPct val="100000"/>
                        </a:lnSpc>
                        <a:spcBef>
                          <a:spcPts val="295"/>
                        </a:spcBef>
                      </a:pPr>
                      <a:r>
                        <a:rPr sz="2000" spc="-10" dirty="0"/>
                        <a:t>Controller</a:t>
                      </a:r>
                      <a:endParaRPr sz="200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2075" marR="90805">
                        <a:lnSpc>
                          <a:spcPct val="100000"/>
                        </a:lnSpc>
                        <a:spcBef>
                          <a:spcPts val="295"/>
                        </a:spcBef>
                      </a:pPr>
                      <a:r>
                        <a:rPr sz="2000" spc="-85" dirty="0"/>
                        <a:t>Assign </a:t>
                      </a:r>
                      <a:r>
                        <a:rPr sz="2000" spc="20" dirty="0"/>
                        <a:t>the </a:t>
                      </a:r>
                      <a:r>
                        <a:rPr sz="2000" spc="-30" dirty="0"/>
                        <a:t>responsibility </a:t>
                      </a:r>
                      <a:r>
                        <a:rPr sz="2000" spc="55" dirty="0"/>
                        <a:t>to </a:t>
                      </a:r>
                      <a:r>
                        <a:rPr sz="2000" spc="-35" dirty="0"/>
                        <a:t>a </a:t>
                      </a:r>
                      <a:r>
                        <a:rPr sz="2000" spc="-135" dirty="0"/>
                        <a:t>class </a:t>
                      </a:r>
                      <a:r>
                        <a:rPr sz="2000" spc="-15" dirty="0"/>
                        <a:t>representing one </a:t>
                      </a:r>
                      <a:r>
                        <a:rPr sz="2000" spc="45" dirty="0"/>
                        <a:t>of  </a:t>
                      </a:r>
                      <a:r>
                        <a:rPr sz="2000" spc="20" dirty="0"/>
                        <a:t>the </a:t>
                      </a:r>
                      <a:r>
                        <a:rPr sz="2000" spc="15" dirty="0"/>
                        <a:t>following</a:t>
                      </a:r>
                      <a:r>
                        <a:rPr sz="2000" spc="-55" dirty="0"/>
                        <a:t> </a:t>
                      </a:r>
                      <a:r>
                        <a:rPr sz="2000" spc="-95" dirty="0"/>
                        <a:t>choices:</a:t>
                      </a:r>
                      <a:endParaRPr sz="2000"/>
                    </a:p>
                    <a:p>
                      <a:pPr marL="378460" indent="-287020">
                        <a:lnSpc>
                          <a:spcPct val="100000"/>
                        </a:lnSpc>
                        <a:spcBef>
                          <a:spcPts val="5"/>
                        </a:spcBef>
                        <a:buFont typeface="Arial"/>
                        <a:buChar char="•"/>
                        <a:tabLst>
                          <a:tab pos="378460" algn="l"/>
                          <a:tab pos="379095" algn="l"/>
                        </a:tabLst>
                      </a:pPr>
                      <a:r>
                        <a:rPr sz="2000" spc="45" dirty="0"/>
                        <a:t>Major </a:t>
                      </a:r>
                      <a:r>
                        <a:rPr sz="2000" spc="-70" dirty="0"/>
                        <a:t>subsystem</a:t>
                      </a:r>
                      <a:r>
                        <a:rPr sz="2000" spc="-90" dirty="0"/>
                        <a:t> </a:t>
                      </a:r>
                      <a:r>
                        <a:rPr sz="2000" spc="-135" dirty="0"/>
                        <a:t>classes</a:t>
                      </a:r>
                      <a:endParaRPr sz="2000"/>
                    </a:p>
                    <a:p>
                      <a:pPr marL="378460" marR="194945" indent="-287020">
                        <a:lnSpc>
                          <a:spcPct val="100000"/>
                        </a:lnSpc>
                        <a:buFont typeface="Arial"/>
                        <a:buChar char="•"/>
                        <a:tabLst>
                          <a:tab pos="378460" algn="l"/>
                          <a:tab pos="379095" algn="l"/>
                        </a:tabLst>
                      </a:pPr>
                      <a:r>
                        <a:rPr sz="2000" spc="-40" dirty="0"/>
                        <a:t>A </a:t>
                      </a:r>
                      <a:r>
                        <a:rPr sz="2000" spc="-95" dirty="0"/>
                        <a:t>use </a:t>
                      </a:r>
                      <a:r>
                        <a:rPr sz="2000" spc="-120" dirty="0"/>
                        <a:t>case </a:t>
                      </a:r>
                      <a:r>
                        <a:rPr sz="2000" spc="-60" dirty="0"/>
                        <a:t>scenario </a:t>
                      </a:r>
                      <a:r>
                        <a:rPr sz="2000" spc="-135" dirty="0"/>
                        <a:t>classes </a:t>
                      </a:r>
                      <a:r>
                        <a:rPr sz="2000" spc="20" dirty="0"/>
                        <a:t>within </a:t>
                      </a:r>
                      <a:r>
                        <a:rPr sz="2000" spc="-30" dirty="0"/>
                        <a:t>which </a:t>
                      </a:r>
                      <a:r>
                        <a:rPr sz="2000" spc="20" dirty="0"/>
                        <a:t>the </a:t>
                      </a:r>
                      <a:r>
                        <a:rPr sz="2000" spc="-65" dirty="0"/>
                        <a:t>system  </a:t>
                      </a:r>
                      <a:r>
                        <a:rPr sz="2000" dirty="0"/>
                        <a:t>event</a:t>
                      </a:r>
                      <a:r>
                        <a:rPr sz="2000" spc="-10" dirty="0"/>
                        <a:t> </a:t>
                      </a:r>
                      <a:r>
                        <a:rPr sz="2000" spc="-85" dirty="0"/>
                        <a:t>occurs.</a:t>
                      </a:r>
                      <a:endParaRPr sz="200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8411">
                <a:tc>
                  <a:txBody>
                    <a:bodyPr/>
                    <a:lstStyle/>
                    <a:p>
                      <a:pPr marL="91440">
                        <a:lnSpc>
                          <a:spcPct val="100000"/>
                        </a:lnSpc>
                        <a:spcBef>
                          <a:spcPts val="300"/>
                        </a:spcBef>
                      </a:pPr>
                      <a:r>
                        <a:rPr sz="2000" spc="-55" dirty="0"/>
                        <a:t>Low</a:t>
                      </a:r>
                      <a:r>
                        <a:rPr sz="2000" spc="-5" dirty="0"/>
                        <a:t> </a:t>
                      </a:r>
                      <a:r>
                        <a:rPr sz="2000" spc="-20" dirty="0"/>
                        <a:t>Coupling</a:t>
                      </a:r>
                      <a:endParaRPr sz="2000" dirty="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2075">
                        <a:lnSpc>
                          <a:spcPct val="100000"/>
                        </a:lnSpc>
                        <a:spcBef>
                          <a:spcPts val="300"/>
                        </a:spcBef>
                      </a:pPr>
                      <a:r>
                        <a:rPr sz="2000" spc="-85" dirty="0"/>
                        <a:t>Assign </a:t>
                      </a:r>
                      <a:r>
                        <a:rPr sz="2000" spc="-35" dirty="0"/>
                        <a:t>a </a:t>
                      </a:r>
                      <a:r>
                        <a:rPr sz="2000" spc="-30" dirty="0"/>
                        <a:t>responsibility </a:t>
                      </a:r>
                      <a:r>
                        <a:rPr sz="2000" spc="-114" dirty="0"/>
                        <a:t>so </a:t>
                      </a:r>
                      <a:r>
                        <a:rPr sz="2000" spc="40" dirty="0"/>
                        <a:t>that </a:t>
                      </a:r>
                      <a:r>
                        <a:rPr sz="2000" spc="-15" dirty="0"/>
                        <a:t>coupling </a:t>
                      </a:r>
                      <a:r>
                        <a:rPr sz="2000" spc="-35" dirty="0"/>
                        <a:t>remains</a:t>
                      </a:r>
                      <a:r>
                        <a:rPr sz="2000" spc="114" dirty="0"/>
                        <a:t> </a:t>
                      </a:r>
                      <a:r>
                        <a:rPr sz="2000" spc="5" dirty="0"/>
                        <a:t>low.</a:t>
                      </a:r>
                      <a:endParaRPr sz="200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6731">
                <a:tc>
                  <a:txBody>
                    <a:bodyPr/>
                    <a:lstStyle/>
                    <a:p>
                      <a:pPr marL="91440">
                        <a:lnSpc>
                          <a:spcPct val="100000"/>
                        </a:lnSpc>
                        <a:spcBef>
                          <a:spcPts val="300"/>
                        </a:spcBef>
                      </a:pPr>
                      <a:r>
                        <a:rPr sz="2000" spc="20" dirty="0"/>
                        <a:t>High</a:t>
                      </a:r>
                      <a:r>
                        <a:rPr sz="2000" spc="-20" dirty="0"/>
                        <a:t> </a:t>
                      </a:r>
                      <a:r>
                        <a:rPr sz="2000" spc="-65" dirty="0"/>
                        <a:t>Cohesion</a:t>
                      </a:r>
                      <a:endParaRPr sz="2000" dirty="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2075">
                        <a:lnSpc>
                          <a:spcPct val="100000"/>
                        </a:lnSpc>
                        <a:spcBef>
                          <a:spcPts val="300"/>
                        </a:spcBef>
                      </a:pPr>
                      <a:r>
                        <a:rPr sz="2000" spc="-85" dirty="0"/>
                        <a:t>Assign </a:t>
                      </a:r>
                      <a:r>
                        <a:rPr sz="2000" spc="-35" dirty="0"/>
                        <a:t>a </a:t>
                      </a:r>
                      <a:r>
                        <a:rPr sz="2000" spc="-30" dirty="0"/>
                        <a:t>responsibility </a:t>
                      </a:r>
                      <a:r>
                        <a:rPr sz="2000" spc="-114" dirty="0"/>
                        <a:t>so </a:t>
                      </a:r>
                      <a:r>
                        <a:rPr sz="2000" spc="40" dirty="0"/>
                        <a:t>that </a:t>
                      </a:r>
                      <a:r>
                        <a:rPr sz="2000" spc="-55" dirty="0"/>
                        <a:t>cohesion </a:t>
                      </a:r>
                      <a:r>
                        <a:rPr sz="2000" spc="-35" dirty="0"/>
                        <a:t>remains</a:t>
                      </a:r>
                      <a:r>
                        <a:rPr sz="2000" spc="160" dirty="0"/>
                        <a:t> </a:t>
                      </a:r>
                      <a:r>
                        <a:rPr sz="2000" spc="-10" dirty="0"/>
                        <a:t>high.</a:t>
                      </a:r>
                      <a:endParaRPr sz="2000" dirty="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3217136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12"/>
          <p:cNvGraphicFramePr>
            <a:graphicFrameLocks noGrp="1"/>
          </p:cNvGraphicFramePr>
          <p:nvPr>
            <p:extLst>
              <p:ext uri="{D42A27DB-BD31-4B8C-83A1-F6EECF244321}">
                <p14:modId xmlns:p14="http://schemas.microsoft.com/office/powerpoint/2010/main" val="1300198836"/>
              </p:ext>
            </p:extLst>
          </p:nvPr>
        </p:nvGraphicFramePr>
        <p:xfrm>
          <a:off x="304800" y="1524000"/>
          <a:ext cx="11658600" cy="4130752"/>
        </p:xfrm>
        <a:graphic>
          <a:graphicData uri="http://schemas.openxmlformats.org/drawingml/2006/table">
            <a:tbl>
              <a:tblPr firstRow="1" bandRow="1">
                <a:tableStyleId>{2D5ABB26-0587-4C30-8999-92F81FD0307C}</a:tableStyleId>
              </a:tblPr>
              <a:tblGrid>
                <a:gridCol w="5087662">
                  <a:extLst>
                    <a:ext uri="{9D8B030D-6E8A-4147-A177-3AD203B41FA5}">
                      <a16:colId xmlns:a16="http://schemas.microsoft.com/office/drawing/2014/main" val="20000"/>
                    </a:ext>
                  </a:extLst>
                </a:gridCol>
                <a:gridCol w="6570938">
                  <a:extLst>
                    <a:ext uri="{9D8B030D-6E8A-4147-A177-3AD203B41FA5}">
                      <a16:colId xmlns:a16="http://schemas.microsoft.com/office/drawing/2014/main" val="20001"/>
                    </a:ext>
                  </a:extLst>
                </a:gridCol>
              </a:tblGrid>
              <a:tr h="76200">
                <a:tc>
                  <a:txBody>
                    <a:bodyPr/>
                    <a:lstStyle/>
                    <a:p>
                      <a:pPr marL="12700">
                        <a:lnSpc>
                          <a:spcPct val="100000"/>
                        </a:lnSpc>
                        <a:spcBef>
                          <a:spcPts val="105"/>
                        </a:spcBef>
                      </a:pPr>
                      <a:r>
                        <a:rPr lang="en-US" sz="2000" b="0" spc="-25" dirty="0" smtClean="0">
                          <a:solidFill>
                            <a:srgbClr val="FFFFFF"/>
                          </a:solidFill>
                          <a:latin typeface="Arial"/>
                          <a:cs typeface="Arial"/>
                        </a:rPr>
                        <a:t>Polymorphism</a:t>
                      </a:r>
                      <a:endParaRPr lang="en-US" sz="2000" b="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700" marR="5080">
                        <a:spcBef>
                          <a:spcPts val="105"/>
                        </a:spcBef>
                      </a:pPr>
                      <a:r>
                        <a:rPr lang="en-US" sz="1800" b="0" spc="-30" dirty="0" smtClean="0">
                          <a:solidFill>
                            <a:srgbClr val="FFFFFF"/>
                          </a:solidFill>
                          <a:latin typeface="Arial"/>
                          <a:cs typeface="Arial"/>
                        </a:rPr>
                        <a:t>The </a:t>
                      </a:r>
                      <a:r>
                        <a:rPr lang="en-US" sz="1800" b="0" spc="-60" dirty="0" smtClean="0">
                          <a:solidFill>
                            <a:srgbClr val="FFFFFF"/>
                          </a:solidFill>
                          <a:latin typeface="Arial"/>
                          <a:cs typeface="Arial"/>
                        </a:rPr>
                        <a:t>same </a:t>
                      </a:r>
                      <a:r>
                        <a:rPr lang="en-US" sz="1800" b="0" spc="-5" dirty="0" smtClean="0">
                          <a:solidFill>
                            <a:srgbClr val="FFFFFF"/>
                          </a:solidFill>
                          <a:latin typeface="Arial"/>
                          <a:cs typeface="Arial"/>
                        </a:rPr>
                        <a:t>name </a:t>
                      </a:r>
                      <a:r>
                        <a:rPr lang="en-US" sz="1800" b="0" spc="-20" dirty="0" smtClean="0">
                          <a:solidFill>
                            <a:srgbClr val="FFFFFF"/>
                          </a:solidFill>
                          <a:latin typeface="Arial"/>
                          <a:cs typeface="Arial"/>
                        </a:rPr>
                        <a:t>operations </a:t>
                      </a:r>
                      <a:r>
                        <a:rPr lang="en-US" sz="1800" b="0" dirty="0" smtClean="0">
                          <a:solidFill>
                            <a:srgbClr val="FFFFFF"/>
                          </a:solidFill>
                          <a:latin typeface="Arial"/>
                          <a:cs typeface="Arial"/>
                        </a:rPr>
                        <a:t>(methods) </a:t>
                      </a:r>
                      <a:r>
                        <a:rPr lang="en-US" sz="1800" b="0" spc="-5" dirty="0" smtClean="0">
                          <a:solidFill>
                            <a:srgbClr val="FFFFFF"/>
                          </a:solidFill>
                          <a:latin typeface="Arial"/>
                          <a:cs typeface="Arial"/>
                        </a:rPr>
                        <a:t>in </a:t>
                      </a:r>
                      <a:r>
                        <a:rPr lang="en-US" sz="1800" b="0" spc="20" dirty="0" smtClean="0">
                          <a:solidFill>
                            <a:srgbClr val="FFFFFF"/>
                          </a:solidFill>
                          <a:latin typeface="Arial"/>
                          <a:cs typeface="Arial"/>
                        </a:rPr>
                        <a:t>the</a:t>
                      </a:r>
                      <a:r>
                        <a:rPr lang="en-US" sz="1800" b="0" spc="-25" dirty="0" smtClean="0">
                          <a:solidFill>
                            <a:srgbClr val="FFFFFF"/>
                          </a:solidFill>
                          <a:latin typeface="Arial"/>
                          <a:cs typeface="Arial"/>
                        </a:rPr>
                        <a:t> </a:t>
                      </a:r>
                      <a:r>
                        <a:rPr lang="en-US" sz="1800" b="0" spc="-5" dirty="0" smtClean="0">
                          <a:solidFill>
                            <a:srgbClr val="FFFFFF"/>
                          </a:solidFill>
                          <a:latin typeface="Arial"/>
                          <a:cs typeface="Arial"/>
                        </a:rPr>
                        <a:t>difference</a:t>
                      </a:r>
                      <a:endParaRPr lang="en-US" sz="1800" b="0" dirty="0" smtClean="0">
                        <a:latin typeface="Arial"/>
                        <a:cs typeface="Arial"/>
                      </a:endParaRPr>
                    </a:p>
                    <a:p>
                      <a:pPr marL="12700" marR="5080">
                        <a:lnSpc>
                          <a:spcPct val="100000"/>
                        </a:lnSpc>
                        <a:spcBef>
                          <a:spcPts val="105"/>
                        </a:spcBef>
                      </a:pPr>
                      <a:r>
                        <a:rPr lang="en-US" sz="1800" b="0" spc="-135" dirty="0" smtClean="0">
                          <a:solidFill>
                            <a:srgbClr val="FFFFFF"/>
                          </a:solidFill>
                          <a:latin typeface="Arial"/>
                          <a:cs typeface="Arial"/>
                        </a:rPr>
                        <a:t> classes </a:t>
                      </a:r>
                      <a:r>
                        <a:rPr lang="en-US" sz="1800" b="0" spc="-114" dirty="0" smtClean="0">
                          <a:solidFill>
                            <a:srgbClr val="FFFFFF"/>
                          </a:solidFill>
                          <a:latin typeface="Arial"/>
                          <a:cs typeface="Arial"/>
                        </a:rPr>
                        <a:t>is </a:t>
                      </a:r>
                      <a:r>
                        <a:rPr lang="en-US" sz="1800" b="0" dirty="0" smtClean="0">
                          <a:solidFill>
                            <a:srgbClr val="FFFFFF"/>
                          </a:solidFill>
                          <a:latin typeface="Arial"/>
                          <a:cs typeface="Arial"/>
                        </a:rPr>
                        <a:t>defined. </a:t>
                      </a:r>
                      <a:r>
                        <a:rPr lang="en-US" sz="1800" b="0" spc="-15" dirty="0" smtClean="0">
                          <a:solidFill>
                            <a:srgbClr val="FFFFFF"/>
                          </a:solidFill>
                          <a:latin typeface="Arial"/>
                          <a:cs typeface="Arial"/>
                        </a:rPr>
                        <a:t>And </a:t>
                      </a:r>
                      <a:r>
                        <a:rPr lang="en-US" sz="1800" b="0" spc="-90" dirty="0" smtClean="0">
                          <a:solidFill>
                            <a:srgbClr val="FFFFFF"/>
                          </a:solidFill>
                          <a:latin typeface="Arial"/>
                          <a:cs typeface="Arial"/>
                        </a:rPr>
                        <a:t>assign </a:t>
                      </a:r>
                      <a:r>
                        <a:rPr lang="en-US" sz="1800" b="0" spc="-35" dirty="0" smtClean="0">
                          <a:solidFill>
                            <a:srgbClr val="FFFFFF"/>
                          </a:solidFill>
                          <a:latin typeface="Arial"/>
                          <a:cs typeface="Arial"/>
                        </a:rPr>
                        <a:t>a </a:t>
                      </a:r>
                      <a:r>
                        <a:rPr lang="en-US" sz="1800" b="0" spc="-30" dirty="0" smtClean="0">
                          <a:solidFill>
                            <a:srgbClr val="FFFFFF"/>
                          </a:solidFill>
                          <a:latin typeface="Arial"/>
                          <a:cs typeface="Arial"/>
                        </a:rPr>
                        <a:t>responsibility </a:t>
                      </a:r>
                      <a:r>
                        <a:rPr lang="en-US" sz="1800" b="0" spc="55" dirty="0" smtClean="0">
                          <a:solidFill>
                            <a:srgbClr val="FFFFFF"/>
                          </a:solidFill>
                          <a:latin typeface="Arial"/>
                          <a:cs typeface="Arial"/>
                        </a:rPr>
                        <a:t>to </a:t>
                      </a:r>
                      <a:r>
                        <a:rPr lang="en-US" sz="1800" b="0" spc="20" dirty="0" smtClean="0">
                          <a:solidFill>
                            <a:srgbClr val="FFFFFF"/>
                          </a:solidFill>
                          <a:latin typeface="Arial"/>
                          <a:cs typeface="Arial"/>
                        </a:rPr>
                        <a:t>the </a:t>
                      </a:r>
                      <a:r>
                        <a:rPr lang="en-US" sz="1800" b="0" spc="-135" dirty="0" smtClean="0">
                          <a:solidFill>
                            <a:srgbClr val="FFFFFF"/>
                          </a:solidFill>
                          <a:latin typeface="Arial"/>
                          <a:cs typeface="Arial"/>
                        </a:rPr>
                        <a:t>class  </a:t>
                      </a:r>
                      <a:r>
                        <a:rPr lang="en-US" sz="1800" b="0" spc="20" dirty="0" smtClean="0">
                          <a:solidFill>
                            <a:srgbClr val="FFFFFF"/>
                          </a:solidFill>
                          <a:latin typeface="Arial"/>
                          <a:cs typeface="Arial"/>
                        </a:rPr>
                        <a:t>the </a:t>
                      </a:r>
                      <a:r>
                        <a:rPr lang="en-US" sz="1800" b="0" spc="-135" dirty="0" smtClean="0">
                          <a:solidFill>
                            <a:srgbClr val="FFFFFF"/>
                          </a:solidFill>
                          <a:latin typeface="Arial"/>
                          <a:cs typeface="Arial"/>
                        </a:rPr>
                        <a:t>class </a:t>
                      </a:r>
                      <a:r>
                        <a:rPr lang="en-US" sz="1800" b="0" spc="40" dirty="0" smtClean="0">
                          <a:solidFill>
                            <a:srgbClr val="FFFFFF"/>
                          </a:solidFill>
                          <a:latin typeface="Arial"/>
                          <a:cs typeface="Arial"/>
                        </a:rPr>
                        <a:t>that </a:t>
                      </a:r>
                      <a:r>
                        <a:rPr lang="en-US" sz="1800" b="0" spc="20" dirty="0" smtClean="0">
                          <a:solidFill>
                            <a:srgbClr val="FFFFFF"/>
                          </a:solidFill>
                          <a:latin typeface="Arial"/>
                          <a:cs typeface="Arial"/>
                        </a:rPr>
                        <a:t>the </a:t>
                      </a:r>
                      <a:r>
                        <a:rPr lang="en-US" sz="1800" b="0" spc="-10" dirty="0" smtClean="0">
                          <a:solidFill>
                            <a:srgbClr val="FFFFFF"/>
                          </a:solidFill>
                          <a:latin typeface="Arial"/>
                          <a:cs typeface="Arial"/>
                        </a:rPr>
                        <a:t>behavior </a:t>
                      </a:r>
                      <a:r>
                        <a:rPr lang="en-US" sz="1800" b="0" spc="-114" dirty="0" smtClean="0">
                          <a:solidFill>
                            <a:srgbClr val="FFFFFF"/>
                          </a:solidFill>
                          <a:latin typeface="Arial"/>
                          <a:cs typeface="Arial"/>
                        </a:rPr>
                        <a:t>is</a:t>
                      </a:r>
                      <a:r>
                        <a:rPr lang="en-US" sz="1800" b="0" spc="-100" dirty="0" smtClean="0">
                          <a:solidFill>
                            <a:srgbClr val="FFFFFF"/>
                          </a:solidFill>
                          <a:latin typeface="Arial"/>
                          <a:cs typeface="Arial"/>
                        </a:rPr>
                        <a:t> </a:t>
                      </a:r>
                      <a:r>
                        <a:rPr lang="en-US" sz="1800" b="0" spc="-30" dirty="0" smtClean="0">
                          <a:solidFill>
                            <a:srgbClr val="FFFFFF"/>
                          </a:solidFill>
                          <a:latin typeface="Arial"/>
                          <a:cs typeface="Arial"/>
                        </a:rPr>
                        <a:t>changed.</a:t>
                      </a:r>
                      <a:endParaRPr lang="en-US" sz="1800" b="0" dirty="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07440">
                <a:tc>
                  <a:txBody>
                    <a:bodyPr/>
                    <a:lstStyle/>
                    <a:p>
                      <a:pPr marL="91440">
                        <a:lnSpc>
                          <a:spcPct val="100000"/>
                        </a:lnSpc>
                        <a:spcBef>
                          <a:spcPts val="295"/>
                        </a:spcBef>
                      </a:pPr>
                      <a:r>
                        <a:rPr lang="en-US" sz="2000" spc="-20" dirty="0" smtClean="0">
                          <a:latin typeface="+mn-lt"/>
                          <a:cs typeface="+mn-cs"/>
                        </a:rPr>
                        <a:t>Pure</a:t>
                      </a:r>
                      <a:r>
                        <a:rPr lang="en-US" sz="2000" spc="-20" baseline="0" dirty="0" smtClean="0">
                          <a:latin typeface="+mn-lt"/>
                          <a:cs typeface="+mn-cs"/>
                        </a:rPr>
                        <a:t> fabrication</a:t>
                      </a:r>
                      <a:endParaRPr sz="200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Bef>
                          <a:spcPts val="105"/>
                        </a:spcBef>
                        <a:tabLst>
                          <a:tab pos="2326005" algn="l"/>
                        </a:tabLst>
                      </a:pPr>
                      <a:r>
                        <a:rPr lang="en-US" sz="2000" b="0" spc="5" dirty="0" smtClean="0">
                          <a:solidFill>
                            <a:srgbClr val="FFFFFF"/>
                          </a:solidFill>
                          <a:latin typeface="Arial"/>
                          <a:cs typeface="Arial"/>
                        </a:rPr>
                        <a:t>Define </a:t>
                      </a:r>
                      <a:r>
                        <a:rPr lang="en-US" sz="2000" b="0" spc="-35" dirty="0" smtClean="0">
                          <a:solidFill>
                            <a:srgbClr val="FFFFFF"/>
                          </a:solidFill>
                          <a:latin typeface="Arial"/>
                          <a:cs typeface="Arial"/>
                        </a:rPr>
                        <a:t>a </a:t>
                      </a:r>
                      <a:r>
                        <a:rPr lang="en-US" sz="2000" b="0" spc="-135" dirty="0" smtClean="0">
                          <a:solidFill>
                            <a:srgbClr val="FFFFFF"/>
                          </a:solidFill>
                          <a:latin typeface="Arial"/>
                          <a:cs typeface="Arial"/>
                        </a:rPr>
                        <a:t>class </a:t>
                      </a:r>
                      <a:r>
                        <a:rPr lang="en-US" sz="2000" b="0" spc="35" dirty="0" smtClean="0">
                          <a:solidFill>
                            <a:srgbClr val="FFFFFF"/>
                          </a:solidFill>
                          <a:latin typeface="Arial"/>
                          <a:cs typeface="Arial"/>
                        </a:rPr>
                        <a:t>for </a:t>
                      </a:r>
                      <a:r>
                        <a:rPr lang="en-US" sz="2000" b="0" spc="-45" dirty="0" smtClean="0">
                          <a:solidFill>
                            <a:srgbClr val="FFFFFF"/>
                          </a:solidFill>
                          <a:latin typeface="Arial"/>
                          <a:cs typeface="Arial"/>
                        </a:rPr>
                        <a:t>convenience </a:t>
                      </a:r>
                      <a:r>
                        <a:rPr lang="en-US" sz="2000" b="0" spc="-75" dirty="0" smtClean="0">
                          <a:solidFill>
                            <a:srgbClr val="FFFFFF"/>
                          </a:solidFill>
                          <a:latin typeface="Arial"/>
                          <a:cs typeface="Arial"/>
                        </a:rPr>
                        <a:t>sake </a:t>
                      </a:r>
                      <a:r>
                        <a:rPr lang="en-US" sz="2000" b="0" spc="40" dirty="0" smtClean="0">
                          <a:solidFill>
                            <a:srgbClr val="FFFFFF"/>
                          </a:solidFill>
                          <a:latin typeface="Arial"/>
                          <a:cs typeface="Arial"/>
                        </a:rPr>
                        <a:t>that </a:t>
                      </a:r>
                      <a:r>
                        <a:rPr lang="en-US" sz="2000" b="0" spc="-25" dirty="0" smtClean="0">
                          <a:solidFill>
                            <a:srgbClr val="FFFFFF"/>
                          </a:solidFill>
                          <a:latin typeface="Arial"/>
                          <a:cs typeface="Arial"/>
                        </a:rPr>
                        <a:t>doesn’t</a:t>
                      </a:r>
                      <a:r>
                        <a:rPr lang="en-US" sz="2000" b="0" spc="165" dirty="0" smtClean="0">
                          <a:solidFill>
                            <a:srgbClr val="FFFFFF"/>
                          </a:solidFill>
                          <a:latin typeface="Arial"/>
                          <a:cs typeface="Arial"/>
                        </a:rPr>
                        <a:t> </a:t>
                      </a:r>
                      <a:r>
                        <a:rPr lang="en-US" sz="2000" b="0" spc="-75" dirty="0" smtClean="0">
                          <a:solidFill>
                            <a:srgbClr val="FFFFFF"/>
                          </a:solidFill>
                          <a:latin typeface="Arial"/>
                          <a:cs typeface="Arial"/>
                        </a:rPr>
                        <a:t>express</a:t>
                      </a:r>
                      <a:r>
                        <a:rPr lang="en-US" sz="2000" b="0" dirty="0" smtClean="0">
                          <a:latin typeface="Arial"/>
                          <a:cs typeface="Arial"/>
                        </a:rPr>
                        <a:t> </a:t>
                      </a:r>
                      <a:r>
                        <a:rPr lang="en-US" sz="2000" b="0" spc="20" dirty="0" smtClean="0">
                          <a:solidFill>
                            <a:srgbClr val="FFFFFF"/>
                          </a:solidFill>
                          <a:latin typeface="Arial"/>
                          <a:cs typeface="Arial"/>
                        </a:rPr>
                        <a:t>the </a:t>
                      </a:r>
                      <a:r>
                        <a:rPr lang="en-US" sz="2000" b="0" spc="-35" dirty="0" smtClean="0">
                          <a:solidFill>
                            <a:srgbClr val="FFFFFF"/>
                          </a:solidFill>
                          <a:latin typeface="Arial"/>
                          <a:cs typeface="Arial"/>
                        </a:rPr>
                        <a:t>concept </a:t>
                      </a:r>
                      <a:r>
                        <a:rPr lang="en-US" sz="2000" b="0" spc="50" dirty="0" smtClean="0">
                          <a:solidFill>
                            <a:srgbClr val="FFFFFF"/>
                          </a:solidFill>
                          <a:latin typeface="Arial"/>
                          <a:cs typeface="Arial"/>
                        </a:rPr>
                        <a:t>of</a:t>
                      </a:r>
                      <a:r>
                        <a:rPr lang="en-US" sz="2000" b="0" spc="-10" dirty="0" smtClean="0">
                          <a:solidFill>
                            <a:srgbClr val="FFFFFF"/>
                          </a:solidFill>
                          <a:latin typeface="Arial"/>
                          <a:cs typeface="Arial"/>
                        </a:rPr>
                        <a:t> </a:t>
                      </a:r>
                      <a:r>
                        <a:rPr lang="en-US" sz="2000" b="0" spc="20" dirty="0" smtClean="0">
                          <a:solidFill>
                            <a:srgbClr val="FFFFFF"/>
                          </a:solidFill>
                          <a:latin typeface="Arial"/>
                          <a:cs typeface="Arial"/>
                        </a:rPr>
                        <a:t>the </a:t>
                      </a:r>
                      <a:r>
                        <a:rPr lang="en-US" sz="2000" b="0" spc="10" dirty="0" smtClean="0">
                          <a:solidFill>
                            <a:srgbClr val="FFFFFF"/>
                          </a:solidFill>
                          <a:latin typeface="Arial"/>
                          <a:cs typeface="Arial"/>
                        </a:rPr>
                        <a:t>problem </a:t>
                      </a:r>
                      <a:r>
                        <a:rPr lang="en-US" sz="2000" b="0" spc="-25" dirty="0" smtClean="0">
                          <a:solidFill>
                            <a:srgbClr val="FFFFFF"/>
                          </a:solidFill>
                          <a:latin typeface="Arial"/>
                          <a:cs typeface="Arial"/>
                        </a:rPr>
                        <a:t>area </a:t>
                      </a:r>
                      <a:r>
                        <a:rPr lang="en-US" sz="2000" b="0" spc="35" dirty="0" smtClean="0">
                          <a:solidFill>
                            <a:srgbClr val="FFFFFF"/>
                          </a:solidFill>
                          <a:latin typeface="Arial"/>
                          <a:cs typeface="Arial"/>
                        </a:rPr>
                        <a:t>at</a:t>
                      </a:r>
                      <a:r>
                        <a:rPr lang="en-US" sz="2000" b="0" spc="-90" dirty="0" smtClean="0">
                          <a:solidFill>
                            <a:srgbClr val="FFFFFF"/>
                          </a:solidFill>
                          <a:latin typeface="Arial"/>
                          <a:cs typeface="Arial"/>
                        </a:rPr>
                        <a:t> </a:t>
                      </a:r>
                      <a:r>
                        <a:rPr lang="en-US" sz="2000" b="0" spc="-10" dirty="0" smtClean="0">
                          <a:solidFill>
                            <a:srgbClr val="FFFFFF"/>
                          </a:solidFill>
                          <a:latin typeface="Arial"/>
                          <a:cs typeface="Arial"/>
                        </a:rPr>
                        <a:t>all.</a:t>
                      </a:r>
                      <a:endParaRPr lang="en-US" sz="2000" b="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04410">
                <a:tc>
                  <a:txBody>
                    <a:bodyPr/>
                    <a:lstStyle/>
                    <a:p>
                      <a:pPr marL="91440">
                        <a:lnSpc>
                          <a:spcPct val="100000"/>
                        </a:lnSpc>
                        <a:spcBef>
                          <a:spcPts val="295"/>
                        </a:spcBef>
                      </a:pPr>
                      <a:r>
                        <a:rPr lang="en-US" sz="2000" spc="-10" dirty="0" smtClean="0"/>
                        <a:t>indirection</a:t>
                      </a:r>
                      <a:endParaRPr sz="200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700" marR="5080">
                        <a:spcBef>
                          <a:spcPts val="100"/>
                        </a:spcBef>
                      </a:pPr>
                      <a:r>
                        <a:rPr lang="en-US" sz="2000" b="0" spc="-85" dirty="0" smtClean="0">
                          <a:solidFill>
                            <a:srgbClr val="FFFFFF"/>
                          </a:solidFill>
                          <a:latin typeface="Arial"/>
                          <a:cs typeface="Arial"/>
                        </a:rPr>
                        <a:t>Assign </a:t>
                      </a:r>
                      <a:r>
                        <a:rPr lang="en-US" sz="2000" b="0" spc="20" dirty="0" smtClean="0">
                          <a:solidFill>
                            <a:srgbClr val="FFFFFF"/>
                          </a:solidFill>
                          <a:latin typeface="Arial"/>
                          <a:cs typeface="Arial"/>
                        </a:rPr>
                        <a:t>the </a:t>
                      </a:r>
                      <a:r>
                        <a:rPr lang="en-US" sz="2000" b="0" spc="-30" dirty="0" smtClean="0">
                          <a:solidFill>
                            <a:srgbClr val="FFFFFF"/>
                          </a:solidFill>
                          <a:latin typeface="Arial"/>
                          <a:cs typeface="Arial"/>
                        </a:rPr>
                        <a:t>responsibility </a:t>
                      </a:r>
                      <a:r>
                        <a:rPr lang="en-US" sz="2000" b="0" spc="55" dirty="0" smtClean="0">
                          <a:solidFill>
                            <a:srgbClr val="FFFFFF"/>
                          </a:solidFill>
                          <a:latin typeface="Arial"/>
                          <a:cs typeface="Arial"/>
                        </a:rPr>
                        <a:t>to </a:t>
                      </a:r>
                      <a:r>
                        <a:rPr lang="en-US" sz="2000" b="0" spc="-25" dirty="0" smtClean="0">
                          <a:solidFill>
                            <a:srgbClr val="FFFFFF"/>
                          </a:solidFill>
                          <a:latin typeface="Arial"/>
                          <a:cs typeface="Arial"/>
                        </a:rPr>
                        <a:t>an </a:t>
                      </a:r>
                      <a:r>
                        <a:rPr lang="en-US" sz="2000" b="0" spc="10" dirty="0" smtClean="0">
                          <a:solidFill>
                            <a:srgbClr val="FFFFFF"/>
                          </a:solidFill>
                          <a:latin typeface="Arial"/>
                          <a:cs typeface="Arial"/>
                        </a:rPr>
                        <a:t>intermediate </a:t>
                      </a:r>
                      <a:r>
                        <a:rPr lang="en-US" sz="2000" b="0" spc="-10" dirty="0" smtClean="0">
                          <a:solidFill>
                            <a:srgbClr val="FFFFFF"/>
                          </a:solidFill>
                          <a:latin typeface="Arial"/>
                          <a:cs typeface="Arial"/>
                        </a:rPr>
                        <a:t>object</a:t>
                      </a:r>
                      <a:r>
                        <a:rPr lang="en-US" sz="2000" b="0" spc="-25" dirty="0" smtClean="0">
                          <a:solidFill>
                            <a:srgbClr val="FFFFFF"/>
                          </a:solidFill>
                          <a:latin typeface="Arial"/>
                          <a:cs typeface="Arial"/>
                        </a:rPr>
                        <a:t> </a:t>
                      </a:r>
                      <a:r>
                        <a:rPr lang="en-US" sz="2000" b="0" spc="50" dirty="0" smtClean="0">
                          <a:solidFill>
                            <a:srgbClr val="FFFFFF"/>
                          </a:solidFill>
                          <a:latin typeface="Arial"/>
                          <a:cs typeface="Arial"/>
                        </a:rPr>
                        <a:t>to</a:t>
                      </a:r>
                      <a:r>
                        <a:rPr lang="en-US" sz="2000" b="0" dirty="0" smtClean="0">
                          <a:latin typeface="Arial"/>
                          <a:cs typeface="Arial"/>
                        </a:rPr>
                        <a:t> </a:t>
                      </a:r>
                      <a:r>
                        <a:rPr lang="en-US" sz="2000" b="0" spc="10" dirty="0" smtClean="0">
                          <a:solidFill>
                            <a:srgbClr val="FFFFFF"/>
                          </a:solidFill>
                          <a:latin typeface="Arial"/>
                          <a:cs typeface="Arial"/>
                        </a:rPr>
                        <a:t>mediate </a:t>
                      </a:r>
                      <a:r>
                        <a:rPr lang="en-US" sz="2000" b="0" spc="5" dirty="0" smtClean="0">
                          <a:solidFill>
                            <a:srgbClr val="FFFFFF"/>
                          </a:solidFill>
                          <a:latin typeface="Arial"/>
                          <a:cs typeface="Arial"/>
                        </a:rPr>
                        <a:t>between </a:t>
                      </a:r>
                      <a:r>
                        <a:rPr lang="en-US" sz="2000" b="0" spc="10" dirty="0" smtClean="0">
                          <a:solidFill>
                            <a:srgbClr val="FFFFFF"/>
                          </a:solidFill>
                          <a:latin typeface="Arial"/>
                          <a:cs typeface="Arial"/>
                        </a:rPr>
                        <a:t>other </a:t>
                      </a:r>
                      <a:r>
                        <a:rPr lang="en-US" sz="2000" b="0" spc="-30" dirty="0" smtClean="0">
                          <a:solidFill>
                            <a:srgbClr val="FFFFFF"/>
                          </a:solidFill>
                          <a:latin typeface="Arial"/>
                          <a:cs typeface="Arial"/>
                        </a:rPr>
                        <a:t>components </a:t>
                      </a:r>
                      <a:r>
                        <a:rPr lang="en-US" sz="2000" b="0" spc="5" dirty="0" smtClean="0">
                          <a:solidFill>
                            <a:srgbClr val="FFFFFF"/>
                          </a:solidFill>
                          <a:latin typeface="Arial"/>
                          <a:cs typeface="Arial"/>
                        </a:rPr>
                        <a:t>or </a:t>
                      </a:r>
                      <a:r>
                        <a:rPr lang="en-US" sz="2000" b="0" spc="-80" dirty="0" smtClean="0">
                          <a:solidFill>
                            <a:srgbClr val="FFFFFF"/>
                          </a:solidFill>
                          <a:latin typeface="Arial"/>
                          <a:cs typeface="Arial"/>
                        </a:rPr>
                        <a:t>services, </a:t>
                      </a:r>
                      <a:r>
                        <a:rPr lang="en-US" sz="2000" b="0" spc="-114" dirty="0" smtClean="0">
                          <a:solidFill>
                            <a:srgbClr val="FFFFFF"/>
                          </a:solidFill>
                          <a:latin typeface="Arial"/>
                          <a:cs typeface="Arial"/>
                        </a:rPr>
                        <a:t>so </a:t>
                      </a:r>
                      <a:r>
                        <a:rPr lang="en-US" sz="2000" b="0" spc="40" dirty="0" smtClean="0">
                          <a:solidFill>
                            <a:srgbClr val="FFFFFF"/>
                          </a:solidFill>
                          <a:latin typeface="Arial"/>
                          <a:cs typeface="Arial"/>
                        </a:rPr>
                        <a:t>that  </a:t>
                      </a:r>
                      <a:r>
                        <a:rPr lang="en-US" sz="2000" b="0" spc="5" dirty="0" smtClean="0">
                          <a:solidFill>
                            <a:srgbClr val="FFFFFF"/>
                          </a:solidFill>
                          <a:latin typeface="Arial"/>
                          <a:cs typeface="Arial"/>
                        </a:rPr>
                        <a:t>they </a:t>
                      </a:r>
                      <a:r>
                        <a:rPr lang="en-US" sz="2000" b="0" spc="-20" dirty="0" smtClean="0">
                          <a:solidFill>
                            <a:srgbClr val="FFFFFF"/>
                          </a:solidFill>
                          <a:latin typeface="Arial"/>
                          <a:cs typeface="Arial"/>
                        </a:rPr>
                        <a:t>are </a:t>
                      </a:r>
                      <a:r>
                        <a:rPr lang="en-US" sz="2000" b="0" spc="35" dirty="0" smtClean="0">
                          <a:solidFill>
                            <a:srgbClr val="FFFFFF"/>
                          </a:solidFill>
                          <a:latin typeface="Arial"/>
                          <a:cs typeface="Arial"/>
                        </a:rPr>
                        <a:t>not </a:t>
                      </a:r>
                      <a:r>
                        <a:rPr lang="en-US" sz="2000" b="0" spc="-15" dirty="0" smtClean="0">
                          <a:solidFill>
                            <a:srgbClr val="FFFFFF"/>
                          </a:solidFill>
                          <a:latin typeface="Arial"/>
                          <a:cs typeface="Arial"/>
                        </a:rPr>
                        <a:t>directly</a:t>
                      </a:r>
                      <a:r>
                        <a:rPr lang="en-US" sz="2000" b="0" spc="-70" dirty="0" smtClean="0">
                          <a:solidFill>
                            <a:srgbClr val="FFFFFF"/>
                          </a:solidFill>
                          <a:latin typeface="Arial"/>
                          <a:cs typeface="Arial"/>
                        </a:rPr>
                        <a:t> </a:t>
                      </a:r>
                      <a:r>
                        <a:rPr lang="en-US" sz="2000" b="0" spc="-25" dirty="0" smtClean="0">
                          <a:solidFill>
                            <a:srgbClr val="FFFFFF"/>
                          </a:solidFill>
                          <a:latin typeface="Arial"/>
                          <a:cs typeface="Arial"/>
                        </a:rPr>
                        <a:t>coupled.</a:t>
                      </a:r>
                      <a:endParaRPr lang="en-US" sz="2000" b="0" dirty="0">
                        <a:latin typeface="Arial"/>
                        <a:cs typeface="Arial"/>
                      </a:endParaRPr>
                    </a:p>
                  </a:txBody>
                  <a:tcPr marL="0" marR="0" marT="374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45142">
                <a:tc>
                  <a:txBody>
                    <a:bodyPr/>
                    <a:lstStyle/>
                    <a:p>
                      <a:pPr marL="91440">
                        <a:lnSpc>
                          <a:spcPct val="100000"/>
                        </a:lnSpc>
                        <a:spcBef>
                          <a:spcPts val="300"/>
                        </a:spcBef>
                      </a:pPr>
                      <a:r>
                        <a:rPr lang="en-US" sz="2000" spc="-55" dirty="0" smtClean="0"/>
                        <a:t>Protected</a:t>
                      </a:r>
                      <a:r>
                        <a:rPr lang="en-US" sz="2000" spc="-55" baseline="0" dirty="0" smtClean="0"/>
                        <a:t> variation</a:t>
                      </a:r>
                      <a:endParaRPr sz="2000" dirty="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2700">
                        <a:spcBef>
                          <a:spcPts val="100"/>
                        </a:spcBef>
                      </a:pPr>
                      <a:r>
                        <a:rPr lang="en-US" sz="2000" b="0" spc="-85" dirty="0" smtClean="0">
                          <a:solidFill>
                            <a:srgbClr val="FFFFFF"/>
                          </a:solidFill>
                          <a:latin typeface="Arial"/>
                          <a:cs typeface="Arial"/>
                        </a:rPr>
                        <a:t>Assign </a:t>
                      </a:r>
                      <a:r>
                        <a:rPr lang="en-US" sz="2000" b="0" spc="-30" dirty="0" smtClean="0">
                          <a:solidFill>
                            <a:srgbClr val="FFFFFF"/>
                          </a:solidFill>
                          <a:latin typeface="Arial"/>
                          <a:cs typeface="Arial"/>
                        </a:rPr>
                        <a:t>responsibility </a:t>
                      </a:r>
                      <a:r>
                        <a:rPr lang="en-US" sz="2000" b="0" spc="55" dirty="0" smtClean="0">
                          <a:solidFill>
                            <a:srgbClr val="FFFFFF"/>
                          </a:solidFill>
                          <a:latin typeface="Arial"/>
                          <a:cs typeface="Arial"/>
                        </a:rPr>
                        <a:t>to </a:t>
                      </a:r>
                      <a:r>
                        <a:rPr lang="en-US" sz="2000" b="0" spc="-20" dirty="0" smtClean="0">
                          <a:solidFill>
                            <a:srgbClr val="FFFFFF"/>
                          </a:solidFill>
                          <a:latin typeface="Arial"/>
                          <a:cs typeface="Arial"/>
                        </a:rPr>
                        <a:t>create </a:t>
                      </a:r>
                      <a:r>
                        <a:rPr lang="en-US" sz="2000" b="0" spc="-35" dirty="0" smtClean="0">
                          <a:solidFill>
                            <a:srgbClr val="FFFFFF"/>
                          </a:solidFill>
                          <a:latin typeface="Arial"/>
                          <a:cs typeface="Arial"/>
                        </a:rPr>
                        <a:t>a </a:t>
                      </a:r>
                      <a:r>
                        <a:rPr lang="en-US" sz="2000" b="0" spc="-25" dirty="0" smtClean="0">
                          <a:solidFill>
                            <a:srgbClr val="FFFFFF"/>
                          </a:solidFill>
                          <a:latin typeface="Arial"/>
                          <a:cs typeface="Arial"/>
                        </a:rPr>
                        <a:t>stable </a:t>
                      </a:r>
                      <a:r>
                        <a:rPr lang="en-US" sz="2000" b="0" spc="-5" dirty="0" smtClean="0">
                          <a:solidFill>
                            <a:srgbClr val="FFFFFF"/>
                          </a:solidFill>
                          <a:latin typeface="Arial"/>
                          <a:cs typeface="Arial"/>
                        </a:rPr>
                        <a:t>interface</a:t>
                      </a:r>
                      <a:r>
                        <a:rPr lang="en-US" sz="2000" b="0" spc="25" dirty="0" smtClean="0">
                          <a:solidFill>
                            <a:srgbClr val="FFFFFF"/>
                          </a:solidFill>
                          <a:latin typeface="Arial"/>
                          <a:cs typeface="Arial"/>
                        </a:rPr>
                        <a:t> </a:t>
                      </a:r>
                      <a:r>
                        <a:rPr lang="en-US" sz="2000" b="0" spc="-10" dirty="0" smtClean="0">
                          <a:solidFill>
                            <a:srgbClr val="FFFFFF"/>
                          </a:solidFill>
                          <a:latin typeface="Arial"/>
                          <a:cs typeface="Arial"/>
                        </a:rPr>
                        <a:t>around</a:t>
                      </a:r>
                      <a:r>
                        <a:rPr lang="en-US" sz="2000" b="0" dirty="0" smtClean="0">
                          <a:latin typeface="Arial"/>
                          <a:cs typeface="Arial"/>
                        </a:rPr>
                        <a:t> </a:t>
                      </a:r>
                      <a:r>
                        <a:rPr lang="en-US" sz="2000" b="0" spc="-25" dirty="0" smtClean="0">
                          <a:solidFill>
                            <a:srgbClr val="FFFFFF"/>
                          </a:solidFill>
                          <a:latin typeface="Arial"/>
                          <a:cs typeface="Arial"/>
                        </a:rPr>
                        <a:t>unstable </a:t>
                      </a:r>
                      <a:r>
                        <a:rPr lang="en-US" sz="2000" b="0" spc="5" dirty="0" smtClean="0">
                          <a:solidFill>
                            <a:srgbClr val="FFFFFF"/>
                          </a:solidFill>
                          <a:latin typeface="Arial"/>
                          <a:cs typeface="Arial"/>
                        </a:rPr>
                        <a:t>or </a:t>
                      </a:r>
                      <a:r>
                        <a:rPr lang="en-US" sz="2000" b="0" spc="-10" dirty="0" smtClean="0">
                          <a:solidFill>
                            <a:srgbClr val="FFFFFF"/>
                          </a:solidFill>
                          <a:latin typeface="Arial"/>
                          <a:cs typeface="Arial"/>
                        </a:rPr>
                        <a:t>predictably variable </a:t>
                      </a:r>
                      <a:r>
                        <a:rPr lang="en-US" sz="2000" b="0" spc="-70" dirty="0" smtClean="0">
                          <a:solidFill>
                            <a:srgbClr val="FFFFFF"/>
                          </a:solidFill>
                          <a:latin typeface="Arial"/>
                          <a:cs typeface="Arial"/>
                        </a:rPr>
                        <a:t>subsystem</a:t>
                      </a:r>
                      <a:endParaRPr lang="en-US" sz="2000" b="0" dirty="0">
                        <a:latin typeface="Arial"/>
                        <a:cs typeface="Arial"/>
                      </a:endParaRPr>
                    </a:p>
                  </a:txBody>
                  <a:tcPr marL="0" marR="0" marT="381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itle 1"/>
          <p:cNvSpPr txBox="1">
            <a:spLocks/>
          </p:cNvSpPr>
          <p:nvPr/>
        </p:nvSpPr>
        <p:spPr>
          <a:xfrm>
            <a:off x="304800" y="228600"/>
            <a:ext cx="3200400" cy="80886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spc="-35" smtClean="0">
                <a:solidFill>
                  <a:srgbClr val="FFFFFF"/>
                </a:solidFill>
              </a:rPr>
              <a:t>OVERVIEW</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2932666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Assigning Responsibilities –Other Sources</a:t>
            </a:r>
            <a:endParaRPr lang="en-US" dirty="0"/>
          </a:p>
        </p:txBody>
      </p:sp>
      <p:sp>
        <p:nvSpPr>
          <p:cNvPr id="6" name="Content Placeholder 5"/>
          <p:cNvSpPr>
            <a:spLocks noGrp="1"/>
          </p:cNvSpPr>
          <p:nvPr>
            <p:ph sz="half" idx="1"/>
          </p:nvPr>
        </p:nvSpPr>
        <p:spPr>
          <a:xfrm>
            <a:off x="609825" y="1878648"/>
            <a:ext cx="5105175" cy="4522152"/>
          </a:xfrm>
        </p:spPr>
        <p:txBody>
          <a:bodyPr/>
          <a:lstStyle/>
          <a:p>
            <a:r>
              <a:rPr lang="en-GB" sz="2500" spc="-20" dirty="0">
                <a:solidFill>
                  <a:srgbClr val="F1F1F1"/>
                </a:solidFill>
                <a:latin typeface="Arial"/>
                <a:ea typeface="+mn-ea"/>
                <a:cs typeface="Arial"/>
              </a:rPr>
              <a:t>CRC Cards:</a:t>
            </a:r>
          </a:p>
          <a:p>
            <a:r>
              <a:rPr lang="en-GB" sz="2500" spc="-20" dirty="0">
                <a:solidFill>
                  <a:srgbClr val="F1F1F1"/>
                </a:solidFill>
                <a:latin typeface="Arial"/>
                <a:ea typeface="+mn-ea"/>
                <a:cs typeface="Arial"/>
              </a:rPr>
              <a:t>Another popular technique to assigning responsibilities to classes is to </a:t>
            </a:r>
            <a:r>
              <a:rPr lang="en-GB" sz="2500" b="1" spc="-20" dirty="0">
                <a:solidFill>
                  <a:srgbClr val="F1F1F1"/>
                </a:solidFill>
                <a:latin typeface="Arial"/>
                <a:ea typeface="+mn-ea"/>
                <a:cs typeface="Arial"/>
              </a:rPr>
              <a:t>use CRC cards CRC = Class: Responsibility: Collaboration</a:t>
            </a:r>
          </a:p>
          <a:p>
            <a:r>
              <a:rPr lang="en-GB" sz="2500" spc="-20" dirty="0">
                <a:solidFill>
                  <a:srgbClr val="F1F1F1"/>
                </a:solidFill>
                <a:latin typeface="Arial"/>
                <a:ea typeface="+mn-ea"/>
                <a:cs typeface="Arial"/>
              </a:rPr>
              <a:t>Introduced by Kent Beck and Ward </a:t>
            </a:r>
            <a:r>
              <a:rPr lang="en-GB" sz="2500" spc="-20" dirty="0" err="1">
                <a:solidFill>
                  <a:srgbClr val="F1F1F1"/>
                </a:solidFill>
                <a:latin typeface="Arial"/>
                <a:ea typeface="+mn-ea"/>
                <a:cs typeface="Arial"/>
              </a:rPr>
              <a:t>Cunnigham</a:t>
            </a:r>
            <a:endParaRPr lang="en-GB" sz="2500" spc="-20" dirty="0">
              <a:solidFill>
                <a:srgbClr val="F1F1F1"/>
              </a:solidFill>
              <a:latin typeface="Arial"/>
              <a:ea typeface="+mn-ea"/>
              <a:cs typeface="Arial"/>
            </a:endParaRPr>
          </a:p>
          <a:p>
            <a:endParaRPr lang="en-GB" dirty="0"/>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67400" y="1230194"/>
            <a:ext cx="5389925" cy="5389925"/>
          </a:xfrm>
        </p:spPr>
      </p:pic>
      <p:sp>
        <p:nvSpPr>
          <p:cNvPr id="3" name="Slide Number Placeholder 2"/>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836001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GB" dirty="0"/>
          </a:p>
        </p:txBody>
      </p:sp>
      <p:sp>
        <p:nvSpPr>
          <p:cNvPr id="3" name="Content Placeholder 2"/>
          <p:cNvSpPr>
            <a:spLocks noGrp="1"/>
          </p:cNvSpPr>
          <p:nvPr>
            <p:ph idx="1"/>
          </p:nvPr>
        </p:nvSpPr>
        <p:spPr>
          <a:xfrm>
            <a:off x="646111" y="1676400"/>
            <a:ext cx="10174289" cy="4419600"/>
          </a:xfrm>
        </p:spPr>
        <p:txBody>
          <a:bodyPr>
            <a:normAutofit/>
          </a:bodyPr>
          <a:lstStyle/>
          <a:p>
            <a:r>
              <a:rPr lang="en-GB" sz="2500" spc="-20" dirty="0">
                <a:solidFill>
                  <a:srgbClr val="F1F1F1"/>
                </a:solidFill>
                <a:latin typeface="Arial"/>
                <a:ea typeface="+mn-ea"/>
                <a:cs typeface="Arial"/>
              </a:rPr>
              <a:t>Are not invented. They are harvested from existing solutions.</a:t>
            </a:r>
          </a:p>
          <a:p>
            <a:r>
              <a:rPr lang="en-GB" sz="2500" spc="-20" dirty="0">
                <a:solidFill>
                  <a:srgbClr val="F1F1F1"/>
                </a:solidFill>
                <a:latin typeface="Arial"/>
                <a:ea typeface="+mn-ea"/>
                <a:cs typeface="Arial"/>
              </a:rPr>
              <a:t>Are given a name to aid in communications.</a:t>
            </a:r>
          </a:p>
          <a:p>
            <a:r>
              <a:rPr lang="en-GB" sz="2500" spc="-20" dirty="0">
                <a:solidFill>
                  <a:srgbClr val="F1F1F1"/>
                </a:solidFill>
                <a:latin typeface="Arial"/>
                <a:ea typeface="+mn-ea"/>
                <a:cs typeface="Arial"/>
              </a:rPr>
              <a:t>Are documented in a rigorous fashion</a:t>
            </a:r>
          </a:p>
          <a:p>
            <a:r>
              <a:rPr lang="en-GB" sz="2500" spc="-20" dirty="0">
                <a:solidFill>
                  <a:srgbClr val="F1F1F1"/>
                </a:solidFill>
                <a:latin typeface="Arial"/>
                <a:ea typeface="+mn-ea"/>
                <a:cs typeface="Arial"/>
              </a:rPr>
              <a:t>Sometimes conflict with each other. For example: you apply a patterns to solve one problem, but by doing so, you may introduce others.</a:t>
            </a:r>
          </a:p>
          <a:p>
            <a:pPr>
              <a:buNone/>
            </a:pPr>
            <a:r>
              <a:rPr lang="en-GB" sz="2500" spc="-20" dirty="0">
                <a:solidFill>
                  <a:srgbClr val="F1F1F1"/>
                </a:solidFill>
                <a:latin typeface="Arial"/>
                <a:ea typeface="+mn-ea"/>
                <a:cs typeface="Arial"/>
              </a:rPr>
              <a:t>		– This is called a contradiction, or side-effect.</a:t>
            </a:r>
          </a:p>
          <a:p>
            <a:pPr>
              <a:buNone/>
            </a:pPr>
            <a:r>
              <a:rPr lang="en-GB" sz="2500" spc="-20" dirty="0">
                <a:solidFill>
                  <a:srgbClr val="F1F1F1"/>
                </a:solidFill>
                <a:latin typeface="Arial"/>
                <a:ea typeface="+mn-ea"/>
                <a:cs typeface="Arial"/>
              </a:rPr>
              <a:t>		– These are the tradeoffs designers have to deal with!</a:t>
            </a:r>
          </a:p>
          <a:p>
            <a:endParaRPr lang="en-GB" dirty="0" smtClean="0"/>
          </a:p>
        </p:txBody>
      </p:sp>
      <p:sp>
        <p:nvSpPr>
          <p:cNvPr id="4" name="Slide Number Placeholder 3"/>
          <p:cNvSpPr>
            <a:spLocks noGrp="1"/>
          </p:cNvSpPr>
          <p:nvPr>
            <p:ph type="sldNum" sz="quarter" idx="12"/>
          </p:nvPr>
        </p:nvSpPr>
        <p:spPr/>
        <p:txBody>
          <a:bodyPr/>
          <a:lstStyle/>
          <a:p>
            <a:fld id="{15E120D3-DDB3-41FB-9506-72A1FB757767}" type="slidenum">
              <a:rPr lang="en-GB" smtClean="0"/>
              <a:pPr/>
              <a:t>3</a:t>
            </a:fld>
            <a:endParaRPr lang="en-GB"/>
          </a:p>
        </p:txBody>
      </p:sp>
    </p:spTree>
    <p:extLst>
      <p:ext uri="{BB962C8B-B14F-4D97-AF65-F5344CB8AC3E}">
        <p14:creationId xmlns:p14="http://schemas.microsoft.com/office/powerpoint/2010/main" val="29316224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3523615" cy="665480"/>
          </a:xfrm>
          <a:prstGeom prst="rect">
            <a:avLst/>
          </a:prstGeom>
        </p:spPr>
        <p:txBody>
          <a:bodyPr vert="horz" wrap="square" lIns="0" tIns="12700" rIns="0" bIns="0" rtlCol="0">
            <a:spAutoFit/>
          </a:bodyPr>
          <a:lstStyle/>
          <a:p>
            <a:pPr marL="12700">
              <a:lnSpc>
                <a:spcPct val="100000"/>
              </a:lnSpc>
              <a:spcBef>
                <a:spcPts val="100"/>
              </a:spcBef>
            </a:pPr>
            <a:r>
              <a:rPr sz="4200" dirty="0"/>
              <a:t>DEFINITION</a:t>
            </a:r>
            <a:endParaRPr sz="4200"/>
          </a:p>
        </p:txBody>
      </p:sp>
      <p:sp>
        <p:nvSpPr>
          <p:cNvPr id="3" name="object 3"/>
          <p:cNvSpPr txBox="1"/>
          <p:nvPr/>
        </p:nvSpPr>
        <p:spPr>
          <a:xfrm>
            <a:off x="724001" y="1981200"/>
            <a:ext cx="10439400" cy="2578270"/>
          </a:xfrm>
          <a:prstGeom prst="rect">
            <a:avLst/>
          </a:prstGeom>
        </p:spPr>
        <p:txBody>
          <a:bodyPr vert="horz" wrap="square" lIns="0" tIns="89535" rIns="0" bIns="0" rtlCol="0">
            <a:spAutoFit/>
          </a:bodyPr>
          <a:lstStyle/>
          <a:p>
            <a:pPr marL="355600" marR="468630" indent="-342900">
              <a:spcBef>
                <a:spcPts val="705"/>
              </a:spcBef>
              <a:buFont typeface="Arial" panose="020B0604020202020204" pitchFamily="34" charset="0"/>
              <a:buChar char="•"/>
              <a:tabLst>
                <a:tab pos="354965" algn="l"/>
              </a:tabLst>
            </a:pPr>
            <a:r>
              <a:rPr lang="en-US" sz="2500" spc="-20" dirty="0">
                <a:solidFill>
                  <a:srgbClr val="F1F1F1"/>
                </a:solidFill>
                <a:latin typeface="Arial"/>
                <a:cs typeface="Arial"/>
              </a:rPr>
              <a:t>GRASP or General Responsibility Assignment Software </a:t>
            </a:r>
            <a:r>
              <a:rPr lang="en-US" sz="2500" spc="-20" dirty="0" smtClean="0">
                <a:solidFill>
                  <a:srgbClr val="F1F1F1"/>
                </a:solidFill>
                <a:latin typeface="Arial"/>
                <a:cs typeface="Arial"/>
              </a:rPr>
              <a:t>Principles </a:t>
            </a:r>
            <a:r>
              <a:rPr lang="en-US" sz="2500" spc="-20" dirty="0">
                <a:solidFill>
                  <a:srgbClr val="F1F1F1"/>
                </a:solidFill>
                <a:latin typeface="Arial"/>
                <a:cs typeface="Arial"/>
              </a:rPr>
              <a:t>help </a:t>
            </a:r>
            <a:r>
              <a:rPr lang="en-US" sz="2500" spc="-20" dirty="0" smtClean="0">
                <a:solidFill>
                  <a:srgbClr val="F1F1F1"/>
                </a:solidFill>
                <a:latin typeface="Arial"/>
                <a:cs typeface="Arial"/>
              </a:rPr>
              <a:t>guide </a:t>
            </a:r>
            <a:r>
              <a:rPr lang="en-US" sz="2500" spc="-20" dirty="0">
                <a:solidFill>
                  <a:srgbClr val="F1F1F1"/>
                </a:solidFill>
                <a:latin typeface="Arial"/>
                <a:cs typeface="Arial"/>
              </a:rPr>
              <a:t>object-oriented design by clearly outlining WHO does WHAT.</a:t>
            </a:r>
          </a:p>
          <a:p>
            <a:pPr marL="355600" marR="468630" indent="-342900">
              <a:spcBef>
                <a:spcPts val="705"/>
              </a:spcBef>
              <a:buFont typeface="Arial" panose="020B0604020202020204" pitchFamily="34" charset="0"/>
              <a:buChar char="•"/>
              <a:tabLst>
                <a:tab pos="354965" algn="l"/>
              </a:tabLst>
            </a:pPr>
            <a:r>
              <a:rPr lang="en-US" sz="2500" spc="-20" dirty="0">
                <a:solidFill>
                  <a:srgbClr val="F1F1F1"/>
                </a:solidFill>
                <a:latin typeface="Arial"/>
                <a:cs typeface="Arial"/>
              </a:rPr>
              <a:t>object or class is responsible for what action or role? GRASP also helps us  define how classes work with one another. The key point of GRASP is to  have efficient, clean, understandable code</a:t>
            </a:r>
          </a:p>
        </p:txBody>
      </p:sp>
      <p:sp>
        <p:nvSpPr>
          <p:cNvPr id="4" name="Slide Number Placeholder 3"/>
          <p:cNvSpPr>
            <a:spLocks noGrp="1"/>
          </p:cNvSpPr>
          <p:nvPr>
            <p:ph type="sldNum" sz="quarter" idx="12"/>
          </p:nvPr>
        </p:nvSpPr>
        <p:spPr/>
        <p:txBody>
          <a:bodyPr/>
          <a:lstStyle/>
          <a:p>
            <a:fld id="{B6F15528-21DE-4FAA-801E-634DDDAF4B2B}"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001" y="652017"/>
            <a:ext cx="3144520" cy="665480"/>
          </a:xfrm>
          <a:prstGeom prst="rect">
            <a:avLst/>
          </a:prstGeom>
        </p:spPr>
        <p:txBody>
          <a:bodyPr vert="horz" wrap="square" lIns="0" tIns="12700" rIns="0" bIns="0" rtlCol="0">
            <a:spAutoFit/>
          </a:bodyPr>
          <a:lstStyle/>
          <a:p>
            <a:pPr marL="12700">
              <a:lnSpc>
                <a:spcPct val="100000"/>
              </a:lnSpc>
              <a:spcBef>
                <a:spcPts val="100"/>
              </a:spcBef>
            </a:pPr>
            <a:r>
              <a:rPr sz="4200" spc="-360" dirty="0"/>
              <a:t>P</a:t>
            </a:r>
            <a:r>
              <a:rPr sz="4200" spc="-290" dirty="0"/>
              <a:t>A</a:t>
            </a:r>
            <a:r>
              <a:rPr sz="4200" spc="-5" dirty="0"/>
              <a:t>TTER</a:t>
            </a:r>
            <a:r>
              <a:rPr sz="4200" spc="5" dirty="0"/>
              <a:t>N</a:t>
            </a:r>
            <a:r>
              <a:rPr sz="4200" dirty="0"/>
              <a:t>S</a:t>
            </a:r>
            <a:endParaRPr sz="4200"/>
          </a:p>
        </p:txBody>
      </p:sp>
      <p:sp>
        <p:nvSpPr>
          <p:cNvPr id="3" name="object 3"/>
          <p:cNvSpPr txBox="1"/>
          <p:nvPr/>
        </p:nvSpPr>
        <p:spPr>
          <a:xfrm>
            <a:off x="1182116" y="2001138"/>
            <a:ext cx="10324084" cy="1937069"/>
          </a:xfrm>
          <a:prstGeom prst="rect">
            <a:avLst/>
          </a:prstGeom>
        </p:spPr>
        <p:txBody>
          <a:bodyPr vert="horz" wrap="square" lIns="0" tIns="13335" rIns="0" bIns="0" rtlCol="0">
            <a:spAutoFit/>
          </a:bodyPr>
          <a:lstStyle/>
          <a:p>
            <a:pPr marL="355600" marR="5080" indent="-342900">
              <a:lnSpc>
                <a:spcPct val="100000"/>
              </a:lnSpc>
              <a:spcBef>
                <a:spcPts val="105"/>
              </a:spcBef>
              <a:buFont typeface="Arial" panose="020B0604020202020204" pitchFamily="34" charset="0"/>
              <a:buChar char="•"/>
              <a:tabLst>
                <a:tab pos="354965" algn="l"/>
              </a:tabLst>
            </a:pPr>
            <a:r>
              <a:rPr sz="2500" spc="-20" dirty="0">
                <a:solidFill>
                  <a:srgbClr val="F1F1F1"/>
                </a:solidFill>
                <a:latin typeface="Arial"/>
                <a:cs typeface="Arial"/>
              </a:rPr>
              <a:t>In OO design, a pattern is a named description of a</a:t>
            </a:r>
            <a:r>
              <a:rPr lang="en-US" sz="2500" spc="-20" dirty="0">
                <a:solidFill>
                  <a:srgbClr val="F1F1F1"/>
                </a:solidFill>
                <a:latin typeface="Arial"/>
                <a:cs typeface="Arial"/>
              </a:rPr>
              <a:t> </a:t>
            </a:r>
            <a:r>
              <a:rPr sz="2500" spc="-20" dirty="0">
                <a:solidFill>
                  <a:srgbClr val="F1F1F1"/>
                </a:solidFill>
                <a:latin typeface="Arial"/>
                <a:cs typeface="Arial"/>
              </a:rPr>
              <a:t>problem and solution  that can be applied to new</a:t>
            </a:r>
            <a:r>
              <a:rPr lang="en-US" sz="2500" spc="-20" dirty="0">
                <a:solidFill>
                  <a:srgbClr val="F1F1F1"/>
                </a:solidFill>
                <a:latin typeface="Arial"/>
                <a:cs typeface="Arial"/>
              </a:rPr>
              <a:t> </a:t>
            </a:r>
            <a:r>
              <a:rPr sz="2500" spc="-20" dirty="0">
                <a:solidFill>
                  <a:srgbClr val="F1F1F1"/>
                </a:solidFill>
                <a:latin typeface="Arial"/>
                <a:cs typeface="Arial"/>
              </a:rPr>
              <a:t>contexts; ideally, a pattern advises us on how to  apply its solution in varying circumstances and considers the forces and  trade-offs. Many patterns, given a specific category of problem, guide the  assignment of responsibilities to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42257" y="491916"/>
            <a:ext cx="7156831" cy="1143000"/>
          </a:xfrm>
        </p:spPr>
        <p:txBody>
          <a:bodyPr>
            <a:normAutofit fontScale="90000"/>
          </a:bodyPr>
          <a:lstStyle/>
          <a:p>
            <a:r>
              <a:rPr lang="en-GB" altLang="en-US" sz="3800" dirty="0"/>
              <a:t>Characteristics of Good Patterns</a:t>
            </a:r>
          </a:p>
        </p:txBody>
      </p:sp>
      <p:sp>
        <p:nvSpPr>
          <p:cNvPr id="26628" name="Rectangle 3"/>
          <p:cNvSpPr>
            <a:spLocks noGrp="1" noChangeArrowheads="1"/>
          </p:cNvSpPr>
          <p:nvPr>
            <p:ph idx="1"/>
          </p:nvPr>
        </p:nvSpPr>
        <p:spPr>
          <a:xfrm>
            <a:off x="642257" y="1634916"/>
            <a:ext cx="7772400" cy="4114800"/>
          </a:xfrm>
        </p:spPr>
        <p:txBody>
          <a:bodyPr>
            <a:normAutofit/>
          </a:bodyPr>
          <a:lstStyle/>
          <a:p>
            <a:pPr marL="355600" marR="5080">
              <a:spcBef>
                <a:spcPts val="105"/>
              </a:spcBef>
              <a:buFont typeface="Arial" panose="020B0604020202020204" pitchFamily="34" charset="0"/>
              <a:buChar char="•"/>
              <a:tabLst>
                <a:tab pos="354965" algn="l"/>
              </a:tabLst>
            </a:pPr>
            <a:r>
              <a:rPr lang="en-GB" altLang="en-US" sz="2500" spc="-20" dirty="0">
                <a:solidFill>
                  <a:srgbClr val="F1F1F1"/>
                </a:solidFill>
                <a:latin typeface="Arial"/>
                <a:ea typeface="+mn-ea"/>
                <a:cs typeface="Arial"/>
              </a:rPr>
              <a:t>It solves a problem</a:t>
            </a:r>
          </a:p>
          <a:p>
            <a:pPr marL="355600" marR="5080">
              <a:spcBef>
                <a:spcPts val="105"/>
              </a:spcBef>
              <a:buFont typeface="Arial" panose="020B0604020202020204" pitchFamily="34" charset="0"/>
              <a:buChar char="•"/>
              <a:tabLst>
                <a:tab pos="354965" algn="l"/>
              </a:tabLst>
            </a:pPr>
            <a:r>
              <a:rPr lang="en-GB" altLang="en-US" sz="2500" spc="-20" dirty="0">
                <a:solidFill>
                  <a:srgbClr val="F1F1F1"/>
                </a:solidFill>
                <a:latin typeface="Arial"/>
                <a:ea typeface="+mn-ea"/>
                <a:cs typeface="Arial"/>
              </a:rPr>
              <a:t>It is a proven concept</a:t>
            </a:r>
          </a:p>
          <a:p>
            <a:pPr marL="355600" marR="5080">
              <a:spcBef>
                <a:spcPts val="105"/>
              </a:spcBef>
              <a:buFont typeface="Arial" panose="020B0604020202020204" pitchFamily="34" charset="0"/>
              <a:buChar char="•"/>
              <a:tabLst>
                <a:tab pos="354965" algn="l"/>
              </a:tabLst>
            </a:pPr>
            <a:r>
              <a:rPr lang="en-GB" altLang="en-US" sz="2500" spc="-20" dirty="0">
                <a:solidFill>
                  <a:srgbClr val="F1F1F1"/>
                </a:solidFill>
                <a:latin typeface="Arial"/>
                <a:ea typeface="+mn-ea"/>
                <a:cs typeface="Arial"/>
              </a:rPr>
              <a:t>The solution isn't obvious</a:t>
            </a:r>
          </a:p>
          <a:p>
            <a:pPr marL="355600" marR="5080">
              <a:spcBef>
                <a:spcPts val="105"/>
              </a:spcBef>
              <a:buFont typeface="Arial" panose="020B0604020202020204" pitchFamily="34" charset="0"/>
              <a:buChar char="•"/>
              <a:tabLst>
                <a:tab pos="354965" algn="l"/>
              </a:tabLst>
            </a:pPr>
            <a:r>
              <a:rPr lang="en-GB" altLang="en-US" sz="2500" spc="-20" dirty="0">
                <a:solidFill>
                  <a:srgbClr val="F1F1F1"/>
                </a:solidFill>
                <a:latin typeface="Arial"/>
                <a:ea typeface="+mn-ea"/>
                <a:cs typeface="Arial"/>
              </a:rPr>
              <a:t>It describes a relationship</a:t>
            </a:r>
          </a:p>
          <a:p>
            <a:pPr marL="355600" marR="5080">
              <a:spcBef>
                <a:spcPts val="105"/>
              </a:spcBef>
              <a:buFont typeface="Arial" panose="020B0604020202020204" pitchFamily="34" charset="0"/>
              <a:buChar char="•"/>
              <a:tabLst>
                <a:tab pos="354965" algn="l"/>
              </a:tabLst>
            </a:pPr>
            <a:r>
              <a:rPr lang="en-GB" altLang="en-US" sz="2500" spc="-20" dirty="0">
                <a:solidFill>
                  <a:srgbClr val="F1F1F1"/>
                </a:solidFill>
                <a:latin typeface="Arial"/>
                <a:ea typeface="+mn-ea"/>
                <a:cs typeface="Arial"/>
              </a:rPr>
              <a:t>The pattern has a significant human component (ease of use).</a:t>
            </a:r>
          </a:p>
        </p:txBody>
      </p:sp>
      <p:sp>
        <p:nvSpPr>
          <p:cNvPr id="26626" name="Slide Number Placeholder 5"/>
          <p:cNvSpPr>
            <a:spLocks noGrp="1"/>
          </p:cNvSpPr>
          <p:nvPr>
            <p:ph type="sldNum" sz="quarter" idx="12"/>
          </p:nvPr>
        </p:nvSpPr>
        <p:spPr bwMode="auto">
          <a:xfrm>
            <a:off x="10363200" y="533400"/>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a:buFont typeface="Times New Roman" pitchFamily="18" charset="0"/>
              <a:buNone/>
            </a:pPr>
            <a:fld id="{584F8874-84B9-400D-B825-CACBA5138BE6}" type="slidenum">
              <a:rPr lang="en-GB" altLang="en-US" smtClean="0"/>
              <a:pPr>
                <a:buFont typeface="Times New Roman" pitchFamily="18" charset="0"/>
                <a:buNone/>
              </a:pPr>
              <a:t>6</a:t>
            </a:fld>
            <a:endParaRPr lang="en-GB" altLang="en-US" smtClean="0"/>
          </a:p>
        </p:txBody>
      </p:sp>
    </p:spTree>
    <p:extLst>
      <p:ext uri="{BB962C8B-B14F-4D97-AF65-F5344CB8AC3E}">
        <p14:creationId xmlns:p14="http://schemas.microsoft.com/office/powerpoint/2010/main" val="5839839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332014"/>
            <a:ext cx="9525000" cy="1572985"/>
          </a:xfrm>
        </p:spPr>
        <p:txBody>
          <a:bodyPr/>
          <a:lstStyle/>
          <a:p>
            <a:r>
              <a:rPr lang="en-GB" altLang="en-US" sz="4400" dirty="0"/>
              <a:t>Why Apply GRASP Patterns?</a:t>
            </a:r>
          </a:p>
        </p:txBody>
      </p:sp>
      <p:sp>
        <p:nvSpPr>
          <p:cNvPr id="27652" name="Rectangle 3"/>
          <p:cNvSpPr>
            <a:spLocks noGrp="1" noChangeArrowheads="1"/>
          </p:cNvSpPr>
          <p:nvPr>
            <p:ph idx="1"/>
          </p:nvPr>
        </p:nvSpPr>
        <p:spPr>
          <a:xfrm>
            <a:off x="685799" y="1676400"/>
            <a:ext cx="10504939" cy="4572000"/>
          </a:xfrm>
        </p:spPr>
        <p:txBody>
          <a:bodyPr>
            <a:normAutofit/>
          </a:bodyPr>
          <a:lstStyle/>
          <a:p>
            <a:pPr algn="just">
              <a:buFontTx/>
              <a:buNone/>
            </a:pPr>
            <a:r>
              <a:rPr lang="en-GB" altLang="en-US" sz="2500" spc="-20" dirty="0">
                <a:solidFill>
                  <a:srgbClr val="F1F1F1"/>
                </a:solidFill>
                <a:latin typeface="Arial"/>
                <a:ea typeface="+mn-ea"/>
                <a:cs typeface="Arial"/>
              </a:rPr>
              <a:t>Which class, in the general case is responsible?</a:t>
            </a:r>
          </a:p>
          <a:p>
            <a:pPr algn="just"/>
            <a:r>
              <a:rPr lang="en-GB" altLang="en-US" sz="2500" spc="-20" dirty="0">
                <a:solidFill>
                  <a:srgbClr val="F1F1F1"/>
                </a:solidFill>
                <a:latin typeface="Arial"/>
                <a:ea typeface="+mn-ea"/>
                <a:cs typeface="Arial"/>
              </a:rPr>
              <a:t>You want to assign a responsibility to a class</a:t>
            </a:r>
          </a:p>
          <a:p>
            <a:r>
              <a:rPr lang="en-GB" altLang="en-US" sz="2500" spc="-20" dirty="0">
                <a:solidFill>
                  <a:srgbClr val="F1F1F1"/>
                </a:solidFill>
                <a:latin typeface="Arial"/>
                <a:ea typeface="+mn-ea"/>
                <a:cs typeface="Arial"/>
              </a:rPr>
              <a:t>You want to avoid or minimize additional  dependencies</a:t>
            </a:r>
          </a:p>
          <a:p>
            <a:pPr algn="just"/>
            <a:r>
              <a:rPr lang="en-GB" altLang="en-US" sz="2500" spc="-20" dirty="0">
                <a:solidFill>
                  <a:srgbClr val="F1F1F1"/>
                </a:solidFill>
                <a:latin typeface="Arial"/>
                <a:ea typeface="+mn-ea"/>
                <a:cs typeface="Arial"/>
              </a:rPr>
              <a:t>You want to maximise cohesion and minimise coupling</a:t>
            </a:r>
          </a:p>
          <a:p>
            <a:pPr algn="just"/>
            <a:r>
              <a:rPr lang="en-GB" altLang="en-US" sz="2500" spc="-20" dirty="0">
                <a:solidFill>
                  <a:srgbClr val="F1F1F1"/>
                </a:solidFill>
                <a:latin typeface="Arial"/>
                <a:ea typeface="+mn-ea"/>
                <a:cs typeface="Arial"/>
              </a:rPr>
              <a:t>You want to increase reuse and decrease maintenance</a:t>
            </a:r>
          </a:p>
          <a:p>
            <a:pPr algn="just"/>
            <a:r>
              <a:rPr lang="en-GB" altLang="en-US" sz="2500" spc="-20" dirty="0">
                <a:solidFill>
                  <a:srgbClr val="F1F1F1"/>
                </a:solidFill>
                <a:latin typeface="Arial"/>
                <a:ea typeface="+mn-ea"/>
                <a:cs typeface="Arial"/>
              </a:rPr>
              <a:t>You want to maximise </a:t>
            </a:r>
            <a:r>
              <a:rPr lang="en-GB" altLang="en-US" sz="2500" spc="-20" dirty="0" err="1">
                <a:solidFill>
                  <a:srgbClr val="F1F1F1"/>
                </a:solidFill>
                <a:latin typeface="Arial"/>
                <a:ea typeface="+mn-ea"/>
                <a:cs typeface="Arial"/>
              </a:rPr>
              <a:t>understandability</a:t>
            </a:r>
            <a:endParaRPr lang="en-GB" altLang="en-US" sz="2500" spc="-20" dirty="0">
              <a:solidFill>
                <a:srgbClr val="F1F1F1"/>
              </a:solidFill>
              <a:latin typeface="Arial"/>
              <a:ea typeface="+mn-ea"/>
              <a:cs typeface="Arial"/>
            </a:endParaRPr>
          </a:p>
          <a:p>
            <a:pPr algn="just"/>
            <a:r>
              <a:rPr lang="en-GB" altLang="en-US" sz="2500" spc="-20" dirty="0">
                <a:solidFill>
                  <a:srgbClr val="F1F1F1"/>
                </a:solidFill>
                <a:latin typeface="Arial"/>
                <a:ea typeface="+mn-ea"/>
                <a:cs typeface="Arial"/>
              </a:rPr>
              <a:t>…..etc.</a:t>
            </a:r>
          </a:p>
          <a:p>
            <a:pPr algn="just">
              <a:buFontTx/>
              <a:buNone/>
            </a:pPr>
            <a:endParaRPr lang="en-GB" altLang="en-US" dirty="0" smtClean="0">
              <a:latin typeface="Courier New" pitchFamily="49" charset="0"/>
              <a:cs typeface="Courier New" pitchFamily="49" charset="0"/>
            </a:endParaRPr>
          </a:p>
          <a:p>
            <a:pPr>
              <a:buFontTx/>
              <a:buNone/>
            </a:pPr>
            <a:endParaRPr lang="en-GB" altLang="en-US" dirty="0" smtClean="0"/>
          </a:p>
        </p:txBody>
      </p:sp>
      <p:sp>
        <p:nvSpPr>
          <p:cNvPr id="27650" name="Slide Number Placeholder 5"/>
          <p:cNvSpPr>
            <a:spLocks noGrp="1"/>
          </p:cNvSpPr>
          <p:nvPr>
            <p:ph type="sldNum" sz="quarter" idx="12"/>
          </p:nvPr>
        </p:nvSpPr>
        <p:spPr bwMode="auto">
          <a:xfrm>
            <a:off x="10352539" y="533400"/>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a:buFont typeface="Times New Roman" pitchFamily="18" charset="0"/>
              <a:buNone/>
            </a:pPr>
            <a:fld id="{20C7A059-12C4-41F9-B4F3-E1D56E29A678}" type="slidenum">
              <a:rPr lang="en-GB" altLang="en-US" smtClean="0"/>
              <a:pPr>
                <a:buFont typeface="Times New Roman" pitchFamily="18" charset="0"/>
                <a:buNone/>
              </a:pPr>
              <a:t>7</a:t>
            </a:fld>
            <a:endParaRPr lang="en-GB" altLang="en-US" dirty="0" smtClean="0"/>
          </a:p>
        </p:txBody>
      </p:sp>
    </p:spTree>
    <p:extLst>
      <p:ext uri="{BB962C8B-B14F-4D97-AF65-F5344CB8AC3E}">
        <p14:creationId xmlns:p14="http://schemas.microsoft.com/office/powerpoint/2010/main" val="3135400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1000"/>
            <a:ext cx="3610610" cy="665480"/>
          </a:xfrm>
          <a:prstGeom prst="rect">
            <a:avLst/>
          </a:prstGeom>
        </p:spPr>
        <p:txBody>
          <a:bodyPr vert="horz" wrap="square" lIns="0" tIns="12700" rIns="0" bIns="0" rtlCol="0">
            <a:spAutoFit/>
          </a:bodyPr>
          <a:lstStyle/>
          <a:p>
            <a:pPr marL="12700">
              <a:lnSpc>
                <a:spcPct val="100000"/>
              </a:lnSpc>
              <a:spcBef>
                <a:spcPts val="100"/>
              </a:spcBef>
            </a:pPr>
            <a:r>
              <a:rPr sz="4200" spc="-5" dirty="0"/>
              <a:t>PRINCIPLES</a:t>
            </a:r>
            <a:endParaRPr sz="4200" dirty="0"/>
          </a:p>
        </p:txBody>
      </p:sp>
      <p:sp>
        <p:nvSpPr>
          <p:cNvPr id="3" name="object 3"/>
          <p:cNvSpPr txBox="1"/>
          <p:nvPr/>
        </p:nvSpPr>
        <p:spPr>
          <a:xfrm>
            <a:off x="1066800" y="1219200"/>
            <a:ext cx="8007984" cy="5266185"/>
          </a:xfrm>
          <a:prstGeom prst="rect">
            <a:avLst/>
          </a:prstGeom>
        </p:spPr>
        <p:txBody>
          <a:bodyPr vert="horz" wrap="square" lIns="0" tIns="109855" rIns="0" bIns="0" rtlCol="0">
            <a:spAutoFit/>
          </a:bodyPr>
          <a:lstStyle/>
          <a:p>
            <a:pPr marL="12700">
              <a:lnSpc>
                <a:spcPct val="100000"/>
              </a:lnSpc>
              <a:spcBef>
                <a:spcPts val="865"/>
              </a:spcBef>
            </a:pPr>
            <a:r>
              <a:rPr sz="2500" spc="-20" dirty="0">
                <a:solidFill>
                  <a:srgbClr val="F1F1F1"/>
                </a:solidFill>
                <a:latin typeface="Arial"/>
                <a:cs typeface="Arial"/>
              </a:rPr>
              <a:t>Within GRASP there are nine principles that we want to cover. They are:</a:t>
            </a:r>
          </a:p>
          <a:p>
            <a:pPr marL="469900" indent="-457200">
              <a:lnSpc>
                <a:spcPct val="100000"/>
              </a:lnSpc>
              <a:spcBef>
                <a:spcPts val="770"/>
              </a:spcBef>
              <a:buFont typeface="+mj-lt"/>
              <a:buAutoNum type="arabicPeriod"/>
              <a:tabLst>
                <a:tab pos="354965" algn="l"/>
              </a:tabLst>
            </a:pPr>
            <a:r>
              <a:rPr sz="2500" spc="-20" dirty="0" smtClean="0">
                <a:solidFill>
                  <a:srgbClr val="F1F1F1"/>
                </a:solidFill>
                <a:latin typeface="Arial"/>
                <a:cs typeface="Arial"/>
              </a:rPr>
              <a:t>Creator</a:t>
            </a:r>
            <a:endParaRPr sz="2500" spc="-20" dirty="0">
              <a:solidFill>
                <a:srgbClr val="F1F1F1"/>
              </a:solidFill>
              <a:latin typeface="Arial"/>
              <a:cs typeface="Arial"/>
            </a:endParaRPr>
          </a:p>
          <a:p>
            <a:pPr marL="469900" indent="-457200">
              <a:lnSpc>
                <a:spcPct val="100000"/>
              </a:lnSpc>
              <a:spcBef>
                <a:spcPts val="755"/>
              </a:spcBef>
              <a:buFont typeface="+mj-lt"/>
              <a:buAutoNum type="arabicPeriod"/>
              <a:tabLst>
                <a:tab pos="354965" algn="l"/>
              </a:tabLst>
            </a:pPr>
            <a:r>
              <a:rPr sz="2500" spc="-20" dirty="0" smtClean="0">
                <a:solidFill>
                  <a:srgbClr val="F1F1F1"/>
                </a:solidFill>
                <a:latin typeface="Arial"/>
                <a:cs typeface="Arial"/>
              </a:rPr>
              <a:t>Controller</a:t>
            </a:r>
            <a:endParaRPr sz="2500" spc="-20" dirty="0">
              <a:solidFill>
                <a:srgbClr val="F1F1F1"/>
              </a:solidFill>
              <a:latin typeface="Arial"/>
              <a:cs typeface="Arial"/>
            </a:endParaRPr>
          </a:p>
          <a:p>
            <a:pPr marL="469900" indent="-457200">
              <a:lnSpc>
                <a:spcPct val="100000"/>
              </a:lnSpc>
              <a:spcBef>
                <a:spcPts val="760"/>
              </a:spcBef>
              <a:buFont typeface="+mj-lt"/>
              <a:buAutoNum type="arabicPeriod"/>
              <a:tabLst>
                <a:tab pos="354965" algn="l"/>
              </a:tabLst>
            </a:pPr>
            <a:r>
              <a:rPr sz="2500" spc="-20" dirty="0" smtClean="0">
                <a:solidFill>
                  <a:srgbClr val="F1F1F1"/>
                </a:solidFill>
                <a:latin typeface="Arial"/>
                <a:cs typeface="Arial"/>
              </a:rPr>
              <a:t>Information </a:t>
            </a:r>
            <a:r>
              <a:rPr sz="2500" spc="-20" dirty="0">
                <a:solidFill>
                  <a:srgbClr val="F1F1F1"/>
                </a:solidFill>
                <a:latin typeface="Arial"/>
                <a:cs typeface="Arial"/>
              </a:rPr>
              <a:t>Expert</a:t>
            </a:r>
          </a:p>
          <a:p>
            <a:pPr marL="469900" indent="-457200">
              <a:lnSpc>
                <a:spcPct val="100000"/>
              </a:lnSpc>
              <a:spcBef>
                <a:spcPts val="765"/>
              </a:spcBef>
              <a:buFont typeface="+mj-lt"/>
              <a:buAutoNum type="arabicPeriod"/>
              <a:tabLst>
                <a:tab pos="354965" algn="l"/>
              </a:tabLst>
            </a:pPr>
            <a:r>
              <a:rPr sz="2500" spc="-20" dirty="0" smtClean="0">
                <a:solidFill>
                  <a:srgbClr val="F1F1F1"/>
                </a:solidFill>
                <a:latin typeface="Arial"/>
                <a:cs typeface="Arial"/>
              </a:rPr>
              <a:t>Low </a:t>
            </a:r>
            <a:r>
              <a:rPr sz="2500" spc="-20" dirty="0">
                <a:solidFill>
                  <a:srgbClr val="F1F1F1"/>
                </a:solidFill>
                <a:latin typeface="Arial"/>
                <a:cs typeface="Arial"/>
              </a:rPr>
              <a:t>Coupling</a:t>
            </a:r>
          </a:p>
          <a:p>
            <a:pPr marL="469900" indent="-457200">
              <a:lnSpc>
                <a:spcPct val="100000"/>
              </a:lnSpc>
              <a:spcBef>
                <a:spcPts val="755"/>
              </a:spcBef>
              <a:buFont typeface="+mj-lt"/>
              <a:buAutoNum type="arabicPeriod"/>
              <a:tabLst>
                <a:tab pos="354965" algn="l"/>
              </a:tabLst>
            </a:pPr>
            <a:r>
              <a:rPr sz="2500" spc="-20" dirty="0" smtClean="0">
                <a:solidFill>
                  <a:srgbClr val="F1F1F1"/>
                </a:solidFill>
                <a:latin typeface="Arial"/>
                <a:cs typeface="Arial"/>
              </a:rPr>
              <a:t>High </a:t>
            </a:r>
            <a:r>
              <a:rPr sz="2500" spc="-20" dirty="0">
                <a:solidFill>
                  <a:srgbClr val="F1F1F1"/>
                </a:solidFill>
                <a:latin typeface="Arial"/>
                <a:cs typeface="Arial"/>
              </a:rPr>
              <a:t>Cohesion</a:t>
            </a:r>
          </a:p>
          <a:p>
            <a:pPr marL="469900" indent="-457200">
              <a:lnSpc>
                <a:spcPct val="100000"/>
              </a:lnSpc>
              <a:spcBef>
                <a:spcPts val="760"/>
              </a:spcBef>
              <a:buFont typeface="+mj-lt"/>
              <a:buAutoNum type="arabicPeriod"/>
              <a:tabLst>
                <a:tab pos="354965" algn="l"/>
              </a:tabLst>
            </a:pPr>
            <a:r>
              <a:rPr sz="2500" spc="-20" dirty="0" smtClean="0">
                <a:solidFill>
                  <a:srgbClr val="F1F1F1"/>
                </a:solidFill>
                <a:latin typeface="Arial"/>
                <a:cs typeface="Arial"/>
              </a:rPr>
              <a:t>Indirection</a:t>
            </a:r>
            <a:endParaRPr sz="2500" spc="-20" dirty="0">
              <a:solidFill>
                <a:srgbClr val="F1F1F1"/>
              </a:solidFill>
              <a:latin typeface="Arial"/>
              <a:cs typeface="Arial"/>
            </a:endParaRPr>
          </a:p>
          <a:p>
            <a:pPr marL="469900" indent="-457200">
              <a:lnSpc>
                <a:spcPct val="100000"/>
              </a:lnSpc>
              <a:spcBef>
                <a:spcPts val="770"/>
              </a:spcBef>
              <a:buFont typeface="+mj-lt"/>
              <a:buAutoNum type="arabicPeriod"/>
              <a:tabLst>
                <a:tab pos="354965" algn="l"/>
              </a:tabLst>
            </a:pPr>
            <a:r>
              <a:rPr sz="2500" spc="-20" dirty="0" smtClean="0">
                <a:solidFill>
                  <a:srgbClr val="F1F1F1"/>
                </a:solidFill>
                <a:latin typeface="Arial"/>
                <a:cs typeface="Arial"/>
              </a:rPr>
              <a:t>Polymorphism</a:t>
            </a:r>
            <a:endParaRPr sz="2500" spc="-20" dirty="0">
              <a:solidFill>
                <a:srgbClr val="F1F1F1"/>
              </a:solidFill>
              <a:latin typeface="Arial"/>
              <a:cs typeface="Arial"/>
            </a:endParaRPr>
          </a:p>
          <a:p>
            <a:pPr marL="469900" indent="-457200">
              <a:lnSpc>
                <a:spcPct val="100000"/>
              </a:lnSpc>
              <a:spcBef>
                <a:spcPts val="755"/>
              </a:spcBef>
              <a:buFont typeface="+mj-lt"/>
              <a:buAutoNum type="arabicPeriod"/>
              <a:tabLst>
                <a:tab pos="354965" algn="l"/>
              </a:tabLst>
            </a:pPr>
            <a:r>
              <a:rPr sz="2500" spc="-20" dirty="0" smtClean="0">
                <a:solidFill>
                  <a:srgbClr val="F1F1F1"/>
                </a:solidFill>
                <a:latin typeface="Arial"/>
                <a:cs typeface="Arial"/>
              </a:rPr>
              <a:t>Protected </a:t>
            </a:r>
            <a:r>
              <a:rPr sz="2500" spc="-20" dirty="0">
                <a:solidFill>
                  <a:srgbClr val="F1F1F1"/>
                </a:solidFill>
                <a:latin typeface="Arial"/>
                <a:cs typeface="Arial"/>
              </a:rPr>
              <a:t>Variations</a:t>
            </a:r>
          </a:p>
          <a:p>
            <a:pPr marL="469900" indent="-457200">
              <a:lnSpc>
                <a:spcPct val="100000"/>
              </a:lnSpc>
              <a:spcBef>
                <a:spcPts val="755"/>
              </a:spcBef>
              <a:buFont typeface="+mj-lt"/>
              <a:buAutoNum type="arabicPeriod"/>
              <a:tabLst>
                <a:tab pos="354965" algn="l"/>
              </a:tabLst>
            </a:pPr>
            <a:r>
              <a:rPr sz="2500" spc="-20" dirty="0" smtClean="0">
                <a:solidFill>
                  <a:srgbClr val="F1F1F1"/>
                </a:solidFill>
                <a:latin typeface="Arial"/>
                <a:cs typeface="Arial"/>
              </a:rPr>
              <a:t>Pure Fabrication</a:t>
            </a:r>
            <a:endParaRPr sz="2500" spc="-20" dirty="0">
              <a:solidFill>
                <a:srgbClr val="F1F1F1"/>
              </a:solidFill>
              <a:latin typeface="Arial"/>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8</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200" y="1371600"/>
            <a:ext cx="7467600" cy="5105400"/>
          </a:xfrm>
          <a:prstGeom prst="rect">
            <a:avLst/>
          </a:prstGeom>
          <a:blipFill>
            <a:blip r:embed="rId2" cstate="print"/>
            <a:srcRect/>
            <a:stretch>
              <a:fillRect l="-4306" t="-4626" r="-3000" b="-5700"/>
            </a:stretch>
          </a:blipFill>
        </p:spPr>
        <p:txBody>
          <a:bodyPr wrap="square" lIns="0" tIns="0" rIns="0" bIns="0" rtlCol="0"/>
          <a:lstStyle/>
          <a:p>
            <a:endParaRPr/>
          </a:p>
        </p:txBody>
      </p:sp>
      <p:sp>
        <p:nvSpPr>
          <p:cNvPr id="3" name="object 3"/>
          <p:cNvSpPr txBox="1"/>
          <p:nvPr/>
        </p:nvSpPr>
        <p:spPr>
          <a:xfrm>
            <a:off x="685800" y="381000"/>
            <a:ext cx="9557208" cy="828431"/>
          </a:xfrm>
          <a:prstGeom prst="rect">
            <a:avLst/>
          </a:prstGeom>
        </p:spPr>
        <p:txBody>
          <a:bodyPr vert="horz" wrap="square" lIns="0" tIns="58419" rIns="0" bIns="0" rtlCol="0">
            <a:spAutoFit/>
          </a:bodyPr>
          <a:lstStyle/>
          <a:p>
            <a:pPr marL="12700" marR="5080">
              <a:spcBef>
                <a:spcPts val="459"/>
              </a:spcBef>
            </a:pPr>
            <a:r>
              <a:rPr sz="2500" spc="-20" dirty="0">
                <a:solidFill>
                  <a:srgbClr val="F1F1F1"/>
                </a:solidFill>
                <a:latin typeface="Arial"/>
                <a:cs typeface="Arial"/>
              </a:rPr>
              <a:t>We'll be talking about a chess game and the various responsibilities and  relationships between the objects and classes within the game.</a:t>
            </a:r>
          </a:p>
        </p:txBody>
      </p:sp>
      <p:sp>
        <p:nvSpPr>
          <p:cNvPr id="4" name="Slide Number Placeholder 3"/>
          <p:cNvSpPr>
            <a:spLocks noGrp="1"/>
          </p:cNvSpPr>
          <p:nvPr>
            <p:ph type="sldNum" sz="quarter" idx="12"/>
          </p:nvPr>
        </p:nvSpPr>
        <p:spPr/>
        <p:txBody>
          <a:bodyPr/>
          <a:lstStyle/>
          <a:p>
            <a:fld id="{B6F15528-21DE-4FAA-801E-634DDDAF4B2B}" type="slidenum">
              <a:rPr lang="en-US" smtClean="0"/>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367</TotalTime>
  <Words>1661</Words>
  <Application>Microsoft Office PowerPoint</Application>
  <PresentationFormat>Widescreen</PresentationFormat>
  <Paragraphs>172</Paragraphs>
  <Slides>29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Courier New</vt:lpstr>
      <vt:lpstr>Times New Roman</vt:lpstr>
      <vt:lpstr>Wingdings 3</vt:lpstr>
      <vt:lpstr>Ion</vt:lpstr>
      <vt:lpstr>Design Patterns</vt:lpstr>
      <vt:lpstr>What are patterns?</vt:lpstr>
      <vt:lpstr>Patterns</vt:lpstr>
      <vt:lpstr>DEFINITION</vt:lpstr>
      <vt:lpstr>PATTERNS</vt:lpstr>
      <vt:lpstr>Characteristics of Good Patterns</vt:lpstr>
      <vt:lpstr>Why Apply GRASP Patterns?</vt:lpstr>
      <vt:lpstr>PRINCIPLES</vt:lpstr>
      <vt:lpstr>PowerPoint Presentation</vt:lpstr>
      <vt:lpstr>CREATOR</vt:lpstr>
      <vt:lpstr>CREATOR</vt:lpstr>
      <vt:lpstr>PowerPoint Presentation</vt:lpstr>
      <vt:lpstr>CONTROLLER</vt:lpstr>
      <vt:lpstr>CONTROLLER</vt:lpstr>
      <vt:lpstr>INFORMATION EXPERT</vt:lpstr>
      <vt:lpstr>INFORMATION EXPERT</vt:lpstr>
      <vt:lpstr>INFORMATION EXPERT</vt:lpstr>
      <vt:lpstr>LOW COUPLING</vt:lpstr>
      <vt:lpstr>PowerPoint Presentation</vt:lpstr>
      <vt:lpstr>LOW COUPLING</vt:lpstr>
      <vt:lpstr>COUPLING</vt:lpstr>
      <vt:lpstr>HIGH COHESION</vt:lpstr>
      <vt:lpstr>INDIRECTION</vt:lpstr>
      <vt:lpstr>POLYMORPHISM</vt:lpstr>
      <vt:lpstr>PROTECTED VARIATION</vt:lpstr>
      <vt:lpstr>PURE FABRICATION</vt:lpstr>
      <vt:lpstr>OVERVIEW</vt:lpstr>
      <vt:lpstr>PowerPoint Presentation</vt:lpstr>
      <vt:lpstr>Assigning Responsibilities –Other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GRASP PATTERNS  AND ITS TYPES</dc:title>
  <cp:lastModifiedBy>Lenovo</cp:lastModifiedBy>
  <cp:revision>12</cp:revision>
  <dcterms:created xsi:type="dcterms:W3CDTF">2020-11-30T06:13:32Z</dcterms:created>
  <dcterms:modified xsi:type="dcterms:W3CDTF">2020-12-03T06:04:57Z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2018-10-18T00:00:00Z</vt:filetime>
  </property>
  <property fmtid="{D5CDD505-2E9C-101B-9397-08002B2CF9AE}" pid="3" name="Creator">
    <vt:lpwstr>Microsoft® PowerPoint® 2013</vt:lpwstr>
  </property>
  <property fmtid="{D5CDD505-2E9C-101B-9397-08002B2CF9AE}" pid="4" name="LastSaved">
    <vt:filetime>2020-11-30T00:00:00Z</vt:filetime>
  </property>
</Properties>
</file>