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75" r:id="rId3"/>
    <p:sldId id="276" r:id="rId4"/>
    <p:sldId id="277" r:id="rId5"/>
    <p:sldId id="278" r:id="rId6"/>
    <p:sldId id="279" r:id="rId7"/>
    <p:sldId id="280" r:id="rId8"/>
    <p:sldId id="281" r:id="rId9"/>
    <p:sldId id="282" r:id="rId10"/>
    <p:sldId id="283" r:id="rId11"/>
    <p:sldId id="284" r:id="rId12"/>
    <p:sldId id="285" r:id="rId13"/>
    <p:sldId id="286" r:id="rId14"/>
    <p:sldId id="293" r:id="rId15"/>
    <p:sldId id="294" r:id="rId16"/>
    <p:sldId id="295" r:id="rId17"/>
    <p:sldId id="296"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C5DBD-C3A2-479E-9F4D-9C143C52EE87}" type="datetimeFigureOut">
              <a:rPr lang="en-GB" smtClean="0"/>
              <a:t>07/12/2020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B2BB3-11CB-4C00-9A89-AD4974F607DA}" type="slidenum">
              <a:rPr lang="en-GB" smtClean="0"/>
              <a:t>‹#›</a:t>
            </a:fld>
            <a:endParaRPr lang="en-GB"/>
          </a:p>
        </p:txBody>
      </p:sp>
    </p:spTree>
    <p:extLst>
      <p:ext uri="{BB962C8B-B14F-4D97-AF65-F5344CB8AC3E}">
        <p14:creationId xmlns:p14="http://schemas.microsoft.com/office/powerpoint/2010/main" val="2044806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685800" y="1143000"/>
            <a:ext cx="5486400" cy="3086100"/>
          </a:xfrm>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8" charset="0"/>
              </a:rPr>
              <a:t>Coarse Grained means </a:t>
            </a:r>
            <a:r>
              <a:rPr lang="en-US" altLang="en-US" b="1" smtClean="0">
                <a:latin typeface="Times New Roman" pitchFamily="18" charset="0"/>
              </a:rPr>
              <a:t>Partitioning into large components i.e </a:t>
            </a:r>
            <a:r>
              <a:rPr lang="en-US" altLang="en-US" b="1" i="1" smtClean="0">
                <a:latin typeface="Times New Roman" pitchFamily="18" charset="0"/>
              </a:rPr>
              <a:t>layers or subsystems</a:t>
            </a:r>
            <a:r>
              <a:rPr lang="en-US" altLang="en-US" smtClean="0">
                <a:latin typeface="Times New Roman" pitchFamily="18" charset="0"/>
              </a:rPr>
              <a:t>….but those components are very cohesive (</a:t>
            </a:r>
            <a:r>
              <a:rPr lang="en-US" altLang="en-US" b="1" smtClean="0">
                <a:latin typeface="Times New Roman" pitchFamily="18" charset="0"/>
              </a:rPr>
              <a:t>well integrated</a:t>
            </a:r>
            <a:r>
              <a:rPr lang="en-US" altLang="en-US" smtClean="0">
                <a:latin typeface="Times New Roman" pitchFamily="18" charset="0"/>
              </a:rPr>
              <a:t>)…</a:t>
            </a:r>
          </a:p>
        </p:txBody>
      </p:sp>
    </p:spTree>
    <p:extLst>
      <p:ext uri="{BB962C8B-B14F-4D97-AF65-F5344CB8AC3E}">
        <p14:creationId xmlns:p14="http://schemas.microsoft.com/office/powerpoint/2010/main" val="3191760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EB409D0-E306-4BAF-BF71-F3E4EC2526FB}" type="datetimeFigureOut">
              <a:rPr lang="en-GB" smtClean="0"/>
              <a:t>07/12/2020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BC6685-0D2C-46BA-8533-D2211CBDFA11}" type="slidenum">
              <a:rPr lang="en-GB" smtClean="0"/>
              <a:t>‹#›</a:t>
            </a:fld>
            <a:endParaRPr lang="en-GB"/>
          </a:p>
        </p:txBody>
      </p:sp>
    </p:spTree>
    <p:extLst>
      <p:ext uri="{BB962C8B-B14F-4D97-AF65-F5344CB8AC3E}">
        <p14:creationId xmlns:p14="http://schemas.microsoft.com/office/powerpoint/2010/main" val="200819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EB409D0-E306-4BAF-BF71-F3E4EC2526FB}" type="datetimeFigureOut">
              <a:rPr lang="en-GB" smtClean="0"/>
              <a:t>07/12/2020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BC6685-0D2C-46BA-8533-D2211CBDFA11}" type="slidenum">
              <a:rPr lang="en-GB" smtClean="0"/>
              <a:t>‹#›</a:t>
            </a:fld>
            <a:endParaRPr lang="en-GB"/>
          </a:p>
        </p:txBody>
      </p:sp>
    </p:spTree>
    <p:extLst>
      <p:ext uri="{BB962C8B-B14F-4D97-AF65-F5344CB8AC3E}">
        <p14:creationId xmlns:p14="http://schemas.microsoft.com/office/powerpoint/2010/main" val="3419266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EB409D0-E306-4BAF-BF71-F3E4EC2526FB}" type="datetimeFigureOut">
              <a:rPr lang="en-GB" smtClean="0"/>
              <a:t>07/12/2020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BC6685-0D2C-46BA-8533-D2211CBDFA11}" type="slidenum">
              <a:rPr lang="en-GB" smtClean="0"/>
              <a:t>‹#›</a:t>
            </a:fld>
            <a:endParaRPr lang="en-GB"/>
          </a:p>
        </p:txBody>
      </p:sp>
    </p:spTree>
    <p:extLst>
      <p:ext uri="{BB962C8B-B14F-4D97-AF65-F5344CB8AC3E}">
        <p14:creationId xmlns:p14="http://schemas.microsoft.com/office/powerpoint/2010/main" val="372535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EB409D0-E306-4BAF-BF71-F3E4EC2526FB}" type="datetimeFigureOut">
              <a:rPr lang="en-GB" smtClean="0"/>
              <a:t>07/12/2020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BC6685-0D2C-46BA-8533-D2211CBDFA11}" type="slidenum">
              <a:rPr lang="en-GB" smtClean="0"/>
              <a:t>‹#›</a:t>
            </a:fld>
            <a:endParaRPr lang="en-GB"/>
          </a:p>
        </p:txBody>
      </p:sp>
    </p:spTree>
    <p:extLst>
      <p:ext uri="{BB962C8B-B14F-4D97-AF65-F5344CB8AC3E}">
        <p14:creationId xmlns:p14="http://schemas.microsoft.com/office/powerpoint/2010/main" val="211622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B409D0-E306-4BAF-BF71-F3E4EC2526FB}" type="datetimeFigureOut">
              <a:rPr lang="en-GB" smtClean="0"/>
              <a:t>07/12/2020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BC6685-0D2C-46BA-8533-D2211CBDFA11}" type="slidenum">
              <a:rPr lang="en-GB" smtClean="0"/>
              <a:t>‹#›</a:t>
            </a:fld>
            <a:endParaRPr lang="en-GB"/>
          </a:p>
        </p:txBody>
      </p:sp>
    </p:spTree>
    <p:extLst>
      <p:ext uri="{BB962C8B-B14F-4D97-AF65-F5344CB8AC3E}">
        <p14:creationId xmlns:p14="http://schemas.microsoft.com/office/powerpoint/2010/main" val="411989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EB409D0-E306-4BAF-BF71-F3E4EC2526FB}" type="datetimeFigureOut">
              <a:rPr lang="en-GB" smtClean="0"/>
              <a:t>07/12/2020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BC6685-0D2C-46BA-8533-D2211CBDFA11}" type="slidenum">
              <a:rPr lang="en-GB" smtClean="0"/>
              <a:t>‹#›</a:t>
            </a:fld>
            <a:endParaRPr lang="en-GB"/>
          </a:p>
        </p:txBody>
      </p:sp>
    </p:spTree>
    <p:extLst>
      <p:ext uri="{BB962C8B-B14F-4D97-AF65-F5344CB8AC3E}">
        <p14:creationId xmlns:p14="http://schemas.microsoft.com/office/powerpoint/2010/main" val="109399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EB409D0-E306-4BAF-BF71-F3E4EC2526FB}" type="datetimeFigureOut">
              <a:rPr lang="en-GB" smtClean="0"/>
              <a:t>07/12/2020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ABC6685-0D2C-46BA-8533-D2211CBDFA11}" type="slidenum">
              <a:rPr lang="en-GB" smtClean="0"/>
              <a:t>‹#›</a:t>
            </a:fld>
            <a:endParaRPr lang="en-GB"/>
          </a:p>
        </p:txBody>
      </p:sp>
    </p:spTree>
    <p:extLst>
      <p:ext uri="{BB962C8B-B14F-4D97-AF65-F5344CB8AC3E}">
        <p14:creationId xmlns:p14="http://schemas.microsoft.com/office/powerpoint/2010/main" val="52455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EB409D0-E306-4BAF-BF71-F3E4EC2526FB}" type="datetimeFigureOut">
              <a:rPr lang="en-GB" smtClean="0"/>
              <a:t>07/12/2020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ABC6685-0D2C-46BA-8533-D2211CBDFA11}" type="slidenum">
              <a:rPr lang="en-GB" smtClean="0"/>
              <a:t>‹#›</a:t>
            </a:fld>
            <a:endParaRPr lang="en-GB"/>
          </a:p>
        </p:txBody>
      </p:sp>
    </p:spTree>
    <p:extLst>
      <p:ext uri="{BB962C8B-B14F-4D97-AF65-F5344CB8AC3E}">
        <p14:creationId xmlns:p14="http://schemas.microsoft.com/office/powerpoint/2010/main" val="3442706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B409D0-E306-4BAF-BF71-F3E4EC2526FB}" type="datetimeFigureOut">
              <a:rPr lang="en-GB" smtClean="0"/>
              <a:t>07/12/2020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ABC6685-0D2C-46BA-8533-D2211CBDFA11}" type="slidenum">
              <a:rPr lang="en-GB" smtClean="0"/>
              <a:t>‹#›</a:t>
            </a:fld>
            <a:endParaRPr lang="en-GB"/>
          </a:p>
        </p:txBody>
      </p:sp>
    </p:spTree>
    <p:extLst>
      <p:ext uri="{BB962C8B-B14F-4D97-AF65-F5344CB8AC3E}">
        <p14:creationId xmlns:p14="http://schemas.microsoft.com/office/powerpoint/2010/main" val="1569605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B409D0-E306-4BAF-BF71-F3E4EC2526FB}" type="datetimeFigureOut">
              <a:rPr lang="en-GB" smtClean="0"/>
              <a:t>07/12/2020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BC6685-0D2C-46BA-8533-D2211CBDFA11}" type="slidenum">
              <a:rPr lang="en-GB" smtClean="0"/>
              <a:t>‹#›</a:t>
            </a:fld>
            <a:endParaRPr lang="en-GB"/>
          </a:p>
        </p:txBody>
      </p:sp>
    </p:spTree>
    <p:extLst>
      <p:ext uri="{BB962C8B-B14F-4D97-AF65-F5344CB8AC3E}">
        <p14:creationId xmlns:p14="http://schemas.microsoft.com/office/powerpoint/2010/main" val="296719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B409D0-E306-4BAF-BF71-F3E4EC2526FB}" type="datetimeFigureOut">
              <a:rPr lang="en-GB" smtClean="0"/>
              <a:t>07/12/2020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BC6685-0D2C-46BA-8533-D2211CBDFA11}" type="slidenum">
              <a:rPr lang="en-GB" smtClean="0"/>
              <a:t>‹#›</a:t>
            </a:fld>
            <a:endParaRPr lang="en-GB"/>
          </a:p>
        </p:txBody>
      </p:sp>
    </p:spTree>
    <p:extLst>
      <p:ext uri="{BB962C8B-B14F-4D97-AF65-F5344CB8AC3E}">
        <p14:creationId xmlns:p14="http://schemas.microsoft.com/office/powerpoint/2010/main" val="1342038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B409D0-E306-4BAF-BF71-F3E4EC2526FB}" type="datetimeFigureOut">
              <a:rPr lang="en-GB" smtClean="0"/>
              <a:t>07/12/2020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C6685-0D2C-46BA-8533-D2211CBDFA11}" type="slidenum">
              <a:rPr lang="en-GB" smtClean="0"/>
              <a:t>‹#›</a:t>
            </a:fld>
            <a:endParaRPr lang="en-GB"/>
          </a:p>
        </p:txBody>
      </p:sp>
    </p:spTree>
    <p:extLst>
      <p:ext uri="{BB962C8B-B14F-4D97-AF65-F5344CB8AC3E}">
        <p14:creationId xmlns:p14="http://schemas.microsoft.com/office/powerpoint/2010/main" val="792153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p:txBody>
          <a:bodyPr/>
          <a:lstStyle/>
          <a:p>
            <a:r>
              <a:rPr lang="en-US" altLang="en-US" sz="4800" dirty="0" smtClean="0"/>
              <a:t>Logical Architecture</a:t>
            </a:r>
            <a:endParaRPr lang="en-US" altLang="en-US" sz="4800" dirty="0"/>
          </a:p>
        </p:txBody>
      </p:sp>
      <p:sp>
        <p:nvSpPr>
          <p:cNvPr id="2051" name="Rectangle 3"/>
          <p:cNvSpPr>
            <a:spLocks noGrp="1" noChangeArrowheads="1"/>
          </p:cNvSpPr>
          <p:nvPr>
            <p:ph type="subTitle" idx="1"/>
          </p:nvPr>
        </p:nvSpPr>
        <p:spPr>
          <a:xfrm>
            <a:off x="2743200" y="5124450"/>
            <a:ext cx="6858000" cy="666750"/>
          </a:xfrm>
        </p:spPr>
        <p:txBody>
          <a:bodyPr>
            <a:normAutofit/>
          </a:bodyPr>
          <a:lstStyle/>
          <a:p>
            <a:pPr>
              <a:defRPr/>
            </a:pPr>
            <a:endParaRPr lang="en-US" sz="3600" dirty="0"/>
          </a:p>
        </p:txBody>
      </p:sp>
    </p:spTree>
    <p:extLst>
      <p:ext uri="{BB962C8B-B14F-4D97-AF65-F5344CB8AC3E}">
        <p14:creationId xmlns:p14="http://schemas.microsoft.com/office/powerpoint/2010/main" val="898735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76200"/>
            <a:ext cx="11582400" cy="990600"/>
          </a:xfrm>
        </p:spPr>
        <p:txBody>
          <a:bodyPr/>
          <a:lstStyle/>
          <a:p>
            <a:r>
              <a:rPr lang="en-US" altLang="en-US" smtClean="0"/>
              <a:t>Benefits of a Layered Architecture (con..)</a:t>
            </a:r>
          </a:p>
        </p:txBody>
      </p:sp>
      <p:sp>
        <p:nvSpPr>
          <p:cNvPr id="40963" name="Rectangle 3"/>
          <p:cNvSpPr>
            <a:spLocks noGrp="1" noChangeArrowheads="1"/>
          </p:cNvSpPr>
          <p:nvPr>
            <p:ph type="body" idx="1"/>
          </p:nvPr>
        </p:nvSpPr>
        <p:spPr>
          <a:xfrm>
            <a:off x="609600" y="1463676"/>
            <a:ext cx="10972800" cy="4937125"/>
          </a:xfrm>
        </p:spPr>
        <p:txBody>
          <a:bodyPr/>
          <a:lstStyle/>
          <a:p>
            <a:r>
              <a:rPr lang="en-US" altLang="en-US" sz="2800" smtClean="0"/>
              <a:t>Related complexity is encapsulated and decomposable.</a:t>
            </a:r>
          </a:p>
          <a:p>
            <a:r>
              <a:rPr lang="en-US" altLang="en-US" sz="2800" smtClean="0"/>
              <a:t>Some layers can be replaced with new implementations.</a:t>
            </a:r>
          </a:p>
          <a:p>
            <a:r>
              <a:rPr lang="en-US" altLang="en-US" sz="2800" smtClean="0"/>
              <a:t>Lower layers contain reusable functions.</a:t>
            </a:r>
          </a:p>
          <a:p>
            <a:r>
              <a:rPr lang="en-US" altLang="en-US" sz="2800" smtClean="0"/>
              <a:t>Some layers can be distributed.</a:t>
            </a:r>
          </a:p>
          <a:p>
            <a:pPr lvl="1"/>
            <a:r>
              <a:rPr lang="en-US" altLang="en-US" sz="2800" smtClean="0"/>
              <a:t>Especially Domain and Technical Services.</a:t>
            </a:r>
          </a:p>
          <a:p>
            <a:r>
              <a:rPr lang="en-US" altLang="en-US" sz="2800" smtClean="0"/>
              <a:t>Development by teams is aided by logical segmentation.</a:t>
            </a:r>
          </a:p>
        </p:txBody>
      </p:sp>
      <p:sp>
        <p:nvSpPr>
          <p:cNvPr id="409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Times New Roman" pitchFamily="18" charset="0"/>
              <a:buNone/>
            </a:pPr>
            <a:fld id="{59763D10-7B4E-4B8C-8951-787E26A57B13}" type="slidenum">
              <a:rPr lang="en-US" altLang="en-US" smtClean="0"/>
              <a:pPr>
                <a:buFont typeface="Times New Roman" pitchFamily="18" charset="0"/>
                <a:buNone/>
              </a:pPr>
              <a:t>10</a:t>
            </a:fld>
            <a:endParaRPr lang="en-US" altLang="en-US" smtClean="0"/>
          </a:p>
        </p:txBody>
      </p:sp>
    </p:spTree>
    <p:extLst>
      <p:ext uri="{BB962C8B-B14F-4D97-AF65-F5344CB8AC3E}">
        <p14:creationId xmlns:p14="http://schemas.microsoft.com/office/powerpoint/2010/main" val="2141611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0"/>
            <a:ext cx="10972800" cy="990600"/>
          </a:xfrm>
        </p:spPr>
        <p:txBody>
          <a:bodyPr/>
          <a:lstStyle/>
          <a:p>
            <a:r>
              <a:rPr lang="en-US" altLang="en-US" smtClean="0"/>
              <a:t>Designing the Domain Layer	</a:t>
            </a:r>
          </a:p>
        </p:txBody>
      </p:sp>
      <p:sp>
        <p:nvSpPr>
          <p:cNvPr id="41987" name="Rectangle 3"/>
          <p:cNvSpPr>
            <a:spLocks noGrp="1" noChangeArrowheads="1"/>
          </p:cNvSpPr>
          <p:nvPr>
            <p:ph type="body" idx="1"/>
          </p:nvPr>
        </p:nvSpPr>
        <p:spPr>
          <a:xfrm>
            <a:off x="609600" y="1447800"/>
            <a:ext cx="11176000" cy="5334000"/>
          </a:xfrm>
        </p:spPr>
        <p:txBody>
          <a:bodyPr/>
          <a:lstStyle/>
          <a:p>
            <a:pPr>
              <a:lnSpc>
                <a:spcPct val="90000"/>
              </a:lnSpc>
              <a:buFontTx/>
              <a:buNone/>
            </a:pPr>
            <a:r>
              <a:rPr lang="en-US" altLang="en-US" smtClean="0"/>
              <a:t>How do we design the application logic with objects?</a:t>
            </a:r>
          </a:p>
          <a:p>
            <a:pPr>
              <a:lnSpc>
                <a:spcPct val="90000"/>
              </a:lnSpc>
            </a:pPr>
            <a:r>
              <a:rPr lang="en-US" altLang="en-US" smtClean="0"/>
              <a:t>Create software objects with names and information similar to the real-world domain.</a:t>
            </a:r>
          </a:p>
          <a:p>
            <a:pPr>
              <a:lnSpc>
                <a:spcPct val="90000"/>
              </a:lnSpc>
            </a:pPr>
            <a:r>
              <a:rPr lang="en-US" altLang="en-US" smtClean="0"/>
              <a:t>Assign </a:t>
            </a:r>
            <a:r>
              <a:rPr lang="en-US" altLang="en-US" b="1" smtClean="0"/>
              <a:t>application logic</a:t>
            </a:r>
            <a:r>
              <a:rPr lang="en-US" altLang="en-US" smtClean="0"/>
              <a:t> responsibilities to these </a:t>
            </a:r>
            <a:r>
              <a:rPr lang="en-US" altLang="en-US" b="1" smtClean="0"/>
              <a:t>domain objects</a:t>
            </a:r>
            <a:r>
              <a:rPr lang="en-US" altLang="en-US" smtClean="0"/>
              <a:t>.</a:t>
            </a:r>
          </a:p>
          <a:p>
            <a:pPr lvl="1">
              <a:lnSpc>
                <a:spcPct val="90000"/>
              </a:lnSpc>
            </a:pPr>
            <a:r>
              <a:rPr lang="en-US" altLang="en-US" smtClean="0"/>
              <a:t>E.g., a </a:t>
            </a:r>
            <a:r>
              <a:rPr lang="en-US" altLang="en-US" i="1" smtClean="0"/>
              <a:t>Sale </a:t>
            </a:r>
            <a:r>
              <a:rPr lang="en-US" altLang="en-US" smtClean="0"/>
              <a:t>object is able to calculate its total.</a:t>
            </a:r>
          </a:p>
          <a:p>
            <a:pPr>
              <a:lnSpc>
                <a:spcPct val="90000"/>
              </a:lnSpc>
              <a:buFontTx/>
              <a:buNone/>
            </a:pPr>
            <a:r>
              <a:rPr lang="en-US" altLang="en-US" smtClean="0"/>
              <a:t>The application logic layer is more accurately called a </a:t>
            </a:r>
            <a:r>
              <a:rPr lang="en-US" altLang="en-US" b="1" smtClean="0"/>
              <a:t>domain layer</a:t>
            </a:r>
            <a:r>
              <a:rPr lang="en-US" altLang="en-US" smtClean="0"/>
              <a:t> when designed this way.</a:t>
            </a:r>
            <a:endParaRPr lang="en-US" altLang="en-US" b="1" smtClean="0"/>
          </a:p>
        </p:txBody>
      </p:sp>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Times New Roman" pitchFamily="18" charset="0"/>
              <a:buNone/>
            </a:pPr>
            <a:fld id="{52A8811E-CB09-4FEC-84EE-D971B0151D9F}" type="slidenum">
              <a:rPr lang="en-US" altLang="en-US" smtClean="0"/>
              <a:pPr>
                <a:buFont typeface="Times New Roman" pitchFamily="18" charset="0"/>
                <a:buNone/>
              </a:pPr>
              <a:t>11</a:t>
            </a:fld>
            <a:endParaRPr lang="en-US" altLang="en-US" smtClean="0"/>
          </a:p>
        </p:txBody>
      </p:sp>
    </p:spTree>
    <p:extLst>
      <p:ext uri="{BB962C8B-B14F-4D97-AF65-F5344CB8AC3E}">
        <p14:creationId xmlns:p14="http://schemas.microsoft.com/office/powerpoint/2010/main" val="2219978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09600" y="0"/>
            <a:ext cx="10972800" cy="990600"/>
          </a:xfrm>
        </p:spPr>
        <p:txBody>
          <a:bodyPr/>
          <a:lstStyle/>
          <a:p>
            <a:r>
              <a:rPr lang="en-US" altLang="en-US" smtClean="0"/>
              <a:t>Domain Model Related to Domain Layer</a:t>
            </a:r>
          </a:p>
        </p:txBody>
      </p:sp>
      <p:graphicFrame>
        <p:nvGraphicFramePr>
          <p:cNvPr id="9218" name="Object 2"/>
          <p:cNvGraphicFramePr>
            <a:graphicFrameLocks noGrp="1" noChangeAspect="1"/>
          </p:cNvGraphicFramePr>
          <p:nvPr>
            <p:ph idx="1"/>
          </p:nvPr>
        </p:nvGraphicFramePr>
        <p:xfrm>
          <a:off x="914400" y="1031876"/>
          <a:ext cx="10363200" cy="5127625"/>
        </p:xfrm>
        <a:graphic>
          <a:graphicData uri="http://schemas.openxmlformats.org/presentationml/2006/ole">
            <mc:AlternateContent xmlns:mc="http://schemas.openxmlformats.org/markup-compatibility/2006">
              <mc:Choice xmlns:v="urn:schemas-microsoft-com:vml" Requires="v">
                <p:oleObj spid="_x0000_s8199" name="Visio" r:id="rId3" imgW="6338880" imgH="4182120" progId="Visio.Drawing.11">
                  <p:embed/>
                </p:oleObj>
              </mc:Choice>
              <mc:Fallback>
                <p:oleObj name="Visio" r:id="rId3" imgW="6338880" imgH="418212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031876"/>
                        <a:ext cx="10363200" cy="5127625"/>
                      </a:xfrm>
                      <a:prstGeom prst="rect">
                        <a:avLst/>
                      </a:prstGeom>
                      <a:noFill/>
                      <a:ln>
                        <a:noFill/>
                      </a:ln>
                      <a:effectLst/>
                      <a:extLst/>
                    </p:spPr>
                  </p:pic>
                </p:oleObj>
              </mc:Fallback>
            </mc:AlternateContent>
          </a:graphicData>
        </a:graphic>
      </p:graphicFrame>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Times New Roman" pitchFamily="18" charset="0"/>
              <a:buNone/>
            </a:pPr>
            <a:fld id="{0F205F16-39BC-47E2-AD9B-5B42951A3F8E}" type="slidenum">
              <a:rPr lang="en-US" altLang="en-US" smtClean="0"/>
              <a:pPr>
                <a:buFont typeface="Times New Roman" pitchFamily="18" charset="0"/>
                <a:buNone/>
              </a:pPr>
              <a:t>12</a:t>
            </a:fld>
            <a:endParaRPr lang="en-US" altLang="en-US" smtClean="0"/>
          </a:p>
        </p:txBody>
      </p:sp>
    </p:spTree>
    <p:extLst>
      <p:ext uri="{BB962C8B-B14F-4D97-AF65-F5344CB8AC3E}">
        <p14:creationId xmlns:p14="http://schemas.microsoft.com/office/powerpoint/2010/main" val="4204932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09600" y="76200"/>
            <a:ext cx="10972800" cy="990600"/>
          </a:xfrm>
        </p:spPr>
        <p:txBody>
          <a:bodyPr/>
          <a:lstStyle/>
          <a:p>
            <a:r>
              <a:rPr lang="en-US" altLang="en-US" smtClean="0"/>
              <a:t>Layers vs. Partitions</a:t>
            </a:r>
          </a:p>
        </p:txBody>
      </p:sp>
      <p:graphicFrame>
        <p:nvGraphicFramePr>
          <p:cNvPr id="10242" name="Object 2"/>
          <p:cNvGraphicFramePr>
            <a:graphicFrameLocks noGrp="1" noChangeAspect="1"/>
          </p:cNvGraphicFramePr>
          <p:nvPr>
            <p:ph idx="1"/>
          </p:nvPr>
        </p:nvGraphicFramePr>
        <p:xfrm>
          <a:off x="609600" y="1600200"/>
          <a:ext cx="10972800" cy="3614738"/>
        </p:xfrm>
        <a:graphic>
          <a:graphicData uri="http://schemas.openxmlformats.org/presentationml/2006/ole">
            <mc:AlternateContent xmlns:mc="http://schemas.openxmlformats.org/markup-compatibility/2006">
              <mc:Choice xmlns:v="urn:schemas-microsoft-com:vml" Requires="v">
                <p:oleObj spid="_x0000_s14343" name="Visio" r:id="rId3" imgW="4924080" imgH="2163600" progId="Visio.Drawing.11">
                  <p:embed/>
                </p:oleObj>
              </mc:Choice>
              <mc:Fallback>
                <p:oleObj name="Visio" r:id="rId3" imgW="4924080" imgH="216360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00200"/>
                        <a:ext cx="10972800" cy="361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Times New Roman" pitchFamily="18" charset="0"/>
              <a:buNone/>
            </a:pPr>
            <a:fld id="{B5BB4388-062A-41AC-ACE6-0643D43C3499}" type="slidenum">
              <a:rPr lang="en-US" altLang="en-US" smtClean="0"/>
              <a:pPr>
                <a:buFont typeface="Times New Roman" pitchFamily="18" charset="0"/>
                <a:buNone/>
              </a:pPr>
              <a:t>13</a:t>
            </a:fld>
            <a:endParaRPr lang="en-US" altLang="en-US" smtClean="0"/>
          </a:p>
        </p:txBody>
      </p:sp>
    </p:spTree>
    <p:extLst>
      <p:ext uri="{BB962C8B-B14F-4D97-AF65-F5344CB8AC3E}">
        <p14:creationId xmlns:p14="http://schemas.microsoft.com/office/powerpoint/2010/main" val="2505248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Content Placeholder 2"/>
          <p:cNvSpPr>
            <a:spLocks noGrp="1"/>
          </p:cNvSpPr>
          <p:nvPr>
            <p:ph idx="1"/>
          </p:nvPr>
        </p:nvSpPr>
        <p:spPr/>
        <p:txBody>
          <a:bodyPr/>
          <a:lstStyle/>
          <a:p>
            <a:r>
              <a:rPr lang="en-US" dirty="0"/>
              <a:t>The </a:t>
            </a:r>
            <a:r>
              <a:rPr lang="en-US" b="1" dirty="0"/>
              <a:t>Model View Controller</a:t>
            </a:r>
            <a:r>
              <a:rPr lang="en-US" dirty="0"/>
              <a:t> (MVC) design pattern specifies that an application consist of a data model, presentation information, and control information. The pattern requires that each of these be separated into different objects</a:t>
            </a:r>
            <a:r>
              <a:rPr lang="en-US" dirty="0" smtClean="0"/>
              <a:t>.</a:t>
            </a:r>
          </a:p>
          <a:p>
            <a:r>
              <a:rPr lang="en-US" dirty="0"/>
              <a:t>MVC is more of an architectural pattern, but not for complete application. MVC mostly relates to the UI / interaction layer of an application. You’re still going to need business logic layer, maybe some service layer and data access layer.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14</a:t>
            </a:fld>
            <a:endParaRPr lang="en-US"/>
          </a:p>
        </p:txBody>
      </p:sp>
    </p:spTree>
    <p:extLst>
      <p:ext uri="{BB962C8B-B14F-4D97-AF65-F5344CB8AC3E}">
        <p14:creationId xmlns:p14="http://schemas.microsoft.com/office/powerpoint/2010/main" val="343608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15</a:t>
            </a:fld>
            <a:endParaRPr lang="en-US"/>
          </a:p>
        </p:txBody>
      </p:sp>
      <p:pic>
        <p:nvPicPr>
          <p:cNvPr id="1026" name="Picture 2" descr="https://media.geeksforgeeks.org/wp-content/uploads/MVC-Design-Patter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1787" y="2052638"/>
            <a:ext cx="4830201"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822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dirty="0"/>
              <a:t>The </a:t>
            </a:r>
            <a:r>
              <a:rPr lang="en-US" b="1" dirty="0"/>
              <a:t>Model</a:t>
            </a:r>
            <a:r>
              <a:rPr lang="en-US" dirty="0"/>
              <a:t> contains only the pure application data, it contains no logic describing how to present the data to a user.</a:t>
            </a:r>
          </a:p>
          <a:p>
            <a:pPr fontAlgn="base"/>
            <a:r>
              <a:rPr lang="en-US" dirty="0"/>
              <a:t>The </a:t>
            </a:r>
            <a:r>
              <a:rPr lang="en-US" b="1" dirty="0"/>
              <a:t>View</a:t>
            </a:r>
            <a:r>
              <a:rPr lang="en-US" dirty="0"/>
              <a:t> presents the model’s data to the user. The view knows how to access the model’s data, but it does not know what this data means or what the user can do to manipulate it.</a:t>
            </a:r>
          </a:p>
          <a:p>
            <a:pPr fontAlgn="base"/>
            <a:r>
              <a:rPr lang="en-US" dirty="0"/>
              <a:t>The </a:t>
            </a:r>
            <a:r>
              <a:rPr lang="en-US" b="1" dirty="0"/>
              <a:t>Controller</a:t>
            </a:r>
            <a:r>
              <a:rPr lang="en-US" dirty="0"/>
              <a:t> exists between the view and the model. It listens to events triggered by the view (or another external source) and executes the appropriate reaction to these events. In most cases, the reaction is to call a method on the model. Since the view and the model are connected through a notification mechanism, the result of this action is then automatically reflected in the view.</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16</a:t>
            </a:fld>
            <a:endParaRPr lang="en-US"/>
          </a:p>
        </p:txBody>
      </p:sp>
    </p:spTree>
    <p:extLst>
      <p:ext uri="{BB962C8B-B14F-4D97-AF65-F5344CB8AC3E}">
        <p14:creationId xmlns:p14="http://schemas.microsoft.com/office/powerpoint/2010/main" val="1706823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17</a:t>
            </a:fld>
            <a:endParaRPr lang="en-US"/>
          </a:p>
        </p:txBody>
      </p:sp>
      <p:pic>
        <p:nvPicPr>
          <p:cNvPr id="5" name="Content Placeholder 4" descr="MVC Pattern UML Diagra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012950"/>
            <a:ext cx="6781800" cy="4343400"/>
          </a:xfrm>
          <a:prstGeom prst="rect">
            <a:avLst/>
          </a:prstGeom>
          <a:noFill/>
          <a:ln>
            <a:noFill/>
          </a:ln>
        </p:spPr>
      </p:pic>
    </p:spTree>
    <p:extLst>
      <p:ext uri="{BB962C8B-B14F-4D97-AF65-F5344CB8AC3E}">
        <p14:creationId xmlns:p14="http://schemas.microsoft.com/office/powerpoint/2010/main" val="3227227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09600" y="76200"/>
            <a:ext cx="10972800" cy="990600"/>
          </a:xfrm>
        </p:spPr>
        <p:txBody>
          <a:bodyPr/>
          <a:lstStyle/>
          <a:p>
            <a:r>
              <a:rPr lang="en-US" altLang="en-US" smtClean="0"/>
              <a:t>Messages from UI layer to domain layer</a:t>
            </a:r>
          </a:p>
        </p:txBody>
      </p:sp>
      <p:graphicFrame>
        <p:nvGraphicFramePr>
          <p:cNvPr id="12290" name="Object 2"/>
          <p:cNvGraphicFramePr>
            <a:graphicFrameLocks noGrp="1" noChangeAspect="1"/>
          </p:cNvGraphicFramePr>
          <p:nvPr>
            <p:ph idx="1"/>
          </p:nvPr>
        </p:nvGraphicFramePr>
        <p:xfrm>
          <a:off x="609600" y="1458913"/>
          <a:ext cx="10972800" cy="4273550"/>
        </p:xfrm>
        <a:graphic>
          <a:graphicData uri="http://schemas.openxmlformats.org/presentationml/2006/ole">
            <mc:AlternateContent xmlns:mc="http://schemas.openxmlformats.org/markup-compatibility/2006">
              <mc:Choice xmlns:v="urn:schemas-microsoft-com:vml" Requires="v">
                <p:oleObj spid="_x0000_s12295" name="Visio" r:id="rId3" imgW="6716160" imgH="3487680" progId="Visio.Drawing.11">
                  <p:embed/>
                </p:oleObj>
              </mc:Choice>
              <mc:Fallback>
                <p:oleObj name="Visio" r:id="rId3" imgW="6716160" imgH="348768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458913"/>
                        <a:ext cx="10972800" cy="427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Times New Roman" pitchFamily="18" charset="0"/>
              <a:buNone/>
            </a:pPr>
            <a:fld id="{44415C33-2A74-4F5F-8971-DFEFE162E825}" type="slidenum">
              <a:rPr lang="en-US" altLang="en-US" smtClean="0"/>
              <a:pPr>
                <a:buFont typeface="Times New Roman" pitchFamily="18" charset="0"/>
                <a:buNone/>
              </a:pPr>
              <a:t>18</a:t>
            </a:fld>
            <a:endParaRPr lang="en-US" altLang="en-US" smtClean="0"/>
          </a:p>
        </p:txBody>
      </p:sp>
    </p:spTree>
    <p:extLst>
      <p:ext uri="{BB962C8B-B14F-4D97-AF65-F5344CB8AC3E}">
        <p14:creationId xmlns:p14="http://schemas.microsoft.com/office/powerpoint/2010/main" val="1413345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31651" y="513171"/>
            <a:ext cx="10668000" cy="762000"/>
          </a:xfrm>
        </p:spPr>
        <p:txBody>
          <a:bodyPr/>
          <a:lstStyle/>
          <a:p>
            <a:pPr eaLnBrk="1" hangingPunct="1"/>
            <a:r>
              <a:rPr lang="en-US" altLang="en-US" sz="3800" dirty="0" smtClean="0"/>
              <a:t>Logical Architecture &amp; Layers</a:t>
            </a:r>
          </a:p>
        </p:txBody>
      </p:sp>
      <p:sp>
        <p:nvSpPr>
          <p:cNvPr id="135171" name="Rectangle 3"/>
          <p:cNvSpPr>
            <a:spLocks noGrp="1" noChangeArrowheads="1"/>
          </p:cNvSpPr>
          <p:nvPr>
            <p:ph type="body" idx="1"/>
          </p:nvPr>
        </p:nvSpPr>
        <p:spPr>
          <a:xfrm>
            <a:off x="711200" y="1672046"/>
            <a:ext cx="9908903" cy="4652554"/>
          </a:xfrm>
        </p:spPr>
        <p:txBody>
          <a:bodyPr/>
          <a:lstStyle/>
          <a:p>
            <a:pPr eaLnBrk="1" hangingPunct="1">
              <a:defRPr/>
            </a:pPr>
            <a:r>
              <a:rPr lang="en-US" sz="3200" dirty="0" smtClean="0"/>
              <a:t>Logical architecture: the large-scale organization of software classes into </a:t>
            </a:r>
            <a:r>
              <a:rPr lang="en-US" sz="3200" b="1" i="1" dirty="0" smtClean="0"/>
              <a:t>packages</a:t>
            </a:r>
            <a:r>
              <a:rPr lang="en-US" sz="3200" dirty="0" smtClean="0"/>
              <a:t>, </a:t>
            </a:r>
            <a:r>
              <a:rPr lang="en-US" sz="3200" b="1" i="1" dirty="0" smtClean="0"/>
              <a:t>subsystems</a:t>
            </a:r>
            <a:r>
              <a:rPr lang="en-US" sz="3200" dirty="0" smtClean="0"/>
              <a:t>, and </a:t>
            </a:r>
            <a:r>
              <a:rPr lang="en-US" sz="3200" b="1" i="1" dirty="0" smtClean="0"/>
              <a:t>layers</a:t>
            </a:r>
            <a:r>
              <a:rPr lang="en-US" sz="3000" dirty="0" smtClean="0"/>
              <a:t>.</a:t>
            </a:r>
          </a:p>
          <a:p>
            <a:pPr lvl="1" eaLnBrk="1" hangingPunct="1">
              <a:defRPr/>
            </a:pPr>
            <a:r>
              <a:rPr lang="en-US" dirty="0" smtClean="0"/>
              <a:t>“</a:t>
            </a:r>
            <a:r>
              <a:rPr lang="en-US" b="1" dirty="0" smtClean="0"/>
              <a:t>Logical</a:t>
            </a:r>
            <a:r>
              <a:rPr lang="en-US" dirty="0" smtClean="0"/>
              <a:t>” because no decisions about how these elements are deployed across different operating system processes or across physical computers in a network</a:t>
            </a:r>
          </a:p>
          <a:p>
            <a:pPr eaLnBrk="1" hangingPunct="1">
              <a:defRPr/>
            </a:pPr>
            <a:r>
              <a:rPr lang="en-US" sz="3000" dirty="0" smtClean="0"/>
              <a:t>Layer: a layer is a very </a:t>
            </a:r>
            <a:r>
              <a:rPr lang="en-US" sz="3000" b="1" dirty="0" smtClean="0"/>
              <a:t>coarse-grained</a:t>
            </a:r>
            <a:r>
              <a:rPr lang="en-US" sz="3000" dirty="0" smtClean="0"/>
              <a:t> grouping of classes, packages, or subsystems that have </a:t>
            </a:r>
            <a:r>
              <a:rPr lang="en-US" sz="3000" b="1" i="1" dirty="0" smtClean="0"/>
              <a:t>cohesive responsibility </a:t>
            </a:r>
            <a:r>
              <a:rPr lang="en-US" sz="3000" dirty="0" smtClean="0"/>
              <a:t>for a major aspect of the system</a:t>
            </a:r>
            <a:r>
              <a:rPr lang="en-US" sz="3200" dirty="0" smtClean="0"/>
              <a:t>. </a:t>
            </a:r>
          </a:p>
          <a:p>
            <a:pPr lvl="1" eaLnBrk="1" hangingPunct="1">
              <a:defRPr/>
            </a:pPr>
            <a:r>
              <a:rPr lang="en-US" dirty="0" smtClean="0"/>
              <a:t>Layers are organized such that "higher" layers (such as the UI layer) call upon services of "lower" layers, but not normally vice versa. </a:t>
            </a:r>
          </a:p>
          <a:p>
            <a:pPr marL="0" indent="0" eaLnBrk="1" hangingPunct="1">
              <a:buFont typeface="Wingdings" pitchFamily="2" charset="2"/>
              <a:buNone/>
              <a:defRPr/>
            </a:pPr>
            <a:endParaRPr lang="en-US" sz="3000" dirty="0" smtClean="0"/>
          </a:p>
        </p:txBody>
      </p:sp>
      <p:sp>
        <p:nvSpPr>
          <p:cNvPr id="358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Times New Roman" pitchFamily="18" charset="0"/>
              <a:buNone/>
            </a:pPr>
            <a:fld id="{5EDE53C7-8377-4F98-92A0-4D013B412D7E}" type="slidenum">
              <a:rPr lang="en-US" altLang="en-US" smtClean="0"/>
              <a:pPr>
                <a:buFont typeface="Times New Roman" pitchFamily="18" charset="0"/>
                <a:buNone/>
              </a:pPr>
              <a:t>2</a:t>
            </a:fld>
            <a:endParaRPr lang="en-US" altLang="en-US" smtClean="0"/>
          </a:p>
        </p:txBody>
      </p:sp>
    </p:spTree>
    <p:extLst>
      <p:ext uri="{BB962C8B-B14F-4D97-AF65-F5344CB8AC3E}">
        <p14:creationId xmlns:p14="http://schemas.microsoft.com/office/powerpoint/2010/main" val="186979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Pladsholder til indhold 2"/>
          <p:cNvSpPr>
            <a:spLocks noGrp="1"/>
          </p:cNvSpPr>
          <p:nvPr>
            <p:ph idx="1"/>
          </p:nvPr>
        </p:nvSpPr>
        <p:spPr>
          <a:xfrm>
            <a:off x="711200" y="1698170"/>
            <a:ext cx="10078720" cy="4626429"/>
          </a:xfrm>
        </p:spPr>
        <p:txBody>
          <a:bodyPr/>
          <a:lstStyle/>
          <a:p>
            <a:pPr lvl="1" algn="just" eaLnBrk="1" hangingPunct="1"/>
            <a:r>
              <a:rPr lang="en-US" altLang="en-US" sz="2600" i="1" dirty="0" smtClean="0">
                <a:solidFill>
                  <a:srgbClr val="FF0000"/>
                </a:solidFill>
              </a:rPr>
              <a:t>User Interface: </a:t>
            </a:r>
            <a:r>
              <a:rPr lang="en-US" altLang="en-US" sz="2600" i="1" dirty="0" smtClean="0"/>
              <a:t>All activities related to interaction with users such as interfacing, handling user events and triggering the lower level operations. </a:t>
            </a:r>
          </a:p>
          <a:p>
            <a:pPr lvl="1" algn="just" eaLnBrk="1" hangingPunct="1"/>
            <a:r>
              <a:rPr lang="en-US" altLang="en-US" sz="2600" i="1" dirty="0" smtClean="0">
                <a:solidFill>
                  <a:srgbClr val="FF0000"/>
                </a:solidFill>
              </a:rPr>
              <a:t>Application Logic and Domain Objects: </a:t>
            </a:r>
            <a:r>
              <a:rPr lang="en-US" altLang="en-US" sz="2600" dirty="0" smtClean="0"/>
              <a:t>software objects representing </a:t>
            </a:r>
            <a:r>
              <a:rPr lang="en-US" altLang="en-US" sz="2600" i="1" dirty="0" smtClean="0"/>
              <a:t>domain concepts </a:t>
            </a:r>
            <a:r>
              <a:rPr lang="en-US" altLang="en-US" sz="2600" dirty="0" smtClean="0"/>
              <a:t>(for example, a software class Sale) that fulfill application requirements, such as calculating a sale total.</a:t>
            </a:r>
          </a:p>
          <a:p>
            <a:pPr lvl="1" algn="just" eaLnBrk="1" hangingPunct="1"/>
            <a:r>
              <a:rPr lang="en-US" altLang="en-US" sz="2600" i="1" dirty="0" smtClean="0">
                <a:solidFill>
                  <a:srgbClr val="FF0000"/>
                </a:solidFill>
              </a:rPr>
              <a:t>Technical Services: </a:t>
            </a:r>
            <a:r>
              <a:rPr lang="en-US" altLang="en-US" sz="2600" dirty="0" smtClean="0"/>
              <a:t>general purpose objects and subsystems that provide supporting technical services, such as </a:t>
            </a:r>
            <a:r>
              <a:rPr lang="en-US" altLang="en-US" sz="2600" b="1" i="1" dirty="0" smtClean="0"/>
              <a:t>interfacing with a database or error logging</a:t>
            </a:r>
            <a:r>
              <a:rPr lang="en-US" altLang="en-US" sz="2600" dirty="0" smtClean="0"/>
              <a:t>. These services are usually application-independent and reusable across several systems.</a:t>
            </a:r>
          </a:p>
          <a:p>
            <a:pPr eaLnBrk="1" hangingPunct="1"/>
            <a:endParaRPr lang="da-DK" altLang="en-US" dirty="0" smtClean="0"/>
          </a:p>
        </p:txBody>
      </p:sp>
      <p:sp>
        <p:nvSpPr>
          <p:cNvPr id="36867" name="Pladsholder til diasnumm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Times New Roman" pitchFamily="18" charset="0"/>
              <a:buNone/>
            </a:pPr>
            <a:fld id="{4212998B-FE56-43D5-B78E-88AB6475BB36}" type="slidenum">
              <a:rPr lang="en-US" altLang="en-US" smtClean="0"/>
              <a:pPr>
                <a:buFont typeface="Times New Roman" pitchFamily="18" charset="0"/>
                <a:buNone/>
              </a:pPr>
              <a:t>3</a:t>
            </a:fld>
            <a:endParaRPr lang="en-US" altLang="en-US" smtClean="0"/>
          </a:p>
        </p:txBody>
      </p:sp>
      <p:sp>
        <p:nvSpPr>
          <p:cNvPr id="32772" name="Rectangle 4"/>
          <p:cNvSpPr>
            <a:spLocks noChangeArrowheads="1"/>
          </p:cNvSpPr>
          <p:nvPr/>
        </p:nvSpPr>
        <p:spPr bwMode="auto">
          <a:xfrm>
            <a:off x="482600" y="497841"/>
            <a:ext cx="10871200" cy="646113"/>
          </a:xfrm>
          <a:prstGeom prst="rect">
            <a:avLst/>
          </a:prstGeom>
          <a:noFill/>
          <a:ln w="9525">
            <a:noFill/>
            <a:miter lim="800000"/>
            <a:headEnd/>
            <a:tailEnd/>
          </a:ln>
        </p:spPr>
        <p:txBody>
          <a:bodyPr>
            <a:spAutoFit/>
          </a:bodyPr>
          <a:lstStyle/>
          <a:p>
            <a:pPr>
              <a:defRPr/>
            </a:pPr>
            <a:r>
              <a:rPr lang="en-US" sz="3600" dirty="0">
                <a:solidFill>
                  <a:schemeClr val="tx2"/>
                </a:solidFill>
                <a:latin typeface="+mj-lt"/>
                <a:ea typeface="+mj-ea"/>
                <a:cs typeface="+mj-cs"/>
              </a:rPr>
              <a:t>Layers in an OO system include:</a:t>
            </a:r>
          </a:p>
        </p:txBody>
      </p:sp>
    </p:spTree>
    <p:extLst>
      <p:ext uri="{BB962C8B-B14F-4D97-AF65-F5344CB8AC3E}">
        <p14:creationId xmlns:p14="http://schemas.microsoft.com/office/powerpoint/2010/main" val="2408743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z="3600" smtClean="0"/>
              <a:t>Layered Architectures</a:t>
            </a:r>
          </a:p>
        </p:txBody>
      </p:sp>
      <p:sp>
        <p:nvSpPr>
          <p:cNvPr id="37891" name="Rectangle 3"/>
          <p:cNvSpPr>
            <a:spLocks noGrp="1" noChangeArrowheads="1"/>
          </p:cNvSpPr>
          <p:nvPr>
            <p:ph type="body" idx="1"/>
          </p:nvPr>
        </p:nvSpPr>
        <p:spPr>
          <a:xfrm>
            <a:off x="609600" y="1802674"/>
            <a:ext cx="10972800" cy="4429852"/>
          </a:xfrm>
        </p:spPr>
        <p:txBody>
          <a:bodyPr/>
          <a:lstStyle/>
          <a:p>
            <a:r>
              <a:rPr lang="en-US" altLang="en-US" sz="3200" dirty="0" smtClean="0"/>
              <a:t>Relationships between layers:</a:t>
            </a:r>
          </a:p>
          <a:p>
            <a:pPr lvl="1"/>
            <a:r>
              <a:rPr lang="en-US" altLang="en-US" sz="3000" b="1" dirty="0" smtClean="0"/>
              <a:t>Strict</a:t>
            </a:r>
            <a:r>
              <a:rPr lang="en-US" altLang="en-US" sz="3000" dirty="0" smtClean="0"/>
              <a:t> layered architecture: a layer only calls upon services of the layer directly below it e.g. TCP/IP Stack</a:t>
            </a:r>
          </a:p>
          <a:p>
            <a:pPr lvl="1"/>
            <a:r>
              <a:rPr lang="en-US" altLang="en-US" sz="3000" b="1" dirty="0" smtClean="0"/>
              <a:t>Relaxed</a:t>
            </a:r>
            <a:r>
              <a:rPr lang="en-US" altLang="en-US" sz="3000" dirty="0" smtClean="0"/>
              <a:t> layered architecture: a higher layer calls upon several lower layers.</a:t>
            </a:r>
          </a:p>
        </p:txBody>
      </p:sp>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Times New Roman" pitchFamily="18" charset="0"/>
              <a:buNone/>
            </a:pPr>
            <a:fld id="{029C4606-6CA5-4C5D-9549-C56BE2D3EB96}" type="slidenum">
              <a:rPr lang="en-US" altLang="en-US" smtClean="0"/>
              <a:pPr>
                <a:buFont typeface="Times New Roman" pitchFamily="18" charset="0"/>
                <a:buNone/>
              </a:pPr>
              <a:t>4</a:t>
            </a:fld>
            <a:endParaRPr lang="en-US" altLang="en-US" smtClean="0"/>
          </a:p>
        </p:txBody>
      </p:sp>
    </p:spTree>
    <p:extLst>
      <p:ext uri="{BB962C8B-B14F-4D97-AF65-F5344CB8AC3E}">
        <p14:creationId xmlns:p14="http://schemas.microsoft.com/office/powerpoint/2010/main" val="551150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en-US" smtClean="0"/>
              <a:t>Layers shown with UML package diagram.</a:t>
            </a:r>
          </a:p>
        </p:txBody>
      </p:sp>
      <p:graphicFrame>
        <p:nvGraphicFramePr>
          <p:cNvPr id="6146" name="Object 2"/>
          <p:cNvGraphicFramePr>
            <a:graphicFrameLocks noGrp="1" noChangeAspect="1"/>
          </p:cNvGraphicFramePr>
          <p:nvPr>
            <p:ph idx="1"/>
          </p:nvPr>
        </p:nvGraphicFramePr>
        <p:xfrm>
          <a:off x="2133600" y="1295400"/>
          <a:ext cx="7924800" cy="5041900"/>
        </p:xfrm>
        <a:graphic>
          <a:graphicData uri="http://schemas.openxmlformats.org/presentationml/2006/ole">
            <mc:AlternateContent xmlns:mc="http://schemas.openxmlformats.org/markup-compatibility/2006">
              <mc:Choice xmlns:v="urn:schemas-microsoft-com:vml" Requires="v">
                <p:oleObj spid="_x0000_s11271" name="Visio" r:id="rId3" imgW="4385160" imgH="3718800" progId="Visio.Drawing.11">
                  <p:embed/>
                </p:oleObj>
              </mc:Choice>
              <mc:Fallback>
                <p:oleObj name="Visio" r:id="rId3" imgW="4385160" imgH="371880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295400"/>
                        <a:ext cx="7924800"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Times New Roman" pitchFamily="18" charset="0"/>
              <a:buNone/>
            </a:pPr>
            <a:fld id="{0DBDA087-DA07-4A11-9700-1D79F9219D53}" type="slidenum">
              <a:rPr lang="en-US" altLang="en-US" smtClean="0"/>
              <a:pPr>
                <a:buFont typeface="Times New Roman" pitchFamily="18" charset="0"/>
                <a:buNone/>
              </a:pPr>
              <a:t>5</a:t>
            </a:fld>
            <a:endParaRPr lang="en-US" altLang="en-US" smtClean="0"/>
          </a:p>
        </p:txBody>
      </p:sp>
    </p:spTree>
    <p:extLst>
      <p:ext uri="{BB962C8B-B14F-4D97-AF65-F5344CB8AC3E}">
        <p14:creationId xmlns:p14="http://schemas.microsoft.com/office/powerpoint/2010/main" val="2729668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smtClean="0"/>
              <a:t>Various UML notations for package nesting</a:t>
            </a:r>
          </a:p>
        </p:txBody>
      </p:sp>
      <p:graphicFrame>
        <p:nvGraphicFramePr>
          <p:cNvPr id="7170" name="Object 2"/>
          <p:cNvGraphicFramePr>
            <a:graphicFrameLocks noGrp="1" noChangeAspect="1"/>
          </p:cNvGraphicFramePr>
          <p:nvPr>
            <p:ph idx="1"/>
          </p:nvPr>
        </p:nvGraphicFramePr>
        <p:xfrm>
          <a:off x="812800" y="1454150"/>
          <a:ext cx="10464800" cy="4337050"/>
        </p:xfrm>
        <a:graphic>
          <a:graphicData uri="http://schemas.openxmlformats.org/presentationml/2006/ole">
            <mc:AlternateContent xmlns:mc="http://schemas.openxmlformats.org/markup-compatibility/2006">
              <mc:Choice xmlns:v="urn:schemas-microsoft-com:vml" Requires="v">
                <p:oleObj spid="_x0000_s10247" name="Visio" r:id="rId3" imgW="5590080" imgH="3087360" progId="Visio.Drawing.11">
                  <p:embed/>
                </p:oleObj>
              </mc:Choice>
              <mc:Fallback>
                <p:oleObj name="Visio" r:id="rId3" imgW="5590080" imgH="30873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1454150"/>
                        <a:ext cx="10464800" cy="433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Times New Roman" pitchFamily="18" charset="0"/>
              <a:buNone/>
            </a:pPr>
            <a:fld id="{A62B098E-E859-4F26-87F5-0AD679905F03}" type="slidenum">
              <a:rPr lang="en-US" altLang="en-US" smtClean="0"/>
              <a:pPr>
                <a:buFont typeface="Times New Roman" pitchFamily="18" charset="0"/>
                <a:buNone/>
              </a:pPr>
              <a:t>6</a:t>
            </a:fld>
            <a:endParaRPr lang="en-US" altLang="en-US" smtClean="0"/>
          </a:p>
        </p:txBody>
      </p:sp>
    </p:spTree>
    <p:extLst>
      <p:ext uri="{BB962C8B-B14F-4D97-AF65-F5344CB8AC3E}">
        <p14:creationId xmlns:p14="http://schemas.microsoft.com/office/powerpoint/2010/main" val="601174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38200" y="365126"/>
            <a:ext cx="10515600" cy="993412"/>
          </a:xfrm>
        </p:spPr>
        <p:txBody>
          <a:bodyPr/>
          <a:lstStyle/>
          <a:p>
            <a:r>
              <a:rPr lang="en-US" altLang="en-US" dirty="0" smtClean="0"/>
              <a:t>Design with Layers</a:t>
            </a:r>
          </a:p>
        </p:txBody>
      </p:sp>
      <p:sp>
        <p:nvSpPr>
          <p:cNvPr id="38915" name="Rectangle 3"/>
          <p:cNvSpPr>
            <a:spLocks noGrp="1" noChangeArrowheads="1"/>
          </p:cNvSpPr>
          <p:nvPr>
            <p:ph type="body" idx="1"/>
          </p:nvPr>
        </p:nvSpPr>
        <p:spPr>
          <a:xfrm>
            <a:off x="609600" y="1690688"/>
            <a:ext cx="10972800" cy="4465638"/>
          </a:xfrm>
        </p:spPr>
        <p:txBody>
          <a:bodyPr/>
          <a:lstStyle/>
          <a:p>
            <a:r>
              <a:rPr lang="en-US" altLang="en-US" dirty="0" smtClean="0"/>
              <a:t>Organize the large-scale logical structure of a system into discrete layers of distinct, related responsibilities.</a:t>
            </a:r>
          </a:p>
          <a:p>
            <a:pPr lvl="1"/>
            <a:r>
              <a:rPr lang="en-US" altLang="en-US" dirty="0" smtClean="0"/>
              <a:t>Cohesive separation of concerns.</a:t>
            </a:r>
          </a:p>
          <a:p>
            <a:pPr lvl="1"/>
            <a:r>
              <a:rPr lang="en-US" altLang="en-US" dirty="0" smtClean="0"/>
              <a:t>Lower layers are general services.</a:t>
            </a:r>
          </a:p>
          <a:p>
            <a:pPr lvl="1"/>
            <a:r>
              <a:rPr lang="en-US" altLang="en-US" dirty="0" smtClean="0"/>
              <a:t>Higher layers are more application-specific.</a:t>
            </a:r>
          </a:p>
          <a:p>
            <a:r>
              <a:rPr lang="en-US" altLang="en-US" dirty="0" smtClean="0"/>
              <a:t>Collaboration and coupling is from higher to lower layers.</a:t>
            </a:r>
          </a:p>
          <a:p>
            <a:pPr lvl="1"/>
            <a:r>
              <a:rPr lang="en-US" altLang="en-US" dirty="0" smtClean="0"/>
              <a:t>Lower-to-higher layer coupling is avoided.</a:t>
            </a:r>
          </a:p>
          <a:p>
            <a:endParaRPr lang="en-US" altLang="en-US" dirty="0" smtClean="0"/>
          </a:p>
        </p:txBody>
      </p:sp>
      <p:sp>
        <p:nvSpPr>
          <p:cNvPr id="389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Times New Roman" pitchFamily="18" charset="0"/>
              <a:buNone/>
            </a:pPr>
            <a:fld id="{24956D7B-97F7-4716-9AFE-724F64599F9B}" type="slidenum">
              <a:rPr lang="en-US" altLang="en-US" smtClean="0"/>
              <a:pPr>
                <a:buFont typeface="Times New Roman" pitchFamily="18" charset="0"/>
                <a:buNone/>
              </a:pPr>
              <a:t>7</a:t>
            </a:fld>
            <a:endParaRPr lang="en-US" altLang="en-US" smtClean="0"/>
          </a:p>
        </p:txBody>
      </p:sp>
    </p:spTree>
    <p:extLst>
      <p:ext uri="{BB962C8B-B14F-4D97-AF65-F5344CB8AC3E}">
        <p14:creationId xmlns:p14="http://schemas.microsoft.com/office/powerpoint/2010/main" val="937071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en-US" smtClean="0"/>
              <a:t>Common Layers in an Information System Logical Architecture</a:t>
            </a:r>
          </a:p>
        </p:txBody>
      </p:sp>
      <p:graphicFrame>
        <p:nvGraphicFramePr>
          <p:cNvPr id="8194" name="Object 2"/>
          <p:cNvGraphicFramePr>
            <a:graphicFrameLocks noGrp="1" noChangeAspect="1"/>
          </p:cNvGraphicFramePr>
          <p:nvPr>
            <p:ph idx="1"/>
            <p:extLst>
              <p:ext uri="{D42A27DB-BD31-4B8C-83A1-F6EECF244321}">
                <p14:modId xmlns:p14="http://schemas.microsoft.com/office/powerpoint/2010/main" val="4173486007"/>
              </p:ext>
            </p:extLst>
          </p:nvPr>
        </p:nvGraphicFramePr>
        <p:xfrm>
          <a:off x="2259874" y="1581577"/>
          <a:ext cx="8204927" cy="5073223"/>
        </p:xfrm>
        <a:graphic>
          <a:graphicData uri="http://schemas.openxmlformats.org/presentationml/2006/ole">
            <mc:AlternateContent xmlns:mc="http://schemas.openxmlformats.org/markup-compatibility/2006">
              <mc:Choice xmlns:v="urn:schemas-microsoft-com:vml" Requires="v">
                <p:oleObj spid="_x0000_s9223" name="Visio" r:id="rId3" imgW="5743657" imgH="5090609" progId="Visio.Drawing.11">
                  <p:embed/>
                </p:oleObj>
              </mc:Choice>
              <mc:Fallback>
                <p:oleObj name="Visio" r:id="rId3" imgW="5743657" imgH="5090609"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874" y="1581577"/>
                        <a:ext cx="8204927" cy="5073223"/>
                      </a:xfrm>
                      <a:prstGeom prst="rect">
                        <a:avLst/>
                      </a:prstGeom>
                      <a:noFill/>
                      <a:ln>
                        <a:noFill/>
                      </a:ln>
                      <a:effectLst/>
                      <a:extLst/>
                    </p:spPr>
                  </p:pic>
                </p:oleObj>
              </mc:Fallback>
            </mc:AlternateContent>
          </a:graphicData>
        </a:graphic>
      </p:graphicFrame>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Times New Roman" pitchFamily="18" charset="0"/>
              <a:buNone/>
            </a:pPr>
            <a:fld id="{3E0D24E5-B880-4586-985C-7BBB0C4C674E}" type="slidenum">
              <a:rPr lang="en-US" altLang="en-US" smtClean="0"/>
              <a:pPr>
                <a:buFont typeface="Times New Roman" pitchFamily="18" charset="0"/>
                <a:buNone/>
              </a:pPr>
              <a:t>8</a:t>
            </a:fld>
            <a:endParaRPr lang="en-US" altLang="en-US" smtClean="0"/>
          </a:p>
        </p:txBody>
      </p:sp>
    </p:spTree>
    <p:extLst>
      <p:ext uri="{BB962C8B-B14F-4D97-AF65-F5344CB8AC3E}">
        <p14:creationId xmlns:p14="http://schemas.microsoft.com/office/powerpoint/2010/main" val="858433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mtClean="0"/>
              <a:t>Benefits of a Layered Architecture</a:t>
            </a:r>
          </a:p>
        </p:txBody>
      </p:sp>
      <p:sp>
        <p:nvSpPr>
          <p:cNvPr id="39939" name="Rectangle 3"/>
          <p:cNvSpPr>
            <a:spLocks noGrp="1" noChangeArrowheads="1"/>
          </p:cNvSpPr>
          <p:nvPr>
            <p:ph type="body" idx="1"/>
          </p:nvPr>
        </p:nvSpPr>
        <p:spPr>
          <a:xfrm>
            <a:off x="609600" y="1690688"/>
            <a:ext cx="10972800" cy="4618038"/>
          </a:xfrm>
        </p:spPr>
        <p:txBody>
          <a:bodyPr/>
          <a:lstStyle/>
          <a:p>
            <a:pPr algn="just"/>
            <a:r>
              <a:rPr lang="en-US" altLang="en-US" sz="2800" dirty="0" smtClean="0"/>
              <a:t>Separation of concerns:</a:t>
            </a:r>
          </a:p>
          <a:p>
            <a:pPr algn="just">
              <a:buFontTx/>
              <a:buNone/>
            </a:pPr>
            <a:r>
              <a:rPr lang="en-US" altLang="en-US" sz="2800" dirty="0" smtClean="0"/>
              <a:t>	E.g., UI objects should not do application logic (a window object should not calculate taxes) nor should a domain layer object create windows or capture mouse events.</a:t>
            </a:r>
          </a:p>
          <a:p>
            <a:pPr lvl="1"/>
            <a:r>
              <a:rPr lang="en-US" altLang="en-US" sz="2800" dirty="0" smtClean="0"/>
              <a:t>Reduced coupling and dependencies.</a:t>
            </a:r>
          </a:p>
          <a:p>
            <a:pPr lvl="1"/>
            <a:r>
              <a:rPr lang="en-US" altLang="en-US" sz="2800" dirty="0" smtClean="0"/>
              <a:t>Improved cohesion.</a:t>
            </a:r>
          </a:p>
          <a:p>
            <a:pPr lvl="1"/>
            <a:r>
              <a:rPr lang="en-US" altLang="en-US" sz="2800" dirty="0" smtClean="0"/>
              <a:t>Increased potential for reuse.</a:t>
            </a:r>
          </a:p>
          <a:p>
            <a:pPr lvl="1"/>
            <a:r>
              <a:rPr lang="en-US" altLang="en-US" sz="2800" dirty="0" smtClean="0"/>
              <a:t>Increased clarity.</a:t>
            </a:r>
          </a:p>
        </p:txBody>
      </p:sp>
      <p:sp>
        <p:nvSpPr>
          <p:cNvPr id="399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Times New Roman" pitchFamily="18" charset="0"/>
              <a:buNone/>
            </a:pPr>
            <a:fld id="{857E9703-83F2-41CF-A4C7-2B22749CFCB0}" type="slidenum">
              <a:rPr lang="en-US" altLang="en-US" smtClean="0"/>
              <a:pPr>
                <a:buFont typeface="Times New Roman" pitchFamily="18" charset="0"/>
                <a:buNone/>
              </a:pPr>
              <a:t>9</a:t>
            </a:fld>
            <a:endParaRPr lang="en-US" altLang="en-US" smtClean="0"/>
          </a:p>
        </p:txBody>
      </p:sp>
    </p:spTree>
    <p:extLst>
      <p:ext uri="{BB962C8B-B14F-4D97-AF65-F5344CB8AC3E}">
        <p14:creationId xmlns:p14="http://schemas.microsoft.com/office/powerpoint/2010/main" val="2156748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63</TotalTime>
  <Words>500</Words>
  <Application>Microsoft Office PowerPoint</Application>
  <PresentationFormat>Widescreen</PresentationFormat>
  <Paragraphs>71</Paragraphs>
  <Slides>18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Calibri Light</vt:lpstr>
      <vt:lpstr>Times New Roman</vt:lpstr>
      <vt:lpstr>Wingdings</vt:lpstr>
      <vt:lpstr>Office Theme</vt:lpstr>
      <vt:lpstr>Visio</vt:lpstr>
      <vt:lpstr>Logical Architecture</vt:lpstr>
      <vt:lpstr>Logical Architecture &amp; Layers</vt:lpstr>
      <vt:lpstr>PowerPoint Presentation</vt:lpstr>
      <vt:lpstr>Layered Architectures</vt:lpstr>
      <vt:lpstr>Layers shown with UML package diagram.</vt:lpstr>
      <vt:lpstr>Various UML notations for package nesting</vt:lpstr>
      <vt:lpstr>Design with Layers</vt:lpstr>
      <vt:lpstr>Common Layers in an Information System Logical Architecture</vt:lpstr>
      <vt:lpstr>Benefits of a Layered Architecture</vt:lpstr>
      <vt:lpstr>Benefits of a Layered Architecture (con..)</vt:lpstr>
      <vt:lpstr>Designing the Domain Layer </vt:lpstr>
      <vt:lpstr>Domain Model Related to Domain Layer</vt:lpstr>
      <vt:lpstr>Layers vs. Partitions</vt:lpstr>
      <vt:lpstr>MVC</vt:lpstr>
      <vt:lpstr>PowerPoint Presentation</vt:lpstr>
      <vt:lpstr>PowerPoint Presentation</vt:lpstr>
      <vt:lpstr>PowerPoint Presentation</vt:lpstr>
      <vt:lpstr>Messages from UI layer to domain layer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Architecture</dc:title>
  <dc:creator>Muhammad Taimoor Khan</dc:creator>
  <cp:lastModifiedBy>Lenovo</cp:lastModifiedBy>
  <cp:revision>8</cp:revision>
  <dcterms:created xsi:type="dcterms:W3CDTF">2015-11-10T05:48:33Z</dcterms:created>
  <dcterms:modified xsi:type="dcterms:W3CDTF">2020-12-07T05:36:40Z</dcterms:modified>
</cp:coreProperties>
</file>