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68" r:id="rId14"/>
    <p:sldId id="269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8000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7940-EA9E-4371-8C83-C3F243DC050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05F71-26E0-48F8-88EF-9DAFFE5F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1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DEDB-209C-4E5B-96E1-BB235BA5192B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0DF-7227-4346-83E1-4926B331FFBE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83E-0A42-45C2-B5C0-A2466B5A672A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17E8-3295-4909-A8F5-BB55E6212228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89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3AA3-6D84-456D-A2A9-819BAA8783FF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2680-330E-4EA0-9E58-272F042FFD98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9F39-95BF-4AAC-B1FA-BB38336F5027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F395-1AEB-40F0-9F8F-83CBEDDCC7AB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B786-20FE-48DF-A204-819A647BD177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34B1-F113-42B2-9BD2-4633BE489AC9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0C24-4823-465E-8A0E-F26A2E8CC58E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E6C6-B7E0-4588-AD2F-A1B7118DAC2A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0C2A-0DB1-4E66-A9D5-FA685B1C9365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4057-2953-4D9C-94DC-290175D78DFA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4AA1-587D-452E-B714-EC145E66BC83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3F75-1557-461F-AC51-0A6AC4E33FD1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9F-0425-4A53-8979-CC3560D480E1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D7BBF5-A296-464D-9509-30952F0F5125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54955" y="3828147"/>
            <a:ext cx="8825658" cy="94923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 marR="5080">
              <a:lnSpc>
                <a:spcPts val="6180"/>
              </a:lnSpc>
              <a:spcBef>
                <a:spcPts val="1155"/>
              </a:spcBef>
            </a:pPr>
            <a:r>
              <a:rPr lang="en-US" spc="-5" dirty="0" smtClean="0"/>
              <a:t>Diagrams</a:t>
            </a:r>
            <a:endParaRPr spc="-5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smtClean="0"/>
              <a:t>and Deployment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To access an element in another package, you have to use full scoped names</a:t>
            </a:r>
          </a:p>
          <a:p>
            <a:r>
              <a:rPr lang="en-US" dirty="0" smtClean="0"/>
              <a:t>Alternatively, a package can be imported that causes all the public elements to be available without using full scoped names</a:t>
            </a:r>
          </a:p>
          <a:p>
            <a:r>
              <a:rPr lang="en-US" dirty="0" smtClean="0"/>
              <a:t>The imported packages is called target packages</a:t>
            </a:r>
            <a:endParaRPr lang="en-US" dirty="0"/>
          </a:p>
          <a:p>
            <a:r>
              <a:rPr lang="en-US" dirty="0" smtClean="0"/>
              <a:t>The import creates a dependency &amp; is shown with a dashed arrow</a:t>
            </a:r>
          </a:p>
          <a:p>
            <a:r>
              <a:rPr lang="en-US" dirty="0" smtClean="0"/>
              <a:t>The arrow points to the target packages &amp; uses &lt;&lt;import&gt;&gt; stereotype</a:t>
            </a:r>
          </a:p>
          <a:p>
            <a:r>
              <a:rPr lang="en-US" dirty="0" smtClean="0"/>
              <a:t>A package can import a specific element of the whole </a:t>
            </a:r>
          </a:p>
          <a:p>
            <a:r>
              <a:rPr lang="en-US" dirty="0" smtClean="0"/>
              <a:t>Note that element should be public</a:t>
            </a:r>
          </a:p>
        </p:txBody>
      </p:sp>
    </p:spTree>
    <p:extLst>
      <p:ext uri="{BB962C8B-B14F-4D97-AF65-F5344CB8AC3E}">
        <p14:creationId xmlns:p14="http://schemas.microsoft.com/office/powerpoint/2010/main" val="47823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814370"/>
            <a:ext cx="8946541" cy="46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 relation itself has visibility</a:t>
            </a:r>
          </a:p>
          <a:p>
            <a:r>
              <a:rPr lang="en-US" dirty="0" smtClean="0"/>
              <a:t>An import can be public import or private import</a:t>
            </a:r>
          </a:p>
          <a:p>
            <a:r>
              <a:rPr lang="en-US" dirty="0" smtClean="0"/>
              <a:t>In public import, elements have public visibility inside the importin pancakes</a:t>
            </a:r>
          </a:p>
          <a:p>
            <a:r>
              <a:rPr lang="en-US" dirty="0" smtClean="0"/>
              <a:t>To avoid exposing the imported packages elements, you can use private import by specifying &lt;&lt;access&gt;&gt; stereotype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438400"/>
            <a:ext cx="8947150" cy="34350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667000"/>
            <a:ext cx="7968343" cy="3505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high-level view of the system</a:t>
            </a:r>
          </a:p>
          <a:p>
            <a:r>
              <a:rPr lang="en-US" dirty="0" smtClean="0"/>
              <a:t>The view could be requirements or design</a:t>
            </a:r>
          </a:p>
          <a:p>
            <a:r>
              <a:rPr lang="en-US" dirty="0" smtClean="0"/>
              <a:t>Organize the complexity by dividing the system into modules</a:t>
            </a:r>
          </a:p>
          <a:p>
            <a:r>
              <a:rPr lang="en-US" dirty="0" smtClean="0"/>
              <a:t>Keep track of dependencies</a:t>
            </a:r>
          </a:p>
          <a:p>
            <a:r>
              <a:rPr lang="en-US" dirty="0" smtClean="0"/>
              <a:t>Understand how major parts of the system relate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physical view in </a:t>
            </a:r>
            <a:r>
              <a:rPr lang="en-US" dirty="0" err="1" smtClean="0"/>
              <a:t>Kruchen’s</a:t>
            </a:r>
            <a:r>
              <a:rPr lang="en-US" dirty="0" smtClean="0"/>
              <a:t> 4+1 model</a:t>
            </a:r>
          </a:p>
          <a:p>
            <a:r>
              <a:rPr lang="en-US" dirty="0" smtClean="0"/>
              <a:t>Concerned with the physical elements of the system</a:t>
            </a:r>
          </a:p>
          <a:p>
            <a:r>
              <a:rPr lang="en-US" dirty="0" smtClean="0"/>
              <a:t>These elements are executable files and the hardware they run on</a:t>
            </a:r>
          </a:p>
          <a:p>
            <a:r>
              <a:rPr lang="en-US" dirty="0" smtClean="0"/>
              <a:t>Describes the elements, where they are located on the hardware and how the communicate with each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part in a deployment diagram is a node</a:t>
            </a:r>
          </a:p>
          <a:p>
            <a:r>
              <a:rPr lang="en-US" dirty="0" smtClean="0"/>
              <a:t>It shows the computer hardware and is shown in a 3D box with &lt;&lt;device&gt;&gt; stereotype and a name</a:t>
            </a:r>
          </a:p>
          <a:p>
            <a:r>
              <a:rPr lang="en-US" dirty="0" smtClean="0"/>
              <a:t>The name can be general or specific name i.e. PC is general name, but windows 10 x64 is a specific 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04" y="4495800"/>
            <a:ext cx="931675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9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don’t need to represent a hardware</a:t>
            </a:r>
          </a:p>
          <a:p>
            <a:r>
              <a:rPr lang="en-US" dirty="0" smtClean="0"/>
              <a:t>Some type of the software provide an execution environment in which other software components can be executed</a:t>
            </a:r>
          </a:p>
          <a:p>
            <a:r>
              <a:rPr lang="en-US" dirty="0" smtClean="0"/>
              <a:t>So, a node can be hardware or software resources that can host software or related files</a:t>
            </a:r>
          </a:p>
          <a:p>
            <a:r>
              <a:rPr lang="en-US" dirty="0" smtClean="0"/>
              <a:t>A software node can be an application context</a:t>
            </a:r>
          </a:p>
          <a:p>
            <a:pPr lvl="1"/>
            <a:r>
              <a:rPr lang="en-US" dirty="0" smtClean="0"/>
              <a:t>Generally not part of the software that is developed</a:t>
            </a:r>
          </a:p>
          <a:p>
            <a:pPr lvl="1"/>
            <a:r>
              <a:rPr lang="en-US" dirty="0" smtClean="0"/>
              <a:t>Provide by a third-[arty that provides services to our software</a:t>
            </a:r>
          </a:p>
          <a:p>
            <a:r>
              <a:rPr lang="en-US" dirty="0" smtClean="0"/>
              <a:t>Examples of such execution environments are OS, Web server, Docker, App server,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4" y="1295400"/>
            <a:ext cx="3924848" cy="5182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612156"/>
            <a:ext cx="468695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Packages/namespaces are used to organize classes in a large application.</a:t>
            </a:r>
          </a:p>
          <a:p>
            <a:r>
              <a:rPr lang="en-US" dirty="0" smtClean="0"/>
              <a:t>This reduces the complexity pf understanding the architecture of the application</a:t>
            </a:r>
          </a:p>
          <a:p>
            <a:r>
              <a:rPr lang="en-US" dirty="0" smtClean="0"/>
              <a:t>UML provides packages to model o group of classes.</a:t>
            </a:r>
          </a:p>
          <a:p>
            <a:r>
              <a:rPr lang="en-US" dirty="0" smtClean="0"/>
              <a:t>The packages are places in a package diagram along with their dependencies</a:t>
            </a:r>
          </a:p>
          <a:p>
            <a:r>
              <a:rPr lang="en-US" dirty="0" smtClean="0"/>
              <a:t>The are part of the development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may have to communicate with other nodes to fulfil its tasks</a:t>
            </a:r>
          </a:p>
          <a:p>
            <a:r>
              <a:rPr lang="en-US" dirty="0" smtClean="0"/>
              <a:t>This is shown through communication oaths; a solid line that connects two nodes</a:t>
            </a:r>
          </a:p>
          <a:p>
            <a:r>
              <a:rPr lang="en-US" dirty="0" smtClean="0"/>
              <a:t>The type of communication is shown through a stereotype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578267"/>
            <a:ext cx="7086600" cy="21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artifact is a physical file that is generated pout of software development process</a:t>
            </a:r>
          </a:p>
          <a:p>
            <a:r>
              <a:rPr lang="en-US" dirty="0" smtClean="0"/>
              <a:t>An artifact can be of the following type</a:t>
            </a:r>
          </a:p>
          <a:p>
            <a:pPr lvl="1"/>
            <a:r>
              <a:rPr lang="en-US" dirty="0" smtClean="0"/>
              <a:t>Executable, such as .exe or .jar file</a:t>
            </a:r>
          </a:p>
          <a:p>
            <a:pPr lvl="1"/>
            <a:r>
              <a:rPr lang="en-US" dirty="0" smtClean="0"/>
              <a:t>Libraries, such as .lib,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Source files, such as .</a:t>
            </a:r>
            <a:r>
              <a:rPr lang="en-US" dirty="0" err="1" smtClean="0"/>
              <a:t>cpp</a:t>
            </a:r>
            <a:r>
              <a:rPr lang="en-US" dirty="0" smtClean="0"/>
              <a:t>, .java</a:t>
            </a:r>
          </a:p>
          <a:p>
            <a:pPr lvl="1"/>
            <a:r>
              <a:rPr lang="en-US" dirty="0" smtClean="0"/>
              <a:t>Configuration files used by software </a:t>
            </a:r>
            <a:r>
              <a:rPr lang="en-US" dirty="0" err="1" smtClean="0"/>
              <a:t>att</a:t>
            </a:r>
            <a:r>
              <a:rPr lang="en-US" dirty="0" smtClean="0"/>
              <a:t> runtime, such as .xml or .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provides multiple notations for represents artifacts</a:t>
            </a:r>
          </a:p>
          <a:p>
            <a:r>
              <a:rPr lang="en-US" dirty="0" smtClean="0"/>
              <a:t>Artifacts are represented in a rectangle</a:t>
            </a:r>
          </a:p>
          <a:p>
            <a:pPr lvl="1"/>
            <a:r>
              <a:rPr lang="en-US" dirty="0" smtClean="0"/>
              <a:t>With the &lt;&lt;artifact&gt;&gt; stereotype</a:t>
            </a:r>
          </a:p>
          <a:p>
            <a:pPr lvl="1"/>
            <a:r>
              <a:rPr lang="en-US" dirty="0" smtClean="0"/>
              <a:t>With a document icon in the top right corner</a:t>
            </a:r>
          </a:p>
          <a:p>
            <a:pPr lvl="1"/>
            <a:r>
              <a:rPr lang="en-US" dirty="0" smtClean="0"/>
              <a:t>With a dependency arrow towards the node</a:t>
            </a:r>
          </a:p>
          <a:p>
            <a:r>
              <a:rPr lang="en-US" dirty="0" smtClean="0"/>
              <a:t>If there are too many artifacts, you can list them directly inside a node</a:t>
            </a:r>
          </a:p>
          <a:p>
            <a:r>
              <a:rPr lang="en-US" dirty="0" smtClean="0"/>
              <a:t>You can also show dependency between artifacts through a dependency arrow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57" y="4267200"/>
            <a:ext cx="10012786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09800"/>
            <a:ext cx="248637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8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07" y="4359107"/>
            <a:ext cx="2943636" cy="2257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083" y="1851069"/>
            <a:ext cx="5564104" cy="47657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7" y="1872841"/>
            <a:ext cx="2943636" cy="24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can be modularized through packages or components</a:t>
            </a:r>
          </a:p>
          <a:p>
            <a:r>
              <a:rPr lang="en-US" dirty="0" smtClean="0"/>
              <a:t>These are ultimately complied into one or more files or artifacts</a:t>
            </a:r>
          </a:p>
          <a:p>
            <a:r>
              <a:rPr lang="en-US" dirty="0" smtClean="0"/>
              <a:t>If an artifact is physical representation of a component, then the artifact </a:t>
            </a:r>
            <a:r>
              <a:rPr lang="en-US" i="1" dirty="0" smtClean="0"/>
              <a:t>manifest</a:t>
            </a:r>
            <a:r>
              <a:rPr lang="en-US" dirty="0" smtClean="0"/>
              <a:t> that component</a:t>
            </a:r>
          </a:p>
          <a:p>
            <a:r>
              <a:rPr lang="en-US" dirty="0" smtClean="0"/>
              <a:t>Note that artifact can manifest a class, package or a component</a:t>
            </a:r>
          </a:p>
          <a:p>
            <a:r>
              <a:rPr lang="en-US" dirty="0" smtClean="0"/>
              <a:t>This relationship is shown through a dependency arrow with &lt;&lt;manifest&gt;&gt; stereotype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649695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9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in all stages of the design process </a:t>
            </a:r>
          </a:p>
          <a:p>
            <a:r>
              <a:rPr lang="en-US" dirty="0" smtClean="0"/>
              <a:t>Especially, in the earlier stages, you can get an overview of the architecture of the system without dealing with details</a:t>
            </a:r>
            <a:endParaRPr lang="en-US" dirty="0"/>
          </a:p>
          <a:p>
            <a:r>
              <a:rPr lang="en-US" dirty="0" smtClean="0"/>
              <a:t>A rough sketch can be v=created that can be refined in the later stages of the software development</a:t>
            </a:r>
          </a:p>
          <a:p>
            <a:r>
              <a:rPr lang="en-US" dirty="0" smtClean="0"/>
              <a:t>The refinement can help express the current view of the physical system with other stakeholders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rough sketch of the physical layout of the system</a:t>
            </a:r>
          </a:p>
          <a:p>
            <a:r>
              <a:rPr lang="en-US" dirty="0" smtClean="0"/>
              <a:t>Discover issued involved in deployment process</a:t>
            </a:r>
          </a:p>
          <a:p>
            <a:r>
              <a:rPr lang="en-US" dirty="0" smtClean="0"/>
              <a:t>Identify &amp; explore dependencies between your software &amp; its environment</a:t>
            </a:r>
          </a:p>
          <a:p>
            <a:r>
              <a:rPr lang="en-US" dirty="0" smtClean="0"/>
              <a:t>Visualize the physical topology of the system's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34183"/>
            <a:ext cx="5925377" cy="36200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47" y="1834184"/>
            <a:ext cx="245779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organizes UML elements</a:t>
            </a:r>
          </a:p>
          <a:p>
            <a:r>
              <a:rPr lang="en-US" dirty="0" smtClean="0"/>
              <a:t>These elements can be drawn inside the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31" y="3429000"/>
            <a:ext cx="3048425" cy="226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41" y="3580720"/>
            <a:ext cx="6251198" cy="21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can be nested</a:t>
            </a:r>
          </a:p>
          <a:p>
            <a:r>
              <a:rPr lang="en-US" dirty="0" smtClean="0"/>
              <a:t>This allows us to model the deep nesting of the packages in large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16" y="4130063"/>
            <a:ext cx="344853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Packages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08" y="2819400"/>
            <a:ext cx="4877481" cy="31532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35" y="3176637"/>
            <a:ext cx="360095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58" y="3276600"/>
            <a:ext cx="5230776" cy="164769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527" y="2881077"/>
            <a:ext cx="360095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Visibility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inside the </a:t>
            </a:r>
            <a:r>
              <a:rPr lang="en-US" dirty="0" smtClean="0"/>
              <a:t>packages can have two of visibility</a:t>
            </a:r>
          </a:p>
          <a:p>
            <a:r>
              <a:rPr lang="en-US" dirty="0" smtClean="0"/>
              <a:t>Private:</a:t>
            </a:r>
          </a:p>
          <a:p>
            <a:pPr lvl="1"/>
            <a:r>
              <a:rPr lang="en-US" dirty="0"/>
              <a:t>Elements with public visibility can be used outside the </a:t>
            </a:r>
            <a:r>
              <a:rPr lang="en-US" dirty="0" smtClean="0"/>
              <a:t>package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Public:</a:t>
            </a:r>
          </a:p>
          <a:p>
            <a:pPr lvl="1"/>
            <a:r>
              <a:rPr lang="en-US" dirty="0" smtClean="0"/>
              <a:t>Elements with the private visibility can be used only by elements of the same package</a:t>
            </a:r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ublic visibility uses the + sign &amp; private visibility use - sign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495800"/>
            <a:ext cx="8947150" cy="20428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71606"/>
            <a:ext cx="397247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879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Diagrams</vt:lpstr>
      <vt:lpstr>Package Diagram</vt:lpstr>
      <vt:lpstr>Package</vt:lpstr>
      <vt:lpstr>Package content</vt:lpstr>
      <vt:lpstr>Nested Packages</vt:lpstr>
      <vt:lpstr>Nested Packages</vt:lpstr>
      <vt:lpstr>PowerPoint Presentation</vt:lpstr>
      <vt:lpstr>Element Visibility </vt:lpstr>
      <vt:lpstr>Example</vt:lpstr>
      <vt:lpstr>Importing Packages</vt:lpstr>
      <vt:lpstr>Import</vt:lpstr>
      <vt:lpstr>Import</vt:lpstr>
      <vt:lpstr>Example</vt:lpstr>
      <vt:lpstr>PowerPoint Presentation</vt:lpstr>
      <vt:lpstr>When to use?</vt:lpstr>
      <vt:lpstr>Deployment Diagram</vt:lpstr>
      <vt:lpstr>Node</vt:lpstr>
      <vt:lpstr>Node</vt:lpstr>
      <vt:lpstr>Example</vt:lpstr>
      <vt:lpstr>Node Communication</vt:lpstr>
      <vt:lpstr>Artifacts</vt:lpstr>
      <vt:lpstr>Artifacts</vt:lpstr>
      <vt:lpstr>Example</vt:lpstr>
      <vt:lpstr>Example</vt:lpstr>
      <vt:lpstr>Artifacts</vt:lpstr>
      <vt:lpstr>Example</vt:lpstr>
      <vt:lpstr>Advantages</vt:lpstr>
      <vt:lpstr>When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PATTERNS  AND ITS TYPES</dc:title>
  <dc:creator>Lenovo</dc:creator>
  <cp:lastModifiedBy>Lenovo</cp:lastModifiedBy>
  <cp:revision>34</cp:revision>
  <dcterms:created xsi:type="dcterms:W3CDTF">2020-11-30T06:13:32Z</dcterms:created>
  <dcterms:modified xsi:type="dcterms:W3CDTF">2020-12-08T06:06:09Z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2020-11-30T00:00:00Z</vt:filetime>
  </property>
</Properties>
</file>