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1" r:id="rId2"/>
    <p:sldId id="295" r:id="rId3"/>
    <p:sldId id="296" r:id="rId4"/>
    <p:sldId id="297" r:id="rId5"/>
    <p:sldId id="280" r:id="rId6"/>
    <p:sldId id="281" r:id="rId7"/>
    <p:sldId id="282" r:id="rId8"/>
    <p:sldId id="283" r:id="rId9"/>
    <p:sldId id="284" r:id="rId10"/>
    <p:sldId id="288" r:id="rId11"/>
    <p:sldId id="290" r:id="rId12"/>
    <p:sldId id="298" r:id="rId13"/>
    <p:sldId id="300" r:id="rId14"/>
    <p:sldId id="301" r:id="rId15"/>
    <p:sldId id="292"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A57BF-453C-4C2F-B486-4751CBBF0453}" type="datetimeFigureOut">
              <a:rPr lang="en-AU" smtClean="0"/>
              <a:t>1/09/2025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2C00A-75F8-4D94-BA09-C0FE89EB172B}" type="slidenum">
              <a:rPr lang="en-AU" smtClean="0"/>
              <a:t>‹#›</a:t>
            </a:fld>
            <a:endParaRPr lang="en-AU"/>
          </a:p>
        </p:txBody>
      </p:sp>
    </p:spTree>
    <p:extLst>
      <p:ext uri="{BB962C8B-B14F-4D97-AF65-F5344CB8AC3E}">
        <p14:creationId xmlns:p14="http://schemas.microsoft.com/office/powerpoint/2010/main" val="365425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10</a:t>
            </a:fld>
            <a:endParaRPr lang="en-AU"/>
          </a:p>
        </p:txBody>
      </p:sp>
    </p:spTree>
    <p:extLst>
      <p:ext uri="{BB962C8B-B14F-4D97-AF65-F5344CB8AC3E}">
        <p14:creationId xmlns:p14="http://schemas.microsoft.com/office/powerpoint/2010/main" val="284662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11</a:t>
            </a:fld>
            <a:endParaRPr lang="en-AU"/>
          </a:p>
        </p:txBody>
      </p:sp>
    </p:spTree>
    <p:extLst>
      <p:ext uri="{BB962C8B-B14F-4D97-AF65-F5344CB8AC3E}">
        <p14:creationId xmlns:p14="http://schemas.microsoft.com/office/powerpoint/2010/main" val="373921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12</a:t>
            </a:fld>
            <a:endParaRPr lang="en-AU"/>
          </a:p>
        </p:txBody>
      </p:sp>
    </p:spTree>
    <p:extLst>
      <p:ext uri="{BB962C8B-B14F-4D97-AF65-F5344CB8AC3E}">
        <p14:creationId xmlns:p14="http://schemas.microsoft.com/office/powerpoint/2010/main" val="96011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13</a:t>
            </a:fld>
            <a:endParaRPr lang="en-AU"/>
          </a:p>
        </p:txBody>
      </p:sp>
    </p:spTree>
    <p:extLst>
      <p:ext uri="{BB962C8B-B14F-4D97-AF65-F5344CB8AC3E}">
        <p14:creationId xmlns:p14="http://schemas.microsoft.com/office/powerpoint/2010/main" val="224438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1BEB5-158D-29D5-AB51-4EE32C5337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B1A36-C4AB-C6C2-6B30-870F00CE6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DC205-AB55-025D-3F1D-6E7CBAA25A8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69F5EAB-563D-2461-FE37-1B5FF260834C}"/>
              </a:ext>
            </a:extLst>
          </p:cNvPr>
          <p:cNvSpPr>
            <a:spLocks noGrp="1"/>
          </p:cNvSpPr>
          <p:nvPr>
            <p:ph type="sldNum" sz="quarter" idx="5"/>
          </p:nvPr>
        </p:nvSpPr>
        <p:spPr/>
        <p:txBody>
          <a:bodyPr/>
          <a:lstStyle/>
          <a:p>
            <a:fld id="{27D87D78-2EE9-41F4-B16B-B1F9C18C70C2}" type="slidenum">
              <a:rPr lang="en-AU" smtClean="0"/>
              <a:t>14</a:t>
            </a:fld>
            <a:endParaRPr lang="en-AU"/>
          </a:p>
        </p:txBody>
      </p:sp>
    </p:spTree>
    <p:extLst>
      <p:ext uri="{BB962C8B-B14F-4D97-AF65-F5344CB8AC3E}">
        <p14:creationId xmlns:p14="http://schemas.microsoft.com/office/powerpoint/2010/main" val="691025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15</a:t>
            </a:fld>
            <a:endParaRPr lang="en-AU"/>
          </a:p>
        </p:txBody>
      </p:sp>
    </p:spTree>
    <p:extLst>
      <p:ext uri="{BB962C8B-B14F-4D97-AF65-F5344CB8AC3E}">
        <p14:creationId xmlns:p14="http://schemas.microsoft.com/office/powerpoint/2010/main" val="403442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7D87D78-2EE9-41F4-B16B-B1F9C18C70C2}" type="slidenum">
              <a:rPr lang="en-AU" smtClean="0"/>
              <a:t>16</a:t>
            </a:fld>
            <a:endParaRPr lang="en-AU"/>
          </a:p>
        </p:txBody>
      </p:sp>
    </p:spTree>
    <p:extLst>
      <p:ext uri="{BB962C8B-B14F-4D97-AF65-F5344CB8AC3E}">
        <p14:creationId xmlns:p14="http://schemas.microsoft.com/office/powerpoint/2010/main" val="11880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1/09/2025</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1/09/2025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1/09/2025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1/09/2025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1/09/2025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1/09/2025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1/09/2025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1/09/2025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1/09/2025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1/09/2025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1/09/2025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1/09/2025</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3-2: Object Location Estimation</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FE7FAE36-0D50-411A-B187-A412BD90EA1B}"/>
              </a:ext>
            </a:extLst>
          </p:cNvPr>
          <p:cNvGrpSpPr/>
          <p:nvPr/>
        </p:nvGrpSpPr>
        <p:grpSpPr>
          <a:xfrm>
            <a:off x="570335" y="971675"/>
            <a:ext cx="6415262" cy="3305275"/>
            <a:chOff x="475085" y="1324257"/>
            <a:chExt cx="6415262" cy="3305275"/>
          </a:xfrm>
        </p:grpSpPr>
        <p:grpSp>
          <p:nvGrpSpPr>
            <p:cNvPr id="41" name="Group 40">
              <a:extLst>
                <a:ext uri="{FF2B5EF4-FFF2-40B4-BE49-F238E27FC236}">
                  <a16:creationId xmlns:a16="http://schemas.microsoft.com/office/drawing/2014/main" id="{CB968320-2798-4980-AD14-E6D7FFBAB731}"/>
                </a:ext>
              </a:extLst>
            </p:cNvPr>
            <p:cNvGrpSpPr/>
            <p:nvPr/>
          </p:nvGrpSpPr>
          <p:grpSpPr>
            <a:xfrm>
              <a:off x="1336058" y="1324258"/>
              <a:ext cx="4454305" cy="2342867"/>
              <a:chOff x="941561" y="1457608"/>
              <a:chExt cx="4454305" cy="2342867"/>
            </a:xfrm>
          </p:grpSpPr>
          <p:grpSp>
            <p:nvGrpSpPr>
              <p:cNvPr id="39" name="Group 38">
                <a:extLst>
                  <a:ext uri="{FF2B5EF4-FFF2-40B4-BE49-F238E27FC236}">
                    <a16:creationId xmlns:a16="http://schemas.microsoft.com/office/drawing/2014/main" id="{BF76790B-10D0-4B7D-9F1A-EF693E321EE7}"/>
                  </a:ext>
                </a:extLst>
              </p:cNvPr>
              <p:cNvGrpSpPr/>
              <p:nvPr/>
            </p:nvGrpSpPr>
            <p:grpSpPr>
              <a:xfrm>
                <a:off x="941561" y="1457608"/>
                <a:ext cx="4454305" cy="2342867"/>
                <a:chOff x="1176950" y="1457608"/>
                <a:chExt cx="3376943" cy="1874269"/>
              </a:xfrm>
            </p:grpSpPr>
            <p:grpSp>
              <p:nvGrpSpPr>
                <p:cNvPr id="27" name="Group 26">
                  <a:extLst>
                    <a:ext uri="{FF2B5EF4-FFF2-40B4-BE49-F238E27FC236}">
                      <a16:creationId xmlns:a16="http://schemas.microsoft.com/office/drawing/2014/main" id="{A6DC195D-CFEF-4E69-AA71-ECD46C1F24B1}"/>
                    </a:ext>
                  </a:extLst>
                </p:cNvPr>
                <p:cNvGrpSpPr/>
                <p:nvPr/>
              </p:nvGrpSpPr>
              <p:grpSpPr>
                <a:xfrm>
                  <a:off x="1176950" y="2028491"/>
                  <a:ext cx="3376943" cy="1303386"/>
                  <a:chOff x="896293" y="1440016"/>
                  <a:chExt cx="3376943" cy="1303386"/>
                </a:xfrm>
              </p:grpSpPr>
              <p:cxnSp>
                <p:nvCxnSpPr>
                  <p:cNvPr id="6" name="Straight Connector 5">
                    <a:extLst>
                      <a:ext uri="{FF2B5EF4-FFF2-40B4-BE49-F238E27FC236}">
                        <a16:creationId xmlns:a16="http://schemas.microsoft.com/office/drawing/2014/main" id="{F348B6C2-522F-4B0D-A05B-A82942EA36D1}"/>
                      </a:ext>
                    </a:extLst>
                  </p:cNvPr>
                  <p:cNvCxnSpPr>
                    <a:cxnSpLocks/>
                  </p:cNvCxnSpPr>
                  <p:nvPr/>
                </p:nvCxnSpPr>
                <p:spPr>
                  <a:xfrm flipV="1">
                    <a:off x="2046084" y="1440016"/>
                    <a:ext cx="0" cy="13033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0108CA-C2D6-4A6D-9645-1522A14D63D7}"/>
                      </a:ext>
                    </a:extLst>
                  </p:cNvPr>
                  <p:cNvCxnSpPr>
                    <a:cxnSpLocks/>
                  </p:cNvCxnSpPr>
                  <p:nvPr/>
                </p:nvCxnSpPr>
                <p:spPr>
                  <a:xfrm>
                    <a:off x="896293" y="2209046"/>
                    <a:ext cx="33769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F0511C64-E662-4746-8BD8-C2B411626196}"/>
                    </a:ext>
                  </a:extLst>
                </p:cNvPr>
                <p:cNvCxnSpPr>
                  <a:cxnSpLocks/>
                </p:cNvCxnSpPr>
                <p:nvPr/>
              </p:nvCxnSpPr>
              <p:spPr>
                <a:xfrm flipV="1">
                  <a:off x="1176950" y="2485508"/>
                  <a:ext cx="3232128" cy="312014"/>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A25639-4E6E-4A0A-845E-B142A5A520E3}"/>
                    </a:ext>
                  </a:extLst>
                </p:cNvPr>
                <p:cNvCxnSpPr>
                  <a:cxnSpLocks/>
                </p:cNvCxnSpPr>
                <p:nvPr/>
              </p:nvCxnSpPr>
              <p:spPr>
                <a:xfrm flipV="1">
                  <a:off x="1176950" y="1457608"/>
                  <a:ext cx="3150606" cy="1339915"/>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sp>
            <p:nvSpPr>
              <p:cNvPr id="40" name="Multiplication Sign 39">
                <a:extLst>
                  <a:ext uri="{FF2B5EF4-FFF2-40B4-BE49-F238E27FC236}">
                    <a16:creationId xmlns:a16="http://schemas.microsoft.com/office/drawing/2014/main" id="{FB923DCB-E01B-48D0-A866-D0D026917A2C}"/>
                  </a:ext>
                </a:extLst>
              </p:cNvPr>
              <p:cNvSpPr/>
              <p:nvPr/>
            </p:nvSpPr>
            <p:spPr>
              <a:xfrm>
                <a:off x="2351246" y="2402343"/>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 name="Multiplication Sign 41">
                <a:extLst>
                  <a:ext uri="{FF2B5EF4-FFF2-40B4-BE49-F238E27FC236}">
                    <a16:creationId xmlns:a16="http://schemas.microsoft.com/office/drawing/2014/main" id="{A949F630-B47C-4576-97A4-B15118ECF299}"/>
                  </a:ext>
                </a:extLst>
              </p:cNvPr>
              <p:cNvSpPr/>
              <p:nvPr/>
            </p:nvSpPr>
            <p:spPr>
              <a:xfrm>
                <a:off x="2353816" y="2873020"/>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5" name="TextBox 44">
              <a:extLst>
                <a:ext uri="{FF2B5EF4-FFF2-40B4-BE49-F238E27FC236}">
                  <a16:creationId xmlns:a16="http://schemas.microsoft.com/office/drawing/2014/main" id="{E0D7BD88-ED40-4460-A081-0A447A8C1891}"/>
                </a:ext>
              </a:extLst>
            </p:cNvPr>
            <p:cNvSpPr txBox="1"/>
            <p:nvPr/>
          </p:nvSpPr>
          <p:spPr>
            <a:xfrm>
              <a:off x="475085" y="2013734"/>
              <a:ext cx="1721946" cy="369332"/>
            </a:xfrm>
            <a:prstGeom prst="rect">
              <a:avLst/>
            </a:prstGeom>
            <a:noFill/>
          </p:spPr>
          <p:txBody>
            <a:bodyPr wrap="none" rtlCol="0">
              <a:spAutoFit/>
            </a:bodyPr>
            <a:lstStyle/>
            <a:p>
              <a:r>
                <a:rPr lang="en-AU" dirty="0"/>
                <a:t>Camera origin</a:t>
              </a:r>
            </a:p>
          </p:txBody>
        </p:sp>
        <p:sp>
          <p:nvSpPr>
            <p:cNvPr id="47" name="TextBox 46">
              <a:extLst>
                <a:ext uri="{FF2B5EF4-FFF2-40B4-BE49-F238E27FC236}">
                  <a16:creationId xmlns:a16="http://schemas.microsoft.com/office/drawing/2014/main" id="{90A99FED-924B-450C-AFE7-8EDE46EAA1E5}"/>
                </a:ext>
              </a:extLst>
            </p:cNvPr>
            <p:cNvSpPr txBox="1"/>
            <p:nvPr/>
          </p:nvSpPr>
          <p:spPr>
            <a:xfrm>
              <a:off x="987354" y="1324257"/>
              <a:ext cx="1505540" cy="369332"/>
            </a:xfrm>
            <a:prstGeom prst="rect">
              <a:avLst/>
            </a:prstGeom>
            <a:noFill/>
          </p:spPr>
          <p:txBody>
            <a:bodyPr wrap="none" rtlCol="0">
              <a:spAutoFit/>
            </a:bodyPr>
            <a:lstStyle/>
            <a:p>
              <a:r>
                <a:rPr lang="en-AU" dirty="0"/>
                <a:t>Image plane</a:t>
              </a:r>
            </a:p>
          </p:txBody>
        </p:sp>
        <p:sp>
          <p:nvSpPr>
            <p:cNvPr id="48" name="TextBox 47">
              <a:extLst>
                <a:ext uri="{FF2B5EF4-FFF2-40B4-BE49-F238E27FC236}">
                  <a16:creationId xmlns:a16="http://schemas.microsoft.com/office/drawing/2014/main" id="{615149F4-0773-4A51-AA9C-C05A6C20FA1A}"/>
                </a:ext>
              </a:extLst>
            </p:cNvPr>
            <p:cNvSpPr txBox="1"/>
            <p:nvPr/>
          </p:nvSpPr>
          <p:spPr>
            <a:xfrm>
              <a:off x="5262117" y="3040591"/>
              <a:ext cx="833883" cy="369332"/>
            </a:xfrm>
            <a:prstGeom prst="rect">
              <a:avLst/>
            </a:prstGeom>
            <a:noFill/>
          </p:spPr>
          <p:txBody>
            <a:bodyPr wrap="none" rtlCol="0">
              <a:spAutoFit/>
            </a:bodyPr>
            <a:lstStyle/>
            <a:p>
              <a:r>
                <a:rPr lang="en-AU" dirty="0"/>
                <a:t>Z-axis</a:t>
              </a:r>
            </a:p>
          </p:txBody>
        </p:sp>
        <p:sp>
          <p:nvSpPr>
            <p:cNvPr id="49" name="TextBox 48">
              <a:extLst>
                <a:ext uri="{FF2B5EF4-FFF2-40B4-BE49-F238E27FC236}">
                  <a16:creationId xmlns:a16="http://schemas.microsoft.com/office/drawing/2014/main" id="{CD708281-9F4B-4ECB-93A7-6F49B4B55860}"/>
                </a:ext>
              </a:extLst>
            </p:cNvPr>
            <p:cNvSpPr txBox="1"/>
            <p:nvPr/>
          </p:nvSpPr>
          <p:spPr>
            <a:xfrm>
              <a:off x="2627058" y="1324258"/>
              <a:ext cx="1877437" cy="369332"/>
            </a:xfrm>
            <a:prstGeom prst="rect">
              <a:avLst/>
            </a:prstGeom>
            <a:noFill/>
          </p:spPr>
          <p:txBody>
            <a:bodyPr wrap="none" rtlCol="0">
              <a:spAutoFit/>
            </a:bodyPr>
            <a:lstStyle/>
            <a:p>
              <a:r>
                <a:rPr lang="en-AU" dirty="0"/>
                <a:t>Observed pixels</a:t>
              </a:r>
            </a:p>
          </p:txBody>
        </p:sp>
        <p:cxnSp>
          <p:nvCxnSpPr>
            <p:cNvPr id="51" name="Straight Arrow Connector 50">
              <a:extLst>
                <a:ext uri="{FF2B5EF4-FFF2-40B4-BE49-F238E27FC236}">
                  <a16:creationId xmlns:a16="http://schemas.microsoft.com/office/drawing/2014/main" id="{EC92EECF-8451-402B-AFC5-B1F8C63C9F9F}"/>
                </a:ext>
              </a:extLst>
            </p:cNvPr>
            <p:cNvCxnSpPr>
              <a:cxnSpLocks/>
              <a:stCxn id="45" idx="2"/>
            </p:cNvCxnSpPr>
            <p:nvPr/>
          </p:nvCxnSpPr>
          <p:spPr>
            <a:xfrm>
              <a:off x="1336058" y="2383066"/>
              <a:ext cx="0" cy="4635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25B978-19BE-456C-9943-43F56DFF3F33}"/>
                </a:ext>
              </a:extLst>
            </p:cNvPr>
            <p:cNvCxnSpPr>
              <a:cxnSpLocks/>
            </p:cNvCxnSpPr>
            <p:nvPr/>
          </p:nvCxnSpPr>
          <p:spPr>
            <a:xfrm flipH="1">
              <a:off x="2959600" y="1693590"/>
              <a:ext cx="430487" cy="575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73706619-EE5F-42A4-8DAD-EBA4F0A139AC}"/>
                </a:ext>
              </a:extLst>
            </p:cNvPr>
            <p:cNvSpPr/>
            <p:nvPr/>
          </p:nvSpPr>
          <p:spPr>
            <a:xfrm rot="5400000">
              <a:off x="2013295" y="2529131"/>
              <a:ext cx="173211" cy="15055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0" name="TextBox 59">
              <a:extLst>
                <a:ext uri="{FF2B5EF4-FFF2-40B4-BE49-F238E27FC236}">
                  <a16:creationId xmlns:a16="http://schemas.microsoft.com/office/drawing/2014/main" id="{52DDBD98-E71E-42BB-8646-4C0D7313511A}"/>
                </a:ext>
              </a:extLst>
            </p:cNvPr>
            <p:cNvSpPr txBox="1"/>
            <p:nvPr/>
          </p:nvSpPr>
          <p:spPr>
            <a:xfrm>
              <a:off x="1456688" y="3343959"/>
              <a:ext cx="1256070" cy="646331"/>
            </a:xfrm>
            <a:prstGeom prst="rect">
              <a:avLst/>
            </a:prstGeom>
            <a:noFill/>
          </p:spPr>
          <p:txBody>
            <a:bodyPr wrap="square" rtlCol="0">
              <a:spAutoFit/>
            </a:bodyPr>
            <a:lstStyle/>
            <a:p>
              <a:pPr algn="ctr"/>
              <a:r>
                <a:rPr lang="en-AU" dirty="0"/>
                <a:t>Focal length</a:t>
              </a:r>
            </a:p>
          </p:txBody>
        </p:sp>
        <p:cxnSp>
          <p:nvCxnSpPr>
            <p:cNvPr id="61" name="Straight Arrow Connector 60">
              <a:extLst>
                <a:ext uri="{FF2B5EF4-FFF2-40B4-BE49-F238E27FC236}">
                  <a16:creationId xmlns:a16="http://schemas.microsoft.com/office/drawing/2014/main" id="{5E9503DF-D8AD-4FE4-87F7-9AECAFB80F2C}"/>
                </a:ext>
              </a:extLst>
            </p:cNvPr>
            <p:cNvCxnSpPr>
              <a:cxnSpLocks/>
            </p:cNvCxnSpPr>
            <p:nvPr/>
          </p:nvCxnSpPr>
          <p:spPr>
            <a:xfrm>
              <a:off x="2054498" y="1726167"/>
              <a:ext cx="691245" cy="363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13E65142-96DF-4894-AF28-A8BFE5A6CBF5}"/>
                </a:ext>
              </a:extLst>
            </p:cNvPr>
            <p:cNvSpPr/>
            <p:nvPr/>
          </p:nvSpPr>
          <p:spPr>
            <a:xfrm rot="5400000">
              <a:off x="3274674" y="2051676"/>
              <a:ext cx="278528" cy="415576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6" name="TextBox 65">
              <a:extLst>
                <a:ext uri="{FF2B5EF4-FFF2-40B4-BE49-F238E27FC236}">
                  <a16:creationId xmlns:a16="http://schemas.microsoft.com/office/drawing/2014/main" id="{E06B84F5-AAD4-479C-934B-235F4B072853}"/>
                </a:ext>
              </a:extLst>
            </p:cNvPr>
            <p:cNvSpPr txBox="1"/>
            <p:nvPr/>
          </p:nvSpPr>
          <p:spPr>
            <a:xfrm>
              <a:off x="2785902" y="4260200"/>
              <a:ext cx="1256070" cy="369332"/>
            </a:xfrm>
            <a:prstGeom prst="rect">
              <a:avLst/>
            </a:prstGeom>
            <a:noFill/>
          </p:spPr>
          <p:txBody>
            <a:bodyPr wrap="square" rtlCol="0">
              <a:spAutoFit/>
            </a:bodyPr>
            <a:lstStyle/>
            <a:p>
              <a:pPr algn="ctr"/>
              <a:r>
                <a:rPr lang="en-AU" dirty="0"/>
                <a:t>Z (depth)</a:t>
              </a:r>
            </a:p>
          </p:txBody>
        </p:sp>
        <p:sp>
          <p:nvSpPr>
            <p:cNvPr id="67" name="Right Brace 66">
              <a:extLst>
                <a:ext uri="{FF2B5EF4-FFF2-40B4-BE49-F238E27FC236}">
                  <a16:creationId xmlns:a16="http://schemas.microsoft.com/office/drawing/2014/main" id="{FBD7AFBB-08D5-4A30-B1CE-DCEE8A35D2B2}"/>
                </a:ext>
              </a:extLst>
            </p:cNvPr>
            <p:cNvSpPr/>
            <p:nvPr/>
          </p:nvSpPr>
          <p:spPr>
            <a:xfrm>
              <a:off x="5705675" y="1426109"/>
              <a:ext cx="134846" cy="1137167"/>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8" name="TextBox 67">
              <a:extLst>
                <a:ext uri="{FF2B5EF4-FFF2-40B4-BE49-F238E27FC236}">
                  <a16:creationId xmlns:a16="http://schemas.microsoft.com/office/drawing/2014/main" id="{4C793095-6C22-4783-8F11-84EAFF931135}"/>
                </a:ext>
              </a:extLst>
            </p:cNvPr>
            <p:cNvSpPr txBox="1"/>
            <p:nvPr/>
          </p:nvSpPr>
          <p:spPr>
            <a:xfrm>
              <a:off x="5802309" y="1692086"/>
              <a:ext cx="1088038" cy="646331"/>
            </a:xfrm>
            <a:prstGeom prst="rect">
              <a:avLst/>
            </a:prstGeom>
            <a:noFill/>
          </p:spPr>
          <p:txBody>
            <a:bodyPr wrap="square" rtlCol="0">
              <a:spAutoFit/>
            </a:bodyPr>
            <a:lstStyle/>
            <a:p>
              <a:r>
                <a:rPr lang="en-AU" dirty="0"/>
                <a:t>Object height</a:t>
              </a:r>
            </a:p>
          </p:txBody>
        </p:sp>
      </p:grpSp>
      <p:grpSp>
        <p:nvGrpSpPr>
          <p:cNvPr id="71" name="Group 70">
            <a:extLst>
              <a:ext uri="{FF2B5EF4-FFF2-40B4-BE49-F238E27FC236}">
                <a16:creationId xmlns:a16="http://schemas.microsoft.com/office/drawing/2014/main" id="{5A6A0E28-19C7-48AD-9470-605D3D6C8E45}"/>
              </a:ext>
            </a:extLst>
          </p:cNvPr>
          <p:cNvGrpSpPr/>
          <p:nvPr/>
        </p:nvGrpSpPr>
        <p:grpSpPr>
          <a:xfrm>
            <a:off x="1415946" y="4377641"/>
            <a:ext cx="3366876" cy="2372004"/>
            <a:chOff x="7719059" y="4445196"/>
            <a:chExt cx="3366876" cy="2372004"/>
          </a:xfrm>
        </p:grpSpPr>
        <p:sp>
          <p:nvSpPr>
            <p:cNvPr id="72" name="TextBox 71">
              <a:extLst>
                <a:ext uri="{FF2B5EF4-FFF2-40B4-BE49-F238E27FC236}">
                  <a16:creationId xmlns:a16="http://schemas.microsoft.com/office/drawing/2014/main" id="{018D2783-F9E4-40E5-A4A5-111B359CFFA0}"/>
                </a:ext>
              </a:extLst>
            </p:cNvPr>
            <p:cNvSpPr txBox="1"/>
            <p:nvPr/>
          </p:nvSpPr>
          <p:spPr>
            <a:xfrm>
              <a:off x="9699090" y="5573141"/>
              <a:ext cx="356242" cy="369332"/>
            </a:xfrm>
            <a:prstGeom prst="rect">
              <a:avLst/>
            </a:prstGeom>
            <a:noFill/>
          </p:spPr>
          <p:txBody>
            <a:bodyPr wrap="square" rtlCol="0">
              <a:spAutoFit/>
            </a:bodyPr>
            <a:lstStyle/>
            <a:p>
              <a:r>
                <a:rPr lang="en-AU" dirty="0"/>
                <a:t>b</a:t>
              </a:r>
            </a:p>
          </p:txBody>
        </p:sp>
        <p:grpSp>
          <p:nvGrpSpPr>
            <p:cNvPr id="73" name="Group 72">
              <a:extLst>
                <a:ext uri="{FF2B5EF4-FFF2-40B4-BE49-F238E27FC236}">
                  <a16:creationId xmlns:a16="http://schemas.microsoft.com/office/drawing/2014/main" id="{1BC94085-76EE-4651-BC14-8E64CF1CB1D0}"/>
                </a:ext>
              </a:extLst>
            </p:cNvPr>
            <p:cNvGrpSpPr/>
            <p:nvPr/>
          </p:nvGrpSpPr>
          <p:grpSpPr>
            <a:xfrm>
              <a:off x="7719059" y="4445196"/>
              <a:ext cx="3366876" cy="2372004"/>
              <a:chOff x="7719059" y="4445196"/>
              <a:chExt cx="3366876" cy="2372004"/>
            </a:xfrm>
          </p:grpSpPr>
          <p:grpSp>
            <p:nvGrpSpPr>
              <p:cNvPr id="74" name="Group 73">
                <a:extLst>
                  <a:ext uri="{FF2B5EF4-FFF2-40B4-BE49-F238E27FC236}">
                    <a16:creationId xmlns:a16="http://schemas.microsoft.com/office/drawing/2014/main" id="{458B70F4-5EFB-4D3D-9F0C-6B2AC3622FE9}"/>
                  </a:ext>
                </a:extLst>
              </p:cNvPr>
              <p:cNvGrpSpPr/>
              <p:nvPr/>
            </p:nvGrpSpPr>
            <p:grpSpPr>
              <a:xfrm>
                <a:off x="7719059" y="4445196"/>
                <a:ext cx="3366876" cy="2093875"/>
                <a:chOff x="7719059" y="4553832"/>
                <a:chExt cx="3366876" cy="2093875"/>
              </a:xfrm>
            </p:grpSpPr>
            <p:grpSp>
              <p:nvGrpSpPr>
                <p:cNvPr id="76" name="Group 75">
                  <a:extLst>
                    <a:ext uri="{FF2B5EF4-FFF2-40B4-BE49-F238E27FC236}">
                      <a16:creationId xmlns:a16="http://schemas.microsoft.com/office/drawing/2014/main" id="{E6127B45-C9BF-4AD5-BCAB-3D4646D0F916}"/>
                    </a:ext>
                  </a:extLst>
                </p:cNvPr>
                <p:cNvGrpSpPr/>
                <p:nvPr/>
              </p:nvGrpSpPr>
              <p:grpSpPr>
                <a:xfrm>
                  <a:off x="7719059" y="4932886"/>
                  <a:ext cx="3070125" cy="1714821"/>
                  <a:chOff x="7696199" y="4894786"/>
                  <a:chExt cx="3070125" cy="1714821"/>
                </a:xfrm>
              </p:grpSpPr>
              <p:sp>
                <p:nvSpPr>
                  <p:cNvPr id="79" name="Isosceles Triangle 78">
                    <a:extLst>
                      <a:ext uri="{FF2B5EF4-FFF2-40B4-BE49-F238E27FC236}">
                        <a16:creationId xmlns:a16="http://schemas.microsoft.com/office/drawing/2014/main" id="{87DC22F7-96B8-41D3-A699-64188824609A}"/>
                      </a:ext>
                    </a:extLst>
                  </p:cNvPr>
                  <p:cNvSpPr/>
                  <p:nvPr/>
                </p:nvSpPr>
                <p:spPr>
                  <a:xfrm rot="16200000">
                    <a:off x="8442345" y="4397354"/>
                    <a:ext cx="1373047" cy="2865337"/>
                  </a:xfrm>
                  <a:prstGeom prst="triangl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Isosceles Triangle 79">
                    <a:extLst>
                      <a:ext uri="{FF2B5EF4-FFF2-40B4-BE49-F238E27FC236}">
                        <a16:creationId xmlns:a16="http://schemas.microsoft.com/office/drawing/2014/main" id="{D057624A-7BE8-4310-921D-8094E1D55C91}"/>
                      </a:ext>
                    </a:extLst>
                  </p:cNvPr>
                  <p:cNvSpPr/>
                  <p:nvPr/>
                </p:nvSpPr>
                <p:spPr>
                  <a:xfrm rot="16200000">
                    <a:off x="8157545" y="4949064"/>
                    <a:ext cx="848961" cy="1771650"/>
                  </a:xfrm>
                  <a:prstGeom prst="triangl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1" name="Right Brace 80">
                    <a:extLst>
                      <a:ext uri="{FF2B5EF4-FFF2-40B4-BE49-F238E27FC236}">
                        <a16:creationId xmlns:a16="http://schemas.microsoft.com/office/drawing/2014/main" id="{20AF96F6-8837-45E6-9EBB-321561FD5C8D}"/>
                      </a:ext>
                    </a:extLst>
                  </p:cNvPr>
                  <p:cNvSpPr/>
                  <p:nvPr/>
                </p:nvSpPr>
                <p:spPr>
                  <a:xfrm>
                    <a:off x="9563100" y="5410408"/>
                    <a:ext cx="142875" cy="84044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2" name="Right Brace 81">
                    <a:extLst>
                      <a:ext uri="{FF2B5EF4-FFF2-40B4-BE49-F238E27FC236}">
                        <a16:creationId xmlns:a16="http://schemas.microsoft.com/office/drawing/2014/main" id="{AEE368AF-FC5C-414B-9300-B9203CF8FE64}"/>
                      </a:ext>
                    </a:extLst>
                  </p:cNvPr>
                  <p:cNvSpPr/>
                  <p:nvPr/>
                </p:nvSpPr>
                <p:spPr>
                  <a:xfrm>
                    <a:off x="10623449" y="5153899"/>
                    <a:ext cx="142875" cy="1362648"/>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83" name="Right Brace 82">
                    <a:extLst>
                      <a:ext uri="{FF2B5EF4-FFF2-40B4-BE49-F238E27FC236}">
                        <a16:creationId xmlns:a16="http://schemas.microsoft.com/office/drawing/2014/main" id="{71257CC4-7772-4736-B179-3D95706B44AF}"/>
                      </a:ext>
                    </a:extLst>
                  </p:cNvPr>
                  <p:cNvSpPr/>
                  <p:nvPr/>
                </p:nvSpPr>
                <p:spPr>
                  <a:xfrm rot="5400000">
                    <a:off x="8489052" y="5630808"/>
                    <a:ext cx="185946" cy="1771651"/>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4" name="Right Brace 83">
                    <a:extLst>
                      <a:ext uri="{FF2B5EF4-FFF2-40B4-BE49-F238E27FC236}">
                        <a16:creationId xmlns:a16="http://schemas.microsoft.com/office/drawing/2014/main" id="{2B1806DC-30FF-4A31-BC8A-4825360C57CD}"/>
                      </a:ext>
                    </a:extLst>
                  </p:cNvPr>
                  <p:cNvSpPr/>
                  <p:nvPr/>
                </p:nvSpPr>
                <p:spPr>
                  <a:xfrm rot="16200000">
                    <a:off x="9035897" y="3555091"/>
                    <a:ext cx="185946" cy="2865336"/>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77" name="TextBox 76">
                  <a:extLst>
                    <a:ext uri="{FF2B5EF4-FFF2-40B4-BE49-F238E27FC236}">
                      <a16:creationId xmlns:a16="http://schemas.microsoft.com/office/drawing/2014/main" id="{42D6EB83-06AD-4DBE-9C91-B986B5195D49}"/>
                    </a:ext>
                  </a:extLst>
                </p:cNvPr>
                <p:cNvSpPr txBox="1"/>
                <p:nvPr/>
              </p:nvSpPr>
              <p:spPr>
                <a:xfrm>
                  <a:off x="8973607" y="4553832"/>
                  <a:ext cx="356242" cy="369332"/>
                </a:xfrm>
                <a:prstGeom prst="rect">
                  <a:avLst/>
                </a:prstGeom>
                <a:noFill/>
              </p:spPr>
              <p:txBody>
                <a:bodyPr wrap="square" rtlCol="0">
                  <a:spAutoFit/>
                </a:bodyPr>
                <a:lstStyle/>
                <a:p>
                  <a:r>
                    <a:rPr lang="en-AU" dirty="0"/>
                    <a:t>A</a:t>
                  </a:r>
                </a:p>
              </p:txBody>
            </p:sp>
            <p:sp>
              <p:nvSpPr>
                <p:cNvPr id="78" name="TextBox 77">
                  <a:extLst>
                    <a:ext uri="{FF2B5EF4-FFF2-40B4-BE49-F238E27FC236}">
                      <a16:creationId xmlns:a16="http://schemas.microsoft.com/office/drawing/2014/main" id="{F7C3E57C-4438-43A2-9E5A-A54321B7293E}"/>
                    </a:ext>
                  </a:extLst>
                </p:cNvPr>
                <p:cNvSpPr txBox="1"/>
                <p:nvPr/>
              </p:nvSpPr>
              <p:spPr>
                <a:xfrm>
                  <a:off x="10729693" y="5683457"/>
                  <a:ext cx="356242" cy="369332"/>
                </a:xfrm>
                <a:prstGeom prst="rect">
                  <a:avLst/>
                </a:prstGeom>
                <a:noFill/>
              </p:spPr>
              <p:txBody>
                <a:bodyPr wrap="square" rtlCol="0">
                  <a:spAutoFit/>
                </a:bodyPr>
                <a:lstStyle/>
                <a:p>
                  <a:r>
                    <a:rPr lang="en-AU" dirty="0"/>
                    <a:t>B</a:t>
                  </a:r>
                </a:p>
              </p:txBody>
            </p:sp>
          </p:grpSp>
          <p:sp>
            <p:nvSpPr>
              <p:cNvPr id="75" name="TextBox 74">
                <a:extLst>
                  <a:ext uri="{FF2B5EF4-FFF2-40B4-BE49-F238E27FC236}">
                    <a16:creationId xmlns:a16="http://schemas.microsoft.com/office/drawing/2014/main" id="{8327DF0C-6E40-4A55-91A1-C1DC1DCFF41D}"/>
                  </a:ext>
                </a:extLst>
              </p:cNvPr>
              <p:cNvSpPr txBox="1"/>
              <p:nvPr/>
            </p:nvSpPr>
            <p:spPr>
              <a:xfrm>
                <a:off x="8447811" y="6447868"/>
                <a:ext cx="356242" cy="369332"/>
              </a:xfrm>
              <a:prstGeom prst="rect">
                <a:avLst/>
              </a:prstGeom>
              <a:noFill/>
            </p:spPr>
            <p:txBody>
              <a:bodyPr wrap="square" rtlCol="0">
                <a:spAutoFit/>
              </a:bodyPr>
              <a:lstStyle/>
              <a:p>
                <a:r>
                  <a:rPr lang="en-AU" dirty="0"/>
                  <a:t>a</a:t>
                </a:r>
              </a:p>
            </p:txBody>
          </p:sp>
        </p:grpSp>
      </p:gr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D94CAD8E-4E64-4B45-942F-75629EF0EE3B}"/>
                  </a:ext>
                </a:extLst>
              </p:cNvPr>
              <p:cNvSpPr txBox="1"/>
              <p:nvPr/>
            </p:nvSpPr>
            <p:spPr>
              <a:xfrm>
                <a:off x="4547983" y="5371959"/>
                <a:ext cx="1643267" cy="636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i="1" smtClean="0">
                              <a:latin typeface="Cambria Math" panose="02040503050406030204" pitchFamily="18" charset="0"/>
                            </a:rPr>
                          </m:ctrlPr>
                        </m:fPr>
                        <m:num>
                          <m:r>
                            <a:rPr lang="en-AU" b="0" i="1" smtClean="0">
                              <a:latin typeface="Cambria Math" panose="02040503050406030204" pitchFamily="18" charset="0"/>
                            </a:rPr>
                            <m:t>𝑎</m:t>
                          </m:r>
                        </m:num>
                        <m:den>
                          <m:r>
                            <a:rPr lang="en-AU" b="0" i="1" smtClean="0">
                              <a:latin typeface="Cambria Math" panose="02040503050406030204" pitchFamily="18" charset="0"/>
                            </a:rPr>
                            <m:t>𝑏</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𝐴</m:t>
                          </m:r>
                        </m:num>
                        <m:den>
                          <m:r>
                            <a:rPr lang="en-AU" b="0" i="1" smtClean="0">
                              <a:latin typeface="Cambria Math" panose="02040503050406030204" pitchFamily="18" charset="0"/>
                            </a:rPr>
                            <m:t>𝐵</m:t>
                          </m:r>
                        </m:den>
                      </m:f>
                    </m:oMath>
                  </m:oMathPara>
                </a14:m>
                <a:endParaRPr lang="en-AU" dirty="0"/>
              </a:p>
            </p:txBody>
          </p:sp>
        </mc:Choice>
        <mc:Fallback xmlns="">
          <p:sp>
            <p:nvSpPr>
              <p:cNvPr id="85" name="TextBox 84">
                <a:extLst>
                  <a:ext uri="{FF2B5EF4-FFF2-40B4-BE49-F238E27FC236}">
                    <a16:creationId xmlns:a16="http://schemas.microsoft.com/office/drawing/2014/main" id="{D94CAD8E-4E64-4B45-942F-75629EF0EE3B}"/>
                  </a:ext>
                </a:extLst>
              </p:cNvPr>
              <p:cNvSpPr txBox="1">
                <a:spLocks noRot="1" noChangeAspect="1" noMove="1" noResize="1" noEditPoints="1" noAdjustHandles="1" noChangeArrowheads="1" noChangeShapeType="1" noTextEdit="1"/>
              </p:cNvSpPr>
              <p:nvPr/>
            </p:nvSpPr>
            <p:spPr>
              <a:xfrm>
                <a:off x="4547983" y="5371959"/>
                <a:ext cx="1643267" cy="636585"/>
              </a:xfrm>
              <a:prstGeom prst="rect">
                <a:avLst/>
              </a:prstGeom>
              <a:blipFill>
                <a:blip r:embed="rId4"/>
                <a:stretch>
                  <a:fillRect/>
                </a:stretch>
              </a:blipFill>
            </p:spPr>
            <p:txBody>
              <a:bodyPr/>
              <a:lstStyle/>
              <a:p>
                <a:r>
                  <a:rPr lang="en-AU">
                    <a:noFill/>
                  </a:rPr>
                  <a:t> </a:t>
                </a:r>
              </a:p>
            </p:txBody>
          </p:sp>
        </mc:Fallback>
      </mc:AlternateContent>
      <p:grpSp>
        <p:nvGrpSpPr>
          <p:cNvPr id="109" name="Group 108">
            <a:extLst>
              <a:ext uri="{FF2B5EF4-FFF2-40B4-BE49-F238E27FC236}">
                <a16:creationId xmlns:a16="http://schemas.microsoft.com/office/drawing/2014/main" id="{7E19B788-AB01-410D-947D-BF2542952E16}"/>
              </a:ext>
            </a:extLst>
          </p:cNvPr>
          <p:cNvGrpSpPr/>
          <p:nvPr/>
        </p:nvGrpSpPr>
        <p:grpSpPr>
          <a:xfrm>
            <a:off x="6999120" y="1358913"/>
            <a:ext cx="4845584" cy="4822340"/>
            <a:chOff x="7225451" y="833815"/>
            <a:chExt cx="4845584" cy="4822340"/>
          </a:xfrm>
        </p:grpSpPr>
        <p:grpSp>
          <p:nvGrpSpPr>
            <p:cNvPr id="90" name="Group 89">
              <a:extLst>
                <a:ext uri="{FF2B5EF4-FFF2-40B4-BE49-F238E27FC236}">
                  <a16:creationId xmlns:a16="http://schemas.microsoft.com/office/drawing/2014/main" id="{18079DC7-DED1-4469-9FA3-1EA85F9BAB41}"/>
                </a:ext>
              </a:extLst>
            </p:cNvPr>
            <p:cNvGrpSpPr/>
            <p:nvPr/>
          </p:nvGrpSpPr>
          <p:grpSpPr>
            <a:xfrm rot="16200000">
              <a:off x="7559894" y="2466426"/>
              <a:ext cx="4454305" cy="1925148"/>
              <a:chOff x="1583708" y="1837690"/>
              <a:chExt cx="4454305" cy="1925148"/>
            </a:xfrm>
          </p:grpSpPr>
          <p:cxnSp>
            <p:nvCxnSpPr>
              <p:cNvPr id="88" name="Straight Connector 87">
                <a:extLst>
                  <a:ext uri="{FF2B5EF4-FFF2-40B4-BE49-F238E27FC236}">
                    <a16:creationId xmlns:a16="http://schemas.microsoft.com/office/drawing/2014/main" id="{C3C6EF8F-A5E3-47DE-B33C-0AF4537F3F5D}"/>
                  </a:ext>
                </a:extLst>
              </p:cNvPr>
              <p:cNvCxnSpPr>
                <a:cxnSpLocks/>
              </p:cNvCxnSpPr>
              <p:nvPr/>
            </p:nvCxnSpPr>
            <p:spPr>
              <a:xfrm rot="5400000" flipH="1">
                <a:off x="2137748" y="2800264"/>
                <a:ext cx="1925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49EEBCD-D6A1-4C03-9775-5360CDF14C0E}"/>
                  </a:ext>
                </a:extLst>
              </p:cNvPr>
              <p:cNvCxnSpPr>
                <a:cxnSpLocks/>
              </p:cNvCxnSpPr>
              <p:nvPr/>
            </p:nvCxnSpPr>
            <p:spPr>
              <a:xfrm>
                <a:off x="1583708" y="2798989"/>
                <a:ext cx="44543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68CDF2D1-F74A-4D85-8A06-013E4A436703}"/>
                </a:ext>
              </a:extLst>
            </p:cNvPr>
            <p:cNvSpPr txBox="1"/>
            <p:nvPr/>
          </p:nvSpPr>
          <p:spPr>
            <a:xfrm>
              <a:off x="9710292" y="833815"/>
              <a:ext cx="833883" cy="369332"/>
            </a:xfrm>
            <a:prstGeom prst="rect">
              <a:avLst/>
            </a:prstGeom>
            <a:noFill/>
          </p:spPr>
          <p:txBody>
            <a:bodyPr wrap="none" rtlCol="0">
              <a:spAutoFit/>
            </a:bodyPr>
            <a:lstStyle/>
            <a:p>
              <a:r>
                <a:rPr lang="en-AU" dirty="0"/>
                <a:t>Z-axis</a:t>
              </a:r>
            </a:p>
          </p:txBody>
        </p:sp>
        <p:sp>
          <p:nvSpPr>
            <p:cNvPr id="93" name="TextBox 92">
              <a:extLst>
                <a:ext uri="{FF2B5EF4-FFF2-40B4-BE49-F238E27FC236}">
                  <a16:creationId xmlns:a16="http://schemas.microsoft.com/office/drawing/2014/main" id="{A99EE2F6-825C-44BE-BEB6-B9E3A3CE9710}"/>
                </a:ext>
              </a:extLst>
            </p:cNvPr>
            <p:cNvSpPr txBox="1"/>
            <p:nvPr/>
          </p:nvSpPr>
          <p:spPr>
            <a:xfrm>
              <a:off x="10565495" y="4257732"/>
              <a:ext cx="1505540" cy="369332"/>
            </a:xfrm>
            <a:prstGeom prst="rect">
              <a:avLst/>
            </a:prstGeom>
            <a:noFill/>
          </p:spPr>
          <p:txBody>
            <a:bodyPr wrap="none" rtlCol="0">
              <a:spAutoFit/>
            </a:bodyPr>
            <a:lstStyle/>
            <a:p>
              <a:r>
                <a:rPr lang="en-AU" dirty="0"/>
                <a:t>Image plane</a:t>
              </a:r>
            </a:p>
          </p:txBody>
        </p:sp>
        <p:sp>
          <p:nvSpPr>
            <p:cNvPr id="94" name="Oval 93">
              <a:extLst>
                <a:ext uri="{FF2B5EF4-FFF2-40B4-BE49-F238E27FC236}">
                  <a16:creationId xmlns:a16="http://schemas.microsoft.com/office/drawing/2014/main" id="{4B9F8AF2-EBC1-4B39-9B6A-FDAB9BF329C6}"/>
                </a:ext>
              </a:extLst>
            </p:cNvPr>
            <p:cNvSpPr/>
            <p:nvPr/>
          </p:nvSpPr>
          <p:spPr>
            <a:xfrm>
              <a:off x="10474490" y="2308473"/>
              <a:ext cx="272580" cy="272580"/>
            </a:xfrm>
            <a:prstGeom prst="ellipse">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5" name="Straight Connector 94">
              <a:extLst>
                <a:ext uri="{FF2B5EF4-FFF2-40B4-BE49-F238E27FC236}">
                  <a16:creationId xmlns:a16="http://schemas.microsoft.com/office/drawing/2014/main" id="{0C941400-EFED-4E86-A72C-91E6F002EF00}"/>
                </a:ext>
              </a:extLst>
            </p:cNvPr>
            <p:cNvCxnSpPr>
              <a:cxnSpLocks/>
            </p:cNvCxnSpPr>
            <p:nvPr/>
          </p:nvCxnSpPr>
          <p:spPr>
            <a:xfrm flipV="1">
              <a:off x="9785771" y="2444763"/>
              <a:ext cx="825009" cy="3211392"/>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0" name="Right Brace 99">
              <a:extLst>
                <a:ext uri="{FF2B5EF4-FFF2-40B4-BE49-F238E27FC236}">
                  <a16:creationId xmlns:a16="http://schemas.microsoft.com/office/drawing/2014/main" id="{6AEEA564-A6CE-405B-9957-2D35FF245DFC}"/>
                </a:ext>
              </a:extLst>
            </p:cNvPr>
            <p:cNvSpPr/>
            <p:nvPr/>
          </p:nvSpPr>
          <p:spPr>
            <a:xfrm rot="16200000">
              <a:off x="10152067" y="1759600"/>
              <a:ext cx="127337" cy="77485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1" name="TextBox 100">
              <a:extLst>
                <a:ext uri="{FF2B5EF4-FFF2-40B4-BE49-F238E27FC236}">
                  <a16:creationId xmlns:a16="http://schemas.microsoft.com/office/drawing/2014/main" id="{3422CFEB-E170-4BFB-92BE-EFFB280B6115}"/>
                </a:ext>
              </a:extLst>
            </p:cNvPr>
            <p:cNvSpPr txBox="1"/>
            <p:nvPr/>
          </p:nvSpPr>
          <p:spPr>
            <a:xfrm>
              <a:off x="10039781" y="1723508"/>
              <a:ext cx="346570" cy="369332"/>
            </a:xfrm>
            <a:prstGeom prst="rect">
              <a:avLst/>
            </a:prstGeom>
            <a:noFill/>
          </p:spPr>
          <p:txBody>
            <a:bodyPr wrap="none" rtlCol="0">
              <a:spAutoFit/>
            </a:bodyPr>
            <a:lstStyle/>
            <a:p>
              <a:r>
                <a:rPr lang="en-AU" dirty="0"/>
                <a:t>X</a:t>
              </a:r>
            </a:p>
          </p:txBody>
        </p:sp>
        <p:sp>
          <p:nvSpPr>
            <p:cNvPr id="102" name="Multiplication Sign 101">
              <a:extLst>
                <a:ext uri="{FF2B5EF4-FFF2-40B4-BE49-F238E27FC236}">
                  <a16:creationId xmlns:a16="http://schemas.microsoft.com/office/drawing/2014/main" id="{2CA926E1-DB32-4F8F-98EA-1111DBFB457F}"/>
                </a:ext>
              </a:extLst>
            </p:cNvPr>
            <p:cNvSpPr/>
            <p:nvPr/>
          </p:nvSpPr>
          <p:spPr>
            <a:xfrm>
              <a:off x="10072267" y="4032609"/>
              <a:ext cx="213857" cy="213857"/>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3" name="Right Brace 102">
              <a:extLst>
                <a:ext uri="{FF2B5EF4-FFF2-40B4-BE49-F238E27FC236}">
                  <a16:creationId xmlns:a16="http://schemas.microsoft.com/office/drawing/2014/main" id="{9D79CB67-5498-4D6D-906A-8DF56040D8EE}"/>
                </a:ext>
              </a:extLst>
            </p:cNvPr>
            <p:cNvSpPr/>
            <p:nvPr/>
          </p:nvSpPr>
          <p:spPr>
            <a:xfrm rot="10800000">
              <a:off x="8396110" y="2444760"/>
              <a:ext cx="278528" cy="3211389"/>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4" name="TextBox 103">
              <a:extLst>
                <a:ext uri="{FF2B5EF4-FFF2-40B4-BE49-F238E27FC236}">
                  <a16:creationId xmlns:a16="http://schemas.microsoft.com/office/drawing/2014/main" id="{3D5E68D6-5E8F-4618-9E70-2943CFA785F8}"/>
                </a:ext>
              </a:extLst>
            </p:cNvPr>
            <p:cNvSpPr txBox="1"/>
            <p:nvPr/>
          </p:nvSpPr>
          <p:spPr>
            <a:xfrm>
              <a:off x="7225451" y="3877134"/>
              <a:ext cx="1256070" cy="369332"/>
            </a:xfrm>
            <a:prstGeom prst="rect">
              <a:avLst/>
            </a:prstGeom>
            <a:noFill/>
          </p:spPr>
          <p:txBody>
            <a:bodyPr wrap="square" rtlCol="0">
              <a:spAutoFit/>
            </a:bodyPr>
            <a:lstStyle/>
            <a:p>
              <a:pPr algn="ctr"/>
              <a:r>
                <a:rPr lang="en-AU" dirty="0"/>
                <a:t>Z (depth)</a:t>
              </a:r>
            </a:p>
          </p:txBody>
        </p:sp>
        <p:sp>
          <p:nvSpPr>
            <p:cNvPr id="105" name="Right Brace 104">
              <a:extLst>
                <a:ext uri="{FF2B5EF4-FFF2-40B4-BE49-F238E27FC236}">
                  <a16:creationId xmlns:a16="http://schemas.microsoft.com/office/drawing/2014/main" id="{D237FC5B-7914-481E-A6C7-3C6BCC52498A}"/>
                </a:ext>
              </a:extLst>
            </p:cNvPr>
            <p:cNvSpPr/>
            <p:nvPr/>
          </p:nvSpPr>
          <p:spPr>
            <a:xfrm rot="16200000">
              <a:off x="9952681" y="3645359"/>
              <a:ext cx="126429" cy="410940"/>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81E7DDE-0DA6-4D3E-9A15-CF9F8DF20A03}"/>
                    </a:ext>
                  </a:extLst>
                </p:cNvPr>
                <p:cNvSpPr txBox="1"/>
                <p:nvPr/>
              </p:nvSpPr>
              <p:spPr>
                <a:xfrm>
                  <a:off x="10286124" y="3663277"/>
                  <a:ext cx="1040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𝑥</m:t>
                        </m:r>
                        <m:r>
                          <a:rPr lang="en-AU" b="0" i="1" smtClean="0">
                            <a:latin typeface="Cambria Math" panose="02040503050406030204" pitchFamily="18" charset="0"/>
                          </a:rPr>
                          <m:t> − </m:t>
                        </m:r>
                        <m:sSub>
                          <m:sSubPr>
                            <m:ctrlPr>
                              <a:rPr lang="en-AU"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m:oMathPara>
                  </a14:m>
                  <a:endParaRPr lang="en-AU" dirty="0"/>
                </a:p>
              </p:txBody>
            </p:sp>
          </mc:Choice>
          <mc:Fallback xmlns="">
            <p:sp>
              <p:nvSpPr>
                <p:cNvPr id="106" name="TextBox 105">
                  <a:extLst>
                    <a:ext uri="{FF2B5EF4-FFF2-40B4-BE49-F238E27FC236}">
                      <a16:creationId xmlns:a16="http://schemas.microsoft.com/office/drawing/2014/main" id="{D81E7DDE-0DA6-4D3E-9A15-CF9F8DF20A03}"/>
                    </a:ext>
                  </a:extLst>
                </p:cNvPr>
                <p:cNvSpPr txBox="1">
                  <a:spLocks noRot="1" noChangeAspect="1" noMove="1" noResize="1" noEditPoints="1" noAdjustHandles="1" noChangeArrowheads="1" noChangeShapeType="1" noTextEdit="1"/>
                </p:cNvSpPr>
                <p:nvPr/>
              </p:nvSpPr>
              <p:spPr>
                <a:xfrm>
                  <a:off x="10286124" y="3663277"/>
                  <a:ext cx="1040006" cy="369332"/>
                </a:xfrm>
                <a:prstGeom prst="rect">
                  <a:avLst/>
                </a:prstGeom>
                <a:blipFill>
                  <a:blip r:embed="rId5"/>
                  <a:stretch>
                    <a:fillRect b="-1639"/>
                  </a:stretch>
                </a:blipFill>
              </p:spPr>
              <p:txBody>
                <a:bodyPr/>
                <a:lstStyle/>
                <a:p>
                  <a:r>
                    <a:rPr lang="en-AU">
                      <a:noFill/>
                    </a:rPr>
                    <a:t> </a:t>
                  </a:r>
                </a:p>
              </p:txBody>
            </p:sp>
          </mc:Fallback>
        </mc:AlternateContent>
        <p:sp>
          <p:nvSpPr>
            <p:cNvPr id="107" name="Right Brace 106">
              <a:extLst>
                <a:ext uri="{FF2B5EF4-FFF2-40B4-BE49-F238E27FC236}">
                  <a16:creationId xmlns:a16="http://schemas.microsoft.com/office/drawing/2014/main" id="{4316404B-1DCE-4D1F-A16B-A2DEB39173B5}"/>
                </a:ext>
              </a:extLst>
            </p:cNvPr>
            <p:cNvSpPr/>
            <p:nvPr/>
          </p:nvSpPr>
          <p:spPr>
            <a:xfrm rot="10800000">
              <a:off x="9316314" y="4131227"/>
              <a:ext cx="278528" cy="1524914"/>
            </a:xfrm>
            <a:prstGeom prst="rightBrace">
              <a:avLst>
                <a:gd name="adj1" fmla="val 77222"/>
                <a:gd name="adj2" fmla="val 50000"/>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8" name="TextBox 107">
              <a:extLst>
                <a:ext uri="{FF2B5EF4-FFF2-40B4-BE49-F238E27FC236}">
                  <a16:creationId xmlns:a16="http://schemas.microsoft.com/office/drawing/2014/main" id="{39717AD1-59BA-4A1F-92CA-80CF0277CC50}"/>
                </a:ext>
              </a:extLst>
            </p:cNvPr>
            <p:cNvSpPr txBox="1"/>
            <p:nvPr/>
          </p:nvSpPr>
          <p:spPr>
            <a:xfrm>
              <a:off x="8386882" y="4544608"/>
              <a:ext cx="1256070" cy="646331"/>
            </a:xfrm>
            <a:prstGeom prst="rect">
              <a:avLst/>
            </a:prstGeom>
            <a:noFill/>
          </p:spPr>
          <p:txBody>
            <a:bodyPr wrap="square" rtlCol="0">
              <a:spAutoFit/>
            </a:bodyPr>
            <a:lstStyle/>
            <a:p>
              <a:pPr algn="ctr"/>
              <a:r>
                <a:rPr lang="en-AU" dirty="0"/>
                <a:t>Focal length</a:t>
              </a:r>
            </a:p>
          </p:txBody>
        </p:sp>
      </p:grpSp>
      <p:cxnSp>
        <p:nvCxnSpPr>
          <p:cNvPr id="110" name="Straight Connector 109">
            <a:extLst>
              <a:ext uri="{FF2B5EF4-FFF2-40B4-BE49-F238E27FC236}">
                <a16:creationId xmlns:a16="http://schemas.microsoft.com/office/drawing/2014/main" id="{3EACF214-76C0-471D-BE2A-8F9B76FA3256}"/>
              </a:ext>
            </a:extLst>
          </p:cNvPr>
          <p:cNvCxnSpPr>
            <a:cxnSpLocks/>
          </p:cNvCxnSpPr>
          <p:nvPr/>
        </p:nvCxnSpPr>
        <p:spPr>
          <a:xfrm>
            <a:off x="9559440" y="2969858"/>
            <a:ext cx="825009" cy="0"/>
          </a:xfrm>
          <a:prstGeom prst="line">
            <a:avLst/>
          </a:prstGeom>
          <a:ln w="1905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pic>
        <p:nvPicPr>
          <p:cNvPr id="3" name="Picture 2" descr="A person standing in a dark room&#10;&#10;Description automatically generated with low confidence">
            <a:extLst>
              <a:ext uri="{FF2B5EF4-FFF2-40B4-BE49-F238E27FC236}">
                <a16:creationId xmlns:a16="http://schemas.microsoft.com/office/drawing/2014/main" id="{E3091A5E-F17E-4421-903A-FB794C13927A}"/>
              </a:ext>
            </a:extLst>
          </p:cNvPr>
          <p:cNvPicPr>
            <a:picLocks noChangeAspect="1"/>
          </p:cNvPicPr>
          <p:nvPr/>
        </p:nvPicPr>
        <p:blipFill rotWithShape="1">
          <a:blip r:embed="rId6">
            <a:extLst>
              <a:ext uri="{28A0092B-C50C-407E-A947-70E740481C1C}">
                <a14:useLocalDpi xmlns:a14="http://schemas.microsoft.com/office/drawing/2010/main" val="0"/>
              </a:ext>
            </a:extLst>
          </a:blip>
          <a:srcRect l="51695" r="34424" b="34033"/>
          <a:stretch/>
        </p:blipFill>
        <p:spPr>
          <a:xfrm>
            <a:off x="5357367" y="993671"/>
            <a:ext cx="360755" cy="1285803"/>
          </a:xfrm>
          <a:prstGeom prst="rect">
            <a:avLst/>
          </a:prstGeom>
        </p:spPr>
      </p:pic>
    </p:spTree>
    <p:extLst>
      <p:ext uri="{BB962C8B-B14F-4D97-AF65-F5344CB8AC3E}">
        <p14:creationId xmlns:p14="http://schemas.microsoft.com/office/powerpoint/2010/main" val="19042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5725542"/>
              </a:xfrm>
              <a:prstGeom prst="rect">
                <a:avLst/>
              </a:prstGeom>
              <a:noFill/>
            </p:spPr>
            <p:txBody>
              <a:bodyPr wrap="square" rtlCol="0">
                <a:spAutoFit/>
              </a:bodyPr>
              <a:lstStyle/>
              <a:p>
                <a:r>
                  <a:rPr lang="en-US" dirty="0"/>
                  <a:t>To calculate target pose in a single image, you need:</a:t>
                </a:r>
              </a:p>
              <a:p>
                <a:r>
                  <a:rPr lang="en-US" dirty="0"/>
                  <a:t> - Camera’s intrinsic parameters, which you have calculated in M1 (camera calibration)</a:t>
                </a:r>
              </a:p>
              <a:p>
                <a:endParaRPr lang="en-US" dirty="0"/>
              </a:p>
              <a:p>
                <a:pPr/>
                <a14:m>
                  <m:oMathPara xmlns:m="http://schemas.openxmlformats.org/officeDocument/2006/math">
                    <m:oMathParaPr>
                      <m:jc m:val="centerGroup"/>
                    </m:oMathParaPr>
                    <m:oMath xmlns:m="http://schemas.openxmlformats.org/officeDocument/2006/math">
                      <m:d>
                        <m:dPr>
                          <m:begChr m:val="["/>
                          <m:endChr m:val="]"/>
                          <m:ctrlPr>
                            <a:rPr lang="en-AU" i="1" smtClean="0">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en-AU" i="1">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e>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𝑥</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e>
                              <m:e>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e>
                            </m:mr>
                            <m:mr>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0</m:t>
                                </m:r>
                              </m:e>
                              <m:e>
                                <m:r>
                                  <a:rPr lang="en-US" i="1">
                                    <a:latin typeface="Cambria Math" panose="02040503050406030204" pitchFamily="18" charset="0"/>
                                    <a:ea typeface="Calibri" panose="020F0502020204030204" pitchFamily="34" charset="0"/>
                                    <a:cs typeface="Times New Roman" panose="02020603050405020304" pitchFamily="18" charset="0"/>
                                  </a:rPr>
                                  <m:t>1</m:t>
                                </m:r>
                              </m:e>
                            </m:mr>
                          </m:m>
                        </m:e>
                      </m:d>
                    </m:oMath>
                  </m:oMathPara>
                </a14:m>
                <a:endParaRPr lang="en-US" dirty="0"/>
              </a:p>
              <a:p>
                <a:endParaRPr lang="en-US" dirty="0"/>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focal length in pixels</a:t>
                </a:r>
              </a:p>
              <a:p>
                <a:pPr algn="ct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a14:m>
                <a:r>
                  <a:rPr lang="en-US" dirty="0"/>
                  <a:t>, </a:t>
                </a:r>
                <a14:m>
                  <m:oMath xmlns:m="http://schemas.openxmlformats.org/officeDocument/2006/math">
                    <m:sSub>
                      <m:sSubPr>
                        <m:ctrlPr>
                          <a:rPr lang="en-AU"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𝑐</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dirty="0"/>
                  <a:t>): optical </a:t>
                </a:r>
                <a:r>
                  <a:rPr lang="en-US" dirty="0" err="1"/>
                  <a:t>centre</a:t>
                </a:r>
                <a:r>
                  <a:rPr lang="en-US" dirty="0"/>
                  <a:t> in pixels</a:t>
                </a:r>
              </a:p>
              <a:p>
                <a:endParaRPr lang="en-US" dirty="0"/>
              </a:p>
              <a:p>
                <a:r>
                  <a:rPr lang="en-US" dirty="0"/>
                  <a:t>- Height in pixels and x-pixel coordinate of object: given by YOLO</a:t>
                </a:r>
              </a:p>
              <a:p>
                <a:endParaRPr lang="en-US" dirty="0"/>
              </a:p>
              <a:p>
                <a:r>
                  <a:rPr lang="en-US" dirty="0"/>
                  <a:t>- Physical height of the objects: you’ve measured this in Week 6.</a:t>
                </a:r>
              </a:p>
              <a:p>
                <a:endParaRPr lang="en-US" dirty="0"/>
              </a:p>
              <a:p>
                <a:r>
                  <a:rPr lang="en-US" dirty="0"/>
                  <a:t>- </a:t>
                </a:r>
                <a:r>
                  <a:rPr lang="en-US" b="1" dirty="0"/>
                  <a:t>Hints</a:t>
                </a:r>
              </a:p>
              <a:p>
                <a:r>
                  <a:rPr lang="en-US" dirty="0"/>
                  <a:t>	- </a:t>
                </a:r>
                <a:r>
                  <a:rPr lang="en-US" i="1" dirty="0" err="1"/>
                  <a:t>estimate_pose</a:t>
                </a:r>
                <a:r>
                  <a:rPr lang="en-US" i="1" dirty="0"/>
                  <a:t>() </a:t>
                </a:r>
                <a:r>
                  <a:rPr lang="en-US" dirty="0"/>
                  <a:t>is only one possible solution. You are encouraged to make changes, e.g., you can use 	object width as an additional estimate if it has a constant width from all viewing angles</a:t>
                </a:r>
              </a:p>
              <a:p>
                <a:r>
                  <a:rPr lang="en-US" dirty="0"/>
                  <a:t>	- If your network is trained on a different image size or your robot has a different camera resolution, 	remember to change “</a:t>
                </a:r>
                <a:r>
                  <a:rPr lang="en-US" dirty="0" err="1"/>
                  <a:t>image_width</a:t>
                </a:r>
                <a:r>
                  <a:rPr lang="en-US" dirty="0"/>
                  <a:t>” on line 54 in </a:t>
                </a:r>
                <a:r>
                  <a:rPr lang="en-US" i="1" dirty="0"/>
                  <a:t>TargetPoseEst.py </a:t>
                </a:r>
                <a:r>
                  <a:rPr lang="en-US" dirty="0"/>
                  <a:t>and “</a:t>
                </a:r>
                <a:r>
                  <a:rPr lang="en-US" dirty="0" err="1"/>
                  <a:t>imgsz</a:t>
                </a:r>
                <a:r>
                  <a:rPr lang="en-US" dirty="0"/>
                  <a:t>” on line 69 in 	</a:t>
                </a:r>
                <a:r>
                  <a:rPr lang="en-US" i="1" dirty="0"/>
                  <a:t>detector.py</a:t>
                </a:r>
                <a:endParaRPr lang="en-US" dirty="0"/>
              </a:p>
            </p:txBody>
          </p:sp>
        </mc:Choice>
        <mc:Fallback xmlns="">
          <p:sp>
            <p:nvSpPr>
              <p:cNvPr id="63" name="TextBox 62">
                <a:extLst>
                  <a:ext uri="{FF2B5EF4-FFF2-40B4-BE49-F238E27FC236}">
                    <a16:creationId xmlns:a16="http://schemas.microsoft.com/office/drawing/2014/main" id="{FEAA2EC5-F6D7-476E-88B1-D35DB39D8C08}"/>
                  </a:ext>
                </a:extLst>
              </p:cNvPr>
              <p:cNvSpPr txBox="1">
                <a:spLocks noRot="1" noChangeAspect="1" noMove="1" noResize="1" noEditPoints="1" noAdjustHandles="1" noChangeArrowheads="1" noChangeShapeType="1" noTextEdit="1"/>
              </p:cNvSpPr>
              <p:nvPr/>
            </p:nvSpPr>
            <p:spPr>
              <a:xfrm>
                <a:off x="478180" y="806896"/>
                <a:ext cx="11527007" cy="5725542"/>
              </a:xfrm>
              <a:prstGeom prst="rect">
                <a:avLst/>
              </a:prstGeom>
              <a:blipFill>
                <a:blip r:embed="rId3"/>
                <a:stretch>
                  <a:fillRect l="-423" t="-532" b="-638"/>
                </a:stretch>
              </a:blipFill>
            </p:spPr>
            <p:txBody>
              <a:bodyPr/>
              <a:lstStyle/>
              <a:p>
                <a:r>
                  <a:rPr lang="en-AU">
                    <a:noFill/>
                  </a:rPr>
                  <a:t> </a:t>
                </a:r>
              </a:p>
            </p:txBody>
          </p:sp>
        </mc:Fallback>
      </mc:AlternateContent>
    </p:spTree>
    <p:extLst>
      <p:ext uri="{BB962C8B-B14F-4D97-AF65-F5344CB8AC3E}">
        <p14:creationId xmlns:p14="http://schemas.microsoft.com/office/powerpoint/2010/main" val="275059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To generate a map of all targets in the arena based on relative poses in individual observations:</a:t>
            </a:r>
          </a:p>
          <a:p>
            <a:endParaRPr lang="en-US" dirty="0"/>
          </a:p>
          <a:p>
            <a:pPr marL="285750" indent="-285750">
              <a:buFont typeface="Arial" panose="020B0604020202020204" pitchFamily="34" charset="0"/>
              <a:buChar char="•"/>
            </a:pPr>
            <a:r>
              <a:rPr lang="en-US" dirty="0"/>
              <a:t>When driving your robot around the arena, M1 allows you to estimate the robot’s pose (</a:t>
            </a:r>
            <a:r>
              <a:rPr lang="en-US" dirty="0" err="1"/>
              <a:t>x,y</a:t>
            </a:r>
            <a:r>
              <a:rPr lang="en-US" dirty="0"/>
              <a:t>,</a:t>
            </a:r>
            <a:r>
              <a:rPr lang="el-GR" dirty="0"/>
              <a:t>θ</a:t>
            </a:r>
            <a:r>
              <a:rPr lang="en-US" dirty="0"/>
              <a:t>) when it’s taking a photo and estimating relative pose of the target object</a:t>
            </a:r>
          </a:p>
          <a:p>
            <a:endParaRPr lang="en-US" dirty="0"/>
          </a:p>
          <a:p>
            <a:endParaRPr lang="en-US" dirty="0"/>
          </a:p>
          <a:p>
            <a:pPr marL="285750" indent="-285750">
              <a:buFontTx/>
              <a:buChar char="-"/>
            </a:pPr>
            <a:r>
              <a:rPr lang="en-US" dirty="0"/>
              <a:t>Combining the robot’s pose at the time of observation and the relative target pose estimated from the photo the robot takes, we can estimate the pose of the target in the world</a:t>
            </a:r>
          </a:p>
          <a:p>
            <a:pPr marL="285750" indent="-285750">
              <a:buFontTx/>
              <a:buChar char="-"/>
            </a:pPr>
            <a:endParaRPr lang="en-US" dirty="0"/>
          </a:p>
          <a:p>
            <a:pPr marL="285750" indent="-285750">
              <a:buFontTx/>
              <a:buChar char="-"/>
            </a:pPr>
            <a:endParaRPr lang="en-US" dirty="0"/>
          </a:p>
          <a:p>
            <a:pPr marL="285750" indent="-285750">
              <a:buFontTx/>
              <a:buChar char="-"/>
            </a:pPr>
            <a:r>
              <a:rPr lang="en-US" dirty="0"/>
              <a:t>Your robot can see the same object from multiple locations and produce multiple estimations, but there are also duplicate objects. How to distinguish if multiple estimations for an object type are for different objects and thus should be kept separate, or are for the same object and thus should be merged?</a:t>
            </a:r>
          </a:p>
          <a:p>
            <a:pPr marL="285750" indent="-285750">
              <a:buFontTx/>
              <a:buChar char="-"/>
            </a:pPr>
            <a:endParaRPr lang="en-US" dirty="0"/>
          </a:p>
          <a:p>
            <a:endParaRPr lang="en-US" dirty="0"/>
          </a:p>
        </p:txBody>
      </p:sp>
    </p:spTree>
    <p:extLst>
      <p:ext uri="{BB962C8B-B14F-4D97-AF65-F5344CB8AC3E}">
        <p14:creationId xmlns:p14="http://schemas.microsoft.com/office/powerpoint/2010/main" val="195123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Target Map</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06896"/>
            <a:ext cx="11527007" cy="3970318"/>
          </a:xfrm>
          <a:prstGeom prst="rect">
            <a:avLst/>
          </a:prstGeom>
          <a:noFill/>
        </p:spPr>
        <p:txBody>
          <a:bodyPr wrap="square" rtlCol="0">
            <a:spAutoFit/>
          </a:bodyPr>
          <a:lstStyle/>
          <a:p>
            <a:endParaRPr lang="en-US" dirty="0"/>
          </a:p>
          <a:p>
            <a:r>
              <a:rPr lang="en-US" dirty="0"/>
              <a:t>To generate a map of all targets in the arena based on relative poses in individual observations:</a:t>
            </a:r>
          </a:p>
          <a:p>
            <a:endParaRPr lang="en-US" dirty="0"/>
          </a:p>
          <a:p>
            <a:endParaRPr lang="en-US" dirty="0"/>
          </a:p>
          <a:p>
            <a:pPr marL="285750" indent="-285750">
              <a:buFontTx/>
              <a:buChar char="-"/>
            </a:pPr>
            <a:r>
              <a:rPr lang="en-US" b="1" dirty="0"/>
              <a:t>TODO:</a:t>
            </a:r>
            <a:r>
              <a:rPr lang="en-US" dirty="0"/>
              <a:t> complete the </a:t>
            </a:r>
            <a:r>
              <a:rPr lang="en-US" i="1" dirty="0" err="1"/>
              <a:t>merge_estimations</a:t>
            </a:r>
            <a:r>
              <a:rPr lang="en-US" i="1" dirty="0"/>
              <a:t> </a:t>
            </a:r>
            <a:r>
              <a:rPr lang="en-US" dirty="0"/>
              <a:t>function in </a:t>
            </a:r>
            <a:r>
              <a:rPr lang="en-US" i="1" dirty="0"/>
              <a:t>TargetPoseEst.py</a:t>
            </a:r>
            <a:r>
              <a:rPr lang="en-US" dirty="0"/>
              <a:t> to use some kind of filtering or clustering method to merge observations of the same object.</a:t>
            </a:r>
          </a:p>
          <a:p>
            <a:pPr marL="285750" indent="-285750">
              <a:buFontTx/>
              <a:buChar char="-"/>
            </a:pPr>
            <a:endParaRPr lang="en-US" dirty="0"/>
          </a:p>
          <a:p>
            <a:pPr marL="285750" indent="-285750">
              <a:buFontTx/>
              <a:buChar char="-"/>
            </a:pPr>
            <a:endParaRPr lang="en-US" dirty="0"/>
          </a:p>
          <a:p>
            <a:pPr marL="285750" indent="-285750">
              <a:buFontTx/>
              <a:buChar char="-"/>
            </a:pPr>
            <a:r>
              <a:rPr lang="en-US" b="1" dirty="0"/>
              <a:t>Hints:</a:t>
            </a:r>
            <a:r>
              <a:rPr lang="en-US" dirty="0"/>
              <a:t> </a:t>
            </a:r>
          </a:p>
          <a:p>
            <a:pPr marL="742950" lvl="1" indent="-285750">
              <a:buFontTx/>
              <a:buChar char="-"/>
            </a:pPr>
            <a:r>
              <a:rPr lang="en-US" dirty="0"/>
              <a:t>the target map accuracy relates to how you drive the robot, when you take the photos, what’s in a photo, how you merge the estimations, how you correct the estimations, and accuracy of your SLAM</a:t>
            </a:r>
          </a:p>
          <a:p>
            <a:pPr marL="742950" lvl="1" indent="-285750">
              <a:buFontTx/>
              <a:buChar char="-"/>
            </a:pPr>
            <a:r>
              <a:rPr lang="en-GB" dirty="0"/>
              <a:t>take some photos of the physical fruits and vegs from known distances and at know robot locations so you can validate your pose estimation and target map estimation at home</a:t>
            </a:r>
            <a:endParaRPr lang="en-US" dirty="0"/>
          </a:p>
          <a:p>
            <a:endParaRPr lang="en-US" dirty="0"/>
          </a:p>
        </p:txBody>
      </p:sp>
    </p:spTree>
    <p:extLst>
      <p:ext uri="{BB962C8B-B14F-4D97-AF65-F5344CB8AC3E}">
        <p14:creationId xmlns:p14="http://schemas.microsoft.com/office/powerpoint/2010/main" val="227117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93E51-BCF5-AAA1-F473-AC4ADB7D00E0}"/>
            </a:ext>
          </a:extLst>
        </p:cNvPr>
        <p:cNvGrpSpPr/>
        <p:nvPr/>
      </p:nvGrpSpPr>
      <p:grpSpPr>
        <a:xfrm>
          <a:off x="0" y="0"/>
          <a:ext cx="0" cy="0"/>
          <a:chOff x="0" y="0"/>
          <a:chExt cx="0" cy="0"/>
        </a:xfrm>
      </p:grpSpPr>
      <p:sp>
        <p:nvSpPr>
          <p:cNvPr id="62" name="TextBox 61">
            <a:extLst>
              <a:ext uri="{FF2B5EF4-FFF2-40B4-BE49-F238E27FC236}">
                <a16:creationId xmlns:a16="http://schemas.microsoft.com/office/drawing/2014/main" id="{364AFA08-E7E7-1EF7-FA2B-10AC050EA43C}"/>
              </a:ext>
            </a:extLst>
          </p:cNvPr>
          <p:cNvSpPr txBox="1"/>
          <p:nvPr/>
        </p:nvSpPr>
        <p:spPr>
          <a:xfrm>
            <a:off x="478180" y="7379"/>
            <a:ext cx="11713820" cy="830997"/>
          </a:xfrm>
          <a:prstGeom prst="rect">
            <a:avLst/>
          </a:prstGeom>
          <a:noFill/>
        </p:spPr>
        <p:txBody>
          <a:bodyPr wrap="square" rtlCol="0">
            <a:spAutoFit/>
          </a:bodyPr>
          <a:lstStyle/>
          <a:p>
            <a:pPr algn="ctr"/>
            <a:r>
              <a:rPr lang="en-AU" sz="4800" dirty="0"/>
              <a:t>M2 Task Definition</a:t>
            </a:r>
          </a:p>
        </p:txBody>
      </p:sp>
      <p:sp>
        <p:nvSpPr>
          <p:cNvPr id="2" name="TextBox 1">
            <a:extLst>
              <a:ext uri="{FF2B5EF4-FFF2-40B4-BE49-F238E27FC236}">
                <a16:creationId xmlns:a16="http://schemas.microsoft.com/office/drawing/2014/main" id="{0CF53777-B7D5-2AFE-1062-9C007B4DED49}"/>
              </a:ext>
            </a:extLst>
          </p:cNvPr>
          <p:cNvSpPr txBox="1"/>
          <p:nvPr/>
        </p:nvSpPr>
        <p:spPr>
          <a:xfrm>
            <a:off x="478180" y="838376"/>
            <a:ext cx="11527007" cy="4247317"/>
          </a:xfrm>
          <a:prstGeom prst="rect">
            <a:avLst/>
          </a:prstGeom>
          <a:noFill/>
        </p:spPr>
        <p:txBody>
          <a:bodyPr wrap="square" rtlCol="0">
            <a:spAutoFit/>
          </a:bodyPr>
          <a:lstStyle/>
          <a:p>
            <a:endParaRPr lang="en-US" dirty="0"/>
          </a:p>
          <a:p>
            <a:r>
              <a:rPr lang="en-US" dirty="0"/>
              <a:t>During M2 you will complete 2 separate tasks:</a:t>
            </a:r>
          </a:p>
          <a:p>
            <a:pPr marL="342900" indent="-342900">
              <a:buFont typeface="+mj-lt"/>
              <a:buAutoNum type="arabicPeriod"/>
            </a:pPr>
            <a:r>
              <a:rPr lang="en-US" dirty="0"/>
              <a:t>Test the performance of your object detector on a set of 10 unseen images</a:t>
            </a:r>
          </a:p>
          <a:p>
            <a:pPr marL="342900" indent="-342900">
              <a:buFont typeface="+mj-lt"/>
              <a:buAutoNum type="arabicPeriod"/>
            </a:pPr>
            <a:r>
              <a:rPr lang="en-US" dirty="0"/>
              <a:t>Map an arena with both fruit/veg objects and </a:t>
            </a:r>
            <a:r>
              <a:rPr lang="en-US" dirty="0" err="1"/>
              <a:t>ArUco</a:t>
            </a:r>
            <a:r>
              <a:rPr lang="en-US" dirty="0"/>
              <a:t> markers</a:t>
            </a:r>
          </a:p>
          <a:p>
            <a:endParaRPr lang="en-US" dirty="0"/>
          </a:p>
          <a:p>
            <a:r>
              <a:rPr lang="en-US" dirty="0"/>
              <a:t>Task 2 then has 3 different levels:</a:t>
            </a:r>
          </a:p>
          <a:p>
            <a:pPr marL="342900" indent="-342900">
              <a:buFont typeface="+mj-lt"/>
              <a:buAutoNum type="arabicPeriod"/>
            </a:pPr>
            <a:r>
              <a:rPr lang="en-GB" dirty="0"/>
              <a:t>Mapping an arena of only </a:t>
            </a:r>
            <a:r>
              <a:rPr lang="en-GB" dirty="0" err="1"/>
              <a:t>Aruco</a:t>
            </a:r>
            <a:r>
              <a:rPr lang="en-GB" dirty="0"/>
              <a:t> Markers and Objects (There will be repetitions) </a:t>
            </a:r>
          </a:p>
          <a:p>
            <a:pPr marL="342900" indent="-342900">
              <a:buFont typeface="+mj-lt"/>
              <a:buAutoNum type="arabicPeriod"/>
            </a:pPr>
            <a:r>
              <a:rPr lang="en-GB" dirty="0"/>
              <a:t>Mapping the same arena as Level 1, however, objects will be swapped with a different coloured versions (</a:t>
            </a:r>
            <a:r>
              <a:rPr lang="en-GB" dirty="0" err="1"/>
              <a:t>e.g</a:t>
            </a:r>
            <a:r>
              <a:rPr lang="en-GB" dirty="0"/>
              <a:t> swapping a red apple for a green apple)</a:t>
            </a:r>
          </a:p>
          <a:p>
            <a:pPr marL="342900" indent="-342900">
              <a:buFont typeface="+mj-lt"/>
              <a:buAutoNum type="arabicPeriod"/>
            </a:pPr>
            <a:r>
              <a:rPr lang="en-GB" dirty="0"/>
              <a:t>Mapping the same arena as Level 2, however, additional objects outside of the defined training set will be included within the environment (</a:t>
            </a:r>
            <a:r>
              <a:rPr lang="en-GB" dirty="0" err="1"/>
              <a:t>e.g</a:t>
            </a:r>
            <a:r>
              <a:rPr lang="en-GB" dirty="0"/>
              <a:t> if the set of objects is apple, orange and potato, we might add a tomato into the arena). These additional objects do not need to be mapped and cannot be trained for in your model. </a:t>
            </a:r>
          </a:p>
          <a:p>
            <a:pPr marL="342900" indent="-342900">
              <a:buFont typeface="+mj-lt"/>
              <a:buAutoNum type="arabicPeriod"/>
            </a:pPr>
            <a:endParaRPr lang="en-US" dirty="0"/>
          </a:p>
          <a:p>
            <a:r>
              <a:rPr lang="en-US" dirty="0"/>
              <a:t>Levels 1 and 2 will cap the grade you can achieve which will be elaborated on in the next slide</a:t>
            </a:r>
          </a:p>
        </p:txBody>
      </p:sp>
    </p:spTree>
    <p:extLst>
      <p:ext uri="{BB962C8B-B14F-4D97-AF65-F5344CB8AC3E}">
        <p14:creationId xmlns:p14="http://schemas.microsoft.com/office/powerpoint/2010/main" val="363208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0" y="838376"/>
            <a:ext cx="11527007" cy="5909310"/>
          </a:xfrm>
          <a:prstGeom prst="rect">
            <a:avLst/>
          </a:prstGeom>
          <a:noFill/>
        </p:spPr>
        <p:txBody>
          <a:bodyPr wrap="square" rtlCol="0">
            <a:spAutoFit/>
          </a:bodyPr>
          <a:lstStyle/>
          <a:p>
            <a:r>
              <a:rPr lang="en-US" dirty="0"/>
              <a:t>Detector performance:</a:t>
            </a:r>
          </a:p>
          <a:p>
            <a:r>
              <a:rPr lang="en-US" dirty="0"/>
              <a:t>	Classification performance of your trained YOLO on a set of 10 testing images. You will need to pass 	the testing images into your model using </a:t>
            </a:r>
            <a:r>
              <a:rPr lang="en-US" i="1" dirty="0"/>
              <a:t>detector.py </a:t>
            </a:r>
            <a:r>
              <a:rPr lang="en-US" dirty="0"/>
              <a:t>(inside YOLO folder)</a:t>
            </a:r>
          </a:p>
          <a:p>
            <a:r>
              <a:rPr lang="en-GB" dirty="0"/>
              <a:t>	</a:t>
            </a:r>
            <a:r>
              <a:rPr lang="en-GB" dirty="0" err="1">
                <a:solidFill>
                  <a:srgbClr val="FFFF00"/>
                </a:solidFill>
              </a:rPr>
              <a:t>detector_score</a:t>
            </a:r>
            <a:r>
              <a:rPr lang="en-GB" dirty="0">
                <a:solidFill>
                  <a:srgbClr val="FFFF00"/>
                </a:solidFill>
              </a:rPr>
              <a:t> = 3 x </a:t>
            </a:r>
            <a:r>
              <a:rPr lang="en-GB" dirty="0" err="1">
                <a:solidFill>
                  <a:srgbClr val="FFFF00"/>
                </a:solidFill>
              </a:rPr>
              <a:t>NumberOfCorrectPredictions</a:t>
            </a:r>
            <a:r>
              <a:rPr lang="en-GB" dirty="0">
                <a:solidFill>
                  <a:srgbClr val="FFFF00"/>
                </a:solidFill>
              </a:rPr>
              <a:t>						(0 ≤ </a:t>
            </a:r>
            <a:r>
              <a:rPr lang="en-GB" dirty="0" err="1">
                <a:solidFill>
                  <a:srgbClr val="FFFF00"/>
                </a:solidFill>
              </a:rPr>
              <a:t>detector_score</a:t>
            </a:r>
            <a:r>
              <a:rPr lang="en-GB" dirty="0">
                <a:solidFill>
                  <a:srgbClr val="FFFF00"/>
                </a:solidFill>
              </a:rPr>
              <a:t> ≤ 30</a:t>
            </a:r>
            <a:r>
              <a:rPr lang="en-GB" dirty="0"/>
              <a:t>)</a:t>
            </a:r>
            <a:endParaRPr lang="en-US" dirty="0"/>
          </a:p>
          <a:p>
            <a:endParaRPr lang="en-US" dirty="0"/>
          </a:p>
          <a:p>
            <a:r>
              <a:rPr lang="en-US" dirty="0"/>
              <a:t>Target map performance:</a:t>
            </a:r>
          </a:p>
          <a:p>
            <a:r>
              <a:rPr lang="en-US" dirty="0"/>
              <a:t>	Driving your robot around the arena to generate </a:t>
            </a:r>
            <a:r>
              <a:rPr lang="en-US" i="1" dirty="0"/>
              <a:t>slam.txt </a:t>
            </a:r>
            <a:r>
              <a:rPr lang="en-US" dirty="0"/>
              <a:t>and </a:t>
            </a:r>
            <a:r>
              <a:rPr lang="en-US" i="1" dirty="0"/>
              <a:t>targets.txt</a:t>
            </a:r>
            <a:r>
              <a:rPr lang="en-US" dirty="0"/>
              <a:t>, then </a:t>
            </a:r>
            <a:r>
              <a:rPr lang="en-US" i="1" dirty="0"/>
              <a:t>mapping_eval.py </a:t>
            </a:r>
            <a:r>
              <a:rPr lang="en-US" dirty="0"/>
              <a:t>will 	be used to </a:t>
            </a:r>
            <a:r>
              <a:rPr lang="en-GB" dirty="0"/>
              <a:t>calculate the estimation error. </a:t>
            </a:r>
          </a:p>
          <a:p>
            <a:r>
              <a:rPr lang="en-GB" i="1" dirty="0"/>
              <a:t>	mapping_eval.py </a:t>
            </a:r>
            <a:r>
              <a:rPr lang="en-GB" dirty="0"/>
              <a:t>takes your slam.txt to get the alignments for best SLAM, then the target positions 	from </a:t>
            </a:r>
            <a:r>
              <a:rPr lang="en-GB" i="1" dirty="0"/>
              <a:t>targets.txt </a:t>
            </a:r>
            <a:r>
              <a:rPr lang="en-GB" dirty="0"/>
              <a:t>are re-aligned accordingly.  The Euclidean distance between each target and its closest 	estimation is recorded as </a:t>
            </a:r>
            <a:r>
              <a:rPr lang="en-GB" dirty="0" err="1">
                <a:solidFill>
                  <a:srgbClr val="FFFF00"/>
                </a:solidFill>
              </a:rPr>
              <a:t>target_accuracy_rating</a:t>
            </a:r>
            <a:r>
              <a:rPr lang="en-GB" dirty="0"/>
              <a:t>. The object estimation score is calculated as:</a:t>
            </a:r>
          </a:p>
          <a:p>
            <a:endParaRPr lang="en-GB" dirty="0"/>
          </a:p>
          <a:p>
            <a:r>
              <a:rPr lang="en-GB" dirty="0">
                <a:solidFill>
                  <a:srgbClr val="FFFF00"/>
                </a:solidFill>
              </a:rPr>
              <a:t>	</a:t>
            </a:r>
            <a:r>
              <a:rPr lang="en-GB" dirty="0" err="1">
                <a:solidFill>
                  <a:srgbClr val="FFFF00"/>
                </a:solidFill>
              </a:rPr>
              <a:t>target_accuracy_rating</a:t>
            </a:r>
            <a:r>
              <a:rPr lang="en-GB" dirty="0">
                <a:solidFill>
                  <a:srgbClr val="FFFF00"/>
                </a:solidFill>
              </a:rPr>
              <a:t>[object] = (0.5 - </a:t>
            </a:r>
            <a:r>
              <a:rPr lang="en-GB" dirty="0" err="1">
                <a:solidFill>
                  <a:srgbClr val="FFFF00"/>
                </a:solidFill>
              </a:rPr>
              <a:t>estimation_error</a:t>
            </a:r>
            <a:r>
              <a:rPr lang="en-GB" dirty="0">
                <a:solidFill>
                  <a:srgbClr val="FFFF00"/>
                </a:solidFill>
              </a:rPr>
              <a:t>[object])/(0.5-0.025) = TAR</a:t>
            </a:r>
          </a:p>
          <a:p>
            <a:r>
              <a:rPr lang="en-GB" dirty="0">
                <a:solidFill>
                  <a:srgbClr val="FFFF00"/>
                </a:solidFill>
              </a:rPr>
              <a:t>	</a:t>
            </a:r>
          </a:p>
          <a:p>
            <a:r>
              <a:rPr lang="en-GB" dirty="0">
                <a:solidFill>
                  <a:srgbClr val="FFFF00"/>
                </a:solidFill>
              </a:rPr>
              <a:t>	</a:t>
            </a:r>
            <a:r>
              <a:rPr lang="en-GB" dirty="0" err="1">
                <a:solidFill>
                  <a:srgbClr val="FFFF00"/>
                </a:solidFill>
              </a:rPr>
              <a:t>target_est_score</a:t>
            </a:r>
            <a:r>
              <a:rPr lang="en-GB" dirty="0">
                <a:solidFill>
                  <a:srgbClr val="FFFF00"/>
                </a:solidFill>
              </a:rPr>
              <a:t> = (</a:t>
            </a:r>
            <a:r>
              <a:rPr lang="en-GB" dirty="0" err="1">
                <a:solidFill>
                  <a:srgbClr val="FFFF00"/>
                </a:solidFill>
              </a:rPr>
              <a:t>base^mean</a:t>
            </a:r>
            <a:r>
              <a:rPr lang="en-GB" dirty="0">
                <a:solidFill>
                  <a:srgbClr val="FFFF00"/>
                </a:solidFill>
              </a:rPr>
              <a:t>(TAR) – 1/(base – 1) * </a:t>
            </a:r>
            <a:r>
              <a:rPr lang="en-GB" dirty="0" err="1">
                <a:solidFill>
                  <a:srgbClr val="FFFF00"/>
                </a:solidFill>
              </a:rPr>
              <a:t>level_scale</a:t>
            </a:r>
            <a:r>
              <a:rPr lang="en-GB" dirty="0">
                <a:solidFill>
                  <a:srgbClr val="FFFF00"/>
                </a:solidFill>
              </a:rPr>
              <a:t> – 5 x </a:t>
            </a:r>
            <a:r>
              <a:rPr lang="en-GB" dirty="0" err="1">
                <a:solidFill>
                  <a:srgbClr val="FFFF00"/>
                </a:solidFill>
              </a:rPr>
              <a:t>NumberOfCollisions</a:t>
            </a:r>
            <a:r>
              <a:rPr lang="en-GB" dirty="0">
                <a:solidFill>
                  <a:srgbClr val="FFFF00"/>
                </a:solidFill>
              </a:rPr>
              <a:t>, base = 8</a:t>
            </a:r>
          </a:p>
          <a:p>
            <a:r>
              <a:rPr lang="en-GB" dirty="0">
                <a:solidFill>
                  <a:srgbClr val="FFFF00"/>
                </a:solidFill>
              </a:rPr>
              <a:t>		</a:t>
            </a:r>
          </a:p>
          <a:p>
            <a:r>
              <a:rPr lang="en-GB" dirty="0">
                <a:solidFill>
                  <a:srgbClr val="FFFF00"/>
                </a:solidFill>
              </a:rPr>
              <a:t>	0 ≤ </a:t>
            </a:r>
            <a:r>
              <a:rPr lang="en-GB" dirty="0" err="1">
                <a:solidFill>
                  <a:srgbClr val="FFFF00"/>
                </a:solidFill>
              </a:rPr>
              <a:t>target_est_score</a:t>
            </a:r>
            <a:r>
              <a:rPr lang="en-GB" dirty="0">
                <a:solidFill>
                  <a:srgbClr val="FFFF00"/>
                </a:solidFill>
              </a:rPr>
              <a:t> ≤ </a:t>
            </a:r>
            <a:r>
              <a:rPr lang="en-GB" dirty="0" err="1">
                <a:solidFill>
                  <a:srgbClr val="FFFF00"/>
                </a:solidFill>
              </a:rPr>
              <a:t>level_scale</a:t>
            </a:r>
            <a:endParaRPr lang="en-GB" dirty="0">
              <a:solidFill>
                <a:srgbClr val="FFFF00"/>
              </a:solidFill>
            </a:endParaRPr>
          </a:p>
          <a:p>
            <a:endParaRPr lang="en-GB" dirty="0">
              <a:solidFill>
                <a:srgbClr val="FFFF00"/>
              </a:solidFill>
            </a:endParaRPr>
          </a:p>
          <a:p>
            <a:r>
              <a:rPr lang="en-GB" dirty="0">
                <a:solidFill>
                  <a:srgbClr val="FFFF00"/>
                </a:solidFill>
              </a:rPr>
              <a:t>	</a:t>
            </a:r>
            <a:r>
              <a:rPr lang="fr-FR" dirty="0">
                <a:solidFill>
                  <a:srgbClr val="FFFF00"/>
                </a:solidFill>
              </a:rPr>
              <a:t>M2_score = </a:t>
            </a:r>
            <a:r>
              <a:rPr lang="fr-FR" dirty="0" err="1">
                <a:solidFill>
                  <a:srgbClr val="FFFF00"/>
                </a:solidFill>
              </a:rPr>
              <a:t>detector_score</a:t>
            </a:r>
            <a:r>
              <a:rPr lang="fr-FR" dirty="0">
                <a:solidFill>
                  <a:srgbClr val="FFFF00"/>
                </a:solidFill>
              </a:rPr>
              <a:t> + </a:t>
            </a:r>
            <a:r>
              <a:rPr lang="fr-FR" dirty="0" err="1">
                <a:solidFill>
                  <a:srgbClr val="FFFF00"/>
                </a:solidFill>
              </a:rPr>
              <a:t>target_est_score</a:t>
            </a:r>
            <a:r>
              <a:rPr lang="fr-FR" dirty="0">
                <a:solidFill>
                  <a:srgbClr val="FFFF00"/>
                </a:solidFill>
              </a:rPr>
              <a:t>, 0 ≤ M2_score ≤ 100</a:t>
            </a:r>
          </a:p>
          <a:p>
            <a:endParaRPr lang="fr-FR" dirty="0">
              <a:solidFill>
                <a:srgbClr val="FFFF00"/>
              </a:solidFill>
            </a:endParaRPr>
          </a:p>
          <a:p>
            <a:pPr algn="ctr"/>
            <a:r>
              <a:rPr lang="fr-FR" dirty="0"/>
              <a:t>At </a:t>
            </a:r>
            <a:r>
              <a:rPr lang="fr-FR" dirty="0" err="1"/>
              <a:t>level</a:t>
            </a:r>
            <a:r>
              <a:rPr lang="fr-FR" dirty="0"/>
              <a:t> 1 </a:t>
            </a:r>
            <a:r>
              <a:rPr lang="fr-FR" dirty="0" err="1"/>
              <a:t>scale</a:t>
            </a:r>
            <a:r>
              <a:rPr lang="fr-FR" dirty="0"/>
              <a:t> = 40, At </a:t>
            </a:r>
            <a:r>
              <a:rPr lang="fr-FR" dirty="0" err="1"/>
              <a:t>Level</a:t>
            </a:r>
            <a:r>
              <a:rPr lang="fr-FR" dirty="0"/>
              <a:t> 2 </a:t>
            </a:r>
            <a:r>
              <a:rPr lang="fr-FR" dirty="0" err="1"/>
              <a:t>scale</a:t>
            </a:r>
            <a:r>
              <a:rPr lang="fr-FR" dirty="0"/>
              <a:t> = 50, </a:t>
            </a:r>
            <a:r>
              <a:rPr lang="fr-FR" dirty="0" err="1"/>
              <a:t>Level</a:t>
            </a:r>
            <a:r>
              <a:rPr lang="fr-FR" dirty="0"/>
              <a:t> 3 </a:t>
            </a:r>
            <a:r>
              <a:rPr lang="fr-FR" dirty="0" err="1"/>
              <a:t>scale</a:t>
            </a:r>
            <a:r>
              <a:rPr lang="fr-FR" dirty="0"/>
              <a:t> = 70.</a:t>
            </a:r>
          </a:p>
        </p:txBody>
      </p:sp>
    </p:spTree>
    <p:extLst>
      <p:ext uri="{BB962C8B-B14F-4D97-AF65-F5344CB8AC3E}">
        <p14:creationId xmlns:p14="http://schemas.microsoft.com/office/powerpoint/2010/main" val="39735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8FF0BD57-9E99-4BD6-BD49-1CC2E16F74AC}"/>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Evaluation</a:t>
            </a:r>
          </a:p>
        </p:txBody>
      </p:sp>
      <p:sp>
        <p:nvSpPr>
          <p:cNvPr id="63" name="TextBox 62">
            <a:extLst>
              <a:ext uri="{FF2B5EF4-FFF2-40B4-BE49-F238E27FC236}">
                <a16:creationId xmlns:a16="http://schemas.microsoft.com/office/drawing/2014/main" id="{FEAA2EC5-F6D7-476E-88B1-D35DB39D8C08}"/>
              </a:ext>
            </a:extLst>
          </p:cNvPr>
          <p:cNvSpPr txBox="1"/>
          <p:nvPr/>
        </p:nvSpPr>
        <p:spPr>
          <a:xfrm>
            <a:off x="478181" y="838376"/>
            <a:ext cx="8049912" cy="5355312"/>
          </a:xfrm>
          <a:prstGeom prst="rect">
            <a:avLst/>
          </a:prstGeom>
          <a:noFill/>
        </p:spPr>
        <p:txBody>
          <a:bodyPr wrap="square" rtlCol="0">
            <a:spAutoFit/>
          </a:bodyPr>
          <a:lstStyle/>
          <a:p>
            <a:r>
              <a:rPr lang="en-US" dirty="0"/>
              <a:t>Submission of your codes (before next week’s lab):</a:t>
            </a:r>
          </a:p>
          <a:p>
            <a:pPr marL="285750" indent="-285750">
              <a:buFont typeface="Arial" panose="020B0604020202020204" pitchFamily="34" charset="0"/>
              <a:buChar char="•"/>
            </a:pPr>
            <a:r>
              <a:rPr lang="en-US" dirty="0"/>
              <a:t>Scripts required to run your M2, e.g., util folder, modified TargetPoseEst.py</a:t>
            </a:r>
          </a:p>
          <a:p>
            <a:pPr marL="285750" indent="-285750">
              <a:buFont typeface="Arial" panose="020B0604020202020204" pitchFamily="34" charset="0"/>
              <a:buChar char="•"/>
            </a:pPr>
            <a:r>
              <a:rPr lang="en-US" dirty="0"/>
              <a:t>YOLO model weights - If weights are too large for </a:t>
            </a:r>
            <a:r>
              <a:rPr lang="en-US" dirty="0" err="1"/>
              <a:t>moodle</a:t>
            </a:r>
            <a:r>
              <a:rPr lang="en-US" dirty="0"/>
              <a:t> you can submit a link to a google drive file</a:t>
            </a:r>
          </a:p>
          <a:p>
            <a:pPr marL="285750" indent="-285750">
              <a:buFont typeface="Arial" panose="020B0604020202020204" pitchFamily="34" charset="0"/>
              <a:buChar char="•"/>
            </a:pPr>
            <a:r>
              <a:rPr lang="en-US" dirty="0"/>
              <a:t>Don’t include your training dataset or any python environments</a:t>
            </a:r>
          </a:p>
          <a:p>
            <a:endParaRPr lang="en-US" dirty="0"/>
          </a:p>
          <a:p>
            <a:r>
              <a:rPr lang="en-US" dirty="0"/>
              <a:t>Live demo marking in wk7: </a:t>
            </a:r>
          </a:p>
          <a:p>
            <a:pPr marL="285750" indent="-285750">
              <a:buFont typeface="Arial" panose="020B0604020202020204" pitchFamily="34" charset="0"/>
              <a:buChar char="•"/>
            </a:pPr>
            <a:r>
              <a:rPr lang="en-US" dirty="0"/>
              <a:t>20min time limit</a:t>
            </a:r>
          </a:p>
          <a:p>
            <a:pPr marL="285750" indent="-285750">
              <a:buFont typeface="Arial" panose="020B0604020202020204" pitchFamily="34" charset="0"/>
              <a:buChar char="•"/>
            </a:pPr>
            <a:r>
              <a:rPr lang="en-US" dirty="0"/>
              <a:t>detector visualization (10 testing images, each containing one target object, 3pt for each correct label given)</a:t>
            </a:r>
          </a:p>
          <a:p>
            <a:pPr marL="285750" indent="-285750">
              <a:buFont typeface="Arial" panose="020B0604020202020204" pitchFamily="34" charset="0"/>
              <a:buChar char="•"/>
            </a:pPr>
            <a:r>
              <a:rPr lang="en-US" dirty="0"/>
              <a:t>target map generation (max 3 collisions/out-of-bound per run), make sure the generated map is in the right format</a:t>
            </a:r>
          </a:p>
          <a:p>
            <a:pPr marL="285750" indent="-285750">
              <a:buFont typeface="Arial" panose="020B0604020202020204" pitchFamily="34" charset="0"/>
              <a:buChar char="•"/>
            </a:pPr>
            <a:r>
              <a:rPr lang="en-US" dirty="0"/>
              <a:t>Submit slam.txt &amp; targets.txt</a:t>
            </a:r>
          </a:p>
          <a:p>
            <a:pPr marL="742950" lvl="1" indent="-285750">
              <a:buFont typeface="Arial" panose="020B0604020202020204" pitchFamily="34" charset="0"/>
              <a:buChar char="•"/>
            </a:pPr>
            <a:r>
              <a:rPr lang="en-US" dirty="0"/>
              <a:t>You will only be allowed one slam.txt </a:t>
            </a:r>
            <a:br>
              <a:rPr lang="en-US" dirty="0"/>
            </a:br>
            <a:r>
              <a:rPr lang="en-US" dirty="0"/>
              <a:t>and targets.txt per run</a:t>
            </a:r>
          </a:p>
          <a:p>
            <a:pPr marL="285750" indent="-285750">
              <a:buFont typeface="Arial" panose="020B0604020202020204" pitchFamily="34" charset="0"/>
              <a:buChar char="•"/>
            </a:pPr>
            <a:r>
              <a:rPr lang="en-US" dirty="0"/>
              <a:t>Switching levels will be included within demo</a:t>
            </a:r>
            <a:br>
              <a:rPr lang="en-US" dirty="0"/>
            </a:br>
            <a:r>
              <a:rPr lang="en-US" dirty="0"/>
              <a:t>time, so try to limit this to 1-2 level switches</a:t>
            </a:r>
            <a:br>
              <a:rPr lang="en-US" dirty="0"/>
            </a:br>
            <a:r>
              <a:rPr lang="en-US" dirty="0"/>
              <a:t>max</a:t>
            </a:r>
          </a:p>
        </p:txBody>
      </p:sp>
      <p:pic>
        <p:nvPicPr>
          <p:cNvPr id="3" name="Picture 2" descr="A screenshot of a computer&#10;&#10;Description automatically generated">
            <a:extLst>
              <a:ext uri="{FF2B5EF4-FFF2-40B4-BE49-F238E27FC236}">
                <a16:creationId xmlns:a16="http://schemas.microsoft.com/office/drawing/2014/main" id="{A77D033B-FEA1-0BFE-BBBB-2A9628C3A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910" y="4435654"/>
            <a:ext cx="2836183" cy="2414967"/>
          </a:xfrm>
          <a:prstGeom prst="rect">
            <a:avLst/>
          </a:prstGeom>
        </p:spPr>
      </p:pic>
      <p:pic>
        <p:nvPicPr>
          <p:cNvPr id="5" name="Picture 4">
            <a:extLst>
              <a:ext uri="{FF2B5EF4-FFF2-40B4-BE49-F238E27FC236}">
                <a16:creationId xmlns:a16="http://schemas.microsoft.com/office/drawing/2014/main" id="{62BFCD32-DF1F-D885-4A58-868B0B0B3191}"/>
              </a:ext>
            </a:extLst>
          </p:cNvPr>
          <p:cNvPicPr>
            <a:picLocks noChangeAspect="1"/>
          </p:cNvPicPr>
          <p:nvPr/>
        </p:nvPicPr>
        <p:blipFill>
          <a:blip r:embed="rId4"/>
          <a:stretch>
            <a:fillRect/>
          </a:stretch>
        </p:blipFill>
        <p:spPr>
          <a:xfrm>
            <a:off x="8528093" y="1437494"/>
            <a:ext cx="3663907" cy="5413127"/>
          </a:xfrm>
          <a:prstGeom prst="rect">
            <a:avLst/>
          </a:prstGeom>
        </p:spPr>
      </p:pic>
    </p:spTree>
    <p:extLst>
      <p:ext uri="{BB962C8B-B14F-4D97-AF65-F5344CB8AC3E}">
        <p14:creationId xmlns:p14="http://schemas.microsoft.com/office/powerpoint/2010/main" val="406823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C70965F-5A98-B6AF-6C65-96C4AE9D7FB4}"/>
              </a:ext>
            </a:extLst>
          </p:cNvPr>
          <p:cNvGraphicFramePr>
            <a:graphicFrameLocks/>
          </p:cNvGraphicFramePr>
          <p:nvPr/>
        </p:nvGraphicFramePr>
        <p:xfrm>
          <a:off x="1819740" y="1449174"/>
          <a:ext cx="8552520" cy="4511040"/>
        </p:xfrm>
        <a:graphic>
          <a:graphicData uri="http://schemas.openxmlformats.org/drawingml/2006/table">
            <a:tbl>
              <a:tblPr/>
              <a:tblGrid>
                <a:gridCol w="1265040">
                  <a:extLst>
                    <a:ext uri="{9D8B030D-6E8A-4147-A177-3AD203B41FA5}">
                      <a16:colId xmlns:a16="http://schemas.microsoft.com/office/drawing/2014/main" val="20000"/>
                    </a:ext>
                  </a:extLst>
                </a:gridCol>
                <a:gridCol w="338472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defRPr/>
                      </a:pPr>
                      <a:r>
                        <a:rPr lang="en-AU" sz="1600" b="1" strike="noStrike" spc="-1" dirty="0">
                          <a:solidFill>
                            <a:srgbClr val="000000"/>
                          </a:solidFill>
                          <a:latin typeface="Century Schoolbook"/>
                        </a:rPr>
                        <a:t>Week</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Objectives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Milestones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defRPr/>
                      </a:pPr>
                      <a:r>
                        <a:rPr lang="en-AU" sz="1600" b="0" strike="noStrike" spc="-1" dirty="0">
                          <a:solidFill>
                            <a:srgbClr val="000000"/>
                          </a:solidFill>
                          <a:latin typeface="Century Schoolbook"/>
                        </a:rPr>
                        <a:t>1: C1-1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Introduction and setup</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1"/>
                  </a:ext>
                </a:extLst>
              </a:tr>
              <a:tr h="0">
                <a:tc>
                  <a:txBody>
                    <a:bodyPr/>
                    <a:lstStyle/>
                    <a:p>
                      <a:pPr>
                        <a:lnSpc>
                          <a:spcPct val="100000"/>
                        </a:lnSpc>
                        <a:defRPr/>
                      </a:pPr>
                      <a:r>
                        <a:rPr lang="en-AU" sz="1600" b="0" strike="noStrike" spc="-1" dirty="0">
                          <a:solidFill>
                            <a:srgbClr val="000000"/>
                          </a:solidFill>
                          <a:latin typeface="Century Schoolbook"/>
                        </a:rPr>
                        <a:t>2: M1-1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Calibration, ARUCO markers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C1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defRPr/>
                      </a:pPr>
                      <a:r>
                        <a:rPr lang="en-AU" sz="1600" b="0" strike="noStrike" spc="-1" dirty="0">
                          <a:solidFill>
                            <a:srgbClr val="000000"/>
                          </a:solidFill>
                          <a:latin typeface="Century Schoolbook"/>
                        </a:rPr>
                        <a:t>3: M1-2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3"/>
                  </a:ext>
                </a:extLst>
              </a:tr>
              <a:tr h="0">
                <a:tc>
                  <a:txBody>
                    <a:bodyPr/>
                    <a:lstStyle/>
                    <a:p>
                      <a:pPr>
                        <a:lnSpc>
                          <a:spcPct val="100000"/>
                        </a:lnSpc>
                        <a:defRPr/>
                      </a:pPr>
                      <a:r>
                        <a:rPr lang="en-AU" sz="1600" b="0" strike="noStrike" spc="-1" dirty="0">
                          <a:solidFill>
                            <a:srgbClr val="000000"/>
                          </a:solidFill>
                          <a:latin typeface="Century Schoolbook"/>
                        </a:rPr>
                        <a:t>4: M1-3</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defRPr/>
                      </a:pPr>
                      <a:r>
                        <a:rPr lang="en-AU" sz="1600" b="0" strike="noStrike" spc="-1" dirty="0">
                          <a:solidFill>
                            <a:srgbClr val="000000"/>
                          </a:solidFill>
                          <a:latin typeface="Century Schoolbook"/>
                        </a:rPr>
                        <a:t>5: M2-1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Object recognition &amp; localisation</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5"/>
                  </a:ext>
                </a:extLst>
              </a:tr>
              <a:tr h="0">
                <a:tc>
                  <a:txBody>
                    <a:bodyPr/>
                    <a:lstStyle/>
                    <a:p>
                      <a:pPr>
                        <a:lnSpc>
                          <a:spcPct val="100000"/>
                        </a:lnSpc>
                        <a:defRPr/>
                      </a:pPr>
                      <a:r>
                        <a:rPr lang="en-AU" sz="1600" b="0" strike="noStrike" spc="-1" dirty="0">
                          <a:solidFill>
                            <a:srgbClr val="000000"/>
                          </a:solidFill>
                          <a:latin typeface="Century Schoolbook"/>
                        </a:rPr>
                        <a:t>6: M2-2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Object recognition &amp; localisation</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defRPr/>
                      </a:pPr>
                      <a:r>
                        <a:rPr lang="en-AU" sz="1600" b="0" strike="noStrike" spc="-1" dirty="0">
                          <a:solidFill>
                            <a:srgbClr val="000000"/>
                          </a:solidFill>
                          <a:latin typeface="Century Schoolbook"/>
                        </a:rPr>
                        <a:t>7: M3-1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Navigation &amp; Planning</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M2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defRPr/>
                      </a:pPr>
                      <a:r>
                        <a:rPr lang="en-AU" sz="1600" b="0" strike="noStrike" spc="-1" dirty="0">
                          <a:solidFill>
                            <a:srgbClr val="000000"/>
                          </a:solidFill>
                          <a:latin typeface="Century Schoolbook"/>
                        </a:rPr>
                        <a:t>8: M3-2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Navigation &amp; Planning</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defRPr/>
                      </a:pPr>
                      <a:r>
                        <a:rPr lang="en-AU" sz="1600" b="0" strike="noStrike" spc="-1" dirty="0">
                          <a:solidFill>
                            <a:srgbClr val="000000"/>
                          </a:solidFill>
                          <a:latin typeface="Century Schoolbook"/>
                        </a:rPr>
                        <a:t>9: C2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Integration &amp; Improvement</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M3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10: Final</a:t>
                      </a:r>
                      <a:endParaRPr lang="en-AU" sz="1600" b="0" strike="noStrike" spc="-1" dirty="0">
                        <a:latin typeface="+mn-lt"/>
                      </a:endParaRPr>
                    </a:p>
                  </a:txBody>
                  <a:tcPr>
                    <a:lnL w="12240" algn="ctr">
                      <a:solidFill>
                        <a:srgbClr val="000000"/>
                      </a:solidFill>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a:lnSpc>
                          <a:spcPct val="100000"/>
                        </a:lnSpc>
                        <a:defRPr/>
                      </a:pPr>
                      <a:r>
                        <a:rPr lang="en-AU" sz="1600" b="0" strike="noStrike" spc="-1" dirty="0">
                          <a:solidFill>
                            <a:srgbClr val="000000"/>
                          </a:solidFill>
                          <a:latin typeface="Century Schoolbook"/>
                        </a:rPr>
                        <a:t>Trial run of final demo</a:t>
                      </a:r>
                      <a:endParaRPr lang="en-AU" sz="1600" b="0" strike="noStrike" spc="-1" dirty="0">
                        <a:latin typeface="Arial"/>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a:solidFill>
                            <a:srgbClr val="000000"/>
                          </a:solidFill>
                          <a:latin typeface="+mn-lt"/>
                        </a:rPr>
                        <a:t>C2 due</a:t>
                      </a:r>
                      <a:endParaRPr lang="en-AU" sz="1600" b="0" strike="noStrike" spc="-1">
                        <a:latin typeface="+mn-lt"/>
                      </a:endParaRPr>
                    </a:p>
                  </a:txBody>
                  <a:tcPr>
                    <a:lnL w="12240" cap="flat" cmpd="sng" algn="ctr">
                      <a:solidFill>
                        <a:srgbClr val="000000"/>
                      </a:solidFill>
                      <a:prstDash val="solid"/>
                      <a:round/>
                      <a:headEnd type="none" w="med" len="med"/>
                      <a:tailEnd type="none" w="med" len="med"/>
                    </a:lnL>
                    <a:lnR w="12240" algn="ctr">
                      <a:solidFill>
                        <a:srgbClr val="000000"/>
                      </a:solidFill>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927731480"/>
                  </a:ext>
                </a:extLst>
              </a:tr>
              <a:tr h="335160">
                <a:tc>
                  <a:txBody>
                    <a:bodyPr/>
                    <a:lstStyle/>
                    <a:p>
                      <a:pPr>
                        <a:lnSpc>
                          <a:spcPct val="100000"/>
                        </a:lnSpc>
                        <a:defRPr/>
                      </a:pPr>
                      <a:r>
                        <a:rPr lang="en-AU" sz="1600" b="0" strike="noStrike" spc="-1" dirty="0">
                          <a:solidFill>
                            <a:srgbClr val="000000"/>
                          </a:solidFill>
                          <a:latin typeface="Century Schoolbook"/>
                        </a:rPr>
                        <a:t>11: Final</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Final demo</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Final demo due</a:t>
                      </a:r>
                      <a:r>
                        <a:rPr lang="en-AU" sz="1600" b="0" strike="noStrike" spc="-1" dirty="0">
                          <a:solidFill>
                            <a:srgbClr val="000000"/>
                          </a:solidFill>
                          <a:latin typeface="Arial"/>
                        </a:rPr>
                        <a:t> </a:t>
                      </a:r>
                      <a:endParaRPr lang="en-AU" sz="1600" b="0" strike="noStrike" spc="-1" dirty="0">
                        <a:latin typeface="+mn-lt"/>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defRPr/>
                      </a:pPr>
                      <a:r>
                        <a:rPr lang="en-AU" sz="1600" b="0" strike="noStrike" spc="-1" dirty="0">
                          <a:solidFill>
                            <a:srgbClr val="000000"/>
                          </a:solidFill>
                          <a:latin typeface="Century Schoolbook"/>
                        </a:rPr>
                        <a:t>12: No lab</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11"/>
                  </a:ext>
                </a:extLst>
              </a:tr>
            </a:tbl>
          </a:graphicData>
        </a:graphic>
      </p:graphicFrame>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7" name="TextBox 6">
            <a:extLst>
              <a:ext uri="{FF2B5EF4-FFF2-40B4-BE49-F238E27FC236}">
                <a16:creationId xmlns:a16="http://schemas.microsoft.com/office/drawing/2014/main" id="{07D73589-860F-3F26-05AE-20E2E317EA64}"/>
              </a:ext>
            </a:extLst>
          </p:cNvPr>
          <p:cNvSpPr txBox="1"/>
          <p:nvPr/>
        </p:nvSpPr>
        <p:spPr>
          <a:xfrm>
            <a:off x="1474591" y="3516828"/>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0162714-7B55-D3DD-A6CE-2747DF54E418}"/>
              </a:ext>
            </a:extLst>
          </p:cNvPr>
          <p:cNvCxnSpPr/>
          <p:nvPr/>
        </p:nvCxnSpPr>
        <p:spPr>
          <a:xfrm>
            <a:off x="1658471" y="303777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D29C8A-DD1F-33C7-768A-315183862B7A}"/>
              </a:ext>
            </a:extLst>
          </p:cNvPr>
          <p:cNvCxnSpPr/>
          <p:nvPr/>
        </p:nvCxnSpPr>
        <p:spPr>
          <a:xfrm>
            <a:off x="1637184" y="342739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91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58532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M2 in Week 7: detector performance + object pose estimation performance</a:t>
            </a:r>
          </a:p>
          <a:p>
            <a:r>
              <a:rPr lang="en-US" dirty="0"/>
              <a:t>.</a:t>
            </a:r>
          </a:p>
        </p:txBody>
      </p:sp>
    </p:spTree>
    <p:extLst>
      <p:ext uri="{BB962C8B-B14F-4D97-AF65-F5344CB8AC3E}">
        <p14:creationId xmlns:p14="http://schemas.microsoft.com/office/powerpoint/2010/main" val="89584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585323"/>
          </a:xfrm>
          <a:prstGeom prst="rect">
            <a:avLst/>
          </a:prstGeom>
          <a:noFill/>
        </p:spPr>
        <p:txBody>
          <a:bodyPr wrap="square" rtlCol="0">
            <a:spAutoFit/>
          </a:bodyPr>
          <a:lstStyle/>
          <a:p>
            <a:endParaRPr lang="en-US" dirty="0"/>
          </a:p>
          <a:p>
            <a:r>
              <a:rPr lang="en-US" dirty="0"/>
              <a:t>Task 3: Estimating object poses (Week 6)</a:t>
            </a:r>
          </a:p>
          <a:p>
            <a:endParaRPr lang="en-US" dirty="0"/>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	Here we use a human for illustrating pose estimation, however human is not a target in M2	 </a:t>
            </a:r>
          </a:p>
        </p:txBody>
      </p:sp>
    </p:spTree>
    <p:extLst>
      <p:ext uri="{BB962C8B-B14F-4D97-AF65-F5344CB8AC3E}">
        <p14:creationId xmlns:p14="http://schemas.microsoft.com/office/powerpoint/2010/main" val="110487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Given any standard RGB image, can we calculate the 3D position of any pixel within an image?	 </a:t>
            </a:r>
          </a:p>
        </p:txBody>
      </p:sp>
      <p:sp>
        <p:nvSpPr>
          <p:cNvPr id="84" name="Parallelogram 83">
            <a:extLst>
              <a:ext uri="{FF2B5EF4-FFF2-40B4-BE49-F238E27FC236}">
                <a16:creationId xmlns:a16="http://schemas.microsoft.com/office/drawing/2014/main" id="{ED5641C6-FA45-4164-BA7F-E422FF91D7F9}"/>
              </a:ext>
            </a:extLst>
          </p:cNvPr>
          <p:cNvSpPr/>
          <p:nvPr/>
        </p:nvSpPr>
        <p:spPr>
          <a:xfrm rot="16200000">
            <a:off x="2722074"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a:extLst>
              <a:ext uri="{FF2B5EF4-FFF2-40B4-BE49-F238E27FC236}">
                <a16:creationId xmlns:a16="http://schemas.microsoft.com/office/drawing/2014/main" id="{63FD6776-803E-496C-A7A9-D48E8511DB2B}"/>
              </a:ext>
            </a:extLst>
          </p:cNvPr>
          <p:cNvCxnSpPr/>
          <p:nvPr/>
        </p:nvCxnSpPr>
        <p:spPr>
          <a:xfrm flipV="1">
            <a:off x="5699044"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86" name="Picture 85" descr="A picture containing dark&#10;&#10;Description automatically generated">
            <a:extLst>
              <a:ext uri="{FF2B5EF4-FFF2-40B4-BE49-F238E27FC236}">
                <a16:creationId xmlns:a16="http://schemas.microsoft.com/office/drawing/2014/main" id="{360D4DF8-5AD9-4BA6-A1BB-E22B1C6BF97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5314929" y="2390765"/>
            <a:ext cx="969669" cy="1899594"/>
          </a:xfrm>
          <a:prstGeom prst="rect">
            <a:avLst/>
          </a:prstGeom>
        </p:spPr>
      </p:pic>
      <p:cxnSp>
        <p:nvCxnSpPr>
          <p:cNvPr id="87" name="Straight Arrow Connector 86">
            <a:extLst>
              <a:ext uri="{FF2B5EF4-FFF2-40B4-BE49-F238E27FC236}">
                <a16:creationId xmlns:a16="http://schemas.microsoft.com/office/drawing/2014/main" id="{C8A63659-4A50-4751-9E69-7A8D1C643B96}"/>
              </a:ext>
            </a:extLst>
          </p:cNvPr>
          <p:cNvCxnSpPr>
            <a:cxnSpLocks/>
          </p:cNvCxnSpPr>
          <p:nvPr/>
        </p:nvCxnSpPr>
        <p:spPr>
          <a:xfrm flipH="1">
            <a:off x="2646163"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8" name="Picture 87" descr="A picture containing dark&#10;&#10;Description automatically generated">
            <a:extLst>
              <a:ext uri="{FF2B5EF4-FFF2-40B4-BE49-F238E27FC236}">
                <a16:creationId xmlns:a16="http://schemas.microsoft.com/office/drawing/2014/main" id="{8D2D4BD6-ECDA-42F2-895C-76FF4DE3C23E}"/>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690625" y="4678184"/>
            <a:ext cx="338782" cy="663679"/>
          </a:xfrm>
          <a:prstGeom prst="rect">
            <a:avLst/>
          </a:prstGeom>
        </p:spPr>
      </p:pic>
      <p:cxnSp>
        <p:nvCxnSpPr>
          <p:cNvPr id="89" name="Straight Connector 88">
            <a:extLst>
              <a:ext uri="{FF2B5EF4-FFF2-40B4-BE49-F238E27FC236}">
                <a16:creationId xmlns:a16="http://schemas.microsoft.com/office/drawing/2014/main" id="{1352B15E-822C-4755-A2B7-6B9EBA9DB497}"/>
              </a:ext>
            </a:extLst>
          </p:cNvPr>
          <p:cNvCxnSpPr>
            <a:cxnSpLocks/>
          </p:cNvCxnSpPr>
          <p:nvPr/>
        </p:nvCxnSpPr>
        <p:spPr>
          <a:xfrm flipH="1">
            <a:off x="2536718"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539985-271A-40CE-BBAF-5B1FD53C8230}"/>
              </a:ext>
            </a:extLst>
          </p:cNvPr>
          <p:cNvCxnSpPr>
            <a:cxnSpLocks/>
          </p:cNvCxnSpPr>
          <p:nvPr/>
        </p:nvCxnSpPr>
        <p:spPr>
          <a:xfrm flipH="1">
            <a:off x="2536718"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CAD1DE-5D3F-4DA4-940A-6D65C7C4F19F}"/>
              </a:ext>
            </a:extLst>
          </p:cNvPr>
          <p:cNvCxnSpPr>
            <a:cxnSpLocks/>
          </p:cNvCxnSpPr>
          <p:nvPr/>
        </p:nvCxnSpPr>
        <p:spPr>
          <a:xfrm flipH="1" flipV="1">
            <a:off x="2536718"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EC8DE30-7224-48F9-8801-DAE49DC3C270}"/>
              </a:ext>
            </a:extLst>
          </p:cNvPr>
          <p:cNvCxnSpPr>
            <a:cxnSpLocks/>
          </p:cNvCxnSpPr>
          <p:nvPr/>
        </p:nvCxnSpPr>
        <p:spPr>
          <a:xfrm flipH="1">
            <a:off x="2536718"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8C1E219-DDF4-44BF-AD8E-712351CAC5A1}"/>
              </a:ext>
            </a:extLst>
          </p:cNvPr>
          <p:cNvCxnSpPr>
            <a:cxnSpLocks/>
          </p:cNvCxnSpPr>
          <p:nvPr/>
        </p:nvCxnSpPr>
        <p:spPr>
          <a:xfrm flipH="1">
            <a:off x="2645629"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0DE8135C-1D71-40C8-AF68-5563DE8506B2}"/>
              </a:ext>
            </a:extLst>
          </p:cNvPr>
          <p:cNvSpPr/>
          <p:nvPr/>
        </p:nvSpPr>
        <p:spPr>
          <a:xfrm>
            <a:off x="3801415"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TextBox 94">
            <a:extLst>
              <a:ext uri="{FF2B5EF4-FFF2-40B4-BE49-F238E27FC236}">
                <a16:creationId xmlns:a16="http://schemas.microsoft.com/office/drawing/2014/main" id="{83594707-1639-4A7C-A879-EC5F78E27F42}"/>
              </a:ext>
            </a:extLst>
          </p:cNvPr>
          <p:cNvSpPr txBox="1"/>
          <p:nvPr/>
        </p:nvSpPr>
        <p:spPr>
          <a:xfrm>
            <a:off x="1713205" y="6122230"/>
            <a:ext cx="1864847" cy="369332"/>
          </a:xfrm>
          <a:prstGeom prst="rect">
            <a:avLst/>
          </a:prstGeom>
          <a:noFill/>
        </p:spPr>
        <p:txBody>
          <a:bodyPr wrap="square" rtlCol="0">
            <a:spAutoFit/>
          </a:bodyPr>
          <a:lstStyle/>
          <a:p>
            <a:r>
              <a:rPr lang="en-US" dirty="0"/>
              <a:t>Camera center</a:t>
            </a:r>
          </a:p>
        </p:txBody>
      </p:sp>
      <p:sp>
        <p:nvSpPr>
          <p:cNvPr id="96" name="TextBox 95">
            <a:extLst>
              <a:ext uri="{FF2B5EF4-FFF2-40B4-BE49-F238E27FC236}">
                <a16:creationId xmlns:a16="http://schemas.microsoft.com/office/drawing/2014/main" id="{5FA97B2F-B8B7-4B95-9FC6-EB453E561146}"/>
              </a:ext>
            </a:extLst>
          </p:cNvPr>
          <p:cNvSpPr txBox="1"/>
          <p:nvPr/>
        </p:nvSpPr>
        <p:spPr>
          <a:xfrm>
            <a:off x="2462936" y="3244334"/>
            <a:ext cx="1864847" cy="369332"/>
          </a:xfrm>
          <a:prstGeom prst="rect">
            <a:avLst/>
          </a:prstGeom>
          <a:noFill/>
        </p:spPr>
        <p:txBody>
          <a:bodyPr wrap="square" rtlCol="0">
            <a:spAutoFit/>
          </a:bodyPr>
          <a:lstStyle/>
          <a:p>
            <a:r>
              <a:rPr lang="en-US" dirty="0"/>
              <a:t>Image plane</a:t>
            </a:r>
          </a:p>
        </p:txBody>
      </p:sp>
      <p:sp>
        <p:nvSpPr>
          <p:cNvPr id="97" name="Oval 96">
            <a:extLst>
              <a:ext uri="{FF2B5EF4-FFF2-40B4-BE49-F238E27FC236}">
                <a16:creationId xmlns:a16="http://schemas.microsoft.com/office/drawing/2014/main" id="{072657A0-8972-4ACD-A2E3-D45DF35D590A}"/>
              </a:ext>
            </a:extLst>
          </p:cNvPr>
          <p:cNvSpPr/>
          <p:nvPr/>
        </p:nvSpPr>
        <p:spPr>
          <a:xfrm>
            <a:off x="2494790"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6" name="Oval 105">
            <a:extLst>
              <a:ext uri="{FF2B5EF4-FFF2-40B4-BE49-F238E27FC236}">
                <a16:creationId xmlns:a16="http://schemas.microsoft.com/office/drawing/2014/main" id="{F64981FB-BD52-4B15-964C-7FC76FEE2B45}"/>
              </a:ext>
            </a:extLst>
          </p:cNvPr>
          <p:cNvSpPr/>
          <p:nvPr/>
        </p:nvSpPr>
        <p:spPr>
          <a:xfrm>
            <a:off x="5664465"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3975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What if we had 2 RGB images?</a:t>
            </a:r>
          </a:p>
          <a:p>
            <a:r>
              <a:rPr lang="en-US" dirty="0"/>
              <a:t>We can triangulate the projected light rays to figure out the 3D position of the corresponding point </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9794557" cy="4815164"/>
            <a:chOff x="1129174" y="1676398"/>
            <a:chExt cx="9794557" cy="4815164"/>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Camera center</a:t>
              </a:r>
            </a:p>
          </p:txBody>
        </p:sp>
        <p:sp>
          <p:nvSpPr>
            <p:cNvPr id="47" name="TextBox 46">
              <a:extLst>
                <a:ext uri="{FF2B5EF4-FFF2-40B4-BE49-F238E27FC236}">
                  <a16:creationId xmlns:a16="http://schemas.microsoft.com/office/drawing/2014/main" id="{8A1D3CDA-4BA3-430B-8181-7F3F28C6C751}"/>
                </a:ext>
              </a:extLst>
            </p:cNvPr>
            <p:cNvSpPr txBox="1"/>
            <p:nvPr/>
          </p:nvSpPr>
          <p:spPr>
            <a:xfrm>
              <a:off x="1878905" y="3244334"/>
              <a:ext cx="1864847" cy="369332"/>
            </a:xfrm>
            <a:prstGeom prst="rect">
              <a:avLst/>
            </a:prstGeom>
            <a:noFill/>
          </p:spPr>
          <p:txBody>
            <a:bodyPr wrap="square" rtlCol="0">
              <a:spAutoFit/>
            </a:bodyPr>
            <a:lstStyle/>
            <a:p>
              <a:r>
                <a:rPr lang="en-US" dirty="0"/>
                <a:t>Image plane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8631991" y="3644028"/>
              <a:ext cx="2291740" cy="646331"/>
            </a:xfrm>
            <a:prstGeom prst="rect">
              <a:avLst/>
            </a:prstGeom>
            <a:noFill/>
          </p:spPr>
          <p:txBody>
            <a:bodyPr wrap="square" rtlCol="0">
              <a:spAutoFit/>
            </a:bodyPr>
            <a:lstStyle/>
            <a:p>
              <a:r>
                <a:rPr lang="en-US" dirty="0"/>
                <a:t>Image taken from a different viewpoint</a:t>
              </a:r>
            </a:p>
          </p:txBody>
        </p:sp>
      </p:grpSp>
    </p:spTree>
    <p:extLst>
      <p:ext uri="{BB962C8B-B14F-4D97-AF65-F5344CB8AC3E}">
        <p14:creationId xmlns:p14="http://schemas.microsoft.com/office/powerpoint/2010/main" val="385909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646331"/>
          </a:xfrm>
          <a:prstGeom prst="rect">
            <a:avLst/>
          </a:prstGeom>
          <a:noFill/>
        </p:spPr>
        <p:txBody>
          <a:bodyPr wrap="square" rtlCol="0">
            <a:spAutoFit/>
          </a:bodyPr>
          <a:lstStyle/>
          <a:p>
            <a:r>
              <a:rPr lang="en-US" dirty="0"/>
              <a:t>This is difficult to do however as it is reliant on us being confident on the relative poses of both cameras and choosing a pixel in both images that correspond to the exact same spot on the human</a:t>
            </a:r>
          </a:p>
        </p:txBody>
      </p:sp>
      <p:grpSp>
        <p:nvGrpSpPr>
          <p:cNvPr id="59" name="Group 58">
            <a:extLst>
              <a:ext uri="{FF2B5EF4-FFF2-40B4-BE49-F238E27FC236}">
                <a16:creationId xmlns:a16="http://schemas.microsoft.com/office/drawing/2014/main" id="{7CEEC112-DC58-4D11-B20E-C0F79307BF81}"/>
              </a:ext>
            </a:extLst>
          </p:cNvPr>
          <p:cNvGrpSpPr/>
          <p:nvPr/>
        </p:nvGrpSpPr>
        <p:grpSpPr>
          <a:xfrm>
            <a:off x="1713205" y="1676398"/>
            <a:ext cx="8799606" cy="4819545"/>
            <a:chOff x="1129174" y="1676398"/>
            <a:chExt cx="8799606" cy="4819545"/>
          </a:xfrm>
        </p:grpSpPr>
        <p:cxnSp>
          <p:nvCxnSpPr>
            <p:cNvPr id="51" name="Straight Connector 50">
              <a:extLst>
                <a:ext uri="{FF2B5EF4-FFF2-40B4-BE49-F238E27FC236}">
                  <a16:creationId xmlns:a16="http://schemas.microsoft.com/office/drawing/2014/main" id="{0DB2F432-8F15-40FF-B7FD-21E53BE72A6E}"/>
                </a:ext>
              </a:extLst>
            </p:cNvPr>
            <p:cNvCxnSpPr>
              <a:cxnSpLocks/>
            </p:cNvCxnSpPr>
            <p:nvPr/>
          </p:nvCxnSpPr>
          <p:spPr>
            <a:xfrm flipH="1" flipV="1">
              <a:off x="3743752" y="1982346"/>
              <a:ext cx="1523556" cy="125111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81DAA4AD-DC3C-44A3-ABFC-4210E75EDB30}"/>
                </a:ext>
              </a:extLst>
            </p:cNvPr>
            <p:cNvSpPr/>
            <p:nvPr/>
          </p:nvSpPr>
          <p:spPr>
            <a:xfrm rot="16200000">
              <a:off x="2138043" y="38783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a:extLst>
                <a:ext uri="{FF2B5EF4-FFF2-40B4-BE49-F238E27FC236}">
                  <a16:creationId xmlns:a16="http://schemas.microsoft.com/office/drawing/2014/main" id="{461BD07B-86B4-4AD9-8700-7B479B5EA5D7}"/>
                </a:ext>
              </a:extLst>
            </p:cNvPr>
            <p:cNvCxnSpPr/>
            <p:nvPr/>
          </p:nvCxnSpPr>
          <p:spPr>
            <a:xfrm flipV="1">
              <a:off x="5115013" y="1676398"/>
              <a:ext cx="1714392" cy="154440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30898" y="2390765"/>
              <a:ext cx="969669" cy="1899594"/>
            </a:xfrm>
            <a:prstGeom prst="rect">
              <a:avLst/>
            </a:prstGeom>
          </p:spPr>
        </p:pic>
        <p:cxnSp>
          <p:nvCxnSpPr>
            <p:cNvPr id="9" name="Straight Arrow Connector 8">
              <a:extLst>
                <a:ext uri="{FF2B5EF4-FFF2-40B4-BE49-F238E27FC236}">
                  <a16:creationId xmlns:a16="http://schemas.microsoft.com/office/drawing/2014/main" id="{E815BD26-3EEB-44B8-8591-26D5EEF66301}"/>
                </a:ext>
              </a:extLst>
            </p:cNvPr>
            <p:cNvCxnSpPr>
              <a:cxnSpLocks/>
            </p:cNvCxnSpPr>
            <p:nvPr/>
          </p:nvCxnSpPr>
          <p:spPr>
            <a:xfrm flipH="1">
              <a:off x="2062132" y="3167954"/>
              <a:ext cx="3109608" cy="28245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106594" y="4678184"/>
              <a:ext cx="338782" cy="663679"/>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1952687" y="46003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1952687" y="36975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1952687" y="60881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1952687" y="51742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59E0BEC-3068-4972-BD02-D3C35A592396}"/>
                </a:ext>
              </a:extLst>
            </p:cNvPr>
            <p:cNvCxnSpPr>
              <a:cxnSpLocks/>
            </p:cNvCxnSpPr>
            <p:nvPr/>
          </p:nvCxnSpPr>
          <p:spPr>
            <a:xfrm flipH="1">
              <a:off x="2061598" y="4910869"/>
              <a:ext cx="1191223" cy="10820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2291D8E-1B5D-4BBD-A2F6-49535D2991BF}"/>
                </a:ext>
              </a:extLst>
            </p:cNvPr>
            <p:cNvSpPr/>
            <p:nvPr/>
          </p:nvSpPr>
          <p:spPr>
            <a:xfrm>
              <a:off x="3217384" y="4876776"/>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E7EE6653-74B3-4B1A-8D9D-53C435750FDB}"/>
                </a:ext>
              </a:extLst>
            </p:cNvPr>
            <p:cNvSpPr txBox="1"/>
            <p:nvPr/>
          </p:nvSpPr>
          <p:spPr>
            <a:xfrm>
              <a:off x="1129174" y="6122230"/>
              <a:ext cx="1864847" cy="369332"/>
            </a:xfrm>
            <a:prstGeom prst="rect">
              <a:avLst/>
            </a:prstGeom>
            <a:noFill/>
          </p:spPr>
          <p:txBody>
            <a:bodyPr wrap="square" rtlCol="0">
              <a:spAutoFit/>
            </a:bodyPr>
            <a:lstStyle/>
            <a:p>
              <a:r>
                <a:rPr lang="en-US" dirty="0"/>
                <a:t>First image</a:t>
              </a:r>
            </a:p>
          </p:txBody>
        </p:sp>
        <p:sp>
          <p:nvSpPr>
            <p:cNvPr id="44" name="Oval 43">
              <a:extLst>
                <a:ext uri="{FF2B5EF4-FFF2-40B4-BE49-F238E27FC236}">
                  <a16:creationId xmlns:a16="http://schemas.microsoft.com/office/drawing/2014/main" id="{9539C662-9AE4-4F29-B314-DD2B3E6D03AE}"/>
                </a:ext>
              </a:extLst>
            </p:cNvPr>
            <p:cNvSpPr/>
            <p:nvPr/>
          </p:nvSpPr>
          <p:spPr>
            <a:xfrm>
              <a:off x="1910759" y="60285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Parallelogram 19">
              <a:extLst>
                <a:ext uri="{FF2B5EF4-FFF2-40B4-BE49-F238E27FC236}">
                  <a16:creationId xmlns:a16="http://schemas.microsoft.com/office/drawing/2014/main" id="{3D9656E3-C0CC-4021-8F7C-2E54961073D6}"/>
                </a:ext>
              </a:extLst>
            </p:cNvPr>
            <p:cNvSpPr/>
            <p:nvPr/>
          </p:nvSpPr>
          <p:spPr>
            <a:xfrm rot="5400000" flipV="1">
              <a:off x="6214085" y="3840095"/>
              <a:ext cx="2434775" cy="2028992"/>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Arrow Connector 42">
              <a:extLst>
                <a:ext uri="{FF2B5EF4-FFF2-40B4-BE49-F238E27FC236}">
                  <a16:creationId xmlns:a16="http://schemas.microsoft.com/office/drawing/2014/main" id="{F50101D5-94EA-46DA-A682-771D549D77D0}"/>
                </a:ext>
              </a:extLst>
            </p:cNvPr>
            <p:cNvCxnSpPr>
              <a:cxnSpLocks/>
            </p:cNvCxnSpPr>
            <p:nvPr/>
          </p:nvCxnSpPr>
          <p:spPr>
            <a:xfrm>
              <a:off x="5169334" y="3158749"/>
              <a:ext cx="3468762" cy="28102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person standing in a dark room&#10;&#10;Description automatically generated with low confidence">
              <a:extLst>
                <a:ext uri="{FF2B5EF4-FFF2-40B4-BE49-F238E27FC236}">
                  <a16:creationId xmlns:a16="http://schemas.microsoft.com/office/drawing/2014/main" id="{3C3D1452-CF72-4810-AE7F-11145E24AA1C}"/>
                </a:ext>
              </a:extLst>
            </p:cNvPr>
            <p:cNvPicPr>
              <a:picLocks noChangeAspect="1"/>
            </p:cNvPicPr>
            <p:nvPr/>
          </p:nvPicPr>
          <p:blipFill rotWithShape="1">
            <a:blip r:embed="rId3">
              <a:extLst>
                <a:ext uri="{28A0092B-C50C-407E-A947-70E740481C1C}">
                  <a14:useLocalDpi xmlns:a14="http://schemas.microsoft.com/office/drawing/2010/main" val="0"/>
                </a:ext>
              </a:extLst>
            </a:blip>
            <a:srcRect l="48551" r="31020" b="33862"/>
            <a:stretch/>
          </p:blipFill>
          <p:spPr>
            <a:xfrm>
              <a:off x="7351093" y="4768829"/>
              <a:ext cx="285947" cy="694336"/>
            </a:xfrm>
            <a:prstGeom prst="rect">
              <a:avLst/>
            </a:prstGeom>
          </p:spPr>
        </p:pic>
        <p:cxnSp>
          <p:nvCxnSpPr>
            <p:cNvPr id="27" name="Straight Connector 26">
              <a:extLst>
                <a:ext uri="{FF2B5EF4-FFF2-40B4-BE49-F238E27FC236}">
                  <a16:creationId xmlns:a16="http://schemas.microsoft.com/office/drawing/2014/main" id="{3BCF24EB-199E-46BC-BA01-26DE7ACB3EAC}"/>
                </a:ext>
              </a:extLst>
            </p:cNvPr>
            <p:cNvCxnSpPr>
              <a:cxnSpLocks/>
            </p:cNvCxnSpPr>
            <p:nvPr/>
          </p:nvCxnSpPr>
          <p:spPr>
            <a:xfrm flipH="1">
              <a:off x="6416976" y="6083776"/>
              <a:ext cx="2395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CDE98-FC9C-4D07-88F1-1DB5D1803F53}"/>
                </a:ext>
              </a:extLst>
            </p:cNvPr>
            <p:cNvCxnSpPr>
              <a:cxnSpLocks/>
            </p:cNvCxnSpPr>
            <p:nvPr/>
          </p:nvCxnSpPr>
          <p:spPr>
            <a:xfrm>
              <a:off x="8459008" y="5177414"/>
              <a:ext cx="345967" cy="904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EFAD1F-7AED-4778-9B76-00EAC2F6B50C}"/>
                </a:ext>
              </a:extLst>
            </p:cNvPr>
            <p:cNvCxnSpPr>
              <a:cxnSpLocks/>
            </p:cNvCxnSpPr>
            <p:nvPr/>
          </p:nvCxnSpPr>
          <p:spPr>
            <a:xfrm>
              <a:off x="8459008" y="3637203"/>
              <a:ext cx="345967" cy="244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2A8CBB-AD77-4B17-A24D-B270819BE932}"/>
                </a:ext>
              </a:extLst>
            </p:cNvPr>
            <p:cNvCxnSpPr>
              <a:cxnSpLocks/>
            </p:cNvCxnSpPr>
            <p:nvPr/>
          </p:nvCxnSpPr>
          <p:spPr>
            <a:xfrm>
              <a:off x="6416975" y="4536576"/>
              <a:ext cx="2395143" cy="154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523874-FF56-4EC9-BBD6-9C65C5C5550E}"/>
                </a:ext>
              </a:extLst>
            </p:cNvPr>
            <p:cNvSpPr/>
            <p:nvPr/>
          </p:nvSpPr>
          <p:spPr>
            <a:xfrm>
              <a:off x="8754821" y="6024150"/>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C5DD58C5-223F-4E92-BBCA-6FBF8F05DE64}"/>
                </a:ext>
              </a:extLst>
            </p:cNvPr>
            <p:cNvSpPr/>
            <p:nvPr/>
          </p:nvSpPr>
          <p:spPr>
            <a:xfrm>
              <a:off x="5080434" y="3082549"/>
              <a:ext cx="170809" cy="17080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5" name="Straight Arrow Connector 54">
              <a:extLst>
                <a:ext uri="{FF2B5EF4-FFF2-40B4-BE49-F238E27FC236}">
                  <a16:creationId xmlns:a16="http://schemas.microsoft.com/office/drawing/2014/main" id="{29C13CF8-1E48-455F-AE06-BF87EAAB492A}"/>
                </a:ext>
              </a:extLst>
            </p:cNvPr>
            <p:cNvCxnSpPr>
              <a:cxnSpLocks/>
            </p:cNvCxnSpPr>
            <p:nvPr/>
          </p:nvCxnSpPr>
          <p:spPr>
            <a:xfrm>
              <a:off x="7510410" y="5054412"/>
              <a:ext cx="1124756" cy="911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31A7AD-1131-487D-9252-8D4AEAD2D5C7}"/>
                </a:ext>
              </a:extLst>
            </p:cNvPr>
            <p:cNvSpPr/>
            <p:nvPr/>
          </p:nvSpPr>
          <p:spPr>
            <a:xfrm>
              <a:off x="7449169" y="4995384"/>
              <a:ext cx="91117" cy="9111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405F745-C368-412D-A372-17C2F55A162A}"/>
                </a:ext>
              </a:extLst>
            </p:cNvPr>
            <p:cNvSpPr txBox="1"/>
            <p:nvPr/>
          </p:nvSpPr>
          <p:spPr>
            <a:xfrm>
              <a:off x="7637040" y="6126611"/>
              <a:ext cx="2291740" cy="369332"/>
            </a:xfrm>
            <a:prstGeom prst="rect">
              <a:avLst/>
            </a:prstGeom>
            <a:noFill/>
          </p:spPr>
          <p:txBody>
            <a:bodyPr wrap="square" rtlCol="0">
              <a:spAutoFit/>
            </a:bodyPr>
            <a:lstStyle/>
            <a:p>
              <a:r>
                <a:rPr lang="en-US" dirty="0"/>
                <a:t>Second image</a:t>
              </a:r>
            </a:p>
          </p:txBody>
        </p:sp>
      </p:grpSp>
    </p:spTree>
    <p:extLst>
      <p:ext uri="{BB962C8B-B14F-4D97-AF65-F5344CB8AC3E}">
        <p14:creationId xmlns:p14="http://schemas.microsoft.com/office/powerpoint/2010/main" val="78666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Arrow Connector 78">
            <a:extLst>
              <a:ext uri="{FF2B5EF4-FFF2-40B4-BE49-F238E27FC236}">
                <a16:creationId xmlns:a16="http://schemas.microsoft.com/office/drawing/2014/main" id="{0CDD43E4-AC35-4F39-8FA9-095BA1E703C5}"/>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369332"/>
          </a:xfrm>
          <a:prstGeom prst="rect">
            <a:avLst/>
          </a:prstGeom>
          <a:noFill/>
        </p:spPr>
        <p:txBody>
          <a:bodyPr wrap="square" rtlCol="0">
            <a:spAutoFit/>
          </a:bodyPr>
          <a:lstStyle/>
          <a:p>
            <a:r>
              <a:rPr lang="en-US" dirty="0"/>
              <a:t>What if we project two lines from the camera?</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sp>
        <p:nvSpPr>
          <p:cNvPr id="78" name="TextBox 77">
            <a:extLst>
              <a:ext uri="{FF2B5EF4-FFF2-40B4-BE49-F238E27FC236}">
                <a16:creationId xmlns:a16="http://schemas.microsoft.com/office/drawing/2014/main" id="{0EFB0D5B-1E62-45C5-9885-380ADA2A244A}"/>
              </a:ext>
            </a:extLst>
          </p:cNvPr>
          <p:cNvSpPr txBox="1"/>
          <p:nvPr/>
        </p:nvSpPr>
        <p:spPr>
          <a:xfrm>
            <a:off x="6421333" y="4196540"/>
            <a:ext cx="5296258" cy="923330"/>
          </a:xfrm>
          <a:prstGeom prst="rect">
            <a:avLst/>
          </a:prstGeom>
          <a:noFill/>
        </p:spPr>
        <p:txBody>
          <a:bodyPr wrap="square" rtlCol="0">
            <a:spAutoFit/>
          </a:bodyPr>
          <a:lstStyle/>
          <a:p>
            <a:r>
              <a:rPr lang="en-US" dirty="0"/>
              <a:t>If the human were to walk backwards, away from the camera, they should appear smaller in the image</a:t>
            </a:r>
          </a:p>
        </p:txBody>
      </p:sp>
      <p:cxnSp>
        <p:nvCxnSpPr>
          <p:cNvPr id="38" name="Straight Arrow Connector 37">
            <a:extLst>
              <a:ext uri="{FF2B5EF4-FFF2-40B4-BE49-F238E27FC236}">
                <a16:creationId xmlns:a16="http://schemas.microsoft.com/office/drawing/2014/main" id="{C1256DCD-34EB-40B7-95C5-7D8279DFAECF}"/>
              </a:ext>
            </a:extLst>
          </p:cNvPr>
          <p:cNvCxnSpPr>
            <a:cxnSpLocks/>
          </p:cNvCxnSpPr>
          <p:nvPr/>
        </p:nvCxnSpPr>
        <p:spPr>
          <a:xfrm flipH="1" flipV="1">
            <a:off x="5544152" y="4060647"/>
            <a:ext cx="877182" cy="3843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81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A picture containing dark&#10;&#10;Description automatically generated">
            <a:extLst>
              <a:ext uri="{FF2B5EF4-FFF2-40B4-BE49-F238E27FC236}">
                <a16:creationId xmlns:a16="http://schemas.microsoft.com/office/drawing/2014/main" id="{3559B7DD-67E7-4D56-97A3-67926A471188}"/>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8570318" y="3672094"/>
            <a:ext cx="726676" cy="1423566"/>
          </a:xfrm>
          <a:prstGeom prst="rect">
            <a:avLst/>
          </a:prstGeom>
        </p:spPr>
      </p:pic>
      <p:pic>
        <p:nvPicPr>
          <p:cNvPr id="47" name="Picture 46" descr="A picture containing dark&#10;&#10;Description automatically generated">
            <a:extLst>
              <a:ext uri="{FF2B5EF4-FFF2-40B4-BE49-F238E27FC236}">
                <a16:creationId xmlns:a16="http://schemas.microsoft.com/office/drawing/2014/main" id="{529F9DFB-16D4-4661-8A41-73FD8C65B5F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4777732" y="2105925"/>
            <a:ext cx="969669" cy="1899594"/>
          </a:xfrm>
          <a:prstGeom prst="rect">
            <a:avLst/>
          </a:prstGeom>
        </p:spPr>
      </p:pic>
      <p:cxnSp>
        <p:nvCxnSpPr>
          <p:cNvPr id="45" name="Straight Arrow Connector 44">
            <a:extLst>
              <a:ext uri="{FF2B5EF4-FFF2-40B4-BE49-F238E27FC236}">
                <a16:creationId xmlns:a16="http://schemas.microsoft.com/office/drawing/2014/main" id="{A3B7EF79-9E55-49D5-A453-7A7D2F779FC0}"/>
              </a:ext>
            </a:extLst>
          </p:cNvPr>
          <p:cNvCxnSpPr>
            <a:cxnSpLocks/>
          </p:cNvCxnSpPr>
          <p:nvPr/>
        </p:nvCxnSpPr>
        <p:spPr>
          <a:xfrm flipH="1">
            <a:off x="3345121"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99ADB7-7463-4519-9D5E-D0F532FC88A9}"/>
              </a:ext>
            </a:extLst>
          </p:cNvPr>
          <p:cNvCxnSpPr>
            <a:cxnSpLocks/>
          </p:cNvCxnSpPr>
          <p:nvPr/>
        </p:nvCxnSpPr>
        <p:spPr>
          <a:xfrm flipH="1">
            <a:off x="3741267" y="1920680"/>
            <a:ext cx="1036465" cy="1184053"/>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Estimating Relative Pose</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65516"/>
            <a:ext cx="11527007" cy="923330"/>
          </a:xfrm>
          <a:prstGeom prst="rect">
            <a:avLst/>
          </a:prstGeom>
          <a:noFill/>
        </p:spPr>
        <p:txBody>
          <a:bodyPr wrap="square" rtlCol="0">
            <a:spAutoFit/>
          </a:bodyPr>
          <a:lstStyle/>
          <a:p>
            <a:r>
              <a:rPr lang="en-US" dirty="0"/>
              <a:t>This will ONLY work if:</a:t>
            </a:r>
          </a:p>
          <a:p>
            <a:r>
              <a:rPr lang="en-US" dirty="0"/>
              <a:t>	We know the height of the object we are looking at</a:t>
            </a:r>
          </a:p>
          <a:p>
            <a:r>
              <a:rPr lang="en-US" dirty="0"/>
              <a:t>	The object’s height does not change</a:t>
            </a:r>
          </a:p>
        </p:txBody>
      </p:sp>
      <p:sp>
        <p:nvSpPr>
          <p:cNvPr id="3" name="Parallelogram 2">
            <a:extLst>
              <a:ext uri="{FF2B5EF4-FFF2-40B4-BE49-F238E27FC236}">
                <a16:creationId xmlns:a16="http://schemas.microsoft.com/office/drawing/2014/main" id="{81DAA4AD-DC3C-44A3-ABFC-4210E75EDB30}"/>
              </a:ext>
            </a:extLst>
          </p:cNvPr>
          <p:cNvSpPr/>
          <p:nvPr/>
        </p:nvSpPr>
        <p:spPr>
          <a:xfrm rot="16200000">
            <a:off x="855174"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descr="A picture containing dark&#10;&#10;Description automatically generated">
            <a:extLst>
              <a:ext uri="{FF2B5EF4-FFF2-40B4-BE49-F238E27FC236}">
                <a16:creationId xmlns:a16="http://schemas.microsoft.com/office/drawing/2014/main" id="{3AE2B051-C402-43BE-9944-946807742DD6}"/>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3448029" y="2886065"/>
            <a:ext cx="969669" cy="1899594"/>
          </a:xfrm>
          <a:prstGeom prst="rect">
            <a:avLst/>
          </a:prstGeom>
        </p:spPr>
      </p:pic>
      <p:cxnSp>
        <p:nvCxnSpPr>
          <p:cNvPr id="15" name="Straight Connector 14">
            <a:extLst>
              <a:ext uri="{FF2B5EF4-FFF2-40B4-BE49-F238E27FC236}">
                <a16:creationId xmlns:a16="http://schemas.microsoft.com/office/drawing/2014/main" id="{305695BB-004B-4864-9474-D27D0AC60DED}"/>
              </a:ext>
            </a:extLst>
          </p:cNvPr>
          <p:cNvCxnSpPr>
            <a:cxnSpLocks/>
          </p:cNvCxnSpPr>
          <p:nvPr/>
        </p:nvCxnSpPr>
        <p:spPr>
          <a:xfrm flipH="1">
            <a:off x="669818"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A6EB7-EA27-48B6-8481-1AF22105945E}"/>
              </a:ext>
            </a:extLst>
          </p:cNvPr>
          <p:cNvCxnSpPr>
            <a:cxnSpLocks/>
          </p:cNvCxnSpPr>
          <p:nvPr/>
        </p:nvCxnSpPr>
        <p:spPr>
          <a:xfrm flipH="1">
            <a:off x="669818"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4AAC09-A4E8-4FC3-ACF6-16A238ADE3C9}"/>
              </a:ext>
            </a:extLst>
          </p:cNvPr>
          <p:cNvCxnSpPr>
            <a:cxnSpLocks/>
          </p:cNvCxnSpPr>
          <p:nvPr/>
        </p:nvCxnSpPr>
        <p:spPr>
          <a:xfrm flipH="1" flipV="1">
            <a:off x="669818"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AEF71-2A90-403F-B10C-00DBFCB8EC24}"/>
              </a:ext>
            </a:extLst>
          </p:cNvPr>
          <p:cNvCxnSpPr>
            <a:cxnSpLocks/>
          </p:cNvCxnSpPr>
          <p:nvPr/>
        </p:nvCxnSpPr>
        <p:spPr>
          <a:xfrm flipH="1">
            <a:off x="669818"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39C662-9AE4-4F29-B314-DD2B3E6D03AE}"/>
              </a:ext>
            </a:extLst>
          </p:cNvPr>
          <p:cNvSpPr/>
          <p:nvPr/>
        </p:nvSpPr>
        <p:spPr>
          <a:xfrm>
            <a:off x="627890"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88514098-0529-4B74-B4CD-B5F42AB9C2A4}"/>
              </a:ext>
            </a:extLst>
          </p:cNvPr>
          <p:cNvCxnSpPr>
            <a:cxnSpLocks/>
          </p:cNvCxnSpPr>
          <p:nvPr/>
        </p:nvCxnSpPr>
        <p:spPr>
          <a:xfrm flipH="1">
            <a:off x="779263"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1DF6BB-1554-4F10-8DEC-680F9A512C12}"/>
              </a:ext>
            </a:extLst>
          </p:cNvPr>
          <p:cNvCxnSpPr>
            <a:cxnSpLocks/>
          </p:cNvCxnSpPr>
          <p:nvPr/>
        </p:nvCxnSpPr>
        <p:spPr>
          <a:xfrm flipH="1">
            <a:off x="779263"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ight Brace 34">
            <a:extLst>
              <a:ext uri="{FF2B5EF4-FFF2-40B4-BE49-F238E27FC236}">
                <a16:creationId xmlns:a16="http://schemas.microsoft.com/office/drawing/2014/main" id="{4F8E2397-507A-4803-A7A5-45E87E2B517F}"/>
              </a:ext>
            </a:extLst>
          </p:cNvPr>
          <p:cNvSpPr/>
          <p:nvPr/>
        </p:nvSpPr>
        <p:spPr>
          <a:xfrm>
            <a:off x="4253207" y="294081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2" name="Right Brace 51">
            <a:extLst>
              <a:ext uri="{FF2B5EF4-FFF2-40B4-BE49-F238E27FC236}">
                <a16:creationId xmlns:a16="http://schemas.microsoft.com/office/drawing/2014/main" id="{D6C25AA1-DBD0-43E9-A07A-F5927EC9F224}"/>
              </a:ext>
            </a:extLst>
          </p:cNvPr>
          <p:cNvSpPr/>
          <p:nvPr/>
        </p:nvSpPr>
        <p:spPr>
          <a:xfrm>
            <a:off x="5601805" y="2161053"/>
            <a:ext cx="293238" cy="178933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5AA79B1-5942-4BA2-BB1D-B15002081761}"/>
                  </a:ext>
                </a:extLst>
              </p:cNvPr>
              <p:cNvSpPr txBox="1"/>
              <p:nvPr/>
            </p:nvSpPr>
            <p:spPr>
              <a:xfrm>
                <a:off x="5895043" y="288825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3" name="TextBox 52">
                <a:extLst>
                  <a:ext uri="{FF2B5EF4-FFF2-40B4-BE49-F238E27FC236}">
                    <a16:creationId xmlns:a16="http://schemas.microsoft.com/office/drawing/2014/main" id="{65AA79B1-5942-4BA2-BB1D-B15002081761}"/>
                  </a:ext>
                </a:extLst>
              </p:cNvPr>
              <p:cNvSpPr txBox="1">
                <a:spLocks noRot="1" noChangeAspect="1" noMove="1" noResize="1" noEditPoints="1" noAdjustHandles="1" noChangeArrowheads="1" noChangeShapeType="1" noTextEdit="1"/>
              </p:cNvSpPr>
              <p:nvPr/>
            </p:nvSpPr>
            <p:spPr>
              <a:xfrm>
                <a:off x="5895043" y="2888254"/>
                <a:ext cx="293238" cy="276999"/>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000675E-9AA5-4212-BC43-5042EE72F102}"/>
                  </a:ext>
                </a:extLst>
              </p:cNvPr>
              <p:cNvSpPr txBox="1"/>
              <p:nvPr/>
            </p:nvSpPr>
            <p:spPr>
              <a:xfrm>
                <a:off x="4484494" y="36826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𝐻</m:t>
                      </m:r>
                    </m:oMath>
                  </m:oMathPara>
                </a14:m>
                <a:endParaRPr lang="en-US" sz="1200" dirty="0"/>
              </a:p>
            </p:txBody>
          </p:sp>
        </mc:Choice>
        <mc:Fallback xmlns="">
          <p:sp>
            <p:nvSpPr>
              <p:cNvPr id="54" name="TextBox 53">
                <a:extLst>
                  <a:ext uri="{FF2B5EF4-FFF2-40B4-BE49-F238E27FC236}">
                    <a16:creationId xmlns:a16="http://schemas.microsoft.com/office/drawing/2014/main" id="{6000675E-9AA5-4212-BC43-5042EE72F102}"/>
                  </a:ext>
                </a:extLst>
              </p:cNvPr>
              <p:cNvSpPr txBox="1">
                <a:spLocks noRot="1" noChangeAspect="1" noMove="1" noResize="1" noEditPoints="1" noAdjustHandles="1" noChangeArrowheads="1" noChangeShapeType="1" noTextEdit="1"/>
              </p:cNvSpPr>
              <p:nvPr/>
            </p:nvSpPr>
            <p:spPr>
              <a:xfrm>
                <a:off x="4484494" y="3682694"/>
                <a:ext cx="293238" cy="276999"/>
              </a:xfrm>
              <a:prstGeom prst="rect">
                <a:avLst/>
              </a:prstGeom>
              <a:blipFill>
                <a:blip r:embed="rId4"/>
                <a:stretch>
                  <a:fillRect/>
                </a:stretch>
              </a:blipFill>
            </p:spPr>
            <p:txBody>
              <a:bodyPr/>
              <a:lstStyle/>
              <a:p>
                <a:r>
                  <a:rPr lang="en-AU">
                    <a:noFill/>
                  </a:rPr>
                  <a:t> </a:t>
                </a:r>
              </a:p>
            </p:txBody>
          </p:sp>
        </mc:Fallback>
      </mc:AlternateContent>
      <p:pic>
        <p:nvPicPr>
          <p:cNvPr id="56" name="Picture 55" descr="A picture containing dark&#10;&#10;Description automatically generated">
            <a:extLst>
              <a:ext uri="{FF2B5EF4-FFF2-40B4-BE49-F238E27FC236}">
                <a16:creationId xmlns:a16="http://schemas.microsoft.com/office/drawing/2014/main" id="{48B8406B-E2CA-46D1-A5BD-45DB9AA6C6C3}"/>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0769066" y="3209508"/>
            <a:ext cx="452101" cy="885672"/>
          </a:xfrm>
          <a:prstGeom prst="rect">
            <a:avLst/>
          </a:prstGeom>
        </p:spPr>
      </p:pic>
      <p:cxnSp>
        <p:nvCxnSpPr>
          <p:cNvPr id="57" name="Straight Arrow Connector 56">
            <a:extLst>
              <a:ext uri="{FF2B5EF4-FFF2-40B4-BE49-F238E27FC236}">
                <a16:creationId xmlns:a16="http://schemas.microsoft.com/office/drawing/2014/main" id="{5D3C55AE-DC75-43CD-AF85-4C074B5C0994}"/>
              </a:ext>
            </a:extLst>
          </p:cNvPr>
          <p:cNvCxnSpPr>
            <a:cxnSpLocks/>
          </p:cNvCxnSpPr>
          <p:nvPr/>
        </p:nvCxnSpPr>
        <p:spPr>
          <a:xfrm flipH="1">
            <a:off x="9059527" y="3626179"/>
            <a:ext cx="2541329" cy="1423565"/>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AC19D0E-034F-4899-A1F8-4C9B01844954}"/>
              </a:ext>
            </a:extLst>
          </p:cNvPr>
          <p:cNvCxnSpPr>
            <a:cxnSpLocks/>
          </p:cNvCxnSpPr>
          <p:nvPr/>
        </p:nvCxnSpPr>
        <p:spPr>
          <a:xfrm flipH="1">
            <a:off x="9455673" y="1252145"/>
            <a:ext cx="1621669" cy="1852588"/>
          </a:xfrm>
          <a:prstGeom prst="straightConnector1">
            <a:avLst/>
          </a:prstGeom>
          <a:ln w="28575">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Parallelogram 60">
            <a:extLst>
              <a:ext uri="{FF2B5EF4-FFF2-40B4-BE49-F238E27FC236}">
                <a16:creationId xmlns:a16="http://schemas.microsoft.com/office/drawing/2014/main" id="{97E0AD54-7751-4191-954C-37F614F13E67}"/>
              </a:ext>
            </a:extLst>
          </p:cNvPr>
          <p:cNvSpPr/>
          <p:nvPr/>
        </p:nvSpPr>
        <p:spPr>
          <a:xfrm rot="16200000">
            <a:off x="6569580" y="4373651"/>
            <a:ext cx="2390580" cy="2028991"/>
          </a:xfrm>
          <a:prstGeom prst="parallelogram">
            <a:avLst>
              <a:gd name="adj" fmla="val 44329"/>
            </a:avLst>
          </a:prstGeom>
          <a:solidFill>
            <a:schemeClr val="bg1">
              <a:lumMod val="75000"/>
              <a:lumOff val="2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descr="A picture containing dark&#10;&#10;Description automatically generated">
            <a:extLst>
              <a:ext uri="{FF2B5EF4-FFF2-40B4-BE49-F238E27FC236}">
                <a16:creationId xmlns:a16="http://schemas.microsoft.com/office/drawing/2014/main" id="{2B5A3C5F-1F1E-4B09-B050-46726180E40D}"/>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9761884" y="3521404"/>
            <a:ext cx="535925" cy="1049884"/>
          </a:xfrm>
          <a:prstGeom prst="rect">
            <a:avLst/>
          </a:prstGeom>
        </p:spPr>
      </p:pic>
      <p:cxnSp>
        <p:nvCxnSpPr>
          <p:cNvPr id="64" name="Straight Connector 63">
            <a:extLst>
              <a:ext uri="{FF2B5EF4-FFF2-40B4-BE49-F238E27FC236}">
                <a16:creationId xmlns:a16="http://schemas.microsoft.com/office/drawing/2014/main" id="{54127721-AE91-4C59-8329-3A0970C76137}"/>
              </a:ext>
            </a:extLst>
          </p:cNvPr>
          <p:cNvCxnSpPr>
            <a:cxnSpLocks/>
          </p:cNvCxnSpPr>
          <p:nvPr/>
        </p:nvCxnSpPr>
        <p:spPr>
          <a:xfrm flipH="1">
            <a:off x="6384224" y="5095660"/>
            <a:ext cx="2395142" cy="148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9C5F25-D100-495C-80A3-3D3A50BFD640}"/>
              </a:ext>
            </a:extLst>
          </p:cNvPr>
          <p:cNvCxnSpPr>
            <a:cxnSpLocks/>
          </p:cNvCxnSpPr>
          <p:nvPr/>
        </p:nvCxnSpPr>
        <p:spPr>
          <a:xfrm flipH="1">
            <a:off x="6384224" y="4192856"/>
            <a:ext cx="366150" cy="2390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3AFCB5-04A7-44D8-9672-76A5D7C66A80}"/>
              </a:ext>
            </a:extLst>
          </p:cNvPr>
          <p:cNvCxnSpPr>
            <a:cxnSpLocks/>
          </p:cNvCxnSpPr>
          <p:nvPr/>
        </p:nvCxnSpPr>
        <p:spPr>
          <a:xfrm flipH="1" flipV="1">
            <a:off x="6384224" y="6583437"/>
            <a:ext cx="2395142" cy="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84C4CB7-936B-4150-91C7-2DDBAF0E708B}"/>
              </a:ext>
            </a:extLst>
          </p:cNvPr>
          <p:cNvCxnSpPr>
            <a:cxnSpLocks/>
          </p:cNvCxnSpPr>
          <p:nvPr/>
        </p:nvCxnSpPr>
        <p:spPr>
          <a:xfrm flipH="1">
            <a:off x="6384224" y="5669541"/>
            <a:ext cx="366150" cy="91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3D2B77F-FF1A-4E00-AAE3-B4145C0F4692}"/>
              </a:ext>
            </a:extLst>
          </p:cNvPr>
          <p:cNvSpPr/>
          <p:nvPr/>
        </p:nvSpPr>
        <p:spPr>
          <a:xfrm>
            <a:off x="6342296" y="6523812"/>
            <a:ext cx="95653" cy="956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9" name="Straight Arrow Connector 68">
            <a:extLst>
              <a:ext uri="{FF2B5EF4-FFF2-40B4-BE49-F238E27FC236}">
                <a16:creationId xmlns:a16="http://schemas.microsoft.com/office/drawing/2014/main" id="{0C4839DA-28BC-44E9-B469-ABA5F5E49BB8}"/>
              </a:ext>
            </a:extLst>
          </p:cNvPr>
          <p:cNvCxnSpPr>
            <a:cxnSpLocks/>
          </p:cNvCxnSpPr>
          <p:nvPr/>
        </p:nvCxnSpPr>
        <p:spPr>
          <a:xfrm flipH="1">
            <a:off x="6493669" y="2973029"/>
            <a:ext cx="3076212" cy="351424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F2B1C8-6DEE-40E7-9422-9D3327CF63DA}"/>
              </a:ext>
            </a:extLst>
          </p:cNvPr>
          <p:cNvCxnSpPr>
            <a:cxnSpLocks/>
          </p:cNvCxnSpPr>
          <p:nvPr/>
        </p:nvCxnSpPr>
        <p:spPr>
          <a:xfrm flipH="1">
            <a:off x="6493669" y="4697934"/>
            <a:ext cx="3194300" cy="1789337"/>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ight Brace 70">
            <a:extLst>
              <a:ext uri="{FF2B5EF4-FFF2-40B4-BE49-F238E27FC236}">
                <a16:creationId xmlns:a16="http://schemas.microsoft.com/office/drawing/2014/main" id="{67EB5E9B-EC16-4179-A25A-7F779CCB8CED}"/>
              </a:ext>
            </a:extLst>
          </p:cNvPr>
          <p:cNvSpPr/>
          <p:nvPr/>
        </p:nvSpPr>
        <p:spPr>
          <a:xfrm>
            <a:off x="10195667" y="3581678"/>
            <a:ext cx="293238" cy="949938"/>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2" name="Right Brace 71">
            <a:extLst>
              <a:ext uri="{FF2B5EF4-FFF2-40B4-BE49-F238E27FC236}">
                <a16:creationId xmlns:a16="http://schemas.microsoft.com/office/drawing/2014/main" id="{2C3F568F-CB76-4069-BDE6-E88E5A8D3814}"/>
              </a:ext>
            </a:extLst>
          </p:cNvPr>
          <p:cNvSpPr/>
          <p:nvPr/>
        </p:nvSpPr>
        <p:spPr>
          <a:xfrm>
            <a:off x="11221167" y="3279433"/>
            <a:ext cx="293238" cy="800097"/>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3E7A29B-6903-4B0C-BFC7-B340474B5E3A}"/>
                  </a:ext>
                </a:extLst>
              </p:cNvPr>
              <p:cNvSpPr txBox="1"/>
              <p:nvPr/>
            </p:nvSpPr>
            <p:spPr>
              <a:xfrm>
                <a:off x="11496994" y="3533594"/>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3</m:t>
                          </m:r>
                        </m:sub>
                      </m:sSub>
                    </m:oMath>
                  </m:oMathPara>
                </a14:m>
                <a:endParaRPr lang="en-US" sz="1200" dirty="0"/>
              </a:p>
            </p:txBody>
          </p:sp>
        </mc:Choice>
        <mc:Fallback xmlns="">
          <p:sp>
            <p:nvSpPr>
              <p:cNvPr id="73" name="TextBox 72">
                <a:extLst>
                  <a:ext uri="{FF2B5EF4-FFF2-40B4-BE49-F238E27FC236}">
                    <a16:creationId xmlns:a16="http://schemas.microsoft.com/office/drawing/2014/main" id="{73E7A29B-6903-4B0C-BFC7-B340474B5E3A}"/>
                  </a:ext>
                </a:extLst>
              </p:cNvPr>
              <p:cNvSpPr txBox="1">
                <a:spLocks noRot="1" noChangeAspect="1" noMove="1" noResize="1" noEditPoints="1" noAdjustHandles="1" noChangeArrowheads="1" noChangeShapeType="1" noTextEdit="1"/>
              </p:cNvSpPr>
              <p:nvPr/>
            </p:nvSpPr>
            <p:spPr>
              <a:xfrm>
                <a:off x="11496994" y="3533594"/>
                <a:ext cx="293238"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E479F91-9836-4F8E-B1BC-C22C74AB8264}"/>
                  </a:ext>
                </a:extLst>
              </p:cNvPr>
              <p:cNvSpPr txBox="1"/>
              <p:nvPr/>
            </p:nvSpPr>
            <p:spPr>
              <a:xfrm>
                <a:off x="10448229" y="3892088"/>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2</m:t>
                          </m:r>
                        </m:sub>
                      </m:sSub>
                    </m:oMath>
                  </m:oMathPara>
                </a14:m>
                <a:endParaRPr lang="en-US" sz="1200" dirty="0"/>
              </a:p>
            </p:txBody>
          </p:sp>
        </mc:Choice>
        <mc:Fallback xmlns="">
          <p:sp>
            <p:nvSpPr>
              <p:cNvPr id="74" name="TextBox 73">
                <a:extLst>
                  <a:ext uri="{FF2B5EF4-FFF2-40B4-BE49-F238E27FC236}">
                    <a16:creationId xmlns:a16="http://schemas.microsoft.com/office/drawing/2014/main" id="{6E479F91-9836-4F8E-B1BC-C22C74AB8264}"/>
                  </a:ext>
                </a:extLst>
              </p:cNvPr>
              <p:cNvSpPr txBox="1">
                <a:spLocks noRot="1" noChangeAspect="1" noMove="1" noResize="1" noEditPoints="1" noAdjustHandles="1" noChangeArrowheads="1" noChangeShapeType="1" noTextEdit="1"/>
              </p:cNvSpPr>
              <p:nvPr/>
            </p:nvSpPr>
            <p:spPr>
              <a:xfrm>
                <a:off x="10448229" y="3892088"/>
                <a:ext cx="293238" cy="276999"/>
              </a:xfrm>
              <a:prstGeom prst="rect">
                <a:avLst/>
              </a:prstGeom>
              <a:blipFill>
                <a:blip r:embed="rId6"/>
                <a:stretch>
                  <a:fillRect/>
                </a:stretch>
              </a:blipFill>
            </p:spPr>
            <p:txBody>
              <a:bodyPr/>
              <a:lstStyle/>
              <a:p>
                <a:r>
                  <a:rPr lang="en-GB">
                    <a:noFill/>
                  </a:rPr>
                  <a:t> </a:t>
                </a:r>
              </a:p>
            </p:txBody>
          </p:sp>
        </mc:Fallback>
      </mc:AlternateContent>
      <p:sp>
        <p:nvSpPr>
          <p:cNvPr id="76" name="Right Brace 75">
            <a:extLst>
              <a:ext uri="{FF2B5EF4-FFF2-40B4-BE49-F238E27FC236}">
                <a16:creationId xmlns:a16="http://schemas.microsoft.com/office/drawing/2014/main" id="{E05D3B30-07E5-463F-8325-52A5BDE05D2A}"/>
              </a:ext>
            </a:extLst>
          </p:cNvPr>
          <p:cNvSpPr/>
          <p:nvPr/>
        </p:nvSpPr>
        <p:spPr>
          <a:xfrm>
            <a:off x="9119400" y="3746500"/>
            <a:ext cx="293238" cy="1293234"/>
          </a:xfrm>
          <a:prstGeom prst="rightBrace">
            <a:avLst>
              <a:gd name="adj1" fmla="val 4947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314E1E9-5FCB-43BB-A47C-11A2A429380B}"/>
                  </a:ext>
                </a:extLst>
              </p:cNvPr>
              <p:cNvSpPr txBox="1"/>
              <p:nvPr/>
            </p:nvSpPr>
            <p:spPr>
              <a:xfrm>
                <a:off x="9386088" y="4254617"/>
                <a:ext cx="29323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oMath>
                  </m:oMathPara>
                </a14:m>
                <a:endParaRPr lang="en-US" sz="1200" dirty="0"/>
              </a:p>
            </p:txBody>
          </p:sp>
        </mc:Choice>
        <mc:Fallback xmlns="">
          <p:sp>
            <p:nvSpPr>
              <p:cNvPr id="77" name="TextBox 76">
                <a:extLst>
                  <a:ext uri="{FF2B5EF4-FFF2-40B4-BE49-F238E27FC236}">
                    <a16:creationId xmlns:a16="http://schemas.microsoft.com/office/drawing/2014/main" id="{4314E1E9-5FCB-43BB-A47C-11A2A429380B}"/>
                  </a:ext>
                </a:extLst>
              </p:cNvPr>
              <p:cNvSpPr txBox="1">
                <a:spLocks noRot="1" noChangeAspect="1" noMove="1" noResize="1" noEditPoints="1" noAdjustHandles="1" noChangeArrowheads="1" noChangeShapeType="1" noTextEdit="1"/>
              </p:cNvSpPr>
              <p:nvPr/>
            </p:nvSpPr>
            <p:spPr>
              <a:xfrm>
                <a:off x="9386088" y="4254617"/>
                <a:ext cx="293238" cy="276999"/>
              </a:xfrm>
              <a:prstGeom prst="rect">
                <a:avLst/>
              </a:prstGeom>
              <a:blipFill>
                <a:blip r:embed="rId7"/>
                <a:stretch>
                  <a:fillRect/>
                </a:stretch>
              </a:blipFill>
            </p:spPr>
            <p:txBody>
              <a:bodyPr/>
              <a:lstStyle/>
              <a:p>
                <a:r>
                  <a:rPr lang="en-AU">
                    <a:noFill/>
                  </a:rPr>
                  <a:t> </a:t>
                </a:r>
              </a:p>
            </p:txBody>
          </p:sp>
        </mc:Fallback>
      </mc:AlternateContent>
      <p:pic>
        <p:nvPicPr>
          <p:cNvPr id="14" name="Picture 13" descr="A picture containing dark&#10;&#10;Description automatically generated">
            <a:extLst>
              <a:ext uri="{FF2B5EF4-FFF2-40B4-BE49-F238E27FC236}">
                <a16:creationId xmlns:a16="http://schemas.microsoft.com/office/drawing/2014/main" id="{A43A080A-A2BF-4023-BB14-35E1B4ACD660}"/>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1796357" y="5119870"/>
            <a:ext cx="366150" cy="717293"/>
          </a:xfrm>
          <a:prstGeom prst="rect">
            <a:avLst/>
          </a:prstGeom>
        </p:spPr>
      </p:pic>
      <p:pic>
        <p:nvPicPr>
          <p:cNvPr id="63" name="Picture 62" descr="A picture containing dark&#10;&#10;Description automatically generated">
            <a:extLst>
              <a:ext uri="{FF2B5EF4-FFF2-40B4-BE49-F238E27FC236}">
                <a16:creationId xmlns:a16="http://schemas.microsoft.com/office/drawing/2014/main" id="{AC8F0DE2-2C32-435A-B094-8A51177E01B5}"/>
              </a:ext>
            </a:extLst>
          </p:cNvPr>
          <p:cNvPicPr>
            <a:picLocks noChangeAspect="1"/>
          </p:cNvPicPr>
          <p:nvPr/>
        </p:nvPicPr>
        <p:blipFill rotWithShape="1">
          <a:blip r:embed="rId2">
            <a:extLst>
              <a:ext uri="{28A0092B-C50C-407E-A947-70E740481C1C}">
                <a14:useLocalDpi xmlns:a14="http://schemas.microsoft.com/office/drawing/2010/main" val="0"/>
              </a:ext>
            </a:extLst>
          </a:blip>
          <a:srcRect l="43153" t="1" r="32099" b="35357"/>
          <a:stretch/>
        </p:blipFill>
        <p:spPr>
          <a:xfrm>
            <a:off x="7510763" y="5119870"/>
            <a:ext cx="366150" cy="717293"/>
          </a:xfrm>
          <a:prstGeom prst="rect">
            <a:avLst/>
          </a:prstGeom>
        </p:spPr>
      </p:pic>
    </p:spTree>
    <p:extLst>
      <p:ext uri="{BB962C8B-B14F-4D97-AF65-F5344CB8AC3E}">
        <p14:creationId xmlns:p14="http://schemas.microsoft.com/office/powerpoint/2010/main" val="321156627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TotalTime>
  <Words>1551</Words>
  <Application>Microsoft Office PowerPoint</Application>
  <PresentationFormat>Widescreen</PresentationFormat>
  <Paragraphs>191</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Morris Gu</cp:lastModifiedBy>
  <cp:revision>469</cp:revision>
  <dcterms:created xsi:type="dcterms:W3CDTF">2020-08-07T03:38:28Z</dcterms:created>
  <dcterms:modified xsi:type="dcterms:W3CDTF">2025-09-01T14:05:57Z</dcterms:modified>
</cp:coreProperties>
</file>