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7" r:id="rId3"/>
    <p:sldId id="262" r:id="rId4"/>
    <p:sldId id="277" r:id="rId5"/>
    <p:sldId id="269" r:id="rId6"/>
    <p:sldId id="271" r:id="rId7"/>
    <p:sldId id="265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62" autoAdjust="0"/>
    <p:restoredTop sz="94660"/>
  </p:normalViewPr>
  <p:slideViewPr>
    <p:cSldViewPr snapToGrid="0">
      <p:cViewPr varScale="1">
        <p:scale>
          <a:sx n="57" d="100"/>
          <a:sy n="57" d="100"/>
        </p:scale>
        <p:origin x="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54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4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3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0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iy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cv.com/camera-calibration-using-opencv/" TargetMode="External"/><Relationship Id="rId2" Type="http://schemas.openxmlformats.org/officeDocument/2006/relationships/hyperlink" Target="https://docs.opencv.org/4.x/dc/dbb/tutorial_py_calibration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E73F0-7AA3-4E8C-BC34-28C4D2A791F6}"/>
              </a:ext>
            </a:extLst>
          </p:cNvPr>
          <p:cNvSpPr txBox="1"/>
          <p:nvPr/>
        </p:nvSpPr>
        <p:spPr>
          <a:xfrm>
            <a:off x="735188" y="6316111"/>
            <a:ext cx="107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 2-1: Wheel and Camera Calibration</a:t>
            </a:r>
            <a:endParaRPr lang="en-AU" dirty="0"/>
          </a:p>
        </p:txBody>
      </p:sp>
      <p:pic>
        <p:nvPicPr>
          <p:cNvPr id="2" name="Picture 1" descr="A robot standing in a store&#10;&#10;Description automatically generated">
            <a:extLst>
              <a:ext uri="{FF2B5EF4-FFF2-40B4-BE49-F238E27FC236}">
                <a16:creationId xmlns:a16="http://schemas.microsoft.com/office/drawing/2014/main" id="{1E81932C-8517-2D4E-1E2B-26EC22116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45" y="1138645"/>
            <a:ext cx="4580709" cy="4580709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D4B20FBA-41A7-167C-7A9B-53316EF443B4}"/>
              </a:ext>
            </a:extLst>
          </p:cNvPr>
          <p:cNvSpPr/>
          <p:nvPr/>
        </p:nvSpPr>
        <p:spPr>
          <a:xfrm>
            <a:off x="735120" y="5730008"/>
            <a:ext cx="10721160" cy="453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AI art generated by 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  <a:hlinkClick r:id="rId3"/>
              </a:rPr>
              <a:t>https://www.craiyon.com/</a:t>
            </a:r>
            <a:endParaRPr lang="en-AU" sz="1200" b="0" strike="noStrike" spc="-1" dirty="0">
              <a:solidFill>
                <a:srgbClr val="FFFFFF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(prompt: “</a:t>
            </a:r>
            <a:r>
              <a:rPr lang="en-GB" sz="1200" b="0" strike="noStrike" spc="-1" dirty="0">
                <a:solidFill>
                  <a:srgbClr val="FFFFFF"/>
                </a:solidFill>
                <a:latin typeface="Century Schoolbook"/>
              </a:rPr>
              <a:t>a penguin robot shopping for fruits and vegetables in a supermarket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”)</a:t>
            </a:r>
            <a:endParaRPr lang="en-A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75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73589-860F-3F26-05AE-20E2E317EA64}"/>
              </a:ext>
            </a:extLst>
          </p:cNvPr>
          <p:cNvSpPr txBox="1"/>
          <p:nvPr/>
        </p:nvSpPr>
        <p:spPr>
          <a:xfrm>
            <a:off x="1690054" y="1910483"/>
            <a:ext cx="842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13C31-4AC8-4A88-7ABA-E35775D8422A}"/>
              </a:ext>
            </a:extLst>
          </p:cNvPr>
          <p:cNvSpPr txBox="1"/>
          <p:nvPr/>
        </p:nvSpPr>
        <p:spPr>
          <a:xfrm>
            <a:off x="735187" y="5979114"/>
            <a:ext cx="1072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this week you will be working as teams.</a:t>
            </a:r>
          </a:p>
          <a:p>
            <a:r>
              <a:rPr lang="en-AU" dirty="0"/>
              <a:t>Each team will adopt a </a:t>
            </a:r>
            <a:r>
              <a:rPr lang="en-AU" dirty="0" err="1"/>
              <a:t>PenguinPi</a:t>
            </a:r>
            <a:r>
              <a:rPr lang="en-AU" dirty="0"/>
              <a:t> for the rest of the semester. Please treat it well.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DCBCF5-3910-2DA0-171F-10D87F134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328527"/>
              </p:ext>
            </p:extLst>
          </p:nvPr>
        </p:nvGraphicFramePr>
        <p:xfrm>
          <a:off x="2055167" y="1235814"/>
          <a:ext cx="8552520" cy="4511040"/>
        </p:xfrm>
        <a:graphic>
          <a:graphicData uri="http://schemas.openxmlformats.org/drawingml/2006/table">
            <a:tbl>
              <a:tblPr/>
              <a:tblGrid>
                <a:gridCol w="126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Week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Objectives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Milestones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1: C1-1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Introduction and setup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dirty="0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2: M1-1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Calibration, ARUCO markers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C1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3: M1-2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4: M1-3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5: M2-1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Object recognition &amp; localisation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M1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6: M2-2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Object recognition &amp; localisation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dirty="0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7: M3-1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Navigation &amp; Planning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M2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8: M3-2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Navigation &amp; Planning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9: C2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Integration &amp; Improvement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M3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10: Final</a:t>
                      </a:r>
                      <a:endParaRPr lang="en-AU" sz="1600" b="0" strike="noStrike" spc="-1" dirty="0">
                        <a:latin typeface="+mn-lt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Trial run of final demo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+mn-lt"/>
                        </a:rPr>
                        <a:t>C2 due</a:t>
                      </a:r>
                      <a:endParaRPr lang="en-AU" sz="1600" b="0" strike="noStrike" spc="-1">
                        <a:latin typeface="+mn-lt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73148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11: Final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Final demo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Final demo due</a:t>
                      </a: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en-AU" sz="1600" b="0" strike="noStrike" spc="-1" dirty="0">
                        <a:latin typeface="+mn-lt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12: No lab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N/A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N/A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5FB08-E436-6A6B-B66B-6EC92B9D3E95}"/>
              </a:ext>
            </a:extLst>
          </p:cNvPr>
          <p:cNvCxnSpPr>
            <a:cxnSpLocks/>
          </p:cNvCxnSpPr>
          <p:nvPr/>
        </p:nvCxnSpPr>
        <p:spPr>
          <a:xfrm>
            <a:off x="1637548" y="1751107"/>
            <a:ext cx="933525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Milestone 1: SLAM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1003554"/>
            <a:ext cx="57928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PenguinPi</a:t>
            </a:r>
            <a:r>
              <a:rPr lang="en-US" dirty="0"/>
              <a:t> is at the supermarket. </a:t>
            </a:r>
          </a:p>
          <a:p>
            <a:endParaRPr lang="en-US" dirty="0"/>
          </a:p>
          <a:p>
            <a:r>
              <a:rPr lang="en-US" dirty="0"/>
              <a:t>It can read the aisle labels if it sees them, it also remembers how its wheels has moved.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How would it know where itself is and where those aisles are while wondering around? </a:t>
            </a:r>
          </a:p>
          <a:p>
            <a:endParaRPr lang="en-US" dirty="0"/>
          </a:p>
          <a:p>
            <a:r>
              <a:rPr lang="en-US" dirty="0"/>
              <a:t>M1 is all about SLAM, in which the robot uses information from its motion model and camera inputs to estimate the position of all aisle labels (ARUCO markers) in a supermarket, in which it started at (</a:t>
            </a:r>
            <a:r>
              <a:rPr lang="en-US" dirty="0" err="1"/>
              <a:t>x,y,theta</a:t>
            </a:r>
            <a:r>
              <a:rPr lang="en-US" dirty="0"/>
              <a:t>) = (0,0,0)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Live demo marking wk5 (will talk more in wk4): see </a:t>
            </a:r>
            <a:r>
              <a:rPr lang="en-US" i="1" dirty="0"/>
              <a:t>M1_marking_instructions.md</a:t>
            </a: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5D056D9-89F2-3E0F-271B-96D6CEE03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90" y="1143156"/>
            <a:ext cx="5792887" cy="57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0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M1 – Wheel 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B27D3-7B85-4485-A10E-AAC012A9B3BB}"/>
                  </a:ext>
                </a:extLst>
              </p:cNvPr>
              <p:cNvSpPr txBox="1"/>
              <p:nvPr/>
            </p:nvSpPr>
            <p:spPr>
              <a:xfrm>
                <a:off x="478180" y="1143156"/>
                <a:ext cx="11527007" cy="378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Task 1: Wheel calibration (Week 3)</a:t>
                </a:r>
              </a:p>
              <a:p>
                <a:endParaRPr lang="en-US" dirty="0"/>
              </a:p>
              <a:p>
                <a:r>
                  <a:rPr lang="en-US" dirty="0"/>
                  <a:t>	- Objective is to calculate the wheel radius </a:t>
                </a:r>
                <a:r>
                  <a:rPr lang="en-US" i="1" dirty="0"/>
                  <a:t>r</a:t>
                </a:r>
                <a:r>
                  <a:rPr lang="en-US" dirty="0"/>
                  <a:t> and the distance between both wheels </a:t>
                </a:r>
                <a:r>
                  <a:rPr lang="en-US" i="1" dirty="0"/>
                  <a:t>L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- You will need to modify “wheel_calibration.py”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- Using the motion equations from the lectures</a:t>
                </a:r>
              </a:p>
              <a:p>
                <a:endParaRPr lang="en-US" dirty="0"/>
              </a:p>
              <a:p>
                <a:r>
                  <a:rPr lang="en-US" dirty="0"/>
                  <a:t>					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</m:t>
                    </m:r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	- Figure out how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by driving forwards and spinning on the spot</a:t>
                </a: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- The wheel radius is saved in “scale.txt”, wheel distance in “baseline.txt”, under “calibration/param/”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B27D3-7B85-4485-A10E-AAC012A9B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0" y="1143156"/>
                <a:ext cx="11527007" cy="3785460"/>
              </a:xfrm>
              <a:prstGeom prst="rect">
                <a:avLst/>
              </a:prstGeom>
              <a:blipFill>
                <a:blip r:embed="rId2"/>
                <a:stretch>
                  <a:fillRect l="-423" t="-966" b="-16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31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M1 – Camera 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B27D3-7B85-4485-A10E-AAC012A9B3BB}"/>
                  </a:ext>
                </a:extLst>
              </p:cNvPr>
              <p:cNvSpPr txBox="1"/>
              <p:nvPr/>
            </p:nvSpPr>
            <p:spPr>
              <a:xfrm>
                <a:off x="478180" y="1143156"/>
                <a:ext cx="11527007" cy="4850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Task 2: Camera calibration (Week 3)</a:t>
                </a:r>
              </a:p>
              <a:p>
                <a:endParaRPr lang="en-US" dirty="0"/>
              </a:p>
              <a:p>
                <a:r>
                  <a:rPr lang="en-US" dirty="0"/>
                  <a:t>	- Objective is to calculate the </a:t>
                </a:r>
                <a:r>
                  <a:rPr lang="en-US" b="1" dirty="0"/>
                  <a:t>intrinsic parameters</a:t>
                </a:r>
                <a:r>
                  <a:rPr lang="en-US" dirty="0"/>
                  <a:t> of the camera</a:t>
                </a:r>
              </a:p>
              <a:p>
                <a:r>
                  <a:rPr lang="en-US" dirty="0"/>
                  <a:t>		(you’ll learn more about this in M3 / Week 5 workshop)</a:t>
                </a:r>
              </a:p>
              <a:p>
                <a:r>
                  <a:rPr lang="en-US" dirty="0"/>
                  <a:t>								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	- Modify “calib_pic.py” based on your C1 to move the robot</a:t>
                </a:r>
              </a:p>
              <a:p>
                <a:r>
                  <a:rPr lang="en-US" dirty="0"/>
                  <a:t>		Then run “calib_pic.py” to take a picture of the calibration rig</a:t>
                </a:r>
              </a:p>
              <a:p>
                <a:endParaRPr lang="en-US" dirty="0"/>
              </a:p>
              <a:p>
                <a:r>
                  <a:rPr lang="en-US" dirty="0"/>
                  <a:t>	- Using the “camera_calibration.py” script, calibrate the camera</a:t>
                </a:r>
              </a:p>
              <a:p>
                <a:r>
                  <a:rPr lang="en-US" dirty="0"/>
                  <a:t>		(Make sure you click the dots in the correct order)</a:t>
                </a:r>
              </a:p>
              <a:p>
                <a:r>
                  <a:rPr lang="en-US" dirty="0"/>
                  <a:t>		no need to modify “camera_calibration.py”</a:t>
                </a:r>
              </a:p>
              <a:p>
                <a:endParaRPr lang="en-US" dirty="0"/>
              </a:p>
              <a:p>
                <a:r>
                  <a:rPr lang="en-US" dirty="0"/>
                  <a:t>	- Your results are saved in “intrinsic.txt”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B27D3-7B85-4485-A10E-AAC012A9B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80" y="1143156"/>
                <a:ext cx="11527007" cy="4850687"/>
              </a:xfrm>
              <a:prstGeom prst="rect">
                <a:avLst/>
              </a:prstGeom>
              <a:blipFill>
                <a:blip r:embed="rId2"/>
                <a:stretch>
                  <a:fillRect l="-440" t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9DC37190-3A6A-4C70-A3BE-4DC108467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31" y="3746780"/>
            <a:ext cx="3417556" cy="29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M1 – SLAM (Week 3&amp;4)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1143156"/>
            <a:ext cx="116331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3: SLAM (Week 3 &amp; 4)</a:t>
            </a:r>
          </a:p>
          <a:p>
            <a:endParaRPr lang="en-US" dirty="0"/>
          </a:p>
          <a:p>
            <a:r>
              <a:rPr lang="en-US" dirty="0"/>
              <a:t>	- Estimate the position of the robot and ARUCO markers in the environment using a Kalman filter</a:t>
            </a:r>
          </a:p>
          <a:p>
            <a:endParaRPr lang="en-US" dirty="0"/>
          </a:p>
          <a:p>
            <a:r>
              <a:rPr lang="en-US" dirty="0"/>
              <a:t>	- You’ll need to modify “robot.py” and “ekf.py” under the “slam” folder</a:t>
            </a:r>
          </a:p>
          <a:p>
            <a:endParaRPr lang="en-US" dirty="0"/>
          </a:p>
          <a:p>
            <a:r>
              <a:rPr lang="en-US" dirty="0"/>
              <a:t>	- When running “operate.py”, press ENTER to start slam and press S to save the map (predicted 				marker positions) as “slam.txt“ under a “</a:t>
            </a:r>
            <a:r>
              <a:rPr lang="en-US" dirty="0" err="1"/>
              <a:t>lab_output</a:t>
            </a:r>
            <a:r>
              <a:rPr lang="en-US" dirty="0"/>
              <a:t>” folder</a:t>
            </a:r>
          </a:p>
          <a:p>
            <a:endParaRPr lang="en-US" dirty="0"/>
          </a:p>
          <a:p>
            <a:r>
              <a:rPr lang="en-US" dirty="0"/>
              <a:t>	- Will talk about this more next week</a:t>
            </a:r>
          </a:p>
          <a:p>
            <a:endParaRPr lang="en-US" dirty="0"/>
          </a:p>
          <a:p>
            <a:r>
              <a:rPr lang="en-US" dirty="0"/>
              <a:t>	- Also check out the additional contents in </a:t>
            </a:r>
            <a:r>
              <a:rPr lang="en-US" i="1" dirty="0"/>
              <a:t>Lab2_additional_contents.pptx</a:t>
            </a:r>
          </a:p>
        </p:txBody>
      </p:sp>
    </p:spTree>
    <p:extLst>
      <p:ext uri="{BB962C8B-B14F-4D97-AF65-F5344CB8AC3E}">
        <p14:creationId xmlns:p14="http://schemas.microsoft.com/office/powerpoint/2010/main" val="19831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Additional recommendations (optional)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C81F35-1469-4804-9BCB-5A04321DD9C5}"/>
                  </a:ext>
                </a:extLst>
              </p:cNvPr>
              <p:cNvSpPr txBox="1"/>
              <p:nvPr/>
            </p:nvSpPr>
            <p:spPr>
              <a:xfrm>
                <a:off x="666931" y="1104222"/>
                <a:ext cx="1133631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- By default, the </a:t>
                </a:r>
                <a:r>
                  <a:rPr lang="en-US" dirty="0"/>
                  <a:t>“wheel_calibration.py” script will require you to provide a time for it to travel 1m 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360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ᵒ</m:t>
                    </m:r>
                  </m:oMath>
                </a14:m>
                <a:r>
                  <a:rPr lang="en-US" dirty="0"/>
                  <a:t> </a:t>
                </a:r>
                <a:r>
                  <a:rPr lang="en-AU" dirty="0"/>
                  <a:t>	What might you do to improve this? Do you always need to travel exactly </a:t>
                </a:r>
                <a:r>
                  <a:rPr lang="en-US" dirty="0"/>
                  <a:t>1m 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360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ᵒ</m:t>
                    </m:r>
                  </m:oMath>
                </a14:m>
                <a:r>
                  <a:rPr lang="en-US" dirty="0"/>
                  <a:t>? </a:t>
                </a:r>
                <a:endParaRPr lang="en-AU" dirty="0"/>
              </a:p>
              <a:p>
                <a:endParaRPr lang="en-AU" dirty="0"/>
              </a:p>
              <a:p>
                <a:r>
                  <a:rPr lang="en-AU" dirty="0"/>
                  <a:t>- An alternative way to calibrate your camera is to take multiple images of a calibration checkerboard:</a:t>
                </a:r>
              </a:p>
              <a:p>
                <a:r>
                  <a:rPr lang="en-AU" dirty="0"/>
                  <a:t>	</a:t>
                </a:r>
              </a:p>
              <a:p>
                <a:r>
                  <a:rPr lang="en-AU" dirty="0"/>
                  <a:t>	See </a:t>
                </a:r>
                <a:r>
                  <a:rPr lang="en-AU" dirty="0">
                    <a:hlinkClick r:id="rId2"/>
                  </a:rPr>
                  <a:t>https://docs.opencv.org/4.x/dc/dbb/tutorial_py_calibration.html</a:t>
                </a:r>
                <a:endParaRPr lang="en-AU" dirty="0"/>
              </a:p>
              <a:p>
                <a:r>
                  <a:rPr lang="en-AU" dirty="0"/>
                  <a:t>	and </a:t>
                </a:r>
                <a:r>
                  <a:rPr lang="en-AU" dirty="0">
                    <a:hlinkClick r:id="rId3"/>
                  </a:rPr>
                  <a:t>https://learnopencv.com/camera-calibration-using-opencv/</a:t>
                </a:r>
                <a:r>
                  <a:rPr lang="en-AU" dirty="0"/>
                  <a:t> </a:t>
                </a:r>
              </a:p>
              <a:p>
                <a:r>
                  <a:rPr lang="en-AU" dirty="0"/>
                  <a:t>	for more details</a:t>
                </a:r>
              </a:p>
              <a:p>
                <a:endParaRPr lang="en-AU" dirty="0"/>
              </a:p>
              <a:p>
                <a:r>
                  <a:rPr lang="en-AU" dirty="0"/>
                  <a:t>- After calibrating the wheels, make a basic script that will estimate the position of the robot given key 	presses, this can be used to validate your estimations and will be useful for SLAM next week</a:t>
                </a:r>
              </a:p>
              <a:p>
                <a:pPr marL="285750" indent="-285750">
                  <a:buFontTx/>
                  <a:buChar char="-"/>
                </a:pPr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C81F35-1469-4804-9BCB-5A04321DD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31" y="1104222"/>
                <a:ext cx="11336318" cy="3693319"/>
              </a:xfrm>
              <a:prstGeom prst="rect">
                <a:avLst/>
              </a:prstGeom>
              <a:blipFill>
                <a:blip r:embed="rId4"/>
                <a:stretch>
                  <a:fillRect l="-430" t="-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61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C1 marking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945936"/>
            <a:ext cx="11527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don’t need to be marked again if you have been marked last week already</a:t>
            </a:r>
          </a:p>
          <a:p>
            <a:endParaRPr lang="en-US" dirty="0"/>
          </a:p>
          <a:p>
            <a:r>
              <a:rPr lang="en-US" dirty="0"/>
              <a:t>Check out the bottom of </a:t>
            </a:r>
            <a:r>
              <a:rPr lang="en-US" i="1" dirty="0"/>
              <a:t>README.md </a:t>
            </a:r>
            <a:r>
              <a:rPr lang="en-US" dirty="0"/>
              <a:t>under the Week00-01 folder for the marking procedure</a:t>
            </a:r>
          </a:p>
          <a:p>
            <a:endParaRPr lang="en-US" dirty="0"/>
          </a:p>
          <a:p>
            <a:r>
              <a:rPr lang="en-US" dirty="0"/>
              <a:t>Step 1: (BEFORE the demonstrator comes to mark you)</a:t>
            </a:r>
          </a:p>
          <a:p>
            <a:r>
              <a:rPr lang="en-US" dirty="0"/>
              <a:t>	- Close all folders / applications / windows</a:t>
            </a:r>
          </a:p>
          <a:p>
            <a:r>
              <a:rPr lang="en-US" dirty="0"/>
              <a:t>	- Log into Moodle navigate to the C1 submission box</a:t>
            </a:r>
          </a:p>
          <a:p>
            <a:r>
              <a:rPr lang="en-US" dirty="0"/>
              <a:t>	- Make an empty folder called “</a:t>
            </a:r>
            <a:r>
              <a:rPr lang="en-US" dirty="0" err="1"/>
              <a:t>LiveDemo</a:t>
            </a:r>
            <a:r>
              <a:rPr lang="en-US" dirty="0"/>
              <a:t>” in your home directory (  ~/</a:t>
            </a:r>
            <a:r>
              <a:rPr lang="en-US" dirty="0" err="1"/>
              <a:t>LiveDemo</a:t>
            </a:r>
            <a:r>
              <a:rPr lang="en-US" dirty="0"/>
              <a:t>/   )</a:t>
            </a:r>
          </a:p>
          <a:p>
            <a:endParaRPr lang="en-US" dirty="0"/>
          </a:p>
          <a:p>
            <a:r>
              <a:rPr lang="en-US" dirty="0"/>
              <a:t>Step 2:</a:t>
            </a:r>
          </a:p>
          <a:p>
            <a:r>
              <a:rPr lang="en-US" dirty="0"/>
              <a:t>	- Download your submission from Moodle into the </a:t>
            </a:r>
            <a:r>
              <a:rPr lang="en-US" dirty="0" err="1"/>
              <a:t>LiveDemo</a:t>
            </a:r>
            <a:r>
              <a:rPr lang="en-US" dirty="0"/>
              <a:t> folder and extract the contents</a:t>
            </a:r>
          </a:p>
          <a:p>
            <a:r>
              <a:rPr lang="en-US" dirty="0"/>
              <a:t>	- Copy the </a:t>
            </a:r>
            <a:r>
              <a:rPr lang="en-US" dirty="0" err="1"/>
              <a:t>LiveDemo</a:t>
            </a:r>
            <a:r>
              <a:rPr lang="en-US" dirty="0"/>
              <a:t> folder (with your work) into your docker container if applicable</a:t>
            </a:r>
          </a:p>
          <a:p>
            <a:r>
              <a:rPr lang="en-US" dirty="0"/>
              <a:t>	- Connect to the robot via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	- Navigate into your docker (or alternative virtual) environment in your terminal</a:t>
            </a:r>
          </a:p>
          <a:p>
            <a:endParaRPr lang="en-US" dirty="0"/>
          </a:p>
          <a:p>
            <a:r>
              <a:rPr lang="en-US" dirty="0"/>
              <a:t>Step 3: (DURING the marking period)</a:t>
            </a:r>
          </a:p>
          <a:p>
            <a:r>
              <a:rPr lang="en-US" dirty="0"/>
              <a:t>	- When the demonstrator says it’s fine to start you may run your solution by typing “python 				</a:t>
            </a:r>
            <a:r>
              <a:rPr lang="en-US" dirty="0" err="1"/>
              <a:t>operate.py</a:t>
            </a:r>
            <a:r>
              <a:rPr lang="en-US" dirty="0"/>
              <a:t>” in your terminal</a:t>
            </a:r>
          </a:p>
        </p:txBody>
      </p:sp>
    </p:spTree>
    <p:extLst>
      <p:ext uri="{BB962C8B-B14F-4D97-AF65-F5344CB8AC3E}">
        <p14:creationId xmlns:p14="http://schemas.microsoft.com/office/powerpoint/2010/main" val="38969121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995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</dc:creator>
  <cp:lastModifiedBy>Aaron Choong</cp:lastModifiedBy>
  <cp:revision>156</cp:revision>
  <dcterms:created xsi:type="dcterms:W3CDTF">2020-08-07T03:38:28Z</dcterms:created>
  <dcterms:modified xsi:type="dcterms:W3CDTF">2025-08-04T10:19:46Z</dcterms:modified>
</cp:coreProperties>
</file>